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ppt/charts/chart32.xml" ContentType="application/vnd.openxmlformats-officedocument.drawingml.chart+xml"/>
  <Override PartName="/ppt/notesSlides/notesSlide38.xml" ContentType="application/vnd.openxmlformats-officedocument.presentationml.notesSlide+xml"/>
  <Override PartName="/ppt/charts/chart33.xml" ContentType="application/vnd.openxmlformats-officedocument.drawingml.chart+xml"/>
  <Override PartName="/ppt/notesSlides/notesSlide39.xml" ContentType="application/vnd.openxmlformats-officedocument.presentationml.notesSlide+xml"/>
  <Override PartName="/ppt/charts/chart34.xml" ContentType="application/vnd.openxmlformats-officedocument.drawingml.chart+xml"/>
  <Override PartName="/ppt/notesSlides/notesSlide40.xml" ContentType="application/vnd.openxmlformats-officedocument.presentationml.notesSlide+xml"/>
  <Override PartName="/ppt/charts/chart35.xml" ContentType="application/vnd.openxmlformats-officedocument.drawingml.chart+xml"/>
  <Override PartName="/ppt/notesSlides/notesSlide41.xml" ContentType="application/vnd.openxmlformats-officedocument.presentationml.notesSlide+xml"/>
  <Override PartName="/ppt/charts/chart36.xml" ContentType="application/vnd.openxmlformats-officedocument.drawingml.chart+xml"/>
  <Override PartName="/ppt/notesSlides/notesSlide42.xml" ContentType="application/vnd.openxmlformats-officedocument.presentationml.notesSlide+xml"/>
  <Override PartName="/ppt/charts/chart37.xml" ContentType="application/vnd.openxmlformats-officedocument.drawingml.chart+xml"/>
  <Override PartName="/ppt/drawings/drawing1.xml" ContentType="application/vnd.openxmlformats-officedocument.drawingml.chartshapes+xml"/>
  <Override PartName="/ppt/notesSlides/notesSlide43.xml" ContentType="application/vnd.openxmlformats-officedocument.presentationml.notesSlide+xml"/>
  <Override PartName="/ppt/charts/chart38.xml" ContentType="application/vnd.openxmlformats-officedocument.drawingml.chart+xml"/>
  <Override PartName="/ppt/drawings/drawing2.xml" ContentType="application/vnd.openxmlformats-officedocument.drawingml.chartshapes+xml"/>
  <Override PartName="/ppt/notesSlides/notesSlide44.xml" ContentType="application/vnd.openxmlformats-officedocument.presentationml.notesSlide+xml"/>
  <Override PartName="/ppt/charts/chart39.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0.xml" ContentType="application/vnd.openxmlformats-officedocument.drawingml.chart+xml"/>
  <Override PartName="/ppt/notesSlides/notesSlide47.xml" ContentType="application/vnd.openxmlformats-officedocument.presentationml.notesSlide+xml"/>
  <Override PartName="/ppt/charts/chart41.xml" ContentType="application/vnd.openxmlformats-officedocument.drawingml.chart+xml"/>
  <Override PartName="/ppt/notesSlides/notesSlide48.xml" ContentType="application/vnd.openxmlformats-officedocument.presentationml.notesSlide+xml"/>
  <Override PartName="/ppt/charts/chart42.xml" ContentType="application/vnd.openxmlformats-officedocument.drawingml.chart+xml"/>
  <Override PartName="/ppt/notesSlides/notesSlide49.xml" ContentType="application/vnd.openxmlformats-officedocument.presentationml.notesSlide+xml"/>
  <Override PartName="/ppt/charts/chart43.xml" ContentType="application/vnd.openxmlformats-officedocument.drawingml.chart+xml"/>
  <Override PartName="/ppt/notesSlides/notesSlide50.xml" ContentType="application/vnd.openxmlformats-officedocument.presentationml.notesSlide+xml"/>
  <Override PartName="/ppt/charts/chart44.xml" ContentType="application/vnd.openxmlformats-officedocument.drawingml.chart+xml"/>
  <Override PartName="/ppt/drawings/drawing3.xml" ContentType="application/vnd.openxmlformats-officedocument.drawingml.chartshapes+xml"/>
  <Override PartName="/ppt/notesSlides/notesSlide51.xml" ContentType="application/vnd.openxmlformats-officedocument.presentationml.notesSlide+xml"/>
  <Override PartName="/ppt/charts/chart45.xml" ContentType="application/vnd.openxmlformats-officedocument.drawingml.chart+xml"/>
  <Override PartName="/ppt/notesSlides/notesSlide52.xml" ContentType="application/vnd.openxmlformats-officedocument.presentationml.notesSlide+xml"/>
  <Override PartName="/ppt/charts/chart46.xml" ContentType="application/vnd.openxmlformats-officedocument.drawingml.chart+xml"/>
  <Override PartName="/ppt/drawings/drawing4.xml" ContentType="application/vnd.openxmlformats-officedocument.drawingml.chartshapes+xml"/>
  <Override PartName="/ppt/notesSlides/notesSlide53.xml" ContentType="application/vnd.openxmlformats-officedocument.presentationml.notesSlide+xml"/>
  <Override PartName="/ppt/charts/chart47.xml" ContentType="application/vnd.openxmlformats-officedocument.drawingml.chart+xml"/>
  <Override PartName="/ppt/drawings/drawing5.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8.xml" ContentType="application/vnd.openxmlformats-officedocument.drawingml.chart+xml"/>
  <Override PartName="/ppt/notesSlides/notesSlide59.xml" ContentType="application/vnd.openxmlformats-officedocument.presentationml.notesSlide+xml"/>
  <Override PartName="/ppt/charts/chart49.xml" ContentType="application/vnd.openxmlformats-officedocument.drawingml.chart+xml"/>
  <Override PartName="/ppt/notesSlides/notesSlide60.xml" ContentType="application/vnd.openxmlformats-officedocument.presentationml.notesSlide+xml"/>
  <Override PartName="/ppt/charts/chart50.xml" ContentType="application/vnd.openxmlformats-officedocument.drawingml.chart+xml"/>
  <Override PartName="/ppt/notesSlides/notesSlide61.xml" ContentType="application/vnd.openxmlformats-officedocument.presentationml.notesSlide+xml"/>
  <Override PartName="/ppt/charts/chart51.xml" ContentType="application/vnd.openxmlformats-officedocument.drawingml.chart+xml"/>
  <Override PartName="/ppt/drawings/drawing6.xml" ContentType="application/vnd.openxmlformats-officedocument.drawingml.chartshapes+xml"/>
  <Override PartName="/ppt/notesSlides/notesSlide62.xml" ContentType="application/vnd.openxmlformats-officedocument.presentationml.notesSlide+xml"/>
  <Override PartName="/ppt/charts/chart52.xml" ContentType="application/vnd.openxmlformats-officedocument.drawingml.chart+xml"/>
  <Override PartName="/ppt/drawings/drawing7.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53.xml" ContentType="application/vnd.openxmlformats-officedocument.drawingml.chart+xml"/>
  <Override PartName="/ppt/notesSlides/notesSlide65.xml" ContentType="application/vnd.openxmlformats-officedocument.presentationml.notesSlide+xml"/>
  <Override PartName="/ppt/charts/chart54.xml" ContentType="application/vnd.openxmlformats-officedocument.drawingml.chart+xml"/>
  <Override PartName="/ppt/notesSlides/notesSlide66.xml" ContentType="application/vnd.openxmlformats-officedocument.presentationml.notesSlide+xml"/>
  <Override PartName="/ppt/charts/chart55.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6.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7.xml" ContentType="application/vnd.openxmlformats-officedocument.drawingml.chart+xml"/>
  <Override PartName="/ppt/notesSlides/notesSlide73.xml" ContentType="application/vnd.openxmlformats-officedocument.presentationml.notesSlide+xml"/>
  <Override PartName="/ppt/charts/chart58.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5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8.xml" ContentType="application/vnd.openxmlformats-officedocument.presentationml.notesSlide+xml"/>
  <Override PartName="/ppt/charts/chart6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9.xml" ContentType="application/vnd.openxmlformats-officedocument.presentationml.notesSlide+xml"/>
  <Override PartName="/ppt/charts/chart6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0.xml" ContentType="application/vnd.openxmlformats-officedocument.presentationml.notesSlide+xml"/>
  <Override PartName="/ppt/charts/chart6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1.xml" ContentType="application/vnd.openxmlformats-officedocument.presentationml.notesSlide+xml"/>
  <Override PartName="/ppt/charts/chart6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2.xml" ContentType="application/vnd.openxmlformats-officedocument.presentationml.notesSlide+xml"/>
  <Override PartName="/ppt/charts/chart64.xml" ContentType="application/vnd.openxmlformats-officedocument.drawingml.chart+xml"/>
  <Override PartName="/ppt/notesSlides/notesSlide83.xml" ContentType="application/vnd.openxmlformats-officedocument.presentationml.notesSlide+xml"/>
  <Override PartName="/ppt/charts/chart65.xml" ContentType="application/vnd.openxmlformats-officedocument.drawingml.chart+xml"/>
  <Override PartName="/ppt/notesSlides/notesSlide84.xml" ContentType="application/vnd.openxmlformats-officedocument.presentationml.notesSlide+xml"/>
  <Override PartName="/ppt/charts/chart66.xml" ContentType="application/vnd.openxmlformats-officedocument.drawingml.chart+xml"/>
  <Override PartName="/ppt/notesSlides/notesSlide85.xml" ContentType="application/vnd.openxmlformats-officedocument.presentationml.notesSlide+xml"/>
  <Override PartName="/ppt/charts/chart67.xml" ContentType="application/vnd.openxmlformats-officedocument.drawingml.chart+xml"/>
  <Override PartName="/ppt/notesSlides/notesSlide86.xml" ContentType="application/vnd.openxmlformats-officedocument.presentationml.notesSlide+xml"/>
  <Override PartName="/ppt/charts/chart68.xml" ContentType="application/vnd.openxmlformats-officedocument.drawingml.chart+xml"/>
  <Override PartName="/ppt/notesSlides/notesSlide87.xml" ContentType="application/vnd.openxmlformats-officedocument.presentationml.notesSlide+xml"/>
  <Override PartName="/ppt/charts/chart69.xml" ContentType="application/vnd.openxmlformats-officedocument.drawingml.chart+xml"/>
  <Override PartName="/ppt/notesSlides/notesSlide88.xml" ContentType="application/vnd.openxmlformats-officedocument.presentationml.notesSlide+xml"/>
  <Override PartName="/ppt/charts/chart70.xml" ContentType="application/vnd.openxmlformats-officedocument.drawingml.chart+xml"/>
  <Override PartName="/ppt/notesSlides/notesSlide89.xml" ContentType="application/vnd.openxmlformats-officedocument.presentationml.notesSlide+xml"/>
  <Override PartName="/ppt/charts/chart71.xml" ContentType="application/vnd.openxmlformats-officedocument.drawingml.chart+xml"/>
  <Override PartName="/ppt/notesSlides/notesSlide90.xml" ContentType="application/vnd.openxmlformats-officedocument.presentationml.notesSlide+xml"/>
  <Override PartName="/ppt/charts/chart72.xml" ContentType="application/vnd.openxmlformats-officedocument.drawingml.chart+xml"/>
  <Override PartName="/ppt/notesSlides/notesSlide91.xml" ContentType="application/vnd.openxmlformats-officedocument.presentationml.notesSlide+xml"/>
  <Override PartName="/ppt/charts/chart73.xml" ContentType="application/vnd.openxmlformats-officedocument.drawingml.chart+xml"/>
  <Override PartName="/ppt/notesSlides/notesSlide92.xml" ContentType="application/vnd.openxmlformats-officedocument.presentationml.notesSlide+xml"/>
  <Override PartName="/ppt/charts/chart74.xml" ContentType="application/vnd.openxmlformats-officedocument.drawingml.chart+xml"/>
  <Override PartName="/ppt/notesSlides/notesSlide93.xml" ContentType="application/vnd.openxmlformats-officedocument.presentationml.notesSlide+xml"/>
  <Override PartName="/ppt/charts/chart75.xml" ContentType="application/vnd.openxmlformats-officedocument.drawingml.chart+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76.xml" ContentType="application/vnd.openxmlformats-officedocument.drawingml.chart+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77.xml" ContentType="application/vnd.openxmlformats-officedocument.drawingml.chart+xml"/>
  <Override PartName="/ppt/notesSlides/notesSlide99.xml" ContentType="application/vnd.openxmlformats-officedocument.presentationml.notesSlide+xml"/>
  <Override PartName="/ppt/charts/chart7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09"/>
  </p:notesMasterIdLst>
  <p:sldIdLst>
    <p:sldId id="353" r:id="rId6"/>
    <p:sldId id="354" r:id="rId7"/>
    <p:sldId id="355" r:id="rId8"/>
    <p:sldId id="356" r:id="rId9"/>
    <p:sldId id="357" r:id="rId10"/>
    <p:sldId id="362" r:id="rId11"/>
    <p:sldId id="364" r:id="rId12"/>
    <p:sldId id="365" r:id="rId13"/>
    <p:sldId id="366" r:id="rId14"/>
    <p:sldId id="367" r:id="rId15"/>
    <p:sldId id="368" r:id="rId16"/>
    <p:sldId id="369" r:id="rId17"/>
    <p:sldId id="370" r:id="rId18"/>
    <p:sldId id="371" r:id="rId19"/>
    <p:sldId id="372" r:id="rId20"/>
    <p:sldId id="373" r:id="rId21"/>
    <p:sldId id="376" r:id="rId22"/>
    <p:sldId id="377" r:id="rId23"/>
    <p:sldId id="378" r:id="rId24"/>
    <p:sldId id="379" r:id="rId25"/>
    <p:sldId id="380" r:id="rId26"/>
    <p:sldId id="381" r:id="rId27"/>
    <p:sldId id="383" r:id="rId28"/>
    <p:sldId id="384" r:id="rId29"/>
    <p:sldId id="385" r:id="rId30"/>
    <p:sldId id="386" r:id="rId31"/>
    <p:sldId id="387" r:id="rId32"/>
    <p:sldId id="388" r:id="rId33"/>
    <p:sldId id="389" r:id="rId34"/>
    <p:sldId id="390" r:id="rId35"/>
    <p:sldId id="391" r:id="rId36"/>
    <p:sldId id="396" r:id="rId37"/>
    <p:sldId id="401" r:id="rId38"/>
    <p:sldId id="402" r:id="rId39"/>
    <p:sldId id="403" r:id="rId40"/>
    <p:sldId id="404" r:id="rId41"/>
    <p:sldId id="405"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3" r:id="rId65"/>
    <p:sldId id="434" r:id="rId66"/>
    <p:sldId id="435" r:id="rId67"/>
    <p:sldId id="436" r:id="rId68"/>
    <p:sldId id="437" r:id="rId69"/>
    <p:sldId id="438" r:id="rId70"/>
    <p:sldId id="439" r:id="rId71"/>
    <p:sldId id="440" r:id="rId72"/>
    <p:sldId id="441" r:id="rId73"/>
    <p:sldId id="442" r:id="rId74"/>
    <p:sldId id="443" r:id="rId75"/>
    <p:sldId id="472" r:id="rId76"/>
    <p:sldId id="473" r:id="rId77"/>
    <p:sldId id="474" r:id="rId78"/>
    <p:sldId id="475" r:id="rId79"/>
    <p:sldId id="455" r:id="rId80"/>
    <p:sldId id="504" r:id="rId81"/>
    <p:sldId id="505" r:id="rId82"/>
    <p:sldId id="478" r:id="rId83"/>
    <p:sldId id="479" r:id="rId84"/>
    <p:sldId id="480" r:id="rId85"/>
    <p:sldId id="481" r:id="rId86"/>
    <p:sldId id="482" r:id="rId87"/>
    <p:sldId id="483" r:id="rId88"/>
    <p:sldId id="484" r:id="rId89"/>
    <p:sldId id="485" r:id="rId90"/>
    <p:sldId id="486" r:id="rId91"/>
    <p:sldId id="487" r:id="rId92"/>
    <p:sldId id="488" r:id="rId93"/>
    <p:sldId id="489" r:id="rId94"/>
    <p:sldId id="490" r:id="rId95"/>
    <p:sldId id="491" r:id="rId96"/>
    <p:sldId id="492" r:id="rId97"/>
    <p:sldId id="493" r:id="rId98"/>
    <p:sldId id="494" r:id="rId99"/>
    <p:sldId id="495" r:id="rId100"/>
    <p:sldId id="496" r:id="rId101"/>
    <p:sldId id="497" r:id="rId102"/>
    <p:sldId id="498" r:id="rId103"/>
    <p:sldId id="499" r:id="rId104"/>
    <p:sldId id="500" r:id="rId105"/>
    <p:sldId id="501" r:id="rId106"/>
    <p:sldId id="502" r:id="rId107"/>
    <p:sldId id="503"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da Cherikh" initials="WC" lastIdx="67" clrIdx="0">
    <p:extLst>
      <p:ext uri="{19B8F6BF-5375-455C-9EA6-DF929625EA0E}">
        <p15:presenceInfo xmlns:p15="http://schemas.microsoft.com/office/powerpoint/2012/main" userId="S-1-5-21-3838001524-2532167733-2738084025-2225" providerId="AD"/>
      </p:ext>
    </p:extLst>
  </p:cmAuthor>
  <p:cmAuthor id="2" name="Aparna Sadavarte" initials="AS" lastIdx="57" clrIdx="1">
    <p:extLst>
      <p:ext uri="{19B8F6BF-5375-455C-9EA6-DF929625EA0E}">
        <p15:presenceInfo xmlns:p15="http://schemas.microsoft.com/office/powerpoint/2012/main" userId="S-1-5-21-3838001524-2532167733-2738084025-15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00FFFF"/>
    <a:srgbClr val="006600"/>
    <a:srgbClr val="008000"/>
    <a:srgbClr val="CC00CC"/>
    <a:srgbClr val="FF66FF"/>
    <a:srgbClr val="FF9933"/>
    <a:srgbClr val="9933FF"/>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1212" autoAdjust="0"/>
  </p:normalViewPr>
  <p:slideViewPr>
    <p:cSldViewPr>
      <p:cViewPr varScale="1">
        <p:scale>
          <a:sx n="71" d="100"/>
          <a:sy n="71" d="100"/>
        </p:scale>
        <p:origin x="1742"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notesMaster" Target="notesMasters/notes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commentAuthors" Target="commen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3.xml"/><Relationship Id="rId1" Type="http://schemas.microsoft.com/office/2011/relationships/chartStyle" Target="style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xml"/><Relationship Id="rId1" Type="http://schemas.microsoft.com/office/2011/relationships/chartStyle" Target="style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xml"/><Relationship Id="rId1" Type="http://schemas.microsoft.com/office/2011/relationships/chartStyle" Target="style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xml"/><Relationship Id="rId1" Type="http://schemas.microsoft.com/office/2011/relationships/chartStyle" Target="style6.xml"/></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3.2223794291338585E-2"/>
          <c:w val="0.7015520854010896"/>
          <c:h val="0.80134145341207597"/>
        </c:manualLayout>
      </c:layout>
      <c:barChart>
        <c:barDir val="col"/>
        <c:grouping val="stacked"/>
        <c:varyColors val="0"/>
        <c:ser>
          <c:idx val="0"/>
          <c:order val="0"/>
          <c:tx>
            <c:strRef>
              <c:f>Sheet1!$A$2</c:f>
              <c:strCache>
                <c:ptCount val="1"/>
                <c:pt idx="0">
                  <c:v>&lt;1 year</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1992-2001 (N=728)</c:v>
                </c:pt>
                <c:pt idx="1">
                  <c:v>2002-2009 (N=788)</c:v>
                </c:pt>
                <c:pt idx="2">
                  <c:v>2010-6/2018 (N=914)</c:v>
                </c:pt>
              </c:strCache>
            </c:strRef>
          </c:cat>
          <c:val>
            <c:numRef>
              <c:f>Sheet1!$B$2:$D$2</c:f>
              <c:numCache>
                <c:formatCode>General</c:formatCode>
                <c:ptCount val="3"/>
                <c:pt idx="0">
                  <c:v>48</c:v>
                </c:pt>
                <c:pt idx="1">
                  <c:v>29</c:v>
                </c:pt>
                <c:pt idx="2">
                  <c:v>34</c:v>
                </c:pt>
              </c:numCache>
            </c:numRef>
          </c:val>
          <c:extLst>
            <c:ext xmlns:c16="http://schemas.microsoft.com/office/drawing/2014/chart" uri="{C3380CC4-5D6E-409C-BE32-E72D297353CC}">
              <c16:uniqueId val="{00000000-DC15-4400-A6BC-86231605F678}"/>
            </c:ext>
          </c:extLst>
        </c:ser>
        <c:ser>
          <c:idx val="1"/>
          <c:order val="1"/>
          <c:tx>
            <c:strRef>
              <c:f>Sheet1!$A$3</c:f>
              <c:strCache>
                <c:ptCount val="1"/>
                <c:pt idx="0">
                  <c:v>1-5 years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1992-2001 (N=728)</c:v>
                </c:pt>
                <c:pt idx="1">
                  <c:v>2002-2009 (N=788)</c:v>
                </c:pt>
                <c:pt idx="2">
                  <c:v>2010-6/2018 (N=914)</c:v>
                </c:pt>
              </c:strCache>
            </c:strRef>
          </c:cat>
          <c:val>
            <c:numRef>
              <c:f>Sheet1!$B$3:$D$3</c:f>
              <c:numCache>
                <c:formatCode>General</c:formatCode>
                <c:ptCount val="3"/>
                <c:pt idx="0">
                  <c:v>55</c:v>
                </c:pt>
                <c:pt idx="1">
                  <c:v>47</c:v>
                </c:pt>
                <c:pt idx="2">
                  <c:v>75</c:v>
                </c:pt>
              </c:numCache>
            </c:numRef>
          </c:val>
          <c:extLst>
            <c:ext xmlns:c16="http://schemas.microsoft.com/office/drawing/2014/chart" uri="{C3380CC4-5D6E-409C-BE32-E72D297353CC}">
              <c16:uniqueId val="{00000001-DC15-4400-A6BC-86231605F678}"/>
            </c:ext>
          </c:extLst>
        </c:ser>
        <c:ser>
          <c:idx val="2"/>
          <c:order val="2"/>
          <c:tx>
            <c:strRef>
              <c:f>Sheet1!$A$4</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1992-2001 (N=728)</c:v>
                </c:pt>
                <c:pt idx="1">
                  <c:v>2002-2009 (N=788)</c:v>
                </c:pt>
                <c:pt idx="2">
                  <c:v>2010-6/2018 (N=914)</c:v>
                </c:pt>
              </c:strCache>
            </c:strRef>
          </c:cat>
          <c:val>
            <c:numRef>
              <c:f>Sheet1!$B$4:$D$4</c:f>
              <c:numCache>
                <c:formatCode>General</c:formatCode>
                <c:ptCount val="3"/>
                <c:pt idx="0">
                  <c:v>121</c:v>
                </c:pt>
                <c:pt idx="1">
                  <c:v>105</c:v>
                </c:pt>
                <c:pt idx="2">
                  <c:v>141</c:v>
                </c:pt>
              </c:numCache>
            </c:numRef>
          </c:val>
          <c:extLst>
            <c:ext xmlns:c16="http://schemas.microsoft.com/office/drawing/2014/chart" uri="{C3380CC4-5D6E-409C-BE32-E72D297353CC}">
              <c16:uniqueId val="{00000002-DC15-4400-A6BC-86231605F678}"/>
            </c:ext>
          </c:extLst>
        </c:ser>
        <c:ser>
          <c:idx val="3"/>
          <c:order val="3"/>
          <c:tx>
            <c:strRef>
              <c:f>Sheet1!$A$5</c:f>
              <c:strCache>
                <c:ptCount val="1"/>
                <c:pt idx="0">
                  <c:v>11-17 years</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Sheet1!$B$1:$D$1</c:f>
              <c:strCache>
                <c:ptCount val="3"/>
                <c:pt idx="0">
                  <c:v>1992-2001 (N=728)</c:v>
                </c:pt>
                <c:pt idx="1">
                  <c:v>2002-2009 (N=788)</c:v>
                </c:pt>
                <c:pt idx="2">
                  <c:v>2010-6/2018 (N=914)</c:v>
                </c:pt>
              </c:strCache>
            </c:strRef>
          </c:cat>
          <c:val>
            <c:numRef>
              <c:f>Sheet1!$B$5:$D$5</c:f>
              <c:numCache>
                <c:formatCode>General</c:formatCode>
                <c:ptCount val="3"/>
                <c:pt idx="0">
                  <c:v>504</c:v>
                </c:pt>
                <c:pt idx="1">
                  <c:v>607</c:v>
                </c:pt>
                <c:pt idx="2">
                  <c:v>664</c:v>
                </c:pt>
              </c:numCache>
            </c:numRef>
          </c:val>
          <c:extLst>
            <c:ext xmlns:c16="http://schemas.microsoft.com/office/drawing/2014/chart" uri="{C3380CC4-5D6E-409C-BE32-E72D297353CC}">
              <c16:uniqueId val="{00000003-DC15-4400-A6BC-86231605F678}"/>
            </c:ext>
          </c:extLst>
        </c:ser>
        <c:dLbls>
          <c:showLegendKey val="0"/>
          <c:showVal val="0"/>
          <c:showCatName val="0"/>
          <c:showSerName val="0"/>
          <c:showPercent val="0"/>
          <c:showBubbleSize val="0"/>
        </c:dLbls>
        <c:gapWidth val="100"/>
        <c:overlap val="100"/>
        <c:axId val="570247456"/>
        <c:axId val="570248240"/>
      </c:barChart>
      <c:catAx>
        <c:axId val="57024745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0248240"/>
        <c:crosses val="autoZero"/>
        <c:auto val="1"/>
        <c:lblAlgn val="ctr"/>
        <c:lblOffset val="100"/>
        <c:noMultiLvlLbl val="0"/>
      </c:catAx>
      <c:valAx>
        <c:axId val="570248240"/>
        <c:scaling>
          <c:orientation val="minMax"/>
          <c:max val="110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manualLayout>
              <c:xMode val="edge"/>
              <c:yMode val="edge"/>
              <c:x val="2.4875052383157986E-2"/>
              <c:y val="0.18419745608721988"/>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0247456"/>
        <c:crosses val="autoZero"/>
        <c:crossBetween val="between"/>
        <c:majorUnit val="100"/>
      </c:valAx>
      <c:spPr>
        <a:noFill/>
        <a:ln w="12700">
          <a:solidFill>
            <a:schemeClr val="bg2"/>
          </a:solidFill>
        </a:ln>
      </c:spPr>
    </c:plotArea>
    <c:legend>
      <c:legendPos val="r"/>
      <c:layout>
        <c:manualLayout>
          <c:xMode val="edge"/>
          <c:yMode val="edge"/>
          <c:x val="0.80351882485277581"/>
          <c:y val="7.5916818090046426E-2"/>
          <c:w val="0.15306380820044554"/>
          <c:h val="0.69432020997375332"/>
        </c:manualLayout>
      </c:layout>
      <c:overlay val="0"/>
      <c:spPr>
        <a:solidFill>
          <a:schemeClr val="tx1"/>
        </a:solid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6362491052258283"/>
          <c:h val="0.76488312007874026"/>
        </c:manualLayout>
      </c:layout>
      <c:barChart>
        <c:barDir val="col"/>
        <c:grouping val="percentStacked"/>
        <c:varyColors val="0"/>
        <c:ser>
          <c:idx val="0"/>
          <c:order val="0"/>
          <c:tx>
            <c:strRef>
              <c:f>Sheet1!$A$2</c:f>
              <c:strCache>
                <c:ptCount val="1"/>
                <c:pt idx="0">
                  <c:v>&lt;1 year</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Sheet1!$B$1:$H$1</c:f>
              <c:strCache>
                <c:ptCount val="7"/>
                <c:pt idx="0">
                  <c:v>CF</c:v>
                </c:pt>
                <c:pt idx="1">
                  <c:v>ILD</c:v>
                </c:pt>
                <c:pt idx="2">
                  <c:v>ILD Other</c:v>
                </c:pt>
                <c:pt idx="3">
                  <c:v>OB (non-Retx)</c:v>
                </c:pt>
                <c:pt idx="4">
                  <c:v>IPAH</c:v>
                </c:pt>
                <c:pt idx="5">
                  <c:v>PH-not IPAH</c:v>
                </c:pt>
                <c:pt idx="6">
                  <c:v>Other</c:v>
                </c:pt>
              </c:strCache>
            </c:strRef>
          </c:cat>
          <c:val>
            <c:numRef>
              <c:f>Sheet1!$B$2:$H$2</c:f>
              <c:numCache>
                <c:formatCode>General</c:formatCode>
                <c:ptCount val="7"/>
                <c:pt idx="1">
                  <c:v>2</c:v>
                </c:pt>
                <c:pt idx="2">
                  <c:v>3</c:v>
                </c:pt>
                <c:pt idx="4">
                  <c:v>2</c:v>
                </c:pt>
                <c:pt idx="5">
                  <c:v>9</c:v>
                </c:pt>
                <c:pt idx="6">
                  <c:v>18</c:v>
                </c:pt>
              </c:numCache>
            </c:numRef>
          </c:val>
          <c:extLst>
            <c:ext xmlns:c16="http://schemas.microsoft.com/office/drawing/2014/chart" uri="{C3380CC4-5D6E-409C-BE32-E72D297353CC}">
              <c16:uniqueId val="{00000000-35DF-45F6-961C-91945A2C1577}"/>
            </c:ext>
          </c:extLst>
        </c:ser>
        <c:ser>
          <c:idx val="1"/>
          <c:order val="1"/>
          <c:tx>
            <c:strRef>
              <c:f>Sheet1!$A$3</c:f>
              <c:strCache>
                <c:ptCount val="1"/>
                <c:pt idx="0">
                  <c:v>1-5 years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Sheet1!$B$1:$H$1</c:f>
              <c:strCache>
                <c:ptCount val="7"/>
                <c:pt idx="0">
                  <c:v>CF</c:v>
                </c:pt>
                <c:pt idx="1">
                  <c:v>ILD</c:v>
                </c:pt>
                <c:pt idx="2">
                  <c:v>ILD Other</c:v>
                </c:pt>
                <c:pt idx="3">
                  <c:v>OB (non-Retx)</c:v>
                </c:pt>
                <c:pt idx="4">
                  <c:v>IPAH</c:v>
                </c:pt>
                <c:pt idx="5">
                  <c:v>PH-not IPAH</c:v>
                </c:pt>
                <c:pt idx="6">
                  <c:v>Other</c:v>
                </c:pt>
              </c:strCache>
            </c:strRef>
          </c:cat>
          <c:val>
            <c:numRef>
              <c:f>Sheet1!$B$3:$H$3</c:f>
              <c:numCache>
                <c:formatCode>General</c:formatCode>
                <c:ptCount val="7"/>
                <c:pt idx="0">
                  <c:v>1</c:v>
                </c:pt>
                <c:pt idx="1">
                  <c:v>3</c:v>
                </c:pt>
                <c:pt idx="2">
                  <c:v>6</c:v>
                </c:pt>
                <c:pt idx="3">
                  <c:v>2</c:v>
                </c:pt>
                <c:pt idx="4">
                  <c:v>23</c:v>
                </c:pt>
                <c:pt idx="5">
                  <c:v>15</c:v>
                </c:pt>
                <c:pt idx="6">
                  <c:v>21</c:v>
                </c:pt>
              </c:numCache>
            </c:numRef>
          </c:val>
          <c:extLst>
            <c:ext xmlns:c16="http://schemas.microsoft.com/office/drawing/2014/chart" uri="{C3380CC4-5D6E-409C-BE32-E72D297353CC}">
              <c16:uniqueId val="{00000001-35DF-45F6-961C-91945A2C1577}"/>
            </c:ext>
          </c:extLst>
        </c:ser>
        <c:ser>
          <c:idx val="2"/>
          <c:order val="2"/>
          <c:tx>
            <c:strRef>
              <c:f>Sheet1!$A$4</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Sheet1!$B$1:$H$1</c:f>
              <c:strCache>
                <c:ptCount val="7"/>
                <c:pt idx="0">
                  <c:v>CF</c:v>
                </c:pt>
                <c:pt idx="1">
                  <c:v>ILD</c:v>
                </c:pt>
                <c:pt idx="2">
                  <c:v>ILD Other</c:v>
                </c:pt>
                <c:pt idx="3">
                  <c:v>OB (non-Retx)</c:v>
                </c:pt>
                <c:pt idx="4">
                  <c:v>IPAH</c:v>
                </c:pt>
                <c:pt idx="5">
                  <c:v>PH-not IPAH</c:v>
                </c:pt>
                <c:pt idx="6">
                  <c:v>Other</c:v>
                </c:pt>
              </c:strCache>
            </c:strRef>
          </c:cat>
          <c:val>
            <c:numRef>
              <c:f>Sheet1!$B$4:$H$4</c:f>
              <c:numCache>
                <c:formatCode>General</c:formatCode>
                <c:ptCount val="7"/>
                <c:pt idx="0">
                  <c:v>64</c:v>
                </c:pt>
                <c:pt idx="1">
                  <c:v>1</c:v>
                </c:pt>
                <c:pt idx="2">
                  <c:v>10</c:v>
                </c:pt>
                <c:pt idx="3">
                  <c:v>20</c:v>
                </c:pt>
                <c:pt idx="4">
                  <c:v>19</c:v>
                </c:pt>
                <c:pt idx="5">
                  <c:v>4</c:v>
                </c:pt>
                <c:pt idx="6">
                  <c:v>21</c:v>
                </c:pt>
              </c:numCache>
            </c:numRef>
          </c:val>
          <c:extLst>
            <c:ext xmlns:c16="http://schemas.microsoft.com/office/drawing/2014/chart" uri="{C3380CC4-5D6E-409C-BE32-E72D297353CC}">
              <c16:uniqueId val="{00000002-35DF-45F6-961C-91945A2C1577}"/>
            </c:ext>
          </c:extLst>
        </c:ser>
        <c:ser>
          <c:idx val="3"/>
          <c:order val="3"/>
          <c:tx>
            <c:strRef>
              <c:f>Sheet1!$A$5</c:f>
              <c:strCache>
                <c:ptCount val="1"/>
                <c:pt idx="0">
                  <c:v>11-17 years</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Sheet1!$B$1:$H$1</c:f>
              <c:strCache>
                <c:ptCount val="7"/>
                <c:pt idx="0">
                  <c:v>CF</c:v>
                </c:pt>
                <c:pt idx="1">
                  <c:v>ILD</c:v>
                </c:pt>
                <c:pt idx="2">
                  <c:v>ILD Other</c:v>
                </c:pt>
                <c:pt idx="3">
                  <c:v>OB (non-Retx)</c:v>
                </c:pt>
                <c:pt idx="4">
                  <c:v>IPAH</c:v>
                </c:pt>
                <c:pt idx="5">
                  <c:v>PH-not IPAH</c:v>
                </c:pt>
                <c:pt idx="6">
                  <c:v>Other</c:v>
                </c:pt>
              </c:strCache>
            </c:strRef>
          </c:cat>
          <c:val>
            <c:numRef>
              <c:f>Sheet1!$B$5:$H$5</c:f>
              <c:numCache>
                <c:formatCode>General</c:formatCode>
                <c:ptCount val="7"/>
                <c:pt idx="0">
                  <c:v>415</c:v>
                </c:pt>
                <c:pt idx="1">
                  <c:v>25</c:v>
                </c:pt>
                <c:pt idx="2">
                  <c:v>31</c:v>
                </c:pt>
                <c:pt idx="3">
                  <c:v>28</c:v>
                </c:pt>
                <c:pt idx="4">
                  <c:v>69</c:v>
                </c:pt>
                <c:pt idx="5">
                  <c:v>18</c:v>
                </c:pt>
                <c:pt idx="6">
                  <c:v>73</c:v>
                </c:pt>
              </c:numCache>
            </c:numRef>
          </c:val>
          <c:extLst>
            <c:ext xmlns:c16="http://schemas.microsoft.com/office/drawing/2014/chart" uri="{C3380CC4-5D6E-409C-BE32-E72D297353CC}">
              <c16:uniqueId val="{00000003-35DF-45F6-961C-91945A2C1577}"/>
            </c:ext>
          </c:extLst>
        </c:ser>
        <c:dLbls>
          <c:showLegendKey val="0"/>
          <c:showVal val="0"/>
          <c:showCatName val="0"/>
          <c:showSerName val="0"/>
          <c:showPercent val="0"/>
          <c:showBubbleSize val="0"/>
        </c:dLbls>
        <c:gapWidth val="40"/>
        <c:overlap val="100"/>
        <c:axId val="572503232"/>
        <c:axId val="572503624"/>
      </c:barChart>
      <c:catAx>
        <c:axId val="57250323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2503624"/>
        <c:crosses val="autoZero"/>
        <c:auto val="1"/>
        <c:lblAlgn val="ctr"/>
        <c:lblOffset val="100"/>
        <c:noMultiLvlLbl val="0"/>
      </c:catAx>
      <c:valAx>
        <c:axId val="572503624"/>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503232"/>
        <c:crosses val="autoZero"/>
        <c:crossBetween val="between"/>
        <c:majorUnit val="0.2"/>
      </c:valAx>
      <c:spPr>
        <a:noFill/>
        <a:ln w="12700">
          <a:solidFill>
            <a:schemeClr val="bg2"/>
          </a:solidFill>
        </a:ln>
      </c:spPr>
    </c:plotArea>
    <c:legend>
      <c:legendPos val="t"/>
      <c:layout>
        <c:manualLayout>
          <c:xMode val="edge"/>
          <c:yMode val="edge"/>
          <c:x val="0.11732951562872822"/>
          <c:y val="1.5625E-2"/>
          <c:w val="0.86377117633023148"/>
          <c:h val="7.7063238188976382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9.7754829826600859E-2"/>
          <c:w val="0.87910930853470903"/>
          <c:h val="0.80491417390095066"/>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1992-2001 (N=702)</c:v>
                </c:pt>
                <c:pt idx="1">
                  <c:v>2002-2009 (N=774)</c:v>
                </c:pt>
                <c:pt idx="2">
                  <c:v>2010-6/2018 (N=903)</c:v>
                </c:pt>
              </c:strCache>
            </c:strRef>
          </c:cat>
          <c:val>
            <c:numRef>
              <c:f>Sheet1!$B$2:$D$2</c:f>
              <c:numCache>
                <c:formatCode>General</c:formatCode>
                <c:ptCount val="3"/>
                <c:pt idx="0">
                  <c:v>412</c:v>
                </c:pt>
                <c:pt idx="1">
                  <c:v>463</c:v>
                </c:pt>
                <c:pt idx="2">
                  <c:v>480</c:v>
                </c:pt>
              </c:numCache>
            </c:numRef>
          </c:val>
          <c:extLst>
            <c:ext xmlns:c16="http://schemas.microsoft.com/office/drawing/2014/chart" uri="{C3380CC4-5D6E-409C-BE32-E72D297353CC}">
              <c16:uniqueId val="{00000000-AE21-4302-8001-7DEBA53C2D0D}"/>
            </c:ext>
          </c:extLst>
        </c:ser>
        <c:ser>
          <c:idx val="1"/>
          <c:order val="1"/>
          <c:tx>
            <c:strRef>
              <c:f>Sheet1!$A$3</c:f>
              <c:strCache>
                <c:ptCount val="1"/>
                <c:pt idx="0">
                  <c:v>ILD</c:v>
                </c:pt>
              </c:strCache>
            </c:strRef>
          </c:tx>
          <c:spPr>
            <a:gradFill flip="none" rotWithShape="1">
              <a:gsLst>
                <a:gs pos="0">
                  <a:schemeClr val="bg1">
                    <a:lumMod val="75000"/>
                    <a:lumOff val="25000"/>
                  </a:schemeClr>
                </a:gs>
                <a:gs pos="50000">
                  <a:schemeClr val="bg1">
                    <a:lumMod val="50000"/>
                    <a:lumOff val="50000"/>
                  </a:schemeClr>
                </a:gs>
                <a:gs pos="100000">
                  <a:schemeClr val="bg1">
                    <a:lumMod val="75000"/>
                    <a:lumOff val="25000"/>
                  </a:schemeClr>
                </a:gs>
              </a:gsLst>
              <a:lin ang="10800000" scaled="1"/>
              <a:tileRect/>
            </a:gradFill>
            <a:ln>
              <a:solidFill>
                <a:schemeClr val="bg2"/>
              </a:solidFill>
            </a:ln>
          </c:spPr>
          <c:invertIfNegative val="0"/>
          <c:cat>
            <c:strRef>
              <c:f>Sheet1!$B$1:$D$1</c:f>
              <c:strCache>
                <c:ptCount val="3"/>
                <c:pt idx="0">
                  <c:v>1992-2001 (N=702)</c:v>
                </c:pt>
                <c:pt idx="1">
                  <c:v>2002-2009 (N=774)</c:v>
                </c:pt>
                <c:pt idx="2">
                  <c:v>2010-6/2018 (N=903)</c:v>
                </c:pt>
              </c:strCache>
            </c:strRef>
          </c:cat>
          <c:val>
            <c:numRef>
              <c:f>Sheet1!$B$3:$D$3</c:f>
              <c:numCache>
                <c:formatCode>General</c:formatCode>
                <c:ptCount val="3"/>
                <c:pt idx="0">
                  <c:v>40</c:v>
                </c:pt>
                <c:pt idx="1">
                  <c:v>24</c:v>
                </c:pt>
                <c:pt idx="2">
                  <c:v>31</c:v>
                </c:pt>
              </c:numCache>
            </c:numRef>
          </c:val>
          <c:extLst>
            <c:ext xmlns:c16="http://schemas.microsoft.com/office/drawing/2014/chart" uri="{C3380CC4-5D6E-409C-BE32-E72D297353CC}">
              <c16:uniqueId val="{00000001-AE21-4302-8001-7DEBA53C2D0D}"/>
            </c:ext>
          </c:extLst>
        </c:ser>
        <c:ser>
          <c:idx val="2"/>
          <c:order val="2"/>
          <c:tx>
            <c:strRef>
              <c:f>Sheet1!$A$4</c:f>
              <c:strCache>
                <c:ptCount val="1"/>
                <c:pt idx="0">
                  <c:v>ILD Other</c:v>
                </c:pt>
              </c:strCache>
            </c:strRef>
          </c:tx>
          <c:spPr>
            <a:gradFill flip="none" rotWithShape="1">
              <a:gsLst>
                <a:gs pos="0">
                  <a:srgbClr val="CC6600"/>
                </a:gs>
                <a:gs pos="50000">
                  <a:srgbClr val="FF9933"/>
                </a:gs>
                <a:gs pos="100000">
                  <a:srgbClr val="CC6600"/>
                </a:gs>
              </a:gsLst>
              <a:lin ang="10800000" scaled="1"/>
              <a:tileRect/>
            </a:gradFill>
            <a:ln>
              <a:solidFill>
                <a:schemeClr val="bg2"/>
              </a:solidFill>
            </a:ln>
          </c:spPr>
          <c:invertIfNegative val="0"/>
          <c:cat>
            <c:strRef>
              <c:f>Sheet1!$B$1:$D$1</c:f>
              <c:strCache>
                <c:ptCount val="3"/>
                <c:pt idx="0">
                  <c:v>1992-2001 (N=702)</c:v>
                </c:pt>
                <c:pt idx="1">
                  <c:v>2002-2009 (N=774)</c:v>
                </c:pt>
                <c:pt idx="2">
                  <c:v>2010-6/2018 (N=903)</c:v>
                </c:pt>
              </c:strCache>
            </c:strRef>
          </c:cat>
          <c:val>
            <c:numRef>
              <c:f>Sheet1!$B$4:$D$4</c:f>
              <c:numCache>
                <c:formatCode>General</c:formatCode>
                <c:ptCount val="3"/>
                <c:pt idx="0">
                  <c:v>22</c:v>
                </c:pt>
                <c:pt idx="1">
                  <c:v>38</c:v>
                </c:pt>
                <c:pt idx="2">
                  <c:v>50</c:v>
                </c:pt>
              </c:numCache>
            </c:numRef>
          </c:val>
          <c:extLst>
            <c:ext xmlns:c16="http://schemas.microsoft.com/office/drawing/2014/chart" uri="{C3380CC4-5D6E-409C-BE32-E72D297353CC}">
              <c16:uniqueId val="{00000002-AE21-4302-8001-7DEBA53C2D0D}"/>
            </c:ext>
          </c:extLst>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Sheet1!$B$1:$D$1</c:f>
              <c:strCache>
                <c:ptCount val="3"/>
                <c:pt idx="0">
                  <c:v>1992-2001 (N=702)</c:v>
                </c:pt>
                <c:pt idx="1">
                  <c:v>2002-2009 (N=774)</c:v>
                </c:pt>
                <c:pt idx="2">
                  <c:v>2010-6/2018 (N=903)</c:v>
                </c:pt>
              </c:strCache>
            </c:strRef>
          </c:cat>
          <c:val>
            <c:numRef>
              <c:f>Sheet1!$B$5:$D$5</c:f>
              <c:numCache>
                <c:formatCode>General</c:formatCode>
                <c:ptCount val="3"/>
                <c:pt idx="0">
                  <c:v>19</c:v>
                </c:pt>
                <c:pt idx="1">
                  <c:v>52</c:v>
                </c:pt>
                <c:pt idx="2">
                  <c:v>50</c:v>
                </c:pt>
              </c:numCache>
            </c:numRef>
          </c:val>
          <c:extLst>
            <c:ext xmlns:c16="http://schemas.microsoft.com/office/drawing/2014/chart" uri="{C3380CC4-5D6E-409C-BE32-E72D297353CC}">
              <c16:uniqueId val="{00000003-AE21-4302-8001-7DEBA53C2D0D}"/>
            </c:ext>
          </c:extLst>
        </c:ser>
        <c:ser>
          <c:idx val="4"/>
          <c:order val="4"/>
          <c:tx>
            <c:strRef>
              <c:f>Sheet1!$A$6</c:f>
              <c:strCache>
                <c:ptCount val="1"/>
                <c:pt idx="0">
                  <c:v>IPAH</c:v>
                </c:pt>
              </c:strCache>
            </c:strRef>
          </c:tx>
          <c:spPr>
            <a:gradFill>
              <a:gsLst>
                <a:gs pos="0">
                  <a:schemeClr val="tx2">
                    <a:lumMod val="75000"/>
                  </a:schemeClr>
                </a:gs>
                <a:gs pos="50000">
                  <a:srgbClr val="FFFF00"/>
                </a:gs>
                <a:gs pos="100000">
                  <a:schemeClr val="tx2">
                    <a:lumMod val="75000"/>
                  </a:schemeClr>
                </a:gs>
              </a:gsLst>
              <a:lin ang="0" scaled="1"/>
            </a:gradFill>
            <a:ln>
              <a:solidFill>
                <a:schemeClr val="bg2"/>
              </a:solidFill>
            </a:ln>
          </c:spPr>
          <c:invertIfNegative val="0"/>
          <c:cat>
            <c:strRef>
              <c:f>Sheet1!$B$1:$D$1</c:f>
              <c:strCache>
                <c:ptCount val="3"/>
                <c:pt idx="0">
                  <c:v>1992-2001 (N=702)</c:v>
                </c:pt>
                <c:pt idx="1">
                  <c:v>2002-2009 (N=774)</c:v>
                </c:pt>
                <c:pt idx="2">
                  <c:v>2010-6/2018 (N=903)</c:v>
                </c:pt>
              </c:strCache>
            </c:strRef>
          </c:cat>
          <c:val>
            <c:numRef>
              <c:f>Sheet1!$B$6:$D$6</c:f>
              <c:numCache>
                <c:formatCode>General</c:formatCode>
                <c:ptCount val="3"/>
                <c:pt idx="0">
                  <c:v>63</c:v>
                </c:pt>
                <c:pt idx="1">
                  <c:v>61</c:v>
                </c:pt>
                <c:pt idx="2">
                  <c:v>113</c:v>
                </c:pt>
              </c:numCache>
            </c:numRef>
          </c:val>
          <c:extLst>
            <c:ext xmlns:c16="http://schemas.microsoft.com/office/drawing/2014/chart" uri="{C3380CC4-5D6E-409C-BE32-E72D297353CC}">
              <c16:uniqueId val="{00000004-AE21-4302-8001-7DEBA53C2D0D}"/>
            </c:ext>
          </c:extLst>
        </c:ser>
        <c:ser>
          <c:idx val="5"/>
          <c:order val="5"/>
          <c:tx>
            <c:strRef>
              <c:f>Sheet1!$A$7</c:f>
              <c:strCache>
                <c:ptCount val="1"/>
                <c:pt idx="0">
                  <c:v>PH-not IPAH</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Sheet1!$B$1:$D$1</c:f>
              <c:strCache>
                <c:ptCount val="3"/>
                <c:pt idx="0">
                  <c:v>1992-2001 (N=702)</c:v>
                </c:pt>
                <c:pt idx="1">
                  <c:v>2002-2009 (N=774)</c:v>
                </c:pt>
                <c:pt idx="2">
                  <c:v>2010-6/2018 (N=903)</c:v>
                </c:pt>
              </c:strCache>
            </c:strRef>
          </c:cat>
          <c:val>
            <c:numRef>
              <c:f>Sheet1!$B$7:$D$7</c:f>
              <c:numCache>
                <c:formatCode>General</c:formatCode>
                <c:ptCount val="3"/>
                <c:pt idx="0">
                  <c:v>47</c:v>
                </c:pt>
                <c:pt idx="1">
                  <c:v>29</c:v>
                </c:pt>
                <c:pt idx="2">
                  <c:v>46</c:v>
                </c:pt>
              </c:numCache>
            </c:numRef>
          </c:val>
          <c:extLst>
            <c:ext xmlns:c16="http://schemas.microsoft.com/office/drawing/2014/chart" uri="{C3380CC4-5D6E-409C-BE32-E72D297353CC}">
              <c16:uniqueId val="{00000005-AE21-4302-8001-7DEBA53C2D0D}"/>
            </c:ext>
          </c:extLst>
        </c:ser>
        <c:ser>
          <c:idx val="6"/>
          <c:order val="6"/>
          <c:tx>
            <c:strRef>
              <c:f>Sheet1!$A$8</c:f>
              <c:strCache>
                <c:ptCount val="1"/>
                <c:pt idx="0">
                  <c:v>Other</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Sheet1!$B$1:$D$1</c:f>
              <c:strCache>
                <c:ptCount val="3"/>
                <c:pt idx="0">
                  <c:v>1992-2001 (N=702)</c:v>
                </c:pt>
                <c:pt idx="1">
                  <c:v>2002-2009 (N=774)</c:v>
                </c:pt>
                <c:pt idx="2">
                  <c:v>2010-6/2018 (N=903)</c:v>
                </c:pt>
              </c:strCache>
            </c:strRef>
          </c:cat>
          <c:val>
            <c:numRef>
              <c:f>Sheet1!$B$8:$D$8</c:f>
              <c:numCache>
                <c:formatCode>General</c:formatCode>
                <c:ptCount val="3"/>
                <c:pt idx="0">
                  <c:v>99</c:v>
                </c:pt>
                <c:pt idx="1">
                  <c:v>107</c:v>
                </c:pt>
                <c:pt idx="2">
                  <c:v>133</c:v>
                </c:pt>
              </c:numCache>
            </c:numRef>
          </c:val>
          <c:extLst>
            <c:ext xmlns:c16="http://schemas.microsoft.com/office/drawing/2014/chart" uri="{C3380CC4-5D6E-409C-BE32-E72D297353CC}">
              <c16:uniqueId val="{00000006-AE21-4302-8001-7DEBA53C2D0D}"/>
            </c:ext>
          </c:extLst>
        </c:ser>
        <c:dLbls>
          <c:showLegendKey val="0"/>
          <c:showVal val="0"/>
          <c:showCatName val="0"/>
          <c:showSerName val="0"/>
          <c:showPercent val="0"/>
          <c:showBubbleSize val="0"/>
        </c:dLbls>
        <c:gapWidth val="45"/>
        <c:overlap val="100"/>
        <c:axId val="570710216"/>
        <c:axId val="570709040"/>
      </c:barChart>
      <c:catAx>
        <c:axId val="57071021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0709040"/>
        <c:crosses val="autoZero"/>
        <c:auto val="1"/>
        <c:lblAlgn val="ctr"/>
        <c:lblOffset val="100"/>
        <c:noMultiLvlLbl val="0"/>
      </c:catAx>
      <c:valAx>
        <c:axId val="57070904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72E-3"/>
              <c:y val="0.26531345467062517"/>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710216"/>
        <c:crosses val="autoZero"/>
        <c:crossBetween val="between"/>
        <c:majorUnit val="0.2"/>
      </c:valAx>
      <c:spPr>
        <a:noFill/>
        <a:ln w="12700">
          <a:solidFill>
            <a:schemeClr val="bg2"/>
          </a:solidFill>
        </a:ln>
      </c:spPr>
    </c:plotArea>
    <c:legend>
      <c:legendPos val="t"/>
      <c:layout>
        <c:manualLayout>
          <c:xMode val="edge"/>
          <c:yMode val="edge"/>
          <c:x val="0.15578729035989144"/>
          <c:y val="1.8154205373685634E-2"/>
          <c:w val="0.77599592953423191"/>
          <c:h val="5.5716869545187127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86555847185768E-2"/>
          <c:y val="0.11034879429133858"/>
          <c:w val="0.88784148776274752"/>
          <c:h val="0.68775538240137779"/>
        </c:manualLayout>
      </c:layout>
      <c:barChart>
        <c:barDir val="col"/>
        <c:grouping val="percentStacked"/>
        <c:varyColors val="0"/>
        <c:ser>
          <c:idx val="0"/>
          <c:order val="0"/>
          <c:tx>
            <c:strRef>
              <c:f>Sheet1!$B$1</c:f>
              <c:strCache>
                <c:ptCount val="1"/>
                <c:pt idx="0">
                  <c:v>&lt;1 year</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Sheet1!$A$2:$A$21</c:f>
              <c:strCache>
                <c:ptCount val="20"/>
                <c:pt idx="0">
                  <c:v>2002-2009</c:v>
                </c:pt>
                <c:pt idx="1">
                  <c:v>2010-6/2018</c:v>
                </c:pt>
                <c:pt idx="3">
                  <c:v>2002-2009</c:v>
                </c:pt>
                <c:pt idx="4">
                  <c:v>2010-6/2018</c:v>
                </c:pt>
                <c:pt idx="6">
                  <c:v>2002-2009</c:v>
                </c:pt>
                <c:pt idx="7">
                  <c:v>2010-6/2018</c:v>
                </c:pt>
                <c:pt idx="9">
                  <c:v>2002-2009</c:v>
                </c:pt>
                <c:pt idx="10">
                  <c:v>2010-6/2018</c:v>
                </c:pt>
                <c:pt idx="12">
                  <c:v>2002-2009</c:v>
                </c:pt>
                <c:pt idx="13">
                  <c:v>2010-6/2018</c:v>
                </c:pt>
                <c:pt idx="15">
                  <c:v>2002-2009</c:v>
                </c:pt>
                <c:pt idx="16">
                  <c:v>2010-6/2018</c:v>
                </c:pt>
                <c:pt idx="18">
                  <c:v>2002-2009</c:v>
                </c:pt>
                <c:pt idx="19">
                  <c:v>2010-6/2018</c:v>
                </c:pt>
              </c:strCache>
            </c:strRef>
          </c:cat>
          <c:val>
            <c:numRef>
              <c:f>Sheet1!$B$2:$B$21</c:f>
              <c:numCache>
                <c:formatCode>General</c:formatCode>
                <c:ptCount val="20"/>
                <c:pt idx="0">
                  <c:v>0</c:v>
                </c:pt>
                <c:pt idx="1">
                  <c:v>0</c:v>
                </c:pt>
                <c:pt idx="2">
                  <c:v>0</c:v>
                </c:pt>
                <c:pt idx="3">
                  <c:v>3</c:v>
                </c:pt>
                <c:pt idx="4">
                  <c:v>2</c:v>
                </c:pt>
                <c:pt idx="5">
                  <c:v>0</c:v>
                </c:pt>
                <c:pt idx="6">
                  <c:v>3</c:v>
                </c:pt>
                <c:pt idx="7">
                  <c:v>3</c:v>
                </c:pt>
                <c:pt idx="8">
                  <c:v>0</c:v>
                </c:pt>
                <c:pt idx="9">
                  <c:v>0</c:v>
                </c:pt>
                <c:pt idx="10">
                  <c:v>0</c:v>
                </c:pt>
                <c:pt idx="11">
                  <c:v>0</c:v>
                </c:pt>
                <c:pt idx="12">
                  <c:v>5</c:v>
                </c:pt>
                <c:pt idx="13">
                  <c:v>2</c:v>
                </c:pt>
                <c:pt idx="14">
                  <c:v>0</c:v>
                </c:pt>
                <c:pt idx="15">
                  <c:v>7</c:v>
                </c:pt>
                <c:pt idx="16">
                  <c:v>9</c:v>
                </c:pt>
                <c:pt idx="17">
                  <c:v>0</c:v>
                </c:pt>
                <c:pt idx="18">
                  <c:v>10</c:v>
                </c:pt>
                <c:pt idx="19">
                  <c:v>18</c:v>
                </c:pt>
              </c:numCache>
            </c:numRef>
          </c:val>
          <c:extLst>
            <c:ext xmlns:c16="http://schemas.microsoft.com/office/drawing/2014/chart" uri="{C3380CC4-5D6E-409C-BE32-E72D297353CC}">
              <c16:uniqueId val="{00000000-6962-4769-9731-524C9712A372}"/>
            </c:ext>
          </c:extLst>
        </c:ser>
        <c:ser>
          <c:idx val="1"/>
          <c:order val="1"/>
          <c:tx>
            <c:strRef>
              <c:f>Sheet1!$C$1</c:f>
              <c:strCache>
                <c:ptCount val="1"/>
                <c:pt idx="0">
                  <c:v>1-5 years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Sheet1!$A$2:$A$21</c:f>
              <c:strCache>
                <c:ptCount val="20"/>
                <c:pt idx="0">
                  <c:v>2002-2009</c:v>
                </c:pt>
                <c:pt idx="1">
                  <c:v>2010-6/2018</c:v>
                </c:pt>
                <c:pt idx="3">
                  <c:v>2002-2009</c:v>
                </c:pt>
                <c:pt idx="4">
                  <c:v>2010-6/2018</c:v>
                </c:pt>
                <c:pt idx="6">
                  <c:v>2002-2009</c:v>
                </c:pt>
                <c:pt idx="7">
                  <c:v>2010-6/2018</c:v>
                </c:pt>
                <c:pt idx="9">
                  <c:v>2002-2009</c:v>
                </c:pt>
                <c:pt idx="10">
                  <c:v>2010-6/2018</c:v>
                </c:pt>
                <c:pt idx="12">
                  <c:v>2002-2009</c:v>
                </c:pt>
                <c:pt idx="13">
                  <c:v>2010-6/2018</c:v>
                </c:pt>
                <c:pt idx="15">
                  <c:v>2002-2009</c:v>
                </c:pt>
                <c:pt idx="16">
                  <c:v>2010-6/2018</c:v>
                </c:pt>
                <c:pt idx="18">
                  <c:v>2002-2009</c:v>
                </c:pt>
                <c:pt idx="19">
                  <c:v>2010-6/2018</c:v>
                </c:pt>
              </c:strCache>
            </c:strRef>
          </c:cat>
          <c:val>
            <c:numRef>
              <c:f>Sheet1!$C$2:$C$21</c:f>
              <c:numCache>
                <c:formatCode>General</c:formatCode>
                <c:ptCount val="20"/>
                <c:pt idx="0">
                  <c:v>3</c:v>
                </c:pt>
                <c:pt idx="1">
                  <c:v>1</c:v>
                </c:pt>
                <c:pt idx="2">
                  <c:v>0</c:v>
                </c:pt>
                <c:pt idx="3">
                  <c:v>3</c:v>
                </c:pt>
                <c:pt idx="4">
                  <c:v>3</c:v>
                </c:pt>
                <c:pt idx="5">
                  <c:v>0</c:v>
                </c:pt>
                <c:pt idx="6">
                  <c:v>4</c:v>
                </c:pt>
                <c:pt idx="7">
                  <c:v>6</c:v>
                </c:pt>
                <c:pt idx="8">
                  <c:v>0</c:v>
                </c:pt>
                <c:pt idx="9">
                  <c:v>8</c:v>
                </c:pt>
                <c:pt idx="10">
                  <c:v>2</c:v>
                </c:pt>
                <c:pt idx="11">
                  <c:v>0</c:v>
                </c:pt>
                <c:pt idx="12">
                  <c:v>8</c:v>
                </c:pt>
                <c:pt idx="13">
                  <c:v>23</c:v>
                </c:pt>
                <c:pt idx="14">
                  <c:v>0</c:v>
                </c:pt>
                <c:pt idx="15">
                  <c:v>10</c:v>
                </c:pt>
                <c:pt idx="16">
                  <c:v>15</c:v>
                </c:pt>
                <c:pt idx="17">
                  <c:v>0</c:v>
                </c:pt>
                <c:pt idx="18">
                  <c:v>9</c:v>
                </c:pt>
                <c:pt idx="19">
                  <c:v>21</c:v>
                </c:pt>
              </c:numCache>
            </c:numRef>
          </c:val>
          <c:extLst>
            <c:ext xmlns:c16="http://schemas.microsoft.com/office/drawing/2014/chart" uri="{C3380CC4-5D6E-409C-BE32-E72D297353CC}">
              <c16:uniqueId val="{00000001-6962-4769-9731-524C9712A372}"/>
            </c:ext>
          </c:extLst>
        </c:ser>
        <c:ser>
          <c:idx val="2"/>
          <c:order val="2"/>
          <c:tx>
            <c:strRef>
              <c:f>Sheet1!$D$1</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Sheet1!$A$2:$A$21</c:f>
              <c:strCache>
                <c:ptCount val="20"/>
                <c:pt idx="0">
                  <c:v>2002-2009</c:v>
                </c:pt>
                <c:pt idx="1">
                  <c:v>2010-6/2018</c:v>
                </c:pt>
                <c:pt idx="3">
                  <c:v>2002-2009</c:v>
                </c:pt>
                <c:pt idx="4">
                  <c:v>2010-6/2018</c:v>
                </c:pt>
                <c:pt idx="6">
                  <c:v>2002-2009</c:v>
                </c:pt>
                <c:pt idx="7">
                  <c:v>2010-6/2018</c:v>
                </c:pt>
                <c:pt idx="9">
                  <c:v>2002-2009</c:v>
                </c:pt>
                <c:pt idx="10">
                  <c:v>2010-6/2018</c:v>
                </c:pt>
                <c:pt idx="12">
                  <c:v>2002-2009</c:v>
                </c:pt>
                <c:pt idx="13">
                  <c:v>2010-6/2018</c:v>
                </c:pt>
                <c:pt idx="15">
                  <c:v>2002-2009</c:v>
                </c:pt>
                <c:pt idx="16">
                  <c:v>2010-6/2018</c:v>
                </c:pt>
                <c:pt idx="18">
                  <c:v>2002-2009</c:v>
                </c:pt>
                <c:pt idx="19">
                  <c:v>2010-6/2018</c:v>
                </c:pt>
              </c:strCache>
            </c:strRef>
          </c:cat>
          <c:val>
            <c:numRef>
              <c:f>Sheet1!$D$2:$D$21</c:f>
              <c:numCache>
                <c:formatCode>General</c:formatCode>
                <c:ptCount val="20"/>
                <c:pt idx="0">
                  <c:v>52</c:v>
                </c:pt>
                <c:pt idx="1">
                  <c:v>64</c:v>
                </c:pt>
                <c:pt idx="2">
                  <c:v>0</c:v>
                </c:pt>
                <c:pt idx="3">
                  <c:v>4</c:v>
                </c:pt>
                <c:pt idx="4">
                  <c:v>1</c:v>
                </c:pt>
                <c:pt idx="5">
                  <c:v>0</c:v>
                </c:pt>
                <c:pt idx="6">
                  <c:v>11</c:v>
                </c:pt>
                <c:pt idx="7">
                  <c:v>10</c:v>
                </c:pt>
                <c:pt idx="8">
                  <c:v>0</c:v>
                </c:pt>
                <c:pt idx="9">
                  <c:v>12</c:v>
                </c:pt>
                <c:pt idx="10">
                  <c:v>20</c:v>
                </c:pt>
                <c:pt idx="11">
                  <c:v>0</c:v>
                </c:pt>
                <c:pt idx="12">
                  <c:v>5</c:v>
                </c:pt>
                <c:pt idx="13">
                  <c:v>19</c:v>
                </c:pt>
                <c:pt idx="14">
                  <c:v>0</c:v>
                </c:pt>
                <c:pt idx="15">
                  <c:v>3</c:v>
                </c:pt>
                <c:pt idx="16">
                  <c:v>4</c:v>
                </c:pt>
                <c:pt idx="17">
                  <c:v>0</c:v>
                </c:pt>
                <c:pt idx="18">
                  <c:v>15</c:v>
                </c:pt>
                <c:pt idx="19">
                  <c:v>21</c:v>
                </c:pt>
              </c:numCache>
            </c:numRef>
          </c:val>
          <c:extLst>
            <c:ext xmlns:c16="http://schemas.microsoft.com/office/drawing/2014/chart" uri="{C3380CC4-5D6E-409C-BE32-E72D297353CC}">
              <c16:uniqueId val="{00000002-6962-4769-9731-524C9712A372}"/>
            </c:ext>
          </c:extLst>
        </c:ser>
        <c:ser>
          <c:idx val="3"/>
          <c:order val="3"/>
          <c:tx>
            <c:strRef>
              <c:f>Sheet1!$E$1</c:f>
              <c:strCache>
                <c:ptCount val="1"/>
                <c:pt idx="0">
                  <c:v>11-17 years</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Sheet1!$A$2:$A$21</c:f>
              <c:strCache>
                <c:ptCount val="20"/>
                <c:pt idx="0">
                  <c:v>2002-2009</c:v>
                </c:pt>
                <c:pt idx="1">
                  <c:v>2010-6/2018</c:v>
                </c:pt>
                <c:pt idx="3">
                  <c:v>2002-2009</c:v>
                </c:pt>
                <c:pt idx="4">
                  <c:v>2010-6/2018</c:v>
                </c:pt>
                <c:pt idx="6">
                  <c:v>2002-2009</c:v>
                </c:pt>
                <c:pt idx="7">
                  <c:v>2010-6/2018</c:v>
                </c:pt>
                <c:pt idx="9">
                  <c:v>2002-2009</c:v>
                </c:pt>
                <c:pt idx="10">
                  <c:v>2010-6/2018</c:v>
                </c:pt>
                <c:pt idx="12">
                  <c:v>2002-2009</c:v>
                </c:pt>
                <c:pt idx="13">
                  <c:v>2010-6/2018</c:v>
                </c:pt>
                <c:pt idx="15">
                  <c:v>2002-2009</c:v>
                </c:pt>
                <c:pt idx="16">
                  <c:v>2010-6/2018</c:v>
                </c:pt>
                <c:pt idx="18">
                  <c:v>2002-2009</c:v>
                </c:pt>
                <c:pt idx="19">
                  <c:v>2010-6/2018</c:v>
                </c:pt>
              </c:strCache>
            </c:strRef>
          </c:cat>
          <c:val>
            <c:numRef>
              <c:f>Sheet1!$E$2:$E$21</c:f>
              <c:numCache>
                <c:formatCode>General</c:formatCode>
                <c:ptCount val="20"/>
                <c:pt idx="0">
                  <c:v>408</c:v>
                </c:pt>
                <c:pt idx="1">
                  <c:v>415</c:v>
                </c:pt>
                <c:pt idx="2">
                  <c:v>0</c:v>
                </c:pt>
                <c:pt idx="3">
                  <c:v>14</c:v>
                </c:pt>
                <c:pt idx="4">
                  <c:v>25</c:v>
                </c:pt>
                <c:pt idx="5">
                  <c:v>0</c:v>
                </c:pt>
                <c:pt idx="6">
                  <c:v>20</c:v>
                </c:pt>
                <c:pt idx="7">
                  <c:v>31</c:v>
                </c:pt>
                <c:pt idx="8">
                  <c:v>0</c:v>
                </c:pt>
                <c:pt idx="9">
                  <c:v>32</c:v>
                </c:pt>
                <c:pt idx="10">
                  <c:v>28</c:v>
                </c:pt>
                <c:pt idx="11">
                  <c:v>0</c:v>
                </c:pt>
                <c:pt idx="12">
                  <c:v>43</c:v>
                </c:pt>
                <c:pt idx="13">
                  <c:v>69</c:v>
                </c:pt>
                <c:pt idx="14">
                  <c:v>0</c:v>
                </c:pt>
                <c:pt idx="15">
                  <c:v>9</c:v>
                </c:pt>
                <c:pt idx="16">
                  <c:v>18</c:v>
                </c:pt>
                <c:pt idx="17">
                  <c:v>0</c:v>
                </c:pt>
                <c:pt idx="18">
                  <c:v>73</c:v>
                </c:pt>
                <c:pt idx="19">
                  <c:v>73</c:v>
                </c:pt>
              </c:numCache>
            </c:numRef>
          </c:val>
          <c:extLst>
            <c:ext xmlns:c16="http://schemas.microsoft.com/office/drawing/2014/chart" uri="{C3380CC4-5D6E-409C-BE32-E72D297353CC}">
              <c16:uniqueId val="{00000003-6962-4769-9731-524C9712A372}"/>
            </c:ext>
          </c:extLst>
        </c:ser>
        <c:dLbls>
          <c:showLegendKey val="0"/>
          <c:showVal val="0"/>
          <c:showCatName val="0"/>
          <c:showSerName val="0"/>
          <c:showPercent val="0"/>
          <c:showBubbleSize val="0"/>
        </c:dLbls>
        <c:gapWidth val="40"/>
        <c:overlap val="100"/>
        <c:axId val="570285648"/>
        <c:axId val="570286040"/>
      </c:barChart>
      <c:catAx>
        <c:axId val="570285648"/>
        <c:scaling>
          <c:orientation val="minMax"/>
        </c:scaling>
        <c:delete val="0"/>
        <c:axPos val="b"/>
        <c:numFmt formatCode="General" sourceLinked="0"/>
        <c:majorTickMark val="out"/>
        <c:minorTickMark val="none"/>
        <c:tickLblPos val="nextTo"/>
        <c:spPr>
          <a:ln>
            <a:solidFill>
              <a:schemeClr val="bg2"/>
            </a:solidFill>
          </a:ln>
        </c:spPr>
        <c:txPr>
          <a:bodyPr rot="0"/>
          <a:lstStyle/>
          <a:p>
            <a:pPr>
              <a:defRPr sz="1000" b="1">
                <a:solidFill>
                  <a:schemeClr val="bg2"/>
                </a:solidFill>
              </a:defRPr>
            </a:pPr>
            <a:endParaRPr lang="en-US"/>
          </a:p>
        </c:txPr>
        <c:crossAx val="570286040"/>
        <c:crosses val="autoZero"/>
        <c:auto val="1"/>
        <c:lblAlgn val="ctr"/>
        <c:lblOffset val="100"/>
        <c:tickLblSkip val="1"/>
        <c:noMultiLvlLbl val="0"/>
      </c:catAx>
      <c:valAx>
        <c:axId val="57028604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285648"/>
        <c:crosses val="autoZero"/>
        <c:crossBetween val="between"/>
        <c:majorUnit val="0.2"/>
      </c:valAx>
      <c:spPr>
        <a:noFill/>
        <a:ln w="12700">
          <a:solidFill>
            <a:schemeClr val="bg2"/>
          </a:solidFill>
        </a:ln>
      </c:spPr>
    </c:plotArea>
    <c:legend>
      <c:legendPos val="t"/>
      <c:layout>
        <c:manualLayout>
          <c:xMode val="edge"/>
          <c:yMode val="edge"/>
          <c:x val="0.24695919420328874"/>
          <c:y val="2.3603658240338818E-2"/>
          <c:w val="0.61123314713865895"/>
          <c:h val="6.0085960941465809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04654727893528"/>
          <c:h val="0.84233070866141735"/>
        </c:manualLayout>
      </c:layout>
      <c:scatterChart>
        <c:scatterStyle val="lineMarker"/>
        <c:varyColors val="0"/>
        <c:ser>
          <c:idx val="0"/>
          <c:order val="0"/>
          <c:tx>
            <c:strRef>
              <c:f>Sheet1!$B$1</c:f>
              <c:strCache>
                <c:ptCount val="1"/>
                <c:pt idx="0">
                  <c:v>Adult (N=63,410)</c:v>
                </c:pt>
              </c:strCache>
            </c:strRef>
          </c:tx>
          <c:spPr>
            <a:ln w="41275">
              <a:solidFill>
                <a:srgbClr val="00B05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93.617999999999995</c:v>
                </c:pt>
                <c:pt idx="2">
                  <c:v>91.307000000000002</c:v>
                </c:pt>
                <c:pt idx="3">
                  <c:v>89.727999999999994</c:v>
                </c:pt>
                <c:pt idx="4">
                  <c:v>88.546999999999997</c:v>
                </c:pt>
                <c:pt idx="5">
                  <c:v>87.427999999999997</c:v>
                </c:pt>
                <c:pt idx="6">
                  <c:v>86.387</c:v>
                </c:pt>
                <c:pt idx="7">
                  <c:v>85.376999999999995</c:v>
                </c:pt>
                <c:pt idx="8">
                  <c:v>84.537000000000006</c:v>
                </c:pt>
                <c:pt idx="9">
                  <c:v>83.736999999999995</c:v>
                </c:pt>
                <c:pt idx="10">
                  <c:v>82.903000000000006</c:v>
                </c:pt>
                <c:pt idx="11">
                  <c:v>82.14</c:v>
                </c:pt>
                <c:pt idx="12">
                  <c:v>81.406999999999996</c:v>
                </c:pt>
                <c:pt idx="13">
                  <c:v>73.513000000000005</c:v>
                </c:pt>
                <c:pt idx="14">
                  <c:v>66.841999999999999</c:v>
                </c:pt>
                <c:pt idx="15">
                  <c:v>61.088999999999999</c:v>
                </c:pt>
                <c:pt idx="16">
                  <c:v>55.798999999999999</c:v>
                </c:pt>
                <c:pt idx="17">
                  <c:v>50.997</c:v>
                </c:pt>
                <c:pt idx="18">
                  <c:v>46.357999999999997</c:v>
                </c:pt>
                <c:pt idx="19">
                  <c:v>42.045000000000002</c:v>
                </c:pt>
                <c:pt idx="20">
                  <c:v>38.081000000000003</c:v>
                </c:pt>
                <c:pt idx="21">
                  <c:v>34.131999999999998</c:v>
                </c:pt>
                <c:pt idx="22">
                  <c:v>30.631</c:v>
                </c:pt>
                <c:pt idx="23">
                  <c:v>27.457999999999998</c:v>
                </c:pt>
                <c:pt idx="24">
                  <c:v>24.562000000000001</c:v>
                </c:pt>
                <c:pt idx="25">
                  <c:v>22.167999999999999</c:v>
                </c:pt>
                <c:pt idx="26">
                  <c:v>19.95</c:v>
                </c:pt>
                <c:pt idx="27">
                  <c:v>17.797000000000001</c:v>
                </c:pt>
                <c:pt idx="28">
                  <c:v>15.956</c:v>
                </c:pt>
                <c:pt idx="29">
                  <c:v>14.228999999999999</c:v>
                </c:pt>
                <c:pt idx="30">
                  <c:v>13.005000000000001</c:v>
                </c:pt>
                <c:pt idx="31">
                  <c:v>11.807</c:v>
                </c:pt>
                <c:pt idx="32">
                  <c:v>10.808999999999999</c:v>
                </c:pt>
                <c:pt idx="33">
                  <c:v>9.5419999999999998</c:v>
                </c:pt>
                <c:pt idx="34">
                  <c:v>8.7609999999999992</c:v>
                </c:pt>
                <c:pt idx="35">
                  <c:v>7.95</c:v>
                </c:pt>
                <c:pt idx="36">
                  <c:v>7.6479999999999997</c:v>
                </c:pt>
              </c:numCache>
            </c:numRef>
          </c:yVal>
          <c:smooth val="0"/>
          <c:extLst>
            <c:ext xmlns:c16="http://schemas.microsoft.com/office/drawing/2014/chart" uri="{C3380CC4-5D6E-409C-BE32-E72D297353CC}">
              <c16:uniqueId val="{00000000-878C-4D87-A707-21F564FB4A8D}"/>
            </c:ext>
          </c:extLst>
        </c:ser>
        <c:ser>
          <c:idx val="1"/>
          <c:order val="1"/>
          <c:tx>
            <c:strRef>
              <c:f>Sheet1!$C$1</c:f>
              <c:strCache>
                <c:ptCount val="1"/>
                <c:pt idx="0">
                  <c:v>Pediatric (N=2,223)</c:v>
                </c:pt>
              </c:strCache>
            </c:strRef>
          </c:tx>
          <c:spPr>
            <a:ln w="41275">
              <a:solidFill>
                <a:srgbClr val="00B0F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92.679000000000002</c:v>
                </c:pt>
                <c:pt idx="2">
                  <c:v>90.384</c:v>
                </c:pt>
                <c:pt idx="3">
                  <c:v>88.900999999999996</c:v>
                </c:pt>
                <c:pt idx="4">
                  <c:v>87.879000000000005</c:v>
                </c:pt>
                <c:pt idx="5">
                  <c:v>86.945999999999998</c:v>
                </c:pt>
                <c:pt idx="6">
                  <c:v>85.778000000000006</c:v>
                </c:pt>
                <c:pt idx="7">
                  <c:v>85.213999999999999</c:v>
                </c:pt>
                <c:pt idx="8">
                  <c:v>84.555000000000007</c:v>
                </c:pt>
                <c:pt idx="9">
                  <c:v>83.891999999999996</c:v>
                </c:pt>
                <c:pt idx="10">
                  <c:v>82.66</c:v>
                </c:pt>
                <c:pt idx="11">
                  <c:v>81.661000000000001</c:v>
                </c:pt>
                <c:pt idx="12">
                  <c:v>80.847999999999999</c:v>
                </c:pt>
                <c:pt idx="13">
                  <c:v>71.397000000000006</c:v>
                </c:pt>
                <c:pt idx="14">
                  <c:v>63.753</c:v>
                </c:pt>
                <c:pt idx="15">
                  <c:v>58.179000000000002</c:v>
                </c:pt>
                <c:pt idx="16">
                  <c:v>53.131999999999998</c:v>
                </c:pt>
                <c:pt idx="17">
                  <c:v>48.808999999999997</c:v>
                </c:pt>
                <c:pt idx="18">
                  <c:v>45.72</c:v>
                </c:pt>
                <c:pt idx="19">
                  <c:v>43.304000000000002</c:v>
                </c:pt>
                <c:pt idx="20">
                  <c:v>40.731999999999999</c:v>
                </c:pt>
                <c:pt idx="21">
                  <c:v>38.710999999999999</c:v>
                </c:pt>
                <c:pt idx="22">
                  <c:v>36.634</c:v>
                </c:pt>
                <c:pt idx="23">
                  <c:v>34.718000000000004</c:v>
                </c:pt>
                <c:pt idx="24">
                  <c:v>31.193999999999999</c:v>
                </c:pt>
                <c:pt idx="25">
                  <c:v>30.651</c:v>
                </c:pt>
                <c:pt idx="26">
                  <c:v>28.544</c:v>
                </c:pt>
                <c:pt idx="27">
                  <c:v>27.864000000000001</c:v>
                </c:pt>
                <c:pt idx="28">
                  <c:v>26.763000000000002</c:v>
                </c:pt>
                <c:pt idx="29">
                  <c:v>25.082000000000001</c:v>
                </c:pt>
                <c:pt idx="30">
                  <c:v>24.047000000000001</c:v>
                </c:pt>
                <c:pt idx="31">
                  <c:v>23.446000000000002</c:v>
                </c:pt>
                <c:pt idx="32">
                  <c:v>23.446000000000002</c:v>
                </c:pt>
                <c:pt idx="33">
                  <c:v>22.274000000000001</c:v>
                </c:pt>
                <c:pt idx="34">
                  <c:v>0</c:v>
                </c:pt>
                <c:pt idx="35">
                  <c:v>0</c:v>
                </c:pt>
                <c:pt idx="36">
                  <c:v>0</c:v>
                </c:pt>
              </c:numCache>
            </c:numRef>
          </c:yVal>
          <c:smooth val="0"/>
          <c:extLst>
            <c:ext xmlns:c16="http://schemas.microsoft.com/office/drawing/2014/chart" uri="{C3380CC4-5D6E-409C-BE32-E72D297353CC}">
              <c16:uniqueId val="{00000001-878C-4D87-A707-21F564FB4A8D}"/>
            </c:ext>
          </c:extLst>
        </c:ser>
        <c:dLbls>
          <c:showLegendKey val="0"/>
          <c:showVal val="0"/>
          <c:showCatName val="0"/>
          <c:showSerName val="0"/>
          <c:showPercent val="0"/>
          <c:showBubbleSize val="0"/>
        </c:dLbls>
        <c:axId val="567243288"/>
        <c:axId val="567243680"/>
      </c:scatterChart>
      <c:valAx>
        <c:axId val="567243288"/>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7243680"/>
        <c:crosses val="autoZero"/>
        <c:crossBetween val="midCat"/>
        <c:majorUnit val="1"/>
      </c:valAx>
      <c:valAx>
        <c:axId val="5672436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67243288"/>
        <c:crosses val="autoZero"/>
        <c:crossBetween val="midCat"/>
        <c:majorUnit val="25"/>
      </c:valAx>
      <c:spPr>
        <a:noFill/>
        <a:ln>
          <a:solidFill>
            <a:schemeClr val="bg2"/>
          </a:solidFill>
        </a:ln>
      </c:spPr>
    </c:plotArea>
    <c:legend>
      <c:legendPos val="r"/>
      <c:layout>
        <c:manualLayout>
          <c:xMode val="edge"/>
          <c:yMode val="edge"/>
          <c:x val="0.32143923217224968"/>
          <c:y val="7.8746012517666067E-2"/>
          <c:w val="0.55887050135682192"/>
          <c:h val="0.1101724207550979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04654727893528"/>
          <c:h val="0.84233070866141735"/>
        </c:manualLayout>
      </c:layout>
      <c:scatterChart>
        <c:scatterStyle val="lineMarker"/>
        <c:varyColors val="0"/>
        <c:ser>
          <c:idx val="0"/>
          <c:order val="0"/>
          <c:tx>
            <c:strRef>
              <c:f>Sheet1!$B$1</c:f>
              <c:strCache>
                <c:ptCount val="1"/>
                <c:pt idx="0">
                  <c:v>Adult (N=48,511)</c:v>
                </c:pt>
              </c:strCache>
            </c:strRef>
          </c:tx>
          <c:spPr>
            <a:ln w="41275">
              <a:solidFill>
                <a:srgbClr val="00B05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90.304000000000002</c:v>
                </c:pt>
                <c:pt idx="3">
                  <c:v>82.108999999999995</c:v>
                </c:pt>
                <c:pt idx="4">
                  <c:v>75.042000000000002</c:v>
                </c:pt>
                <c:pt idx="5">
                  <c:v>68.543000000000006</c:v>
                </c:pt>
                <c:pt idx="6">
                  <c:v>62.645000000000003</c:v>
                </c:pt>
                <c:pt idx="7">
                  <c:v>56.947000000000003</c:v>
                </c:pt>
                <c:pt idx="8">
                  <c:v>51.646999999999998</c:v>
                </c:pt>
                <c:pt idx="9">
                  <c:v>46.777999999999999</c:v>
                </c:pt>
                <c:pt idx="10">
                  <c:v>41.927999999999997</c:v>
                </c:pt>
                <c:pt idx="11">
                  <c:v>37.627000000000002</c:v>
                </c:pt>
                <c:pt idx="12">
                  <c:v>33.728999999999999</c:v>
                </c:pt>
                <c:pt idx="13">
                  <c:v>30.170999999999999</c:v>
                </c:pt>
                <c:pt idx="14">
                  <c:v>27.231000000000002</c:v>
                </c:pt>
                <c:pt idx="15">
                  <c:v>24.507000000000001</c:v>
                </c:pt>
                <c:pt idx="16">
                  <c:v>21.861999999999998</c:v>
                </c:pt>
                <c:pt idx="17">
                  <c:v>19.600000000000001</c:v>
                </c:pt>
                <c:pt idx="18">
                  <c:v>17.478999999999999</c:v>
                </c:pt>
                <c:pt idx="19">
                  <c:v>15.976000000000001</c:v>
                </c:pt>
                <c:pt idx="20">
                  <c:v>14.504</c:v>
                </c:pt>
                <c:pt idx="21">
                  <c:v>13.278</c:v>
                </c:pt>
                <c:pt idx="22">
                  <c:v>11.721</c:v>
                </c:pt>
                <c:pt idx="23">
                  <c:v>10.762</c:v>
                </c:pt>
                <c:pt idx="24">
                  <c:v>9.766</c:v>
                </c:pt>
                <c:pt idx="25">
                  <c:v>9.3949999999999996</c:v>
                </c:pt>
              </c:numCache>
            </c:numRef>
          </c:yVal>
          <c:smooth val="0"/>
          <c:extLst>
            <c:ext xmlns:c16="http://schemas.microsoft.com/office/drawing/2014/chart" uri="{C3380CC4-5D6E-409C-BE32-E72D297353CC}">
              <c16:uniqueId val="{00000000-5A60-48B3-AE6D-2EDAADF2D1BA}"/>
            </c:ext>
          </c:extLst>
        </c:ser>
        <c:ser>
          <c:idx val="1"/>
          <c:order val="1"/>
          <c:tx>
            <c:strRef>
              <c:f>Sheet1!$C$1</c:f>
              <c:strCache>
                <c:ptCount val="1"/>
                <c:pt idx="0">
                  <c:v>Pediatric (N=1,675)</c:v>
                </c:pt>
              </c:strCache>
            </c:strRef>
          </c:tx>
          <c:spPr>
            <a:ln w="41275">
              <a:solidFill>
                <a:srgbClr val="00B0F0"/>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88.31</c:v>
                </c:pt>
                <c:pt idx="3">
                  <c:v>78.855999999999995</c:v>
                </c:pt>
                <c:pt idx="4">
                  <c:v>71.959999999999994</c:v>
                </c:pt>
                <c:pt idx="5">
                  <c:v>65.718999999999994</c:v>
                </c:pt>
                <c:pt idx="6">
                  <c:v>60.372</c:v>
                </c:pt>
                <c:pt idx="7">
                  <c:v>56.551000000000002</c:v>
                </c:pt>
                <c:pt idx="8">
                  <c:v>53.561999999999998</c:v>
                </c:pt>
                <c:pt idx="9">
                  <c:v>50.381</c:v>
                </c:pt>
                <c:pt idx="10">
                  <c:v>47.881</c:v>
                </c:pt>
                <c:pt idx="11">
                  <c:v>45.311999999999998</c:v>
                </c:pt>
                <c:pt idx="12">
                  <c:v>42.942</c:v>
                </c:pt>
                <c:pt idx="13">
                  <c:v>38.582999999999998</c:v>
                </c:pt>
                <c:pt idx="14">
                  <c:v>37.911999999999999</c:v>
                </c:pt>
                <c:pt idx="15">
                  <c:v>35.305</c:v>
                </c:pt>
                <c:pt idx="16">
                  <c:v>34.463999999999999</c:v>
                </c:pt>
                <c:pt idx="17">
                  <c:v>33.103000000000002</c:v>
                </c:pt>
                <c:pt idx="18">
                  <c:v>31.023</c:v>
                </c:pt>
                <c:pt idx="19">
                  <c:v>29.744</c:v>
                </c:pt>
                <c:pt idx="20">
                  <c:v>29</c:v>
                </c:pt>
                <c:pt idx="21">
                  <c:v>29</c:v>
                </c:pt>
                <c:pt idx="22">
                  <c:v>27.55</c:v>
                </c:pt>
              </c:numCache>
            </c:numRef>
          </c:yVal>
          <c:smooth val="0"/>
          <c:extLst>
            <c:ext xmlns:c16="http://schemas.microsoft.com/office/drawing/2014/chart" uri="{C3380CC4-5D6E-409C-BE32-E72D297353CC}">
              <c16:uniqueId val="{00000001-5A60-48B3-AE6D-2EDAADF2D1BA}"/>
            </c:ext>
          </c:extLst>
        </c:ser>
        <c:dLbls>
          <c:showLegendKey val="0"/>
          <c:showVal val="0"/>
          <c:showCatName val="0"/>
          <c:showSerName val="0"/>
          <c:showPercent val="0"/>
          <c:showBubbleSize val="0"/>
        </c:dLbls>
        <c:axId val="567244464"/>
        <c:axId val="654632952"/>
      </c:scatterChart>
      <c:valAx>
        <c:axId val="56724446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32952"/>
        <c:crosses val="autoZero"/>
        <c:crossBetween val="midCat"/>
        <c:majorUnit val="1"/>
      </c:valAx>
      <c:valAx>
        <c:axId val="6546329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67244464"/>
        <c:crosses val="autoZero"/>
        <c:crossBetween val="midCat"/>
        <c:majorUnit val="25"/>
      </c:valAx>
      <c:spPr>
        <a:noFill/>
        <a:ln>
          <a:solidFill>
            <a:schemeClr val="bg2"/>
          </a:solidFill>
        </a:ln>
      </c:spPr>
    </c:plotArea>
    <c:legend>
      <c:legendPos val="r"/>
      <c:layout>
        <c:manualLayout>
          <c:xMode val="edge"/>
          <c:yMode val="edge"/>
          <c:x val="0.35392510787846432"/>
          <c:y val="6.7817004431823077E-2"/>
          <c:w val="0.51649762000088972"/>
          <c:h val="0.11739684178821909"/>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(N=21,043)</c:v>
                </c:pt>
              </c:strCache>
            </c:strRef>
          </c:tx>
          <c:spPr>
            <a:ln w="41275">
              <a:solidFill>
                <a:srgbClr val="00B05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93.021000000000001</c:v>
                </c:pt>
                <c:pt idx="2">
                  <c:v>90.317999999999998</c:v>
                </c:pt>
                <c:pt idx="3">
                  <c:v>88.510999999999996</c:v>
                </c:pt>
                <c:pt idx="4">
                  <c:v>87.135999999999996</c:v>
                </c:pt>
                <c:pt idx="5">
                  <c:v>85.869</c:v>
                </c:pt>
                <c:pt idx="6">
                  <c:v>84.6</c:v>
                </c:pt>
                <c:pt idx="7">
                  <c:v>83.483999999999995</c:v>
                </c:pt>
                <c:pt idx="8">
                  <c:v>82.396000000000001</c:v>
                </c:pt>
                <c:pt idx="9">
                  <c:v>81.409000000000006</c:v>
                </c:pt>
                <c:pt idx="10">
                  <c:v>80.331999999999994</c:v>
                </c:pt>
                <c:pt idx="11">
                  <c:v>79.453000000000003</c:v>
                </c:pt>
                <c:pt idx="12">
                  <c:v>78.52</c:v>
                </c:pt>
                <c:pt idx="13">
                  <c:v>69.207999999999998</c:v>
                </c:pt>
                <c:pt idx="14">
                  <c:v>61.393999999999998</c:v>
                </c:pt>
                <c:pt idx="15">
                  <c:v>54.396000000000001</c:v>
                </c:pt>
                <c:pt idx="16">
                  <c:v>47.863</c:v>
                </c:pt>
                <c:pt idx="17">
                  <c:v>41.845999999999997</c:v>
                </c:pt>
                <c:pt idx="18">
                  <c:v>36.393000000000001</c:v>
                </c:pt>
                <c:pt idx="19">
                  <c:v>31.353999999999999</c:v>
                </c:pt>
                <c:pt idx="20">
                  <c:v>26.977</c:v>
                </c:pt>
                <c:pt idx="21">
                  <c:v>22.879000000000001</c:v>
                </c:pt>
                <c:pt idx="22">
                  <c:v>19.341000000000001</c:v>
                </c:pt>
                <c:pt idx="23">
                  <c:v>16.498000000000001</c:v>
                </c:pt>
                <c:pt idx="24">
                  <c:v>13.981</c:v>
                </c:pt>
                <c:pt idx="25">
                  <c:v>12.055</c:v>
                </c:pt>
                <c:pt idx="26">
                  <c:v>10.122999999999999</c:v>
                </c:pt>
                <c:pt idx="27">
                  <c:v>8.25</c:v>
                </c:pt>
                <c:pt idx="28">
                  <c:v>6.8810000000000002</c:v>
                </c:pt>
                <c:pt idx="29">
                  <c:v>5.93</c:v>
                </c:pt>
                <c:pt idx="30">
                  <c:v>5.0149999999999997</c:v>
                </c:pt>
                <c:pt idx="31">
                  <c:v>4.4139999999999997</c:v>
                </c:pt>
                <c:pt idx="32">
                  <c:v>3.8029999999999999</c:v>
                </c:pt>
                <c:pt idx="33">
                  <c:v>3.3479999999999999</c:v>
                </c:pt>
                <c:pt idx="34">
                  <c:v>2.9529999999999998</c:v>
                </c:pt>
                <c:pt idx="35">
                  <c:v>2.6379999999999999</c:v>
                </c:pt>
                <c:pt idx="36">
                  <c:v>2.4180000000000001</c:v>
                </c:pt>
              </c:numCache>
            </c:numRef>
          </c:yVal>
          <c:smooth val="0"/>
          <c:extLst>
            <c:ext xmlns:c16="http://schemas.microsoft.com/office/drawing/2014/chart" uri="{C3380CC4-5D6E-409C-BE32-E72D297353CC}">
              <c16:uniqueId val="{00000000-A475-4AD9-A1B9-BCF6F66B729A}"/>
            </c:ext>
          </c:extLst>
        </c:ser>
        <c:ser>
          <c:idx val="1"/>
          <c:order val="1"/>
          <c:tx>
            <c:strRef>
              <c:f>Sheet1!$C$1</c:f>
              <c:strCache>
                <c:ptCount val="1"/>
                <c:pt idx="0">
                  <c:v>Adult, Bilateral/Double (N=42,114)</c:v>
                </c:pt>
              </c:strCache>
            </c:strRef>
          </c:tx>
          <c:spPr>
            <a:ln w="41275">
              <a:solidFill>
                <a:srgbClr val="FF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93.959000000000003</c:v>
                </c:pt>
                <c:pt idx="2">
                  <c:v>91.846000000000004</c:v>
                </c:pt>
                <c:pt idx="3">
                  <c:v>90.376999999999995</c:v>
                </c:pt>
                <c:pt idx="4">
                  <c:v>89.292000000000002</c:v>
                </c:pt>
                <c:pt idx="5">
                  <c:v>88.248000000000005</c:v>
                </c:pt>
                <c:pt idx="6">
                  <c:v>87.322999999999993</c:v>
                </c:pt>
                <c:pt idx="7">
                  <c:v>86.367000000000004</c:v>
                </c:pt>
                <c:pt idx="8">
                  <c:v>85.649000000000001</c:v>
                </c:pt>
                <c:pt idx="9">
                  <c:v>84.942999999999998</c:v>
                </c:pt>
                <c:pt idx="10">
                  <c:v>84.227999999999994</c:v>
                </c:pt>
                <c:pt idx="11">
                  <c:v>83.524000000000001</c:v>
                </c:pt>
                <c:pt idx="12">
                  <c:v>82.887</c:v>
                </c:pt>
                <c:pt idx="13">
                  <c:v>75.73</c:v>
                </c:pt>
                <c:pt idx="14">
                  <c:v>69.710999999999999</c:v>
                </c:pt>
                <c:pt idx="15">
                  <c:v>64.709999999999994</c:v>
                </c:pt>
                <c:pt idx="16">
                  <c:v>60.223999999999997</c:v>
                </c:pt>
                <c:pt idx="17">
                  <c:v>56.283999999999999</c:v>
                </c:pt>
                <c:pt idx="18">
                  <c:v>52.308</c:v>
                </c:pt>
                <c:pt idx="19">
                  <c:v>48.656999999999996</c:v>
                </c:pt>
                <c:pt idx="20">
                  <c:v>45.19</c:v>
                </c:pt>
                <c:pt idx="21">
                  <c:v>41.618000000000002</c:v>
                </c:pt>
                <c:pt idx="22">
                  <c:v>38.42</c:v>
                </c:pt>
                <c:pt idx="23">
                  <c:v>35.195</c:v>
                </c:pt>
                <c:pt idx="24">
                  <c:v>32.323</c:v>
                </c:pt>
                <c:pt idx="25">
                  <c:v>29.773</c:v>
                </c:pt>
                <c:pt idx="26">
                  <c:v>27.646000000000001</c:v>
                </c:pt>
                <c:pt idx="27">
                  <c:v>25.609000000000002</c:v>
                </c:pt>
                <c:pt idx="28">
                  <c:v>23.577999999999999</c:v>
                </c:pt>
                <c:pt idx="29">
                  <c:v>21.312000000000001</c:v>
                </c:pt>
                <c:pt idx="30">
                  <c:v>20.018999999999998</c:v>
                </c:pt>
                <c:pt idx="31">
                  <c:v>18.401</c:v>
                </c:pt>
                <c:pt idx="32">
                  <c:v>17.119</c:v>
                </c:pt>
                <c:pt idx="33">
                  <c:v>15.117000000000001</c:v>
                </c:pt>
                <c:pt idx="34">
                  <c:v>14.234999999999999</c:v>
                </c:pt>
                <c:pt idx="35">
                  <c:v>13.241</c:v>
                </c:pt>
                <c:pt idx="36">
                  <c:v>12.926</c:v>
                </c:pt>
              </c:numCache>
            </c:numRef>
          </c:yVal>
          <c:smooth val="0"/>
          <c:extLst>
            <c:ext xmlns:c16="http://schemas.microsoft.com/office/drawing/2014/chart" uri="{C3380CC4-5D6E-409C-BE32-E72D297353CC}">
              <c16:uniqueId val="{00000001-A475-4AD9-A1B9-BCF6F66B729A}"/>
            </c:ext>
          </c:extLst>
        </c:ser>
        <c:ser>
          <c:idx val="2"/>
          <c:order val="2"/>
          <c:tx>
            <c:strRef>
              <c:f>Sheet1!$D$1</c:f>
              <c:strCache>
                <c:ptCount val="1"/>
                <c:pt idx="0">
                  <c:v>Pediatric (N=2,223) </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92.679000000000002</c:v>
                </c:pt>
                <c:pt idx="2">
                  <c:v>90.384</c:v>
                </c:pt>
                <c:pt idx="3">
                  <c:v>88.900999999999996</c:v>
                </c:pt>
                <c:pt idx="4">
                  <c:v>87.879000000000005</c:v>
                </c:pt>
                <c:pt idx="5">
                  <c:v>86.945999999999998</c:v>
                </c:pt>
                <c:pt idx="6">
                  <c:v>85.778000000000006</c:v>
                </c:pt>
                <c:pt idx="7">
                  <c:v>85.213999999999999</c:v>
                </c:pt>
                <c:pt idx="8">
                  <c:v>84.555000000000007</c:v>
                </c:pt>
                <c:pt idx="9">
                  <c:v>83.891999999999996</c:v>
                </c:pt>
                <c:pt idx="10">
                  <c:v>82.66</c:v>
                </c:pt>
                <c:pt idx="11">
                  <c:v>81.661000000000001</c:v>
                </c:pt>
                <c:pt idx="12">
                  <c:v>80.847999999999999</c:v>
                </c:pt>
                <c:pt idx="13">
                  <c:v>71.397000000000006</c:v>
                </c:pt>
                <c:pt idx="14">
                  <c:v>63.753</c:v>
                </c:pt>
                <c:pt idx="15">
                  <c:v>58.179000000000002</c:v>
                </c:pt>
                <c:pt idx="16">
                  <c:v>53.131999999999998</c:v>
                </c:pt>
                <c:pt idx="17">
                  <c:v>48.808999999999997</c:v>
                </c:pt>
                <c:pt idx="18">
                  <c:v>45.72</c:v>
                </c:pt>
                <c:pt idx="19">
                  <c:v>43.304000000000002</c:v>
                </c:pt>
                <c:pt idx="20">
                  <c:v>40.731999999999999</c:v>
                </c:pt>
                <c:pt idx="21">
                  <c:v>38.710999999999999</c:v>
                </c:pt>
                <c:pt idx="22">
                  <c:v>36.634</c:v>
                </c:pt>
                <c:pt idx="23">
                  <c:v>34.718000000000004</c:v>
                </c:pt>
                <c:pt idx="24">
                  <c:v>31.193999999999999</c:v>
                </c:pt>
                <c:pt idx="25">
                  <c:v>30.651</c:v>
                </c:pt>
                <c:pt idx="26">
                  <c:v>28.544</c:v>
                </c:pt>
                <c:pt idx="27">
                  <c:v>27.864000000000001</c:v>
                </c:pt>
                <c:pt idx="28">
                  <c:v>26.763000000000002</c:v>
                </c:pt>
                <c:pt idx="29">
                  <c:v>25.082000000000001</c:v>
                </c:pt>
                <c:pt idx="30">
                  <c:v>24.047000000000001</c:v>
                </c:pt>
                <c:pt idx="31">
                  <c:v>23.446000000000002</c:v>
                </c:pt>
                <c:pt idx="32">
                  <c:v>23.446000000000002</c:v>
                </c:pt>
                <c:pt idx="33">
                  <c:v>22.274000000000001</c:v>
                </c:pt>
              </c:numCache>
            </c:numRef>
          </c:yVal>
          <c:smooth val="0"/>
          <c:extLst>
            <c:ext xmlns:c16="http://schemas.microsoft.com/office/drawing/2014/chart" uri="{C3380CC4-5D6E-409C-BE32-E72D297353CC}">
              <c16:uniqueId val="{00000002-A475-4AD9-A1B9-BCF6F66B729A}"/>
            </c:ext>
          </c:extLst>
        </c:ser>
        <c:dLbls>
          <c:showLegendKey val="0"/>
          <c:showVal val="0"/>
          <c:showCatName val="0"/>
          <c:showSerName val="0"/>
          <c:showPercent val="0"/>
          <c:showBubbleSize val="0"/>
        </c:dLbls>
        <c:axId val="654633736"/>
        <c:axId val="654634128"/>
      </c:scatterChart>
      <c:valAx>
        <c:axId val="65463373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34128"/>
        <c:crosses val="autoZero"/>
        <c:crossBetween val="midCat"/>
        <c:majorUnit val="1"/>
      </c:valAx>
      <c:valAx>
        <c:axId val="6546341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33736"/>
        <c:crosses val="autoZero"/>
        <c:crossBetween val="midCat"/>
        <c:majorUnit val="25"/>
      </c:valAx>
      <c:spPr>
        <a:noFill/>
        <a:ln>
          <a:solidFill>
            <a:schemeClr val="bg2"/>
          </a:solidFill>
        </a:ln>
      </c:spPr>
    </c:plotArea>
    <c:legend>
      <c:legendPos val="r"/>
      <c:layout>
        <c:manualLayout>
          <c:xMode val="edge"/>
          <c:yMode val="edge"/>
          <c:x val="0.5425781840829218"/>
          <c:y val="4.7895263092113491E-2"/>
          <c:w val="0.38962520574758669"/>
          <c:h val="0.1875707203266258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(N=110)</c:v>
                </c:pt>
              </c:strCache>
            </c:strRef>
          </c:tx>
          <c:spPr>
            <a:ln w="41275">
              <a:solidFill>
                <a:srgbClr val="00B05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78.650999999999996</c:v>
                </c:pt>
                <c:pt idx="2">
                  <c:v>77.602000000000004</c:v>
                </c:pt>
                <c:pt idx="3">
                  <c:v>75.489999999999995</c:v>
                </c:pt>
                <c:pt idx="4">
                  <c:v>70.097999999999999</c:v>
                </c:pt>
                <c:pt idx="5">
                  <c:v>69.02</c:v>
                </c:pt>
                <c:pt idx="6">
                  <c:v>67.941000000000003</c:v>
                </c:pt>
                <c:pt idx="7">
                  <c:v>65.75</c:v>
                </c:pt>
                <c:pt idx="8">
                  <c:v>64.653999999999996</c:v>
                </c:pt>
                <c:pt idx="9">
                  <c:v>64.653999999999996</c:v>
                </c:pt>
                <c:pt idx="10">
                  <c:v>62.462000000000003</c:v>
                </c:pt>
                <c:pt idx="11">
                  <c:v>61.366</c:v>
                </c:pt>
                <c:pt idx="12">
                  <c:v>60.27</c:v>
                </c:pt>
                <c:pt idx="13">
                  <c:v>55.676000000000002</c:v>
                </c:pt>
                <c:pt idx="14">
                  <c:v>51.965000000000003</c:v>
                </c:pt>
                <c:pt idx="15">
                  <c:v>46.448999999999998</c:v>
                </c:pt>
                <c:pt idx="16">
                  <c:v>43.497</c:v>
                </c:pt>
                <c:pt idx="17">
                  <c:v>41.823999999999998</c:v>
                </c:pt>
                <c:pt idx="18">
                  <c:v>38.405999999999999</c:v>
                </c:pt>
                <c:pt idx="19">
                  <c:v>38.405999999999999</c:v>
                </c:pt>
                <c:pt idx="20">
                  <c:v>29.870999999999999</c:v>
                </c:pt>
              </c:numCache>
            </c:numRef>
          </c:yVal>
          <c:smooth val="0"/>
          <c:extLst>
            <c:ext xmlns:c16="http://schemas.microsoft.com/office/drawing/2014/chart" uri="{C3380CC4-5D6E-409C-BE32-E72D297353CC}">
              <c16:uniqueId val="{00000000-CC56-42AB-A9D4-4A9D5C6FA056}"/>
            </c:ext>
          </c:extLst>
        </c:ser>
        <c:ser>
          <c:idx val="1"/>
          <c:order val="1"/>
          <c:tx>
            <c:strRef>
              <c:f>Sheet1!$C$1</c:f>
              <c:strCache>
                <c:ptCount val="1"/>
                <c:pt idx="0">
                  <c:v>Adult, Bilateral/Double (N=9,315)</c:v>
                </c:pt>
              </c:strCache>
            </c:strRef>
          </c:tx>
          <c:spPr>
            <a:ln w="41275">
              <a:solidFill>
                <a:srgbClr val="FF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95.308000000000007</c:v>
                </c:pt>
                <c:pt idx="2">
                  <c:v>93.724999999999994</c:v>
                </c:pt>
                <c:pt idx="3">
                  <c:v>92.429000000000002</c:v>
                </c:pt>
                <c:pt idx="4">
                  <c:v>91.608999999999995</c:v>
                </c:pt>
                <c:pt idx="5">
                  <c:v>90.721999999999994</c:v>
                </c:pt>
                <c:pt idx="6">
                  <c:v>90.02</c:v>
                </c:pt>
                <c:pt idx="7">
                  <c:v>89.239000000000004</c:v>
                </c:pt>
                <c:pt idx="8">
                  <c:v>88.588999999999999</c:v>
                </c:pt>
                <c:pt idx="9">
                  <c:v>87.938000000000002</c:v>
                </c:pt>
                <c:pt idx="10">
                  <c:v>87.406000000000006</c:v>
                </c:pt>
                <c:pt idx="11">
                  <c:v>86.694999999999993</c:v>
                </c:pt>
                <c:pt idx="12">
                  <c:v>86.1</c:v>
                </c:pt>
                <c:pt idx="13">
                  <c:v>79.325999999999993</c:v>
                </c:pt>
                <c:pt idx="14">
                  <c:v>73.518000000000001</c:v>
                </c:pt>
                <c:pt idx="15">
                  <c:v>68.813000000000002</c:v>
                </c:pt>
                <c:pt idx="16">
                  <c:v>64.814999999999998</c:v>
                </c:pt>
                <c:pt idx="17">
                  <c:v>61.63</c:v>
                </c:pt>
                <c:pt idx="18">
                  <c:v>58.420999999999999</c:v>
                </c:pt>
                <c:pt idx="19">
                  <c:v>55.359000000000002</c:v>
                </c:pt>
                <c:pt idx="20">
                  <c:v>52.648000000000003</c:v>
                </c:pt>
                <c:pt idx="21">
                  <c:v>49.896999999999998</c:v>
                </c:pt>
                <c:pt idx="22">
                  <c:v>46.941000000000003</c:v>
                </c:pt>
                <c:pt idx="23">
                  <c:v>44.439</c:v>
                </c:pt>
                <c:pt idx="24">
                  <c:v>42.3</c:v>
                </c:pt>
                <c:pt idx="25">
                  <c:v>40.103999999999999</c:v>
                </c:pt>
                <c:pt idx="26">
                  <c:v>38.420999999999999</c:v>
                </c:pt>
                <c:pt idx="27">
                  <c:v>36.744999999999997</c:v>
                </c:pt>
                <c:pt idx="28">
                  <c:v>35.042999999999999</c:v>
                </c:pt>
                <c:pt idx="29">
                  <c:v>32.726999999999997</c:v>
                </c:pt>
                <c:pt idx="30">
                  <c:v>30.876000000000001</c:v>
                </c:pt>
                <c:pt idx="31">
                  <c:v>29.58</c:v>
                </c:pt>
                <c:pt idx="32">
                  <c:v>28.074999999999999</c:v>
                </c:pt>
                <c:pt idx="33">
                  <c:v>25.716000000000001</c:v>
                </c:pt>
                <c:pt idx="34">
                  <c:v>24.199000000000002</c:v>
                </c:pt>
                <c:pt idx="35">
                  <c:v>23.594000000000001</c:v>
                </c:pt>
                <c:pt idx="36">
                  <c:v>22.686</c:v>
                </c:pt>
              </c:numCache>
            </c:numRef>
          </c:yVal>
          <c:smooth val="0"/>
          <c:extLst>
            <c:ext xmlns:c16="http://schemas.microsoft.com/office/drawing/2014/chart" uri="{C3380CC4-5D6E-409C-BE32-E72D297353CC}">
              <c16:uniqueId val="{00000001-CC56-42AB-A9D4-4A9D5C6FA056}"/>
            </c:ext>
          </c:extLst>
        </c:ser>
        <c:ser>
          <c:idx val="2"/>
          <c:order val="2"/>
          <c:tx>
            <c:strRef>
              <c:f>Sheet1!$D$1</c:f>
              <c:strCache>
                <c:ptCount val="1"/>
                <c:pt idx="0">
                  <c:v>Pediatric (N=1,220)</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95.141999999999996</c:v>
                </c:pt>
                <c:pt idx="2">
                  <c:v>93.224999999999994</c:v>
                </c:pt>
                <c:pt idx="3">
                  <c:v>91.875</c:v>
                </c:pt>
                <c:pt idx="4">
                  <c:v>90.777000000000001</c:v>
                </c:pt>
                <c:pt idx="5">
                  <c:v>89.930999999999997</c:v>
                </c:pt>
                <c:pt idx="6">
                  <c:v>89.081999999999994</c:v>
                </c:pt>
                <c:pt idx="7">
                  <c:v>88.484999999999999</c:v>
                </c:pt>
                <c:pt idx="8">
                  <c:v>87.713999999999999</c:v>
                </c:pt>
                <c:pt idx="9">
                  <c:v>87.197000000000003</c:v>
                </c:pt>
                <c:pt idx="10">
                  <c:v>85.816999999999993</c:v>
                </c:pt>
                <c:pt idx="11">
                  <c:v>84.605000000000004</c:v>
                </c:pt>
                <c:pt idx="12">
                  <c:v>83.650999999999996</c:v>
                </c:pt>
                <c:pt idx="13">
                  <c:v>73.034999999999997</c:v>
                </c:pt>
                <c:pt idx="14">
                  <c:v>64.751000000000005</c:v>
                </c:pt>
                <c:pt idx="15">
                  <c:v>58.043999999999997</c:v>
                </c:pt>
                <c:pt idx="16">
                  <c:v>52.4</c:v>
                </c:pt>
                <c:pt idx="17">
                  <c:v>48.140999999999998</c:v>
                </c:pt>
                <c:pt idx="18">
                  <c:v>44.881999999999998</c:v>
                </c:pt>
                <c:pt idx="19">
                  <c:v>42.453000000000003</c:v>
                </c:pt>
                <c:pt idx="20">
                  <c:v>39.595999999999997</c:v>
                </c:pt>
                <c:pt idx="21">
                  <c:v>36.704000000000001</c:v>
                </c:pt>
                <c:pt idx="22">
                  <c:v>33.889000000000003</c:v>
                </c:pt>
                <c:pt idx="23">
                  <c:v>31.673999999999999</c:v>
                </c:pt>
                <c:pt idx="24">
                  <c:v>27.952999999999999</c:v>
                </c:pt>
                <c:pt idx="25">
                  <c:v>26.945</c:v>
                </c:pt>
                <c:pt idx="26">
                  <c:v>25.172999999999998</c:v>
                </c:pt>
                <c:pt idx="27">
                  <c:v>25.172999999999998</c:v>
                </c:pt>
                <c:pt idx="28">
                  <c:v>23.597000000000001</c:v>
                </c:pt>
                <c:pt idx="29">
                  <c:v>20.835000000000001</c:v>
                </c:pt>
                <c:pt idx="30">
                  <c:v>20.835000000000001</c:v>
                </c:pt>
                <c:pt idx="31">
                  <c:v>20.835000000000001</c:v>
                </c:pt>
              </c:numCache>
            </c:numRef>
          </c:yVal>
          <c:smooth val="0"/>
          <c:extLst>
            <c:ext xmlns:c16="http://schemas.microsoft.com/office/drawing/2014/chart" uri="{C3380CC4-5D6E-409C-BE32-E72D297353CC}">
              <c16:uniqueId val="{00000002-CC56-42AB-A9D4-4A9D5C6FA056}"/>
            </c:ext>
          </c:extLst>
        </c:ser>
        <c:dLbls>
          <c:showLegendKey val="0"/>
          <c:showVal val="0"/>
          <c:showCatName val="0"/>
          <c:showSerName val="0"/>
          <c:showPercent val="0"/>
          <c:showBubbleSize val="0"/>
        </c:dLbls>
        <c:axId val="654634912"/>
        <c:axId val="654635304"/>
      </c:scatterChart>
      <c:valAx>
        <c:axId val="654634912"/>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35304"/>
        <c:crosses val="autoZero"/>
        <c:crossBetween val="midCat"/>
        <c:majorUnit val="1"/>
      </c:valAx>
      <c:valAx>
        <c:axId val="65463530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34912"/>
        <c:crosses val="autoZero"/>
        <c:crossBetween val="midCat"/>
        <c:majorUnit val="25"/>
      </c:valAx>
      <c:spPr>
        <a:noFill/>
        <a:ln>
          <a:solidFill>
            <a:schemeClr val="bg2"/>
          </a:solidFill>
        </a:ln>
      </c:spPr>
    </c:plotArea>
    <c:legend>
      <c:legendPos val="r"/>
      <c:layout>
        <c:manualLayout>
          <c:xMode val="edge"/>
          <c:yMode val="edge"/>
          <c:x val="0.58353863606032297"/>
          <c:y val="5.0540848927919754E-2"/>
          <c:w val="0.38115062947640022"/>
          <c:h val="0.1631353819609518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(N=200)</c:v>
                </c:pt>
              </c:strCache>
            </c:strRef>
          </c:tx>
          <c:spPr>
            <a:ln w="41275">
              <a:solidFill>
                <a:srgbClr val="00B05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77.429000000000002</c:v>
                </c:pt>
                <c:pt idx="2">
                  <c:v>73.887</c:v>
                </c:pt>
                <c:pt idx="3">
                  <c:v>72.367999999999995</c:v>
                </c:pt>
                <c:pt idx="4">
                  <c:v>72.367999999999995</c:v>
                </c:pt>
                <c:pt idx="5">
                  <c:v>68.825999999999993</c:v>
                </c:pt>
                <c:pt idx="6">
                  <c:v>68.825999999999993</c:v>
                </c:pt>
                <c:pt idx="7">
                  <c:v>67.813999999999993</c:v>
                </c:pt>
                <c:pt idx="8">
                  <c:v>66.802000000000007</c:v>
                </c:pt>
                <c:pt idx="9">
                  <c:v>66.292000000000002</c:v>
                </c:pt>
                <c:pt idx="10">
                  <c:v>65.272000000000006</c:v>
                </c:pt>
                <c:pt idx="11">
                  <c:v>65.272000000000006</c:v>
                </c:pt>
                <c:pt idx="12">
                  <c:v>64.757999999999996</c:v>
                </c:pt>
                <c:pt idx="13">
                  <c:v>58.399000000000001</c:v>
                </c:pt>
                <c:pt idx="14">
                  <c:v>54.460999999999999</c:v>
                </c:pt>
                <c:pt idx="15">
                  <c:v>49.313000000000002</c:v>
                </c:pt>
                <c:pt idx="16">
                  <c:v>43.511000000000003</c:v>
                </c:pt>
                <c:pt idx="17">
                  <c:v>41.127000000000002</c:v>
                </c:pt>
                <c:pt idx="18">
                  <c:v>37.551000000000002</c:v>
                </c:pt>
                <c:pt idx="19">
                  <c:v>34.947000000000003</c:v>
                </c:pt>
                <c:pt idx="20">
                  <c:v>31.506</c:v>
                </c:pt>
                <c:pt idx="21">
                  <c:v>27.971</c:v>
                </c:pt>
                <c:pt idx="22">
                  <c:v>25.044</c:v>
                </c:pt>
                <c:pt idx="23">
                  <c:v>24.308</c:v>
                </c:pt>
                <c:pt idx="24">
                  <c:v>22.788</c:v>
                </c:pt>
                <c:pt idx="25">
                  <c:v>20.431000000000001</c:v>
                </c:pt>
                <c:pt idx="26">
                  <c:v>17.288</c:v>
                </c:pt>
                <c:pt idx="27">
                  <c:v>13.359</c:v>
                </c:pt>
                <c:pt idx="28">
                  <c:v>12.573</c:v>
                </c:pt>
                <c:pt idx="29">
                  <c:v>12.573</c:v>
                </c:pt>
                <c:pt idx="30">
                  <c:v>12.573</c:v>
                </c:pt>
                <c:pt idx="31">
                  <c:v>12.573</c:v>
                </c:pt>
              </c:numCache>
            </c:numRef>
          </c:yVal>
          <c:smooth val="0"/>
          <c:extLst>
            <c:ext xmlns:c16="http://schemas.microsoft.com/office/drawing/2014/chart" uri="{C3380CC4-5D6E-409C-BE32-E72D297353CC}">
              <c16:uniqueId val="{00000000-0580-44C9-9AA0-945D1D208DD0}"/>
            </c:ext>
          </c:extLst>
        </c:ser>
        <c:ser>
          <c:idx val="1"/>
          <c:order val="1"/>
          <c:tx>
            <c:strRef>
              <c:f>Sheet1!$C$1</c:f>
              <c:strCache>
                <c:ptCount val="1"/>
                <c:pt idx="0">
                  <c:v>Adult, Bilateral/Double (N=1,740)</c:v>
                </c:pt>
              </c:strCache>
            </c:strRef>
          </c:tx>
          <c:spPr>
            <a:ln w="41275">
              <a:solidFill>
                <a:srgbClr val="FF9933"/>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86.358999999999995</c:v>
                </c:pt>
                <c:pt idx="2">
                  <c:v>83.403000000000006</c:v>
                </c:pt>
                <c:pt idx="3">
                  <c:v>81.537999999999997</c:v>
                </c:pt>
                <c:pt idx="4">
                  <c:v>80.545000000000002</c:v>
                </c:pt>
                <c:pt idx="5">
                  <c:v>80.018000000000001</c:v>
                </c:pt>
                <c:pt idx="6">
                  <c:v>79.314999999999998</c:v>
                </c:pt>
                <c:pt idx="7">
                  <c:v>78.08</c:v>
                </c:pt>
                <c:pt idx="8">
                  <c:v>77.432000000000002</c:v>
                </c:pt>
                <c:pt idx="9">
                  <c:v>76.840999999999994</c:v>
                </c:pt>
                <c:pt idx="10">
                  <c:v>76.662999999999997</c:v>
                </c:pt>
                <c:pt idx="11">
                  <c:v>76.424999999999997</c:v>
                </c:pt>
                <c:pt idx="12">
                  <c:v>75.465000000000003</c:v>
                </c:pt>
                <c:pt idx="13">
                  <c:v>69.956999999999994</c:v>
                </c:pt>
                <c:pt idx="14">
                  <c:v>65.376999999999995</c:v>
                </c:pt>
                <c:pt idx="15">
                  <c:v>61.723999999999997</c:v>
                </c:pt>
                <c:pt idx="16">
                  <c:v>57.670999999999999</c:v>
                </c:pt>
                <c:pt idx="17">
                  <c:v>54.438000000000002</c:v>
                </c:pt>
                <c:pt idx="18">
                  <c:v>51.970999999999997</c:v>
                </c:pt>
                <c:pt idx="19">
                  <c:v>49.061999999999998</c:v>
                </c:pt>
                <c:pt idx="20">
                  <c:v>46.073999999999998</c:v>
                </c:pt>
                <c:pt idx="21">
                  <c:v>43.341000000000001</c:v>
                </c:pt>
                <c:pt idx="22">
                  <c:v>40.887</c:v>
                </c:pt>
                <c:pt idx="23">
                  <c:v>39.197000000000003</c:v>
                </c:pt>
                <c:pt idx="24">
                  <c:v>37.520000000000003</c:v>
                </c:pt>
                <c:pt idx="25">
                  <c:v>35.340000000000003</c:v>
                </c:pt>
                <c:pt idx="26">
                  <c:v>32.828000000000003</c:v>
                </c:pt>
                <c:pt idx="27">
                  <c:v>29.38</c:v>
                </c:pt>
                <c:pt idx="28">
                  <c:v>27.422000000000001</c:v>
                </c:pt>
                <c:pt idx="29">
                  <c:v>26.018000000000001</c:v>
                </c:pt>
                <c:pt idx="30">
                  <c:v>24.379000000000001</c:v>
                </c:pt>
                <c:pt idx="31">
                  <c:v>22.402999999999999</c:v>
                </c:pt>
                <c:pt idx="32">
                  <c:v>21.541</c:v>
                </c:pt>
                <c:pt idx="33">
                  <c:v>19.667999999999999</c:v>
                </c:pt>
              </c:numCache>
            </c:numRef>
          </c:yVal>
          <c:smooth val="0"/>
          <c:extLst>
            <c:ext xmlns:c16="http://schemas.microsoft.com/office/drawing/2014/chart" uri="{C3380CC4-5D6E-409C-BE32-E72D297353CC}">
              <c16:uniqueId val="{00000001-0580-44C9-9AA0-945D1D208DD0}"/>
            </c:ext>
          </c:extLst>
        </c:ser>
        <c:ser>
          <c:idx val="2"/>
          <c:order val="2"/>
          <c:tx>
            <c:strRef>
              <c:f>Sheet1!$D$1</c:f>
              <c:strCache>
                <c:ptCount val="1"/>
                <c:pt idx="0">
                  <c:v>Pediatric (N=219)</c:v>
                </c:pt>
              </c:strCache>
            </c:strRef>
          </c:tx>
          <c:spPr>
            <a:ln w="41275">
              <a:solidFill>
                <a:srgbClr val="00B0F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90.799000000000007</c:v>
                </c:pt>
                <c:pt idx="2">
                  <c:v>88.906999999999996</c:v>
                </c:pt>
                <c:pt idx="3">
                  <c:v>86.981999999999999</c:v>
                </c:pt>
                <c:pt idx="4">
                  <c:v>86.498000000000005</c:v>
                </c:pt>
                <c:pt idx="5">
                  <c:v>86.498000000000005</c:v>
                </c:pt>
                <c:pt idx="6">
                  <c:v>86.013000000000005</c:v>
                </c:pt>
                <c:pt idx="7">
                  <c:v>85.524000000000001</c:v>
                </c:pt>
                <c:pt idx="8">
                  <c:v>85.031999999999996</c:v>
                </c:pt>
                <c:pt idx="9">
                  <c:v>83.558000000000007</c:v>
                </c:pt>
                <c:pt idx="10">
                  <c:v>83.063000000000002</c:v>
                </c:pt>
                <c:pt idx="11">
                  <c:v>82.569000000000003</c:v>
                </c:pt>
                <c:pt idx="12">
                  <c:v>81.055000000000007</c:v>
                </c:pt>
                <c:pt idx="13">
                  <c:v>76.278999999999996</c:v>
                </c:pt>
                <c:pt idx="14">
                  <c:v>69.287999999999997</c:v>
                </c:pt>
                <c:pt idx="15">
                  <c:v>67.27</c:v>
                </c:pt>
                <c:pt idx="16">
                  <c:v>64.132999999999996</c:v>
                </c:pt>
                <c:pt idx="17">
                  <c:v>54.311</c:v>
                </c:pt>
                <c:pt idx="18">
                  <c:v>52.201000000000001</c:v>
                </c:pt>
                <c:pt idx="19">
                  <c:v>48.606999999999999</c:v>
                </c:pt>
                <c:pt idx="20">
                  <c:v>44.398000000000003</c:v>
                </c:pt>
                <c:pt idx="21">
                  <c:v>44.398000000000003</c:v>
                </c:pt>
                <c:pt idx="22">
                  <c:v>42.69</c:v>
                </c:pt>
                <c:pt idx="23">
                  <c:v>42.69</c:v>
                </c:pt>
                <c:pt idx="24">
                  <c:v>40.021999999999998</c:v>
                </c:pt>
                <c:pt idx="25">
                  <c:v>40.021999999999998</c:v>
                </c:pt>
              </c:numCache>
            </c:numRef>
          </c:yVal>
          <c:smooth val="0"/>
          <c:extLst>
            <c:ext xmlns:c16="http://schemas.microsoft.com/office/drawing/2014/chart" uri="{C3380CC4-5D6E-409C-BE32-E72D297353CC}">
              <c16:uniqueId val="{00000002-0580-44C9-9AA0-945D1D208DD0}"/>
            </c:ext>
          </c:extLst>
        </c:ser>
        <c:dLbls>
          <c:showLegendKey val="0"/>
          <c:showVal val="0"/>
          <c:showCatName val="0"/>
          <c:showSerName val="0"/>
          <c:showPercent val="0"/>
          <c:showBubbleSize val="0"/>
        </c:dLbls>
        <c:axId val="654636088"/>
        <c:axId val="654636480"/>
      </c:scatterChart>
      <c:valAx>
        <c:axId val="654636088"/>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36480"/>
        <c:crosses val="autoZero"/>
        <c:crossBetween val="midCat"/>
        <c:majorUnit val="1"/>
      </c:valAx>
      <c:valAx>
        <c:axId val="6546364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36088"/>
        <c:crosses val="autoZero"/>
        <c:crossBetween val="midCat"/>
        <c:majorUnit val="25"/>
      </c:valAx>
      <c:spPr>
        <a:noFill/>
        <a:ln>
          <a:solidFill>
            <a:schemeClr val="bg2"/>
          </a:solidFill>
        </a:ln>
      </c:spPr>
    </c:plotArea>
    <c:legend>
      <c:legendPos val="r"/>
      <c:layout>
        <c:manualLayout>
          <c:xMode val="edge"/>
          <c:yMode val="edge"/>
          <c:x val="0.55105276035410833"/>
          <c:y val="5.0540848927919754E-2"/>
          <c:w val="0.40790726900662838"/>
          <c:h val="0.184922448977841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(N=15,838)</c:v>
                </c:pt>
              </c:strCache>
            </c:strRef>
          </c:tx>
          <c:spPr>
            <a:ln w="41275">
              <a:solidFill>
                <a:srgbClr val="00B05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88.141000000000005</c:v>
                </c:pt>
                <c:pt idx="3">
                  <c:v>78.19</c:v>
                </c:pt>
                <c:pt idx="4">
                  <c:v>69.275999999999996</c:v>
                </c:pt>
                <c:pt idx="5">
                  <c:v>60.957000000000001</c:v>
                </c:pt>
                <c:pt idx="6">
                  <c:v>53.292999999999999</c:v>
                </c:pt>
                <c:pt idx="7">
                  <c:v>46.348999999999997</c:v>
                </c:pt>
                <c:pt idx="8">
                  <c:v>39.930999999999997</c:v>
                </c:pt>
                <c:pt idx="9">
                  <c:v>34.356999999999999</c:v>
                </c:pt>
                <c:pt idx="10">
                  <c:v>29.137</c:v>
                </c:pt>
                <c:pt idx="11">
                  <c:v>24.632000000000001</c:v>
                </c:pt>
                <c:pt idx="12">
                  <c:v>21.010999999999999</c:v>
                </c:pt>
                <c:pt idx="13">
                  <c:v>17.806000000000001</c:v>
                </c:pt>
                <c:pt idx="14">
                  <c:v>15.352</c:v>
                </c:pt>
                <c:pt idx="15">
                  <c:v>12.891999999999999</c:v>
                </c:pt>
                <c:pt idx="16">
                  <c:v>10.507</c:v>
                </c:pt>
                <c:pt idx="17">
                  <c:v>8.7629999999999999</c:v>
                </c:pt>
                <c:pt idx="18">
                  <c:v>7.5519999999999996</c:v>
                </c:pt>
                <c:pt idx="19">
                  <c:v>6.3879999999999999</c:v>
                </c:pt>
                <c:pt idx="20">
                  <c:v>5.6210000000000004</c:v>
                </c:pt>
                <c:pt idx="21">
                  <c:v>4.8440000000000003</c:v>
                </c:pt>
                <c:pt idx="22">
                  <c:v>4.2640000000000002</c:v>
                </c:pt>
                <c:pt idx="23">
                  <c:v>3.7610000000000001</c:v>
                </c:pt>
                <c:pt idx="24">
                  <c:v>3.36</c:v>
                </c:pt>
                <c:pt idx="25">
                  <c:v>3.08</c:v>
                </c:pt>
              </c:numCache>
            </c:numRef>
          </c:yVal>
          <c:smooth val="0"/>
          <c:extLst>
            <c:ext xmlns:c16="http://schemas.microsoft.com/office/drawing/2014/chart" uri="{C3380CC4-5D6E-409C-BE32-E72D297353CC}">
              <c16:uniqueId val="{00000000-BFFD-4C01-ABE2-CB4F746E5D6F}"/>
            </c:ext>
          </c:extLst>
        </c:ser>
        <c:ser>
          <c:idx val="1"/>
          <c:order val="1"/>
          <c:tx>
            <c:strRef>
              <c:f>Sheet1!$C$1</c:f>
              <c:strCache>
                <c:ptCount val="1"/>
                <c:pt idx="0">
                  <c:v>Adult, Bilateral/Double (N=32,485)</c:v>
                </c:pt>
              </c:strCache>
            </c:strRef>
          </c:tx>
          <c:spPr>
            <a:ln w="41275">
              <a:solidFill>
                <a:srgbClr val="FF9933"/>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91.366</c:v>
                </c:pt>
                <c:pt idx="3">
                  <c:v>84.103999999999999</c:v>
                </c:pt>
                <c:pt idx="4">
                  <c:v>78.069999999999993</c:v>
                </c:pt>
                <c:pt idx="5">
                  <c:v>72.656999999999996</c:v>
                </c:pt>
                <c:pt idx="6">
                  <c:v>67.905000000000001</c:v>
                </c:pt>
                <c:pt idx="7">
                  <c:v>63.106999999999999</c:v>
                </c:pt>
                <c:pt idx="8">
                  <c:v>58.701999999999998</c:v>
                </c:pt>
                <c:pt idx="9">
                  <c:v>54.52</c:v>
                </c:pt>
                <c:pt idx="10">
                  <c:v>50.21</c:v>
                </c:pt>
                <c:pt idx="11">
                  <c:v>46.353000000000002</c:v>
                </c:pt>
                <c:pt idx="12">
                  <c:v>42.462000000000003</c:v>
                </c:pt>
                <c:pt idx="13">
                  <c:v>38.996000000000002</c:v>
                </c:pt>
                <c:pt idx="14">
                  <c:v>35.92</c:v>
                </c:pt>
                <c:pt idx="15">
                  <c:v>33.353000000000002</c:v>
                </c:pt>
                <c:pt idx="16">
                  <c:v>30.896000000000001</c:v>
                </c:pt>
                <c:pt idx="17">
                  <c:v>28.445</c:v>
                </c:pt>
                <c:pt idx="18">
                  <c:v>25.712</c:v>
                </c:pt>
                <c:pt idx="19">
                  <c:v>24.152000000000001</c:v>
                </c:pt>
                <c:pt idx="20">
                  <c:v>22.2</c:v>
                </c:pt>
                <c:pt idx="21">
                  <c:v>20.652999999999999</c:v>
                </c:pt>
                <c:pt idx="22">
                  <c:v>18.238</c:v>
                </c:pt>
                <c:pt idx="23">
                  <c:v>17.172999999999998</c:v>
                </c:pt>
                <c:pt idx="24">
                  <c:v>15.975</c:v>
                </c:pt>
                <c:pt idx="25">
                  <c:v>15.593999999999999</c:v>
                </c:pt>
              </c:numCache>
            </c:numRef>
          </c:yVal>
          <c:smooth val="0"/>
          <c:extLst>
            <c:ext xmlns:c16="http://schemas.microsoft.com/office/drawing/2014/chart" uri="{C3380CC4-5D6E-409C-BE32-E72D297353CC}">
              <c16:uniqueId val="{00000001-BFFD-4C01-ABE2-CB4F746E5D6F}"/>
            </c:ext>
          </c:extLst>
        </c:ser>
        <c:ser>
          <c:idx val="2"/>
          <c:order val="2"/>
          <c:tx>
            <c:strRef>
              <c:f>Sheet1!$D$1</c:f>
              <c:strCache>
                <c:ptCount val="1"/>
                <c:pt idx="0">
                  <c:v>Pediatric (N=1,675)</c:v>
                </c:pt>
              </c:strCache>
            </c:strRef>
          </c:tx>
          <c:spPr>
            <a:ln w="41275">
              <a:solidFill>
                <a:srgbClr val="00B0F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88.31</c:v>
                </c:pt>
                <c:pt idx="3">
                  <c:v>78.855999999999995</c:v>
                </c:pt>
                <c:pt idx="4">
                  <c:v>71.959999999999994</c:v>
                </c:pt>
                <c:pt idx="5">
                  <c:v>65.718999999999994</c:v>
                </c:pt>
                <c:pt idx="6">
                  <c:v>60.372</c:v>
                </c:pt>
                <c:pt idx="7">
                  <c:v>56.551000000000002</c:v>
                </c:pt>
                <c:pt idx="8">
                  <c:v>53.561999999999998</c:v>
                </c:pt>
                <c:pt idx="9">
                  <c:v>50.381</c:v>
                </c:pt>
                <c:pt idx="10">
                  <c:v>47.881</c:v>
                </c:pt>
                <c:pt idx="11">
                  <c:v>45.311999999999998</c:v>
                </c:pt>
                <c:pt idx="12">
                  <c:v>42.942</c:v>
                </c:pt>
                <c:pt idx="13">
                  <c:v>38.582999999999998</c:v>
                </c:pt>
                <c:pt idx="14">
                  <c:v>37.911999999999999</c:v>
                </c:pt>
                <c:pt idx="15">
                  <c:v>35.305</c:v>
                </c:pt>
                <c:pt idx="16">
                  <c:v>34.463999999999999</c:v>
                </c:pt>
                <c:pt idx="17">
                  <c:v>33.103000000000002</c:v>
                </c:pt>
                <c:pt idx="18">
                  <c:v>31.023</c:v>
                </c:pt>
                <c:pt idx="19">
                  <c:v>29.744</c:v>
                </c:pt>
                <c:pt idx="20">
                  <c:v>29</c:v>
                </c:pt>
                <c:pt idx="21">
                  <c:v>29</c:v>
                </c:pt>
                <c:pt idx="22">
                  <c:v>27.55</c:v>
                </c:pt>
              </c:numCache>
            </c:numRef>
          </c:yVal>
          <c:smooth val="0"/>
          <c:extLst>
            <c:ext xmlns:c16="http://schemas.microsoft.com/office/drawing/2014/chart" uri="{C3380CC4-5D6E-409C-BE32-E72D297353CC}">
              <c16:uniqueId val="{00000002-BFFD-4C01-ABE2-CB4F746E5D6F}"/>
            </c:ext>
          </c:extLst>
        </c:ser>
        <c:dLbls>
          <c:showLegendKey val="0"/>
          <c:showVal val="0"/>
          <c:showCatName val="0"/>
          <c:showSerName val="0"/>
          <c:showPercent val="0"/>
          <c:showBubbleSize val="0"/>
        </c:dLbls>
        <c:axId val="655234376"/>
        <c:axId val="655234768"/>
      </c:scatterChart>
      <c:valAx>
        <c:axId val="65523437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5234768"/>
        <c:crosses val="autoZero"/>
        <c:crossBetween val="midCat"/>
        <c:majorUnit val="1"/>
      </c:valAx>
      <c:valAx>
        <c:axId val="65523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234376"/>
        <c:crosses val="autoZero"/>
        <c:crossBetween val="midCat"/>
        <c:majorUnit val="25"/>
      </c:valAx>
      <c:spPr>
        <a:noFill/>
        <a:ln>
          <a:solidFill>
            <a:schemeClr val="bg2"/>
          </a:solidFill>
        </a:ln>
      </c:spPr>
    </c:plotArea>
    <c:legend>
      <c:legendPos val="r"/>
      <c:layout>
        <c:manualLayout>
          <c:xMode val="edge"/>
          <c:yMode val="edge"/>
          <c:x val="0.57930134792472976"/>
          <c:y val="5.3210331513824566E-2"/>
          <c:w val="0.37408848258374489"/>
          <c:h val="0.17592900888902341"/>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(N=55)</c:v>
                </c:pt>
              </c:strCache>
            </c:strRef>
          </c:tx>
          <c:spPr>
            <a:ln w="41275">
              <a:solidFill>
                <a:srgbClr val="00B05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92.376999999999995</c:v>
                </c:pt>
                <c:pt idx="3">
                  <c:v>86.218999999999994</c:v>
                </c:pt>
                <c:pt idx="4">
                  <c:v>77.066999999999993</c:v>
                </c:pt>
                <c:pt idx="5">
                  <c:v>72.17</c:v>
                </c:pt>
                <c:pt idx="6">
                  <c:v>69.394000000000005</c:v>
                </c:pt>
                <c:pt idx="7">
                  <c:v>63.722000000000001</c:v>
                </c:pt>
                <c:pt idx="8">
                  <c:v>63.722000000000001</c:v>
                </c:pt>
                <c:pt idx="9">
                  <c:v>49.561999999999998</c:v>
                </c:pt>
              </c:numCache>
            </c:numRef>
          </c:yVal>
          <c:smooth val="0"/>
          <c:extLst>
            <c:ext xmlns:c16="http://schemas.microsoft.com/office/drawing/2014/chart" uri="{C3380CC4-5D6E-409C-BE32-E72D297353CC}">
              <c16:uniqueId val="{00000000-BE94-4EAA-B5A5-F66DDAC3EF72}"/>
            </c:ext>
          </c:extLst>
        </c:ser>
        <c:ser>
          <c:idx val="1"/>
          <c:order val="1"/>
          <c:tx>
            <c:strRef>
              <c:f>Sheet1!$C$1</c:f>
              <c:strCache>
                <c:ptCount val="1"/>
                <c:pt idx="0">
                  <c:v>Adult, Bilateral/Double (N=7,563)</c:v>
                </c:pt>
              </c:strCache>
            </c:strRef>
          </c:tx>
          <c:spPr>
            <a:ln w="41275">
              <a:solidFill>
                <a:srgbClr val="FF9933"/>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92.132000000000005</c:v>
                </c:pt>
                <c:pt idx="3">
                  <c:v>85.385999999999996</c:v>
                </c:pt>
                <c:pt idx="4">
                  <c:v>79.921999999999997</c:v>
                </c:pt>
                <c:pt idx="5">
                  <c:v>75.278999999999996</c:v>
                </c:pt>
                <c:pt idx="6">
                  <c:v>71.578999999999994</c:v>
                </c:pt>
                <c:pt idx="7">
                  <c:v>67.852000000000004</c:v>
                </c:pt>
                <c:pt idx="8">
                  <c:v>64.296000000000006</c:v>
                </c:pt>
                <c:pt idx="9">
                  <c:v>61.146999999999998</c:v>
                </c:pt>
                <c:pt idx="10">
                  <c:v>57.951999999999998</c:v>
                </c:pt>
                <c:pt idx="11">
                  <c:v>54.518000000000001</c:v>
                </c:pt>
                <c:pt idx="12">
                  <c:v>51.613</c:v>
                </c:pt>
                <c:pt idx="13">
                  <c:v>49.128999999999998</c:v>
                </c:pt>
                <c:pt idx="14">
                  <c:v>46.578000000000003</c:v>
                </c:pt>
                <c:pt idx="15">
                  <c:v>44.622999999999998</c:v>
                </c:pt>
                <c:pt idx="16">
                  <c:v>42.677</c:v>
                </c:pt>
                <c:pt idx="17">
                  <c:v>40.700000000000003</c:v>
                </c:pt>
                <c:pt idx="18">
                  <c:v>38.01</c:v>
                </c:pt>
                <c:pt idx="19">
                  <c:v>35.86</c:v>
                </c:pt>
                <c:pt idx="20">
                  <c:v>34.354999999999997</c:v>
                </c:pt>
                <c:pt idx="21">
                  <c:v>32.606999999999999</c:v>
                </c:pt>
                <c:pt idx="22">
                  <c:v>29.867000000000001</c:v>
                </c:pt>
                <c:pt idx="23">
                  <c:v>28.105</c:v>
                </c:pt>
                <c:pt idx="24">
                  <c:v>27.402000000000001</c:v>
                </c:pt>
                <c:pt idx="25">
                  <c:v>26.349</c:v>
                </c:pt>
              </c:numCache>
            </c:numRef>
          </c:yVal>
          <c:smooth val="0"/>
          <c:extLst>
            <c:ext xmlns:c16="http://schemas.microsoft.com/office/drawing/2014/chart" uri="{C3380CC4-5D6E-409C-BE32-E72D297353CC}">
              <c16:uniqueId val="{00000001-BE94-4EAA-B5A5-F66DDAC3EF72}"/>
            </c:ext>
          </c:extLst>
        </c:ser>
        <c:ser>
          <c:idx val="2"/>
          <c:order val="2"/>
          <c:tx>
            <c:strRef>
              <c:f>Sheet1!$D$1</c:f>
              <c:strCache>
                <c:ptCount val="1"/>
                <c:pt idx="0">
                  <c:v>Pediatric (N=954)</c:v>
                </c:pt>
              </c:strCache>
            </c:strRef>
          </c:tx>
          <c:spPr>
            <a:ln w="41275">
              <a:solidFill>
                <a:srgbClr val="00B0F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87.31</c:v>
                </c:pt>
                <c:pt idx="3">
                  <c:v>77.406999999999996</c:v>
                </c:pt>
                <c:pt idx="4">
                  <c:v>69.388999999999996</c:v>
                </c:pt>
                <c:pt idx="5">
                  <c:v>62.640999999999998</c:v>
                </c:pt>
                <c:pt idx="6">
                  <c:v>57.55</c:v>
                </c:pt>
                <c:pt idx="7">
                  <c:v>53.654000000000003</c:v>
                </c:pt>
                <c:pt idx="8">
                  <c:v>50.75</c:v>
                </c:pt>
                <c:pt idx="9">
                  <c:v>47.335000000000001</c:v>
                </c:pt>
                <c:pt idx="10">
                  <c:v>43.877000000000002</c:v>
                </c:pt>
                <c:pt idx="11">
                  <c:v>40.512999999999998</c:v>
                </c:pt>
                <c:pt idx="12">
                  <c:v>37.863999999999997</c:v>
                </c:pt>
                <c:pt idx="13">
                  <c:v>33.415999999999997</c:v>
                </c:pt>
                <c:pt idx="14">
                  <c:v>32.212000000000003</c:v>
                </c:pt>
                <c:pt idx="15">
                  <c:v>30.094000000000001</c:v>
                </c:pt>
                <c:pt idx="16">
                  <c:v>30.094000000000001</c:v>
                </c:pt>
                <c:pt idx="17">
                  <c:v>28.209</c:v>
                </c:pt>
                <c:pt idx="18">
                  <c:v>24.907</c:v>
                </c:pt>
                <c:pt idx="19">
                  <c:v>24.907</c:v>
                </c:pt>
                <c:pt idx="20">
                  <c:v>24.907</c:v>
                </c:pt>
              </c:numCache>
            </c:numRef>
          </c:yVal>
          <c:smooth val="0"/>
          <c:extLst>
            <c:ext xmlns:c16="http://schemas.microsoft.com/office/drawing/2014/chart" uri="{C3380CC4-5D6E-409C-BE32-E72D297353CC}">
              <c16:uniqueId val="{00000002-BE94-4EAA-B5A5-F66DDAC3EF72}"/>
            </c:ext>
          </c:extLst>
        </c:ser>
        <c:dLbls>
          <c:showLegendKey val="0"/>
          <c:showVal val="0"/>
          <c:showCatName val="0"/>
          <c:showSerName val="0"/>
          <c:showPercent val="0"/>
          <c:showBubbleSize val="0"/>
        </c:dLbls>
        <c:axId val="655236336"/>
        <c:axId val="571322840"/>
      </c:scatterChart>
      <c:valAx>
        <c:axId val="65523633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322840"/>
        <c:crosses val="autoZero"/>
        <c:crossBetween val="midCat"/>
        <c:majorUnit val="1"/>
      </c:valAx>
      <c:valAx>
        <c:axId val="5713228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236336"/>
        <c:crosses val="autoZero"/>
        <c:crossBetween val="midCat"/>
        <c:majorUnit val="25"/>
      </c:valAx>
      <c:spPr>
        <a:noFill/>
        <a:ln>
          <a:solidFill>
            <a:schemeClr val="bg2"/>
          </a:solidFill>
        </a:ln>
      </c:spPr>
    </c:plotArea>
    <c:legend>
      <c:legendPos val="r"/>
      <c:layout>
        <c:manualLayout>
          <c:xMode val="edge"/>
          <c:yMode val="edge"/>
          <c:x val="0.56658948351795013"/>
          <c:y val="5.0540848927919754E-2"/>
          <c:w val="0.39095811646425555"/>
          <c:h val="0.1767522988465077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4.7848794291338766E-2"/>
          <c:w val="0.69572812773403325"/>
          <c:h val="0.78571645341207363"/>
        </c:manualLayout>
      </c:layout>
      <c:barChart>
        <c:barDir val="col"/>
        <c:grouping val="percentStacked"/>
        <c:varyColors val="0"/>
        <c:ser>
          <c:idx val="0"/>
          <c:order val="0"/>
          <c:tx>
            <c:strRef>
              <c:f>Sheet1!$A$2</c:f>
              <c:strCache>
                <c:ptCount val="1"/>
                <c:pt idx="0">
                  <c:v>&lt;1 year</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1992-2001 (N=728)</c:v>
                </c:pt>
                <c:pt idx="1">
                  <c:v>2002-2009 (N=788)</c:v>
                </c:pt>
                <c:pt idx="2">
                  <c:v>2010-6/2018 (N=914)</c:v>
                </c:pt>
              </c:strCache>
            </c:strRef>
          </c:cat>
          <c:val>
            <c:numRef>
              <c:f>Sheet1!$B$2:$D$2</c:f>
              <c:numCache>
                <c:formatCode>General</c:formatCode>
                <c:ptCount val="3"/>
                <c:pt idx="0">
                  <c:v>48</c:v>
                </c:pt>
                <c:pt idx="1">
                  <c:v>29</c:v>
                </c:pt>
                <c:pt idx="2">
                  <c:v>34</c:v>
                </c:pt>
              </c:numCache>
            </c:numRef>
          </c:val>
          <c:extLst>
            <c:ext xmlns:c16="http://schemas.microsoft.com/office/drawing/2014/chart" uri="{C3380CC4-5D6E-409C-BE32-E72D297353CC}">
              <c16:uniqueId val="{00000000-82E2-4489-AB0B-E51E183AB766}"/>
            </c:ext>
          </c:extLst>
        </c:ser>
        <c:ser>
          <c:idx val="1"/>
          <c:order val="1"/>
          <c:tx>
            <c:strRef>
              <c:f>Sheet1!$A$3</c:f>
              <c:strCache>
                <c:ptCount val="1"/>
                <c:pt idx="0">
                  <c:v>1-5 years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1992-2001 (N=728)</c:v>
                </c:pt>
                <c:pt idx="1">
                  <c:v>2002-2009 (N=788)</c:v>
                </c:pt>
                <c:pt idx="2">
                  <c:v>2010-6/2018 (N=914)</c:v>
                </c:pt>
              </c:strCache>
            </c:strRef>
          </c:cat>
          <c:val>
            <c:numRef>
              <c:f>Sheet1!$B$3:$D$3</c:f>
              <c:numCache>
                <c:formatCode>General</c:formatCode>
                <c:ptCount val="3"/>
                <c:pt idx="0">
                  <c:v>55</c:v>
                </c:pt>
                <c:pt idx="1">
                  <c:v>47</c:v>
                </c:pt>
                <c:pt idx="2">
                  <c:v>75</c:v>
                </c:pt>
              </c:numCache>
            </c:numRef>
          </c:val>
          <c:extLst>
            <c:ext xmlns:c16="http://schemas.microsoft.com/office/drawing/2014/chart" uri="{C3380CC4-5D6E-409C-BE32-E72D297353CC}">
              <c16:uniqueId val="{00000001-82E2-4489-AB0B-E51E183AB766}"/>
            </c:ext>
          </c:extLst>
        </c:ser>
        <c:ser>
          <c:idx val="2"/>
          <c:order val="2"/>
          <c:tx>
            <c:strRef>
              <c:f>Sheet1!$A$4</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1992-2001 (N=728)</c:v>
                </c:pt>
                <c:pt idx="1">
                  <c:v>2002-2009 (N=788)</c:v>
                </c:pt>
                <c:pt idx="2">
                  <c:v>2010-6/2018 (N=914)</c:v>
                </c:pt>
              </c:strCache>
            </c:strRef>
          </c:cat>
          <c:val>
            <c:numRef>
              <c:f>Sheet1!$B$4:$D$4</c:f>
              <c:numCache>
                <c:formatCode>General</c:formatCode>
                <c:ptCount val="3"/>
                <c:pt idx="0">
                  <c:v>121</c:v>
                </c:pt>
                <c:pt idx="1">
                  <c:v>105</c:v>
                </c:pt>
                <c:pt idx="2">
                  <c:v>141</c:v>
                </c:pt>
              </c:numCache>
            </c:numRef>
          </c:val>
          <c:extLst>
            <c:ext xmlns:c16="http://schemas.microsoft.com/office/drawing/2014/chart" uri="{C3380CC4-5D6E-409C-BE32-E72D297353CC}">
              <c16:uniqueId val="{00000002-82E2-4489-AB0B-E51E183AB766}"/>
            </c:ext>
          </c:extLst>
        </c:ser>
        <c:ser>
          <c:idx val="3"/>
          <c:order val="3"/>
          <c:tx>
            <c:strRef>
              <c:f>Sheet1!$A$5</c:f>
              <c:strCache>
                <c:ptCount val="1"/>
                <c:pt idx="0">
                  <c:v>11-17 years</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Sheet1!$B$1:$D$1</c:f>
              <c:strCache>
                <c:ptCount val="3"/>
                <c:pt idx="0">
                  <c:v>1992-2001 (N=728)</c:v>
                </c:pt>
                <c:pt idx="1">
                  <c:v>2002-2009 (N=788)</c:v>
                </c:pt>
                <c:pt idx="2">
                  <c:v>2010-6/2018 (N=914)</c:v>
                </c:pt>
              </c:strCache>
            </c:strRef>
          </c:cat>
          <c:val>
            <c:numRef>
              <c:f>Sheet1!$B$5:$D$5</c:f>
              <c:numCache>
                <c:formatCode>General</c:formatCode>
                <c:ptCount val="3"/>
                <c:pt idx="0">
                  <c:v>504</c:v>
                </c:pt>
                <c:pt idx="1">
                  <c:v>607</c:v>
                </c:pt>
                <c:pt idx="2">
                  <c:v>664</c:v>
                </c:pt>
              </c:numCache>
            </c:numRef>
          </c:val>
          <c:extLst>
            <c:ext xmlns:c16="http://schemas.microsoft.com/office/drawing/2014/chart" uri="{C3380CC4-5D6E-409C-BE32-E72D297353CC}">
              <c16:uniqueId val="{00000003-82E2-4489-AB0B-E51E183AB766}"/>
            </c:ext>
          </c:extLst>
        </c:ser>
        <c:dLbls>
          <c:showLegendKey val="0"/>
          <c:showVal val="0"/>
          <c:showCatName val="0"/>
          <c:showSerName val="0"/>
          <c:showPercent val="0"/>
          <c:showBubbleSize val="0"/>
        </c:dLbls>
        <c:gapWidth val="50"/>
        <c:overlap val="100"/>
        <c:axId val="569417424"/>
        <c:axId val="569417816"/>
      </c:barChart>
      <c:catAx>
        <c:axId val="56941742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9417816"/>
        <c:crosses val="autoZero"/>
        <c:auto val="1"/>
        <c:lblAlgn val="ctr"/>
        <c:lblOffset val="100"/>
        <c:noMultiLvlLbl val="0"/>
      </c:catAx>
      <c:valAx>
        <c:axId val="56941781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a:t>
                </a:r>
                <a:r>
                  <a:rPr lang="en-US" sz="1700" baseline="0" dirty="0" smtClean="0">
                    <a:solidFill>
                      <a:schemeClr val="bg2"/>
                    </a:solidFill>
                  </a:rPr>
                  <a:t> </a:t>
                </a:r>
                <a:r>
                  <a:rPr lang="en-US" sz="1700" dirty="0" smtClean="0">
                    <a:solidFill>
                      <a:schemeClr val="bg2"/>
                    </a:solidFill>
                  </a:rPr>
                  <a:t>of Transplants</a:t>
                </a:r>
                <a:endParaRPr lang="en-US" sz="1700" dirty="0">
                  <a:solidFill>
                    <a:schemeClr val="bg2"/>
                  </a:solidFill>
                </a:endParaRPr>
              </a:p>
            </c:rich>
          </c:tx>
          <c:layout>
            <c:manualLayout>
              <c:xMode val="edge"/>
              <c:yMode val="edge"/>
              <c:x val="1.7621172353455818E-2"/>
              <c:y val="0.22905949256342958"/>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69417424"/>
        <c:crosses val="autoZero"/>
        <c:crossBetween val="between"/>
        <c:majorUnit val="0.1"/>
      </c:valAx>
      <c:spPr>
        <a:noFill/>
        <a:ln w="12700">
          <a:solidFill>
            <a:schemeClr val="bg2"/>
          </a:solidFill>
        </a:ln>
      </c:spPr>
    </c:plotArea>
    <c:legend>
      <c:legendPos val="l"/>
      <c:layout>
        <c:manualLayout>
          <c:xMode val="edge"/>
          <c:yMode val="edge"/>
          <c:x val="0.80838123359580061"/>
          <c:y val="9.1231209735146743E-2"/>
          <c:w val="0.13918974567834189"/>
          <c:h val="0.68732939632545931"/>
        </c:manualLayout>
      </c:layout>
      <c:overlay val="0"/>
      <c:spPr>
        <a:solidFill>
          <a:schemeClr val="tx1"/>
        </a:solid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(N=125)</c:v>
                </c:pt>
              </c:strCache>
            </c:strRef>
          </c:tx>
          <c:spPr>
            <a:ln w="41275">
              <a:solidFill>
                <a:srgbClr val="00B050"/>
              </a:solidFill>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Sheet1!$B$2:$B$24</c:f>
              <c:numCache>
                <c:formatCode>General</c:formatCode>
                <c:ptCount val="23"/>
                <c:pt idx="0">
                  <c:v>100</c:v>
                </c:pt>
                <c:pt idx="1">
                  <c:v>100</c:v>
                </c:pt>
                <c:pt idx="2">
                  <c:v>90.180999999999997</c:v>
                </c:pt>
                <c:pt idx="3">
                  <c:v>84.1</c:v>
                </c:pt>
                <c:pt idx="4">
                  <c:v>76.150000000000006</c:v>
                </c:pt>
                <c:pt idx="5">
                  <c:v>67.191000000000003</c:v>
                </c:pt>
                <c:pt idx="6">
                  <c:v>63.509</c:v>
                </c:pt>
                <c:pt idx="7">
                  <c:v>57.987000000000002</c:v>
                </c:pt>
                <c:pt idx="8">
                  <c:v>53.966000000000001</c:v>
                </c:pt>
                <c:pt idx="9">
                  <c:v>48.652000000000001</c:v>
                </c:pt>
                <c:pt idx="10">
                  <c:v>43.194000000000003</c:v>
                </c:pt>
                <c:pt idx="11">
                  <c:v>38.673999999999999</c:v>
                </c:pt>
                <c:pt idx="12">
                  <c:v>37.536000000000001</c:v>
                </c:pt>
                <c:pt idx="13">
                  <c:v>35.19</c:v>
                </c:pt>
                <c:pt idx="14">
                  <c:v>31.55</c:v>
                </c:pt>
                <c:pt idx="15">
                  <c:v>26.696000000000002</c:v>
                </c:pt>
                <c:pt idx="16">
                  <c:v>20.629000000000001</c:v>
                </c:pt>
                <c:pt idx="17">
                  <c:v>19.414999999999999</c:v>
                </c:pt>
                <c:pt idx="18">
                  <c:v>19.414999999999999</c:v>
                </c:pt>
                <c:pt idx="19">
                  <c:v>19.414999999999999</c:v>
                </c:pt>
                <c:pt idx="20">
                  <c:v>19.414999999999999</c:v>
                </c:pt>
              </c:numCache>
            </c:numRef>
          </c:yVal>
          <c:smooth val="0"/>
          <c:extLst>
            <c:ext xmlns:c16="http://schemas.microsoft.com/office/drawing/2014/chart" uri="{C3380CC4-5D6E-409C-BE32-E72D297353CC}">
              <c16:uniqueId val="{00000000-B14C-4D94-BE42-ED74A81E7738}"/>
            </c:ext>
          </c:extLst>
        </c:ser>
        <c:ser>
          <c:idx val="1"/>
          <c:order val="1"/>
          <c:tx>
            <c:strRef>
              <c:f>Sheet1!$C$1</c:f>
              <c:strCache>
                <c:ptCount val="1"/>
                <c:pt idx="0">
                  <c:v>Adult, Bilateral/Double (N=1,230)</c:v>
                </c:pt>
              </c:strCache>
            </c:strRef>
          </c:tx>
          <c:spPr>
            <a:ln w="41275">
              <a:solidFill>
                <a:srgbClr val="FF9933"/>
              </a:solidFill>
              <a:prstDash val="solid"/>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Sheet1!$C$2:$C$24</c:f>
              <c:numCache>
                <c:formatCode>General</c:formatCode>
                <c:ptCount val="23"/>
                <c:pt idx="0">
                  <c:v>100</c:v>
                </c:pt>
                <c:pt idx="1">
                  <c:v>100</c:v>
                </c:pt>
                <c:pt idx="2">
                  <c:v>92.700999999999993</c:v>
                </c:pt>
                <c:pt idx="3">
                  <c:v>86.632999999999996</c:v>
                </c:pt>
                <c:pt idx="4">
                  <c:v>81.792000000000002</c:v>
                </c:pt>
                <c:pt idx="5">
                  <c:v>76.421000000000006</c:v>
                </c:pt>
                <c:pt idx="6">
                  <c:v>72.138000000000005</c:v>
                </c:pt>
                <c:pt idx="7">
                  <c:v>68.867999999999995</c:v>
                </c:pt>
                <c:pt idx="8">
                  <c:v>65.013999999999996</c:v>
                </c:pt>
                <c:pt idx="9">
                  <c:v>61.052999999999997</c:v>
                </c:pt>
                <c:pt idx="10">
                  <c:v>57.432000000000002</c:v>
                </c:pt>
                <c:pt idx="11">
                  <c:v>54.18</c:v>
                </c:pt>
                <c:pt idx="12">
                  <c:v>51.941000000000003</c:v>
                </c:pt>
                <c:pt idx="13">
                  <c:v>49.719000000000001</c:v>
                </c:pt>
                <c:pt idx="14">
                  <c:v>46.829000000000001</c:v>
                </c:pt>
                <c:pt idx="15">
                  <c:v>43.500999999999998</c:v>
                </c:pt>
                <c:pt idx="16">
                  <c:v>38.932000000000002</c:v>
                </c:pt>
                <c:pt idx="17">
                  <c:v>36.337000000000003</c:v>
                </c:pt>
                <c:pt idx="18">
                  <c:v>34.478000000000002</c:v>
                </c:pt>
                <c:pt idx="19">
                  <c:v>32.305999999999997</c:v>
                </c:pt>
                <c:pt idx="20">
                  <c:v>29.686</c:v>
                </c:pt>
                <c:pt idx="21">
                  <c:v>28.544</c:v>
                </c:pt>
                <c:pt idx="22">
                  <c:v>26.062000000000001</c:v>
                </c:pt>
              </c:numCache>
            </c:numRef>
          </c:yVal>
          <c:smooth val="0"/>
          <c:extLst>
            <c:ext xmlns:c16="http://schemas.microsoft.com/office/drawing/2014/chart" uri="{C3380CC4-5D6E-409C-BE32-E72D297353CC}">
              <c16:uniqueId val="{00000001-B14C-4D94-BE42-ED74A81E7738}"/>
            </c:ext>
          </c:extLst>
        </c:ser>
        <c:ser>
          <c:idx val="2"/>
          <c:order val="2"/>
          <c:tx>
            <c:strRef>
              <c:f>Sheet1!$D$1</c:f>
              <c:strCache>
                <c:ptCount val="1"/>
                <c:pt idx="0">
                  <c:v>Pediatric (N=159)</c:v>
                </c:pt>
              </c:strCache>
            </c:strRef>
          </c:tx>
          <c:spPr>
            <a:ln w="41275">
              <a:solidFill>
                <a:srgbClr val="00B0F0"/>
              </a:solidFill>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Sheet1!$D$2:$D$24</c:f>
              <c:numCache>
                <c:formatCode>General</c:formatCode>
                <c:ptCount val="23"/>
                <c:pt idx="0">
                  <c:v>100</c:v>
                </c:pt>
                <c:pt idx="1">
                  <c:v>100</c:v>
                </c:pt>
                <c:pt idx="2">
                  <c:v>94.106999999999999</c:v>
                </c:pt>
                <c:pt idx="3">
                  <c:v>85.481999999999999</c:v>
                </c:pt>
                <c:pt idx="4">
                  <c:v>82.992000000000004</c:v>
                </c:pt>
                <c:pt idx="5">
                  <c:v>79.122</c:v>
                </c:pt>
                <c:pt idx="6">
                  <c:v>67.004000000000005</c:v>
                </c:pt>
                <c:pt idx="7">
                  <c:v>64.400999999999996</c:v>
                </c:pt>
                <c:pt idx="8">
                  <c:v>59.968000000000004</c:v>
                </c:pt>
                <c:pt idx="9">
                  <c:v>54.774000000000001</c:v>
                </c:pt>
                <c:pt idx="10">
                  <c:v>54.774000000000001</c:v>
                </c:pt>
                <c:pt idx="11">
                  <c:v>52.667999999999999</c:v>
                </c:pt>
                <c:pt idx="12">
                  <c:v>52.667999999999999</c:v>
                </c:pt>
                <c:pt idx="13">
                  <c:v>49.375999999999998</c:v>
                </c:pt>
                <c:pt idx="14">
                  <c:v>49.375999999999998</c:v>
                </c:pt>
              </c:numCache>
            </c:numRef>
          </c:yVal>
          <c:smooth val="0"/>
          <c:extLst>
            <c:ext xmlns:c16="http://schemas.microsoft.com/office/drawing/2014/chart" uri="{C3380CC4-5D6E-409C-BE32-E72D297353CC}">
              <c16:uniqueId val="{00000002-B14C-4D94-BE42-ED74A81E7738}"/>
            </c:ext>
          </c:extLst>
        </c:ser>
        <c:dLbls>
          <c:showLegendKey val="0"/>
          <c:showVal val="0"/>
          <c:showCatName val="0"/>
          <c:showSerName val="0"/>
          <c:showPercent val="0"/>
          <c:showBubbleSize val="0"/>
        </c:dLbls>
        <c:axId val="572504016"/>
        <c:axId val="571031584"/>
      </c:scatterChart>
      <c:valAx>
        <c:axId val="57250401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031584"/>
        <c:crosses val="autoZero"/>
        <c:crossBetween val="midCat"/>
        <c:majorUnit val="1"/>
      </c:valAx>
      <c:valAx>
        <c:axId val="5710315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504016"/>
        <c:crosses val="autoZero"/>
        <c:crossBetween val="midCat"/>
        <c:majorUnit val="25"/>
      </c:valAx>
      <c:spPr>
        <a:noFill/>
        <a:ln>
          <a:solidFill>
            <a:schemeClr val="bg2"/>
          </a:solidFill>
        </a:ln>
      </c:spPr>
    </c:plotArea>
    <c:legend>
      <c:legendPos val="r"/>
      <c:layout>
        <c:manualLayout>
          <c:xMode val="edge"/>
          <c:yMode val="edge"/>
          <c:x val="0.60190021798122695"/>
          <c:y val="5.0540848927919754E-2"/>
          <c:w val="0.35705981137950976"/>
          <c:h val="0.1794756822236189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77340332458443"/>
          <c:h val="0.82652210465879261"/>
        </c:manualLayout>
      </c:layout>
      <c:scatterChart>
        <c:scatterStyle val="lineMarker"/>
        <c:varyColors val="0"/>
        <c:ser>
          <c:idx val="0"/>
          <c:order val="0"/>
          <c:tx>
            <c:strRef>
              <c:f>Sheet1!$B$1</c:f>
              <c:strCache>
                <c:ptCount val="1"/>
                <c:pt idx="0">
                  <c:v>Single Lung (N=72)</c:v>
                </c:pt>
              </c:strCache>
            </c:strRef>
          </c:tx>
          <c:spPr>
            <a:ln w="41275">
              <a:solidFill>
                <a:srgbClr val="00B050"/>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Sheet1!$B$2:$B$36</c:f>
              <c:numCache>
                <c:formatCode>General</c:formatCode>
                <c:ptCount val="35"/>
                <c:pt idx="0">
                  <c:v>100</c:v>
                </c:pt>
                <c:pt idx="1">
                  <c:v>66.135000000000005</c:v>
                </c:pt>
                <c:pt idx="2">
                  <c:v>64.665000000000006</c:v>
                </c:pt>
                <c:pt idx="3">
                  <c:v>61.725999999999999</c:v>
                </c:pt>
                <c:pt idx="4">
                  <c:v>60.22</c:v>
                </c:pt>
                <c:pt idx="5">
                  <c:v>60.22</c:v>
                </c:pt>
                <c:pt idx="6">
                  <c:v>57.209000000000003</c:v>
                </c:pt>
                <c:pt idx="7">
                  <c:v>57.209000000000003</c:v>
                </c:pt>
                <c:pt idx="8">
                  <c:v>57.209000000000003</c:v>
                </c:pt>
                <c:pt idx="9">
                  <c:v>54.198</c:v>
                </c:pt>
                <c:pt idx="10">
                  <c:v>54.198</c:v>
                </c:pt>
                <c:pt idx="11">
                  <c:v>52.65</c:v>
                </c:pt>
                <c:pt idx="12">
                  <c:v>52.65</c:v>
                </c:pt>
                <c:pt idx="13">
                  <c:v>46.069000000000003</c:v>
                </c:pt>
                <c:pt idx="14">
                  <c:v>37.841999999999999</c:v>
                </c:pt>
                <c:pt idx="15">
                  <c:v>31.260999999999999</c:v>
                </c:pt>
                <c:pt idx="16">
                  <c:v>27.873000000000001</c:v>
                </c:pt>
                <c:pt idx="17">
                  <c:v>22.646999999999998</c:v>
                </c:pt>
                <c:pt idx="18">
                  <c:v>20.76</c:v>
                </c:pt>
              </c:numCache>
            </c:numRef>
          </c:yVal>
          <c:smooth val="0"/>
          <c:extLst>
            <c:ext xmlns:c16="http://schemas.microsoft.com/office/drawing/2014/chart" uri="{C3380CC4-5D6E-409C-BE32-E72D297353CC}">
              <c16:uniqueId val="{00000000-43A1-4F09-96A9-DB7DAF2427F5}"/>
            </c:ext>
          </c:extLst>
        </c:ser>
        <c:ser>
          <c:idx val="1"/>
          <c:order val="1"/>
          <c:tx>
            <c:strRef>
              <c:f>Sheet1!$C$1</c:f>
              <c:strCache>
                <c:ptCount val="1"/>
                <c:pt idx="0">
                  <c:v>Bilatera/Double Lung (N=2,146)</c:v>
                </c:pt>
              </c:strCache>
            </c:strRef>
          </c:tx>
          <c:spPr>
            <a:ln w="41275">
              <a:solidFill>
                <a:srgbClr val="00B0F0"/>
              </a:solidFill>
              <a:prstDash val="solid"/>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Sheet1!$C$2:$C$36</c:f>
              <c:numCache>
                <c:formatCode>General</c:formatCode>
                <c:ptCount val="35"/>
                <c:pt idx="0">
                  <c:v>100</c:v>
                </c:pt>
                <c:pt idx="1">
                  <c:v>93.588999999999999</c:v>
                </c:pt>
                <c:pt idx="2">
                  <c:v>91.260999999999996</c:v>
                </c:pt>
                <c:pt idx="3">
                  <c:v>89.820999999999998</c:v>
                </c:pt>
                <c:pt idx="4">
                  <c:v>88.811999999999998</c:v>
                </c:pt>
                <c:pt idx="5">
                  <c:v>87.846999999999994</c:v>
                </c:pt>
                <c:pt idx="6">
                  <c:v>86.733999999999995</c:v>
                </c:pt>
                <c:pt idx="7">
                  <c:v>86.150999999999996</c:v>
                </c:pt>
                <c:pt idx="8">
                  <c:v>85.468999999999994</c:v>
                </c:pt>
                <c:pt idx="9">
                  <c:v>84.881</c:v>
                </c:pt>
                <c:pt idx="10">
                  <c:v>83.653999999999996</c:v>
                </c:pt>
                <c:pt idx="11">
                  <c:v>82.67</c:v>
                </c:pt>
                <c:pt idx="12">
                  <c:v>81.828999999999994</c:v>
                </c:pt>
                <c:pt idx="13">
                  <c:v>72.260000000000005</c:v>
                </c:pt>
                <c:pt idx="14">
                  <c:v>64.632999999999996</c:v>
                </c:pt>
                <c:pt idx="15">
                  <c:v>59.164000000000001</c:v>
                </c:pt>
                <c:pt idx="16">
                  <c:v>54.06</c:v>
                </c:pt>
                <c:pt idx="17">
                  <c:v>49.798000000000002</c:v>
                </c:pt>
                <c:pt idx="18">
                  <c:v>46.667999999999999</c:v>
                </c:pt>
                <c:pt idx="19">
                  <c:v>44.149000000000001</c:v>
                </c:pt>
                <c:pt idx="20">
                  <c:v>41.582999999999998</c:v>
                </c:pt>
                <c:pt idx="21">
                  <c:v>39.463999999999999</c:v>
                </c:pt>
                <c:pt idx="22">
                  <c:v>37.287999999999997</c:v>
                </c:pt>
                <c:pt idx="23">
                  <c:v>35.289000000000001</c:v>
                </c:pt>
                <c:pt idx="24">
                  <c:v>31.626999999999999</c:v>
                </c:pt>
                <c:pt idx="25">
                  <c:v>31.062000000000001</c:v>
                </c:pt>
                <c:pt idx="26">
                  <c:v>28.861000000000001</c:v>
                </c:pt>
                <c:pt idx="27">
                  <c:v>28.157</c:v>
                </c:pt>
                <c:pt idx="28">
                  <c:v>27.385999999999999</c:v>
                </c:pt>
                <c:pt idx="29">
                  <c:v>25.638000000000002</c:v>
                </c:pt>
                <c:pt idx="30">
                  <c:v>24.58</c:v>
                </c:pt>
                <c:pt idx="31">
                  <c:v>23.966000000000001</c:v>
                </c:pt>
                <c:pt idx="32">
                  <c:v>23.966000000000001</c:v>
                </c:pt>
                <c:pt idx="33">
                  <c:v>22.766999999999999</c:v>
                </c:pt>
              </c:numCache>
            </c:numRef>
          </c:yVal>
          <c:smooth val="0"/>
          <c:extLst>
            <c:ext xmlns:c16="http://schemas.microsoft.com/office/drawing/2014/chart" uri="{C3380CC4-5D6E-409C-BE32-E72D297353CC}">
              <c16:uniqueId val="{00000001-43A1-4F09-96A9-DB7DAF2427F5}"/>
            </c:ext>
          </c:extLst>
        </c:ser>
        <c:dLbls>
          <c:showLegendKey val="0"/>
          <c:showVal val="0"/>
          <c:showCatName val="0"/>
          <c:showSerName val="0"/>
          <c:showPercent val="0"/>
          <c:showBubbleSize val="0"/>
        </c:dLbls>
        <c:axId val="571032368"/>
        <c:axId val="571032760"/>
      </c:scatterChart>
      <c:valAx>
        <c:axId val="571032368"/>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032760"/>
        <c:crosses val="autoZero"/>
        <c:crossBetween val="midCat"/>
        <c:majorUnit val="1"/>
      </c:valAx>
      <c:valAx>
        <c:axId val="57103276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032368"/>
        <c:crosses val="autoZero"/>
        <c:crossBetween val="midCat"/>
        <c:majorUnit val="25"/>
      </c:valAx>
      <c:spPr>
        <a:noFill/>
        <a:ln>
          <a:solidFill>
            <a:schemeClr val="bg2"/>
          </a:solidFill>
        </a:ln>
      </c:spPr>
    </c:plotArea>
    <c:legend>
      <c:legendPos val="r"/>
      <c:layout>
        <c:manualLayout>
          <c:xMode val="edge"/>
          <c:yMode val="edge"/>
          <c:x val="0.30400554097404492"/>
          <c:y val="6.6669841673016678E-2"/>
          <c:w val="0.42789828815646175"/>
          <c:h val="0.1449851833036999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CF (N=1,220) </c:v>
                </c:pt>
              </c:strCache>
            </c:strRef>
          </c:tx>
          <c:spPr>
            <a:ln w="41275">
              <a:solidFill>
                <a:srgbClr val="00B05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95.141999999999996</c:v>
                </c:pt>
                <c:pt idx="2">
                  <c:v>93.224999999999994</c:v>
                </c:pt>
                <c:pt idx="3">
                  <c:v>91.875</c:v>
                </c:pt>
                <c:pt idx="4">
                  <c:v>90.777000000000001</c:v>
                </c:pt>
                <c:pt idx="5">
                  <c:v>89.930999999999997</c:v>
                </c:pt>
                <c:pt idx="6">
                  <c:v>89.081999999999994</c:v>
                </c:pt>
                <c:pt idx="7">
                  <c:v>88.484999999999999</c:v>
                </c:pt>
                <c:pt idx="8">
                  <c:v>87.713999999999999</c:v>
                </c:pt>
                <c:pt idx="9">
                  <c:v>87.197000000000003</c:v>
                </c:pt>
                <c:pt idx="10">
                  <c:v>85.816999999999993</c:v>
                </c:pt>
                <c:pt idx="11">
                  <c:v>84.605000000000004</c:v>
                </c:pt>
                <c:pt idx="12">
                  <c:v>83.650999999999996</c:v>
                </c:pt>
                <c:pt idx="13">
                  <c:v>73.034999999999997</c:v>
                </c:pt>
                <c:pt idx="14">
                  <c:v>64.751000000000005</c:v>
                </c:pt>
                <c:pt idx="15">
                  <c:v>58.043999999999997</c:v>
                </c:pt>
                <c:pt idx="16">
                  <c:v>52.4</c:v>
                </c:pt>
                <c:pt idx="17">
                  <c:v>48.140999999999998</c:v>
                </c:pt>
                <c:pt idx="18">
                  <c:v>44.881999999999998</c:v>
                </c:pt>
                <c:pt idx="19">
                  <c:v>42.453000000000003</c:v>
                </c:pt>
                <c:pt idx="20">
                  <c:v>39.595999999999997</c:v>
                </c:pt>
                <c:pt idx="21">
                  <c:v>36.704000000000001</c:v>
                </c:pt>
                <c:pt idx="22">
                  <c:v>33.889000000000003</c:v>
                </c:pt>
                <c:pt idx="23">
                  <c:v>31.673999999999999</c:v>
                </c:pt>
                <c:pt idx="24">
                  <c:v>27.952999999999999</c:v>
                </c:pt>
                <c:pt idx="25">
                  <c:v>26.945</c:v>
                </c:pt>
                <c:pt idx="26">
                  <c:v>25.172999999999998</c:v>
                </c:pt>
                <c:pt idx="27">
                  <c:v>25.172999999999998</c:v>
                </c:pt>
                <c:pt idx="28">
                  <c:v>23.597000000000001</c:v>
                </c:pt>
                <c:pt idx="29">
                  <c:v>20.835000000000001</c:v>
                </c:pt>
                <c:pt idx="30">
                  <c:v>20.835000000000001</c:v>
                </c:pt>
                <c:pt idx="31">
                  <c:v>20.835000000000001</c:v>
                </c:pt>
              </c:numCache>
            </c:numRef>
          </c:yVal>
          <c:smooth val="0"/>
          <c:extLst>
            <c:ext xmlns:c16="http://schemas.microsoft.com/office/drawing/2014/chart" uri="{C3380CC4-5D6E-409C-BE32-E72D297353CC}">
              <c16:uniqueId val="{00000000-EDD1-40C8-AFE0-CB7BAD9F56C2}"/>
            </c:ext>
          </c:extLst>
        </c:ser>
        <c:ser>
          <c:idx val="1"/>
          <c:order val="1"/>
          <c:tx>
            <c:strRef>
              <c:f>Sheet1!$C$1</c:f>
              <c:strCache>
                <c:ptCount val="1"/>
                <c:pt idx="0">
                  <c:v>ILD (N=92) </c:v>
                </c:pt>
              </c:strCache>
            </c:strRef>
          </c:tx>
          <c:spPr>
            <a:ln w="41275">
              <a:solidFill>
                <a:schemeClr val="bg1">
                  <a:lumMod val="50000"/>
                  <a:lumOff val="50000"/>
                </a:schemeClr>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84.783000000000001</c:v>
                </c:pt>
                <c:pt idx="2">
                  <c:v>84.783000000000001</c:v>
                </c:pt>
                <c:pt idx="3">
                  <c:v>83.682000000000002</c:v>
                </c:pt>
                <c:pt idx="4">
                  <c:v>83.682000000000002</c:v>
                </c:pt>
                <c:pt idx="5">
                  <c:v>81.45</c:v>
                </c:pt>
                <c:pt idx="6">
                  <c:v>79.218999999999994</c:v>
                </c:pt>
                <c:pt idx="7">
                  <c:v>79.218999999999994</c:v>
                </c:pt>
                <c:pt idx="8">
                  <c:v>78.069999999999993</c:v>
                </c:pt>
                <c:pt idx="9">
                  <c:v>76.921999999999997</c:v>
                </c:pt>
                <c:pt idx="10">
                  <c:v>76.921999999999997</c:v>
                </c:pt>
                <c:pt idx="11">
                  <c:v>75.757000000000005</c:v>
                </c:pt>
                <c:pt idx="12">
                  <c:v>75.757000000000005</c:v>
                </c:pt>
                <c:pt idx="13">
                  <c:v>64.760000000000005</c:v>
                </c:pt>
                <c:pt idx="14">
                  <c:v>60.795000000000002</c:v>
                </c:pt>
                <c:pt idx="15">
                  <c:v>54.124000000000002</c:v>
                </c:pt>
                <c:pt idx="16">
                  <c:v>48.180999999999997</c:v>
                </c:pt>
                <c:pt idx="17">
                  <c:v>41.585000000000001</c:v>
                </c:pt>
                <c:pt idx="18">
                  <c:v>37.969000000000001</c:v>
                </c:pt>
                <c:pt idx="19">
                  <c:v>36.07</c:v>
                </c:pt>
                <c:pt idx="20">
                  <c:v>36.07</c:v>
                </c:pt>
                <c:pt idx="21">
                  <c:v>36.07</c:v>
                </c:pt>
                <c:pt idx="22">
                  <c:v>33.816000000000003</c:v>
                </c:pt>
                <c:pt idx="23">
                  <c:v>33.816000000000003</c:v>
                </c:pt>
                <c:pt idx="24">
                  <c:v>33.816000000000003</c:v>
                </c:pt>
              </c:numCache>
            </c:numRef>
          </c:yVal>
          <c:smooth val="0"/>
          <c:extLst>
            <c:ext xmlns:c16="http://schemas.microsoft.com/office/drawing/2014/chart" uri="{C3380CC4-5D6E-409C-BE32-E72D297353CC}">
              <c16:uniqueId val="{00000001-EDD1-40C8-AFE0-CB7BAD9F56C2}"/>
            </c:ext>
          </c:extLst>
        </c:ser>
        <c:ser>
          <c:idx val="2"/>
          <c:order val="2"/>
          <c:tx>
            <c:strRef>
              <c:f>Sheet1!$D$1</c:f>
              <c:strCache>
                <c:ptCount val="1"/>
                <c:pt idx="0">
                  <c:v>ILD Other (N=103)</c:v>
                </c:pt>
              </c:strCache>
            </c:strRef>
          </c:tx>
          <c:spPr>
            <a:ln w="41275">
              <a:solidFill>
                <a:srgbClr val="FF993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92.191999999999993</c:v>
                </c:pt>
                <c:pt idx="2">
                  <c:v>91.200999999999993</c:v>
                </c:pt>
                <c:pt idx="3">
                  <c:v>90.209000000000003</c:v>
                </c:pt>
                <c:pt idx="4">
                  <c:v>88.227000000000004</c:v>
                </c:pt>
                <c:pt idx="5">
                  <c:v>86.244</c:v>
                </c:pt>
                <c:pt idx="6">
                  <c:v>85.253</c:v>
                </c:pt>
                <c:pt idx="7">
                  <c:v>84.262</c:v>
                </c:pt>
                <c:pt idx="8">
                  <c:v>83.27</c:v>
                </c:pt>
                <c:pt idx="9">
                  <c:v>83.27</c:v>
                </c:pt>
                <c:pt idx="10">
                  <c:v>81.263999999999996</c:v>
                </c:pt>
                <c:pt idx="11">
                  <c:v>81.263999999999996</c:v>
                </c:pt>
                <c:pt idx="12">
                  <c:v>81.263999999999996</c:v>
                </c:pt>
                <c:pt idx="13">
                  <c:v>75.911000000000001</c:v>
                </c:pt>
                <c:pt idx="14">
                  <c:v>69.11</c:v>
                </c:pt>
                <c:pt idx="15">
                  <c:v>64.272000000000006</c:v>
                </c:pt>
                <c:pt idx="16">
                  <c:v>57.728000000000002</c:v>
                </c:pt>
                <c:pt idx="17">
                  <c:v>55.978999999999999</c:v>
                </c:pt>
                <c:pt idx="18">
                  <c:v>51.5</c:v>
                </c:pt>
                <c:pt idx="19">
                  <c:v>43.774999999999999</c:v>
                </c:pt>
                <c:pt idx="20">
                  <c:v>37.939</c:v>
                </c:pt>
                <c:pt idx="21">
                  <c:v>34.777000000000001</c:v>
                </c:pt>
              </c:numCache>
            </c:numRef>
          </c:yVal>
          <c:smooth val="0"/>
          <c:extLst>
            <c:ext xmlns:c16="http://schemas.microsoft.com/office/drawing/2014/chart" uri="{C3380CC4-5D6E-409C-BE32-E72D297353CC}">
              <c16:uniqueId val="{00000002-EDD1-40C8-AFE0-CB7BAD9F56C2}"/>
            </c:ext>
          </c:extLst>
        </c:ser>
        <c:ser>
          <c:idx val="3"/>
          <c:order val="3"/>
          <c:tx>
            <c:strRef>
              <c:f>Sheet1!$E$1</c:f>
              <c:strCache>
                <c:ptCount val="1"/>
                <c:pt idx="0">
                  <c:v>OB (non-Retx) (N=103)</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98.058000000000007</c:v>
                </c:pt>
                <c:pt idx="2">
                  <c:v>95.126000000000005</c:v>
                </c:pt>
                <c:pt idx="3">
                  <c:v>95.126000000000005</c:v>
                </c:pt>
                <c:pt idx="4">
                  <c:v>95.126000000000005</c:v>
                </c:pt>
                <c:pt idx="5">
                  <c:v>94.125</c:v>
                </c:pt>
                <c:pt idx="6">
                  <c:v>90.075999999999993</c:v>
                </c:pt>
                <c:pt idx="7">
                  <c:v>88.052000000000007</c:v>
                </c:pt>
                <c:pt idx="8">
                  <c:v>88.052000000000007</c:v>
                </c:pt>
                <c:pt idx="9">
                  <c:v>88.052000000000007</c:v>
                </c:pt>
                <c:pt idx="10">
                  <c:v>88.052000000000007</c:v>
                </c:pt>
                <c:pt idx="11">
                  <c:v>87.016000000000005</c:v>
                </c:pt>
                <c:pt idx="12">
                  <c:v>87.016000000000005</c:v>
                </c:pt>
                <c:pt idx="13">
                  <c:v>78.265000000000001</c:v>
                </c:pt>
                <c:pt idx="14">
                  <c:v>71.135999999999996</c:v>
                </c:pt>
                <c:pt idx="15">
                  <c:v>68.343999999999994</c:v>
                </c:pt>
                <c:pt idx="16">
                  <c:v>63.110999999999997</c:v>
                </c:pt>
                <c:pt idx="17">
                  <c:v>61.253999999999998</c:v>
                </c:pt>
                <c:pt idx="18">
                  <c:v>59.067</c:v>
                </c:pt>
                <c:pt idx="19">
                  <c:v>59.067</c:v>
                </c:pt>
                <c:pt idx="20">
                  <c:v>56.499000000000002</c:v>
                </c:pt>
                <c:pt idx="21">
                  <c:v>56.499000000000002</c:v>
                </c:pt>
              </c:numCache>
            </c:numRef>
          </c:yVal>
          <c:smooth val="0"/>
          <c:extLst>
            <c:ext xmlns:c16="http://schemas.microsoft.com/office/drawing/2014/chart" uri="{C3380CC4-5D6E-409C-BE32-E72D297353CC}">
              <c16:uniqueId val="{00000003-EDD1-40C8-AFE0-CB7BAD9F56C2}"/>
            </c:ext>
          </c:extLst>
        </c:ser>
        <c:ser>
          <c:idx val="4"/>
          <c:order val="4"/>
          <c:tx>
            <c:strRef>
              <c:f>Sheet1!$F$1</c:f>
              <c:strCache>
                <c:ptCount val="1"/>
                <c:pt idx="0">
                  <c:v>IPAH(N=219) </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90.799000000000007</c:v>
                </c:pt>
                <c:pt idx="2">
                  <c:v>88.906999999999996</c:v>
                </c:pt>
                <c:pt idx="3">
                  <c:v>86.981999999999999</c:v>
                </c:pt>
                <c:pt idx="4">
                  <c:v>86.498000000000005</c:v>
                </c:pt>
                <c:pt idx="5">
                  <c:v>86.498000000000005</c:v>
                </c:pt>
                <c:pt idx="6">
                  <c:v>86.013000000000005</c:v>
                </c:pt>
                <c:pt idx="7">
                  <c:v>85.524000000000001</c:v>
                </c:pt>
                <c:pt idx="8">
                  <c:v>85.031999999999996</c:v>
                </c:pt>
                <c:pt idx="9">
                  <c:v>83.558000000000007</c:v>
                </c:pt>
                <c:pt idx="10">
                  <c:v>83.063000000000002</c:v>
                </c:pt>
                <c:pt idx="11">
                  <c:v>82.569000000000003</c:v>
                </c:pt>
                <c:pt idx="12">
                  <c:v>81.055000000000007</c:v>
                </c:pt>
                <c:pt idx="13">
                  <c:v>76.278999999999996</c:v>
                </c:pt>
                <c:pt idx="14">
                  <c:v>69.287999999999997</c:v>
                </c:pt>
                <c:pt idx="15">
                  <c:v>67.27</c:v>
                </c:pt>
                <c:pt idx="16">
                  <c:v>64.132999999999996</c:v>
                </c:pt>
                <c:pt idx="17">
                  <c:v>54.311</c:v>
                </c:pt>
                <c:pt idx="18">
                  <c:v>52.201000000000001</c:v>
                </c:pt>
                <c:pt idx="19">
                  <c:v>48.606999999999999</c:v>
                </c:pt>
                <c:pt idx="20">
                  <c:v>44.398000000000003</c:v>
                </c:pt>
                <c:pt idx="21">
                  <c:v>44.398000000000003</c:v>
                </c:pt>
                <c:pt idx="22">
                  <c:v>42.69</c:v>
                </c:pt>
                <c:pt idx="23">
                  <c:v>42.69</c:v>
                </c:pt>
                <c:pt idx="24">
                  <c:v>40.021999999999998</c:v>
                </c:pt>
                <c:pt idx="25">
                  <c:v>40.021999999999998</c:v>
                </c:pt>
              </c:numCache>
            </c:numRef>
          </c:yVal>
          <c:smooth val="0"/>
          <c:extLst>
            <c:ext xmlns:c16="http://schemas.microsoft.com/office/drawing/2014/chart" uri="{C3380CC4-5D6E-409C-BE32-E72D297353CC}">
              <c16:uniqueId val="{00000004-EDD1-40C8-AFE0-CB7BAD9F56C2}"/>
            </c:ext>
          </c:extLst>
        </c:ser>
        <c:ser>
          <c:idx val="5"/>
          <c:order val="5"/>
          <c:tx>
            <c:strRef>
              <c:f>Sheet1!$G$1</c:f>
              <c:strCache>
                <c:ptCount val="1"/>
                <c:pt idx="0">
                  <c:v>PH-not IPAH (N=117)</c:v>
                </c:pt>
              </c:strCache>
            </c:strRef>
          </c:tx>
          <c:spPr>
            <a:ln w="41275">
              <a:solidFill>
                <a:srgbClr val="00B0F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86.227000000000004</c:v>
                </c:pt>
                <c:pt idx="2">
                  <c:v>82.698999999999998</c:v>
                </c:pt>
                <c:pt idx="3">
                  <c:v>80.031000000000006</c:v>
                </c:pt>
                <c:pt idx="4">
                  <c:v>77.363</c:v>
                </c:pt>
                <c:pt idx="5">
                  <c:v>76.463999999999999</c:v>
                </c:pt>
                <c:pt idx="6">
                  <c:v>75.563999999999993</c:v>
                </c:pt>
                <c:pt idx="7">
                  <c:v>75.563999999999993</c:v>
                </c:pt>
                <c:pt idx="8">
                  <c:v>74.664000000000001</c:v>
                </c:pt>
                <c:pt idx="9">
                  <c:v>74.664000000000001</c:v>
                </c:pt>
                <c:pt idx="10">
                  <c:v>73.754000000000005</c:v>
                </c:pt>
                <c:pt idx="11">
                  <c:v>71.933000000000007</c:v>
                </c:pt>
                <c:pt idx="12">
                  <c:v>71.022000000000006</c:v>
                </c:pt>
                <c:pt idx="13">
                  <c:v>60.707999999999998</c:v>
                </c:pt>
                <c:pt idx="14">
                  <c:v>50.743000000000002</c:v>
                </c:pt>
                <c:pt idx="15">
                  <c:v>44.347999999999999</c:v>
                </c:pt>
                <c:pt idx="16">
                  <c:v>43.21</c:v>
                </c:pt>
                <c:pt idx="17">
                  <c:v>41.94</c:v>
                </c:pt>
                <c:pt idx="18">
                  <c:v>39.046999999999997</c:v>
                </c:pt>
                <c:pt idx="19">
                  <c:v>35.780999999999999</c:v>
                </c:pt>
                <c:pt idx="20">
                  <c:v>35.780999999999999</c:v>
                </c:pt>
                <c:pt idx="21">
                  <c:v>33.677</c:v>
                </c:pt>
                <c:pt idx="22">
                  <c:v>33.677</c:v>
                </c:pt>
                <c:pt idx="23">
                  <c:v>33.677</c:v>
                </c:pt>
              </c:numCache>
            </c:numRef>
          </c:yVal>
          <c:smooth val="0"/>
          <c:extLst>
            <c:ext xmlns:c16="http://schemas.microsoft.com/office/drawing/2014/chart" uri="{C3380CC4-5D6E-409C-BE32-E72D297353CC}">
              <c16:uniqueId val="{00000005-EDD1-40C8-AFE0-CB7BAD9F56C2}"/>
            </c:ext>
          </c:extLst>
        </c:ser>
        <c:dLbls>
          <c:showLegendKey val="0"/>
          <c:showVal val="0"/>
          <c:showCatName val="0"/>
          <c:showSerName val="0"/>
          <c:showPercent val="0"/>
          <c:showBubbleSize val="0"/>
        </c:dLbls>
        <c:axId val="571033544"/>
        <c:axId val="571033936"/>
      </c:scatterChart>
      <c:valAx>
        <c:axId val="571033544"/>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033936"/>
        <c:crosses val="autoZero"/>
        <c:crossBetween val="midCat"/>
        <c:majorUnit val="1"/>
      </c:valAx>
      <c:valAx>
        <c:axId val="57103393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033544"/>
        <c:crosses val="autoZero"/>
        <c:crossBetween val="midCat"/>
        <c:majorUnit val="25"/>
      </c:valAx>
      <c:spPr>
        <a:noFill/>
        <a:ln>
          <a:solidFill>
            <a:schemeClr val="bg2"/>
          </a:solidFill>
        </a:ln>
      </c:spPr>
    </c:plotArea>
    <c:legend>
      <c:legendPos val="r"/>
      <c:layout>
        <c:manualLayout>
          <c:xMode val="edge"/>
          <c:yMode val="edge"/>
          <c:x val="0.39203468156224058"/>
          <c:y val="5.4469614375126187E-2"/>
          <c:w val="0.57465856831998563"/>
          <c:h val="0.174107005855037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CF (N=954) </c:v>
                </c:pt>
              </c:strCache>
            </c:strRef>
          </c:tx>
          <c:spPr>
            <a:ln w="41275">
              <a:solidFill>
                <a:srgbClr val="0080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General</c:formatCode>
                <c:ptCount val="21"/>
                <c:pt idx="0">
                  <c:v>100</c:v>
                </c:pt>
                <c:pt idx="1">
                  <c:v>100</c:v>
                </c:pt>
                <c:pt idx="2">
                  <c:v>87.31</c:v>
                </c:pt>
                <c:pt idx="3">
                  <c:v>77.406999999999996</c:v>
                </c:pt>
                <c:pt idx="4">
                  <c:v>69.388999999999996</c:v>
                </c:pt>
                <c:pt idx="5">
                  <c:v>62.640999999999998</c:v>
                </c:pt>
                <c:pt idx="6">
                  <c:v>57.55</c:v>
                </c:pt>
                <c:pt idx="7">
                  <c:v>53.654000000000003</c:v>
                </c:pt>
                <c:pt idx="8">
                  <c:v>50.75</c:v>
                </c:pt>
                <c:pt idx="9">
                  <c:v>47.335000000000001</c:v>
                </c:pt>
                <c:pt idx="10">
                  <c:v>43.877000000000002</c:v>
                </c:pt>
                <c:pt idx="11">
                  <c:v>40.512999999999998</c:v>
                </c:pt>
                <c:pt idx="12">
                  <c:v>37.863999999999997</c:v>
                </c:pt>
                <c:pt idx="13">
                  <c:v>33.415999999999997</c:v>
                </c:pt>
                <c:pt idx="14">
                  <c:v>32.212000000000003</c:v>
                </c:pt>
                <c:pt idx="15">
                  <c:v>30.094000000000001</c:v>
                </c:pt>
                <c:pt idx="16">
                  <c:v>30.094000000000001</c:v>
                </c:pt>
                <c:pt idx="17">
                  <c:v>28.209</c:v>
                </c:pt>
                <c:pt idx="18">
                  <c:v>24.907</c:v>
                </c:pt>
                <c:pt idx="19">
                  <c:v>24.907</c:v>
                </c:pt>
                <c:pt idx="20">
                  <c:v>24.907</c:v>
                </c:pt>
              </c:numCache>
            </c:numRef>
          </c:yVal>
          <c:smooth val="0"/>
          <c:extLst>
            <c:ext xmlns:c16="http://schemas.microsoft.com/office/drawing/2014/chart" uri="{C3380CC4-5D6E-409C-BE32-E72D297353CC}">
              <c16:uniqueId val="{00000000-38F0-4F76-A682-AC59A9BC25BC}"/>
            </c:ext>
          </c:extLst>
        </c:ser>
        <c:ser>
          <c:idx val="1"/>
          <c:order val="1"/>
          <c:tx>
            <c:strRef>
              <c:f>Sheet1!$C$1</c:f>
              <c:strCache>
                <c:ptCount val="1"/>
                <c:pt idx="0">
                  <c:v>ILD (N=64) </c:v>
                </c:pt>
              </c:strCache>
            </c:strRef>
          </c:tx>
          <c:spPr>
            <a:ln w="41275">
              <a:solidFill>
                <a:schemeClr val="bg1">
                  <a:lumMod val="50000"/>
                  <a:lumOff val="50000"/>
                </a:schemeClr>
              </a:solidFill>
              <a:prstDash val="solid"/>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Sheet1!$C$2:$C$22</c:f>
              <c:numCache>
                <c:formatCode>General</c:formatCode>
                <c:ptCount val="21"/>
                <c:pt idx="0">
                  <c:v>100</c:v>
                </c:pt>
                <c:pt idx="1">
                  <c:v>100</c:v>
                </c:pt>
                <c:pt idx="2">
                  <c:v>85.483999999999995</c:v>
                </c:pt>
                <c:pt idx="3">
                  <c:v>80.25</c:v>
                </c:pt>
                <c:pt idx="4">
                  <c:v>71.444000000000003</c:v>
                </c:pt>
                <c:pt idx="5">
                  <c:v>63.6</c:v>
                </c:pt>
                <c:pt idx="6">
                  <c:v>54.893000000000001</c:v>
                </c:pt>
                <c:pt idx="7">
                  <c:v>50.119</c:v>
                </c:pt>
                <c:pt idx="8">
                  <c:v>47.613</c:v>
                </c:pt>
                <c:pt idx="9">
                  <c:v>47.613</c:v>
                </c:pt>
                <c:pt idx="10">
                  <c:v>47.613</c:v>
                </c:pt>
                <c:pt idx="11">
                  <c:v>44.637999999999998</c:v>
                </c:pt>
                <c:pt idx="12">
                  <c:v>44.637999999999998</c:v>
                </c:pt>
                <c:pt idx="13">
                  <c:v>44.637999999999998</c:v>
                </c:pt>
              </c:numCache>
            </c:numRef>
          </c:yVal>
          <c:smooth val="0"/>
          <c:extLst>
            <c:ext xmlns:c16="http://schemas.microsoft.com/office/drawing/2014/chart" uri="{C3380CC4-5D6E-409C-BE32-E72D297353CC}">
              <c16:uniqueId val="{00000001-38F0-4F76-A682-AC59A9BC25BC}"/>
            </c:ext>
          </c:extLst>
        </c:ser>
        <c:ser>
          <c:idx val="2"/>
          <c:order val="2"/>
          <c:tx>
            <c:strRef>
              <c:f>Sheet1!$D$1</c:f>
              <c:strCache>
                <c:ptCount val="1"/>
                <c:pt idx="0">
                  <c:v>ILD Other (N=80)</c:v>
                </c:pt>
              </c:strCache>
            </c:strRef>
          </c:tx>
          <c:spPr>
            <a:ln w="41275">
              <a:solidFill>
                <a:srgbClr val="FF9933"/>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Sheet1!$D$2:$D$22</c:f>
              <c:numCache>
                <c:formatCode>General</c:formatCode>
                <c:ptCount val="21"/>
                <c:pt idx="0">
                  <c:v>100</c:v>
                </c:pt>
                <c:pt idx="1">
                  <c:v>100</c:v>
                </c:pt>
                <c:pt idx="2">
                  <c:v>93.412999999999997</c:v>
                </c:pt>
                <c:pt idx="3">
                  <c:v>85.043000000000006</c:v>
                </c:pt>
                <c:pt idx="4">
                  <c:v>79.090999999999994</c:v>
                </c:pt>
                <c:pt idx="5">
                  <c:v>71.037999999999997</c:v>
                </c:pt>
                <c:pt idx="6">
                  <c:v>68.885000000000005</c:v>
                </c:pt>
                <c:pt idx="7">
                  <c:v>63.374000000000002</c:v>
                </c:pt>
                <c:pt idx="8">
                  <c:v>53.868000000000002</c:v>
                </c:pt>
                <c:pt idx="9">
                  <c:v>46.686</c:v>
                </c:pt>
                <c:pt idx="10">
                  <c:v>42.795000000000002</c:v>
                </c:pt>
              </c:numCache>
            </c:numRef>
          </c:yVal>
          <c:smooth val="0"/>
          <c:extLst>
            <c:ext xmlns:c16="http://schemas.microsoft.com/office/drawing/2014/chart" uri="{C3380CC4-5D6E-409C-BE32-E72D297353CC}">
              <c16:uniqueId val="{00000002-38F0-4F76-A682-AC59A9BC25BC}"/>
            </c:ext>
          </c:extLst>
        </c:ser>
        <c:ser>
          <c:idx val="3"/>
          <c:order val="3"/>
          <c:tx>
            <c:strRef>
              <c:f>Sheet1!$E$1</c:f>
              <c:strCache>
                <c:ptCount val="1"/>
                <c:pt idx="0">
                  <c:v>OB (non-Retx) (N=82)</c:v>
                </c:pt>
              </c:strCache>
            </c:strRef>
          </c:tx>
          <c:spPr>
            <a:ln w="41275">
              <a:solidFill>
                <a:srgbClr val="9933FF"/>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Sheet1!$E$2:$E$22</c:f>
              <c:numCache>
                <c:formatCode>General</c:formatCode>
                <c:ptCount val="21"/>
                <c:pt idx="0">
                  <c:v>100</c:v>
                </c:pt>
                <c:pt idx="1">
                  <c:v>100</c:v>
                </c:pt>
                <c:pt idx="2">
                  <c:v>89.942999999999998</c:v>
                </c:pt>
                <c:pt idx="3">
                  <c:v>81.75</c:v>
                </c:pt>
                <c:pt idx="4">
                  <c:v>78.542000000000002</c:v>
                </c:pt>
                <c:pt idx="5">
                  <c:v>72.527000000000001</c:v>
                </c:pt>
                <c:pt idx="6">
                  <c:v>70.394000000000005</c:v>
                </c:pt>
                <c:pt idx="7">
                  <c:v>67.88</c:v>
                </c:pt>
                <c:pt idx="8">
                  <c:v>67.88</c:v>
                </c:pt>
                <c:pt idx="9">
                  <c:v>64.929000000000002</c:v>
                </c:pt>
                <c:pt idx="10">
                  <c:v>64.929000000000002</c:v>
                </c:pt>
              </c:numCache>
            </c:numRef>
          </c:yVal>
          <c:smooth val="0"/>
          <c:extLst>
            <c:ext xmlns:c16="http://schemas.microsoft.com/office/drawing/2014/chart" uri="{C3380CC4-5D6E-409C-BE32-E72D297353CC}">
              <c16:uniqueId val="{00000003-38F0-4F76-A682-AC59A9BC25BC}"/>
            </c:ext>
          </c:extLst>
        </c:ser>
        <c:ser>
          <c:idx val="4"/>
          <c:order val="4"/>
          <c:tx>
            <c:strRef>
              <c:f>Sheet1!$F$1</c:f>
              <c:strCache>
                <c:ptCount val="1"/>
                <c:pt idx="0">
                  <c:v>IPAH (N=159) </c:v>
                </c:pt>
              </c:strCache>
            </c:strRef>
          </c:tx>
          <c:spPr>
            <a:ln w="41275">
              <a:solidFill>
                <a:srgbClr val="FF00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Sheet1!$F$2:$F$22</c:f>
              <c:numCache>
                <c:formatCode>General</c:formatCode>
                <c:ptCount val="21"/>
                <c:pt idx="0">
                  <c:v>100</c:v>
                </c:pt>
                <c:pt idx="1">
                  <c:v>100</c:v>
                </c:pt>
                <c:pt idx="2">
                  <c:v>94.106999999999999</c:v>
                </c:pt>
                <c:pt idx="3">
                  <c:v>85.481999999999999</c:v>
                </c:pt>
                <c:pt idx="4">
                  <c:v>82.992000000000004</c:v>
                </c:pt>
                <c:pt idx="5">
                  <c:v>79.122</c:v>
                </c:pt>
                <c:pt idx="6">
                  <c:v>67.004000000000005</c:v>
                </c:pt>
                <c:pt idx="7">
                  <c:v>64.400999999999996</c:v>
                </c:pt>
                <c:pt idx="8">
                  <c:v>59.968000000000004</c:v>
                </c:pt>
                <c:pt idx="9">
                  <c:v>54.774000000000001</c:v>
                </c:pt>
                <c:pt idx="10">
                  <c:v>54.774000000000001</c:v>
                </c:pt>
                <c:pt idx="11">
                  <c:v>52.667999999999999</c:v>
                </c:pt>
                <c:pt idx="12">
                  <c:v>52.667999999999999</c:v>
                </c:pt>
                <c:pt idx="13">
                  <c:v>49.375999999999998</c:v>
                </c:pt>
                <c:pt idx="14">
                  <c:v>49.375999999999998</c:v>
                </c:pt>
              </c:numCache>
            </c:numRef>
          </c:yVal>
          <c:smooth val="0"/>
          <c:extLst>
            <c:ext xmlns:c16="http://schemas.microsoft.com/office/drawing/2014/chart" uri="{C3380CC4-5D6E-409C-BE32-E72D297353CC}">
              <c16:uniqueId val="{00000004-38F0-4F76-A682-AC59A9BC25BC}"/>
            </c:ext>
          </c:extLst>
        </c:ser>
        <c:ser>
          <c:idx val="5"/>
          <c:order val="5"/>
          <c:tx>
            <c:strRef>
              <c:f>Sheet1!$G$1</c:f>
              <c:strCache>
                <c:ptCount val="1"/>
                <c:pt idx="0">
                  <c:v>PH-not IPAH (N=78)</c:v>
                </c:pt>
              </c:strCache>
            </c:strRef>
          </c:tx>
          <c:spPr>
            <a:ln w="41275">
              <a:solidFill>
                <a:srgbClr val="00B0F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Sheet1!$G$2:$G$22</c:f>
              <c:numCache>
                <c:formatCode>General</c:formatCode>
                <c:ptCount val="21"/>
                <c:pt idx="0">
                  <c:v>100</c:v>
                </c:pt>
                <c:pt idx="1">
                  <c:v>100</c:v>
                </c:pt>
                <c:pt idx="2">
                  <c:v>85.477999999999994</c:v>
                </c:pt>
                <c:pt idx="3">
                  <c:v>71.447000000000003</c:v>
                </c:pt>
                <c:pt idx="4">
                  <c:v>62.442</c:v>
                </c:pt>
                <c:pt idx="5">
                  <c:v>60.841000000000001</c:v>
                </c:pt>
                <c:pt idx="6">
                  <c:v>59.051000000000002</c:v>
                </c:pt>
                <c:pt idx="7">
                  <c:v>54.978999999999999</c:v>
                </c:pt>
                <c:pt idx="8">
                  <c:v>50.381</c:v>
                </c:pt>
                <c:pt idx="9">
                  <c:v>50.381</c:v>
                </c:pt>
                <c:pt idx="10">
                  <c:v>47.417000000000002</c:v>
                </c:pt>
                <c:pt idx="11">
                  <c:v>47.417000000000002</c:v>
                </c:pt>
                <c:pt idx="12">
                  <c:v>47.417000000000002</c:v>
                </c:pt>
              </c:numCache>
            </c:numRef>
          </c:yVal>
          <c:smooth val="0"/>
          <c:extLst>
            <c:ext xmlns:c16="http://schemas.microsoft.com/office/drawing/2014/chart" uri="{C3380CC4-5D6E-409C-BE32-E72D297353CC}">
              <c16:uniqueId val="{00000005-38F0-4F76-A682-AC59A9BC25BC}"/>
            </c:ext>
          </c:extLst>
        </c:ser>
        <c:dLbls>
          <c:showLegendKey val="0"/>
          <c:showVal val="0"/>
          <c:showCatName val="0"/>
          <c:showSerName val="0"/>
          <c:showPercent val="0"/>
          <c:showBubbleSize val="0"/>
        </c:dLbls>
        <c:axId val="571034720"/>
        <c:axId val="571035112"/>
      </c:scatterChart>
      <c:valAx>
        <c:axId val="5710347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035112"/>
        <c:crosses val="autoZero"/>
        <c:crossBetween val="midCat"/>
        <c:majorUnit val="1"/>
      </c:valAx>
      <c:valAx>
        <c:axId val="57103511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034720"/>
        <c:crosses val="autoZero"/>
        <c:crossBetween val="midCat"/>
        <c:majorUnit val="25"/>
      </c:valAx>
      <c:spPr>
        <a:noFill/>
        <a:ln>
          <a:solidFill>
            <a:schemeClr val="bg2"/>
          </a:solidFill>
        </a:ln>
      </c:spPr>
    </c:plotArea>
    <c:legend>
      <c:legendPos val="r"/>
      <c:layout>
        <c:manualLayout>
          <c:xMode val="edge"/>
          <c:yMode val="edge"/>
          <c:x val="0.10713439666195572"/>
          <c:y val="0.67241833232384418"/>
          <c:w val="0.57465856831998563"/>
          <c:h val="0.174107005855037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 year (N = 106) </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90.566000000000003</c:v>
                </c:pt>
                <c:pt idx="2">
                  <c:v>84.784999999999997</c:v>
                </c:pt>
                <c:pt idx="3">
                  <c:v>80.930999999999997</c:v>
                </c:pt>
                <c:pt idx="4">
                  <c:v>79.004000000000005</c:v>
                </c:pt>
                <c:pt idx="5">
                  <c:v>78.028999999999996</c:v>
                </c:pt>
                <c:pt idx="6">
                  <c:v>78.028999999999996</c:v>
                </c:pt>
                <c:pt idx="7">
                  <c:v>78.028999999999996</c:v>
                </c:pt>
                <c:pt idx="8">
                  <c:v>78.028999999999996</c:v>
                </c:pt>
                <c:pt idx="9">
                  <c:v>77.040999999999997</c:v>
                </c:pt>
                <c:pt idx="10">
                  <c:v>77.040999999999997</c:v>
                </c:pt>
                <c:pt idx="11">
                  <c:v>75.040000000000006</c:v>
                </c:pt>
                <c:pt idx="12">
                  <c:v>75.040000000000006</c:v>
                </c:pt>
                <c:pt idx="13">
                  <c:v>69.941000000000003</c:v>
                </c:pt>
                <c:pt idx="14">
                  <c:v>63.384</c:v>
                </c:pt>
                <c:pt idx="15">
                  <c:v>58.628</c:v>
                </c:pt>
                <c:pt idx="16">
                  <c:v>55.963999999999999</c:v>
                </c:pt>
                <c:pt idx="17">
                  <c:v>55.963999999999999</c:v>
                </c:pt>
                <c:pt idx="18">
                  <c:v>52.466000000000001</c:v>
                </c:pt>
                <c:pt idx="19">
                  <c:v>45.47</c:v>
                </c:pt>
                <c:pt idx="20">
                  <c:v>43.404000000000003</c:v>
                </c:pt>
                <c:pt idx="21">
                  <c:v>41.232999999999997</c:v>
                </c:pt>
                <c:pt idx="22">
                  <c:v>41.232999999999997</c:v>
                </c:pt>
                <c:pt idx="23">
                  <c:v>38.287999999999997</c:v>
                </c:pt>
                <c:pt idx="24">
                  <c:v>35.343000000000004</c:v>
                </c:pt>
              </c:numCache>
            </c:numRef>
          </c:yVal>
          <c:smooth val="0"/>
          <c:extLst>
            <c:ext xmlns:c16="http://schemas.microsoft.com/office/drawing/2014/chart" uri="{C3380CC4-5D6E-409C-BE32-E72D297353CC}">
              <c16:uniqueId val="{00000000-1798-4BA6-96DD-87EDAE14C927}"/>
            </c:ext>
          </c:extLst>
        </c:ser>
        <c:ser>
          <c:idx val="1"/>
          <c:order val="1"/>
          <c:tx>
            <c:strRef>
              <c:f>Sheet1!$C$1</c:f>
              <c:strCache>
                <c:ptCount val="1"/>
                <c:pt idx="0">
                  <c:v>1-5 years (N = 171) </c:v>
                </c:pt>
              </c:strCache>
            </c:strRef>
          </c:tx>
          <c:spPr>
            <a:ln w="41275">
              <a:solidFill>
                <a:schemeClr val="bg1">
                  <a:lumMod val="50000"/>
                  <a:lumOff val="50000"/>
                </a:schemeClr>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91.185000000000002</c:v>
                </c:pt>
                <c:pt idx="2">
                  <c:v>87.012</c:v>
                </c:pt>
                <c:pt idx="3">
                  <c:v>84.594999999999999</c:v>
                </c:pt>
                <c:pt idx="4">
                  <c:v>83.986000000000004</c:v>
                </c:pt>
                <c:pt idx="5">
                  <c:v>83.369</c:v>
                </c:pt>
                <c:pt idx="6">
                  <c:v>82.134</c:v>
                </c:pt>
                <c:pt idx="7">
                  <c:v>80.88</c:v>
                </c:pt>
                <c:pt idx="8">
                  <c:v>79.620999999999995</c:v>
                </c:pt>
                <c:pt idx="9">
                  <c:v>78.989000000000004</c:v>
                </c:pt>
                <c:pt idx="10">
                  <c:v>78.989000000000004</c:v>
                </c:pt>
                <c:pt idx="11">
                  <c:v>78.989000000000004</c:v>
                </c:pt>
                <c:pt idx="12">
                  <c:v>77.709999999999994</c:v>
                </c:pt>
                <c:pt idx="13">
                  <c:v>65.004999999999995</c:v>
                </c:pt>
                <c:pt idx="14">
                  <c:v>58.505000000000003</c:v>
                </c:pt>
                <c:pt idx="15">
                  <c:v>52.392000000000003</c:v>
                </c:pt>
                <c:pt idx="16">
                  <c:v>51.472999999999999</c:v>
                </c:pt>
                <c:pt idx="17">
                  <c:v>49.454000000000001</c:v>
                </c:pt>
                <c:pt idx="18">
                  <c:v>49.454000000000001</c:v>
                </c:pt>
                <c:pt idx="19">
                  <c:v>44.345999999999997</c:v>
                </c:pt>
                <c:pt idx="20">
                  <c:v>44.345999999999997</c:v>
                </c:pt>
                <c:pt idx="21">
                  <c:v>42.868000000000002</c:v>
                </c:pt>
                <c:pt idx="22">
                  <c:v>39.692</c:v>
                </c:pt>
                <c:pt idx="23">
                  <c:v>39.692</c:v>
                </c:pt>
                <c:pt idx="24">
                  <c:v>37.212000000000003</c:v>
                </c:pt>
                <c:pt idx="25">
                  <c:v>37.212000000000003</c:v>
                </c:pt>
              </c:numCache>
            </c:numRef>
          </c:yVal>
          <c:smooth val="0"/>
          <c:extLst>
            <c:ext xmlns:c16="http://schemas.microsoft.com/office/drawing/2014/chart" uri="{C3380CC4-5D6E-409C-BE32-E72D297353CC}">
              <c16:uniqueId val="{00000001-1798-4BA6-96DD-87EDAE14C927}"/>
            </c:ext>
          </c:extLst>
        </c:ser>
        <c:ser>
          <c:idx val="2"/>
          <c:order val="2"/>
          <c:tx>
            <c:strRef>
              <c:f>Sheet1!$D$1</c:f>
              <c:strCache>
                <c:ptCount val="1"/>
                <c:pt idx="0">
                  <c:v>6-10 years (N = 336)</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95.18</c:v>
                </c:pt>
                <c:pt idx="2">
                  <c:v>93.947000000000003</c:v>
                </c:pt>
                <c:pt idx="3">
                  <c:v>92.709000000000003</c:v>
                </c:pt>
                <c:pt idx="4">
                  <c:v>91.468000000000004</c:v>
                </c:pt>
                <c:pt idx="5">
                  <c:v>89.912000000000006</c:v>
                </c:pt>
                <c:pt idx="6">
                  <c:v>89.29</c:v>
                </c:pt>
                <c:pt idx="7">
                  <c:v>88.662999999999997</c:v>
                </c:pt>
                <c:pt idx="8">
                  <c:v>87.72</c:v>
                </c:pt>
                <c:pt idx="9">
                  <c:v>86.775999999999996</c:v>
                </c:pt>
                <c:pt idx="10">
                  <c:v>85.509</c:v>
                </c:pt>
                <c:pt idx="11">
                  <c:v>84.870999999999995</c:v>
                </c:pt>
                <c:pt idx="12">
                  <c:v>83.912000000000006</c:v>
                </c:pt>
                <c:pt idx="13">
                  <c:v>77.846000000000004</c:v>
                </c:pt>
                <c:pt idx="14">
                  <c:v>70.986999999999995</c:v>
                </c:pt>
                <c:pt idx="15">
                  <c:v>65.421000000000006</c:v>
                </c:pt>
                <c:pt idx="16">
                  <c:v>60.686</c:v>
                </c:pt>
                <c:pt idx="17">
                  <c:v>56.264000000000003</c:v>
                </c:pt>
                <c:pt idx="18">
                  <c:v>52.497</c:v>
                </c:pt>
                <c:pt idx="19">
                  <c:v>51.28</c:v>
                </c:pt>
                <c:pt idx="20">
                  <c:v>46.23</c:v>
                </c:pt>
                <c:pt idx="21">
                  <c:v>43.645000000000003</c:v>
                </c:pt>
                <c:pt idx="22">
                  <c:v>41.8</c:v>
                </c:pt>
                <c:pt idx="23">
                  <c:v>38.305</c:v>
                </c:pt>
                <c:pt idx="24">
                  <c:v>34.087000000000003</c:v>
                </c:pt>
                <c:pt idx="25">
                  <c:v>34.087000000000003</c:v>
                </c:pt>
                <c:pt idx="26">
                  <c:v>28.744</c:v>
                </c:pt>
                <c:pt idx="27">
                  <c:v>24.466999999999999</c:v>
                </c:pt>
              </c:numCache>
            </c:numRef>
          </c:yVal>
          <c:smooth val="0"/>
          <c:extLst>
            <c:ext xmlns:c16="http://schemas.microsoft.com/office/drawing/2014/chart" uri="{C3380CC4-5D6E-409C-BE32-E72D297353CC}">
              <c16:uniqueId val="{00000002-1798-4BA6-96DD-87EDAE14C927}"/>
            </c:ext>
          </c:extLst>
        </c:ser>
        <c:ser>
          <c:idx val="3"/>
          <c:order val="3"/>
          <c:tx>
            <c:strRef>
              <c:f>Sheet1!$E$1</c:f>
              <c:strCache>
                <c:ptCount val="1"/>
                <c:pt idx="0">
                  <c:v>11-17 years (N = 1,610) </c:v>
                </c:pt>
              </c:strCache>
            </c:strRef>
          </c:tx>
          <c:spPr>
            <a:ln w="41275">
              <a:solidFill>
                <a:srgbClr val="008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92.462000000000003</c:v>
                </c:pt>
                <c:pt idx="2">
                  <c:v>90.376999999999995</c:v>
                </c:pt>
                <c:pt idx="3">
                  <c:v>89.1</c:v>
                </c:pt>
                <c:pt idx="4">
                  <c:v>88.138999999999996</c:v>
                </c:pt>
                <c:pt idx="5">
                  <c:v>87.305000000000007</c:v>
                </c:pt>
                <c:pt idx="6">
                  <c:v>85.953999999999994</c:v>
                </c:pt>
                <c:pt idx="7">
                  <c:v>85.438000000000002</c:v>
                </c:pt>
                <c:pt idx="8">
                  <c:v>84.855000000000004</c:v>
                </c:pt>
                <c:pt idx="9">
                  <c:v>84.269000000000005</c:v>
                </c:pt>
                <c:pt idx="10">
                  <c:v>82.835999999999999</c:v>
                </c:pt>
                <c:pt idx="11">
                  <c:v>81.725999999999999</c:v>
                </c:pt>
                <c:pt idx="12">
                  <c:v>80.938000000000002</c:v>
                </c:pt>
                <c:pt idx="13">
                  <c:v>70.819999999999993</c:v>
                </c:pt>
                <c:pt idx="14">
                  <c:v>62.805999999999997</c:v>
                </c:pt>
                <c:pt idx="15">
                  <c:v>57.231000000000002</c:v>
                </c:pt>
                <c:pt idx="16">
                  <c:v>51.481999999999999</c:v>
                </c:pt>
                <c:pt idx="17">
                  <c:v>46.604999999999997</c:v>
                </c:pt>
                <c:pt idx="18">
                  <c:v>43.338999999999999</c:v>
                </c:pt>
                <c:pt idx="19">
                  <c:v>41.317</c:v>
                </c:pt>
                <c:pt idx="20">
                  <c:v>38.987000000000002</c:v>
                </c:pt>
                <c:pt idx="21">
                  <c:v>37.03</c:v>
                </c:pt>
                <c:pt idx="22">
                  <c:v>34.865000000000002</c:v>
                </c:pt>
                <c:pt idx="23">
                  <c:v>33.145000000000003</c:v>
                </c:pt>
                <c:pt idx="24">
                  <c:v>29.565999999999999</c:v>
                </c:pt>
                <c:pt idx="25">
                  <c:v>28.760999999999999</c:v>
                </c:pt>
                <c:pt idx="26">
                  <c:v>26.966999999999999</c:v>
                </c:pt>
                <c:pt idx="27">
                  <c:v>26.966999999999999</c:v>
                </c:pt>
                <c:pt idx="28">
                  <c:v>25.347999999999999</c:v>
                </c:pt>
                <c:pt idx="29">
                  <c:v>24.14</c:v>
                </c:pt>
                <c:pt idx="30">
                  <c:v>24.14</c:v>
                </c:pt>
                <c:pt idx="31">
                  <c:v>23.306999999999999</c:v>
                </c:pt>
              </c:numCache>
            </c:numRef>
          </c:yVal>
          <c:smooth val="0"/>
          <c:extLst>
            <c:ext xmlns:c16="http://schemas.microsoft.com/office/drawing/2014/chart" uri="{C3380CC4-5D6E-409C-BE32-E72D297353CC}">
              <c16:uniqueId val="{00000003-1798-4BA6-96DD-87EDAE14C927}"/>
            </c:ext>
          </c:extLst>
        </c:ser>
        <c:dLbls>
          <c:showLegendKey val="0"/>
          <c:showVal val="0"/>
          <c:showCatName val="0"/>
          <c:showSerName val="0"/>
          <c:showPercent val="0"/>
          <c:showBubbleSize val="0"/>
        </c:dLbls>
        <c:axId val="656133760"/>
        <c:axId val="656134152"/>
      </c:scatterChart>
      <c:valAx>
        <c:axId val="65613376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6134152"/>
        <c:crosses val="autoZero"/>
        <c:crossBetween val="midCat"/>
        <c:majorUnit val="1"/>
      </c:valAx>
      <c:valAx>
        <c:axId val="6561341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6133760"/>
        <c:crosses val="autoZero"/>
        <c:crossBetween val="midCat"/>
        <c:majorUnit val="25"/>
      </c:valAx>
      <c:spPr>
        <a:noFill/>
        <a:ln>
          <a:solidFill>
            <a:schemeClr val="bg2"/>
          </a:solidFill>
        </a:ln>
      </c:spPr>
    </c:plotArea>
    <c:legend>
      <c:legendPos val="r"/>
      <c:layout>
        <c:manualLayout>
          <c:xMode val="edge"/>
          <c:yMode val="edge"/>
          <c:x val="0.69352061924462827"/>
          <c:y val="7.7251801858101071E-2"/>
          <c:w val="0.26362605098091552"/>
          <c:h val="0.2310066886800440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lineMarker"/>
        <c:varyColors val="0"/>
        <c:ser>
          <c:idx val="0"/>
          <c:order val="0"/>
          <c:tx>
            <c:strRef>
              <c:f>Sheet1!$B$1</c:f>
              <c:strCache>
                <c:ptCount val="1"/>
                <c:pt idx="0">
                  <c:v>&lt;1 year (N = 75) </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93.204999999999998</c:v>
                </c:pt>
                <c:pt idx="14">
                  <c:v>84.466999999999999</c:v>
                </c:pt>
                <c:pt idx="15">
                  <c:v>78.129000000000005</c:v>
                </c:pt>
                <c:pt idx="16">
                  <c:v>74.578000000000003</c:v>
                </c:pt>
                <c:pt idx="17">
                  <c:v>74.578000000000003</c:v>
                </c:pt>
                <c:pt idx="18">
                  <c:v>69.917000000000002</c:v>
                </c:pt>
                <c:pt idx="19">
                  <c:v>60.594999999999999</c:v>
                </c:pt>
                <c:pt idx="20">
                  <c:v>57.84</c:v>
                </c:pt>
                <c:pt idx="21">
                  <c:v>54.948</c:v>
                </c:pt>
                <c:pt idx="22">
                  <c:v>54.948</c:v>
                </c:pt>
                <c:pt idx="23">
                  <c:v>51.023000000000003</c:v>
                </c:pt>
                <c:pt idx="24">
                  <c:v>47.098999999999997</c:v>
                </c:pt>
              </c:numCache>
            </c:numRef>
          </c:yVal>
          <c:smooth val="0"/>
          <c:extLst>
            <c:ext xmlns:c16="http://schemas.microsoft.com/office/drawing/2014/chart" uri="{C3380CC4-5D6E-409C-BE32-E72D297353CC}">
              <c16:uniqueId val="{00000000-4F38-4067-85EE-C4D7E3EDCE23}"/>
            </c:ext>
          </c:extLst>
        </c:ser>
        <c:ser>
          <c:idx val="1"/>
          <c:order val="1"/>
          <c:tx>
            <c:strRef>
              <c:f>Sheet1!$C$1</c:f>
              <c:strCache>
                <c:ptCount val="1"/>
                <c:pt idx="0">
                  <c:v>1-5 years (N = 121) </c:v>
                </c:pt>
              </c:strCache>
            </c:strRef>
          </c:tx>
          <c:spPr>
            <a:ln w="41275">
              <a:solidFill>
                <a:schemeClr val="bg1">
                  <a:lumMod val="50000"/>
                  <a:lumOff val="50000"/>
                </a:schemeClr>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83.650999999999996</c:v>
                </c:pt>
                <c:pt idx="14">
                  <c:v>75.286000000000001</c:v>
                </c:pt>
                <c:pt idx="15">
                  <c:v>67.42</c:v>
                </c:pt>
                <c:pt idx="16">
                  <c:v>66.236999999999995</c:v>
                </c:pt>
                <c:pt idx="17">
                  <c:v>63.64</c:v>
                </c:pt>
                <c:pt idx="18">
                  <c:v>63.64</c:v>
                </c:pt>
                <c:pt idx="19">
                  <c:v>57.066000000000003</c:v>
                </c:pt>
                <c:pt idx="20">
                  <c:v>57.066000000000003</c:v>
                </c:pt>
                <c:pt idx="21">
                  <c:v>55.164000000000001</c:v>
                </c:pt>
                <c:pt idx="22">
                  <c:v>51.078000000000003</c:v>
                </c:pt>
                <c:pt idx="23">
                  <c:v>51.078000000000003</c:v>
                </c:pt>
                <c:pt idx="24">
                  <c:v>47.884999999999998</c:v>
                </c:pt>
                <c:pt idx="25">
                  <c:v>47.884999999999998</c:v>
                </c:pt>
              </c:numCache>
            </c:numRef>
          </c:yVal>
          <c:smooth val="0"/>
          <c:extLst>
            <c:ext xmlns:c16="http://schemas.microsoft.com/office/drawing/2014/chart" uri="{C3380CC4-5D6E-409C-BE32-E72D297353CC}">
              <c16:uniqueId val="{00000001-4F38-4067-85EE-C4D7E3EDCE23}"/>
            </c:ext>
          </c:extLst>
        </c:ser>
        <c:ser>
          <c:idx val="2"/>
          <c:order val="2"/>
          <c:tx>
            <c:strRef>
              <c:f>Sheet1!$D$1</c:f>
              <c:strCache>
                <c:ptCount val="1"/>
                <c:pt idx="0">
                  <c:v>6-10 years (N = 262)</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92.771000000000001</c:v>
                </c:pt>
                <c:pt idx="14">
                  <c:v>84.596000000000004</c:v>
                </c:pt>
                <c:pt idx="15">
                  <c:v>77.962999999999994</c:v>
                </c:pt>
                <c:pt idx="16">
                  <c:v>72.320999999999998</c:v>
                </c:pt>
                <c:pt idx="17">
                  <c:v>67.05</c:v>
                </c:pt>
                <c:pt idx="18">
                  <c:v>62.561</c:v>
                </c:pt>
                <c:pt idx="19">
                  <c:v>61.112000000000002</c:v>
                </c:pt>
                <c:pt idx="20">
                  <c:v>55.094000000000001</c:v>
                </c:pt>
                <c:pt idx="21">
                  <c:v>52.012999999999998</c:v>
                </c:pt>
                <c:pt idx="22">
                  <c:v>49.814</c:v>
                </c:pt>
                <c:pt idx="23">
                  <c:v>45.649000000000001</c:v>
                </c:pt>
                <c:pt idx="24">
                  <c:v>40.622</c:v>
                </c:pt>
                <c:pt idx="25">
                  <c:v>40.622</c:v>
                </c:pt>
                <c:pt idx="26">
                  <c:v>34.255000000000003</c:v>
                </c:pt>
                <c:pt idx="27">
                  <c:v>29.157</c:v>
                </c:pt>
              </c:numCache>
            </c:numRef>
          </c:yVal>
          <c:smooth val="0"/>
          <c:extLst>
            <c:ext xmlns:c16="http://schemas.microsoft.com/office/drawing/2014/chart" uri="{C3380CC4-5D6E-409C-BE32-E72D297353CC}">
              <c16:uniqueId val="{00000002-4F38-4067-85EE-C4D7E3EDCE23}"/>
            </c:ext>
          </c:extLst>
        </c:ser>
        <c:ser>
          <c:idx val="3"/>
          <c:order val="3"/>
          <c:tx>
            <c:strRef>
              <c:f>Sheet1!$E$1</c:f>
              <c:strCache>
                <c:ptCount val="1"/>
                <c:pt idx="0">
                  <c:v>11-17 years (N = 1,219)</c:v>
                </c:pt>
              </c:strCache>
            </c:strRef>
          </c:tx>
          <c:spPr>
            <a:ln w="41275">
              <a:solidFill>
                <a:srgbClr val="008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99.918000000000006</c:v>
                </c:pt>
                <c:pt idx="13">
                  <c:v>87.427999999999997</c:v>
                </c:pt>
                <c:pt idx="14">
                  <c:v>77.534999999999997</c:v>
                </c:pt>
                <c:pt idx="15">
                  <c:v>70.652000000000001</c:v>
                </c:pt>
                <c:pt idx="16">
                  <c:v>63.555</c:v>
                </c:pt>
                <c:pt idx="17">
                  <c:v>57.533999999999999</c:v>
                </c:pt>
                <c:pt idx="18">
                  <c:v>53.502000000000002</c:v>
                </c:pt>
                <c:pt idx="19">
                  <c:v>51.006999999999998</c:v>
                </c:pt>
                <c:pt idx="20">
                  <c:v>48.13</c:v>
                </c:pt>
                <c:pt idx="21">
                  <c:v>45.713999999999999</c:v>
                </c:pt>
                <c:pt idx="22">
                  <c:v>43.040999999999997</c:v>
                </c:pt>
                <c:pt idx="23">
                  <c:v>40.917000000000002</c:v>
                </c:pt>
                <c:pt idx="24">
                  <c:v>36.499000000000002</c:v>
                </c:pt>
                <c:pt idx="25">
                  <c:v>35.506</c:v>
                </c:pt>
                <c:pt idx="26">
                  <c:v>33.290999999999997</c:v>
                </c:pt>
                <c:pt idx="27">
                  <c:v>33.290999999999997</c:v>
                </c:pt>
                <c:pt idx="28">
                  <c:v>31.292000000000002</c:v>
                </c:pt>
                <c:pt idx="29">
                  <c:v>29.8</c:v>
                </c:pt>
                <c:pt idx="30">
                  <c:v>29.8</c:v>
                </c:pt>
                <c:pt idx="31">
                  <c:v>28.773</c:v>
                </c:pt>
              </c:numCache>
            </c:numRef>
          </c:yVal>
          <c:smooth val="0"/>
          <c:extLst>
            <c:ext xmlns:c16="http://schemas.microsoft.com/office/drawing/2014/chart" uri="{C3380CC4-5D6E-409C-BE32-E72D297353CC}">
              <c16:uniqueId val="{00000003-4F38-4067-85EE-C4D7E3EDCE23}"/>
            </c:ext>
          </c:extLst>
        </c:ser>
        <c:dLbls>
          <c:showLegendKey val="0"/>
          <c:showVal val="0"/>
          <c:showCatName val="0"/>
          <c:showSerName val="0"/>
          <c:showPercent val="0"/>
          <c:showBubbleSize val="0"/>
        </c:dLbls>
        <c:axId val="656134936"/>
        <c:axId val="656135328"/>
      </c:scatterChart>
      <c:valAx>
        <c:axId val="65613493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6135328"/>
        <c:crosses val="autoZero"/>
        <c:crossBetween val="midCat"/>
        <c:majorUnit val="1"/>
      </c:valAx>
      <c:valAx>
        <c:axId val="6561353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6134936"/>
        <c:crosses val="autoZero"/>
        <c:crossBetween val="midCat"/>
        <c:majorUnit val="25"/>
      </c:valAx>
      <c:spPr>
        <a:noFill/>
        <a:ln>
          <a:solidFill>
            <a:schemeClr val="bg2"/>
          </a:solidFill>
        </a:ln>
      </c:spPr>
    </c:plotArea>
    <c:legend>
      <c:legendPos val="r"/>
      <c:layout>
        <c:manualLayout>
          <c:xMode val="edge"/>
          <c:yMode val="edge"/>
          <c:x val="0.7170194403665644"/>
          <c:y val="3.1723605113876889E-2"/>
          <c:w val="0.25600916410872371"/>
          <c:h val="0.3869206671746677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(N=948)</c:v>
                </c:pt>
              </c:strCache>
            </c:strRef>
          </c:tx>
          <c:spPr>
            <a:ln w="41275">
              <a:solidFill>
                <a:srgbClr val="00B0F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92.578999999999994</c:v>
                </c:pt>
                <c:pt idx="2">
                  <c:v>90.203000000000003</c:v>
                </c:pt>
                <c:pt idx="3">
                  <c:v>88.555000000000007</c:v>
                </c:pt>
                <c:pt idx="4">
                  <c:v>88.003</c:v>
                </c:pt>
                <c:pt idx="5">
                  <c:v>87.117000000000004</c:v>
                </c:pt>
                <c:pt idx="6">
                  <c:v>86.009</c:v>
                </c:pt>
                <c:pt idx="7">
                  <c:v>85.564999999999998</c:v>
                </c:pt>
                <c:pt idx="8">
                  <c:v>84.786000000000001</c:v>
                </c:pt>
                <c:pt idx="9">
                  <c:v>84.34</c:v>
                </c:pt>
                <c:pt idx="10">
                  <c:v>83.224999999999994</c:v>
                </c:pt>
                <c:pt idx="11">
                  <c:v>81.994</c:v>
                </c:pt>
                <c:pt idx="12">
                  <c:v>81.430999999999997</c:v>
                </c:pt>
                <c:pt idx="13">
                  <c:v>73.195999999999998</c:v>
                </c:pt>
                <c:pt idx="14">
                  <c:v>66.635999999999996</c:v>
                </c:pt>
                <c:pt idx="15">
                  <c:v>60.636000000000003</c:v>
                </c:pt>
                <c:pt idx="16">
                  <c:v>55.305</c:v>
                </c:pt>
                <c:pt idx="17">
                  <c:v>51.545000000000002</c:v>
                </c:pt>
                <c:pt idx="18">
                  <c:v>48.453000000000003</c:v>
                </c:pt>
                <c:pt idx="19">
                  <c:v>46.642000000000003</c:v>
                </c:pt>
                <c:pt idx="20">
                  <c:v>44.277999999999999</c:v>
                </c:pt>
                <c:pt idx="21">
                  <c:v>42.249000000000002</c:v>
                </c:pt>
                <c:pt idx="22">
                  <c:v>40.222999999999999</c:v>
                </c:pt>
                <c:pt idx="23">
                  <c:v>38.119999999999997</c:v>
                </c:pt>
                <c:pt idx="24">
                  <c:v>36.162999999999997</c:v>
                </c:pt>
                <c:pt idx="25">
                  <c:v>34.956000000000003</c:v>
                </c:pt>
                <c:pt idx="26">
                  <c:v>34.283999999999999</c:v>
                </c:pt>
                <c:pt idx="27">
                  <c:v>33.521999999999998</c:v>
                </c:pt>
                <c:pt idx="28">
                  <c:v>32.662999999999997</c:v>
                </c:pt>
                <c:pt idx="29">
                  <c:v>30.738</c:v>
                </c:pt>
                <c:pt idx="30">
                  <c:v>29.457000000000001</c:v>
                </c:pt>
                <c:pt idx="31">
                  <c:v>28.055</c:v>
                </c:pt>
                <c:pt idx="32">
                  <c:v>28.055</c:v>
                </c:pt>
                <c:pt idx="33">
                  <c:v>25.504000000000001</c:v>
                </c:pt>
              </c:numCache>
            </c:numRef>
          </c:yVal>
          <c:smooth val="0"/>
          <c:extLst>
            <c:ext xmlns:c16="http://schemas.microsoft.com/office/drawing/2014/chart" uri="{C3380CC4-5D6E-409C-BE32-E72D297353CC}">
              <c16:uniqueId val="{00000000-3CFF-4FD8-BBB7-13E90E08AB2B}"/>
            </c:ext>
          </c:extLst>
        </c:ser>
        <c:ser>
          <c:idx val="1"/>
          <c:order val="1"/>
          <c:tx>
            <c:strRef>
              <c:f>Sheet1!$C$1</c:f>
              <c:strCache>
                <c:ptCount val="1"/>
                <c:pt idx="0">
                  <c:v>Female (N=1,275)</c:v>
                </c:pt>
              </c:strCache>
            </c:strRef>
          </c:tx>
          <c:spPr>
            <a:ln w="41275">
              <a:solidFill>
                <a:srgbClr val="FF0000"/>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92.753</c:v>
                </c:pt>
                <c:pt idx="2">
                  <c:v>90.521000000000001</c:v>
                </c:pt>
                <c:pt idx="3">
                  <c:v>89.159000000000006</c:v>
                </c:pt>
                <c:pt idx="4">
                  <c:v>87.793999999999997</c:v>
                </c:pt>
                <c:pt idx="5">
                  <c:v>86.828000000000003</c:v>
                </c:pt>
                <c:pt idx="6">
                  <c:v>85.614999999999995</c:v>
                </c:pt>
                <c:pt idx="7">
                  <c:v>84.965000000000003</c:v>
                </c:pt>
                <c:pt idx="8">
                  <c:v>84.393000000000001</c:v>
                </c:pt>
                <c:pt idx="9">
                  <c:v>83.57</c:v>
                </c:pt>
                <c:pt idx="10">
                  <c:v>82.251000000000005</c:v>
                </c:pt>
                <c:pt idx="11">
                  <c:v>81.424000000000007</c:v>
                </c:pt>
                <c:pt idx="12">
                  <c:v>80.426000000000002</c:v>
                </c:pt>
                <c:pt idx="13">
                  <c:v>70.057000000000002</c:v>
                </c:pt>
                <c:pt idx="14">
                  <c:v>61.603999999999999</c:v>
                </c:pt>
                <c:pt idx="15">
                  <c:v>56.344999999999999</c:v>
                </c:pt>
                <c:pt idx="16">
                  <c:v>51.505000000000003</c:v>
                </c:pt>
                <c:pt idx="17">
                  <c:v>46.755000000000003</c:v>
                </c:pt>
                <c:pt idx="18">
                  <c:v>43.661999999999999</c:v>
                </c:pt>
                <c:pt idx="19">
                  <c:v>40.750999999999998</c:v>
                </c:pt>
                <c:pt idx="20">
                  <c:v>37.996000000000002</c:v>
                </c:pt>
                <c:pt idx="21">
                  <c:v>35.972999999999999</c:v>
                </c:pt>
                <c:pt idx="22">
                  <c:v>33.832999999999998</c:v>
                </c:pt>
                <c:pt idx="23">
                  <c:v>32.057000000000002</c:v>
                </c:pt>
                <c:pt idx="24">
                  <c:v>27.242999999999999</c:v>
                </c:pt>
                <c:pt idx="25">
                  <c:v>27.242999999999999</c:v>
                </c:pt>
                <c:pt idx="26">
                  <c:v>23.943000000000001</c:v>
                </c:pt>
                <c:pt idx="27">
                  <c:v>23.329000000000001</c:v>
                </c:pt>
                <c:pt idx="28">
                  <c:v>22.068000000000001</c:v>
                </c:pt>
                <c:pt idx="29">
                  <c:v>20.57</c:v>
                </c:pt>
                <c:pt idx="30">
                  <c:v>19.713000000000001</c:v>
                </c:pt>
                <c:pt idx="31">
                  <c:v>19.713000000000001</c:v>
                </c:pt>
                <c:pt idx="32">
                  <c:v>19.713000000000001</c:v>
                </c:pt>
              </c:numCache>
            </c:numRef>
          </c:yVal>
          <c:smooth val="0"/>
          <c:extLst>
            <c:ext xmlns:c16="http://schemas.microsoft.com/office/drawing/2014/chart" uri="{C3380CC4-5D6E-409C-BE32-E72D297353CC}">
              <c16:uniqueId val="{00000001-3CFF-4FD8-BBB7-13E90E08AB2B}"/>
            </c:ext>
          </c:extLst>
        </c:ser>
        <c:dLbls>
          <c:showLegendKey val="0"/>
          <c:showVal val="0"/>
          <c:showCatName val="0"/>
          <c:showSerName val="0"/>
          <c:showPercent val="0"/>
          <c:showBubbleSize val="0"/>
        </c:dLbls>
        <c:axId val="656136112"/>
        <c:axId val="656136504"/>
      </c:scatterChart>
      <c:valAx>
        <c:axId val="656136112"/>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6136504"/>
        <c:crosses val="autoZero"/>
        <c:crossBetween val="midCat"/>
        <c:majorUnit val="1"/>
      </c:valAx>
      <c:valAx>
        <c:axId val="65613650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6136112"/>
        <c:crosses val="autoZero"/>
        <c:crossBetween val="midCat"/>
        <c:majorUnit val="25"/>
      </c:valAx>
      <c:spPr>
        <a:noFill/>
        <a:ln>
          <a:solidFill>
            <a:schemeClr val="bg2"/>
          </a:solidFill>
        </a:ln>
      </c:spPr>
    </c:plotArea>
    <c:legend>
      <c:legendPos val="r"/>
      <c:layout>
        <c:manualLayout>
          <c:xMode val="edge"/>
          <c:yMode val="edge"/>
          <c:x val="0.30514005992613763"/>
          <c:y val="7.7546537452049258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(N=719)</c:v>
                </c:pt>
              </c:strCache>
            </c:strRef>
          </c:tx>
          <c:spPr>
            <a:ln w="41275">
              <a:solidFill>
                <a:srgbClr val="00B0F0"/>
              </a:solidFill>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Sheet1!$B$2:$B$24</c:f>
              <c:numCache>
                <c:formatCode>General</c:formatCode>
                <c:ptCount val="23"/>
                <c:pt idx="0">
                  <c:v>100</c:v>
                </c:pt>
                <c:pt idx="1">
                  <c:v>100</c:v>
                </c:pt>
                <c:pt idx="2">
                  <c:v>89.888000000000005</c:v>
                </c:pt>
                <c:pt idx="3">
                  <c:v>81.831000000000003</c:v>
                </c:pt>
                <c:pt idx="4">
                  <c:v>74.462999999999994</c:v>
                </c:pt>
                <c:pt idx="5">
                  <c:v>67.917000000000002</c:v>
                </c:pt>
                <c:pt idx="6">
                  <c:v>63.298999999999999</c:v>
                </c:pt>
                <c:pt idx="7">
                  <c:v>59.502000000000002</c:v>
                </c:pt>
                <c:pt idx="8">
                  <c:v>57.277999999999999</c:v>
                </c:pt>
                <c:pt idx="9">
                  <c:v>54.375</c:v>
                </c:pt>
                <c:pt idx="10">
                  <c:v>51.883000000000003</c:v>
                </c:pt>
                <c:pt idx="11">
                  <c:v>49.395000000000003</c:v>
                </c:pt>
                <c:pt idx="12">
                  <c:v>46.813000000000002</c:v>
                </c:pt>
                <c:pt idx="13">
                  <c:v>44.408999999999999</c:v>
                </c:pt>
                <c:pt idx="14">
                  <c:v>42.927999999999997</c:v>
                </c:pt>
                <c:pt idx="15">
                  <c:v>42.101999999999997</c:v>
                </c:pt>
                <c:pt idx="16">
                  <c:v>41.167000000000002</c:v>
                </c:pt>
                <c:pt idx="17">
                  <c:v>40.110999999999997</c:v>
                </c:pt>
                <c:pt idx="18">
                  <c:v>37.747</c:v>
                </c:pt>
                <c:pt idx="19">
                  <c:v>36.174999999999997</c:v>
                </c:pt>
                <c:pt idx="20">
                  <c:v>34.451999999999998</c:v>
                </c:pt>
                <c:pt idx="21">
                  <c:v>34.451999999999998</c:v>
                </c:pt>
                <c:pt idx="22">
                  <c:v>31.32</c:v>
                </c:pt>
              </c:numCache>
            </c:numRef>
          </c:yVal>
          <c:smooth val="0"/>
          <c:extLst>
            <c:ext xmlns:c16="http://schemas.microsoft.com/office/drawing/2014/chart" uri="{C3380CC4-5D6E-409C-BE32-E72D297353CC}">
              <c16:uniqueId val="{00000000-103D-4489-A2F9-7F41E816B9F8}"/>
            </c:ext>
          </c:extLst>
        </c:ser>
        <c:ser>
          <c:idx val="1"/>
          <c:order val="1"/>
          <c:tx>
            <c:strRef>
              <c:f>Sheet1!$C$1</c:f>
              <c:strCache>
                <c:ptCount val="1"/>
                <c:pt idx="0">
                  <c:v>Female (N=956)</c:v>
                </c:pt>
              </c:strCache>
            </c:strRef>
          </c:tx>
          <c:spPr>
            <a:ln w="41275">
              <a:solidFill>
                <a:srgbClr val="FF0000"/>
              </a:solidFill>
              <a:prstDash val="solid"/>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Sheet1!$C$2:$C$24</c:f>
              <c:numCache>
                <c:formatCode>General</c:formatCode>
                <c:ptCount val="23"/>
                <c:pt idx="0">
                  <c:v>100</c:v>
                </c:pt>
                <c:pt idx="1">
                  <c:v>100</c:v>
                </c:pt>
                <c:pt idx="2">
                  <c:v>87.106999999999999</c:v>
                </c:pt>
                <c:pt idx="3">
                  <c:v>76.596999999999994</c:v>
                </c:pt>
                <c:pt idx="4">
                  <c:v>70.058000000000007</c:v>
                </c:pt>
                <c:pt idx="5">
                  <c:v>64.040000000000006</c:v>
                </c:pt>
                <c:pt idx="6">
                  <c:v>58.134</c:v>
                </c:pt>
                <c:pt idx="7">
                  <c:v>54.287999999999997</c:v>
                </c:pt>
                <c:pt idx="8">
                  <c:v>50.668999999999997</c:v>
                </c:pt>
                <c:pt idx="9">
                  <c:v>47.243000000000002</c:v>
                </c:pt>
                <c:pt idx="10">
                  <c:v>44.728000000000002</c:v>
                </c:pt>
                <c:pt idx="11">
                  <c:v>42.067</c:v>
                </c:pt>
                <c:pt idx="12">
                  <c:v>39.859000000000002</c:v>
                </c:pt>
                <c:pt idx="13">
                  <c:v>33.872999999999998</c:v>
                </c:pt>
                <c:pt idx="14">
                  <c:v>33.872999999999998</c:v>
                </c:pt>
                <c:pt idx="15">
                  <c:v>29.77</c:v>
                </c:pt>
                <c:pt idx="16">
                  <c:v>29.007000000000001</c:v>
                </c:pt>
                <c:pt idx="17">
                  <c:v>27.439</c:v>
                </c:pt>
                <c:pt idx="18">
                  <c:v>25.577000000000002</c:v>
                </c:pt>
                <c:pt idx="19">
                  <c:v>24.510999999999999</c:v>
                </c:pt>
                <c:pt idx="20">
                  <c:v>24.510999999999999</c:v>
                </c:pt>
                <c:pt idx="21">
                  <c:v>24.510999999999999</c:v>
                </c:pt>
                <c:pt idx="22">
                  <c:v>0</c:v>
                </c:pt>
              </c:numCache>
            </c:numRef>
          </c:yVal>
          <c:smooth val="0"/>
          <c:extLst>
            <c:ext xmlns:c16="http://schemas.microsoft.com/office/drawing/2014/chart" uri="{C3380CC4-5D6E-409C-BE32-E72D297353CC}">
              <c16:uniqueId val="{00000001-103D-4489-A2F9-7F41E816B9F8}"/>
            </c:ext>
          </c:extLst>
        </c:ser>
        <c:dLbls>
          <c:showLegendKey val="0"/>
          <c:showVal val="0"/>
          <c:showCatName val="0"/>
          <c:showSerName val="0"/>
          <c:showPercent val="0"/>
          <c:showBubbleSize val="0"/>
        </c:dLbls>
        <c:axId val="657123432"/>
        <c:axId val="657123824"/>
      </c:scatterChart>
      <c:valAx>
        <c:axId val="657123432"/>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123824"/>
        <c:crosses val="autoZero"/>
        <c:crossBetween val="midCat"/>
        <c:majorUnit val="1"/>
      </c:valAx>
      <c:valAx>
        <c:axId val="6571238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123432"/>
        <c:crosses val="autoZero"/>
        <c:crossBetween val="midCat"/>
        <c:majorUnit val="25"/>
      </c:valAx>
      <c:spPr>
        <a:noFill/>
        <a:ln>
          <a:solidFill>
            <a:schemeClr val="bg2"/>
          </a:solidFill>
        </a:ln>
      </c:spPr>
    </c:plotArea>
    <c:legend>
      <c:legendPos val="r"/>
      <c:layout>
        <c:manualLayout>
          <c:xMode val="edge"/>
          <c:yMode val="edge"/>
          <c:x val="0.30514005992613763"/>
          <c:y val="7.7546537452049258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3"/>
        </c:manualLayout>
      </c:layout>
      <c:scatterChart>
        <c:scatterStyle val="lineMarker"/>
        <c:varyColors val="0"/>
        <c:ser>
          <c:idx val="0"/>
          <c:order val="0"/>
          <c:tx>
            <c:strRef>
              <c:f>Sheet1!$B$1</c:f>
              <c:strCache>
                <c:ptCount val="1"/>
                <c:pt idx="0">
                  <c:v>Male/Male (N=478)</c:v>
                </c:pt>
              </c:strCache>
            </c:strRef>
          </c:tx>
          <c:spPr>
            <a:ln w="41275">
              <a:solidFill>
                <a:srgbClr val="00B0F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92.236999999999995</c:v>
                </c:pt>
                <c:pt idx="2">
                  <c:v>90.524000000000001</c:v>
                </c:pt>
                <c:pt idx="3">
                  <c:v>88.567999999999998</c:v>
                </c:pt>
                <c:pt idx="4">
                  <c:v>88.35</c:v>
                </c:pt>
                <c:pt idx="5">
                  <c:v>87.695999999999998</c:v>
                </c:pt>
                <c:pt idx="6">
                  <c:v>87.040999999999997</c:v>
                </c:pt>
                <c:pt idx="7">
                  <c:v>86.822000000000003</c:v>
                </c:pt>
                <c:pt idx="8">
                  <c:v>85.727000000000004</c:v>
                </c:pt>
                <c:pt idx="9">
                  <c:v>84.847999999999999</c:v>
                </c:pt>
                <c:pt idx="10">
                  <c:v>83.745999999999995</c:v>
                </c:pt>
                <c:pt idx="11">
                  <c:v>82.42</c:v>
                </c:pt>
                <c:pt idx="12">
                  <c:v>81.977000000000004</c:v>
                </c:pt>
                <c:pt idx="13">
                  <c:v>74.031000000000006</c:v>
                </c:pt>
                <c:pt idx="14">
                  <c:v>67.59</c:v>
                </c:pt>
                <c:pt idx="15">
                  <c:v>62.276000000000003</c:v>
                </c:pt>
                <c:pt idx="16">
                  <c:v>56.030999999999999</c:v>
                </c:pt>
                <c:pt idx="17">
                  <c:v>52.231000000000002</c:v>
                </c:pt>
                <c:pt idx="18">
                  <c:v>47.93</c:v>
                </c:pt>
                <c:pt idx="19">
                  <c:v>46.674999999999997</c:v>
                </c:pt>
                <c:pt idx="20">
                  <c:v>44.749000000000002</c:v>
                </c:pt>
                <c:pt idx="21">
                  <c:v>43.204999999999998</c:v>
                </c:pt>
                <c:pt idx="22">
                  <c:v>40.095999999999997</c:v>
                </c:pt>
                <c:pt idx="23">
                  <c:v>39.308999999999997</c:v>
                </c:pt>
                <c:pt idx="24">
                  <c:v>36.746000000000002</c:v>
                </c:pt>
                <c:pt idx="25">
                  <c:v>35.725000000000001</c:v>
                </c:pt>
                <c:pt idx="26">
                  <c:v>35.725000000000001</c:v>
                </c:pt>
                <c:pt idx="27">
                  <c:v>35.725000000000001</c:v>
                </c:pt>
                <c:pt idx="28">
                  <c:v>34.171999999999997</c:v>
                </c:pt>
                <c:pt idx="29">
                  <c:v>30.553999999999998</c:v>
                </c:pt>
                <c:pt idx="30">
                  <c:v>30.553999999999998</c:v>
                </c:pt>
                <c:pt idx="31">
                  <c:v>27.776</c:v>
                </c:pt>
              </c:numCache>
            </c:numRef>
          </c:yVal>
          <c:smooth val="0"/>
          <c:extLst>
            <c:ext xmlns:c16="http://schemas.microsoft.com/office/drawing/2014/chart" uri="{C3380CC4-5D6E-409C-BE32-E72D297353CC}">
              <c16:uniqueId val="{00000000-4FA0-4603-8CD7-A310378599AD}"/>
            </c:ext>
          </c:extLst>
        </c:ser>
        <c:ser>
          <c:idx val="1"/>
          <c:order val="1"/>
          <c:tx>
            <c:strRef>
              <c:f>Sheet1!$C$1</c:f>
              <c:strCache>
                <c:ptCount val="1"/>
                <c:pt idx="0">
                  <c:v>Male/Female (N=568)</c:v>
                </c:pt>
              </c:strCache>
            </c:strRef>
          </c:tx>
          <c:spPr>
            <a:ln w="41275">
              <a:solidFill>
                <a:srgbClr val="0080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92.396000000000001</c:v>
                </c:pt>
                <c:pt idx="2">
                  <c:v>90.075000000000003</c:v>
                </c:pt>
                <c:pt idx="3">
                  <c:v>87.564999999999998</c:v>
                </c:pt>
                <c:pt idx="4">
                  <c:v>86.305000000000007</c:v>
                </c:pt>
                <c:pt idx="5">
                  <c:v>85.039000000000001</c:v>
                </c:pt>
                <c:pt idx="6">
                  <c:v>83.947999999999993</c:v>
                </c:pt>
                <c:pt idx="7">
                  <c:v>83.215999999999994</c:v>
                </c:pt>
                <c:pt idx="8">
                  <c:v>82.299000000000007</c:v>
                </c:pt>
                <c:pt idx="9">
                  <c:v>81.748000000000005</c:v>
                </c:pt>
                <c:pt idx="10">
                  <c:v>80.462000000000003</c:v>
                </c:pt>
                <c:pt idx="11">
                  <c:v>79.724999999999994</c:v>
                </c:pt>
                <c:pt idx="12">
                  <c:v>78.614000000000004</c:v>
                </c:pt>
                <c:pt idx="13">
                  <c:v>68.114000000000004</c:v>
                </c:pt>
                <c:pt idx="14">
                  <c:v>58.755000000000003</c:v>
                </c:pt>
                <c:pt idx="15">
                  <c:v>55.055999999999997</c:v>
                </c:pt>
                <c:pt idx="16">
                  <c:v>50.177</c:v>
                </c:pt>
                <c:pt idx="17">
                  <c:v>44.542999999999999</c:v>
                </c:pt>
                <c:pt idx="18">
                  <c:v>42.55</c:v>
                </c:pt>
                <c:pt idx="19">
                  <c:v>40.97</c:v>
                </c:pt>
                <c:pt idx="20">
                  <c:v>37.820999999999998</c:v>
                </c:pt>
                <c:pt idx="21">
                  <c:v>35.311</c:v>
                </c:pt>
                <c:pt idx="22">
                  <c:v>34.103999999999999</c:v>
                </c:pt>
                <c:pt idx="23">
                  <c:v>31.981999999999999</c:v>
                </c:pt>
                <c:pt idx="24">
                  <c:v>28.015999999999998</c:v>
                </c:pt>
                <c:pt idx="25">
                  <c:v>28.015999999999998</c:v>
                </c:pt>
                <c:pt idx="26">
                  <c:v>25.015000000000001</c:v>
                </c:pt>
                <c:pt idx="27">
                  <c:v>25.015000000000001</c:v>
                </c:pt>
                <c:pt idx="28">
                  <c:v>25.015000000000001</c:v>
                </c:pt>
                <c:pt idx="29">
                  <c:v>25.015000000000001</c:v>
                </c:pt>
                <c:pt idx="30">
                  <c:v>23.542999999999999</c:v>
                </c:pt>
                <c:pt idx="31">
                  <c:v>23.542999999999999</c:v>
                </c:pt>
              </c:numCache>
            </c:numRef>
          </c:yVal>
          <c:smooth val="0"/>
          <c:extLst>
            <c:ext xmlns:c16="http://schemas.microsoft.com/office/drawing/2014/chart" uri="{C3380CC4-5D6E-409C-BE32-E72D297353CC}">
              <c16:uniqueId val="{00000001-4FA0-4603-8CD7-A310378599AD}"/>
            </c:ext>
          </c:extLst>
        </c:ser>
        <c:ser>
          <c:idx val="2"/>
          <c:order val="2"/>
          <c:tx>
            <c:strRef>
              <c:f>Sheet1!$D$1</c:f>
              <c:strCache>
                <c:ptCount val="1"/>
                <c:pt idx="0">
                  <c:v>Female/Male (N=465)</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93.072000000000003</c:v>
                </c:pt>
                <c:pt idx="2">
                  <c:v>89.989000000000004</c:v>
                </c:pt>
                <c:pt idx="3">
                  <c:v>88.864999999999995</c:v>
                </c:pt>
                <c:pt idx="4">
                  <c:v>87.962000000000003</c:v>
                </c:pt>
                <c:pt idx="5">
                  <c:v>86.822999999999993</c:v>
                </c:pt>
                <c:pt idx="6">
                  <c:v>85.227999999999994</c:v>
                </c:pt>
                <c:pt idx="7">
                  <c:v>84.543000000000006</c:v>
                </c:pt>
                <c:pt idx="8">
                  <c:v>84.085999999999999</c:v>
                </c:pt>
                <c:pt idx="9">
                  <c:v>84.085999999999999</c:v>
                </c:pt>
                <c:pt idx="10">
                  <c:v>83.171999999999997</c:v>
                </c:pt>
                <c:pt idx="11">
                  <c:v>82.024000000000001</c:v>
                </c:pt>
                <c:pt idx="12">
                  <c:v>81.33</c:v>
                </c:pt>
                <c:pt idx="13">
                  <c:v>72.965000000000003</c:v>
                </c:pt>
                <c:pt idx="14">
                  <c:v>66.215000000000003</c:v>
                </c:pt>
                <c:pt idx="15">
                  <c:v>59.44</c:v>
                </c:pt>
                <c:pt idx="16">
                  <c:v>55.06</c:v>
                </c:pt>
                <c:pt idx="17">
                  <c:v>51.295999999999999</c:v>
                </c:pt>
                <c:pt idx="18">
                  <c:v>49.494999999999997</c:v>
                </c:pt>
                <c:pt idx="19">
                  <c:v>47.002000000000002</c:v>
                </c:pt>
                <c:pt idx="20">
                  <c:v>44.085000000000001</c:v>
                </c:pt>
                <c:pt idx="21">
                  <c:v>41.439</c:v>
                </c:pt>
                <c:pt idx="22">
                  <c:v>40.725000000000001</c:v>
                </c:pt>
                <c:pt idx="23">
                  <c:v>36.991999999999997</c:v>
                </c:pt>
                <c:pt idx="24">
                  <c:v>35.759</c:v>
                </c:pt>
                <c:pt idx="25">
                  <c:v>34.329000000000001</c:v>
                </c:pt>
                <c:pt idx="26">
                  <c:v>32.694000000000003</c:v>
                </c:pt>
                <c:pt idx="27">
                  <c:v>30.972999999999999</c:v>
                </c:pt>
                <c:pt idx="28">
                  <c:v>30.972999999999999</c:v>
                </c:pt>
                <c:pt idx="29">
                  <c:v>30.972999999999999</c:v>
                </c:pt>
                <c:pt idx="30">
                  <c:v>28.391999999999999</c:v>
                </c:pt>
                <c:pt idx="31">
                  <c:v>28.391999999999999</c:v>
                </c:pt>
              </c:numCache>
            </c:numRef>
          </c:yVal>
          <c:smooth val="0"/>
          <c:extLst>
            <c:ext xmlns:c16="http://schemas.microsoft.com/office/drawing/2014/chart" uri="{C3380CC4-5D6E-409C-BE32-E72D297353CC}">
              <c16:uniqueId val="{00000002-4FA0-4603-8CD7-A310378599AD}"/>
            </c:ext>
          </c:extLst>
        </c:ser>
        <c:ser>
          <c:idx val="3"/>
          <c:order val="3"/>
          <c:tx>
            <c:strRef>
              <c:f>Sheet1!$E$1</c:f>
              <c:strCache>
                <c:ptCount val="1"/>
                <c:pt idx="0">
                  <c:v>Female/Female (N=702)</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92.991</c:v>
                </c:pt>
                <c:pt idx="2">
                  <c:v>90.811999999999998</c:v>
                </c:pt>
                <c:pt idx="3">
                  <c:v>90.375</c:v>
                </c:pt>
                <c:pt idx="4">
                  <c:v>88.915000000000006</c:v>
                </c:pt>
                <c:pt idx="5">
                  <c:v>88.183000000000007</c:v>
                </c:pt>
                <c:pt idx="6">
                  <c:v>86.864000000000004</c:v>
                </c:pt>
                <c:pt idx="7">
                  <c:v>86.274000000000001</c:v>
                </c:pt>
                <c:pt idx="8">
                  <c:v>85.977999999999994</c:v>
                </c:pt>
                <c:pt idx="9">
                  <c:v>84.926000000000002</c:v>
                </c:pt>
                <c:pt idx="10">
                  <c:v>83.570999999999998</c:v>
                </c:pt>
                <c:pt idx="11">
                  <c:v>82.662999999999997</c:v>
                </c:pt>
                <c:pt idx="12">
                  <c:v>81.902000000000001</c:v>
                </c:pt>
                <c:pt idx="13">
                  <c:v>71.584000000000003</c:v>
                </c:pt>
                <c:pt idx="14">
                  <c:v>63.851999999999997</c:v>
                </c:pt>
                <c:pt idx="15">
                  <c:v>57.283000000000001</c:v>
                </c:pt>
                <c:pt idx="16">
                  <c:v>52.456000000000003</c:v>
                </c:pt>
                <c:pt idx="17">
                  <c:v>48.445999999999998</c:v>
                </c:pt>
                <c:pt idx="18">
                  <c:v>44.392000000000003</c:v>
                </c:pt>
                <c:pt idx="19">
                  <c:v>40.314</c:v>
                </c:pt>
                <c:pt idx="20">
                  <c:v>37.914000000000001</c:v>
                </c:pt>
                <c:pt idx="21">
                  <c:v>36.375</c:v>
                </c:pt>
                <c:pt idx="22">
                  <c:v>33.274000000000001</c:v>
                </c:pt>
                <c:pt idx="23">
                  <c:v>31.827999999999999</c:v>
                </c:pt>
                <c:pt idx="24">
                  <c:v>26.073</c:v>
                </c:pt>
                <c:pt idx="25">
                  <c:v>26.073</c:v>
                </c:pt>
                <c:pt idx="26">
                  <c:v>22.268000000000001</c:v>
                </c:pt>
                <c:pt idx="27">
                  <c:v>20.876000000000001</c:v>
                </c:pt>
                <c:pt idx="28">
                  <c:v>17.893999999999998</c:v>
                </c:pt>
              </c:numCache>
            </c:numRef>
          </c:yVal>
          <c:smooth val="0"/>
          <c:extLst>
            <c:ext xmlns:c16="http://schemas.microsoft.com/office/drawing/2014/chart" uri="{C3380CC4-5D6E-409C-BE32-E72D297353CC}">
              <c16:uniqueId val="{00000003-4FA0-4603-8CD7-A310378599AD}"/>
            </c:ext>
          </c:extLst>
        </c:ser>
        <c:dLbls>
          <c:showLegendKey val="0"/>
          <c:showVal val="0"/>
          <c:showCatName val="0"/>
          <c:showSerName val="0"/>
          <c:showPercent val="0"/>
          <c:showBubbleSize val="0"/>
        </c:dLbls>
        <c:axId val="657211272"/>
        <c:axId val="657211664"/>
      </c:scatterChart>
      <c:valAx>
        <c:axId val="657211272"/>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11664"/>
        <c:crosses val="autoZero"/>
        <c:crossBetween val="midCat"/>
        <c:majorUnit val="1"/>
      </c:valAx>
      <c:valAx>
        <c:axId val="6572116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11272"/>
        <c:crosses val="autoZero"/>
        <c:crossBetween val="midCat"/>
        <c:majorUnit val="25"/>
      </c:valAx>
      <c:spPr>
        <a:noFill/>
        <a:ln>
          <a:solidFill>
            <a:schemeClr val="bg2"/>
          </a:solidFill>
        </a:ln>
      </c:spPr>
    </c:plotArea>
    <c:legend>
      <c:legendPos val="r"/>
      <c:layout>
        <c:manualLayout>
          <c:xMode val="edge"/>
          <c:yMode val="edge"/>
          <c:x val="0.34365781710914456"/>
          <c:y val="4.8387096774193547E-2"/>
          <c:w val="0.62932896662253501"/>
          <c:h val="0.1611142155617644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50563532499615"/>
        </c:manualLayout>
      </c:layout>
      <c:scatterChart>
        <c:scatterStyle val="lineMarker"/>
        <c:varyColors val="0"/>
        <c:ser>
          <c:idx val="0"/>
          <c:order val="0"/>
          <c:tx>
            <c:strRef>
              <c:f>Sheet1!$B$1</c:f>
              <c:strCache>
                <c:ptCount val="1"/>
                <c:pt idx="0">
                  <c:v>1992-2001 (N=646)</c:v>
                </c:pt>
              </c:strCache>
            </c:strRef>
          </c:tx>
          <c:spPr>
            <a:ln w="41275">
              <a:solidFill>
                <a:srgbClr val="008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88.504000000000005</c:v>
                </c:pt>
                <c:pt idx="2">
                  <c:v>85.358000000000004</c:v>
                </c:pt>
                <c:pt idx="3">
                  <c:v>83.308999999999997</c:v>
                </c:pt>
                <c:pt idx="4">
                  <c:v>81.569000000000003</c:v>
                </c:pt>
                <c:pt idx="5">
                  <c:v>80.457999999999998</c:v>
                </c:pt>
                <c:pt idx="6">
                  <c:v>79.03</c:v>
                </c:pt>
                <c:pt idx="7">
                  <c:v>78.072000000000003</c:v>
                </c:pt>
                <c:pt idx="8">
                  <c:v>77.108000000000004</c:v>
                </c:pt>
                <c:pt idx="9">
                  <c:v>76.460999999999999</c:v>
                </c:pt>
                <c:pt idx="10">
                  <c:v>75.492000000000004</c:v>
                </c:pt>
                <c:pt idx="11">
                  <c:v>74.516999999999996</c:v>
                </c:pt>
                <c:pt idx="12">
                  <c:v>73.539000000000001</c:v>
                </c:pt>
                <c:pt idx="13">
                  <c:v>63.707999999999998</c:v>
                </c:pt>
                <c:pt idx="14">
                  <c:v>55.531999999999996</c:v>
                </c:pt>
                <c:pt idx="15">
                  <c:v>49.884</c:v>
                </c:pt>
                <c:pt idx="16">
                  <c:v>44.957000000000001</c:v>
                </c:pt>
                <c:pt idx="17">
                  <c:v>41.32</c:v>
                </c:pt>
                <c:pt idx="18">
                  <c:v>37.935000000000002</c:v>
                </c:pt>
                <c:pt idx="19">
                  <c:v>35.485999999999997</c:v>
                </c:pt>
                <c:pt idx="20">
                  <c:v>33.365000000000002</c:v>
                </c:pt>
                <c:pt idx="21">
                  <c:v>32.366999999999997</c:v>
                </c:pt>
                <c:pt idx="22">
                  <c:v>30.512</c:v>
                </c:pt>
                <c:pt idx="23">
                  <c:v>28.847000000000001</c:v>
                </c:pt>
                <c:pt idx="24">
                  <c:v>26.030999999999999</c:v>
                </c:pt>
                <c:pt idx="25">
                  <c:v>25.731999999999999</c:v>
                </c:pt>
                <c:pt idx="26">
                  <c:v>24.236000000000001</c:v>
                </c:pt>
                <c:pt idx="27">
                  <c:v>23.936</c:v>
                </c:pt>
                <c:pt idx="28">
                  <c:v>22.978999999999999</c:v>
                </c:pt>
                <c:pt idx="29">
                  <c:v>21.535</c:v>
                </c:pt>
                <c:pt idx="30">
                  <c:v>20.646999999999998</c:v>
                </c:pt>
                <c:pt idx="31">
                  <c:v>20.131</c:v>
                </c:pt>
              </c:numCache>
            </c:numRef>
          </c:yVal>
          <c:smooth val="0"/>
          <c:extLst>
            <c:ext xmlns:c16="http://schemas.microsoft.com/office/drawing/2014/chart" uri="{C3380CC4-5D6E-409C-BE32-E72D297353CC}">
              <c16:uniqueId val="{00000000-64CD-48DA-B696-AFFA4F1F04FC}"/>
            </c:ext>
          </c:extLst>
        </c:ser>
        <c:ser>
          <c:idx val="1"/>
          <c:order val="1"/>
          <c:tx>
            <c:strRef>
              <c:f>Sheet1!$C$1</c:f>
              <c:strCache>
                <c:ptCount val="1"/>
                <c:pt idx="0">
                  <c:v>2002-2009 (N=764)</c:v>
                </c:pt>
              </c:strCache>
            </c:strRef>
          </c:tx>
          <c:spPr>
            <a:ln w="41275">
              <a:solidFill>
                <a:srgbClr val="00B0F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94.224999999999994</c:v>
                </c:pt>
                <c:pt idx="2">
                  <c:v>91.981999999999999</c:v>
                </c:pt>
                <c:pt idx="3">
                  <c:v>91.186999999999998</c:v>
                </c:pt>
                <c:pt idx="4">
                  <c:v>90.26</c:v>
                </c:pt>
                <c:pt idx="5">
                  <c:v>89.331999999999994</c:v>
                </c:pt>
                <c:pt idx="6">
                  <c:v>88.403000000000006</c:v>
                </c:pt>
                <c:pt idx="7">
                  <c:v>88.004000000000005</c:v>
                </c:pt>
                <c:pt idx="8">
                  <c:v>87.337999999999994</c:v>
                </c:pt>
                <c:pt idx="9">
                  <c:v>86.805000000000007</c:v>
                </c:pt>
                <c:pt idx="10">
                  <c:v>85.07</c:v>
                </c:pt>
                <c:pt idx="11">
                  <c:v>84</c:v>
                </c:pt>
                <c:pt idx="12">
                  <c:v>83.463999999999999</c:v>
                </c:pt>
                <c:pt idx="13">
                  <c:v>73.599999999999994</c:v>
                </c:pt>
                <c:pt idx="14">
                  <c:v>66.114000000000004</c:v>
                </c:pt>
                <c:pt idx="15">
                  <c:v>60.384999999999998</c:v>
                </c:pt>
                <c:pt idx="16">
                  <c:v>55.295999999999999</c:v>
                </c:pt>
                <c:pt idx="17">
                  <c:v>50.779000000000003</c:v>
                </c:pt>
                <c:pt idx="18">
                  <c:v>48.171999999999997</c:v>
                </c:pt>
                <c:pt idx="19">
                  <c:v>46.115000000000002</c:v>
                </c:pt>
                <c:pt idx="20">
                  <c:v>43.598999999999997</c:v>
                </c:pt>
                <c:pt idx="21">
                  <c:v>40.755000000000003</c:v>
                </c:pt>
                <c:pt idx="22">
                  <c:v>38.74</c:v>
                </c:pt>
                <c:pt idx="23">
                  <c:v>36.86</c:v>
                </c:pt>
                <c:pt idx="24">
                  <c:v>32.697000000000003</c:v>
                </c:pt>
                <c:pt idx="25">
                  <c:v>31.486000000000001</c:v>
                </c:pt>
              </c:numCache>
            </c:numRef>
          </c:yVal>
          <c:smooth val="0"/>
          <c:extLst>
            <c:ext xmlns:c16="http://schemas.microsoft.com/office/drawing/2014/chart" uri="{C3380CC4-5D6E-409C-BE32-E72D297353CC}">
              <c16:uniqueId val="{00000001-64CD-48DA-B696-AFFA4F1F04FC}"/>
            </c:ext>
          </c:extLst>
        </c:ser>
        <c:ser>
          <c:idx val="2"/>
          <c:order val="2"/>
          <c:tx>
            <c:strRef>
              <c:f>Sheet1!$D$1</c:f>
              <c:strCache>
                <c:ptCount val="1"/>
                <c:pt idx="0">
                  <c:v>2010-6/2017 (N=813)</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94.543000000000006</c:v>
                </c:pt>
                <c:pt idx="2">
                  <c:v>92.887</c:v>
                </c:pt>
                <c:pt idx="3">
                  <c:v>91.195999999999998</c:v>
                </c:pt>
                <c:pt idx="4">
                  <c:v>90.674000000000007</c:v>
                </c:pt>
                <c:pt idx="5">
                  <c:v>89.885000000000005</c:v>
                </c:pt>
                <c:pt idx="6">
                  <c:v>88.695999999999998</c:v>
                </c:pt>
                <c:pt idx="7">
                  <c:v>88.296000000000006</c:v>
                </c:pt>
                <c:pt idx="8">
                  <c:v>87.897000000000006</c:v>
                </c:pt>
                <c:pt idx="9">
                  <c:v>87.090999999999994</c:v>
                </c:pt>
                <c:pt idx="10">
                  <c:v>86.149000000000001</c:v>
                </c:pt>
                <c:pt idx="11">
                  <c:v>85.201999999999998</c:v>
                </c:pt>
                <c:pt idx="12">
                  <c:v>84.242000000000004</c:v>
                </c:pt>
                <c:pt idx="13">
                  <c:v>75.628</c:v>
                </c:pt>
                <c:pt idx="14">
                  <c:v>68.421999999999997</c:v>
                </c:pt>
                <c:pt idx="15">
                  <c:v>63.402000000000001</c:v>
                </c:pt>
                <c:pt idx="16">
                  <c:v>58.552999999999997</c:v>
                </c:pt>
                <c:pt idx="17">
                  <c:v>53.744999999999997</c:v>
                </c:pt>
                <c:pt idx="18">
                  <c:v>50.393000000000001</c:v>
                </c:pt>
              </c:numCache>
            </c:numRef>
          </c:yVal>
          <c:smooth val="0"/>
          <c:extLst>
            <c:ext xmlns:c16="http://schemas.microsoft.com/office/drawing/2014/chart" uri="{C3380CC4-5D6E-409C-BE32-E72D297353CC}">
              <c16:uniqueId val="{00000002-64CD-48DA-B696-AFFA4F1F04FC}"/>
            </c:ext>
          </c:extLst>
        </c:ser>
        <c:dLbls>
          <c:showLegendKey val="0"/>
          <c:showVal val="0"/>
          <c:showCatName val="0"/>
          <c:showSerName val="0"/>
          <c:showPercent val="0"/>
          <c:showBubbleSize val="0"/>
        </c:dLbls>
        <c:axId val="656140816"/>
        <c:axId val="657212840"/>
      </c:scatterChart>
      <c:valAx>
        <c:axId val="65614081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12840"/>
        <c:crosses val="autoZero"/>
        <c:crossBetween val="midCat"/>
        <c:majorUnit val="1"/>
      </c:valAx>
      <c:valAx>
        <c:axId val="6572128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6140816"/>
        <c:crosses val="autoZero"/>
        <c:crossBetween val="midCat"/>
        <c:majorUnit val="25"/>
      </c:valAx>
      <c:spPr>
        <a:noFill/>
        <a:ln>
          <a:solidFill>
            <a:schemeClr val="bg2"/>
          </a:solidFill>
        </a:ln>
      </c:spPr>
    </c:plotArea>
    <c:legend>
      <c:legendPos val="r"/>
      <c:layout>
        <c:manualLayout>
          <c:xMode val="edge"/>
          <c:yMode val="edge"/>
          <c:x val="0.1089748681857246"/>
          <c:y val="0.61671723019916636"/>
          <c:w val="0.25289828815645832"/>
          <c:h val="0.1873795738767948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4.8958223972003521E-2"/>
          <c:w val="0.86950351891854261"/>
          <c:h val="0.81856058617672756"/>
        </c:manualLayout>
      </c:layout>
      <c:barChart>
        <c:barDir val="col"/>
        <c:grouping val="stacked"/>
        <c:varyColors val="0"/>
        <c:ser>
          <c:idx val="0"/>
          <c:order val="0"/>
          <c:tx>
            <c:strRef>
              <c:f>Sheet1!$B$1</c:f>
              <c:strCache>
                <c:ptCount val="1"/>
                <c:pt idx="0">
                  <c:v>&lt;1 year</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numRef>
              <c:f>Sheet1!$A$2:$A$33</c:f>
              <c:numCache>
                <c:formatCode>General</c:formatCode>
                <c:ptCount val="32"/>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numCache>
            </c:numRef>
          </c:cat>
          <c:val>
            <c:numRef>
              <c:f>Sheet1!$B$2:$B$33</c:f>
              <c:numCache>
                <c:formatCode>General</c:formatCode>
                <c:ptCount val="32"/>
                <c:pt idx="0">
                  <c:v>0</c:v>
                </c:pt>
                <c:pt idx="1">
                  <c:v>0</c:v>
                </c:pt>
                <c:pt idx="2">
                  <c:v>0</c:v>
                </c:pt>
                <c:pt idx="3">
                  <c:v>1</c:v>
                </c:pt>
                <c:pt idx="4">
                  <c:v>0</c:v>
                </c:pt>
                <c:pt idx="5">
                  <c:v>2</c:v>
                </c:pt>
                <c:pt idx="6">
                  <c:v>0</c:v>
                </c:pt>
                <c:pt idx="7">
                  <c:v>2</c:v>
                </c:pt>
                <c:pt idx="8">
                  <c:v>5</c:v>
                </c:pt>
                <c:pt idx="9">
                  <c:v>10</c:v>
                </c:pt>
                <c:pt idx="10">
                  <c:v>8</c:v>
                </c:pt>
                <c:pt idx="11">
                  <c:v>7</c:v>
                </c:pt>
                <c:pt idx="12">
                  <c:v>7</c:v>
                </c:pt>
                <c:pt idx="13">
                  <c:v>4</c:v>
                </c:pt>
                <c:pt idx="14">
                  <c:v>3</c:v>
                </c:pt>
                <c:pt idx="15">
                  <c:v>2</c:v>
                </c:pt>
                <c:pt idx="16">
                  <c:v>3</c:v>
                </c:pt>
                <c:pt idx="17">
                  <c:v>4</c:v>
                </c:pt>
                <c:pt idx="18">
                  <c:v>4</c:v>
                </c:pt>
                <c:pt idx="19">
                  <c:v>3</c:v>
                </c:pt>
                <c:pt idx="20">
                  <c:v>4</c:v>
                </c:pt>
                <c:pt idx="21">
                  <c:v>5</c:v>
                </c:pt>
                <c:pt idx="22">
                  <c:v>3</c:v>
                </c:pt>
                <c:pt idx="23">
                  <c:v>3</c:v>
                </c:pt>
                <c:pt idx="24">
                  <c:v>8</c:v>
                </c:pt>
                <c:pt idx="25">
                  <c:v>3</c:v>
                </c:pt>
                <c:pt idx="26">
                  <c:v>4</c:v>
                </c:pt>
                <c:pt idx="27">
                  <c:v>4</c:v>
                </c:pt>
                <c:pt idx="28">
                  <c:v>4</c:v>
                </c:pt>
                <c:pt idx="29">
                  <c:v>1</c:v>
                </c:pt>
                <c:pt idx="30">
                  <c:v>6</c:v>
                </c:pt>
                <c:pt idx="31">
                  <c:v>3</c:v>
                </c:pt>
              </c:numCache>
            </c:numRef>
          </c:val>
          <c:extLst>
            <c:ext xmlns:c16="http://schemas.microsoft.com/office/drawing/2014/chart" uri="{C3380CC4-5D6E-409C-BE32-E72D297353CC}">
              <c16:uniqueId val="{00000000-C248-4E10-B4E6-33925237FA34}"/>
            </c:ext>
          </c:extLst>
        </c:ser>
        <c:ser>
          <c:idx val="1"/>
          <c:order val="1"/>
          <c:tx>
            <c:strRef>
              <c:f>Sheet1!$C$1</c:f>
              <c:strCache>
                <c:ptCount val="1"/>
                <c:pt idx="0">
                  <c:v>1-5 years</c:v>
                </c:pt>
              </c:strCache>
            </c:strRef>
          </c:tx>
          <c:spPr>
            <a:gradFill flip="none" rotWithShape="1">
              <a:gsLst>
                <a:gs pos="0">
                  <a:srgbClr val="FFCC00">
                    <a:lumMod val="75000"/>
                  </a:srgbClr>
                </a:gs>
                <a:gs pos="50000">
                  <a:srgbClr val="FFFF00"/>
                </a:gs>
                <a:gs pos="100000">
                  <a:schemeClr val="tx2">
                    <a:lumMod val="75000"/>
                  </a:schemeClr>
                </a:gs>
              </a:gsLst>
              <a:lin ang="10800000" scaled="1"/>
              <a:tileRect/>
            </a:gradFill>
            <a:ln>
              <a:solidFill>
                <a:srgbClr val="000000"/>
              </a:solidFill>
            </a:ln>
          </c:spPr>
          <c:invertIfNegative val="0"/>
          <c:cat>
            <c:numRef>
              <c:f>Sheet1!$A$2:$A$33</c:f>
              <c:numCache>
                <c:formatCode>General</c:formatCode>
                <c:ptCount val="32"/>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numCache>
            </c:numRef>
          </c:cat>
          <c:val>
            <c:numRef>
              <c:f>Sheet1!$C$2:$C$33</c:f>
              <c:numCache>
                <c:formatCode>General</c:formatCode>
                <c:ptCount val="32"/>
                <c:pt idx="0">
                  <c:v>0</c:v>
                </c:pt>
                <c:pt idx="1">
                  <c:v>0</c:v>
                </c:pt>
                <c:pt idx="2">
                  <c:v>1</c:v>
                </c:pt>
                <c:pt idx="3">
                  <c:v>0</c:v>
                </c:pt>
                <c:pt idx="4">
                  <c:v>2</c:v>
                </c:pt>
                <c:pt idx="5">
                  <c:v>5</c:v>
                </c:pt>
                <c:pt idx="6">
                  <c:v>6</c:v>
                </c:pt>
                <c:pt idx="7">
                  <c:v>6</c:v>
                </c:pt>
                <c:pt idx="8">
                  <c:v>3</c:v>
                </c:pt>
                <c:pt idx="9">
                  <c:v>8</c:v>
                </c:pt>
                <c:pt idx="10">
                  <c:v>3</c:v>
                </c:pt>
                <c:pt idx="11">
                  <c:v>7</c:v>
                </c:pt>
                <c:pt idx="12">
                  <c:v>12</c:v>
                </c:pt>
                <c:pt idx="13">
                  <c:v>3</c:v>
                </c:pt>
                <c:pt idx="14">
                  <c:v>3</c:v>
                </c:pt>
                <c:pt idx="15">
                  <c:v>4</c:v>
                </c:pt>
                <c:pt idx="16">
                  <c:v>5</c:v>
                </c:pt>
                <c:pt idx="17">
                  <c:v>3</c:v>
                </c:pt>
                <c:pt idx="18">
                  <c:v>2</c:v>
                </c:pt>
                <c:pt idx="19">
                  <c:v>11</c:v>
                </c:pt>
                <c:pt idx="20">
                  <c:v>8</c:v>
                </c:pt>
                <c:pt idx="21">
                  <c:v>9</c:v>
                </c:pt>
                <c:pt idx="22">
                  <c:v>3</c:v>
                </c:pt>
                <c:pt idx="23">
                  <c:v>6</c:v>
                </c:pt>
                <c:pt idx="24">
                  <c:v>7</c:v>
                </c:pt>
                <c:pt idx="25">
                  <c:v>9</c:v>
                </c:pt>
                <c:pt idx="26">
                  <c:v>5</c:v>
                </c:pt>
                <c:pt idx="27">
                  <c:v>12</c:v>
                </c:pt>
                <c:pt idx="28">
                  <c:v>9</c:v>
                </c:pt>
                <c:pt idx="29">
                  <c:v>11</c:v>
                </c:pt>
                <c:pt idx="30">
                  <c:v>12</c:v>
                </c:pt>
                <c:pt idx="31">
                  <c:v>9</c:v>
                </c:pt>
              </c:numCache>
            </c:numRef>
          </c:val>
          <c:extLst>
            <c:ext xmlns:c16="http://schemas.microsoft.com/office/drawing/2014/chart" uri="{C3380CC4-5D6E-409C-BE32-E72D297353CC}">
              <c16:uniqueId val="{00000001-C248-4E10-B4E6-33925237FA34}"/>
            </c:ext>
          </c:extLst>
        </c:ser>
        <c:ser>
          <c:idx val="2"/>
          <c:order val="2"/>
          <c:tx>
            <c:strRef>
              <c:f>Sheet1!$D$1</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numRef>
              <c:f>Sheet1!$A$2:$A$33</c:f>
              <c:numCache>
                <c:formatCode>General</c:formatCode>
                <c:ptCount val="32"/>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numCache>
            </c:numRef>
          </c:cat>
          <c:val>
            <c:numRef>
              <c:f>Sheet1!$D$2:$D$33</c:f>
              <c:numCache>
                <c:formatCode>General</c:formatCode>
                <c:ptCount val="32"/>
                <c:pt idx="0">
                  <c:v>0</c:v>
                </c:pt>
                <c:pt idx="1">
                  <c:v>1</c:v>
                </c:pt>
                <c:pt idx="2">
                  <c:v>1</c:v>
                </c:pt>
                <c:pt idx="3">
                  <c:v>3</c:v>
                </c:pt>
                <c:pt idx="4">
                  <c:v>3</c:v>
                </c:pt>
                <c:pt idx="5">
                  <c:v>9</c:v>
                </c:pt>
                <c:pt idx="6">
                  <c:v>11</c:v>
                </c:pt>
                <c:pt idx="7">
                  <c:v>9</c:v>
                </c:pt>
                <c:pt idx="8">
                  <c:v>10</c:v>
                </c:pt>
                <c:pt idx="9">
                  <c:v>15</c:v>
                </c:pt>
                <c:pt idx="10">
                  <c:v>9</c:v>
                </c:pt>
                <c:pt idx="11">
                  <c:v>17</c:v>
                </c:pt>
                <c:pt idx="12">
                  <c:v>14</c:v>
                </c:pt>
                <c:pt idx="13">
                  <c:v>15</c:v>
                </c:pt>
                <c:pt idx="14">
                  <c:v>13</c:v>
                </c:pt>
                <c:pt idx="15">
                  <c:v>8</c:v>
                </c:pt>
                <c:pt idx="16">
                  <c:v>13</c:v>
                </c:pt>
                <c:pt idx="17">
                  <c:v>12</c:v>
                </c:pt>
                <c:pt idx="18">
                  <c:v>10</c:v>
                </c:pt>
                <c:pt idx="19">
                  <c:v>11</c:v>
                </c:pt>
                <c:pt idx="20">
                  <c:v>14</c:v>
                </c:pt>
                <c:pt idx="21">
                  <c:v>9</c:v>
                </c:pt>
                <c:pt idx="22">
                  <c:v>18</c:v>
                </c:pt>
                <c:pt idx="23">
                  <c:v>18</c:v>
                </c:pt>
                <c:pt idx="24">
                  <c:v>22</c:v>
                </c:pt>
                <c:pt idx="25">
                  <c:v>17</c:v>
                </c:pt>
                <c:pt idx="26">
                  <c:v>13</c:v>
                </c:pt>
                <c:pt idx="27">
                  <c:v>18</c:v>
                </c:pt>
                <c:pt idx="28">
                  <c:v>16</c:v>
                </c:pt>
                <c:pt idx="29">
                  <c:v>26</c:v>
                </c:pt>
                <c:pt idx="30">
                  <c:v>12</c:v>
                </c:pt>
                <c:pt idx="31">
                  <c:v>11</c:v>
                </c:pt>
              </c:numCache>
            </c:numRef>
          </c:val>
          <c:extLst>
            <c:ext xmlns:c16="http://schemas.microsoft.com/office/drawing/2014/chart" uri="{C3380CC4-5D6E-409C-BE32-E72D297353CC}">
              <c16:uniqueId val="{00000002-C248-4E10-B4E6-33925237FA34}"/>
            </c:ext>
          </c:extLst>
        </c:ser>
        <c:ser>
          <c:idx val="3"/>
          <c:order val="3"/>
          <c:tx>
            <c:strRef>
              <c:f>Sheet1!$E$1</c:f>
              <c:strCache>
                <c:ptCount val="1"/>
                <c:pt idx="0">
                  <c:v>11-17 years</c:v>
                </c:pt>
              </c:strCache>
            </c:strRef>
          </c:tx>
          <c:spPr>
            <a:gradFill>
              <a:gsLst>
                <a:gs pos="0">
                  <a:srgbClr val="208C03"/>
                </a:gs>
                <a:gs pos="50000">
                  <a:srgbClr val="20F703"/>
                </a:gs>
                <a:gs pos="100000">
                  <a:srgbClr val="208C03"/>
                </a:gs>
              </a:gsLst>
              <a:lin ang="10800000" scaled="0"/>
            </a:gradFill>
            <a:ln>
              <a:solidFill>
                <a:srgbClr val="000000"/>
              </a:solidFill>
            </a:ln>
          </c:spPr>
          <c:invertIfNegative val="0"/>
          <c:cat>
            <c:numRef>
              <c:f>Sheet1!$A$2:$A$33</c:f>
              <c:numCache>
                <c:formatCode>General</c:formatCode>
                <c:ptCount val="32"/>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numCache>
            </c:numRef>
          </c:cat>
          <c:val>
            <c:numRef>
              <c:f>Sheet1!$E$2:$E$33</c:f>
              <c:numCache>
                <c:formatCode>General</c:formatCode>
                <c:ptCount val="32"/>
                <c:pt idx="0">
                  <c:v>1</c:v>
                </c:pt>
                <c:pt idx="1">
                  <c:v>2</c:v>
                </c:pt>
                <c:pt idx="2">
                  <c:v>3</c:v>
                </c:pt>
                <c:pt idx="3">
                  <c:v>3</c:v>
                </c:pt>
                <c:pt idx="4">
                  <c:v>17</c:v>
                </c:pt>
                <c:pt idx="5">
                  <c:v>30</c:v>
                </c:pt>
                <c:pt idx="6">
                  <c:v>30</c:v>
                </c:pt>
                <c:pt idx="7">
                  <c:v>31</c:v>
                </c:pt>
                <c:pt idx="8">
                  <c:v>34</c:v>
                </c:pt>
                <c:pt idx="9">
                  <c:v>61</c:v>
                </c:pt>
                <c:pt idx="10">
                  <c:v>59</c:v>
                </c:pt>
                <c:pt idx="11">
                  <c:v>65</c:v>
                </c:pt>
                <c:pt idx="12">
                  <c:v>64</c:v>
                </c:pt>
                <c:pt idx="13">
                  <c:v>50</c:v>
                </c:pt>
                <c:pt idx="14">
                  <c:v>53</c:v>
                </c:pt>
                <c:pt idx="15">
                  <c:v>57</c:v>
                </c:pt>
                <c:pt idx="16">
                  <c:v>55</c:v>
                </c:pt>
                <c:pt idx="17">
                  <c:v>61</c:v>
                </c:pt>
                <c:pt idx="18">
                  <c:v>72</c:v>
                </c:pt>
                <c:pt idx="19">
                  <c:v>72</c:v>
                </c:pt>
                <c:pt idx="20">
                  <c:v>72</c:v>
                </c:pt>
                <c:pt idx="21">
                  <c:v>84</c:v>
                </c:pt>
                <c:pt idx="22">
                  <c:v>91</c:v>
                </c:pt>
                <c:pt idx="23">
                  <c:v>100</c:v>
                </c:pt>
                <c:pt idx="24">
                  <c:v>89</c:v>
                </c:pt>
                <c:pt idx="25">
                  <c:v>78</c:v>
                </c:pt>
                <c:pt idx="26">
                  <c:v>75</c:v>
                </c:pt>
                <c:pt idx="27">
                  <c:v>102</c:v>
                </c:pt>
                <c:pt idx="28">
                  <c:v>78</c:v>
                </c:pt>
                <c:pt idx="29">
                  <c:v>61</c:v>
                </c:pt>
                <c:pt idx="30">
                  <c:v>76</c:v>
                </c:pt>
                <c:pt idx="31">
                  <c:v>78</c:v>
                </c:pt>
              </c:numCache>
            </c:numRef>
          </c:val>
          <c:extLst>
            <c:ext xmlns:c16="http://schemas.microsoft.com/office/drawing/2014/chart" uri="{C3380CC4-5D6E-409C-BE32-E72D297353CC}">
              <c16:uniqueId val="{00000003-C248-4E10-B4E6-33925237FA34}"/>
            </c:ext>
          </c:extLst>
        </c:ser>
        <c:ser>
          <c:idx val="4"/>
          <c:order val="4"/>
          <c:tx>
            <c:strRef>
              <c:f>Sheet1!$F$1</c:f>
              <c:strCache>
                <c:ptCount val="1"/>
                <c:pt idx="0">
                  <c:v>Total</c:v>
                </c:pt>
              </c:strCache>
            </c:strRef>
          </c:tx>
          <c:spPr>
            <a:noFill/>
          </c:spPr>
          <c:invertIfNegative val="0"/>
          <c:dLbls>
            <c:spPr>
              <a:solidFill>
                <a:schemeClr val="tx1">
                  <a:alpha val="50000"/>
                </a:schemeClr>
              </a:solidFill>
            </c:spPr>
            <c:txPr>
              <a:bodyPr/>
              <a:lstStyle/>
              <a:p>
                <a:pPr>
                  <a:defRPr sz="1200" b="1">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Sheet1!$A$2:$A$33</c:f>
              <c:numCache>
                <c:formatCode>General</c:formatCode>
                <c:ptCount val="32"/>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numCache>
            </c:numRef>
          </c:cat>
          <c:val>
            <c:numRef>
              <c:f>Sheet1!$F$2:$F$33</c:f>
              <c:numCache>
                <c:formatCode>General</c:formatCode>
                <c:ptCount val="32"/>
                <c:pt idx="0">
                  <c:v>1</c:v>
                </c:pt>
                <c:pt idx="1">
                  <c:v>3</c:v>
                </c:pt>
                <c:pt idx="2">
                  <c:v>5</c:v>
                </c:pt>
                <c:pt idx="3">
                  <c:v>7</c:v>
                </c:pt>
                <c:pt idx="4">
                  <c:v>22</c:v>
                </c:pt>
                <c:pt idx="5">
                  <c:v>46</c:v>
                </c:pt>
                <c:pt idx="6">
                  <c:v>47</c:v>
                </c:pt>
                <c:pt idx="7">
                  <c:v>48</c:v>
                </c:pt>
                <c:pt idx="8">
                  <c:v>52</c:v>
                </c:pt>
                <c:pt idx="9">
                  <c:v>94</c:v>
                </c:pt>
                <c:pt idx="10">
                  <c:v>79</c:v>
                </c:pt>
                <c:pt idx="11">
                  <c:v>96</c:v>
                </c:pt>
                <c:pt idx="12">
                  <c:v>97</c:v>
                </c:pt>
                <c:pt idx="13">
                  <c:v>72</c:v>
                </c:pt>
                <c:pt idx="14">
                  <c:v>72</c:v>
                </c:pt>
                <c:pt idx="15">
                  <c:v>71</c:v>
                </c:pt>
                <c:pt idx="16">
                  <c:v>76</c:v>
                </c:pt>
                <c:pt idx="17">
                  <c:v>80</c:v>
                </c:pt>
                <c:pt idx="18">
                  <c:v>88</c:v>
                </c:pt>
                <c:pt idx="19">
                  <c:v>97</c:v>
                </c:pt>
                <c:pt idx="20">
                  <c:v>98</c:v>
                </c:pt>
                <c:pt idx="21">
                  <c:v>107</c:v>
                </c:pt>
                <c:pt idx="22">
                  <c:v>115</c:v>
                </c:pt>
                <c:pt idx="23">
                  <c:v>127</c:v>
                </c:pt>
                <c:pt idx="24">
                  <c:v>126</c:v>
                </c:pt>
                <c:pt idx="25">
                  <c:v>107</c:v>
                </c:pt>
                <c:pt idx="26">
                  <c:v>97</c:v>
                </c:pt>
                <c:pt idx="27">
                  <c:v>136</c:v>
                </c:pt>
                <c:pt idx="28">
                  <c:v>107</c:v>
                </c:pt>
                <c:pt idx="29">
                  <c:v>99</c:v>
                </c:pt>
                <c:pt idx="30">
                  <c:v>106</c:v>
                </c:pt>
                <c:pt idx="31">
                  <c:v>101</c:v>
                </c:pt>
              </c:numCache>
            </c:numRef>
          </c:val>
          <c:extLst>
            <c:ext xmlns:c16="http://schemas.microsoft.com/office/drawing/2014/chart" uri="{C3380CC4-5D6E-409C-BE32-E72D297353CC}">
              <c16:uniqueId val="{00000004-C248-4E10-B4E6-33925237FA34}"/>
            </c:ext>
          </c:extLst>
        </c:ser>
        <c:dLbls>
          <c:showLegendKey val="0"/>
          <c:showVal val="0"/>
          <c:showCatName val="0"/>
          <c:showSerName val="0"/>
          <c:showPercent val="0"/>
          <c:showBubbleSize val="0"/>
        </c:dLbls>
        <c:gapWidth val="25"/>
        <c:overlap val="100"/>
        <c:axId val="570708256"/>
        <c:axId val="570708648"/>
      </c:barChart>
      <c:catAx>
        <c:axId val="570708256"/>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70708648"/>
        <c:crosses val="autoZero"/>
        <c:auto val="1"/>
        <c:lblAlgn val="ctr"/>
        <c:lblOffset val="100"/>
        <c:tickLblSkip val="1"/>
        <c:noMultiLvlLbl val="0"/>
      </c:catAx>
      <c:valAx>
        <c:axId val="570708648"/>
        <c:scaling>
          <c:orientation val="minMax"/>
          <c:max val="14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708256"/>
        <c:crosses val="autoZero"/>
        <c:crossBetween val="between"/>
        <c:majorUnit val="20"/>
      </c:valAx>
      <c:spPr>
        <a:noFill/>
        <a:ln>
          <a:solidFill>
            <a:schemeClr val="bg2"/>
          </a:solidFill>
        </a:ln>
      </c:spPr>
    </c:plotArea>
    <c:legend>
      <c:legendPos val="r"/>
      <c:legendEntry>
        <c:idx val="0"/>
        <c:delete val="1"/>
      </c:legendEntry>
      <c:layout>
        <c:manualLayout>
          <c:xMode val="edge"/>
          <c:yMode val="edge"/>
          <c:x val="0.13361904444147868"/>
          <c:y val="7.3117454068241466E-2"/>
          <c:w val="0.15390909293118021"/>
          <c:h val="0.3149142607174103"/>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9541233816363E-2"/>
          <c:y val="3.6167767136564881E-2"/>
          <c:w val="0.87737962511323264"/>
          <c:h val="0.82588972276902883"/>
        </c:manualLayout>
      </c:layout>
      <c:scatterChart>
        <c:scatterStyle val="lineMarker"/>
        <c:varyColors val="0"/>
        <c:ser>
          <c:idx val="0"/>
          <c:order val="0"/>
          <c:tx>
            <c:strRef>
              <c:f>Sheet1!$B$1</c:f>
              <c:strCache>
                <c:ptCount val="1"/>
                <c:pt idx="0">
                  <c:v>0-10 years (N = 278)</c:v>
                </c:pt>
              </c:strCache>
            </c:strRef>
          </c:tx>
          <c:spPr>
            <a:ln w="41275">
              <a:solidFill>
                <a:srgbClr val="008000"/>
              </a:solidFill>
            </a:ln>
          </c:spPr>
          <c:marker>
            <c:symbol val="none"/>
          </c:marker>
          <c:xVal>
            <c:numRef>
              <c:f>Sheet1!$A$2:$A$34</c:f>
              <c:numCache>
                <c:formatCode>General</c:formatCode>
                <c:ptCount val="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Sheet1!$B$2:$B$34</c:f>
              <c:numCache>
                <c:formatCode>General</c:formatCode>
                <c:ptCount val="33"/>
                <c:pt idx="0">
                  <c:v>100</c:v>
                </c:pt>
                <c:pt idx="1">
                  <c:v>94.603999999999999</c:v>
                </c:pt>
                <c:pt idx="2">
                  <c:v>91.688000000000002</c:v>
                </c:pt>
                <c:pt idx="3">
                  <c:v>90.21</c:v>
                </c:pt>
                <c:pt idx="4">
                  <c:v>89.84</c:v>
                </c:pt>
                <c:pt idx="5">
                  <c:v>89.84</c:v>
                </c:pt>
                <c:pt idx="6">
                  <c:v>87.975999999999999</c:v>
                </c:pt>
                <c:pt idx="7">
                  <c:v>87.23</c:v>
                </c:pt>
                <c:pt idx="8">
                  <c:v>86.483000000000004</c:v>
                </c:pt>
                <c:pt idx="9">
                  <c:v>86.106999999999999</c:v>
                </c:pt>
                <c:pt idx="10">
                  <c:v>83.849000000000004</c:v>
                </c:pt>
                <c:pt idx="11">
                  <c:v>83.471999999999994</c:v>
                </c:pt>
                <c:pt idx="12">
                  <c:v>82.715000000000003</c:v>
                </c:pt>
                <c:pt idx="13">
                  <c:v>71.632999999999996</c:v>
                </c:pt>
                <c:pt idx="14">
                  <c:v>63.27</c:v>
                </c:pt>
                <c:pt idx="15">
                  <c:v>59.232999999999997</c:v>
                </c:pt>
                <c:pt idx="16">
                  <c:v>54.762999999999998</c:v>
                </c:pt>
                <c:pt idx="17">
                  <c:v>50.506999999999998</c:v>
                </c:pt>
                <c:pt idx="18">
                  <c:v>46.997999999999998</c:v>
                </c:pt>
                <c:pt idx="19">
                  <c:v>45.064999999999998</c:v>
                </c:pt>
                <c:pt idx="20">
                  <c:v>43.667999999999999</c:v>
                </c:pt>
                <c:pt idx="21">
                  <c:v>42.874000000000002</c:v>
                </c:pt>
                <c:pt idx="22">
                  <c:v>39.883000000000003</c:v>
                </c:pt>
                <c:pt idx="23">
                  <c:v>39.883000000000003</c:v>
                </c:pt>
                <c:pt idx="24">
                  <c:v>38.506999999999998</c:v>
                </c:pt>
                <c:pt idx="25">
                  <c:v>38.506999999999998</c:v>
                </c:pt>
                <c:pt idx="26">
                  <c:v>35.298000000000002</c:v>
                </c:pt>
                <c:pt idx="27">
                  <c:v>35.298000000000002</c:v>
                </c:pt>
                <c:pt idx="28">
                  <c:v>33.533999999999999</c:v>
                </c:pt>
                <c:pt idx="29">
                  <c:v>31.670999999999999</c:v>
                </c:pt>
                <c:pt idx="30">
                  <c:v>31.670999999999999</c:v>
                </c:pt>
                <c:pt idx="31">
                  <c:v>31.670999999999999</c:v>
                </c:pt>
              </c:numCache>
            </c:numRef>
          </c:yVal>
          <c:smooth val="0"/>
          <c:extLst>
            <c:ext xmlns:c16="http://schemas.microsoft.com/office/drawing/2014/chart" uri="{C3380CC4-5D6E-409C-BE32-E72D297353CC}">
              <c16:uniqueId val="{00000000-C0BE-4757-9546-ED77465A67D1}"/>
            </c:ext>
          </c:extLst>
        </c:ser>
        <c:ser>
          <c:idx val="1"/>
          <c:order val="1"/>
          <c:tx>
            <c:strRef>
              <c:f>Sheet1!$C$1</c:f>
              <c:strCache>
                <c:ptCount val="1"/>
                <c:pt idx="0">
                  <c:v>11-17 years (N = 535)</c:v>
                </c:pt>
              </c:strCache>
            </c:strRef>
          </c:tx>
          <c:spPr>
            <a:ln w="41275">
              <a:solidFill>
                <a:srgbClr val="FF0000"/>
              </a:solidFill>
              <a:prstDash val="solid"/>
            </a:ln>
          </c:spPr>
          <c:marker>
            <c:symbol val="none"/>
          </c:marker>
          <c:xVal>
            <c:numRef>
              <c:f>Sheet1!$A$2:$A$34</c:f>
              <c:numCache>
                <c:formatCode>General</c:formatCode>
                <c:ptCount val="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Sheet1!$C$2:$C$34</c:f>
              <c:numCache>
                <c:formatCode>General</c:formatCode>
                <c:ptCount val="33"/>
                <c:pt idx="0">
                  <c:v>100</c:v>
                </c:pt>
                <c:pt idx="1">
                  <c:v>94.941000000000003</c:v>
                </c:pt>
                <c:pt idx="2">
                  <c:v>94.19</c:v>
                </c:pt>
                <c:pt idx="3">
                  <c:v>93.625</c:v>
                </c:pt>
                <c:pt idx="4">
                  <c:v>92.492000000000004</c:v>
                </c:pt>
                <c:pt idx="5">
                  <c:v>91.926000000000002</c:v>
                </c:pt>
                <c:pt idx="6">
                  <c:v>90.224000000000004</c:v>
                </c:pt>
                <c:pt idx="7">
                  <c:v>89.463999999999999</c:v>
                </c:pt>
                <c:pt idx="8">
                  <c:v>88.701999999999998</c:v>
                </c:pt>
                <c:pt idx="9">
                  <c:v>87.744</c:v>
                </c:pt>
                <c:pt idx="10">
                  <c:v>86.210999999999999</c:v>
                </c:pt>
                <c:pt idx="11">
                  <c:v>85.444999999999993</c:v>
                </c:pt>
                <c:pt idx="12">
                  <c:v>84.674000000000007</c:v>
                </c:pt>
                <c:pt idx="13">
                  <c:v>72.917000000000002</c:v>
                </c:pt>
                <c:pt idx="14">
                  <c:v>64.314999999999998</c:v>
                </c:pt>
                <c:pt idx="15">
                  <c:v>57.841000000000001</c:v>
                </c:pt>
                <c:pt idx="16">
                  <c:v>51.139000000000003</c:v>
                </c:pt>
                <c:pt idx="17">
                  <c:v>45.73</c:v>
                </c:pt>
                <c:pt idx="18">
                  <c:v>42.415999999999997</c:v>
                </c:pt>
                <c:pt idx="19">
                  <c:v>39.411000000000001</c:v>
                </c:pt>
                <c:pt idx="20">
                  <c:v>36.884</c:v>
                </c:pt>
                <c:pt idx="21">
                  <c:v>33.53</c:v>
                </c:pt>
                <c:pt idx="22">
                  <c:v>31.530999999999999</c:v>
                </c:pt>
                <c:pt idx="23">
                  <c:v>30.742999999999999</c:v>
                </c:pt>
                <c:pt idx="24">
                  <c:v>26.244</c:v>
                </c:pt>
                <c:pt idx="25">
                  <c:v>25.151</c:v>
                </c:pt>
                <c:pt idx="26">
                  <c:v>22.622</c:v>
                </c:pt>
                <c:pt idx="27">
                  <c:v>22.622</c:v>
                </c:pt>
                <c:pt idx="28">
                  <c:v>21.114000000000001</c:v>
                </c:pt>
              </c:numCache>
            </c:numRef>
          </c:yVal>
          <c:smooth val="0"/>
          <c:extLst>
            <c:ext xmlns:c16="http://schemas.microsoft.com/office/drawing/2014/chart" uri="{C3380CC4-5D6E-409C-BE32-E72D297353CC}">
              <c16:uniqueId val="{00000001-C0BE-4757-9546-ED77465A67D1}"/>
            </c:ext>
          </c:extLst>
        </c:ser>
        <c:ser>
          <c:idx val="2"/>
          <c:order val="2"/>
          <c:tx>
            <c:strRef>
              <c:f>Sheet1!$D$1</c:f>
              <c:strCache>
                <c:ptCount val="1"/>
                <c:pt idx="0">
                  <c:v>18-34 years (N = 343)</c:v>
                </c:pt>
              </c:strCache>
            </c:strRef>
          </c:tx>
          <c:spPr>
            <a:ln w="41275">
              <a:solidFill>
                <a:srgbClr val="9933FF"/>
              </a:solidFill>
            </a:ln>
          </c:spPr>
          <c:marker>
            <c:symbol val="none"/>
          </c:marker>
          <c:xVal>
            <c:numRef>
              <c:f>Sheet1!$A$2:$A$34</c:f>
              <c:numCache>
                <c:formatCode>General</c:formatCode>
                <c:ptCount val="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Sheet1!$D$2:$D$34</c:f>
              <c:numCache>
                <c:formatCode>General</c:formatCode>
                <c:ptCount val="33"/>
                <c:pt idx="0">
                  <c:v>100</c:v>
                </c:pt>
                <c:pt idx="1">
                  <c:v>91.221000000000004</c:v>
                </c:pt>
                <c:pt idx="2">
                  <c:v>88.834999999999994</c:v>
                </c:pt>
                <c:pt idx="3">
                  <c:v>87.325000000000003</c:v>
                </c:pt>
                <c:pt idx="4">
                  <c:v>86.414000000000001</c:v>
                </c:pt>
                <c:pt idx="5">
                  <c:v>85.501000000000005</c:v>
                </c:pt>
                <c:pt idx="6">
                  <c:v>84.891999999999996</c:v>
                </c:pt>
                <c:pt idx="7">
                  <c:v>84.891999999999996</c:v>
                </c:pt>
                <c:pt idx="8">
                  <c:v>84.891999999999996</c:v>
                </c:pt>
                <c:pt idx="9">
                  <c:v>84.582999999999998</c:v>
                </c:pt>
                <c:pt idx="10">
                  <c:v>83.653000000000006</c:v>
                </c:pt>
                <c:pt idx="11">
                  <c:v>80.245000000000005</c:v>
                </c:pt>
                <c:pt idx="12">
                  <c:v>79.933000000000007</c:v>
                </c:pt>
                <c:pt idx="13">
                  <c:v>70.212999999999994</c:v>
                </c:pt>
                <c:pt idx="14">
                  <c:v>62.720999999999997</c:v>
                </c:pt>
                <c:pt idx="15">
                  <c:v>55.694000000000003</c:v>
                </c:pt>
                <c:pt idx="16">
                  <c:v>49.234000000000002</c:v>
                </c:pt>
                <c:pt idx="17">
                  <c:v>45.570999999999998</c:v>
                </c:pt>
                <c:pt idx="18">
                  <c:v>43.697000000000003</c:v>
                </c:pt>
                <c:pt idx="19">
                  <c:v>42.252000000000002</c:v>
                </c:pt>
                <c:pt idx="20">
                  <c:v>40.542000000000002</c:v>
                </c:pt>
                <c:pt idx="21">
                  <c:v>39.529000000000003</c:v>
                </c:pt>
                <c:pt idx="22">
                  <c:v>38.165999999999997</c:v>
                </c:pt>
                <c:pt idx="23">
                  <c:v>33.762</c:v>
                </c:pt>
                <c:pt idx="24">
                  <c:v>32.073999999999998</c:v>
                </c:pt>
                <c:pt idx="25">
                  <c:v>29.936</c:v>
                </c:pt>
                <c:pt idx="26">
                  <c:v>29.936</c:v>
                </c:pt>
              </c:numCache>
            </c:numRef>
          </c:yVal>
          <c:smooth val="0"/>
          <c:extLst>
            <c:ext xmlns:c16="http://schemas.microsoft.com/office/drawing/2014/chart" uri="{C3380CC4-5D6E-409C-BE32-E72D297353CC}">
              <c16:uniqueId val="{00000002-C0BE-4757-9546-ED77465A67D1}"/>
            </c:ext>
          </c:extLst>
        </c:ser>
        <c:ser>
          <c:idx val="3"/>
          <c:order val="3"/>
          <c:tx>
            <c:strRef>
              <c:f>Sheet1!$E$1</c:f>
              <c:strCache>
                <c:ptCount val="1"/>
                <c:pt idx="0">
                  <c:v>35-49 years (N = 292)</c:v>
                </c:pt>
              </c:strCache>
            </c:strRef>
          </c:tx>
          <c:spPr>
            <a:ln w="41275">
              <a:solidFill>
                <a:schemeClr val="bg1">
                  <a:lumMod val="50000"/>
                  <a:lumOff val="50000"/>
                </a:schemeClr>
              </a:solidFill>
            </a:ln>
          </c:spPr>
          <c:marker>
            <c:symbol val="none"/>
          </c:marker>
          <c:xVal>
            <c:numRef>
              <c:f>Sheet1!$A$2:$A$34</c:f>
              <c:numCache>
                <c:formatCode>General</c:formatCode>
                <c:ptCount val="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Sheet1!$E$2:$E$34</c:f>
              <c:numCache>
                <c:formatCode>General</c:formatCode>
                <c:ptCount val="33"/>
                <c:pt idx="0">
                  <c:v>100</c:v>
                </c:pt>
                <c:pt idx="1">
                  <c:v>89.661000000000001</c:v>
                </c:pt>
                <c:pt idx="2">
                  <c:v>87.527000000000001</c:v>
                </c:pt>
                <c:pt idx="3">
                  <c:v>85.706000000000003</c:v>
                </c:pt>
                <c:pt idx="4">
                  <c:v>84.611999999999995</c:v>
                </c:pt>
                <c:pt idx="5">
                  <c:v>82.424000000000007</c:v>
                </c:pt>
                <c:pt idx="6">
                  <c:v>80.593999999999994</c:v>
                </c:pt>
                <c:pt idx="7">
                  <c:v>80.227999999999994</c:v>
                </c:pt>
                <c:pt idx="8">
                  <c:v>80.227999999999994</c:v>
                </c:pt>
                <c:pt idx="9">
                  <c:v>79.853999999999999</c:v>
                </c:pt>
                <c:pt idx="10">
                  <c:v>78.734999999999999</c:v>
                </c:pt>
                <c:pt idx="11">
                  <c:v>78.734999999999999</c:v>
                </c:pt>
                <c:pt idx="12">
                  <c:v>77.989000000000004</c:v>
                </c:pt>
                <c:pt idx="13">
                  <c:v>69.707999999999998</c:v>
                </c:pt>
                <c:pt idx="14">
                  <c:v>63.103000000000002</c:v>
                </c:pt>
                <c:pt idx="15">
                  <c:v>58.698999999999998</c:v>
                </c:pt>
                <c:pt idx="16">
                  <c:v>53.677</c:v>
                </c:pt>
                <c:pt idx="17">
                  <c:v>46.555999999999997</c:v>
                </c:pt>
                <c:pt idx="18">
                  <c:v>42.756</c:v>
                </c:pt>
                <c:pt idx="19">
                  <c:v>41.866</c:v>
                </c:pt>
                <c:pt idx="20">
                  <c:v>39.732999999999997</c:v>
                </c:pt>
                <c:pt idx="21">
                  <c:v>36.841000000000001</c:v>
                </c:pt>
                <c:pt idx="22">
                  <c:v>33.213000000000001</c:v>
                </c:pt>
                <c:pt idx="23">
                  <c:v>31.137</c:v>
                </c:pt>
              </c:numCache>
            </c:numRef>
          </c:yVal>
          <c:smooth val="0"/>
          <c:extLst>
            <c:ext xmlns:c16="http://schemas.microsoft.com/office/drawing/2014/chart" uri="{C3380CC4-5D6E-409C-BE32-E72D297353CC}">
              <c16:uniqueId val="{00000003-C0BE-4757-9546-ED77465A67D1}"/>
            </c:ext>
          </c:extLst>
        </c:ser>
        <c:ser>
          <c:idx val="4"/>
          <c:order val="4"/>
          <c:tx>
            <c:strRef>
              <c:f>Sheet1!$F$1</c:f>
              <c:strCache>
                <c:ptCount val="1"/>
                <c:pt idx="0">
                  <c:v>50+ years (N = 146) </c:v>
                </c:pt>
              </c:strCache>
            </c:strRef>
          </c:tx>
          <c:spPr>
            <a:ln w="41275">
              <a:solidFill>
                <a:srgbClr val="FF9900"/>
              </a:solidFill>
            </a:ln>
          </c:spPr>
          <c:marker>
            <c:symbol val="none"/>
          </c:marker>
          <c:xVal>
            <c:numRef>
              <c:f>Sheet1!$A$2:$A$34</c:f>
              <c:numCache>
                <c:formatCode>General</c:formatCode>
                <c:ptCount val="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Sheet1!$F$2:$F$34</c:f>
              <c:numCache>
                <c:formatCode>General</c:formatCode>
                <c:ptCount val="33"/>
                <c:pt idx="0">
                  <c:v>100</c:v>
                </c:pt>
                <c:pt idx="1">
                  <c:v>87.671000000000006</c:v>
                </c:pt>
                <c:pt idx="2">
                  <c:v>83.5</c:v>
                </c:pt>
                <c:pt idx="3">
                  <c:v>81.376999999999995</c:v>
                </c:pt>
                <c:pt idx="4">
                  <c:v>79.962000000000003</c:v>
                </c:pt>
                <c:pt idx="5">
                  <c:v>79.248000000000005</c:v>
                </c:pt>
                <c:pt idx="6">
                  <c:v>79.248000000000005</c:v>
                </c:pt>
                <c:pt idx="7">
                  <c:v>78.534000000000006</c:v>
                </c:pt>
                <c:pt idx="8">
                  <c:v>76.391999999999996</c:v>
                </c:pt>
                <c:pt idx="9">
                  <c:v>75.677999999999997</c:v>
                </c:pt>
                <c:pt idx="10">
                  <c:v>74.25</c:v>
                </c:pt>
                <c:pt idx="11">
                  <c:v>73.536000000000001</c:v>
                </c:pt>
                <c:pt idx="12">
                  <c:v>72.049000000000007</c:v>
                </c:pt>
                <c:pt idx="13">
                  <c:v>67.111000000000004</c:v>
                </c:pt>
                <c:pt idx="14">
                  <c:v>58.131999999999998</c:v>
                </c:pt>
                <c:pt idx="15">
                  <c:v>53.68</c:v>
                </c:pt>
                <c:pt idx="16">
                  <c:v>48.651000000000003</c:v>
                </c:pt>
                <c:pt idx="17">
                  <c:v>45.774000000000001</c:v>
                </c:pt>
                <c:pt idx="18">
                  <c:v>40.301000000000002</c:v>
                </c:pt>
                <c:pt idx="19">
                  <c:v>38.286000000000001</c:v>
                </c:pt>
                <c:pt idx="20">
                  <c:v>31.905000000000001</c:v>
                </c:pt>
              </c:numCache>
            </c:numRef>
          </c:yVal>
          <c:smooth val="0"/>
          <c:extLst>
            <c:ext xmlns:c16="http://schemas.microsoft.com/office/drawing/2014/chart" uri="{C3380CC4-5D6E-409C-BE32-E72D297353CC}">
              <c16:uniqueId val="{00000004-C0BE-4757-9546-ED77465A67D1}"/>
            </c:ext>
          </c:extLst>
        </c:ser>
        <c:dLbls>
          <c:showLegendKey val="0"/>
          <c:showVal val="0"/>
          <c:showCatName val="0"/>
          <c:showSerName val="0"/>
          <c:showPercent val="0"/>
          <c:showBubbleSize val="0"/>
        </c:dLbls>
        <c:axId val="657213624"/>
        <c:axId val="657214016"/>
      </c:scatterChart>
      <c:valAx>
        <c:axId val="657213624"/>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14016"/>
        <c:crosses val="autoZero"/>
        <c:crossBetween val="midCat"/>
        <c:majorUnit val="1"/>
      </c:valAx>
      <c:valAx>
        <c:axId val="65721401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13624"/>
        <c:crosses val="autoZero"/>
        <c:crossBetween val="midCat"/>
        <c:majorUnit val="25"/>
      </c:valAx>
      <c:spPr>
        <a:noFill/>
        <a:ln>
          <a:solidFill>
            <a:schemeClr val="bg2"/>
          </a:solidFill>
        </a:ln>
      </c:spPr>
    </c:plotArea>
    <c:legend>
      <c:legendPos val="r"/>
      <c:layout>
        <c:manualLayout>
          <c:xMode val="edge"/>
          <c:yMode val="edge"/>
          <c:x val="0.11569256048876241"/>
          <c:y val="0.55625445450840894"/>
          <c:w val="0.26146441253666813"/>
          <c:h val="0.2787436541012324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Deceased (N = 1,610)</c:v>
                </c:pt>
              </c:strCache>
            </c:strRef>
          </c:tx>
          <c:spPr>
            <a:ln w="41275">
              <a:solidFill>
                <a:srgbClr val="008000"/>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Sheet1!$B$2:$B$36</c:f>
              <c:numCache>
                <c:formatCode>General</c:formatCode>
                <c:ptCount val="35"/>
                <c:pt idx="0">
                  <c:v>100</c:v>
                </c:pt>
                <c:pt idx="1">
                  <c:v>92.462000000000003</c:v>
                </c:pt>
                <c:pt idx="2">
                  <c:v>90.376999999999995</c:v>
                </c:pt>
                <c:pt idx="3">
                  <c:v>89.1</c:v>
                </c:pt>
                <c:pt idx="4">
                  <c:v>88.138999999999996</c:v>
                </c:pt>
                <c:pt idx="5">
                  <c:v>87.305000000000007</c:v>
                </c:pt>
                <c:pt idx="6">
                  <c:v>85.953999999999994</c:v>
                </c:pt>
                <c:pt idx="7">
                  <c:v>85.438000000000002</c:v>
                </c:pt>
                <c:pt idx="8">
                  <c:v>84.855000000000004</c:v>
                </c:pt>
                <c:pt idx="9">
                  <c:v>84.269000000000005</c:v>
                </c:pt>
                <c:pt idx="10">
                  <c:v>82.835999999999999</c:v>
                </c:pt>
                <c:pt idx="11">
                  <c:v>81.725999999999999</c:v>
                </c:pt>
                <c:pt idx="12">
                  <c:v>80.938000000000002</c:v>
                </c:pt>
                <c:pt idx="13">
                  <c:v>70.819999999999993</c:v>
                </c:pt>
                <c:pt idx="14">
                  <c:v>62.805999999999997</c:v>
                </c:pt>
                <c:pt idx="15">
                  <c:v>57.231000000000002</c:v>
                </c:pt>
                <c:pt idx="16">
                  <c:v>51.481999999999999</c:v>
                </c:pt>
                <c:pt idx="17">
                  <c:v>46.604999999999997</c:v>
                </c:pt>
                <c:pt idx="18">
                  <c:v>43.338999999999999</c:v>
                </c:pt>
                <c:pt idx="19">
                  <c:v>41.317</c:v>
                </c:pt>
                <c:pt idx="20">
                  <c:v>38.987000000000002</c:v>
                </c:pt>
                <c:pt idx="21">
                  <c:v>37.03</c:v>
                </c:pt>
                <c:pt idx="22">
                  <c:v>34.865000000000002</c:v>
                </c:pt>
                <c:pt idx="23">
                  <c:v>33.145000000000003</c:v>
                </c:pt>
                <c:pt idx="24">
                  <c:v>29.565999999999999</c:v>
                </c:pt>
                <c:pt idx="25">
                  <c:v>28.760999999999999</c:v>
                </c:pt>
                <c:pt idx="26">
                  <c:v>26.966999999999999</c:v>
                </c:pt>
                <c:pt idx="27">
                  <c:v>26.966999999999999</c:v>
                </c:pt>
                <c:pt idx="28">
                  <c:v>25.347999999999999</c:v>
                </c:pt>
                <c:pt idx="29">
                  <c:v>24.14</c:v>
                </c:pt>
                <c:pt idx="30">
                  <c:v>24.14</c:v>
                </c:pt>
                <c:pt idx="31">
                  <c:v>23.306999999999999</c:v>
                </c:pt>
                <c:pt idx="32">
                  <c:v>23.306999999999999</c:v>
                </c:pt>
                <c:pt idx="33">
                  <c:v>21.513999999999999</c:v>
                </c:pt>
              </c:numCache>
            </c:numRef>
          </c:yVal>
          <c:smooth val="0"/>
          <c:extLst>
            <c:ext xmlns:c16="http://schemas.microsoft.com/office/drawing/2014/chart" uri="{C3380CC4-5D6E-409C-BE32-E72D297353CC}">
              <c16:uniqueId val="{00000000-71AD-4B04-B1A4-5915FFF8D802}"/>
            </c:ext>
          </c:extLst>
        </c:ser>
        <c:ser>
          <c:idx val="1"/>
          <c:order val="1"/>
          <c:tx>
            <c:strRef>
              <c:f>Sheet1!$C$1</c:f>
              <c:strCache>
                <c:ptCount val="1"/>
                <c:pt idx="0">
                  <c:v>Living (N = 84)</c:v>
                </c:pt>
              </c:strCache>
            </c:strRef>
          </c:tx>
          <c:spPr>
            <a:ln w="41275">
              <a:solidFill>
                <a:srgbClr val="00B0F0"/>
              </a:solidFill>
              <a:prstDash val="solid"/>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Sheet1!$C$2:$C$36</c:f>
              <c:numCache>
                <c:formatCode>General</c:formatCode>
                <c:ptCount val="35"/>
                <c:pt idx="0">
                  <c:v>100</c:v>
                </c:pt>
                <c:pt idx="1">
                  <c:v>91.5</c:v>
                </c:pt>
                <c:pt idx="2">
                  <c:v>90.263999999999996</c:v>
                </c:pt>
                <c:pt idx="3">
                  <c:v>89.027000000000001</c:v>
                </c:pt>
                <c:pt idx="4">
                  <c:v>85.317999999999998</c:v>
                </c:pt>
                <c:pt idx="5">
                  <c:v>84.081000000000003</c:v>
                </c:pt>
                <c:pt idx="6">
                  <c:v>77.899000000000001</c:v>
                </c:pt>
                <c:pt idx="7">
                  <c:v>71.715999999999994</c:v>
                </c:pt>
                <c:pt idx="8">
                  <c:v>71.715999999999994</c:v>
                </c:pt>
                <c:pt idx="9">
                  <c:v>71.715999999999994</c:v>
                </c:pt>
                <c:pt idx="10">
                  <c:v>71.715999999999994</c:v>
                </c:pt>
                <c:pt idx="11">
                  <c:v>71.715999999999994</c:v>
                </c:pt>
                <c:pt idx="12">
                  <c:v>70.48</c:v>
                </c:pt>
                <c:pt idx="13">
                  <c:v>61.823999999999998</c:v>
                </c:pt>
                <c:pt idx="14">
                  <c:v>56.741999999999997</c:v>
                </c:pt>
                <c:pt idx="15">
                  <c:v>48.722999999999999</c:v>
                </c:pt>
                <c:pt idx="16">
                  <c:v>39.249000000000002</c:v>
                </c:pt>
                <c:pt idx="17">
                  <c:v>36.542000000000002</c:v>
                </c:pt>
                <c:pt idx="18">
                  <c:v>36.542000000000002</c:v>
                </c:pt>
                <c:pt idx="19">
                  <c:v>28.564</c:v>
                </c:pt>
                <c:pt idx="20">
                  <c:v>26.884</c:v>
                </c:pt>
                <c:pt idx="21">
                  <c:v>26.884</c:v>
                </c:pt>
                <c:pt idx="22">
                  <c:v>26.884</c:v>
                </c:pt>
                <c:pt idx="23">
                  <c:v>22.748000000000001</c:v>
                </c:pt>
                <c:pt idx="24">
                  <c:v>22.748000000000001</c:v>
                </c:pt>
                <c:pt idx="25">
                  <c:v>22.748000000000001</c:v>
                </c:pt>
              </c:numCache>
            </c:numRef>
          </c:yVal>
          <c:smooth val="0"/>
          <c:extLst>
            <c:ext xmlns:c16="http://schemas.microsoft.com/office/drawing/2014/chart" uri="{C3380CC4-5D6E-409C-BE32-E72D297353CC}">
              <c16:uniqueId val="{00000001-71AD-4B04-B1A4-5915FFF8D802}"/>
            </c:ext>
          </c:extLst>
        </c:ser>
        <c:dLbls>
          <c:showLegendKey val="0"/>
          <c:showVal val="0"/>
          <c:showCatName val="0"/>
          <c:showSerName val="0"/>
          <c:showPercent val="0"/>
          <c:showBubbleSize val="0"/>
        </c:dLbls>
        <c:axId val="657214800"/>
        <c:axId val="657215192"/>
      </c:scatterChart>
      <c:valAx>
        <c:axId val="65721480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15192"/>
        <c:crosses val="autoZero"/>
        <c:crossBetween val="midCat"/>
        <c:majorUnit val="1"/>
      </c:valAx>
      <c:valAx>
        <c:axId val="6572151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14800"/>
        <c:crosses val="autoZero"/>
        <c:crossBetween val="midCat"/>
        <c:majorUnit val="25"/>
      </c:valAx>
      <c:spPr>
        <a:noFill/>
        <a:ln>
          <a:solidFill>
            <a:schemeClr val="bg2"/>
          </a:solidFill>
        </a:ln>
      </c:spPr>
    </c:plotArea>
    <c:legend>
      <c:legendPos val="r"/>
      <c:layout>
        <c:manualLayout>
          <c:xMode val="edge"/>
          <c:yMode val="edge"/>
          <c:x val="0.10602501567835002"/>
          <c:y val="0.67569150010094936"/>
          <c:w val="0.30530241794997537"/>
          <c:h val="0.15939188667593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3663419191246"/>
          <c:y val="3.1139609387061912E-2"/>
          <c:w val="0.87737962511323264"/>
          <c:h val="0.8050563532499615"/>
        </c:manualLayout>
      </c:layout>
      <c:scatterChart>
        <c:scatterStyle val="lineMarker"/>
        <c:varyColors val="0"/>
        <c:ser>
          <c:idx val="0"/>
          <c:order val="0"/>
          <c:tx>
            <c:strRef>
              <c:f>Sheet1!$B$1</c:f>
              <c:strCache>
                <c:ptCount val="1"/>
                <c:pt idx="0">
                  <c:v>1 (N = 687)</c:v>
                </c:pt>
              </c:strCache>
            </c:strRef>
          </c:tx>
          <c:spPr>
            <a:ln w="41275">
              <a:solidFill>
                <a:srgbClr val="0080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96.933999999999997</c:v>
                </c:pt>
                <c:pt idx="2">
                  <c:v>95.466999999999999</c:v>
                </c:pt>
                <c:pt idx="3">
                  <c:v>94.436999999999998</c:v>
                </c:pt>
                <c:pt idx="4">
                  <c:v>93.406999999999996</c:v>
                </c:pt>
                <c:pt idx="5">
                  <c:v>92.819000000000003</c:v>
                </c:pt>
                <c:pt idx="6">
                  <c:v>91.195999999999998</c:v>
                </c:pt>
                <c:pt idx="7">
                  <c:v>90.751999999999995</c:v>
                </c:pt>
                <c:pt idx="8">
                  <c:v>90.456000000000003</c:v>
                </c:pt>
                <c:pt idx="9">
                  <c:v>89.710999999999999</c:v>
                </c:pt>
                <c:pt idx="10">
                  <c:v>88.516999999999996</c:v>
                </c:pt>
                <c:pt idx="11">
                  <c:v>87.32</c:v>
                </c:pt>
                <c:pt idx="12">
                  <c:v>86.271000000000001</c:v>
                </c:pt>
                <c:pt idx="13">
                  <c:v>75.331999999999994</c:v>
                </c:pt>
                <c:pt idx="14">
                  <c:v>64.454999999999998</c:v>
                </c:pt>
                <c:pt idx="15">
                  <c:v>58.255000000000003</c:v>
                </c:pt>
                <c:pt idx="16">
                  <c:v>53.161000000000001</c:v>
                </c:pt>
                <c:pt idx="17">
                  <c:v>48.963999999999999</c:v>
                </c:pt>
                <c:pt idx="18">
                  <c:v>45.494</c:v>
                </c:pt>
                <c:pt idx="19">
                  <c:v>42.7</c:v>
                </c:pt>
                <c:pt idx="20">
                  <c:v>39.418999999999997</c:v>
                </c:pt>
                <c:pt idx="21">
                  <c:v>36.241999999999997</c:v>
                </c:pt>
                <c:pt idx="22">
                  <c:v>33.889000000000003</c:v>
                </c:pt>
                <c:pt idx="23">
                  <c:v>30.542000000000002</c:v>
                </c:pt>
                <c:pt idx="24">
                  <c:v>27.213999999999999</c:v>
                </c:pt>
                <c:pt idx="25">
                  <c:v>26.364000000000001</c:v>
                </c:pt>
                <c:pt idx="26">
                  <c:v>24.512</c:v>
                </c:pt>
                <c:pt idx="27">
                  <c:v>23.398</c:v>
                </c:pt>
                <c:pt idx="28">
                  <c:v>23.398</c:v>
                </c:pt>
                <c:pt idx="29">
                  <c:v>20.797999999999998</c:v>
                </c:pt>
              </c:numCache>
            </c:numRef>
          </c:yVal>
          <c:smooth val="0"/>
          <c:extLst>
            <c:ext xmlns:c16="http://schemas.microsoft.com/office/drawing/2014/chart" uri="{C3380CC4-5D6E-409C-BE32-E72D297353CC}">
              <c16:uniqueId val="{00000000-4CF6-49D0-9C30-66EDD468F40C}"/>
            </c:ext>
          </c:extLst>
        </c:ser>
        <c:ser>
          <c:idx val="1"/>
          <c:order val="1"/>
          <c:tx>
            <c:strRef>
              <c:f>Sheet1!$C$1</c:f>
              <c:strCache>
                <c:ptCount val="1"/>
                <c:pt idx="0">
                  <c:v>2 (N = 147)</c:v>
                </c:pt>
              </c:strCache>
            </c:strRef>
          </c:tx>
          <c:spPr>
            <a:ln w="41275">
              <a:solidFill>
                <a:srgbClr val="00B0F0"/>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91.807000000000002</c:v>
                </c:pt>
                <c:pt idx="2">
                  <c:v>91.111000000000004</c:v>
                </c:pt>
                <c:pt idx="3">
                  <c:v>89.715000000000003</c:v>
                </c:pt>
                <c:pt idx="4">
                  <c:v>87.611999999999995</c:v>
                </c:pt>
                <c:pt idx="5">
                  <c:v>87.611999999999995</c:v>
                </c:pt>
                <c:pt idx="6">
                  <c:v>86.911000000000001</c:v>
                </c:pt>
                <c:pt idx="7">
                  <c:v>86.911000000000001</c:v>
                </c:pt>
                <c:pt idx="8">
                  <c:v>86.21</c:v>
                </c:pt>
                <c:pt idx="9">
                  <c:v>85.509</c:v>
                </c:pt>
                <c:pt idx="10">
                  <c:v>84.108000000000004</c:v>
                </c:pt>
                <c:pt idx="11">
                  <c:v>83.406999999999996</c:v>
                </c:pt>
                <c:pt idx="12">
                  <c:v>82.004999999999995</c:v>
                </c:pt>
                <c:pt idx="13">
                  <c:v>70.652000000000001</c:v>
                </c:pt>
                <c:pt idx="14">
                  <c:v>58.055999999999997</c:v>
                </c:pt>
                <c:pt idx="15">
                  <c:v>50.843000000000004</c:v>
                </c:pt>
                <c:pt idx="16">
                  <c:v>44.143999999999998</c:v>
                </c:pt>
                <c:pt idx="17">
                  <c:v>37.838000000000001</c:v>
                </c:pt>
                <c:pt idx="18">
                  <c:v>32.06</c:v>
                </c:pt>
                <c:pt idx="19">
                  <c:v>31.088000000000001</c:v>
                </c:pt>
                <c:pt idx="20">
                  <c:v>27.98</c:v>
                </c:pt>
                <c:pt idx="21">
                  <c:v>26.902999999999999</c:v>
                </c:pt>
                <c:pt idx="22">
                  <c:v>26.902999999999999</c:v>
                </c:pt>
                <c:pt idx="23">
                  <c:v>25.681000000000001</c:v>
                </c:pt>
                <c:pt idx="24">
                  <c:v>25.681000000000001</c:v>
                </c:pt>
                <c:pt idx="25">
                  <c:v>25.681000000000001</c:v>
                </c:pt>
                <c:pt idx="26">
                  <c:v>25.681000000000001</c:v>
                </c:pt>
                <c:pt idx="27">
                  <c:v>25.681000000000001</c:v>
                </c:pt>
              </c:numCache>
            </c:numRef>
          </c:yVal>
          <c:smooth val="0"/>
          <c:extLst>
            <c:ext xmlns:c16="http://schemas.microsoft.com/office/drawing/2014/chart" uri="{C3380CC4-5D6E-409C-BE32-E72D297353CC}">
              <c16:uniqueId val="{00000001-4CF6-49D0-9C30-66EDD468F40C}"/>
            </c:ext>
          </c:extLst>
        </c:ser>
        <c:ser>
          <c:idx val="2"/>
          <c:order val="2"/>
          <c:tx>
            <c:strRef>
              <c:f>Sheet1!$D$1</c:f>
              <c:strCache>
                <c:ptCount val="1"/>
                <c:pt idx="0">
                  <c:v>3 (N = 41)</c:v>
                </c:pt>
              </c:strCache>
            </c:strRef>
          </c:tx>
          <c:spPr>
            <a:ln w="41275">
              <a:solidFill>
                <a:srgbClr val="FF00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82.927000000000007</c:v>
                </c:pt>
                <c:pt idx="2">
                  <c:v>70.361999999999995</c:v>
                </c:pt>
                <c:pt idx="3">
                  <c:v>70.361999999999995</c:v>
                </c:pt>
                <c:pt idx="4">
                  <c:v>70.361999999999995</c:v>
                </c:pt>
                <c:pt idx="5">
                  <c:v>70.361999999999995</c:v>
                </c:pt>
                <c:pt idx="6">
                  <c:v>67.849000000000004</c:v>
                </c:pt>
                <c:pt idx="7">
                  <c:v>67.849000000000004</c:v>
                </c:pt>
                <c:pt idx="8">
                  <c:v>67.849000000000004</c:v>
                </c:pt>
                <c:pt idx="9">
                  <c:v>65.239999999999995</c:v>
                </c:pt>
                <c:pt idx="10">
                  <c:v>62.63</c:v>
                </c:pt>
                <c:pt idx="11">
                  <c:v>62.63</c:v>
                </c:pt>
                <c:pt idx="12">
                  <c:v>62.63</c:v>
                </c:pt>
                <c:pt idx="13">
                  <c:v>57.183999999999997</c:v>
                </c:pt>
                <c:pt idx="14">
                  <c:v>54.460999999999999</c:v>
                </c:pt>
                <c:pt idx="15">
                  <c:v>48.694000000000003</c:v>
                </c:pt>
                <c:pt idx="16">
                  <c:v>42.39</c:v>
                </c:pt>
                <c:pt idx="17">
                  <c:v>39.128999999999998</c:v>
                </c:pt>
                <c:pt idx="18">
                  <c:v>32.607999999999997</c:v>
                </c:pt>
              </c:numCache>
            </c:numRef>
          </c:yVal>
          <c:smooth val="0"/>
          <c:extLst>
            <c:ext xmlns:c16="http://schemas.microsoft.com/office/drawing/2014/chart" uri="{C3380CC4-5D6E-409C-BE32-E72D297353CC}">
              <c16:uniqueId val="{00000002-4CF6-49D0-9C30-66EDD468F40C}"/>
            </c:ext>
          </c:extLst>
        </c:ser>
        <c:dLbls>
          <c:showLegendKey val="0"/>
          <c:showVal val="0"/>
          <c:showCatName val="0"/>
          <c:showSerName val="0"/>
          <c:showPercent val="0"/>
          <c:showBubbleSize val="0"/>
        </c:dLbls>
        <c:axId val="657215976"/>
        <c:axId val="568555344"/>
      </c:scatterChart>
      <c:valAx>
        <c:axId val="657215976"/>
        <c:scaling>
          <c:orientation val="minMax"/>
          <c:max val="14"/>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8555344"/>
        <c:crosses val="autoZero"/>
        <c:crossBetween val="midCat"/>
        <c:majorUnit val="1"/>
      </c:valAx>
      <c:valAx>
        <c:axId val="56855534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15976"/>
        <c:crosses val="autoZero"/>
        <c:crossBetween val="midCat"/>
        <c:majorUnit val="25"/>
      </c:valAx>
      <c:spPr>
        <a:noFill/>
        <a:ln>
          <a:solidFill>
            <a:schemeClr val="bg2"/>
          </a:solidFill>
        </a:ln>
      </c:spPr>
    </c:plotArea>
    <c:legend>
      <c:legendPos val="r"/>
      <c:layout>
        <c:manualLayout>
          <c:xMode val="edge"/>
          <c:yMode val="edge"/>
          <c:x val="0.1089748681857246"/>
          <c:y val="0.61671723019916636"/>
          <c:w val="0.19640108545753815"/>
          <c:h val="0.1873795738767948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367195577825491"/>
        </c:manualLayout>
      </c:layout>
      <c:scatterChart>
        <c:scatterStyle val="lineMarker"/>
        <c:varyColors val="0"/>
        <c:ser>
          <c:idx val="0"/>
          <c:order val="0"/>
          <c:tx>
            <c:strRef>
              <c:f>Sheet1!$B$1</c:f>
              <c:strCache>
                <c:ptCount val="1"/>
                <c:pt idx="0">
                  <c:v>Primary (N=1,597)</c:v>
                </c:pt>
              </c:strCache>
            </c:strRef>
          </c:tx>
          <c:spPr>
            <a:ln w="41275">
              <a:solidFill>
                <a:srgbClr val="00B0F0"/>
              </a:solidFill>
            </a:ln>
          </c:spPr>
          <c:marker>
            <c:symbol val="none"/>
          </c:marker>
          <c:xVal>
            <c:numRef>
              <c:f>Sheet1!$A$2:$A$199</c:f>
              <c:numCache>
                <c:formatCode>General</c:formatCode>
                <c:ptCount val="19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numCache>
            </c:numRef>
          </c:xVal>
          <c:yVal>
            <c:numRef>
              <c:f>Sheet1!$B$2:$B$199</c:f>
              <c:numCache>
                <c:formatCode>General</c:formatCode>
                <c:ptCount val="198"/>
                <c:pt idx="0">
                  <c:v>100</c:v>
                </c:pt>
                <c:pt idx="1">
                  <c:v>94.528999999999996</c:v>
                </c:pt>
                <c:pt idx="2">
                  <c:v>92.549000000000007</c:v>
                </c:pt>
                <c:pt idx="3">
                  <c:v>91.191999999999993</c:v>
                </c:pt>
                <c:pt idx="4">
                  <c:v>90.545000000000002</c:v>
                </c:pt>
                <c:pt idx="5">
                  <c:v>89.634</c:v>
                </c:pt>
                <c:pt idx="6">
                  <c:v>88.787000000000006</c:v>
                </c:pt>
                <c:pt idx="7">
                  <c:v>88.328000000000003</c:v>
                </c:pt>
                <c:pt idx="8">
                  <c:v>87.738</c:v>
                </c:pt>
                <c:pt idx="9">
                  <c:v>87.212000000000003</c:v>
                </c:pt>
                <c:pt idx="10">
                  <c:v>86.090999999999994</c:v>
                </c:pt>
                <c:pt idx="11">
                  <c:v>85.031999999999996</c:v>
                </c:pt>
                <c:pt idx="12">
                  <c:v>84.299000000000007</c:v>
                </c:pt>
                <c:pt idx="13">
                  <c:v>83.546000000000006</c:v>
                </c:pt>
                <c:pt idx="14">
                  <c:v>82.99</c:v>
                </c:pt>
                <c:pt idx="15">
                  <c:v>82.361000000000004</c:v>
                </c:pt>
                <c:pt idx="16">
                  <c:v>81.238</c:v>
                </c:pt>
                <c:pt idx="17">
                  <c:v>80.183000000000007</c:v>
                </c:pt>
                <c:pt idx="18">
                  <c:v>79.337999999999994</c:v>
                </c:pt>
                <c:pt idx="19">
                  <c:v>78.914000000000001</c:v>
                </c:pt>
                <c:pt idx="20">
                  <c:v>78.203999999999994</c:v>
                </c:pt>
                <c:pt idx="21">
                  <c:v>77.563000000000002</c:v>
                </c:pt>
                <c:pt idx="22">
                  <c:v>77.063999999999993</c:v>
                </c:pt>
                <c:pt idx="23">
                  <c:v>76.058000000000007</c:v>
                </c:pt>
                <c:pt idx="24">
                  <c:v>75.186999999999998</c:v>
                </c:pt>
                <c:pt idx="25">
                  <c:v>74.667000000000002</c:v>
                </c:pt>
                <c:pt idx="26">
                  <c:v>74.292000000000002</c:v>
                </c:pt>
                <c:pt idx="27">
                  <c:v>73.688999999999993</c:v>
                </c:pt>
                <c:pt idx="28">
                  <c:v>72.929000000000002</c:v>
                </c:pt>
                <c:pt idx="29">
                  <c:v>71.932000000000002</c:v>
                </c:pt>
                <c:pt idx="30">
                  <c:v>70.772000000000006</c:v>
                </c:pt>
                <c:pt idx="31">
                  <c:v>70.152000000000001</c:v>
                </c:pt>
                <c:pt idx="32">
                  <c:v>69.997</c:v>
                </c:pt>
                <c:pt idx="33">
                  <c:v>69.448999999999998</c:v>
                </c:pt>
                <c:pt idx="34">
                  <c:v>68.66</c:v>
                </c:pt>
                <c:pt idx="35">
                  <c:v>68.185000000000002</c:v>
                </c:pt>
                <c:pt idx="36">
                  <c:v>67.542000000000002</c:v>
                </c:pt>
                <c:pt idx="37">
                  <c:v>67.045000000000002</c:v>
                </c:pt>
                <c:pt idx="38">
                  <c:v>66.540000000000006</c:v>
                </c:pt>
                <c:pt idx="39">
                  <c:v>66.198999999999998</c:v>
                </c:pt>
                <c:pt idx="40">
                  <c:v>65.941999999999993</c:v>
                </c:pt>
                <c:pt idx="41">
                  <c:v>65.34</c:v>
                </c:pt>
                <c:pt idx="42">
                  <c:v>64.995000000000005</c:v>
                </c:pt>
                <c:pt idx="43">
                  <c:v>63.954000000000001</c:v>
                </c:pt>
                <c:pt idx="44">
                  <c:v>63.779000000000003</c:v>
                </c:pt>
                <c:pt idx="45">
                  <c:v>63.515999999999998</c:v>
                </c:pt>
                <c:pt idx="46">
                  <c:v>62.984000000000002</c:v>
                </c:pt>
                <c:pt idx="47">
                  <c:v>62.442</c:v>
                </c:pt>
                <c:pt idx="48">
                  <c:v>61.982999999999997</c:v>
                </c:pt>
                <c:pt idx="49">
                  <c:v>61.508000000000003</c:v>
                </c:pt>
                <c:pt idx="50">
                  <c:v>61.122</c:v>
                </c:pt>
                <c:pt idx="51">
                  <c:v>60.732999999999997</c:v>
                </c:pt>
                <c:pt idx="52">
                  <c:v>60.634999999999998</c:v>
                </c:pt>
                <c:pt idx="53">
                  <c:v>59.746000000000002</c:v>
                </c:pt>
                <c:pt idx="54">
                  <c:v>59.445999999999998</c:v>
                </c:pt>
                <c:pt idx="55">
                  <c:v>59.040999999999997</c:v>
                </c:pt>
                <c:pt idx="56">
                  <c:v>58.838000000000001</c:v>
                </c:pt>
                <c:pt idx="57">
                  <c:v>58.118000000000002</c:v>
                </c:pt>
                <c:pt idx="58">
                  <c:v>57.497999999999998</c:v>
                </c:pt>
                <c:pt idx="59">
                  <c:v>56.975999999999999</c:v>
                </c:pt>
                <c:pt idx="60">
                  <c:v>56.762</c:v>
                </c:pt>
                <c:pt idx="61">
                  <c:v>56.762</c:v>
                </c:pt>
                <c:pt idx="62">
                  <c:v>56.317</c:v>
                </c:pt>
                <c:pt idx="63">
                  <c:v>55.866</c:v>
                </c:pt>
                <c:pt idx="64">
                  <c:v>55.752000000000002</c:v>
                </c:pt>
                <c:pt idx="65">
                  <c:v>55.405999999999999</c:v>
                </c:pt>
                <c:pt idx="66">
                  <c:v>54.710999999999999</c:v>
                </c:pt>
                <c:pt idx="67">
                  <c:v>54.359000000000002</c:v>
                </c:pt>
                <c:pt idx="68">
                  <c:v>53.771999999999998</c:v>
                </c:pt>
                <c:pt idx="69">
                  <c:v>53.536000000000001</c:v>
                </c:pt>
                <c:pt idx="70">
                  <c:v>52.701000000000001</c:v>
                </c:pt>
                <c:pt idx="71">
                  <c:v>52.460999999999999</c:v>
                </c:pt>
                <c:pt idx="72">
                  <c:v>52.337000000000003</c:v>
                </c:pt>
                <c:pt idx="73">
                  <c:v>52.209000000000003</c:v>
                </c:pt>
                <c:pt idx="74">
                  <c:v>51.811</c:v>
                </c:pt>
                <c:pt idx="75">
                  <c:v>51.811</c:v>
                </c:pt>
                <c:pt idx="76">
                  <c:v>51.540999999999997</c:v>
                </c:pt>
                <c:pt idx="77">
                  <c:v>51.405000000000001</c:v>
                </c:pt>
                <c:pt idx="78">
                  <c:v>51.128999999999998</c:v>
                </c:pt>
                <c:pt idx="79">
                  <c:v>50.57</c:v>
                </c:pt>
                <c:pt idx="80">
                  <c:v>50.148000000000003</c:v>
                </c:pt>
                <c:pt idx="81">
                  <c:v>49.863999999999997</c:v>
                </c:pt>
                <c:pt idx="82">
                  <c:v>49.863999999999997</c:v>
                </c:pt>
                <c:pt idx="83">
                  <c:v>49.575000000000003</c:v>
                </c:pt>
                <c:pt idx="84">
                  <c:v>49.427</c:v>
                </c:pt>
                <c:pt idx="85">
                  <c:v>48.975000000000001</c:v>
                </c:pt>
                <c:pt idx="86">
                  <c:v>48.975000000000001</c:v>
                </c:pt>
                <c:pt idx="87">
                  <c:v>48.975000000000001</c:v>
                </c:pt>
                <c:pt idx="88">
                  <c:v>48.177999999999997</c:v>
                </c:pt>
                <c:pt idx="89">
                  <c:v>48.018000000000001</c:v>
                </c:pt>
                <c:pt idx="90">
                  <c:v>48.018000000000001</c:v>
                </c:pt>
                <c:pt idx="91">
                  <c:v>47.53</c:v>
                </c:pt>
                <c:pt idx="92">
                  <c:v>47.363999999999997</c:v>
                </c:pt>
                <c:pt idx="93">
                  <c:v>47.363999999999997</c:v>
                </c:pt>
                <c:pt idx="94">
                  <c:v>47.363999999999997</c:v>
                </c:pt>
                <c:pt idx="95">
                  <c:v>47.192999999999998</c:v>
                </c:pt>
                <c:pt idx="96">
                  <c:v>46.841999999999999</c:v>
                </c:pt>
                <c:pt idx="97">
                  <c:v>46.279000000000003</c:v>
                </c:pt>
                <c:pt idx="98">
                  <c:v>46.087000000000003</c:v>
                </c:pt>
                <c:pt idx="99">
                  <c:v>45.892000000000003</c:v>
                </c:pt>
                <c:pt idx="100">
                  <c:v>45.892000000000003</c:v>
                </c:pt>
                <c:pt idx="101">
                  <c:v>45.892000000000003</c:v>
                </c:pt>
                <c:pt idx="102">
                  <c:v>45.304000000000002</c:v>
                </c:pt>
                <c:pt idx="103">
                  <c:v>44.908000000000001</c:v>
                </c:pt>
                <c:pt idx="104">
                  <c:v>44.502000000000002</c:v>
                </c:pt>
                <c:pt idx="105">
                  <c:v>44.298000000000002</c:v>
                </c:pt>
                <c:pt idx="106">
                  <c:v>43.478000000000002</c:v>
                </c:pt>
                <c:pt idx="107">
                  <c:v>43.271999999999998</c:v>
                </c:pt>
                <c:pt idx="108">
                  <c:v>43.271999999999998</c:v>
                </c:pt>
                <c:pt idx="109">
                  <c:v>42.829000000000001</c:v>
                </c:pt>
                <c:pt idx="110">
                  <c:v>42.365000000000002</c:v>
                </c:pt>
                <c:pt idx="111">
                  <c:v>41.654000000000003</c:v>
                </c:pt>
                <c:pt idx="112">
                  <c:v>41.654000000000003</c:v>
                </c:pt>
                <c:pt idx="113">
                  <c:v>41.17</c:v>
                </c:pt>
                <c:pt idx="114">
                  <c:v>41.17</c:v>
                </c:pt>
                <c:pt idx="115">
                  <c:v>40.921999999999997</c:v>
                </c:pt>
                <c:pt idx="116">
                  <c:v>40.921999999999997</c:v>
                </c:pt>
                <c:pt idx="117">
                  <c:v>40.670999999999999</c:v>
                </c:pt>
                <c:pt idx="118">
                  <c:v>40.670999999999999</c:v>
                </c:pt>
                <c:pt idx="119">
                  <c:v>40.670999999999999</c:v>
                </c:pt>
                <c:pt idx="120">
                  <c:v>40.402000000000001</c:v>
                </c:pt>
                <c:pt idx="121">
                  <c:v>40.127000000000002</c:v>
                </c:pt>
                <c:pt idx="122">
                  <c:v>39.834000000000003</c:v>
                </c:pt>
                <c:pt idx="123">
                  <c:v>39.539000000000001</c:v>
                </c:pt>
                <c:pt idx="124">
                  <c:v>39.539000000000001</c:v>
                </c:pt>
                <c:pt idx="125">
                  <c:v>39.539000000000001</c:v>
                </c:pt>
                <c:pt idx="126">
                  <c:v>39.231999999999999</c:v>
                </c:pt>
                <c:pt idx="127">
                  <c:v>39.231999999999999</c:v>
                </c:pt>
                <c:pt idx="128">
                  <c:v>39.231999999999999</c:v>
                </c:pt>
                <c:pt idx="129">
                  <c:v>38.912999999999997</c:v>
                </c:pt>
                <c:pt idx="130">
                  <c:v>38.912999999999997</c:v>
                </c:pt>
                <c:pt idx="131">
                  <c:v>38.581000000000003</c:v>
                </c:pt>
                <c:pt idx="132">
                  <c:v>38.581000000000003</c:v>
                </c:pt>
                <c:pt idx="133">
                  <c:v>38.581000000000003</c:v>
                </c:pt>
                <c:pt idx="134">
                  <c:v>38.581000000000003</c:v>
                </c:pt>
                <c:pt idx="135">
                  <c:v>38.195</c:v>
                </c:pt>
                <c:pt idx="136">
                  <c:v>38.195</c:v>
                </c:pt>
                <c:pt idx="137">
                  <c:v>37.792999999999999</c:v>
                </c:pt>
                <c:pt idx="138">
                  <c:v>37.792999999999999</c:v>
                </c:pt>
                <c:pt idx="139">
                  <c:v>37.387</c:v>
                </c:pt>
                <c:pt idx="140">
                  <c:v>37.387</c:v>
                </c:pt>
                <c:pt idx="141">
                  <c:v>37.387</c:v>
                </c:pt>
                <c:pt idx="142">
                  <c:v>37.387</c:v>
                </c:pt>
                <c:pt idx="143">
                  <c:v>37.387</c:v>
                </c:pt>
                <c:pt idx="144">
                  <c:v>36.951999999999998</c:v>
                </c:pt>
                <c:pt idx="145">
                  <c:v>36.951999999999998</c:v>
                </c:pt>
                <c:pt idx="146">
                  <c:v>36.951999999999998</c:v>
                </c:pt>
                <c:pt idx="147">
                  <c:v>36.951999999999998</c:v>
                </c:pt>
                <c:pt idx="148">
                  <c:v>36.951999999999998</c:v>
                </c:pt>
                <c:pt idx="149">
                  <c:v>36.445999999999998</c:v>
                </c:pt>
                <c:pt idx="150">
                  <c:v>35.939</c:v>
                </c:pt>
                <c:pt idx="151">
                  <c:v>35.418999999999997</c:v>
                </c:pt>
                <c:pt idx="152">
                  <c:v>35.418999999999997</c:v>
                </c:pt>
                <c:pt idx="153">
                  <c:v>34.881999999999998</c:v>
                </c:pt>
                <c:pt idx="154">
                  <c:v>33.774999999999999</c:v>
                </c:pt>
                <c:pt idx="155">
                  <c:v>32.667000000000002</c:v>
                </c:pt>
                <c:pt idx="156">
                  <c:v>32.667000000000002</c:v>
                </c:pt>
                <c:pt idx="157">
                  <c:v>32.667000000000002</c:v>
                </c:pt>
                <c:pt idx="158">
                  <c:v>32.667000000000002</c:v>
                </c:pt>
                <c:pt idx="159">
                  <c:v>32.667000000000002</c:v>
                </c:pt>
                <c:pt idx="160">
                  <c:v>32.667000000000002</c:v>
                </c:pt>
                <c:pt idx="161">
                  <c:v>32.667000000000002</c:v>
                </c:pt>
                <c:pt idx="162">
                  <c:v>32.667000000000002</c:v>
                </c:pt>
                <c:pt idx="163">
                  <c:v>32.667000000000002</c:v>
                </c:pt>
                <c:pt idx="164">
                  <c:v>32.667000000000002</c:v>
                </c:pt>
                <c:pt idx="165">
                  <c:v>31.87</c:v>
                </c:pt>
                <c:pt idx="166">
                  <c:v>31.87</c:v>
                </c:pt>
                <c:pt idx="167">
                  <c:v>31.87</c:v>
                </c:pt>
                <c:pt idx="168">
                  <c:v>31.87</c:v>
                </c:pt>
                <c:pt idx="169">
                  <c:v>30.021999999999998</c:v>
                </c:pt>
                <c:pt idx="170">
                  <c:v>30.021999999999998</c:v>
                </c:pt>
                <c:pt idx="171">
                  <c:v>30.021999999999998</c:v>
                </c:pt>
                <c:pt idx="172">
                  <c:v>30.021999999999998</c:v>
                </c:pt>
                <c:pt idx="173">
                  <c:v>30.021999999999998</c:v>
                </c:pt>
                <c:pt idx="174">
                  <c:v>30.021999999999998</c:v>
                </c:pt>
                <c:pt idx="175">
                  <c:v>30.021999999999998</c:v>
                </c:pt>
                <c:pt idx="176">
                  <c:v>30.021999999999998</c:v>
                </c:pt>
                <c:pt idx="177">
                  <c:v>30.021999999999998</c:v>
                </c:pt>
                <c:pt idx="178">
                  <c:v>30.021999999999998</c:v>
                </c:pt>
                <c:pt idx="179">
                  <c:v>30.021999999999998</c:v>
                </c:pt>
                <c:pt idx="180">
                  <c:v>30.021999999999998</c:v>
                </c:pt>
                <c:pt idx="181">
                  <c:v>30.021999999999998</c:v>
                </c:pt>
                <c:pt idx="182">
                  <c:v>30.021999999999998</c:v>
                </c:pt>
                <c:pt idx="183">
                  <c:v>28.353999999999999</c:v>
                </c:pt>
                <c:pt idx="184">
                  <c:v>28.353999999999999</c:v>
                </c:pt>
                <c:pt idx="185">
                  <c:v>28.353999999999999</c:v>
                </c:pt>
                <c:pt idx="186">
                  <c:v>28.353999999999999</c:v>
                </c:pt>
                <c:pt idx="187">
                  <c:v>28.353999999999999</c:v>
                </c:pt>
                <c:pt idx="188">
                  <c:v>28.353999999999999</c:v>
                </c:pt>
                <c:pt idx="189">
                  <c:v>26.582000000000001</c:v>
                </c:pt>
                <c:pt idx="190">
                  <c:v>26.582000000000001</c:v>
                </c:pt>
                <c:pt idx="191">
                  <c:v>26.582000000000001</c:v>
                </c:pt>
                <c:pt idx="192">
                  <c:v>26.582000000000001</c:v>
                </c:pt>
                <c:pt idx="193">
                  <c:v>26.582000000000001</c:v>
                </c:pt>
                <c:pt idx="194">
                  <c:v>26.582000000000001</c:v>
                </c:pt>
                <c:pt idx="195">
                  <c:v>26.582000000000001</c:v>
                </c:pt>
                <c:pt idx="196">
                  <c:v>26.582000000000001</c:v>
                </c:pt>
                <c:pt idx="197">
                  <c:v>26.582000000000001</c:v>
                </c:pt>
              </c:numCache>
            </c:numRef>
          </c:yVal>
          <c:smooth val="0"/>
          <c:extLst>
            <c:ext xmlns:c16="http://schemas.microsoft.com/office/drawing/2014/chart" uri="{C3380CC4-5D6E-409C-BE32-E72D297353CC}">
              <c16:uniqueId val="{00000000-7D3B-4EB1-8267-B390ACC7B622}"/>
            </c:ext>
          </c:extLst>
        </c:ser>
        <c:ser>
          <c:idx val="1"/>
          <c:order val="1"/>
          <c:tx>
            <c:strRef>
              <c:f>Sheet1!$C$1</c:f>
              <c:strCache>
                <c:ptCount val="1"/>
                <c:pt idx="0">
                  <c:v>Retransplant (N=103)</c:v>
                </c:pt>
              </c:strCache>
            </c:strRef>
          </c:tx>
          <c:spPr>
            <a:ln w="41275">
              <a:solidFill>
                <a:srgbClr val="FF9933"/>
              </a:solidFill>
            </a:ln>
          </c:spPr>
          <c:marker>
            <c:symbol val="none"/>
          </c:marker>
          <c:xVal>
            <c:numRef>
              <c:f>Sheet1!$A$2:$A$199</c:f>
              <c:numCache>
                <c:formatCode>General</c:formatCode>
                <c:ptCount val="19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numCache>
            </c:numRef>
          </c:xVal>
          <c:yVal>
            <c:numRef>
              <c:f>Sheet1!$C$2:$C$199</c:f>
              <c:numCache>
                <c:formatCode>General</c:formatCode>
                <c:ptCount val="198"/>
                <c:pt idx="0">
                  <c:v>100</c:v>
                </c:pt>
                <c:pt idx="1">
                  <c:v>87.218999999999994</c:v>
                </c:pt>
                <c:pt idx="2">
                  <c:v>85.191000000000003</c:v>
                </c:pt>
                <c:pt idx="3">
                  <c:v>84.177000000000007</c:v>
                </c:pt>
                <c:pt idx="4">
                  <c:v>82.147999999999996</c:v>
                </c:pt>
                <c:pt idx="5">
                  <c:v>81.134</c:v>
                </c:pt>
                <c:pt idx="6">
                  <c:v>78.064999999999998</c:v>
                </c:pt>
                <c:pt idx="7">
                  <c:v>78.064999999999998</c:v>
                </c:pt>
                <c:pt idx="8">
                  <c:v>78.064999999999998</c:v>
                </c:pt>
                <c:pt idx="9">
                  <c:v>76.010999999999996</c:v>
                </c:pt>
                <c:pt idx="10">
                  <c:v>70.875</c:v>
                </c:pt>
                <c:pt idx="11">
                  <c:v>70.875</c:v>
                </c:pt>
                <c:pt idx="12">
                  <c:v>69.832999999999998</c:v>
                </c:pt>
                <c:pt idx="13">
                  <c:v>65.616</c:v>
                </c:pt>
                <c:pt idx="14">
                  <c:v>64.557000000000002</c:v>
                </c:pt>
                <c:pt idx="15">
                  <c:v>64.557000000000002</c:v>
                </c:pt>
                <c:pt idx="16">
                  <c:v>63.499000000000002</c:v>
                </c:pt>
                <c:pt idx="17">
                  <c:v>63.499000000000002</c:v>
                </c:pt>
                <c:pt idx="18">
                  <c:v>63.499000000000002</c:v>
                </c:pt>
                <c:pt idx="19">
                  <c:v>61.271000000000001</c:v>
                </c:pt>
                <c:pt idx="20">
                  <c:v>59.042999999999999</c:v>
                </c:pt>
                <c:pt idx="21">
                  <c:v>56.814999999999998</c:v>
                </c:pt>
                <c:pt idx="22">
                  <c:v>56.814999999999998</c:v>
                </c:pt>
                <c:pt idx="23">
                  <c:v>56.814999999999998</c:v>
                </c:pt>
                <c:pt idx="24">
                  <c:v>55.631</c:v>
                </c:pt>
                <c:pt idx="25">
                  <c:v>55.631</c:v>
                </c:pt>
                <c:pt idx="26">
                  <c:v>55.631</c:v>
                </c:pt>
                <c:pt idx="27">
                  <c:v>54.395000000000003</c:v>
                </c:pt>
                <c:pt idx="28">
                  <c:v>54.395000000000003</c:v>
                </c:pt>
                <c:pt idx="29">
                  <c:v>54.395000000000003</c:v>
                </c:pt>
                <c:pt idx="30">
                  <c:v>54.395000000000003</c:v>
                </c:pt>
                <c:pt idx="31">
                  <c:v>54.395000000000003</c:v>
                </c:pt>
                <c:pt idx="32">
                  <c:v>54.395000000000003</c:v>
                </c:pt>
                <c:pt idx="33">
                  <c:v>53.13</c:v>
                </c:pt>
                <c:pt idx="34">
                  <c:v>53.13</c:v>
                </c:pt>
                <c:pt idx="35">
                  <c:v>53.13</c:v>
                </c:pt>
                <c:pt idx="36">
                  <c:v>53.13</c:v>
                </c:pt>
                <c:pt idx="37">
                  <c:v>53.13</c:v>
                </c:pt>
                <c:pt idx="38">
                  <c:v>53.13</c:v>
                </c:pt>
                <c:pt idx="39">
                  <c:v>53.13</c:v>
                </c:pt>
                <c:pt idx="40">
                  <c:v>53.13</c:v>
                </c:pt>
                <c:pt idx="41">
                  <c:v>51.731999999999999</c:v>
                </c:pt>
                <c:pt idx="42">
                  <c:v>51.731999999999999</c:v>
                </c:pt>
                <c:pt idx="43">
                  <c:v>51.731999999999999</c:v>
                </c:pt>
                <c:pt idx="44">
                  <c:v>51.731999999999999</c:v>
                </c:pt>
                <c:pt idx="45">
                  <c:v>50.295000000000002</c:v>
                </c:pt>
                <c:pt idx="46">
                  <c:v>48.857999999999997</c:v>
                </c:pt>
                <c:pt idx="47">
                  <c:v>48.857999999999997</c:v>
                </c:pt>
                <c:pt idx="48">
                  <c:v>48.857999999999997</c:v>
                </c:pt>
                <c:pt idx="49">
                  <c:v>48.857999999999997</c:v>
                </c:pt>
                <c:pt idx="50">
                  <c:v>48.857999999999997</c:v>
                </c:pt>
                <c:pt idx="51">
                  <c:v>48.857999999999997</c:v>
                </c:pt>
                <c:pt idx="52">
                  <c:v>48.857999999999997</c:v>
                </c:pt>
                <c:pt idx="53">
                  <c:v>47.228999999999999</c:v>
                </c:pt>
                <c:pt idx="54">
                  <c:v>47.228999999999999</c:v>
                </c:pt>
                <c:pt idx="55">
                  <c:v>45.600999999999999</c:v>
                </c:pt>
                <c:pt idx="56">
                  <c:v>45.600999999999999</c:v>
                </c:pt>
                <c:pt idx="57">
                  <c:v>43.847000000000001</c:v>
                </c:pt>
                <c:pt idx="58">
                  <c:v>43.847000000000001</c:v>
                </c:pt>
                <c:pt idx="59">
                  <c:v>43.847000000000001</c:v>
                </c:pt>
                <c:pt idx="60">
                  <c:v>43.847000000000001</c:v>
                </c:pt>
                <c:pt idx="61">
                  <c:v>43.847000000000001</c:v>
                </c:pt>
                <c:pt idx="62">
                  <c:v>43.847000000000001</c:v>
                </c:pt>
                <c:pt idx="63">
                  <c:v>42.02</c:v>
                </c:pt>
                <c:pt idx="64">
                  <c:v>40.192999999999998</c:v>
                </c:pt>
                <c:pt idx="65">
                  <c:v>40.192999999999998</c:v>
                </c:pt>
                <c:pt idx="66">
                  <c:v>40.192999999999998</c:v>
                </c:pt>
                <c:pt idx="67">
                  <c:v>40.192999999999998</c:v>
                </c:pt>
                <c:pt idx="68">
                  <c:v>40.192999999999998</c:v>
                </c:pt>
                <c:pt idx="69">
                  <c:v>40.192999999999998</c:v>
                </c:pt>
                <c:pt idx="70">
                  <c:v>40.192999999999998</c:v>
                </c:pt>
                <c:pt idx="71">
                  <c:v>40.192999999999998</c:v>
                </c:pt>
                <c:pt idx="72">
                  <c:v>40.192999999999998</c:v>
                </c:pt>
                <c:pt idx="73">
                  <c:v>38.183</c:v>
                </c:pt>
                <c:pt idx="74">
                  <c:v>38.183</c:v>
                </c:pt>
                <c:pt idx="75">
                  <c:v>38.183</c:v>
                </c:pt>
                <c:pt idx="76">
                  <c:v>38.183</c:v>
                </c:pt>
                <c:pt idx="77">
                  <c:v>38.183</c:v>
                </c:pt>
                <c:pt idx="78">
                  <c:v>38.183</c:v>
                </c:pt>
                <c:pt idx="79">
                  <c:v>38.183</c:v>
                </c:pt>
                <c:pt idx="80">
                  <c:v>38.183</c:v>
                </c:pt>
                <c:pt idx="81">
                  <c:v>38.183</c:v>
                </c:pt>
                <c:pt idx="82">
                  <c:v>38.183</c:v>
                </c:pt>
                <c:pt idx="83">
                  <c:v>38.183</c:v>
                </c:pt>
                <c:pt idx="84">
                  <c:v>36.173999999999999</c:v>
                </c:pt>
                <c:pt idx="85">
                  <c:v>36.173999999999999</c:v>
                </c:pt>
                <c:pt idx="86">
                  <c:v>36.173999999999999</c:v>
                </c:pt>
                <c:pt idx="87">
                  <c:v>36.173999999999999</c:v>
                </c:pt>
                <c:pt idx="88">
                  <c:v>36.173999999999999</c:v>
                </c:pt>
                <c:pt idx="89">
                  <c:v>36.173999999999999</c:v>
                </c:pt>
                <c:pt idx="90">
                  <c:v>36.173999999999999</c:v>
                </c:pt>
                <c:pt idx="91">
                  <c:v>36.173999999999999</c:v>
                </c:pt>
                <c:pt idx="92">
                  <c:v>36.173999999999999</c:v>
                </c:pt>
                <c:pt idx="93">
                  <c:v>36.173999999999999</c:v>
                </c:pt>
                <c:pt idx="94">
                  <c:v>36.173999999999999</c:v>
                </c:pt>
                <c:pt idx="95">
                  <c:v>36.173999999999999</c:v>
                </c:pt>
                <c:pt idx="96">
                  <c:v>36.173999999999999</c:v>
                </c:pt>
                <c:pt idx="97">
                  <c:v>36.173999999999999</c:v>
                </c:pt>
                <c:pt idx="98">
                  <c:v>36.173999999999999</c:v>
                </c:pt>
                <c:pt idx="99">
                  <c:v>36.173999999999999</c:v>
                </c:pt>
                <c:pt idx="100">
                  <c:v>36.173999999999999</c:v>
                </c:pt>
                <c:pt idx="101">
                  <c:v>36.173999999999999</c:v>
                </c:pt>
                <c:pt idx="102">
                  <c:v>36.173999999999999</c:v>
                </c:pt>
                <c:pt idx="103">
                  <c:v>36.173999999999999</c:v>
                </c:pt>
                <c:pt idx="104">
                  <c:v>36.173999999999999</c:v>
                </c:pt>
                <c:pt idx="105">
                  <c:v>36.173999999999999</c:v>
                </c:pt>
                <c:pt idx="106">
                  <c:v>36.173999999999999</c:v>
                </c:pt>
                <c:pt idx="107">
                  <c:v>36.173999999999999</c:v>
                </c:pt>
                <c:pt idx="108">
                  <c:v>36.173999999999999</c:v>
                </c:pt>
                <c:pt idx="109">
                  <c:v>33.390999999999998</c:v>
                </c:pt>
                <c:pt idx="110">
                  <c:v>33.390999999999998</c:v>
                </c:pt>
                <c:pt idx="111">
                  <c:v>33.390999999999998</c:v>
                </c:pt>
                <c:pt idx="112">
                  <c:v>33.390999999999998</c:v>
                </c:pt>
                <c:pt idx="113">
                  <c:v>33.390999999999998</c:v>
                </c:pt>
                <c:pt idx="114">
                  <c:v>33.390999999999998</c:v>
                </c:pt>
                <c:pt idx="115">
                  <c:v>33.390999999999998</c:v>
                </c:pt>
                <c:pt idx="116">
                  <c:v>33.390999999999998</c:v>
                </c:pt>
                <c:pt idx="117">
                  <c:v>33.390999999999998</c:v>
                </c:pt>
                <c:pt idx="118">
                  <c:v>33.390999999999998</c:v>
                </c:pt>
                <c:pt idx="119">
                  <c:v>33.390999999999998</c:v>
                </c:pt>
                <c:pt idx="120">
                  <c:v>33.390999999999998</c:v>
                </c:pt>
              </c:numCache>
            </c:numRef>
          </c:yVal>
          <c:smooth val="0"/>
          <c:extLst>
            <c:ext xmlns:c16="http://schemas.microsoft.com/office/drawing/2014/chart" uri="{C3380CC4-5D6E-409C-BE32-E72D297353CC}">
              <c16:uniqueId val="{00000001-7D3B-4EB1-8267-B390ACC7B622}"/>
            </c:ext>
          </c:extLst>
        </c:ser>
        <c:dLbls>
          <c:showLegendKey val="0"/>
          <c:showVal val="0"/>
          <c:showCatName val="0"/>
          <c:showSerName val="0"/>
          <c:showPercent val="0"/>
          <c:showBubbleSize val="0"/>
        </c:dLbls>
        <c:axId val="657254928"/>
        <c:axId val="657255320"/>
      </c:scatterChart>
      <c:valAx>
        <c:axId val="657254928"/>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55320"/>
        <c:crosses val="autoZero"/>
        <c:crossBetween val="midCat"/>
        <c:majorUnit val="1"/>
      </c:valAx>
      <c:valAx>
        <c:axId val="6572553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54928"/>
        <c:crosses val="autoZero"/>
        <c:crossBetween val="midCat"/>
        <c:majorUnit val="25"/>
      </c:valAx>
      <c:spPr>
        <a:noFill/>
        <a:ln>
          <a:solidFill>
            <a:schemeClr val="bg2"/>
          </a:solidFill>
        </a:ln>
      </c:spPr>
    </c:plotArea>
    <c:legend>
      <c:legendPos val="r"/>
      <c:layout>
        <c:manualLayout>
          <c:xMode val="edge"/>
          <c:yMode val="edge"/>
          <c:x val="0.62676247880519353"/>
          <c:y val="6.1646385110952037E-2"/>
          <c:w val="0.32896023505911504"/>
          <c:h val="0.1107464875714065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6616455551751E-2"/>
          <c:y val="3.6402717805435608E-2"/>
          <c:w val="0.46678964159652458"/>
          <c:h val="0.8143976721483126"/>
        </c:manualLayout>
      </c:layout>
      <c:barChart>
        <c:barDir val="col"/>
        <c:grouping val="percentStacked"/>
        <c:varyColors val="0"/>
        <c:ser>
          <c:idx val="0"/>
          <c:order val="0"/>
          <c:tx>
            <c:strRef>
              <c:f>Sheet1!$A$2</c:f>
              <c:strCache>
                <c:ptCount val="1"/>
                <c:pt idx="0">
                  <c:v>Fully active, normal</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1 Year                 (N = 347)</c:v>
                </c:pt>
                <c:pt idx="1">
                  <c:v>2 Year                  (N = 302)</c:v>
                </c:pt>
                <c:pt idx="2">
                  <c:v>3 Year                    (N = 253)</c:v>
                </c:pt>
                <c:pt idx="3">
                  <c:v>. </c:v>
                </c:pt>
              </c:strCache>
            </c:strRef>
          </c:cat>
          <c:val>
            <c:numRef>
              <c:f>Sheet1!$B$2:$D$2</c:f>
              <c:numCache>
                <c:formatCode>General</c:formatCode>
                <c:ptCount val="3"/>
                <c:pt idx="0">
                  <c:v>193</c:v>
                </c:pt>
                <c:pt idx="1">
                  <c:v>169</c:v>
                </c:pt>
                <c:pt idx="2">
                  <c:v>161</c:v>
                </c:pt>
              </c:numCache>
            </c:numRef>
          </c:val>
          <c:extLst>
            <c:ext xmlns:c16="http://schemas.microsoft.com/office/drawing/2014/chart" uri="{C3380CC4-5D6E-409C-BE32-E72D297353CC}">
              <c16:uniqueId val="{00000000-5DF2-480B-8633-1A4BD9C4B4C0}"/>
            </c:ext>
          </c:extLst>
        </c:ser>
        <c:ser>
          <c:idx val="1"/>
          <c:order val="1"/>
          <c:tx>
            <c:strRef>
              <c:f>Sheet1!$A$3</c:f>
              <c:strCache>
                <c:ptCount val="1"/>
                <c:pt idx="0">
                  <c:v>Minor restrictions in physically strenuous activity</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 = 347)</c:v>
                </c:pt>
                <c:pt idx="1">
                  <c:v>2 Year                  (N = 302)</c:v>
                </c:pt>
                <c:pt idx="2">
                  <c:v>3 Year                    (N = 253)</c:v>
                </c:pt>
                <c:pt idx="3">
                  <c:v>. </c:v>
                </c:pt>
              </c:strCache>
            </c:strRef>
          </c:cat>
          <c:val>
            <c:numRef>
              <c:f>Sheet1!$B$3:$D$3</c:f>
              <c:numCache>
                <c:formatCode>General</c:formatCode>
                <c:ptCount val="3"/>
                <c:pt idx="0">
                  <c:v>64</c:v>
                </c:pt>
                <c:pt idx="1">
                  <c:v>48</c:v>
                </c:pt>
                <c:pt idx="2">
                  <c:v>40</c:v>
                </c:pt>
              </c:numCache>
            </c:numRef>
          </c:val>
          <c:extLst>
            <c:ext xmlns:c16="http://schemas.microsoft.com/office/drawing/2014/chart" uri="{C3380CC4-5D6E-409C-BE32-E72D297353CC}">
              <c16:uniqueId val="{00000001-5DF2-480B-8633-1A4BD9C4B4C0}"/>
            </c:ext>
          </c:extLst>
        </c:ser>
        <c:ser>
          <c:idx val="2"/>
          <c:order val="2"/>
          <c:tx>
            <c:strRef>
              <c:f>Sheet1!$A$4</c:f>
              <c:strCache>
                <c:ptCount val="1"/>
                <c:pt idx="0">
                  <c:v>Active, but tires more quickly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 = 347)</c:v>
                </c:pt>
                <c:pt idx="1">
                  <c:v>2 Year                  (N = 302)</c:v>
                </c:pt>
                <c:pt idx="2">
                  <c:v>3 Year                    (N = 253)</c:v>
                </c:pt>
                <c:pt idx="3">
                  <c:v>. </c:v>
                </c:pt>
              </c:strCache>
            </c:strRef>
          </c:cat>
          <c:val>
            <c:numRef>
              <c:f>Sheet1!$B$4:$D$4</c:f>
              <c:numCache>
                <c:formatCode>General</c:formatCode>
                <c:ptCount val="3"/>
                <c:pt idx="0">
                  <c:v>28</c:v>
                </c:pt>
                <c:pt idx="1">
                  <c:v>28</c:v>
                </c:pt>
                <c:pt idx="2">
                  <c:v>19</c:v>
                </c:pt>
              </c:numCache>
            </c:numRef>
          </c:val>
          <c:extLst>
            <c:ext xmlns:c16="http://schemas.microsoft.com/office/drawing/2014/chart" uri="{C3380CC4-5D6E-409C-BE32-E72D297353CC}">
              <c16:uniqueId val="{00000002-5DF2-480B-8633-1A4BD9C4B4C0}"/>
            </c:ext>
          </c:extLst>
        </c:ser>
        <c:ser>
          <c:idx val="3"/>
          <c:order val="3"/>
          <c:tx>
            <c:strRef>
              <c:f>Sheet1!$A$5</c:f>
              <c:strCache>
                <c:ptCount val="1"/>
                <c:pt idx="0">
                  <c:v>Both greater restriction of and less time spent in play activity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 = 347)</c:v>
                </c:pt>
                <c:pt idx="1">
                  <c:v>2 Year                  (N = 302)</c:v>
                </c:pt>
                <c:pt idx="2">
                  <c:v>3 Year                    (N = 253)</c:v>
                </c:pt>
                <c:pt idx="3">
                  <c:v>. </c:v>
                </c:pt>
              </c:strCache>
            </c:strRef>
          </c:cat>
          <c:val>
            <c:numRef>
              <c:f>Sheet1!$B$5:$D$5</c:f>
              <c:numCache>
                <c:formatCode>General</c:formatCode>
                <c:ptCount val="3"/>
                <c:pt idx="0">
                  <c:v>14</c:v>
                </c:pt>
                <c:pt idx="1">
                  <c:v>18</c:v>
                </c:pt>
                <c:pt idx="2">
                  <c:v>8</c:v>
                </c:pt>
              </c:numCache>
            </c:numRef>
          </c:val>
          <c:extLst>
            <c:ext xmlns:c16="http://schemas.microsoft.com/office/drawing/2014/chart" uri="{C3380CC4-5D6E-409C-BE32-E72D297353CC}">
              <c16:uniqueId val="{00000003-5DF2-480B-8633-1A4BD9C4B4C0}"/>
            </c:ext>
          </c:extLst>
        </c:ser>
        <c:ser>
          <c:idx val="4"/>
          <c:order val="4"/>
          <c:tx>
            <c:strRef>
              <c:f>Sheet1!$A$6</c:f>
              <c:strCache>
                <c:ptCount val="1"/>
                <c:pt idx="0">
                  <c:v>Up and around, but minimal active play; keeps busy with quieter activities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                 (N = 347)</c:v>
                </c:pt>
                <c:pt idx="1">
                  <c:v>2 Year                  (N = 302)</c:v>
                </c:pt>
                <c:pt idx="2">
                  <c:v>3 Year                    (N = 253)</c:v>
                </c:pt>
                <c:pt idx="3">
                  <c:v>. </c:v>
                </c:pt>
              </c:strCache>
            </c:strRef>
          </c:cat>
          <c:val>
            <c:numRef>
              <c:f>Sheet1!$B$6:$D$6</c:f>
              <c:numCache>
                <c:formatCode>General</c:formatCode>
                <c:ptCount val="3"/>
                <c:pt idx="0">
                  <c:v>15</c:v>
                </c:pt>
                <c:pt idx="1">
                  <c:v>8</c:v>
                </c:pt>
                <c:pt idx="2">
                  <c:v>7</c:v>
                </c:pt>
              </c:numCache>
            </c:numRef>
          </c:val>
          <c:extLst>
            <c:ext xmlns:c16="http://schemas.microsoft.com/office/drawing/2014/chart" uri="{C3380CC4-5D6E-409C-BE32-E72D297353CC}">
              <c16:uniqueId val="{00000004-5DF2-480B-8633-1A4BD9C4B4C0}"/>
            </c:ext>
          </c:extLst>
        </c:ser>
        <c:ser>
          <c:idx val="5"/>
          <c:order val="5"/>
          <c:tx>
            <c:strRef>
              <c:f>Sheet1!$A$7</c:f>
              <c:strCache>
                <c:ptCount val="1"/>
                <c:pt idx="0">
                  <c:v>Can dress but lies around much of day; no active play; can take part in quiet play/activities</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 = 347)</c:v>
                </c:pt>
                <c:pt idx="1">
                  <c:v>2 Year                  (N = 302)</c:v>
                </c:pt>
                <c:pt idx="2">
                  <c:v>3 Year                    (N = 253)</c:v>
                </c:pt>
                <c:pt idx="3">
                  <c:v>. </c:v>
                </c:pt>
              </c:strCache>
            </c:strRef>
          </c:cat>
          <c:val>
            <c:numRef>
              <c:f>Sheet1!$B$7:$D$7</c:f>
              <c:numCache>
                <c:formatCode>General</c:formatCode>
                <c:ptCount val="3"/>
                <c:pt idx="0">
                  <c:v>8</c:v>
                </c:pt>
                <c:pt idx="1">
                  <c:v>6</c:v>
                </c:pt>
                <c:pt idx="2">
                  <c:v>2</c:v>
                </c:pt>
              </c:numCache>
            </c:numRef>
          </c:val>
          <c:extLst>
            <c:ext xmlns:c16="http://schemas.microsoft.com/office/drawing/2014/chart" uri="{C3380CC4-5D6E-409C-BE32-E72D297353CC}">
              <c16:uniqueId val="{00000005-5DF2-480B-8633-1A4BD9C4B4C0}"/>
            </c:ext>
          </c:extLst>
        </c:ser>
        <c:ser>
          <c:idx val="6"/>
          <c:order val="6"/>
          <c:tx>
            <c:strRef>
              <c:f>Sheet1!$A$8</c:f>
              <c:strCache>
                <c:ptCount val="1"/>
                <c:pt idx="0">
                  <c:v>Mostly in bed; participates in quiet activities</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 = 347)</c:v>
                </c:pt>
                <c:pt idx="1">
                  <c:v>2 Year                  (N = 302)</c:v>
                </c:pt>
                <c:pt idx="2">
                  <c:v>3 Year                    (N = 253)</c:v>
                </c:pt>
                <c:pt idx="3">
                  <c:v>. </c:v>
                </c:pt>
              </c:strCache>
            </c:strRef>
          </c:cat>
          <c:val>
            <c:numRef>
              <c:f>Sheet1!$B$8:$D$8</c:f>
              <c:numCache>
                <c:formatCode>General</c:formatCode>
                <c:ptCount val="3"/>
                <c:pt idx="0">
                  <c:v>5</c:v>
                </c:pt>
                <c:pt idx="1">
                  <c:v>6</c:v>
                </c:pt>
                <c:pt idx="2">
                  <c:v>6</c:v>
                </c:pt>
              </c:numCache>
            </c:numRef>
          </c:val>
          <c:extLst>
            <c:ext xmlns:c16="http://schemas.microsoft.com/office/drawing/2014/chart" uri="{C3380CC4-5D6E-409C-BE32-E72D297353CC}">
              <c16:uniqueId val="{00000006-5DF2-480B-8633-1A4BD9C4B4C0}"/>
            </c:ext>
          </c:extLst>
        </c:ser>
        <c:ser>
          <c:idx val="7"/>
          <c:order val="7"/>
          <c:tx>
            <c:strRef>
              <c:f>Sheet1!$A$9</c:f>
              <c:strCache>
                <c:ptCount val="1"/>
                <c:pt idx="0">
                  <c:v>In bed; needs assistance even for quiet play</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 = 347)</c:v>
                </c:pt>
                <c:pt idx="1">
                  <c:v>2 Year                  (N = 302)</c:v>
                </c:pt>
                <c:pt idx="2">
                  <c:v>3 Year                    (N = 253)</c:v>
                </c:pt>
                <c:pt idx="3">
                  <c:v>. </c:v>
                </c:pt>
              </c:strCache>
            </c:strRef>
          </c:cat>
          <c:val>
            <c:numRef>
              <c:f>Sheet1!$B$9:$D$9</c:f>
              <c:numCache>
                <c:formatCode>General</c:formatCode>
                <c:ptCount val="3"/>
                <c:pt idx="0">
                  <c:v>7</c:v>
                </c:pt>
                <c:pt idx="1">
                  <c:v>1</c:v>
                </c:pt>
                <c:pt idx="2">
                  <c:v>1</c:v>
                </c:pt>
              </c:numCache>
            </c:numRef>
          </c:val>
          <c:extLst>
            <c:ext xmlns:c16="http://schemas.microsoft.com/office/drawing/2014/chart" uri="{C3380CC4-5D6E-409C-BE32-E72D297353CC}">
              <c16:uniqueId val="{00000007-5DF2-480B-8633-1A4BD9C4B4C0}"/>
            </c:ext>
          </c:extLst>
        </c:ser>
        <c:ser>
          <c:idx val="8"/>
          <c:order val="8"/>
          <c:tx>
            <c:strRef>
              <c:f>Sheet1!$A$10</c:f>
              <c:strCache>
                <c:ptCount val="1"/>
                <c:pt idx="0">
                  <c:v>Often sleeping; play entirely limited to very passive activities</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                 (N = 347)</c:v>
                </c:pt>
                <c:pt idx="1">
                  <c:v>2 Year                  (N = 302)</c:v>
                </c:pt>
                <c:pt idx="2">
                  <c:v>3 Year                    (N = 253)</c:v>
                </c:pt>
                <c:pt idx="3">
                  <c:v>. </c:v>
                </c:pt>
              </c:strCache>
            </c:strRef>
          </c:cat>
          <c:val>
            <c:numRef>
              <c:f>Sheet1!$B$10:$D$10</c:f>
              <c:numCache>
                <c:formatCode>General</c:formatCode>
                <c:ptCount val="3"/>
                <c:pt idx="0">
                  <c:v>3</c:v>
                </c:pt>
                <c:pt idx="1">
                  <c:v>10</c:v>
                </c:pt>
                <c:pt idx="2">
                  <c:v>6</c:v>
                </c:pt>
              </c:numCache>
            </c:numRef>
          </c:val>
          <c:extLst>
            <c:ext xmlns:c16="http://schemas.microsoft.com/office/drawing/2014/chart" uri="{C3380CC4-5D6E-409C-BE32-E72D297353CC}">
              <c16:uniqueId val="{00000008-5DF2-480B-8633-1A4BD9C4B4C0}"/>
            </c:ext>
          </c:extLst>
        </c:ser>
        <c:ser>
          <c:idx val="9"/>
          <c:order val="9"/>
          <c:tx>
            <c:strRef>
              <c:f>Sheet1!$A$11</c:f>
              <c:strCache>
                <c:ptCount val="1"/>
                <c:pt idx="0">
                  <c:v>No play; does not get out of bed</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                 (N = 347)</c:v>
                </c:pt>
                <c:pt idx="1">
                  <c:v>2 Year                  (N = 302)</c:v>
                </c:pt>
                <c:pt idx="2">
                  <c:v>3 Year                    (N = 253)</c:v>
                </c:pt>
                <c:pt idx="3">
                  <c:v>. </c:v>
                </c:pt>
              </c:strCache>
            </c:strRef>
          </c:cat>
          <c:val>
            <c:numRef>
              <c:f>Sheet1!$B$11:$D$11</c:f>
              <c:numCache>
                <c:formatCode>General</c:formatCode>
                <c:ptCount val="3"/>
                <c:pt idx="0">
                  <c:v>10</c:v>
                </c:pt>
                <c:pt idx="1">
                  <c:v>8</c:v>
                </c:pt>
                <c:pt idx="2">
                  <c:v>3</c:v>
                </c:pt>
              </c:numCache>
            </c:numRef>
          </c:val>
          <c:extLst>
            <c:ext xmlns:c16="http://schemas.microsoft.com/office/drawing/2014/chart" uri="{C3380CC4-5D6E-409C-BE32-E72D297353CC}">
              <c16:uniqueId val="{00000009-5DF2-480B-8633-1A4BD9C4B4C0}"/>
            </c:ext>
          </c:extLst>
        </c:ser>
        <c:dLbls>
          <c:showLegendKey val="0"/>
          <c:showVal val="0"/>
          <c:showCatName val="0"/>
          <c:showSerName val="0"/>
          <c:showPercent val="0"/>
          <c:showBubbleSize val="0"/>
        </c:dLbls>
        <c:gapWidth val="100"/>
        <c:overlap val="100"/>
        <c:axId val="657256104"/>
        <c:axId val="657256496"/>
      </c:barChart>
      <c:catAx>
        <c:axId val="65725610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7256496"/>
        <c:crosses val="autoZero"/>
        <c:auto val="1"/>
        <c:lblAlgn val="ctr"/>
        <c:lblOffset val="100"/>
        <c:noMultiLvlLbl val="0"/>
      </c:catAx>
      <c:valAx>
        <c:axId val="657256496"/>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56104"/>
        <c:crosses val="autoZero"/>
        <c:crossBetween val="between"/>
        <c:majorUnit val="0.2"/>
      </c:valAx>
      <c:spPr>
        <a:noFill/>
        <a:ln>
          <a:solidFill>
            <a:schemeClr val="bg2"/>
          </a:solidFill>
        </a:ln>
      </c:spPr>
    </c:plotArea>
    <c:legend>
      <c:legendPos val="r"/>
      <c:layout>
        <c:manualLayout>
          <c:xMode val="edge"/>
          <c:yMode val="edge"/>
          <c:x val="0.56802583944248353"/>
          <c:y val="2.360469054271442E-2"/>
          <c:w val="0.42176667571725945"/>
          <c:h val="0.93958907147069715"/>
        </c:manualLayout>
      </c:layout>
      <c:overlay val="0"/>
      <c:spPr>
        <a:solidFill>
          <a:schemeClr val="tx1"/>
        </a:solidFill>
        <a:ln w="12700">
          <a:solidFill>
            <a:schemeClr val="bg2"/>
          </a:solidFill>
        </a:ln>
      </c:spPr>
      <c:txPr>
        <a:bodyPr/>
        <a:lstStyle/>
        <a:p>
          <a:pPr>
            <a:defRPr sz="12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66836498378883E-2"/>
          <c:y val="3.6402642466303557E-2"/>
          <c:w val="0.8990919517413265"/>
          <c:h val="0.82283051343777558"/>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(N=403)</c:v>
                </c:pt>
                <c:pt idx="1">
                  <c:v>Between 2 and 3 Years (N=289)</c:v>
                </c:pt>
                <c:pt idx="2">
                  <c:v>Between 4 and 5 Years (N=235)</c:v>
                </c:pt>
              </c:strCache>
            </c:strRef>
          </c:cat>
          <c:val>
            <c:numRef>
              <c:f>Sheet1!$B$2:$D$2</c:f>
              <c:numCache>
                <c:formatCode>General</c:formatCode>
                <c:ptCount val="3"/>
                <c:pt idx="0">
                  <c:v>188</c:v>
                </c:pt>
                <c:pt idx="1">
                  <c:v>157</c:v>
                </c:pt>
                <c:pt idx="2">
                  <c:v>135</c:v>
                </c:pt>
              </c:numCache>
            </c:numRef>
          </c:val>
          <c:extLst>
            <c:ext xmlns:c16="http://schemas.microsoft.com/office/drawing/2014/chart" uri="{C3380CC4-5D6E-409C-BE32-E72D297353CC}">
              <c16:uniqueId val="{00000000-C70A-4D38-AA24-811490074F9A}"/>
            </c:ext>
          </c:extLst>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(N=403)</c:v>
                </c:pt>
                <c:pt idx="1">
                  <c:v>Between 2 and 3 Years (N=289)</c:v>
                </c:pt>
                <c:pt idx="2">
                  <c:v>Between 4 and 5 Years (N=235)</c:v>
                </c:pt>
              </c:strCache>
            </c:strRef>
          </c:cat>
          <c:val>
            <c:numRef>
              <c:f>Sheet1!$B$3:$D$3</c:f>
              <c:numCache>
                <c:formatCode>General</c:formatCode>
                <c:ptCount val="3"/>
                <c:pt idx="0">
                  <c:v>59</c:v>
                </c:pt>
                <c:pt idx="1">
                  <c:v>37</c:v>
                </c:pt>
                <c:pt idx="2">
                  <c:v>27</c:v>
                </c:pt>
              </c:numCache>
            </c:numRef>
          </c:val>
          <c:extLst>
            <c:ext xmlns:c16="http://schemas.microsoft.com/office/drawing/2014/chart" uri="{C3380CC4-5D6E-409C-BE32-E72D297353CC}">
              <c16:uniqueId val="{00000001-C70A-4D38-AA24-811490074F9A}"/>
            </c:ext>
          </c:extLst>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(N=403)</c:v>
                </c:pt>
                <c:pt idx="1">
                  <c:v>Between 2 and 3 Years (N=289)</c:v>
                </c:pt>
                <c:pt idx="2">
                  <c:v>Between 4 and 5 Years (N=235)</c:v>
                </c:pt>
              </c:strCache>
            </c:strRef>
          </c:cat>
          <c:val>
            <c:numRef>
              <c:f>Sheet1!$B$4:$D$4</c:f>
              <c:numCache>
                <c:formatCode>General</c:formatCode>
                <c:ptCount val="3"/>
                <c:pt idx="0">
                  <c:v>32</c:v>
                </c:pt>
                <c:pt idx="1">
                  <c:v>12</c:v>
                </c:pt>
                <c:pt idx="2">
                  <c:v>20</c:v>
                </c:pt>
              </c:numCache>
            </c:numRef>
          </c:val>
          <c:extLst>
            <c:ext xmlns:c16="http://schemas.microsoft.com/office/drawing/2014/chart" uri="{C3380CC4-5D6E-409C-BE32-E72D297353CC}">
              <c16:uniqueId val="{00000002-C70A-4D38-AA24-811490074F9A}"/>
            </c:ext>
          </c:extLst>
        </c:ser>
        <c:ser>
          <c:idx val="3"/>
          <c:order val="3"/>
          <c:tx>
            <c:strRef>
              <c:f>Sheet1!$A$5</c:f>
              <c:strCache>
                <c:ptCount val="1"/>
                <c:pt idx="0">
                  <c:v>Hospitalized, Infection Only</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Up to 1 Year                                                                                 (N=403)</c:v>
                </c:pt>
                <c:pt idx="1">
                  <c:v>Between 2 and 3 Years (N=289)</c:v>
                </c:pt>
                <c:pt idx="2">
                  <c:v>Between 4 and 5 Years (N=235)</c:v>
                </c:pt>
              </c:strCache>
            </c:strRef>
          </c:cat>
          <c:val>
            <c:numRef>
              <c:f>Sheet1!$B$5:$D$5</c:f>
              <c:numCache>
                <c:formatCode>General</c:formatCode>
                <c:ptCount val="3"/>
                <c:pt idx="0">
                  <c:v>86</c:v>
                </c:pt>
                <c:pt idx="1">
                  <c:v>64</c:v>
                </c:pt>
                <c:pt idx="2">
                  <c:v>39</c:v>
                </c:pt>
              </c:numCache>
            </c:numRef>
          </c:val>
          <c:extLst>
            <c:ext xmlns:c16="http://schemas.microsoft.com/office/drawing/2014/chart" uri="{C3380CC4-5D6E-409C-BE32-E72D297353CC}">
              <c16:uniqueId val="{00000003-C70A-4D38-AA24-811490074F9A}"/>
            </c:ext>
          </c:extLst>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a:ln>
              <a:solidFill>
                <a:schemeClr val="bg2"/>
              </a:solidFill>
            </a:ln>
          </c:spPr>
          <c:invertIfNegative val="0"/>
          <c:cat>
            <c:strRef>
              <c:f>Sheet1!$B$1:$D$1</c:f>
              <c:strCache>
                <c:ptCount val="3"/>
                <c:pt idx="0">
                  <c:v>Up to 1 Year                                                                                 (N=403)</c:v>
                </c:pt>
                <c:pt idx="1">
                  <c:v>Between 2 and 3 Years (N=289)</c:v>
                </c:pt>
                <c:pt idx="2">
                  <c:v>Between 4 and 5 Years (N=235)</c:v>
                </c:pt>
              </c:strCache>
            </c:strRef>
          </c:cat>
          <c:val>
            <c:numRef>
              <c:f>Sheet1!$B$6:$D$6</c:f>
              <c:numCache>
                <c:formatCode>General</c:formatCode>
                <c:ptCount val="3"/>
                <c:pt idx="0">
                  <c:v>38</c:v>
                </c:pt>
                <c:pt idx="1">
                  <c:v>19</c:v>
                </c:pt>
                <c:pt idx="2">
                  <c:v>14</c:v>
                </c:pt>
              </c:numCache>
            </c:numRef>
          </c:val>
          <c:extLst>
            <c:ext xmlns:c16="http://schemas.microsoft.com/office/drawing/2014/chart" uri="{C3380CC4-5D6E-409C-BE32-E72D297353CC}">
              <c16:uniqueId val="{00000004-C70A-4D38-AA24-811490074F9A}"/>
            </c:ext>
          </c:extLst>
        </c:ser>
        <c:dLbls>
          <c:showLegendKey val="0"/>
          <c:showVal val="0"/>
          <c:showCatName val="0"/>
          <c:showSerName val="0"/>
          <c:showPercent val="0"/>
          <c:showBubbleSize val="0"/>
        </c:dLbls>
        <c:gapWidth val="100"/>
        <c:overlap val="100"/>
        <c:axId val="657256888"/>
        <c:axId val="657257280"/>
      </c:barChart>
      <c:catAx>
        <c:axId val="65725688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7257280"/>
        <c:crosses val="autoZero"/>
        <c:auto val="1"/>
        <c:lblAlgn val="ctr"/>
        <c:lblOffset val="100"/>
        <c:noMultiLvlLbl val="0"/>
      </c:catAx>
      <c:valAx>
        <c:axId val="657257280"/>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56888"/>
        <c:crosses val="autoZero"/>
        <c:crossBetween val="between"/>
        <c:majorUnit val="0.2"/>
      </c:valAx>
      <c:spPr>
        <a:noFill/>
        <a:ln>
          <a:solidFill>
            <a:schemeClr val="bg2"/>
          </a:solidFill>
        </a:ln>
      </c:spPr>
    </c:plotArea>
    <c:legend>
      <c:legendPos val="b"/>
      <c:layout>
        <c:manualLayout>
          <c:xMode val="edge"/>
          <c:yMode val="edge"/>
          <c:x val="0.115937272546814"/>
          <c:y val="0.61841646038129028"/>
          <c:w val="0.8516963320761376"/>
          <c:h val="0.18323270182200779"/>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585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(N=403)</c:v>
                </c:pt>
                <c:pt idx="1">
                  <c:v>Between 1 and 3 Years (N=270)</c:v>
                </c:pt>
                <c:pt idx="2">
                  <c:v>Between 3 and 5 Years (N=212)</c:v>
                </c:pt>
              </c:strCache>
            </c:strRef>
          </c:cat>
          <c:val>
            <c:numRef>
              <c:f>Sheet1!$B$2:$D$2</c:f>
              <c:numCache>
                <c:formatCode>General</c:formatCode>
                <c:ptCount val="3"/>
                <c:pt idx="0">
                  <c:v>188</c:v>
                </c:pt>
                <c:pt idx="1">
                  <c:v>91</c:v>
                </c:pt>
                <c:pt idx="2">
                  <c:v>77</c:v>
                </c:pt>
              </c:numCache>
            </c:numRef>
          </c:val>
          <c:extLst>
            <c:ext xmlns:c16="http://schemas.microsoft.com/office/drawing/2014/chart" uri="{C3380CC4-5D6E-409C-BE32-E72D297353CC}">
              <c16:uniqueId val="{00000000-476A-4550-8AF2-7B2C673F1064}"/>
            </c:ext>
          </c:extLst>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(N=403)</c:v>
                </c:pt>
                <c:pt idx="1">
                  <c:v>Between 1 and 3 Years (N=270)</c:v>
                </c:pt>
                <c:pt idx="2">
                  <c:v>Between 3 and 5 Years (N=212)</c:v>
                </c:pt>
              </c:strCache>
            </c:strRef>
          </c:cat>
          <c:val>
            <c:numRef>
              <c:f>Sheet1!$B$3:$D$3</c:f>
              <c:numCache>
                <c:formatCode>General</c:formatCode>
                <c:ptCount val="3"/>
                <c:pt idx="0">
                  <c:v>59</c:v>
                </c:pt>
                <c:pt idx="1">
                  <c:v>47</c:v>
                </c:pt>
                <c:pt idx="2">
                  <c:v>31</c:v>
                </c:pt>
              </c:numCache>
            </c:numRef>
          </c:val>
          <c:extLst>
            <c:ext xmlns:c16="http://schemas.microsoft.com/office/drawing/2014/chart" uri="{C3380CC4-5D6E-409C-BE32-E72D297353CC}">
              <c16:uniqueId val="{00000001-476A-4550-8AF2-7B2C673F1064}"/>
            </c:ext>
          </c:extLst>
        </c:ser>
        <c:ser>
          <c:idx val="2"/>
          <c:order val="2"/>
          <c:tx>
            <c:strRef>
              <c:f>Sheet1!$A$4</c:f>
              <c:strCache>
                <c:ptCount val="1"/>
                <c:pt idx="0">
                  <c:v>Hospitalized, Rejection Only</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Sheet1!$B$1:$D$1</c:f>
              <c:strCache>
                <c:ptCount val="3"/>
                <c:pt idx="0">
                  <c:v>Up to 1 Year                                                                                              (N=403)</c:v>
                </c:pt>
                <c:pt idx="1">
                  <c:v>Between 1 and 3 Years (N=270)</c:v>
                </c:pt>
                <c:pt idx="2">
                  <c:v>Between 3 and 5 Years (N=212)</c:v>
                </c:pt>
              </c:strCache>
            </c:strRef>
          </c:cat>
          <c:val>
            <c:numRef>
              <c:f>Sheet1!$B$4:$D$4</c:f>
              <c:numCache>
                <c:formatCode>General</c:formatCode>
                <c:ptCount val="3"/>
                <c:pt idx="0">
                  <c:v>32</c:v>
                </c:pt>
                <c:pt idx="1">
                  <c:v>18</c:v>
                </c:pt>
                <c:pt idx="2">
                  <c:v>23</c:v>
                </c:pt>
              </c:numCache>
            </c:numRef>
          </c:val>
          <c:extLst>
            <c:ext xmlns:c16="http://schemas.microsoft.com/office/drawing/2014/chart" uri="{C3380CC4-5D6E-409C-BE32-E72D297353CC}">
              <c16:uniqueId val="{00000002-476A-4550-8AF2-7B2C673F1064}"/>
            </c:ext>
          </c:extLst>
        </c:ser>
        <c:ser>
          <c:idx val="3"/>
          <c:order val="3"/>
          <c:tx>
            <c:strRef>
              <c:f>Sheet1!$A$5</c:f>
              <c:strCache>
                <c:ptCount val="1"/>
                <c:pt idx="0">
                  <c:v>Hospitalized, Infection Only</c:v>
                </c:pt>
              </c:strCache>
            </c:strRef>
          </c:tx>
          <c:spPr>
            <a:gradFill>
              <a:gsLst>
                <a:gs pos="0">
                  <a:srgbClr val="7030A0"/>
                </a:gs>
                <a:gs pos="50000">
                  <a:srgbClr val="9966FF"/>
                </a:gs>
                <a:gs pos="100000">
                  <a:srgbClr val="7030A0"/>
                </a:gs>
              </a:gsLst>
              <a:lin ang="10800000" scaled="1"/>
            </a:gradFill>
            <a:ln>
              <a:solidFill>
                <a:schemeClr val="bg2"/>
              </a:solidFill>
            </a:ln>
          </c:spPr>
          <c:invertIfNegative val="0"/>
          <c:cat>
            <c:strRef>
              <c:f>Sheet1!$B$1:$D$1</c:f>
              <c:strCache>
                <c:ptCount val="3"/>
                <c:pt idx="0">
                  <c:v>Up to 1 Year                                                                                              (N=403)</c:v>
                </c:pt>
                <c:pt idx="1">
                  <c:v>Between 1 and 3 Years (N=270)</c:v>
                </c:pt>
                <c:pt idx="2">
                  <c:v>Between 3 and 5 Years (N=212)</c:v>
                </c:pt>
              </c:strCache>
            </c:strRef>
          </c:cat>
          <c:val>
            <c:numRef>
              <c:f>Sheet1!$B$5:$D$5</c:f>
              <c:numCache>
                <c:formatCode>General</c:formatCode>
                <c:ptCount val="3"/>
                <c:pt idx="0">
                  <c:v>86</c:v>
                </c:pt>
                <c:pt idx="1">
                  <c:v>81</c:v>
                </c:pt>
                <c:pt idx="2">
                  <c:v>57</c:v>
                </c:pt>
              </c:numCache>
            </c:numRef>
          </c:val>
          <c:extLst>
            <c:ext xmlns:c16="http://schemas.microsoft.com/office/drawing/2014/chart" uri="{C3380CC4-5D6E-409C-BE32-E72D297353CC}">
              <c16:uniqueId val="{00000003-476A-4550-8AF2-7B2C673F1064}"/>
            </c:ext>
          </c:extLst>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a:ln>
              <a:solidFill>
                <a:srgbClr val="000000"/>
              </a:solidFill>
            </a:ln>
          </c:spPr>
          <c:invertIfNegative val="0"/>
          <c:cat>
            <c:strRef>
              <c:f>Sheet1!$B$1:$D$1</c:f>
              <c:strCache>
                <c:ptCount val="3"/>
                <c:pt idx="0">
                  <c:v>Up to 1 Year                                                                                              (N=403)</c:v>
                </c:pt>
                <c:pt idx="1">
                  <c:v>Between 1 and 3 Years (N=270)</c:v>
                </c:pt>
                <c:pt idx="2">
                  <c:v>Between 3 and 5 Years (N=212)</c:v>
                </c:pt>
              </c:strCache>
            </c:strRef>
          </c:cat>
          <c:val>
            <c:numRef>
              <c:f>Sheet1!$B$6:$D$6</c:f>
              <c:numCache>
                <c:formatCode>General</c:formatCode>
                <c:ptCount val="3"/>
                <c:pt idx="0">
                  <c:v>38</c:v>
                </c:pt>
                <c:pt idx="1">
                  <c:v>33</c:v>
                </c:pt>
                <c:pt idx="2">
                  <c:v>24</c:v>
                </c:pt>
              </c:numCache>
            </c:numRef>
          </c:val>
          <c:extLst>
            <c:ext xmlns:c16="http://schemas.microsoft.com/office/drawing/2014/chart" uri="{C3380CC4-5D6E-409C-BE32-E72D297353CC}">
              <c16:uniqueId val="{00000004-476A-4550-8AF2-7B2C673F1064}"/>
            </c:ext>
          </c:extLst>
        </c:ser>
        <c:dLbls>
          <c:showLegendKey val="0"/>
          <c:showVal val="0"/>
          <c:showCatName val="0"/>
          <c:showSerName val="0"/>
          <c:showPercent val="0"/>
          <c:showBubbleSize val="0"/>
        </c:dLbls>
        <c:gapWidth val="100"/>
        <c:overlap val="100"/>
        <c:axId val="657258064"/>
        <c:axId val="657258456"/>
      </c:barChart>
      <c:catAx>
        <c:axId val="65725806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7258456"/>
        <c:crosses val="autoZero"/>
        <c:auto val="1"/>
        <c:lblAlgn val="ctr"/>
        <c:lblOffset val="100"/>
        <c:noMultiLvlLbl val="0"/>
      </c:catAx>
      <c:valAx>
        <c:axId val="657258456"/>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58064"/>
        <c:crosses val="autoZero"/>
        <c:crossBetween val="between"/>
        <c:majorUnit val="0.2"/>
      </c:valAx>
      <c:spPr>
        <a:noFill/>
        <a:ln>
          <a:solidFill>
            <a:schemeClr val="bg2"/>
          </a:solidFill>
        </a:ln>
      </c:spPr>
    </c:plotArea>
    <c:legend>
      <c:legendPos val="b"/>
      <c:layout>
        <c:manualLayout>
          <c:xMode val="edge"/>
          <c:yMode val="edge"/>
          <c:x val="0.115937272546814"/>
          <c:y val="0.6643624845498779"/>
          <c:w val="0.8516963320761376"/>
          <c:h val="0.18323270182200779"/>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Sheet1!$A$2:$A$10</c:f>
              <c:strCache>
                <c:ptCount val="9"/>
                <c:pt idx="0">
                  <c:v>Overall (N=578)</c:v>
                </c:pt>
                <c:pt idx="2">
                  <c:v>&lt;1 (N=37)</c:v>
                </c:pt>
                <c:pt idx="3">
                  <c:v>1-5 (N=53)</c:v>
                </c:pt>
                <c:pt idx="4">
                  <c:v>6-10 (N=93)</c:v>
                </c:pt>
                <c:pt idx="5">
                  <c:v>11-17 (N=395)</c:v>
                </c:pt>
                <c:pt idx="7">
                  <c:v>Female (N=337)</c:v>
                </c:pt>
                <c:pt idx="8">
                  <c:v>Male (N=241)</c:v>
                </c:pt>
              </c:strCache>
            </c:strRef>
          </c:cat>
          <c:val>
            <c:numRef>
              <c:f>Sheet1!$B$2:$B$10</c:f>
              <c:numCache>
                <c:formatCode>General</c:formatCode>
                <c:ptCount val="9"/>
                <c:pt idx="0">
                  <c:v>25.605499999999999</c:v>
                </c:pt>
                <c:pt idx="2">
                  <c:v>2.7027000000000001</c:v>
                </c:pt>
                <c:pt idx="3">
                  <c:v>15.0943</c:v>
                </c:pt>
                <c:pt idx="4">
                  <c:v>18.279599999999999</c:v>
                </c:pt>
                <c:pt idx="5">
                  <c:v>30.886099999999999</c:v>
                </c:pt>
                <c:pt idx="7">
                  <c:v>28.486599999999999</c:v>
                </c:pt>
                <c:pt idx="8">
                  <c:v>21.576799999999999</c:v>
                </c:pt>
              </c:numCache>
            </c:numRef>
          </c:val>
          <c:extLst>
            <c:ext xmlns:c16="http://schemas.microsoft.com/office/drawing/2014/chart" uri="{C3380CC4-5D6E-409C-BE32-E72D297353CC}">
              <c16:uniqueId val="{00000000-8A5F-4A3D-81BC-A5B0AC324EAC}"/>
            </c:ext>
          </c:extLst>
        </c:ser>
        <c:dLbls>
          <c:showLegendKey val="0"/>
          <c:showVal val="0"/>
          <c:showCatName val="0"/>
          <c:showSerName val="0"/>
          <c:showPercent val="0"/>
          <c:showBubbleSize val="0"/>
        </c:dLbls>
        <c:gapWidth val="10"/>
        <c:overlap val="100"/>
        <c:axId val="657259240"/>
        <c:axId val="657259632"/>
      </c:barChart>
      <c:catAx>
        <c:axId val="657259240"/>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657259632"/>
        <c:crosses val="autoZero"/>
        <c:auto val="1"/>
        <c:lblAlgn val="ctr"/>
        <c:lblOffset val="100"/>
        <c:tickLblSkip val="1"/>
        <c:noMultiLvlLbl val="0"/>
      </c:catAx>
      <c:valAx>
        <c:axId val="657259632"/>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7259240"/>
        <c:crosses val="autoZero"/>
        <c:crossBetween val="between"/>
        <c:majorUnit val="10"/>
      </c:valAx>
      <c:spPr>
        <a:noFill/>
        <a:ln>
          <a:solidFill>
            <a:schemeClr val="bg2"/>
          </a:solidFill>
        </a:ln>
      </c:spPr>
    </c:plotArea>
    <c:plotVisOnly val="1"/>
    <c:dispBlanksAs val="gap"/>
    <c:showDLblsOverMax val="0"/>
  </c:chart>
  <c:spPr>
    <a:noFill/>
  </c:spPr>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Sheet1!$A$2:$A$10</c:f>
              <c:strCache>
                <c:ptCount val="9"/>
                <c:pt idx="0">
                  <c:v>Overall (N=578)</c:v>
                </c:pt>
                <c:pt idx="2">
                  <c:v>&lt;1 (N=37)</c:v>
                </c:pt>
                <c:pt idx="3">
                  <c:v>1-5 (N=53)</c:v>
                </c:pt>
                <c:pt idx="4">
                  <c:v>6-10 (N=93)</c:v>
                </c:pt>
                <c:pt idx="5">
                  <c:v>11-17 (N=395)</c:v>
                </c:pt>
                <c:pt idx="7">
                  <c:v>Female (N=337)</c:v>
                </c:pt>
                <c:pt idx="8">
                  <c:v>Male (N=241)</c:v>
                </c:pt>
              </c:strCache>
            </c:strRef>
          </c:cat>
          <c:val>
            <c:numRef>
              <c:f>Sheet1!$B$2:$B$10</c:f>
              <c:numCache>
                <c:formatCode>General</c:formatCode>
                <c:ptCount val="9"/>
                <c:pt idx="0">
                  <c:v>28.200700000000001</c:v>
                </c:pt>
                <c:pt idx="2">
                  <c:v>2.7027000000000001</c:v>
                </c:pt>
                <c:pt idx="3">
                  <c:v>18.867899999999999</c:v>
                </c:pt>
                <c:pt idx="4">
                  <c:v>19.354800000000001</c:v>
                </c:pt>
                <c:pt idx="5">
                  <c:v>33.924100000000003</c:v>
                </c:pt>
                <c:pt idx="7">
                  <c:v>31.454000000000001</c:v>
                </c:pt>
                <c:pt idx="8">
                  <c:v>23.651499999999999</c:v>
                </c:pt>
              </c:numCache>
            </c:numRef>
          </c:val>
          <c:extLst>
            <c:ext xmlns:c16="http://schemas.microsoft.com/office/drawing/2014/chart" uri="{C3380CC4-5D6E-409C-BE32-E72D297353CC}">
              <c16:uniqueId val="{00000000-42E9-4886-9477-401BC55F8734}"/>
            </c:ext>
          </c:extLst>
        </c:ser>
        <c:dLbls>
          <c:showLegendKey val="0"/>
          <c:showVal val="0"/>
          <c:showCatName val="0"/>
          <c:showSerName val="0"/>
          <c:showPercent val="0"/>
          <c:showBubbleSize val="0"/>
        </c:dLbls>
        <c:gapWidth val="10"/>
        <c:overlap val="100"/>
        <c:axId val="657260808"/>
        <c:axId val="657261200"/>
      </c:barChart>
      <c:catAx>
        <c:axId val="65726080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657261200"/>
        <c:crosses val="autoZero"/>
        <c:auto val="1"/>
        <c:lblAlgn val="ctr"/>
        <c:lblOffset val="100"/>
        <c:tickLblSkip val="1"/>
        <c:noMultiLvlLbl val="0"/>
      </c:catAx>
      <c:valAx>
        <c:axId val="657261200"/>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726080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D(-)/R(-) (N=245)</c:v>
                </c:pt>
              </c:strCache>
            </c:strRef>
          </c:tx>
          <c:spPr>
            <a:ln w="41275">
              <a:solidFill>
                <a:srgbClr val="00B0F0"/>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pt idx="27">
                  <c:v>13</c:v>
                </c:pt>
              </c:numCache>
            </c:numRef>
          </c:xVal>
          <c:yVal>
            <c:numRef>
              <c:f>Sheet1!$B$2:$B$29</c:f>
              <c:numCache>
                <c:formatCode>General</c:formatCode>
                <c:ptCount val="28"/>
                <c:pt idx="0">
                  <c:v>100</c:v>
                </c:pt>
                <c:pt idx="1">
                  <c:v>95.905000000000001</c:v>
                </c:pt>
                <c:pt idx="2">
                  <c:v>94.665000000000006</c:v>
                </c:pt>
                <c:pt idx="3">
                  <c:v>92.588999999999999</c:v>
                </c:pt>
                <c:pt idx="4">
                  <c:v>90.927999999999997</c:v>
                </c:pt>
                <c:pt idx="5">
                  <c:v>90.096999999999994</c:v>
                </c:pt>
                <c:pt idx="6">
                  <c:v>89.263000000000005</c:v>
                </c:pt>
                <c:pt idx="7">
                  <c:v>89.263000000000005</c:v>
                </c:pt>
                <c:pt idx="8">
                  <c:v>89.263000000000005</c:v>
                </c:pt>
                <c:pt idx="9">
                  <c:v>88.846000000000004</c:v>
                </c:pt>
                <c:pt idx="10">
                  <c:v>88.012</c:v>
                </c:pt>
                <c:pt idx="11">
                  <c:v>87.177999999999997</c:v>
                </c:pt>
                <c:pt idx="12">
                  <c:v>85.507000000000005</c:v>
                </c:pt>
                <c:pt idx="13">
                  <c:v>84.65</c:v>
                </c:pt>
                <c:pt idx="14">
                  <c:v>83.784000000000006</c:v>
                </c:pt>
                <c:pt idx="15">
                  <c:v>82.911000000000001</c:v>
                </c:pt>
                <c:pt idx="16">
                  <c:v>74.072999999999993</c:v>
                </c:pt>
                <c:pt idx="17">
                  <c:v>63.642000000000003</c:v>
                </c:pt>
                <c:pt idx="18">
                  <c:v>58.985999999999997</c:v>
                </c:pt>
                <c:pt idx="19">
                  <c:v>54.415999999999997</c:v>
                </c:pt>
                <c:pt idx="20">
                  <c:v>50.348999999999997</c:v>
                </c:pt>
                <c:pt idx="21">
                  <c:v>46.491999999999997</c:v>
                </c:pt>
                <c:pt idx="22">
                  <c:v>44.753999999999998</c:v>
                </c:pt>
                <c:pt idx="23">
                  <c:v>39.561</c:v>
                </c:pt>
                <c:pt idx="24">
                  <c:v>37.008000000000003</c:v>
                </c:pt>
                <c:pt idx="25">
                  <c:v>33.777999999999999</c:v>
                </c:pt>
                <c:pt idx="26">
                  <c:v>30.117000000000001</c:v>
                </c:pt>
                <c:pt idx="27">
                  <c:v>25.097999999999999</c:v>
                </c:pt>
              </c:numCache>
            </c:numRef>
          </c:yVal>
          <c:smooth val="0"/>
          <c:extLst>
            <c:ext xmlns:c16="http://schemas.microsoft.com/office/drawing/2014/chart" uri="{C3380CC4-5D6E-409C-BE32-E72D297353CC}">
              <c16:uniqueId val="{00000000-DC41-43FE-A78A-7D2863459E5F}"/>
            </c:ext>
          </c:extLst>
        </c:ser>
        <c:ser>
          <c:idx val="1"/>
          <c:order val="1"/>
          <c:tx>
            <c:strRef>
              <c:f>Sheet1!$C$1</c:f>
              <c:strCache>
                <c:ptCount val="1"/>
                <c:pt idx="0">
                  <c:v>D(-)/R(+) (N=113)</c:v>
                </c:pt>
              </c:strCache>
            </c:strRef>
          </c:tx>
          <c:spPr>
            <a:ln w="41275">
              <a:solidFill>
                <a:srgbClr val="00B050"/>
              </a:solidFill>
              <a:prstDash val="solid"/>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pt idx="27">
                  <c:v>13</c:v>
                </c:pt>
              </c:numCache>
            </c:numRef>
          </c:xVal>
          <c:yVal>
            <c:numRef>
              <c:f>Sheet1!$C$2:$C$29</c:f>
              <c:numCache>
                <c:formatCode>General</c:formatCode>
                <c:ptCount val="28"/>
                <c:pt idx="0">
                  <c:v>100</c:v>
                </c:pt>
                <c:pt idx="1">
                  <c:v>95.558999999999997</c:v>
                </c:pt>
                <c:pt idx="2">
                  <c:v>92.88</c:v>
                </c:pt>
                <c:pt idx="3">
                  <c:v>92.88</c:v>
                </c:pt>
                <c:pt idx="4">
                  <c:v>91.977999999999994</c:v>
                </c:pt>
                <c:pt idx="5">
                  <c:v>90.174000000000007</c:v>
                </c:pt>
                <c:pt idx="6">
                  <c:v>89.263999999999996</c:v>
                </c:pt>
                <c:pt idx="7">
                  <c:v>89.263999999999996</c:v>
                </c:pt>
                <c:pt idx="8">
                  <c:v>89.263999999999996</c:v>
                </c:pt>
                <c:pt idx="9">
                  <c:v>87.441999999999993</c:v>
                </c:pt>
                <c:pt idx="10">
                  <c:v>85.62</c:v>
                </c:pt>
                <c:pt idx="11">
                  <c:v>84.709000000000003</c:v>
                </c:pt>
                <c:pt idx="12">
                  <c:v>84.709000000000003</c:v>
                </c:pt>
                <c:pt idx="13">
                  <c:v>83.768000000000001</c:v>
                </c:pt>
                <c:pt idx="14">
                  <c:v>83.768000000000001</c:v>
                </c:pt>
                <c:pt idx="15">
                  <c:v>83.768000000000001</c:v>
                </c:pt>
                <c:pt idx="16">
                  <c:v>76.085999999999999</c:v>
                </c:pt>
                <c:pt idx="17">
                  <c:v>62.433</c:v>
                </c:pt>
                <c:pt idx="18">
                  <c:v>55.372</c:v>
                </c:pt>
                <c:pt idx="19">
                  <c:v>51.533999999999999</c:v>
                </c:pt>
                <c:pt idx="20">
                  <c:v>50.018000000000001</c:v>
                </c:pt>
                <c:pt idx="21">
                  <c:v>43.564</c:v>
                </c:pt>
                <c:pt idx="22">
                  <c:v>41.67</c:v>
                </c:pt>
                <c:pt idx="23">
                  <c:v>39.587000000000003</c:v>
                </c:pt>
                <c:pt idx="24">
                  <c:v>37.387</c:v>
                </c:pt>
                <c:pt idx="25">
                  <c:v>37.387</c:v>
                </c:pt>
                <c:pt idx="26">
                  <c:v>#N/A</c:v>
                </c:pt>
                <c:pt idx="27">
                  <c:v>#N/A</c:v>
                </c:pt>
              </c:numCache>
            </c:numRef>
          </c:yVal>
          <c:smooth val="0"/>
          <c:extLst>
            <c:ext xmlns:c16="http://schemas.microsoft.com/office/drawing/2014/chart" uri="{C3380CC4-5D6E-409C-BE32-E72D297353CC}">
              <c16:uniqueId val="{00000001-DC41-43FE-A78A-7D2863459E5F}"/>
            </c:ext>
          </c:extLst>
        </c:ser>
        <c:ser>
          <c:idx val="2"/>
          <c:order val="2"/>
          <c:tx>
            <c:strRef>
              <c:f>Sheet1!$D$1</c:f>
              <c:strCache>
                <c:ptCount val="1"/>
                <c:pt idx="0">
                  <c:v>D(+)/R(-) (N=269)</c:v>
                </c:pt>
              </c:strCache>
            </c:strRef>
          </c:tx>
          <c:spPr>
            <a:ln w="41275">
              <a:solidFill>
                <a:srgbClr val="FF0000"/>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pt idx="27">
                  <c:v>13</c:v>
                </c:pt>
              </c:numCache>
            </c:numRef>
          </c:xVal>
          <c:yVal>
            <c:numRef>
              <c:f>Sheet1!$D$2:$D$29</c:f>
              <c:numCache>
                <c:formatCode>General</c:formatCode>
                <c:ptCount val="28"/>
                <c:pt idx="0">
                  <c:v>100</c:v>
                </c:pt>
                <c:pt idx="1">
                  <c:v>94.028000000000006</c:v>
                </c:pt>
                <c:pt idx="2">
                  <c:v>91.78</c:v>
                </c:pt>
                <c:pt idx="3">
                  <c:v>90.653000000000006</c:v>
                </c:pt>
                <c:pt idx="4">
                  <c:v>90.277000000000001</c:v>
                </c:pt>
                <c:pt idx="5">
                  <c:v>89.525000000000006</c:v>
                </c:pt>
                <c:pt idx="6">
                  <c:v>88.02</c:v>
                </c:pt>
                <c:pt idx="7">
                  <c:v>87.268000000000001</c:v>
                </c:pt>
                <c:pt idx="8">
                  <c:v>86.888000000000005</c:v>
                </c:pt>
                <c:pt idx="9">
                  <c:v>86.129000000000005</c:v>
                </c:pt>
                <c:pt idx="10">
                  <c:v>84.227000000000004</c:v>
                </c:pt>
                <c:pt idx="11">
                  <c:v>82.695999999999998</c:v>
                </c:pt>
                <c:pt idx="12">
                  <c:v>81.156999999999996</c:v>
                </c:pt>
                <c:pt idx="13">
                  <c:v>80.364999999999995</c:v>
                </c:pt>
                <c:pt idx="14">
                  <c:v>79.957999999999998</c:v>
                </c:pt>
                <c:pt idx="15">
                  <c:v>79.141999999999996</c:v>
                </c:pt>
                <c:pt idx="16">
                  <c:v>70.926000000000002</c:v>
                </c:pt>
                <c:pt idx="17">
                  <c:v>63.448</c:v>
                </c:pt>
                <c:pt idx="18">
                  <c:v>59.597999999999999</c:v>
                </c:pt>
                <c:pt idx="19">
                  <c:v>52.006</c:v>
                </c:pt>
                <c:pt idx="20">
                  <c:v>47.100999999999999</c:v>
                </c:pt>
                <c:pt idx="21">
                  <c:v>47.100999999999999</c:v>
                </c:pt>
                <c:pt idx="22">
                  <c:v>44.65</c:v>
                </c:pt>
                <c:pt idx="23">
                  <c:v>38.069000000000003</c:v>
                </c:pt>
                <c:pt idx="24">
                  <c:v>35.981999999999999</c:v>
                </c:pt>
                <c:pt idx="25">
                  <c:v>34.697000000000003</c:v>
                </c:pt>
                <c:pt idx="26">
                  <c:v>32.655999999999999</c:v>
                </c:pt>
                <c:pt idx="27">
                  <c:v>30.143999999999998</c:v>
                </c:pt>
              </c:numCache>
            </c:numRef>
          </c:yVal>
          <c:smooth val="0"/>
          <c:extLst>
            <c:ext xmlns:c16="http://schemas.microsoft.com/office/drawing/2014/chart" uri="{C3380CC4-5D6E-409C-BE32-E72D297353CC}">
              <c16:uniqueId val="{00000002-DC41-43FE-A78A-7D2863459E5F}"/>
            </c:ext>
          </c:extLst>
        </c:ser>
        <c:ser>
          <c:idx val="3"/>
          <c:order val="3"/>
          <c:tx>
            <c:strRef>
              <c:f>Sheet1!$E$1</c:f>
              <c:strCache>
                <c:ptCount val="1"/>
                <c:pt idx="0">
                  <c:v>D(+)/R(+) (N=154)</c:v>
                </c:pt>
              </c:strCache>
            </c:strRef>
          </c:tx>
          <c:spPr>
            <a:ln w="41275">
              <a:solidFill>
                <a:srgbClr val="9933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pt idx="27">
                  <c:v>13</c:v>
                </c:pt>
              </c:numCache>
            </c:numRef>
          </c:xVal>
          <c:yVal>
            <c:numRef>
              <c:f>Sheet1!$E$2:$E$29</c:f>
              <c:numCache>
                <c:formatCode>General</c:formatCode>
                <c:ptCount val="28"/>
                <c:pt idx="0">
                  <c:v>100</c:v>
                </c:pt>
                <c:pt idx="1">
                  <c:v>98.052000000000007</c:v>
                </c:pt>
                <c:pt idx="2">
                  <c:v>98.052000000000007</c:v>
                </c:pt>
                <c:pt idx="3">
                  <c:v>96.745000000000005</c:v>
                </c:pt>
                <c:pt idx="4">
                  <c:v>96.090999999999994</c:v>
                </c:pt>
                <c:pt idx="5">
                  <c:v>96.090999999999994</c:v>
                </c:pt>
                <c:pt idx="6">
                  <c:v>95.436999999999998</c:v>
                </c:pt>
                <c:pt idx="7">
                  <c:v>95.436999999999998</c:v>
                </c:pt>
                <c:pt idx="8">
                  <c:v>94.111999999999995</c:v>
                </c:pt>
                <c:pt idx="9">
                  <c:v>93.448999999999998</c:v>
                </c:pt>
                <c:pt idx="10">
                  <c:v>91.460999999999999</c:v>
                </c:pt>
                <c:pt idx="11">
                  <c:v>89.471999999999994</c:v>
                </c:pt>
                <c:pt idx="12">
                  <c:v>89.471999999999994</c:v>
                </c:pt>
                <c:pt idx="13">
                  <c:v>86.760999999999996</c:v>
                </c:pt>
                <c:pt idx="14">
                  <c:v>86.082999999999998</c:v>
                </c:pt>
                <c:pt idx="15">
                  <c:v>84.034000000000006</c:v>
                </c:pt>
                <c:pt idx="16">
                  <c:v>75.704999999999998</c:v>
                </c:pt>
                <c:pt idx="17">
                  <c:v>67.278999999999996</c:v>
                </c:pt>
                <c:pt idx="18">
                  <c:v>54.674999999999997</c:v>
                </c:pt>
                <c:pt idx="19">
                  <c:v>50.68</c:v>
                </c:pt>
                <c:pt idx="20">
                  <c:v>42.451999999999998</c:v>
                </c:pt>
                <c:pt idx="21">
                  <c:v>36.792000000000002</c:v>
                </c:pt>
                <c:pt idx="22">
                  <c:v>33.725999999999999</c:v>
                </c:pt>
                <c:pt idx="23">
                  <c:v>29.757999999999999</c:v>
                </c:pt>
                <c:pt idx="24">
                  <c:v>#N/A</c:v>
                </c:pt>
                <c:pt idx="25">
                  <c:v>#N/A</c:v>
                </c:pt>
                <c:pt idx="26">
                  <c:v>#N/A</c:v>
                </c:pt>
                <c:pt idx="27">
                  <c:v>#N/A</c:v>
                </c:pt>
              </c:numCache>
            </c:numRef>
          </c:yVal>
          <c:smooth val="0"/>
          <c:extLst>
            <c:ext xmlns:c16="http://schemas.microsoft.com/office/drawing/2014/chart" uri="{C3380CC4-5D6E-409C-BE32-E72D297353CC}">
              <c16:uniqueId val="{00000003-DC41-43FE-A78A-7D2863459E5F}"/>
            </c:ext>
          </c:extLst>
        </c:ser>
        <c:dLbls>
          <c:showLegendKey val="0"/>
          <c:showVal val="0"/>
          <c:showCatName val="0"/>
          <c:showSerName val="0"/>
          <c:showPercent val="0"/>
          <c:showBubbleSize val="0"/>
        </c:dLbls>
        <c:axId val="661291280"/>
        <c:axId val="661291672"/>
      </c:scatterChart>
      <c:valAx>
        <c:axId val="66129128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1291672"/>
        <c:crosses val="autoZero"/>
        <c:crossBetween val="midCat"/>
        <c:majorUnit val="1"/>
      </c:valAx>
      <c:valAx>
        <c:axId val="6612916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1291280"/>
        <c:crosses val="autoZero"/>
        <c:crossBetween val="midCat"/>
        <c:majorUnit val="25"/>
      </c:valAx>
      <c:spPr>
        <a:noFill/>
        <a:ln>
          <a:solidFill>
            <a:schemeClr val="bg2"/>
          </a:solidFill>
        </a:ln>
      </c:spPr>
    </c:plotArea>
    <c:legend>
      <c:legendPos val="r"/>
      <c:layout>
        <c:manualLayout>
          <c:xMode val="edge"/>
          <c:yMode val="edge"/>
          <c:x val="0.47623150535386616"/>
          <c:y val="5.024384048768097E-2"/>
          <c:w val="0.47994843564908363"/>
          <c:h val="0.158426043518753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2989843660848"/>
          <c:y val="3.7226668387763256E-2"/>
          <c:w val="0.87901339255669964"/>
          <c:h val="0.76278013325257421"/>
        </c:manualLayout>
      </c:layout>
      <c:barChart>
        <c:barDir val="col"/>
        <c:grouping val="stacked"/>
        <c:varyColors val="0"/>
        <c:ser>
          <c:idx val="0"/>
          <c:order val="0"/>
          <c:tx>
            <c:strRef>
              <c:f>Sheet1!$B$1</c:f>
              <c:strCache>
                <c:ptCount val="1"/>
                <c:pt idx="0">
                  <c:v>Europe</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Sheet1!$B$2:$B$33</c:f>
              <c:numCache>
                <c:formatCode>General</c:formatCode>
                <c:ptCount val="30"/>
                <c:pt idx="0">
                  <c:v>2</c:v>
                </c:pt>
                <c:pt idx="1">
                  <c:v>2</c:v>
                </c:pt>
                <c:pt idx="2">
                  <c:v>5</c:v>
                </c:pt>
                <c:pt idx="3">
                  <c:v>5</c:v>
                </c:pt>
                <c:pt idx="4">
                  <c:v>7</c:v>
                </c:pt>
                <c:pt idx="5">
                  <c:v>5</c:v>
                </c:pt>
                <c:pt idx="6">
                  <c:v>13</c:v>
                </c:pt>
                <c:pt idx="7">
                  <c:v>10</c:v>
                </c:pt>
                <c:pt idx="8">
                  <c:v>14</c:v>
                </c:pt>
                <c:pt idx="9">
                  <c:v>16</c:v>
                </c:pt>
                <c:pt idx="10">
                  <c:v>17</c:v>
                </c:pt>
                <c:pt idx="11">
                  <c:v>9</c:v>
                </c:pt>
                <c:pt idx="12">
                  <c:v>10</c:v>
                </c:pt>
                <c:pt idx="13">
                  <c:v>12</c:v>
                </c:pt>
                <c:pt idx="14">
                  <c:v>10</c:v>
                </c:pt>
                <c:pt idx="15">
                  <c:v>13</c:v>
                </c:pt>
                <c:pt idx="16">
                  <c:v>13</c:v>
                </c:pt>
                <c:pt idx="17">
                  <c:v>15</c:v>
                </c:pt>
                <c:pt idx="18">
                  <c:v>15</c:v>
                </c:pt>
                <c:pt idx="19">
                  <c:v>17</c:v>
                </c:pt>
                <c:pt idx="20">
                  <c:v>19</c:v>
                </c:pt>
                <c:pt idx="21">
                  <c:v>21</c:v>
                </c:pt>
                <c:pt idx="22">
                  <c:v>22</c:v>
                </c:pt>
                <c:pt idx="23">
                  <c:v>19</c:v>
                </c:pt>
                <c:pt idx="24">
                  <c:v>20</c:v>
                </c:pt>
                <c:pt idx="25">
                  <c:v>21</c:v>
                </c:pt>
                <c:pt idx="26">
                  <c:v>18</c:v>
                </c:pt>
                <c:pt idx="27">
                  <c:v>17</c:v>
                </c:pt>
                <c:pt idx="28">
                  <c:v>20</c:v>
                </c:pt>
                <c:pt idx="29">
                  <c:v>17</c:v>
                </c:pt>
              </c:numCache>
            </c:numRef>
          </c:val>
          <c:extLst>
            <c:ext xmlns:c16="http://schemas.microsoft.com/office/drawing/2014/chart" uri="{C3380CC4-5D6E-409C-BE32-E72D297353CC}">
              <c16:uniqueId val="{00000000-E321-4F75-8DE3-9C829534EC2C}"/>
            </c:ext>
          </c:extLst>
        </c:ser>
        <c:ser>
          <c:idx val="1"/>
          <c:order val="1"/>
          <c:tx>
            <c:strRef>
              <c:f>Sheet1!$C$1</c:f>
              <c:strCache>
                <c:ptCount val="1"/>
                <c:pt idx="0">
                  <c:v>North America</c:v>
                </c:pt>
              </c:strCache>
            </c:strRef>
          </c:tx>
          <c:spPr>
            <a:gradFill>
              <a:gsLst>
                <a:gs pos="0">
                  <a:srgbClr val="A6A200"/>
                </a:gs>
                <a:gs pos="50000">
                  <a:srgbClr val="FFFF00"/>
                </a:gs>
                <a:gs pos="100000">
                  <a:srgbClr val="A6A200"/>
                </a:gs>
              </a:gsLst>
              <a:lin ang="10800000" scaled="1"/>
            </a:gradFill>
            <a:ln>
              <a:solidFill>
                <a:srgbClr val="000000"/>
              </a:solidFill>
            </a:ln>
          </c:spPr>
          <c:invertIfNegative val="0"/>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Sheet1!$C$2:$C$33</c:f>
              <c:numCache>
                <c:formatCode>General</c:formatCode>
                <c:ptCount val="30"/>
                <c:pt idx="0">
                  <c:v>1</c:v>
                </c:pt>
                <c:pt idx="1">
                  <c:v>3</c:v>
                </c:pt>
                <c:pt idx="2">
                  <c:v>9</c:v>
                </c:pt>
                <c:pt idx="3">
                  <c:v>15</c:v>
                </c:pt>
                <c:pt idx="4">
                  <c:v>9</c:v>
                </c:pt>
                <c:pt idx="5">
                  <c:v>9</c:v>
                </c:pt>
                <c:pt idx="6">
                  <c:v>10</c:v>
                </c:pt>
                <c:pt idx="7">
                  <c:v>21</c:v>
                </c:pt>
                <c:pt idx="8">
                  <c:v>19</c:v>
                </c:pt>
                <c:pt idx="9">
                  <c:v>22</c:v>
                </c:pt>
                <c:pt idx="10">
                  <c:v>14</c:v>
                </c:pt>
                <c:pt idx="11">
                  <c:v>19</c:v>
                </c:pt>
                <c:pt idx="12">
                  <c:v>15</c:v>
                </c:pt>
                <c:pt idx="13">
                  <c:v>15</c:v>
                </c:pt>
                <c:pt idx="14">
                  <c:v>19</c:v>
                </c:pt>
                <c:pt idx="15">
                  <c:v>19</c:v>
                </c:pt>
                <c:pt idx="16">
                  <c:v>21</c:v>
                </c:pt>
                <c:pt idx="17">
                  <c:v>19</c:v>
                </c:pt>
                <c:pt idx="18">
                  <c:v>19</c:v>
                </c:pt>
                <c:pt idx="19">
                  <c:v>22</c:v>
                </c:pt>
                <c:pt idx="20">
                  <c:v>17</c:v>
                </c:pt>
                <c:pt idx="21">
                  <c:v>25</c:v>
                </c:pt>
                <c:pt idx="22">
                  <c:v>16</c:v>
                </c:pt>
                <c:pt idx="23">
                  <c:v>18</c:v>
                </c:pt>
                <c:pt idx="24">
                  <c:v>15</c:v>
                </c:pt>
                <c:pt idx="25">
                  <c:v>22</c:v>
                </c:pt>
                <c:pt idx="26">
                  <c:v>18</c:v>
                </c:pt>
                <c:pt idx="27">
                  <c:v>20</c:v>
                </c:pt>
                <c:pt idx="28">
                  <c:v>17</c:v>
                </c:pt>
                <c:pt idx="29">
                  <c:v>15</c:v>
                </c:pt>
              </c:numCache>
            </c:numRef>
          </c:val>
          <c:extLst>
            <c:ext xmlns:c16="http://schemas.microsoft.com/office/drawing/2014/chart" uri="{C3380CC4-5D6E-409C-BE32-E72D297353CC}">
              <c16:uniqueId val="{00000001-E321-4F75-8DE3-9C829534EC2C}"/>
            </c:ext>
          </c:extLst>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Sheet1!$D$2:$D$33</c:f>
              <c:numCache>
                <c:formatCode>General</c:formatCode>
                <c:ptCount val="30"/>
                <c:pt idx="0">
                  <c:v>0</c:v>
                </c:pt>
                <c:pt idx="1">
                  <c:v>0</c:v>
                </c:pt>
                <c:pt idx="2">
                  <c:v>0</c:v>
                </c:pt>
                <c:pt idx="3">
                  <c:v>0</c:v>
                </c:pt>
                <c:pt idx="4">
                  <c:v>0</c:v>
                </c:pt>
                <c:pt idx="5">
                  <c:v>0</c:v>
                </c:pt>
                <c:pt idx="6">
                  <c:v>0</c:v>
                </c:pt>
                <c:pt idx="7">
                  <c:v>2</c:v>
                </c:pt>
                <c:pt idx="8">
                  <c:v>2</c:v>
                </c:pt>
                <c:pt idx="9">
                  <c:v>1</c:v>
                </c:pt>
                <c:pt idx="10">
                  <c:v>1</c:v>
                </c:pt>
                <c:pt idx="11">
                  <c:v>2</c:v>
                </c:pt>
                <c:pt idx="12">
                  <c:v>3</c:v>
                </c:pt>
                <c:pt idx="13">
                  <c:v>2</c:v>
                </c:pt>
                <c:pt idx="14">
                  <c:v>5</c:v>
                </c:pt>
                <c:pt idx="15">
                  <c:v>5</c:v>
                </c:pt>
                <c:pt idx="16">
                  <c:v>2</c:v>
                </c:pt>
                <c:pt idx="17">
                  <c:v>6</c:v>
                </c:pt>
                <c:pt idx="18">
                  <c:v>3</c:v>
                </c:pt>
                <c:pt idx="19">
                  <c:v>3</c:v>
                </c:pt>
                <c:pt idx="20">
                  <c:v>5</c:v>
                </c:pt>
                <c:pt idx="21">
                  <c:v>5</c:v>
                </c:pt>
                <c:pt idx="22">
                  <c:v>5</c:v>
                </c:pt>
                <c:pt idx="23">
                  <c:v>7</c:v>
                </c:pt>
                <c:pt idx="24">
                  <c:v>5</c:v>
                </c:pt>
                <c:pt idx="25">
                  <c:v>6</c:v>
                </c:pt>
                <c:pt idx="26">
                  <c:v>6</c:v>
                </c:pt>
                <c:pt idx="27">
                  <c:v>9</c:v>
                </c:pt>
                <c:pt idx="28">
                  <c:v>6</c:v>
                </c:pt>
                <c:pt idx="29">
                  <c:v>5</c:v>
                </c:pt>
              </c:numCache>
            </c:numRef>
          </c:val>
          <c:extLst>
            <c:ext xmlns:c16="http://schemas.microsoft.com/office/drawing/2014/chart" uri="{C3380CC4-5D6E-409C-BE32-E72D297353CC}">
              <c16:uniqueId val="{00000002-E321-4F75-8DE3-9C829534EC2C}"/>
            </c:ext>
          </c:extLst>
        </c:ser>
        <c:dLbls>
          <c:showLegendKey val="0"/>
          <c:showVal val="0"/>
          <c:showCatName val="0"/>
          <c:showSerName val="0"/>
          <c:showPercent val="0"/>
          <c:showBubbleSize val="0"/>
        </c:dLbls>
        <c:gapWidth val="25"/>
        <c:overlap val="100"/>
        <c:axId val="571562856"/>
        <c:axId val="571563248"/>
      </c:barChart>
      <c:catAx>
        <c:axId val="571562856"/>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71563248"/>
        <c:crosses val="autoZero"/>
        <c:auto val="1"/>
        <c:lblAlgn val="ctr"/>
        <c:lblOffset val="100"/>
        <c:tickLblSkip val="1"/>
        <c:noMultiLvlLbl val="0"/>
      </c:catAx>
      <c:valAx>
        <c:axId val="571563248"/>
        <c:scaling>
          <c:orientation val="minMax"/>
          <c:max val="5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Centers</a:t>
                </a:r>
                <a:endParaRPr lang="en-US" sz="1700" dirty="0">
                  <a:solidFill>
                    <a:schemeClr val="bg2"/>
                  </a:solidFill>
                </a:endParaRPr>
              </a:p>
            </c:rich>
          </c:tx>
          <c:layout>
            <c:manualLayout>
              <c:xMode val="edge"/>
              <c:yMode val="edge"/>
              <c:x val="1.3252196736277529E-2"/>
              <c:y val="0.210351049868766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562856"/>
        <c:crosses val="autoZero"/>
        <c:crossBetween val="between"/>
        <c:majorUnit val="5"/>
      </c:valAx>
      <c:spPr>
        <a:noFill/>
        <a:ln>
          <a:solidFill>
            <a:schemeClr val="bg2"/>
          </a:solidFill>
        </a:ln>
      </c:spPr>
    </c:plotArea>
    <c:legend>
      <c:legendPos val="r"/>
      <c:layout>
        <c:manualLayout>
          <c:xMode val="edge"/>
          <c:yMode val="edge"/>
          <c:x val="0.11339723838867967"/>
          <c:y val="6.2668281849384208E-2"/>
          <c:w val="0.21607565902088324"/>
          <c:h val="0.21236801342455142"/>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32774164099049E-2"/>
          <c:y val="2.2896174863387977E-2"/>
          <c:w val="0.88828026931416193"/>
          <c:h val="0.848982401789939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extLst>
              <c:ext xmlns:c16="http://schemas.microsoft.com/office/drawing/2014/chart" uri="{C3380CC4-5D6E-409C-BE32-E72D297353CC}">
                <c16:uniqueId val="{00000001-9E1A-48A4-BEA4-C89579ED8043}"/>
              </c:ext>
            </c:extLst>
          </c:dPt>
          <c:cat>
            <c:strRef>
              <c:f>Sheet1!$A$2:$A$4</c:f>
              <c:strCache>
                <c:ptCount val="3"/>
                <c:pt idx="0">
                  <c:v>Any Induction</c:v>
                </c:pt>
                <c:pt idx="1">
                  <c:v>Polyclonal ALG/ATG</c:v>
                </c:pt>
                <c:pt idx="2">
                  <c:v>IL-2R Antagonist</c:v>
                </c:pt>
              </c:strCache>
            </c:strRef>
          </c:cat>
          <c:val>
            <c:numRef>
              <c:f>Sheet1!$B$2:$B$4</c:f>
              <c:numCache>
                <c:formatCode>General</c:formatCode>
                <c:ptCount val="3"/>
                <c:pt idx="0">
                  <c:v>74.418599999999998</c:v>
                </c:pt>
                <c:pt idx="1">
                  <c:v>26.098199999999999</c:v>
                </c:pt>
                <c:pt idx="2">
                  <c:v>48.837200000000003</c:v>
                </c:pt>
              </c:numCache>
            </c:numRef>
          </c:val>
          <c:extLst>
            <c:ext xmlns:c16="http://schemas.microsoft.com/office/drawing/2014/chart" uri="{C3380CC4-5D6E-409C-BE32-E72D297353CC}">
              <c16:uniqueId val="{00000002-9E1A-48A4-BEA4-C89579ED8043}"/>
            </c:ext>
          </c:extLst>
        </c:ser>
        <c:dLbls>
          <c:showLegendKey val="0"/>
          <c:showVal val="0"/>
          <c:showCatName val="0"/>
          <c:showSerName val="0"/>
          <c:showPercent val="0"/>
          <c:showBubbleSize val="0"/>
        </c:dLbls>
        <c:gapWidth val="40"/>
        <c:overlap val="-80"/>
        <c:axId val="661294024"/>
        <c:axId val="661294416"/>
      </c:barChart>
      <c:catAx>
        <c:axId val="66129402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1294416"/>
        <c:crosses val="autoZero"/>
        <c:auto val="1"/>
        <c:lblAlgn val="ctr"/>
        <c:lblOffset val="100"/>
        <c:noMultiLvlLbl val="0"/>
      </c:catAx>
      <c:valAx>
        <c:axId val="661294416"/>
        <c:scaling>
          <c:orientation val="minMax"/>
          <c:max val="9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1294024"/>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5.8029239186009531E-2"/>
          <c:w val="0.89292662330252193"/>
          <c:h val="0.76529744300802349"/>
        </c:manualLayout>
      </c:layout>
      <c:barChart>
        <c:barDir val="col"/>
        <c:grouping val="stacked"/>
        <c:varyColors val="0"/>
        <c:ser>
          <c:idx val="0"/>
          <c:order val="0"/>
          <c:tx>
            <c:strRef>
              <c:f>Sheet1!$B$1</c:f>
              <c:strCache>
                <c:ptCount val="1"/>
                <c:pt idx="0">
                  <c:v>Any Induction</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Sheet1!$A$2:$A$57</c:f>
              <c:strCache>
                <c:ptCount val="29"/>
                <c:pt idx="0">
                  <c:v>2010</c:v>
                </c:pt>
                <c:pt idx="1">
                  <c:v>2011</c:v>
                </c:pt>
                <c:pt idx="2">
                  <c:v>2012</c:v>
                </c:pt>
                <c:pt idx="3">
                  <c:v>2013</c:v>
                </c:pt>
                <c:pt idx="4">
                  <c:v>2014</c:v>
                </c:pt>
                <c:pt idx="5">
                  <c:v>2015</c:v>
                </c:pt>
                <c:pt idx="6">
                  <c:v>2016</c:v>
                </c:pt>
                <c:pt idx="7">
                  <c:v>2017</c:v>
                </c:pt>
                <c:pt idx="8">
                  <c:v>1/18-6/18</c:v>
                </c:pt>
                <c:pt idx="9">
                  <c:v> </c:v>
                </c:pt>
                <c:pt idx="10">
                  <c:v>2010</c:v>
                </c:pt>
                <c:pt idx="11">
                  <c:v>2011</c:v>
                </c:pt>
                <c:pt idx="12">
                  <c:v>2012</c:v>
                </c:pt>
                <c:pt idx="13">
                  <c:v>2013</c:v>
                </c:pt>
                <c:pt idx="14">
                  <c:v>2014</c:v>
                </c:pt>
                <c:pt idx="15">
                  <c:v>2015</c:v>
                </c:pt>
                <c:pt idx="16">
                  <c:v>2016</c:v>
                </c:pt>
                <c:pt idx="17">
                  <c:v>2017</c:v>
                </c:pt>
                <c:pt idx="18">
                  <c:v>1/18-6/18</c:v>
                </c:pt>
                <c:pt idx="19">
                  <c:v> </c:v>
                </c:pt>
                <c:pt idx="20">
                  <c:v>2010</c:v>
                </c:pt>
                <c:pt idx="21">
                  <c:v>2011</c:v>
                </c:pt>
                <c:pt idx="22">
                  <c:v>2012</c:v>
                </c:pt>
                <c:pt idx="23">
                  <c:v>2013</c:v>
                </c:pt>
                <c:pt idx="24">
                  <c:v>2014</c:v>
                </c:pt>
                <c:pt idx="25">
                  <c:v>2015</c:v>
                </c:pt>
                <c:pt idx="26">
                  <c:v>2016</c:v>
                </c:pt>
                <c:pt idx="27">
                  <c:v>2017</c:v>
                </c:pt>
                <c:pt idx="28">
                  <c:v>1/18-6/18</c:v>
                </c:pt>
              </c:strCache>
            </c:strRef>
          </c:cat>
          <c:val>
            <c:numRef>
              <c:f>Sheet1!$B$2:$B$57</c:f>
              <c:numCache>
                <c:formatCode>General</c:formatCode>
                <c:ptCount val="29"/>
                <c:pt idx="0">
                  <c:v>76.271199999999993</c:v>
                </c:pt>
                <c:pt idx="1">
                  <c:v>74.418599999999998</c:v>
                </c:pt>
                <c:pt idx="2">
                  <c:v>68.75</c:v>
                </c:pt>
                <c:pt idx="3">
                  <c:v>58.209000000000003</c:v>
                </c:pt>
                <c:pt idx="4">
                  <c:v>81.818200000000004</c:v>
                </c:pt>
                <c:pt idx="5">
                  <c:v>70.731700000000004</c:v>
                </c:pt>
                <c:pt idx="6">
                  <c:v>73.529399999999995</c:v>
                </c:pt>
                <c:pt idx="7">
                  <c:v>86.046499999999995</c:v>
                </c:pt>
                <c:pt idx="8">
                  <c:v>95.833299999999994</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numCache>
            </c:numRef>
          </c:val>
          <c:extLst>
            <c:ext xmlns:c16="http://schemas.microsoft.com/office/drawing/2014/chart" uri="{C3380CC4-5D6E-409C-BE32-E72D297353CC}">
              <c16:uniqueId val="{00000000-31C3-40EA-8A54-30AA11162970}"/>
            </c:ext>
          </c:extLst>
        </c:ser>
        <c:ser>
          <c:idx val="1"/>
          <c:order val="1"/>
          <c:tx>
            <c:strRef>
              <c:f>Sheet1!$C$1</c:f>
              <c:strCache>
                <c:ptCount val="1"/>
                <c:pt idx="0">
                  <c:v>Polyclonal ALG/ATG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Sheet1!$A$2:$A$57</c:f>
              <c:strCache>
                <c:ptCount val="29"/>
                <c:pt idx="0">
                  <c:v>2010</c:v>
                </c:pt>
                <c:pt idx="1">
                  <c:v>2011</c:v>
                </c:pt>
                <c:pt idx="2">
                  <c:v>2012</c:v>
                </c:pt>
                <c:pt idx="3">
                  <c:v>2013</c:v>
                </c:pt>
                <c:pt idx="4">
                  <c:v>2014</c:v>
                </c:pt>
                <c:pt idx="5">
                  <c:v>2015</c:v>
                </c:pt>
                <c:pt idx="6">
                  <c:v>2016</c:v>
                </c:pt>
                <c:pt idx="7">
                  <c:v>2017</c:v>
                </c:pt>
                <c:pt idx="8">
                  <c:v>1/18-6/18</c:v>
                </c:pt>
                <c:pt idx="9">
                  <c:v> </c:v>
                </c:pt>
                <c:pt idx="10">
                  <c:v>2010</c:v>
                </c:pt>
                <c:pt idx="11">
                  <c:v>2011</c:v>
                </c:pt>
                <c:pt idx="12">
                  <c:v>2012</c:v>
                </c:pt>
                <c:pt idx="13">
                  <c:v>2013</c:v>
                </c:pt>
                <c:pt idx="14">
                  <c:v>2014</c:v>
                </c:pt>
                <c:pt idx="15">
                  <c:v>2015</c:v>
                </c:pt>
                <c:pt idx="16">
                  <c:v>2016</c:v>
                </c:pt>
                <c:pt idx="17">
                  <c:v>2017</c:v>
                </c:pt>
                <c:pt idx="18">
                  <c:v>1/18-6/18</c:v>
                </c:pt>
                <c:pt idx="19">
                  <c:v> </c:v>
                </c:pt>
                <c:pt idx="20">
                  <c:v>2010</c:v>
                </c:pt>
                <c:pt idx="21">
                  <c:v>2011</c:v>
                </c:pt>
                <c:pt idx="22">
                  <c:v>2012</c:v>
                </c:pt>
                <c:pt idx="23">
                  <c:v>2013</c:v>
                </c:pt>
                <c:pt idx="24">
                  <c:v>2014</c:v>
                </c:pt>
                <c:pt idx="25">
                  <c:v>2015</c:v>
                </c:pt>
                <c:pt idx="26">
                  <c:v>2016</c:v>
                </c:pt>
                <c:pt idx="27">
                  <c:v>2017</c:v>
                </c:pt>
                <c:pt idx="28">
                  <c:v>1/18-6/18</c:v>
                </c:pt>
              </c:strCache>
            </c:strRef>
          </c:cat>
          <c:val>
            <c:numRef>
              <c:f>Sheet1!$C$2:$C$57</c:f>
              <c:numCache>
                <c:formatCode>General</c:formatCode>
                <c:ptCount val="29"/>
                <c:pt idx="0">
                  <c:v>0</c:v>
                </c:pt>
                <c:pt idx="1">
                  <c:v>0</c:v>
                </c:pt>
                <c:pt idx="2">
                  <c:v>0</c:v>
                </c:pt>
                <c:pt idx="3">
                  <c:v>0</c:v>
                </c:pt>
                <c:pt idx="4">
                  <c:v>0</c:v>
                </c:pt>
                <c:pt idx="5">
                  <c:v>0</c:v>
                </c:pt>
                <c:pt idx="6">
                  <c:v>0</c:v>
                </c:pt>
                <c:pt idx="7">
                  <c:v>0</c:v>
                </c:pt>
                <c:pt idx="8">
                  <c:v>0</c:v>
                </c:pt>
                <c:pt idx="9">
                  <c:v>0</c:v>
                </c:pt>
                <c:pt idx="10">
                  <c:v>16.949200000000001</c:v>
                </c:pt>
                <c:pt idx="11">
                  <c:v>4.6512000000000002</c:v>
                </c:pt>
                <c:pt idx="12">
                  <c:v>18.75</c:v>
                </c:pt>
                <c:pt idx="13">
                  <c:v>16.417899999999999</c:v>
                </c:pt>
                <c:pt idx="14">
                  <c:v>29.545500000000001</c:v>
                </c:pt>
                <c:pt idx="15">
                  <c:v>29.2683</c:v>
                </c:pt>
                <c:pt idx="16">
                  <c:v>44.117600000000003</c:v>
                </c:pt>
                <c:pt idx="17">
                  <c:v>48.837200000000003</c:v>
                </c:pt>
                <c:pt idx="18">
                  <c:v>45.833300000000001</c:v>
                </c:pt>
                <c:pt idx="19">
                  <c:v>0</c:v>
                </c:pt>
                <c:pt idx="20">
                  <c:v>0</c:v>
                </c:pt>
                <c:pt idx="21">
                  <c:v>0</c:v>
                </c:pt>
                <c:pt idx="22">
                  <c:v>0</c:v>
                </c:pt>
                <c:pt idx="23">
                  <c:v>0</c:v>
                </c:pt>
                <c:pt idx="24">
                  <c:v>0</c:v>
                </c:pt>
                <c:pt idx="25">
                  <c:v>0</c:v>
                </c:pt>
                <c:pt idx="26">
                  <c:v>0</c:v>
                </c:pt>
                <c:pt idx="27">
                  <c:v>0</c:v>
                </c:pt>
                <c:pt idx="28">
                  <c:v>0</c:v>
                </c:pt>
              </c:numCache>
            </c:numRef>
          </c:val>
          <c:extLst>
            <c:ext xmlns:c16="http://schemas.microsoft.com/office/drawing/2014/chart" uri="{C3380CC4-5D6E-409C-BE32-E72D297353CC}">
              <c16:uniqueId val="{00000001-31C3-40EA-8A54-30AA11162970}"/>
            </c:ext>
          </c:extLst>
        </c:ser>
        <c:ser>
          <c:idx val="2"/>
          <c:order val="2"/>
          <c:tx>
            <c:strRef>
              <c:f>Sheet1!$D$1</c:f>
              <c:strCache>
                <c:ptCount val="1"/>
                <c:pt idx="0">
                  <c:v>IL-2R Antagonist</c:v>
                </c:pt>
              </c:strCache>
            </c:strRef>
          </c:tx>
          <c:spPr>
            <a:gradFill flip="none" rotWithShape="1">
              <a:gsLst>
                <a:gs pos="0">
                  <a:srgbClr val="7030A0"/>
                </a:gs>
                <a:gs pos="50000">
                  <a:srgbClr val="CC66FF"/>
                </a:gs>
                <a:gs pos="100000">
                  <a:srgbClr val="9900FF"/>
                </a:gs>
              </a:gsLst>
              <a:lin ang="10800000" scaled="1"/>
              <a:tileRect/>
            </a:gradFill>
            <a:ln>
              <a:solidFill>
                <a:srgbClr val="000000"/>
              </a:solidFill>
            </a:ln>
          </c:spPr>
          <c:invertIfNegative val="0"/>
          <c:cat>
            <c:strRef>
              <c:f>Sheet1!$A$2:$A$57</c:f>
              <c:strCache>
                <c:ptCount val="29"/>
                <c:pt idx="0">
                  <c:v>2010</c:v>
                </c:pt>
                <c:pt idx="1">
                  <c:v>2011</c:v>
                </c:pt>
                <c:pt idx="2">
                  <c:v>2012</c:v>
                </c:pt>
                <c:pt idx="3">
                  <c:v>2013</c:v>
                </c:pt>
                <c:pt idx="4">
                  <c:v>2014</c:v>
                </c:pt>
                <c:pt idx="5">
                  <c:v>2015</c:v>
                </c:pt>
                <c:pt idx="6">
                  <c:v>2016</c:v>
                </c:pt>
                <c:pt idx="7">
                  <c:v>2017</c:v>
                </c:pt>
                <c:pt idx="8">
                  <c:v>1/18-6/18</c:v>
                </c:pt>
                <c:pt idx="9">
                  <c:v> </c:v>
                </c:pt>
                <c:pt idx="10">
                  <c:v>2010</c:v>
                </c:pt>
                <c:pt idx="11">
                  <c:v>2011</c:v>
                </c:pt>
                <c:pt idx="12">
                  <c:v>2012</c:v>
                </c:pt>
                <c:pt idx="13">
                  <c:v>2013</c:v>
                </c:pt>
                <c:pt idx="14">
                  <c:v>2014</c:v>
                </c:pt>
                <c:pt idx="15">
                  <c:v>2015</c:v>
                </c:pt>
                <c:pt idx="16">
                  <c:v>2016</c:v>
                </c:pt>
                <c:pt idx="17">
                  <c:v>2017</c:v>
                </c:pt>
                <c:pt idx="18">
                  <c:v>1/18-6/18</c:v>
                </c:pt>
                <c:pt idx="19">
                  <c:v> </c:v>
                </c:pt>
                <c:pt idx="20">
                  <c:v>2010</c:v>
                </c:pt>
                <c:pt idx="21">
                  <c:v>2011</c:v>
                </c:pt>
                <c:pt idx="22">
                  <c:v>2012</c:v>
                </c:pt>
                <c:pt idx="23">
                  <c:v>2013</c:v>
                </c:pt>
                <c:pt idx="24">
                  <c:v>2014</c:v>
                </c:pt>
                <c:pt idx="25">
                  <c:v>2015</c:v>
                </c:pt>
                <c:pt idx="26">
                  <c:v>2016</c:v>
                </c:pt>
                <c:pt idx="27">
                  <c:v>2017</c:v>
                </c:pt>
                <c:pt idx="28">
                  <c:v>1/18-6/18</c:v>
                </c:pt>
              </c:strCache>
            </c:strRef>
          </c:cat>
          <c:val>
            <c:numRef>
              <c:f>Sheet1!$D$2:$D$57</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57.627099999999999</c:v>
                </c:pt>
                <c:pt idx="21">
                  <c:v>69.767399999999995</c:v>
                </c:pt>
                <c:pt idx="22">
                  <c:v>50</c:v>
                </c:pt>
                <c:pt idx="23">
                  <c:v>40.298499999999997</c:v>
                </c:pt>
                <c:pt idx="24">
                  <c:v>59.090899999999998</c:v>
                </c:pt>
                <c:pt idx="25">
                  <c:v>43.9024</c:v>
                </c:pt>
                <c:pt idx="26">
                  <c:v>26.470600000000001</c:v>
                </c:pt>
                <c:pt idx="27">
                  <c:v>39.5349</c:v>
                </c:pt>
                <c:pt idx="28">
                  <c:v>50</c:v>
                </c:pt>
              </c:numCache>
            </c:numRef>
          </c:val>
          <c:extLst>
            <c:ext xmlns:c16="http://schemas.microsoft.com/office/drawing/2014/chart" uri="{C3380CC4-5D6E-409C-BE32-E72D297353CC}">
              <c16:uniqueId val="{00000002-31C3-40EA-8A54-30AA11162970}"/>
            </c:ext>
          </c:extLst>
        </c:ser>
        <c:dLbls>
          <c:showLegendKey val="0"/>
          <c:showVal val="0"/>
          <c:showCatName val="0"/>
          <c:showSerName val="0"/>
          <c:showPercent val="0"/>
          <c:showBubbleSize val="0"/>
        </c:dLbls>
        <c:gapWidth val="0"/>
        <c:overlap val="100"/>
        <c:axId val="661295200"/>
        <c:axId val="661295592"/>
      </c:barChart>
      <c:catAx>
        <c:axId val="661295200"/>
        <c:scaling>
          <c:orientation val="minMax"/>
        </c:scaling>
        <c:delete val="0"/>
        <c:axPos val="b"/>
        <c:numFmt formatCode="General" sourceLinked="0"/>
        <c:majorTickMark val="out"/>
        <c:minorTickMark val="none"/>
        <c:tickLblPos val="nextTo"/>
        <c:spPr>
          <a:ln>
            <a:solidFill>
              <a:schemeClr val="bg2"/>
            </a:solidFill>
          </a:ln>
        </c:spPr>
        <c:txPr>
          <a:bodyPr rot="-3300000"/>
          <a:lstStyle/>
          <a:p>
            <a:pPr>
              <a:defRPr sz="1200" b="1">
                <a:solidFill>
                  <a:schemeClr val="bg2"/>
                </a:solidFill>
              </a:defRPr>
            </a:pPr>
            <a:endParaRPr lang="en-US"/>
          </a:p>
        </c:txPr>
        <c:crossAx val="661295592"/>
        <c:crosses val="autoZero"/>
        <c:auto val="1"/>
        <c:lblAlgn val="ctr"/>
        <c:lblOffset val="100"/>
        <c:tickLblSkip val="1"/>
        <c:noMultiLvlLbl val="0"/>
      </c:catAx>
      <c:valAx>
        <c:axId val="661295592"/>
        <c:scaling>
          <c:orientation val="minMax"/>
        </c:scaling>
        <c:delete val="0"/>
        <c:axPos val="l"/>
        <c:majorGridlines>
          <c:spPr>
            <a:ln w="6350">
              <a:solidFill>
                <a:schemeClr val="bg2"/>
              </a:solidFill>
              <a:prstDash val="sysDash"/>
            </a:ln>
          </c:spPr>
        </c:majorGridlines>
        <c:title>
          <c:tx>
            <c:rich>
              <a:bodyPr/>
              <a:lstStyle/>
              <a:p>
                <a:pPr>
                  <a:defRPr sz="1700">
                    <a:solidFill>
                      <a:schemeClr val="bg2"/>
                    </a:solidFill>
                  </a:defRPr>
                </a:pPr>
                <a:r>
                  <a:rPr lang="en-US" sz="1700" b="1" i="0" baseline="0" dirty="0" smtClean="0">
                    <a:solidFill>
                      <a:schemeClr val="bg2"/>
                    </a:solidFill>
                    <a:effectLst/>
                  </a:rPr>
                  <a:t>% of patients</a:t>
                </a:r>
                <a:endParaRPr lang="en-US" sz="1700" dirty="0">
                  <a:solidFill>
                    <a:schemeClr val="bg2"/>
                  </a:solidFill>
                  <a:effectLst/>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1295200"/>
        <c:crosses val="autoZero"/>
        <c:crossBetween val="between"/>
      </c:valAx>
      <c:spPr>
        <a:noFill/>
        <a:ln>
          <a:solidFill>
            <a:schemeClr val="bg2"/>
          </a:solidFill>
        </a:ln>
      </c:spPr>
    </c:plotArea>
    <c:legend>
      <c:legendPos val="t"/>
      <c:layout>
        <c:manualLayout>
          <c:xMode val="edge"/>
          <c:yMode val="edge"/>
          <c:x val="0.13486979344973182"/>
          <c:y val="2.3204203031880772E-2"/>
          <c:w val="0.77382585872418119"/>
          <c:h val="7.4590533471890458E-2"/>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508847684365E-2"/>
          <c:w val="0.87737962511323264"/>
          <c:h val="0.82181779696892732"/>
        </c:manualLayout>
      </c:layout>
      <c:scatterChart>
        <c:scatterStyle val="lineMarker"/>
        <c:varyColors val="0"/>
        <c:ser>
          <c:idx val="0"/>
          <c:order val="0"/>
          <c:tx>
            <c:strRef>
              <c:f>Sheet1!$B$1</c:f>
              <c:strCache>
                <c:ptCount val="1"/>
                <c:pt idx="0">
                  <c:v>Induction (N = 244)</c:v>
                </c:pt>
              </c:strCache>
            </c:strRef>
          </c:tx>
          <c:spPr>
            <a:ln w="41275">
              <a:solidFill>
                <a:srgbClr val="00B050"/>
              </a:solidFill>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Sheet1!$B$2:$B$22</c:f>
              <c:numCache>
                <c:formatCode>General</c:formatCode>
                <c:ptCount val="21"/>
                <c:pt idx="0">
                  <c:v>100</c:v>
                </c:pt>
                <c:pt idx="1">
                  <c:v>100</c:v>
                </c:pt>
                <c:pt idx="2">
                  <c:v>99.584999999999994</c:v>
                </c:pt>
                <c:pt idx="3">
                  <c:v>97.503</c:v>
                </c:pt>
                <c:pt idx="4">
                  <c:v>96.67</c:v>
                </c:pt>
                <c:pt idx="5">
                  <c:v>95.42</c:v>
                </c:pt>
                <c:pt idx="6">
                  <c:v>94.162999999999997</c:v>
                </c:pt>
                <c:pt idx="7">
                  <c:v>93.74</c:v>
                </c:pt>
                <c:pt idx="8">
                  <c:v>93.317999999999998</c:v>
                </c:pt>
                <c:pt idx="9">
                  <c:v>92.046000000000006</c:v>
                </c:pt>
                <c:pt idx="10">
                  <c:v>91.620999999999995</c:v>
                </c:pt>
                <c:pt idx="11">
                  <c:v>89.924999999999997</c:v>
                </c:pt>
                <c:pt idx="12">
                  <c:v>89.067999999999998</c:v>
                </c:pt>
                <c:pt idx="13">
                  <c:v>78.81</c:v>
                </c:pt>
                <c:pt idx="14">
                  <c:v>67.864000000000004</c:v>
                </c:pt>
                <c:pt idx="15">
                  <c:v>62.658000000000001</c:v>
                </c:pt>
                <c:pt idx="16">
                  <c:v>58.228000000000002</c:v>
                </c:pt>
                <c:pt idx="17">
                  <c:v>50.673000000000002</c:v>
                </c:pt>
                <c:pt idx="18">
                  <c:v>50.673000000000002</c:v>
                </c:pt>
              </c:numCache>
            </c:numRef>
          </c:yVal>
          <c:smooth val="0"/>
          <c:extLst>
            <c:ext xmlns:c16="http://schemas.microsoft.com/office/drawing/2014/chart" uri="{C3380CC4-5D6E-409C-BE32-E72D297353CC}">
              <c16:uniqueId val="{00000000-722D-4977-B421-8A9110EE329D}"/>
            </c:ext>
          </c:extLst>
        </c:ser>
        <c:ser>
          <c:idx val="1"/>
          <c:order val="1"/>
          <c:tx>
            <c:strRef>
              <c:f>Sheet1!$C$1</c:f>
              <c:strCache>
                <c:ptCount val="1"/>
                <c:pt idx="0">
                  <c:v>No Induction (N = 95)</c:v>
                </c:pt>
              </c:strCache>
            </c:strRef>
          </c:tx>
          <c:spPr>
            <a:ln w="41275">
              <a:solidFill>
                <a:srgbClr val="9933FF"/>
              </a:solidFill>
              <a:prstDash val="solid"/>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Sheet1!$C$2:$C$22</c:f>
              <c:numCache>
                <c:formatCode>General</c:formatCode>
                <c:ptCount val="21"/>
                <c:pt idx="0">
                  <c:v>100</c:v>
                </c:pt>
                <c:pt idx="1">
                  <c:v>98.936000000000007</c:v>
                </c:pt>
                <c:pt idx="2">
                  <c:v>98.936000000000007</c:v>
                </c:pt>
                <c:pt idx="3">
                  <c:v>98.936000000000007</c:v>
                </c:pt>
                <c:pt idx="4">
                  <c:v>98.936000000000007</c:v>
                </c:pt>
                <c:pt idx="5">
                  <c:v>98.936000000000007</c:v>
                </c:pt>
                <c:pt idx="6">
                  <c:v>97.825000000000003</c:v>
                </c:pt>
                <c:pt idx="7">
                  <c:v>97.825000000000003</c:v>
                </c:pt>
                <c:pt idx="8">
                  <c:v>97.825000000000003</c:v>
                </c:pt>
                <c:pt idx="9">
                  <c:v>97.825000000000003</c:v>
                </c:pt>
                <c:pt idx="10">
                  <c:v>95.600999999999999</c:v>
                </c:pt>
                <c:pt idx="11">
                  <c:v>94.49</c:v>
                </c:pt>
                <c:pt idx="12">
                  <c:v>92.266000000000005</c:v>
                </c:pt>
                <c:pt idx="13">
                  <c:v>77.981999999999999</c:v>
                </c:pt>
                <c:pt idx="14">
                  <c:v>72.603999999999999</c:v>
                </c:pt>
                <c:pt idx="15">
                  <c:v>64.778000000000006</c:v>
                </c:pt>
                <c:pt idx="16">
                  <c:v>58.679000000000002</c:v>
                </c:pt>
                <c:pt idx="17">
                  <c:v>47.863</c:v>
                </c:pt>
              </c:numCache>
            </c:numRef>
          </c:yVal>
          <c:smooth val="0"/>
          <c:extLst>
            <c:ext xmlns:c16="http://schemas.microsoft.com/office/drawing/2014/chart" uri="{C3380CC4-5D6E-409C-BE32-E72D297353CC}">
              <c16:uniqueId val="{00000001-722D-4977-B421-8A9110EE329D}"/>
            </c:ext>
          </c:extLst>
        </c:ser>
        <c:dLbls>
          <c:showLegendKey val="0"/>
          <c:showVal val="0"/>
          <c:showCatName val="0"/>
          <c:showSerName val="0"/>
          <c:showPercent val="0"/>
          <c:showBubbleSize val="0"/>
        </c:dLbls>
        <c:axId val="661296376"/>
        <c:axId val="661296768"/>
      </c:scatterChart>
      <c:valAx>
        <c:axId val="661296376"/>
        <c:scaling>
          <c:orientation val="minMax"/>
          <c:max val="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1296768"/>
        <c:crosses val="autoZero"/>
        <c:crossBetween val="midCat"/>
        <c:majorUnit val="1"/>
      </c:valAx>
      <c:valAx>
        <c:axId val="661296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1296376"/>
        <c:crosses val="autoZero"/>
        <c:crossBetween val="midCat"/>
        <c:majorUnit val="25"/>
      </c:valAx>
      <c:spPr>
        <a:noFill/>
        <a:ln>
          <a:solidFill>
            <a:schemeClr val="bg2"/>
          </a:solidFill>
        </a:ln>
      </c:spPr>
    </c:plotArea>
    <c:legend>
      <c:legendPos val="r"/>
      <c:layout>
        <c:manualLayout>
          <c:xMode val="edge"/>
          <c:yMode val="edge"/>
          <c:x val="0.12372413072259776"/>
          <c:y val="0.67688489543645747"/>
          <c:w val="0.26276554479362629"/>
          <c:h val="0.145073236813140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4344392846"/>
          <c:y val="3.3938066209465753E-2"/>
          <c:w val="0.87785160151443375"/>
          <c:h val="0.83741512149690966"/>
        </c:manualLayout>
      </c:layout>
      <c:barChart>
        <c:barDir val="col"/>
        <c:grouping val="clustered"/>
        <c:varyColors val="0"/>
        <c:ser>
          <c:idx val="0"/>
          <c:order val="0"/>
          <c:tx>
            <c:strRef>
              <c:f>Sheet1!$B$1</c:f>
              <c:strCache>
                <c:ptCount val="1"/>
                <c:pt idx="0">
                  <c:v>1 Year</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1.7241</c:v>
                </c:pt>
                <c:pt idx="1">
                  <c:v>96.839100000000002</c:v>
                </c:pt>
                <c:pt idx="2">
                  <c:v>4.0229999999999997</c:v>
                </c:pt>
                <c:pt idx="3">
                  <c:v>86.206900000000005</c:v>
                </c:pt>
                <c:pt idx="4">
                  <c:v>7.4713000000000003</c:v>
                </c:pt>
                <c:pt idx="5">
                  <c:v>93.965500000000006</c:v>
                </c:pt>
              </c:numCache>
            </c:numRef>
          </c:val>
          <c:extLst>
            <c:ext xmlns:c16="http://schemas.microsoft.com/office/drawing/2014/chart" uri="{C3380CC4-5D6E-409C-BE32-E72D297353CC}">
              <c16:uniqueId val="{00000000-31DD-46DB-B7D9-AE02803077D9}"/>
            </c:ext>
          </c:extLst>
        </c:ser>
        <c:dLbls>
          <c:showLegendKey val="0"/>
          <c:showVal val="0"/>
          <c:showCatName val="0"/>
          <c:showSerName val="0"/>
          <c:showPercent val="0"/>
          <c:showBubbleSize val="0"/>
        </c:dLbls>
        <c:gapWidth val="35"/>
        <c:axId val="661297944"/>
        <c:axId val="661298336"/>
      </c:barChart>
      <c:catAx>
        <c:axId val="661297944"/>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1298336"/>
        <c:crosses val="autoZero"/>
        <c:auto val="1"/>
        <c:lblAlgn val="ctr"/>
        <c:lblOffset val="100"/>
        <c:tickLblSkip val="1"/>
        <c:noMultiLvlLbl val="0"/>
      </c:catAx>
      <c:valAx>
        <c:axId val="661298336"/>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2852816474863719E-2"/>
              <c:y val="0.28929197358394715"/>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1297944"/>
        <c:crosses val="autoZero"/>
        <c:crossBetween val="between"/>
        <c:majorUnit val="2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409"/>
          <c:h val="0.81859791719583441"/>
        </c:manualLayout>
      </c:layout>
      <c:barChart>
        <c:barDir val="col"/>
        <c:grouping val="stacked"/>
        <c:varyColors val="0"/>
        <c:ser>
          <c:idx val="0"/>
          <c:order val="0"/>
          <c:tx>
            <c:strRef>
              <c:f>Sheet1!$B$1</c:f>
              <c:strCache>
                <c:ptCount val="1"/>
                <c:pt idx="0">
                  <c:v>Group 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Pt>
            <c:idx val="6"/>
            <c:invertIfNegative val="0"/>
            <c:bubble3D val="0"/>
            <c:spPr>
              <a:gradFill>
                <a:gsLst>
                  <a:gs pos="0">
                    <a:srgbClr val="6600CC"/>
                  </a:gs>
                  <a:gs pos="50000">
                    <a:srgbClr val="9933FF"/>
                  </a:gs>
                  <a:gs pos="100000">
                    <a:srgbClr val="6600CC"/>
                  </a:gs>
                </a:gsLst>
                <a:lin ang="10800000" scaled="1"/>
              </a:gradFill>
              <a:ln>
                <a:solidFill>
                  <a:schemeClr val="bg2"/>
                </a:solidFill>
              </a:ln>
            </c:spPr>
            <c:extLst>
              <c:ext xmlns:c16="http://schemas.microsoft.com/office/drawing/2014/chart" uri="{C3380CC4-5D6E-409C-BE32-E72D297353CC}">
                <c16:uniqueId val="{00000001-95B0-482F-B42C-283B55C94795}"/>
              </c:ext>
            </c:extLst>
          </c:dPt>
          <c:cat>
            <c:strRef>
              <c:f>Sheet1!$A$2:$A$8</c:f>
              <c:strCache>
                <c:ptCount val="3"/>
                <c:pt idx="0">
                  <c:v>Calcineurin Inhibitor</c:v>
                </c:pt>
                <c:pt idx="1">
                  <c:v>CellCycle</c:v>
                </c:pt>
                <c:pt idx="2">
                  <c:v>Prednisone</c:v>
                </c:pt>
              </c:strCache>
            </c:strRef>
          </c:cat>
          <c:val>
            <c:numRef>
              <c:f>Sheet1!$B$2:$B$4</c:f>
              <c:numCache>
                <c:formatCode>General</c:formatCode>
                <c:ptCount val="3"/>
                <c:pt idx="0">
                  <c:v>1.7241</c:v>
                </c:pt>
                <c:pt idx="1">
                  <c:v>7.1839000000000004</c:v>
                </c:pt>
                <c:pt idx="2">
                  <c:v>93.965500000000006</c:v>
                </c:pt>
              </c:numCache>
            </c:numRef>
          </c:val>
          <c:extLst>
            <c:ext xmlns:c16="http://schemas.microsoft.com/office/drawing/2014/chart" uri="{C3380CC4-5D6E-409C-BE32-E72D297353CC}">
              <c16:uniqueId val="{00000002-95B0-482F-B42C-283B55C94795}"/>
            </c:ext>
          </c:extLst>
        </c:ser>
        <c:ser>
          <c:idx val="1"/>
          <c:order val="1"/>
          <c:tx>
            <c:strRef>
              <c:f>Sheet1!$C$1</c:f>
              <c:strCache>
                <c:ptCount val="1"/>
                <c:pt idx="0">
                  <c:v>Group2</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extLst>
              <c:ext xmlns:c16="http://schemas.microsoft.com/office/drawing/2014/chart" uri="{C3380CC4-5D6E-409C-BE32-E72D297353CC}">
                <c16:uniqueId val="{00000004-95B0-482F-B42C-283B55C94795}"/>
              </c:ext>
            </c:extLst>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extLst>
              <c:ext xmlns:c16="http://schemas.microsoft.com/office/drawing/2014/chart" uri="{C3380CC4-5D6E-409C-BE32-E72D297353CC}">
                <c16:uniqueId val="{00000006-95B0-482F-B42C-283B55C94795}"/>
              </c:ext>
            </c:extLst>
          </c:dPt>
          <c:cat>
            <c:strRef>
              <c:f>Sheet1!$A$2:$A$8</c:f>
              <c:strCache>
                <c:ptCount val="3"/>
                <c:pt idx="0">
                  <c:v>Calcineurin Inhibitor</c:v>
                </c:pt>
                <c:pt idx="1">
                  <c:v>CellCycle</c:v>
                </c:pt>
                <c:pt idx="2">
                  <c:v>Prednisone</c:v>
                </c:pt>
              </c:strCache>
            </c:strRef>
          </c:cat>
          <c:val>
            <c:numRef>
              <c:f>Sheet1!$C$2:$C$4</c:f>
              <c:numCache>
                <c:formatCode>General</c:formatCode>
                <c:ptCount val="3"/>
                <c:pt idx="0">
                  <c:v>96.839100000000002</c:v>
                </c:pt>
                <c:pt idx="1">
                  <c:v>85.919499999999999</c:v>
                </c:pt>
              </c:numCache>
            </c:numRef>
          </c:val>
          <c:extLst>
            <c:ext xmlns:c16="http://schemas.microsoft.com/office/drawing/2014/chart" uri="{C3380CC4-5D6E-409C-BE32-E72D297353CC}">
              <c16:uniqueId val="{00000007-95B0-482F-B42C-283B55C94795}"/>
            </c:ext>
          </c:extLst>
        </c:ser>
        <c:dLbls>
          <c:showLegendKey val="0"/>
          <c:showVal val="0"/>
          <c:showCatName val="0"/>
          <c:showSerName val="0"/>
          <c:showPercent val="0"/>
          <c:showBubbleSize val="0"/>
        </c:dLbls>
        <c:gapWidth val="35"/>
        <c:overlap val="100"/>
        <c:axId val="568558088"/>
        <c:axId val="568555736"/>
      </c:barChart>
      <c:catAx>
        <c:axId val="56855808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8555736"/>
        <c:crosses val="autoZero"/>
        <c:auto val="1"/>
        <c:lblAlgn val="ctr"/>
        <c:lblOffset val="100"/>
        <c:tickLblSkip val="1"/>
        <c:noMultiLvlLbl val="0"/>
      </c:catAx>
      <c:valAx>
        <c:axId val="568555736"/>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000381362586087E-2"/>
              <c:y val="0.34036724240115152"/>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68558088"/>
        <c:crosses val="autoZero"/>
        <c:crossBetween val="between"/>
        <c:majorUnit val="2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68355585986536"/>
          <c:y val="3.8985626502196682E-2"/>
          <c:w val="0.60017300011411612"/>
          <c:h val="0.86495907291249596"/>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EB9-4E2C-8884-D9EA06EF56DD}"/>
                </c:ext>
              </c:extLst>
            </c:dLbl>
            <c:dLbl>
              <c:idx val="1"/>
              <c:delete val="1"/>
              <c:extLst>
                <c:ext xmlns:c15="http://schemas.microsoft.com/office/drawing/2012/chart" uri="{CE6537A1-D6FC-4f65-9D91-7224C49458BB}"/>
                <c:ext xmlns:c16="http://schemas.microsoft.com/office/drawing/2014/chart" uri="{C3380CC4-5D6E-409C-BE32-E72D297353CC}">
                  <c16:uniqueId val="{00000001-EEB9-4E2C-8884-D9EA06EF56DD}"/>
                </c:ext>
              </c:extLst>
            </c:dLbl>
            <c:dLbl>
              <c:idx val="2"/>
              <c:layout>
                <c:manualLayout>
                  <c:x val="0"/>
                  <c:y val="0.2312920948440815"/>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B9-4E2C-8884-D9EA06EF56DD}"/>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Year 1 (N = 348)</c:v>
                </c:pt>
              </c:strCache>
            </c:strRef>
          </c:cat>
          <c:val>
            <c:numRef>
              <c:f>Sheet1!$B$2</c:f>
              <c:numCache>
                <c:formatCode>General</c:formatCode>
                <c:ptCount val="1"/>
                <c:pt idx="0">
                  <c:v>1</c:v>
                </c:pt>
              </c:numCache>
            </c:numRef>
          </c:val>
          <c:extLst>
            <c:ext xmlns:c16="http://schemas.microsoft.com/office/drawing/2014/chart" uri="{C3380CC4-5D6E-409C-BE32-E72D297353CC}">
              <c16:uniqueId val="{00000003-EEB9-4E2C-8884-D9EA06EF56DD}"/>
            </c:ext>
          </c:extLst>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c:f>
              <c:strCache>
                <c:ptCount val="1"/>
                <c:pt idx="0">
                  <c:v>Year 1 (N = 348)</c:v>
                </c:pt>
              </c:strCache>
            </c:strRef>
          </c:cat>
          <c:val>
            <c:numRef>
              <c:f>Sheet1!$B$3</c:f>
              <c:numCache>
                <c:formatCode>General</c:formatCode>
                <c:ptCount val="1"/>
                <c:pt idx="0">
                  <c:v>4</c:v>
                </c:pt>
              </c:numCache>
            </c:numRef>
          </c:val>
          <c:extLst>
            <c:ext xmlns:c16="http://schemas.microsoft.com/office/drawing/2014/chart" uri="{C3380CC4-5D6E-409C-BE32-E72D297353CC}">
              <c16:uniqueId val="{00000004-EEB9-4E2C-8884-D9EA06EF56DD}"/>
            </c:ext>
          </c:extLst>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f>
              <c:strCache>
                <c:ptCount val="1"/>
                <c:pt idx="0">
                  <c:v>Year 1 (N = 348)</c:v>
                </c:pt>
              </c:strCache>
            </c:strRef>
          </c:cat>
          <c:val>
            <c:numRef>
              <c:f>Sheet1!$B$4</c:f>
              <c:numCache>
                <c:formatCode>General</c:formatCode>
                <c:ptCount val="1"/>
                <c:pt idx="0">
                  <c:v>23</c:v>
                </c:pt>
              </c:numCache>
            </c:numRef>
          </c:val>
          <c:extLst>
            <c:ext xmlns:c16="http://schemas.microsoft.com/office/drawing/2014/chart" uri="{C3380CC4-5D6E-409C-BE32-E72D297353CC}">
              <c16:uniqueId val="{00000005-EEB9-4E2C-8884-D9EA06EF56DD}"/>
            </c:ext>
          </c:extLst>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f>
              <c:strCache>
                <c:ptCount val="1"/>
                <c:pt idx="0">
                  <c:v>Year 1 (N = 348)</c:v>
                </c:pt>
              </c:strCache>
            </c:strRef>
          </c:cat>
          <c:val>
            <c:numRef>
              <c:f>Sheet1!$B$5</c:f>
              <c:numCache>
                <c:formatCode>General</c:formatCode>
                <c:ptCount val="1"/>
                <c:pt idx="0">
                  <c:v>286</c:v>
                </c:pt>
              </c:numCache>
            </c:numRef>
          </c:val>
          <c:extLst>
            <c:ext xmlns:c16="http://schemas.microsoft.com/office/drawing/2014/chart" uri="{C3380CC4-5D6E-409C-BE32-E72D297353CC}">
              <c16:uniqueId val="{00000006-EEB9-4E2C-8884-D9EA06EF56DD}"/>
            </c:ext>
          </c:extLst>
        </c:ser>
        <c:ser>
          <c:idx val="4"/>
          <c:order val="4"/>
          <c:tx>
            <c:strRef>
              <c:f>Sheet1!$A$6</c:f>
              <c:strCache>
                <c:ptCount val="1"/>
                <c:pt idx="0">
                  <c:v>Tacrolimus</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f>
              <c:strCache>
                <c:ptCount val="1"/>
                <c:pt idx="0">
                  <c:v>Year 1 (N = 348)</c:v>
                </c:pt>
              </c:strCache>
            </c:strRef>
          </c:cat>
          <c:val>
            <c:numRef>
              <c:f>Sheet1!$B$6</c:f>
              <c:numCache>
                <c:formatCode>General</c:formatCode>
                <c:ptCount val="1"/>
                <c:pt idx="0">
                  <c:v>17</c:v>
                </c:pt>
              </c:numCache>
            </c:numRef>
          </c:val>
          <c:extLst>
            <c:ext xmlns:c16="http://schemas.microsoft.com/office/drawing/2014/chart" uri="{C3380CC4-5D6E-409C-BE32-E72D297353CC}">
              <c16:uniqueId val="{00000007-EEB9-4E2C-8884-D9EA06EF56DD}"/>
            </c:ext>
          </c:extLst>
        </c:ser>
        <c:ser>
          <c:idx val="5"/>
          <c:order val="5"/>
          <c:tx>
            <c:strRef>
              <c:f>Sheet1!$A$7</c:f>
              <c:strCache>
                <c:ptCount val="1"/>
                <c:pt idx="0">
                  <c:v>Tacrolimus + Sirolimus/Everolimus</c:v>
                </c:pt>
              </c:strCache>
            </c:strRef>
          </c:tx>
          <c:spPr>
            <a:gradFill flip="none" rotWithShape="1">
              <a:gsLst>
                <a:gs pos="0">
                  <a:srgbClr val="009999"/>
                </a:gs>
                <a:gs pos="50000">
                  <a:srgbClr val="66FFFF"/>
                </a:gs>
                <a:gs pos="100000">
                  <a:srgbClr val="009999"/>
                </a:gs>
              </a:gsLst>
              <a:lin ang="10800000" scaled="1"/>
              <a:tileRect/>
            </a:gradFill>
            <a:ln>
              <a:solidFill>
                <a:srgbClr val="000000"/>
              </a:solidFill>
            </a:ln>
          </c:spPr>
          <c:invertIfNegative val="0"/>
          <c:cat>
            <c:strRef>
              <c:f>Sheet1!$B$1</c:f>
              <c:strCache>
                <c:ptCount val="1"/>
                <c:pt idx="0">
                  <c:v>Year 1 (N = 348)</c:v>
                </c:pt>
              </c:strCache>
            </c:strRef>
          </c:cat>
          <c:val>
            <c:numRef>
              <c:f>Sheet1!$B$7</c:f>
              <c:numCache>
                <c:formatCode>General</c:formatCode>
                <c:ptCount val="1"/>
                <c:pt idx="0">
                  <c:v>4</c:v>
                </c:pt>
              </c:numCache>
            </c:numRef>
          </c:val>
          <c:extLst>
            <c:ext xmlns:c16="http://schemas.microsoft.com/office/drawing/2014/chart" uri="{C3380CC4-5D6E-409C-BE32-E72D297353CC}">
              <c16:uniqueId val="{00000008-EEB9-4E2C-8884-D9EA06EF56DD}"/>
            </c:ext>
          </c:extLst>
        </c:ser>
        <c:ser>
          <c:idx val="6"/>
          <c:order val="6"/>
          <c:tx>
            <c:strRef>
              <c:f>Sheet1!$A$8</c:f>
              <c:strCache>
                <c:ptCount val="1"/>
                <c:pt idx="0">
                  <c:v>Other</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Sheet1!$B$1</c:f>
              <c:strCache>
                <c:ptCount val="1"/>
                <c:pt idx="0">
                  <c:v>Year 1 (N = 348)</c:v>
                </c:pt>
              </c:strCache>
            </c:strRef>
          </c:cat>
          <c:val>
            <c:numRef>
              <c:f>Sheet1!$B$8</c:f>
              <c:numCache>
                <c:formatCode>General</c:formatCode>
                <c:ptCount val="1"/>
                <c:pt idx="0">
                  <c:v>13</c:v>
                </c:pt>
              </c:numCache>
            </c:numRef>
          </c:val>
          <c:extLst>
            <c:ext xmlns:c16="http://schemas.microsoft.com/office/drawing/2014/chart" uri="{C3380CC4-5D6E-409C-BE32-E72D297353CC}">
              <c16:uniqueId val="{00000009-EEB9-4E2C-8884-D9EA06EF56DD}"/>
            </c:ext>
          </c:extLst>
        </c:ser>
        <c:dLbls>
          <c:showLegendKey val="0"/>
          <c:showVal val="0"/>
          <c:showCatName val="0"/>
          <c:showSerName val="0"/>
          <c:showPercent val="0"/>
          <c:showBubbleSize val="0"/>
        </c:dLbls>
        <c:gapWidth val="62"/>
        <c:overlap val="100"/>
        <c:axId val="663158496"/>
        <c:axId val="663158888"/>
      </c:barChart>
      <c:catAx>
        <c:axId val="663158496"/>
        <c:scaling>
          <c:orientation val="minMax"/>
        </c:scaling>
        <c:delete val="0"/>
        <c:axPos val="b"/>
        <c:numFmt formatCode="General" sourceLinked="0"/>
        <c:majorTickMark val="out"/>
        <c:minorTickMark val="none"/>
        <c:tickLblPos val="nextTo"/>
        <c:spPr>
          <a:ln>
            <a:solidFill>
              <a:schemeClr val="bg2"/>
            </a:solidFill>
          </a:ln>
        </c:spPr>
        <c:txPr>
          <a:bodyPr/>
          <a:lstStyle/>
          <a:p>
            <a:pPr>
              <a:defRPr sz="1600" b="1">
                <a:solidFill>
                  <a:schemeClr val="bg2"/>
                </a:solidFill>
              </a:defRPr>
            </a:pPr>
            <a:endParaRPr lang="en-US"/>
          </a:p>
        </c:txPr>
        <c:crossAx val="663158888"/>
        <c:crosses val="autoZero"/>
        <c:auto val="1"/>
        <c:lblAlgn val="ctr"/>
        <c:lblOffset val="100"/>
        <c:noMultiLvlLbl val="0"/>
      </c:catAx>
      <c:valAx>
        <c:axId val="663158888"/>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158496"/>
        <c:crosses val="autoZero"/>
        <c:crossBetween val="between"/>
        <c:majorUnit val="0.2"/>
      </c:valAx>
      <c:spPr>
        <a:noFill/>
        <a:ln>
          <a:solidFill>
            <a:schemeClr val="bg2"/>
          </a:solidFill>
        </a:ln>
      </c:spPr>
    </c:plotArea>
    <c:legend>
      <c:legendPos val="r"/>
      <c:layout>
        <c:manualLayout>
          <c:xMode val="edge"/>
          <c:yMode val="edge"/>
          <c:x val="0.60741869222868883"/>
          <c:y val="8.089127630232662E-2"/>
          <c:w val="0.38194362661189085"/>
          <c:h val="0.76167645357889591"/>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(N=178)</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26.404499999999999</c:v>
                </c:pt>
              </c:numCache>
            </c:numRef>
          </c:val>
          <c:extLst>
            <c:ext xmlns:c16="http://schemas.microsoft.com/office/drawing/2014/chart" uri="{C3380CC4-5D6E-409C-BE32-E72D297353CC}">
              <c16:uniqueId val="{00000000-F124-4B33-B6F5-9B23B872AFEA}"/>
            </c:ext>
          </c:extLst>
        </c:ser>
        <c:ser>
          <c:idx val="1"/>
          <c:order val="1"/>
          <c:tx>
            <c:strRef>
              <c:f>Sheet1!$C$1</c:f>
              <c:strCache>
                <c:ptCount val="1"/>
                <c:pt idx="0">
                  <c:v>Polyclonal (N=112)</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21.428599999999999</c:v>
                </c:pt>
              </c:numCache>
            </c:numRef>
          </c:val>
          <c:extLst>
            <c:ext xmlns:c16="http://schemas.microsoft.com/office/drawing/2014/chart" uri="{C3380CC4-5D6E-409C-BE32-E72D297353CC}">
              <c16:uniqueId val="{00000001-F124-4B33-B6F5-9B23B872AFEA}"/>
            </c:ext>
          </c:extLst>
        </c:ser>
        <c:ser>
          <c:idx val="2"/>
          <c:order val="2"/>
          <c:tx>
            <c:strRef>
              <c:f>Sheet1!$D$1</c:f>
              <c:strCache>
                <c:ptCount val="1"/>
                <c:pt idx="0">
                  <c:v>IL-2R Antagonist (N=279)</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26.523299999999999</c:v>
                </c:pt>
              </c:numCache>
            </c:numRef>
          </c:val>
          <c:extLst>
            <c:ext xmlns:c16="http://schemas.microsoft.com/office/drawing/2014/chart" uri="{C3380CC4-5D6E-409C-BE32-E72D297353CC}">
              <c16:uniqueId val="{00000002-F124-4B33-B6F5-9B23B872AFEA}"/>
            </c:ext>
          </c:extLst>
        </c:ser>
        <c:dLbls>
          <c:showLegendKey val="0"/>
          <c:showVal val="0"/>
          <c:showCatName val="0"/>
          <c:showSerName val="0"/>
          <c:showPercent val="0"/>
          <c:showBubbleSize val="0"/>
        </c:dLbls>
        <c:gapWidth val="50"/>
        <c:overlap val="-30"/>
        <c:axId val="663160456"/>
        <c:axId val="663160848"/>
      </c:barChart>
      <c:catAx>
        <c:axId val="663160456"/>
        <c:scaling>
          <c:orientation val="minMax"/>
        </c:scaling>
        <c:delete val="1"/>
        <c:axPos val="b"/>
        <c:numFmt formatCode="General" sourceLinked="1"/>
        <c:majorTickMark val="out"/>
        <c:minorTickMark val="none"/>
        <c:tickLblPos val="none"/>
        <c:crossAx val="663160848"/>
        <c:crosses val="autoZero"/>
        <c:auto val="1"/>
        <c:lblAlgn val="ctr"/>
        <c:lblOffset val="100"/>
        <c:tickLblSkip val="1"/>
        <c:noMultiLvlLbl val="0"/>
      </c:catAx>
      <c:valAx>
        <c:axId val="663160848"/>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63160456"/>
        <c:crosses val="autoZero"/>
        <c:crossBetween val="between"/>
        <c:majorUnit val="10"/>
      </c:valAx>
      <c:spPr>
        <a:noFill/>
        <a:ln>
          <a:solidFill>
            <a:schemeClr val="bg2"/>
          </a:solidFill>
        </a:ln>
      </c:spPr>
    </c:plotArea>
    <c:legend>
      <c:legendPos val="t"/>
      <c:layout>
        <c:manualLayout>
          <c:xMode val="edge"/>
          <c:yMode val="edge"/>
          <c:x val="0.20786032180760014"/>
          <c:y val="6.6666666666666666E-2"/>
          <c:w val="0.62630834189204609"/>
          <c:h val="0.10632626690894408"/>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(N=178)</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28.651700000000002</c:v>
                </c:pt>
              </c:numCache>
            </c:numRef>
          </c:val>
          <c:extLst>
            <c:ext xmlns:c16="http://schemas.microsoft.com/office/drawing/2014/chart" uri="{C3380CC4-5D6E-409C-BE32-E72D297353CC}">
              <c16:uniqueId val="{00000000-B2D5-4148-8B08-E4DE4EBEF3F7}"/>
            </c:ext>
          </c:extLst>
        </c:ser>
        <c:ser>
          <c:idx val="1"/>
          <c:order val="1"/>
          <c:tx>
            <c:strRef>
              <c:f>Sheet1!$C$1</c:f>
              <c:strCache>
                <c:ptCount val="1"/>
                <c:pt idx="0">
                  <c:v>Polyclonal (N=112)</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25.892900000000001</c:v>
                </c:pt>
              </c:numCache>
            </c:numRef>
          </c:val>
          <c:extLst>
            <c:ext xmlns:c16="http://schemas.microsoft.com/office/drawing/2014/chart" uri="{C3380CC4-5D6E-409C-BE32-E72D297353CC}">
              <c16:uniqueId val="{00000001-B2D5-4148-8B08-E4DE4EBEF3F7}"/>
            </c:ext>
          </c:extLst>
        </c:ser>
        <c:ser>
          <c:idx val="2"/>
          <c:order val="2"/>
          <c:tx>
            <c:strRef>
              <c:f>Sheet1!$D$1</c:f>
              <c:strCache>
                <c:ptCount val="1"/>
                <c:pt idx="0">
                  <c:v>IL-2R Antagonist (N=279)</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28.3154</c:v>
                </c:pt>
              </c:numCache>
            </c:numRef>
          </c:val>
          <c:extLst>
            <c:ext xmlns:c16="http://schemas.microsoft.com/office/drawing/2014/chart" uri="{C3380CC4-5D6E-409C-BE32-E72D297353CC}">
              <c16:uniqueId val="{00000002-B2D5-4148-8B08-E4DE4EBEF3F7}"/>
            </c:ext>
          </c:extLst>
        </c:ser>
        <c:dLbls>
          <c:showLegendKey val="0"/>
          <c:showVal val="0"/>
          <c:showCatName val="0"/>
          <c:showSerName val="0"/>
          <c:showPercent val="0"/>
          <c:showBubbleSize val="0"/>
        </c:dLbls>
        <c:gapWidth val="50"/>
        <c:overlap val="-30"/>
        <c:axId val="663161632"/>
        <c:axId val="663162024"/>
      </c:barChart>
      <c:catAx>
        <c:axId val="663161632"/>
        <c:scaling>
          <c:orientation val="minMax"/>
        </c:scaling>
        <c:delete val="1"/>
        <c:axPos val="b"/>
        <c:numFmt formatCode="General" sourceLinked="1"/>
        <c:majorTickMark val="out"/>
        <c:minorTickMark val="none"/>
        <c:tickLblPos val="none"/>
        <c:crossAx val="663162024"/>
        <c:crosses val="autoZero"/>
        <c:auto val="1"/>
        <c:lblAlgn val="ctr"/>
        <c:lblOffset val="100"/>
        <c:tickLblSkip val="1"/>
        <c:noMultiLvlLbl val="0"/>
      </c:catAx>
      <c:valAx>
        <c:axId val="663162024"/>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63161632"/>
        <c:crosses val="autoZero"/>
        <c:crossBetween val="between"/>
        <c:majorUnit val="10"/>
      </c:valAx>
      <c:spPr>
        <a:noFill/>
        <a:ln>
          <a:solidFill>
            <a:schemeClr val="bg2"/>
          </a:solidFill>
        </a:ln>
      </c:spPr>
    </c:plotArea>
    <c:legend>
      <c:legendPos val="t"/>
      <c:layout>
        <c:manualLayout>
          <c:xMode val="edge"/>
          <c:yMode val="edge"/>
          <c:x val="0.20786032180760014"/>
          <c:y val="6.6666666666666666E-2"/>
          <c:w val="0.62630834189204609"/>
          <c:h val="0.10632626690894408"/>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spPr>
    <a:noFill/>
  </c:spPr>
  <c:txPr>
    <a:bodyPr/>
    <a:lstStyle/>
    <a:p>
      <a:pPr>
        <a:defRPr sz="1800"/>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3794682922699193"/>
        </c:manualLayout>
      </c:layout>
      <c:scatterChart>
        <c:scatterStyle val="lineMarker"/>
        <c:varyColors val="0"/>
        <c:ser>
          <c:idx val="0"/>
          <c:order val="0"/>
          <c:tx>
            <c:strRef>
              <c:f>Sheet1!$B$1</c:f>
              <c:strCache>
                <c:ptCount val="1"/>
                <c:pt idx="0">
                  <c:v>Adult (N=26,208)</c:v>
                </c:pt>
              </c:strCache>
            </c:strRef>
          </c:tx>
          <c:spPr>
            <a:ln w="41275">
              <a:solidFill>
                <a:srgbClr val="00B050"/>
              </a:solidFill>
            </a:ln>
          </c:spPr>
          <c:marker>
            <c:symbol val="none"/>
          </c:marker>
          <c:xVal>
            <c:numRef>
              <c:f>Sheet1!$A$2:$A$147</c:f>
              <c:numCache>
                <c:formatCode>General</c:formatCode>
                <c:ptCount val="14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numCache>
            </c:numRef>
          </c:xVal>
          <c:yVal>
            <c:numRef>
              <c:f>Sheet1!$B$2:$B$147</c:f>
              <c:numCache>
                <c:formatCode>General</c:formatCode>
                <c:ptCount val="146"/>
                <c:pt idx="0">
                  <c:v>100</c:v>
                </c:pt>
                <c:pt idx="1">
                  <c:v>99.989000000000004</c:v>
                </c:pt>
                <c:pt idx="2">
                  <c:v>99.95</c:v>
                </c:pt>
                <c:pt idx="3">
                  <c:v>99.813000000000002</c:v>
                </c:pt>
                <c:pt idx="4">
                  <c:v>99.510999999999996</c:v>
                </c:pt>
                <c:pt idx="5">
                  <c:v>98.959000000000003</c:v>
                </c:pt>
                <c:pt idx="6">
                  <c:v>95.694000000000003</c:v>
                </c:pt>
                <c:pt idx="7">
                  <c:v>91.555999999999997</c:v>
                </c:pt>
                <c:pt idx="8">
                  <c:v>91.052000000000007</c:v>
                </c:pt>
                <c:pt idx="9">
                  <c:v>90.897000000000006</c:v>
                </c:pt>
                <c:pt idx="10">
                  <c:v>90.873000000000005</c:v>
                </c:pt>
                <c:pt idx="11">
                  <c:v>90.843999999999994</c:v>
                </c:pt>
                <c:pt idx="12">
                  <c:v>90.811000000000007</c:v>
                </c:pt>
                <c:pt idx="13">
                  <c:v>90.757000000000005</c:v>
                </c:pt>
                <c:pt idx="14">
                  <c:v>90.71</c:v>
                </c:pt>
                <c:pt idx="15">
                  <c:v>90.570999999999998</c:v>
                </c:pt>
                <c:pt idx="16">
                  <c:v>90.001000000000005</c:v>
                </c:pt>
                <c:pt idx="17">
                  <c:v>88.649000000000001</c:v>
                </c:pt>
                <c:pt idx="18">
                  <c:v>84.516999999999996</c:v>
                </c:pt>
                <c:pt idx="19">
                  <c:v>79.968999999999994</c:v>
                </c:pt>
                <c:pt idx="20">
                  <c:v>79.061999999999998</c:v>
                </c:pt>
                <c:pt idx="21">
                  <c:v>78.787000000000006</c:v>
                </c:pt>
                <c:pt idx="22">
                  <c:v>78.668000000000006</c:v>
                </c:pt>
                <c:pt idx="23">
                  <c:v>78.576999999999998</c:v>
                </c:pt>
                <c:pt idx="24">
                  <c:v>78.53</c:v>
                </c:pt>
                <c:pt idx="25">
                  <c:v>78.468000000000004</c:v>
                </c:pt>
                <c:pt idx="26">
                  <c:v>78.325999999999993</c:v>
                </c:pt>
                <c:pt idx="27">
                  <c:v>78.099999999999994</c:v>
                </c:pt>
                <c:pt idx="28">
                  <c:v>77.344999999999999</c:v>
                </c:pt>
                <c:pt idx="29">
                  <c:v>75.671000000000006</c:v>
                </c:pt>
                <c:pt idx="30">
                  <c:v>71.912999999999997</c:v>
                </c:pt>
                <c:pt idx="31">
                  <c:v>68.584000000000003</c:v>
                </c:pt>
                <c:pt idx="32">
                  <c:v>67.789000000000001</c:v>
                </c:pt>
                <c:pt idx="33">
                  <c:v>67.573999999999998</c:v>
                </c:pt>
                <c:pt idx="34">
                  <c:v>67.494</c:v>
                </c:pt>
                <c:pt idx="35">
                  <c:v>67.456000000000003</c:v>
                </c:pt>
                <c:pt idx="36">
                  <c:v>67.430000000000007</c:v>
                </c:pt>
                <c:pt idx="37">
                  <c:v>67.325999999999993</c:v>
                </c:pt>
                <c:pt idx="38">
                  <c:v>67.231999999999999</c:v>
                </c:pt>
                <c:pt idx="39">
                  <c:v>66.941000000000003</c:v>
                </c:pt>
                <c:pt idx="40">
                  <c:v>66.328000000000003</c:v>
                </c:pt>
                <c:pt idx="41">
                  <c:v>64.900999999999996</c:v>
                </c:pt>
                <c:pt idx="42">
                  <c:v>61.911000000000001</c:v>
                </c:pt>
                <c:pt idx="43">
                  <c:v>58.944000000000003</c:v>
                </c:pt>
                <c:pt idx="44">
                  <c:v>58.21</c:v>
                </c:pt>
                <c:pt idx="45">
                  <c:v>58.082999999999998</c:v>
                </c:pt>
                <c:pt idx="46">
                  <c:v>57.991999999999997</c:v>
                </c:pt>
                <c:pt idx="47">
                  <c:v>57.954000000000001</c:v>
                </c:pt>
                <c:pt idx="48">
                  <c:v>57.890999999999998</c:v>
                </c:pt>
                <c:pt idx="49">
                  <c:v>57.84</c:v>
                </c:pt>
                <c:pt idx="50">
                  <c:v>57.683</c:v>
                </c:pt>
                <c:pt idx="51">
                  <c:v>57.4</c:v>
                </c:pt>
                <c:pt idx="52">
                  <c:v>56.789000000000001</c:v>
                </c:pt>
                <c:pt idx="53">
                  <c:v>55.509</c:v>
                </c:pt>
                <c:pt idx="54">
                  <c:v>53.067999999999998</c:v>
                </c:pt>
                <c:pt idx="55">
                  <c:v>50.725999999999999</c:v>
                </c:pt>
                <c:pt idx="56">
                  <c:v>50.293999999999997</c:v>
                </c:pt>
                <c:pt idx="57">
                  <c:v>50.167000000000002</c:v>
                </c:pt>
                <c:pt idx="58">
                  <c:v>50.12</c:v>
                </c:pt>
                <c:pt idx="59">
                  <c:v>50.101999999999997</c:v>
                </c:pt>
                <c:pt idx="60">
                  <c:v>50.052999999999997</c:v>
                </c:pt>
                <c:pt idx="61">
                  <c:v>49.97</c:v>
                </c:pt>
                <c:pt idx="62">
                  <c:v>49.850999999999999</c:v>
                </c:pt>
                <c:pt idx="63">
                  <c:v>49.633000000000003</c:v>
                </c:pt>
                <c:pt idx="64">
                  <c:v>49.042000000000002</c:v>
                </c:pt>
                <c:pt idx="65">
                  <c:v>47.923999999999999</c:v>
                </c:pt>
                <c:pt idx="66">
                  <c:v>45.384</c:v>
                </c:pt>
                <c:pt idx="67">
                  <c:v>43.597000000000001</c:v>
                </c:pt>
                <c:pt idx="68">
                  <c:v>43.140999999999998</c:v>
                </c:pt>
                <c:pt idx="69">
                  <c:v>43.051000000000002</c:v>
                </c:pt>
                <c:pt idx="70">
                  <c:v>43.006</c:v>
                </c:pt>
                <c:pt idx="71">
                  <c:v>42.982999999999997</c:v>
                </c:pt>
                <c:pt idx="72">
                  <c:v>42.933999999999997</c:v>
                </c:pt>
                <c:pt idx="73">
                  <c:v>42.908999999999999</c:v>
                </c:pt>
                <c:pt idx="74">
                  <c:v>42.762</c:v>
                </c:pt>
                <c:pt idx="75">
                  <c:v>42.478000000000002</c:v>
                </c:pt>
                <c:pt idx="76">
                  <c:v>41.856000000000002</c:v>
                </c:pt>
                <c:pt idx="77">
                  <c:v>40.795999999999999</c:v>
                </c:pt>
                <c:pt idx="78">
                  <c:v>39.119999999999997</c:v>
                </c:pt>
                <c:pt idx="79">
                  <c:v>37.231999999999999</c:v>
                </c:pt>
                <c:pt idx="80">
                  <c:v>36.912999999999997</c:v>
                </c:pt>
                <c:pt idx="81">
                  <c:v>36.787999999999997</c:v>
                </c:pt>
                <c:pt idx="82">
                  <c:v>36.787999999999997</c:v>
                </c:pt>
                <c:pt idx="83">
                  <c:v>36.773000000000003</c:v>
                </c:pt>
                <c:pt idx="84">
                  <c:v>36.743000000000002</c:v>
                </c:pt>
                <c:pt idx="85">
                  <c:v>36.661999999999999</c:v>
                </c:pt>
                <c:pt idx="86">
                  <c:v>36.610999999999997</c:v>
                </c:pt>
                <c:pt idx="87">
                  <c:v>36.392000000000003</c:v>
                </c:pt>
                <c:pt idx="88">
                  <c:v>35.834000000000003</c:v>
                </c:pt>
                <c:pt idx="89">
                  <c:v>35.003</c:v>
                </c:pt>
                <c:pt idx="90">
                  <c:v>33.252000000000002</c:v>
                </c:pt>
                <c:pt idx="91">
                  <c:v>31.869</c:v>
                </c:pt>
                <c:pt idx="92">
                  <c:v>31.507999999999999</c:v>
                </c:pt>
                <c:pt idx="93">
                  <c:v>31.472999999999999</c:v>
                </c:pt>
                <c:pt idx="94">
                  <c:v>31.437999999999999</c:v>
                </c:pt>
                <c:pt idx="95">
                  <c:v>31.437999999999999</c:v>
                </c:pt>
                <c:pt idx="96">
                  <c:v>31.437999999999999</c:v>
                </c:pt>
                <c:pt idx="97">
                  <c:v>31.396999999999998</c:v>
                </c:pt>
                <c:pt idx="98">
                  <c:v>31.292000000000002</c:v>
                </c:pt>
                <c:pt idx="99">
                  <c:v>30.995000000000001</c:v>
                </c:pt>
                <c:pt idx="100">
                  <c:v>30.696999999999999</c:v>
                </c:pt>
                <c:pt idx="101">
                  <c:v>29.907</c:v>
                </c:pt>
                <c:pt idx="102">
                  <c:v>28.581</c:v>
                </c:pt>
                <c:pt idx="103">
                  <c:v>27.484999999999999</c:v>
                </c:pt>
                <c:pt idx="104">
                  <c:v>27.116</c:v>
                </c:pt>
                <c:pt idx="105">
                  <c:v>26.983000000000001</c:v>
                </c:pt>
                <c:pt idx="106">
                  <c:v>26.960999999999999</c:v>
                </c:pt>
                <c:pt idx="107">
                  <c:v>26.891999999999999</c:v>
                </c:pt>
                <c:pt idx="108">
                  <c:v>26.867999999999999</c:v>
                </c:pt>
                <c:pt idx="109">
                  <c:v>26.791</c:v>
                </c:pt>
                <c:pt idx="110">
                  <c:v>26.736999999999998</c:v>
                </c:pt>
                <c:pt idx="111">
                  <c:v>26.518000000000001</c:v>
                </c:pt>
                <c:pt idx="112">
                  <c:v>26.16</c:v>
                </c:pt>
                <c:pt idx="113">
                  <c:v>25.524000000000001</c:v>
                </c:pt>
                <c:pt idx="114">
                  <c:v>24.331</c:v>
                </c:pt>
                <c:pt idx="115">
                  <c:v>23.552</c:v>
                </c:pt>
                <c:pt idx="116">
                  <c:v>23.44</c:v>
                </c:pt>
                <c:pt idx="117">
                  <c:v>23.382999999999999</c:v>
                </c:pt>
                <c:pt idx="118">
                  <c:v>23.355</c:v>
                </c:pt>
                <c:pt idx="119">
                  <c:v>23.355</c:v>
                </c:pt>
                <c:pt idx="120">
                  <c:v>23.263999999999999</c:v>
                </c:pt>
                <c:pt idx="121">
                  <c:v>23.263999999999999</c:v>
                </c:pt>
                <c:pt idx="122">
                  <c:v>23.196000000000002</c:v>
                </c:pt>
                <c:pt idx="123">
                  <c:v>22.957999999999998</c:v>
                </c:pt>
                <c:pt idx="124">
                  <c:v>22.856000000000002</c:v>
                </c:pt>
                <c:pt idx="125">
                  <c:v>22.31</c:v>
                </c:pt>
                <c:pt idx="126">
                  <c:v>21.588000000000001</c:v>
                </c:pt>
                <c:pt idx="127">
                  <c:v>21.001000000000001</c:v>
                </c:pt>
                <c:pt idx="128">
                  <c:v>20.896000000000001</c:v>
                </c:pt>
                <c:pt idx="129">
                  <c:v>20.896000000000001</c:v>
                </c:pt>
                <c:pt idx="130">
                  <c:v>20.896000000000001</c:v>
                </c:pt>
                <c:pt idx="131">
                  <c:v>20.859000000000002</c:v>
                </c:pt>
                <c:pt idx="132">
                  <c:v>20.859000000000002</c:v>
                </c:pt>
                <c:pt idx="133">
                  <c:v>20.74</c:v>
                </c:pt>
                <c:pt idx="134">
                  <c:v>20.699000000000002</c:v>
                </c:pt>
                <c:pt idx="135">
                  <c:v>20.533999999999999</c:v>
                </c:pt>
                <c:pt idx="136">
                  <c:v>20.327000000000002</c:v>
                </c:pt>
                <c:pt idx="137">
                  <c:v>20.119</c:v>
                </c:pt>
                <c:pt idx="138">
                  <c:v>19.081</c:v>
                </c:pt>
                <c:pt idx="139">
                  <c:v>18.331</c:v>
                </c:pt>
                <c:pt idx="140">
                  <c:v>18.331</c:v>
                </c:pt>
                <c:pt idx="141">
                  <c:v>18.331</c:v>
                </c:pt>
                <c:pt idx="142">
                  <c:v>18.286999999999999</c:v>
                </c:pt>
                <c:pt idx="143">
                  <c:v>18.286999999999999</c:v>
                </c:pt>
                <c:pt idx="144">
                  <c:v>18.286999999999999</c:v>
                </c:pt>
                <c:pt idx="145">
                  <c:v>18.286999999999999</c:v>
                </c:pt>
              </c:numCache>
            </c:numRef>
          </c:yVal>
          <c:smooth val="0"/>
          <c:extLst>
            <c:ext xmlns:c16="http://schemas.microsoft.com/office/drawing/2014/chart" uri="{C3380CC4-5D6E-409C-BE32-E72D297353CC}">
              <c16:uniqueId val="{00000000-72AF-45D8-BCD6-5DF14C9977CF}"/>
            </c:ext>
          </c:extLst>
        </c:ser>
        <c:ser>
          <c:idx val="1"/>
          <c:order val="1"/>
          <c:tx>
            <c:strRef>
              <c:f>Sheet1!$C$1</c:f>
              <c:strCache>
                <c:ptCount val="1"/>
                <c:pt idx="0">
                  <c:v>Pediatric (N=858)</c:v>
                </c:pt>
              </c:strCache>
            </c:strRef>
          </c:tx>
          <c:spPr>
            <a:ln w="41275">
              <a:solidFill>
                <a:srgbClr val="00B0F0"/>
              </a:solidFill>
            </a:ln>
          </c:spPr>
          <c:marker>
            <c:symbol val="none"/>
          </c:marker>
          <c:xVal>
            <c:numRef>
              <c:f>Sheet1!$A$2:$A$147</c:f>
              <c:numCache>
                <c:formatCode>General</c:formatCode>
                <c:ptCount val="14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numCache>
            </c:numRef>
          </c:xVal>
          <c:yVal>
            <c:numRef>
              <c:f>Sheet1!$C$2:$C$147</c:f>
              <c:numCache>
                <c:formatCode>General</c:formatCode>
                <c:ptCount val="146"/>
                <c:pt idx="0">
                  <c:v>100</c:v>
                </c:pt>
                <c:pt idx="1">
                  <c:v>100</c:v>
                </c:pt>
                <c:pt idx="2">
                  <c:v>99.65</c:v>
                </c:pt>
                <c:pt idx="3">
                  <c:v>99.417000000000002</c:v>
                </c:pt>
                <c:pt idx="4">
                  <c:v>99.3</c:v>
                </c:pt>
                <c:pt idx="5">
                  <c:v>98.007999999999996</c:v>
                </c:pt>
                <c:pt idx="6">
                  <c:v>94.938000000000002</c:v>
                </c:pt>
                <c:pt idx="7">
                  <c:v>90.319000000000003</c:v>
                </c:pt>
                <c:pt idx="8">
                  <c:v>89.603999999999999</c:v>
                </c:pt>
                <c:pt idx="9">
                  <c:v>89.364999999999995</c:v>
                </c:pt>
                <c:pt idx="10">
                  <c:v>89.364999999999995</c:v>
                </c:pt>
                <c:pt idx="11">
                  <c:v>89.364999999999995</c:v>
                </c:pt>
                <c:pt idx="12">
                  <c:v>89.24</c:v>
                </c:pt>
                <c:pt idx="13">
                  <c:v>89.24</c:v>
                </c:pt>
                <c:pt idx="14">
                  <c:v>89.094999999999999</c:v>
                </c:pt>
                <c:pt idx="15">
                  <c:v>88.658000000000001</c:v>
                </c:pt>
                <c:pt idx="16">
                  <c:v>87.491</c:v>
                </c:pt>
                <c:pt idx="17">
                  <c:v>86.174999999999997</c:v>
                </c:pt>
                <c:pt idx="18">
                  <c:v>82.061999999999998</c:v>
                </c:pt>
                <c:pt idx="19">
                  <c:v>76.59</c:v>
                </c:pt>
                <c:pt idx="20">
                  <c:v>75.400000000000006</c:v>
                </c:pt>
                <c:pt idx="21">
                  <c:v>75.102000000000004</c:v>
                </c:pt>
                <c:pt idx="22">
                  <c:v>74.802000000000007</c:v>
                </c:pt>
                <c:pt idx="23">
                  <c:v>74.802000000000007</c:v>
                </c:pt>
                <c:pt idx="24">
                  <c:v>74.650000000000006</c:v>
                </c:pt>
                <c:pt idx="25">
                  <c:v>74.650000000000006</c:v>
                </c:pt>
                <c:pt idx="26">
                  <c:v>74.304000000000002</c:v>
                </c:pt>
                <c:pt idx="27">
                  <c:v>74.304000000000002</c:v>
                </c:pt>
                <c:pt idx="28">
                  <c:v>73.954999999999998</c:v>
                </c:pt>
                <c:pt idx="29">
                  <c:v>72.206999999999994</c:v>
                </c:pt>
                <c:pt idx="30">
                  <c:v>68.885000000000005</c:v>
                </c:pt>
                <c:pt idx="31">
                  <c:v>64.863</c:v>
                </c:pt>
                <c:pt idx="32">
                  <c:v>63.984000000000002</c:v>
                </c:pt>
                <c:pt idx="33">
                  <c:v>63.631999999999998</c:v>
                </c:pt>
                <c:pt idx="34">
                  <c:v>63.453000000000003</c:v>
                </c:pt>
                <c:pt idx="35">
                  <c:v>63.453000000000003</c:v>
                </c:pt>
                <c:pt idx="36">
                  <c:v>63.453000000000003</c:v>
                </c:pt>
                <c:pt idx="37">
                  <c:v>63.453000000000003</c:v>
                </c:pt>
                <c:pt idx="38">
                  <c:v>63.249000000000002</c:v>
                </c:pt>
                <c:pt idx="39">
                  <c:v>63.045000000000002</c:v>
                </c:pt>
                <c:pt idx="40">
                  <c:v>62.636000000000003</c:v>
                </c:pt>
                <c:pt idx="41">
                  <c:v>60.792999999999999</c:v>
                </c:pt>
                <c:pt idx="42">
                  <c:v>58.542000000000002</c:v>
                </c:pt>
                <c:pt idx="43">
                  <c:v>55.249000000000002</c:v>
                </c:pt>
                <c:pt idx="44">
                  <c:v>54.83</c:v>
                </c:pt>
                <c:pt idx="45">
                  <c:v>54.616</c:v>
                </c:pt>
                <c:pt idx="46">
                  <c:v>54.396999999999998</c:v>
                </c:pt>
                <c:pt idx="47">
                  <c:v>54.396999999999998</c:v>
                </c:pt>
                <c:pt idx="48">
                  <c:v>54.396999999999998</c:v>
                </c:pt>
                <c:pt idx="49">
                  <c:v>54.396999999999998</c:v>
                </c:pt>
                <c:pt idx="50">
                  <c:v>53.895000000000003</c:v>
                </c:pt>
                <c:pt idx="51">
                  <c:v>53.642000000000003</c:v>
                </c:pt>
                <c:pt idx="52">
                  <c:v>53.134</c:v>
                </c:pt>
                <c:pt idx="53">
                  <c:v>51.606000000000002</c:v>
                </c:pt>
                <c:pt idx="54">
                  <c:v>48.015999999999998</c:v>
                </c:pt>
                <c:pt idx="55">
                  <c:v>45.954000000000001</c:v>
                </c:pt>
                <c:pt idx="56">
                  <c:v>45.692999999999998</c:v>
                </c:pt>
                <c:pt idx="57">
                  <c:v>45.692999999999998</c:v>
                </c:pt>
                <c:pt idx="58">
                  <c:v>45.692999999999998</c:v>
                </c:pt>
                <c:pt idx="59">
                  <c:v>45.692999999999998</c:v>
                </c:pt>
                <c:pt idx="60">
                  <c:v>45.692999999999998</c:v>
                </c:pt>
                <c:pt idx="61">
                  <c:v>45.387999999999998</c:v>
                </c:pt>
                <c:pt idx="62">
                  <c:v>45.066000000000003</c:v>
                </c:pt>
                <c:pt idx="63">
                  <c:v>44.74</c:v>
                </c:pt>
                <c:pt idx="64">
                  <c:v>44.085999999999999</c:v>
                </c:pt>
                <c:pt idx="65">
                  <c:v>43.433</c:v>
                </c:pt>
                <c:pt idx="66">
                  <c:v>40.167999999999999</c:v>
                </c:pt>
                <c:pt idx="67">
                  <c:v>38.534999999999997</c:v>
                </c:pt>
                <c:pt idx="68">
                  <c:v>37.872999999999998</c:v>
                </c:pt>
                <c:pt idx="69">
                  <c:v>37.872999999999998</c:v>
                </c:pt>
                <c:pt idx="70">
                  <c:v>37.537999999999997</c:v>
                </c:pt>
                <c:pt idx="71">
                  <c:v>37.537999999999997</c:v>
                </c:pt>
                <c:pt idx="72">
                  <c:v>37.537999999999997</c:v>
                </c:pt>
                <c:pt idx="73">
                  <c:v>37.537999999999997</c:v>
                </c:pt>
                <c:pt idx="74">
                  <c:v>37.537999999999997</c:v>
                </c:pt>
                <c:pt idx="75">
                  <c:v>37.158999999999999</c:v>
                </c:pt>
                <c:pt idx="76">
                  <c:v>36.776000000000003</c:v>
                </c:pt>
                <c:pt idx="77">
                  <c:v>36.01</c:v>
                </c:pt>
                <c:pt idx="78">
                  <c:v>35.622</c:v>
                </c:pt>
                <c:pt idx="79">
                  <c:v>34.847999999999999</c:v>
                </c:pt>
                <c:pt idx="80">
                  <c:v>34.456000000000003</c:v>
                </c:pt>
                <c:pt idx="81">
                  <c:v>34.456000000000003</c:v>
                </c:pt>
                <c:pt idx="82">
                  <c:v>34.456000000000003</c:v>
                </c:pt>
                <c:pt idx="83">
                  <c:v>34.456000000000003</c:v>
                </c:pt>
                <c:pt idx="84">
                  <c:v>34.456000000000003</c:v>
                </c:pt>
                <c:pt idx="85">
                  <c:v>34.456000000000003</c:v>
                </c:pt>
                <c:pt idx="86">
                  <c:v>34.456000000000003</c:v>
                </c:pt>
                <c:pt idx="87">
                  <c:v>34.456000000000003</c:v>
                </c:pt>
                <c:pt idx="88">
                  <c:v>34.456000000000003</c:v>
                </c:pt>
                <c:pt idx="89">
                  <c:v>33.485999999999997</c:v>
                </c:pt>
                <c:pt idx="90">
                  <c:v>31.545000000000002</c:v>
                </c:pt>
                <c:pt idx="91">
                  <c:v>29.117999999999999</c:v>
                </c:pt>
                <c:pt idx="92">
                  <c:v>29.117999999999999</c:v>
                </c:pt>
                <c:pt idx="93">
                  <c:v>29.117999999999999</c:v>
                </c:pt>
                <c:pt idx="94">
                  <c:v>29.117999999999999</c:v>
                </c:pt>
                <c:pt idx="95">
                  <c:v>29.117999999999999</c:v>
                </c:pt>
                <c:pt idx="96">
                  <c:v>29.117999999999999</c:v>
                </c:pt>
                <c:pt idx="97">
                  <c:v>28.568999999999999</c:v>
                </c:pt>
                <c:pt idx="98">
                  <c:v>28.568999999999999</c:v>
                </c:pt>
                <c:pt idx="99">
                  <c:v>27.960999999999999</c:v>
                </c:pt>
                <c:pt idx="100">
                  <c:v>27.353000000000002</c:v>
                </c:pt>
                <c:pt idx="101">
                  <c:v>26.731000000000002</c:v>
                </c:pt>
                <c:pt idx="102">
                  <c:v>24.866</c:v>
                </c:pt>
                <c:pt idx="103">
                  <c:v>24.866</c:v>
                </c:pt>
                <c:pt idx="104">
                  <c:v>24.866</c:v>
                </c:pt>
                <c:pt idx="105">
                  <c:v>24.866</c:v>
                </c:pt>
                <c:pt idx="106">
                  <c:v>24.866</c:v>
                </c:pt>
                <c:pt idx="107">
                  <c:v>24.866</c:v>
                </c:pt>
                <c:pt idx="108">
                  <c:v>24.866</c:v>
                </c:pt>
                <c:pt idx="109">
                  <c:v>24.866</c:v>
                </c:pt>
                <c:pt idx="110">
                  <c:v>24.866</c:v>
                </c:pt>
                <c:pt idx="111">
                  <c:v>24.866</c:v>
                </c:pt>
                <c:pt idx="112">
                  <c:v>24.866</c:v>
                </c:pt>
                <c:pt idx="113">
                  <c:v>24.064</c:v>
                </c:pt>
                <c:pt idx="114">
                  <c:v>23.262</c:v>
                </c:pt>
                <c:pt idx="115">
                  <c:v>23.262</c:v>
                </c:pt>
                <c:pt idx="116">
                  <c:v>23.262</c:v>
                </c:pt>
                <c:pt idx="117">
                  <c:v>23.262</c:v>
                </c:pt>
                <c:pt idx="118">
                  <c:v>23.262</c:v>
                </c:pt>
                <c:pt idx="119">
                  <c:v>23.262</c:v>
                </c:pt>
                <c:pt idx="120">
                  <c:v>23.262</c:v>
                </c:pt>
                <c:pt idx="121">
                  <c:v>23.262</c:v>
                </c:pt>
                <c:pt idx="122">
                  <c:v>23.262</c:v>
                </c:pt>
                <c:pt idx="123">
                  <c:v>23.262</c:v>
                </c:pt>
                <c:pt idx="124">
                  <c:v>23.262</c:v>
                </c:pt>
                <c:pt idx="125">
                  <c:v>23.262</c:v>
                </c:pt>
                <c:pt idx="126">
                  <c:v>23.262</c:v>
                </c:pt>
                <c:pt idx="127">
                  <c:v>23.262</c:v>
                </c:pt>
                <c:pt idx="128">
                  <c:v>23.262</c:v>
                </c:pt>
                <c:pt idx="129">
                  <c:v>23.262</c:v>
                </c:pt>
                <c:pt idx="130">
                  <c:v>23.262</c:v>
                </c:pt>
                <c:pt idx="131">
                  <c:v>23.262</c:v>
                </c:pt>
                <c:pt idx="132">
                  <c:v>23.262</c:v>
                </c:pt>
                <c:pt idx="133">
                  <c:v>23.262</c:v>
                </c:pt>
                <c:pt idx="134">
                  <c:v>23.262</c:v>
                </c:pt>
                <c:pt idx="135">
                  <c:v>23.262</c:v>
                </c:pt>
                <c:pt idx="136">
                  <c:v>21.97</c:v>
                </c:pt>
                <c:pt idx="137">
                  <c:v>20.677</c:v>
                </c:pt>
                <c:pt idx="138">
                  <c:v>20.677</c:v>
                </c:pt>
                <c:pt idx="139">
                  <c:v>19.385000000000002</c:v>
                </c:pt>
                <c:pt idx="140">
                  <c:v>19.385000000000002</c:v>
                </c:pt>
                <c:pt idx="141">
                  <c:v>19.385000000000002</c:v>
                </c:pt>
                <c:pt idx="142">
                  <c:v>19.385000000000002</c:v>
                </c:pt>
                <c:pt idx="143">
                  <c:v>19.385000000000002</c:v>
                </c:pt>
                <c:pt idx="144">
                  <c:v>19.385000000000002</c:v>
                </c:pt>
                <c:pt idx="145">
                  <c:v>19.385000000000002</c:v>
                </c:pt>
              </c:numCache>
            </c:numRef>
          </c:yVal>
          <c:smooth val="0"/>
          <c:extLst>
            <c:ext xmlns:c16="http://schemas.microsoft.com/office/drawing/2014/chart" uri="{C3380CC4-5D6E-409C-BE32-E72D297353CC}">
              <c16:uniqueId val="{00000001-72AF-45D8-BCD6-5DF14C9977CF}"/>
            </c:ext>
          </c:extLst>
        </c:ser>
        <c:dLbls>
          <c:showLegendKey val="0"/>
          <c:showVal val="0"/>
          <c:showCatName val="0"/>
          <c:showSerName val="0"/>
          <c:showPercent val="0"/>
          <c:showBubbleSize val="0"/>
        </c:dLbls>
        <c:axId val="663163592"/>
        <c:axId val="663163984"/>
      </c:scatterChart>
      <c:valAx>
        <c:axId val="663163592"/>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163984"/>
        <c:crosses val="autoZero"/>
        <c:crossBetween val="midCat"/>
        <c:majorUnit val="1"/>
      </c:valAx>
      <c:valAx>
        <c:axId val="66316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700" b="1" i="0" baseline="0" dirty="0" smtClean="0">
                    <a:solidFill>
                      <a:schemeClr val="bg2"/>
                    </a:solidFill>
                  </a:rPr>
                  <a:t>Bronchiolitis Obliterans Syndrome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163592"/>
        <c:crosses val="autoZero"/>
        <c:crossBetween val="midCat"/>
        <c:majorUnit val="25"/>
      </c:valAx>
      <c:spPr>
        <a:noFill/>
        <a:ln>
          <a:solidFill>
            <a:schemeClr val="bg2"/>
          </a:solidFill>
        </a:ln>
      </c:spPr>
    </c:plotArea>
    <c:legend>
      <c:legendPos val="r"/>
      <c:layout>
        <c:manualLayout>
          <c:xMode val="edge"/>
          <c:yMode val="edge"/>
          <c:x val="0.42528243752139683"/>
          <c:y val="6.3733075032287659E-2"/>
          <c:w val="0.48689170375442198"/>
          <c:h val="0.11953589134691497"/>
        </c:manualLayout>
      </c:layout>
      <c:overlay val="0"/>
      <c:spPr>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3794682922699193"/>
        </c:manualLayout>
      </c:layout>
      <c:scatterChart>
        <c:scatterStyle val="lineMarker"/>
        <c:varyColors val="0"/>
        <c:ser>
          <c:idx val="0"/>
          <c:order val="0"/>
          <c:tx>
            <c:strRef>
              <c:f>Sheet1!$B$1</c:f>
              <c:strCache>
                <c:ptCount val="1"/>
                <c:pt idx="0">
                  <c:v>1995-2004 (N=340)</c:v>
                </c:pt>
              </c:strCache>
            </c:strRef>
          </c:tx>
          <c:spPr>
            <a:ln w="47625">
              <a:solidFill>
                <a:srgbClr val="00B050"/>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numCache>
            </c:numRef>
          </c:xVal>
          <c:yVal>
            <c:numRef>
              <c:f>Sheet1!$B$2:$B$131</c:f>
              <c:numCache>
                <c:formatCode>General</c:formatCode>
                <c:ptCount val="130"/>
                <c:pt idx="0">
                  <c:v>100</c:v>
                </c:pt>
                <c:pt idx="1">
                  <c:v>100</c:v>
                </c:pt>
                <c:pt idx="2">
                  <c:v>99.117999999999995</c:v>
                </c:pt>
                <c:pt idx="3">
                  <c:v>98.528999999999996</c:v>
                </c:pt>
                <c:pt idx="4">
                  <c:v>98.233999999999995</c:v>
                </c:pt>
                <c:pt idx="5">
                  <c:v>96.447000000000003</c:v>
                </c:pt>
                <c:pt idx="6">
                  <c:v>92.866</c:v>
                </c:pt>
                <c:pt idx="7">
                  <c:v>88.072000000000003</c:v>
                </c:pt>
                <c:pt idx="8">
                  <c:v>86.563999999999993</c:v>
                </c:pt>
                <c:pt idx="9">
                  <c:v>86.260999999999996</c:v>
                </c:pt>
                <c:pt idx="10">
                  <c:v>86.260999999999996</c:v>
                </c:pt>
                <c:pt idx="11">
                  <c:v>86.260999999999996</c:v>
                </c:pt>
                <c:pt idx="12">
                  <c:v>86.260999999999996</c:v>
                </c:pt>
                <c:pt idx="13">
                  <c:v>86.260999999999996</c:v>
                </c:pt>
                <c:pt idx="14">
                  <c:v>86.260999999999996</c:v>
                </c:pt>
                <c:pt idx="15">
                  <c:v>85.902000000000001</c:v>
                </c:pt>
                <c:pt idx="16">
                  <c:v>84.822999999999993</c:v>
                </c:pt>
                <c:pt idx="17">
                  <c:v>83.742000000000004</c:v>
                </c:pt>
                <c:pt idx="18">
                  <c:v>79.396000000000001</c:v>
                </c:pt>
                <c:pt idx="19">
                  <c:v>73.933000000000007</c:v>
                </c:pt>
                <c:pt idx="20">
                  <c:v>72.111999999999995</c:v>
                </c:pt>
                <c:pt idx="21">
                  <c:v>71.378</c:v>
                </c:pt>
                <c:pt idx="22">
                  <c:v>71.007999999999996</c:v>
                </c:pt>
                <c:pt idx="23">
                  <c:v>71.007999999999996</c:v>
                </c:pt>
                <c:pt idx="24">
                  <c:v>70.632000000000005</c:v>
                </c:pt>
                <c:pt idx="25">
                  <c:v>70.632000000000005</c:v>
                </c:pt>
                <c:pt idx="26">
                  <c:v>69.83</c:v>
                </c:pt>
                <c:pt idx="27">
                  <c:v>69.83</c:v>
                </c:pt>
                <c:pt idx="28">
                  <c:v>69.83</c:v>
                </c:pt>
                <c:pt idx="29">
                  <c:v>69.015000000000001</c:v>
                </c:pt>
                <c:pt idx="30">
                  <c:v>66.156999999999996</c:v>
                </c:pt>
                <c:pt idx="31">
                  <c:v>61.658999999999999</c:v>
                </c:pt>
                <c:pt idx="32">
                  <c:v>60.006999999999998</c:v>
                </c:pt>
                <c:pt idx="33">
                  <c:v>59.59</c:v>
                </c:pt>
                <c:pt idx="34">
                  <c:v>59.59</c:v>
                </c:pt>
                <c:pt idx="35">
                  <c:v>59.59</c:v>
                </c:pt>
                <c:pt idx="36">
                  <c:v>59.59</c:v>
                </c:pt>
                <c:pt idx="37">
                  <c:v>59.59</c:v>
                </c:pt>
                <c:pt idx="38">
                  <c:v>59.59</c:v>
                </c:pt>
                <c:pt idx="39">
                  <c:v>59.121000000000002</c:v>
                </c:pt>
                <c:pt idx="40">
                  <c:v>59.121000000000002</c:v>
                </c:pt>
                <c:pt idx="41">
                  <c:v>57.244</c:v>
                </c:pt>
                <c:pt idx="42">
                  <c:v>54.898000000000003</c:v>
                </c:pt>
                <c:pt idx="43">
                  <c:v>52.078000000000003</c:v>
                </c:pt>
                <c:pt idx="44">
                  <c:v>51.595999999999997</c:v>
                </c:pt>
                <c:pt idx="45">
                  <c:v>51.1</c:v>
                </c:pt>
                <c:pt idx="46">
                  <c:v>51.1</c:v>
                </c:pt>
                <c:pt idx="47">
                  <c:v>51.1</c:v>
                </c:pt>
                <c:pt idx="48">
                  <c:v>51.1</c:v>
                </c:pt>
                <c:pt idx="49">
                  <c:v>51.1</c:v>
                </c:pt>
                <c:pt idx="50">
                  <c:v>50.555999999999997</c:v>
                </c:pt>
                <c:pt idx="51">
                  <c:v>50.555999999999997</c:v>
                </c:pt>
                <c:pt idx="52">
                  <c:v>49.994999999999997</c:v>
                </c:pt>
                <c:pt idx="53">
                  <c:v>48.871000000000002</c:v>
                </c:pt>
                <c:pt idx="54">
                  <c:v>47.186</c:v>
                </c:pt>
                <c:pt idx="55">
                  <c:v>44.917999999999999</c:v>
                </c:pt>
                <c:pt idx="56">
                  <c:v>44.343000000000004</c:v>
                </c:pt>
                <c:pt idx="57">
                  <c:v>44.343000000000004</c:v>
                </c:pt>
                <c:pt idx="58">
                  <c:v>44.343000000000004</c:v>
                </c:pt>
                <c:pt idx="59">
                  <c:v>44.343000000000004</c:v>
                </c:pt>
                <c:pt idx="60">
                  <c:v>44.343000000000004</c:v>
                </c:pt>
                <c:pt idx="61">
                  <c:v>43.726999999999997</c:v>
                </c:pt>
                <c:pt idx="62">
                  <c:v>43.093000000000004</c:v>
                </c:pt>
                <c:pt idx="63">
                  <c:v>43.093000000000004</c:v>
                </c:pt>
                <c:pt idx="64">
                  <c:v>41.826000000000001</c:v>
                </c:pt>
                <c:pt idx="65">
                  <c:v>41.192</c:v>
                </c:pt>
                <c:pt idx="66">
                  <c:v>36.756</c:v>
                </c:pt>
                <c:pt idx="67">
                  <c:v>36.122</c:v>
                </c:pt>
                <c:pt idx="68">
                  <c:v>34.854999999999997</c:v>
                </c:pt>
                <c:pt idx="69">
                  <c:v>34.854999999999997</c:v>
                </c:pt>
                <c:pt idx="70">
                  <c:v>34.220999999999997</c:v>
                </c:pt>
                <c:pt idx="71">
                  <c:v>34.220999999999997</c:v>
                </c:pt>
                <c:pt idx="72">
                  <c:v>34.220999999999997</c:v>
                </c:pt>
                <c:pt idx="73">
                  <c:v>34.220999999999997</c:v>
                </c:pt>
                <c:pt idx="74">
                  <c:v>34.220999999999997</c:v>
                </c:pt>
                <c:pt idx="75">
                  <c:v>33.493000000000002</c:v>
                </c:pt>
                <c:pt idx="76">
                  <c:v>32.749000000000002</c:v>
                </c:pt>
                <c:pt idx="77">
                  <c:v>31.26</c:v>
                </c:pt>
                <c:pt idx="78">
                  <c:v>31.26</c:v>
                </c:pt>
                <c:pt idx="79">
                  <c:v>29.771000000000001</c:v>
                </c:pt>
                <c:pt idx="80">
                  <c:v>29.771000000000001</c:v>
                </c:pt>
                <c:pt idx="81">
                  <c:v>29.771000000000001</c:v>
                </c:pt>
                <c:pt idx="82">
                  <c:v>29.771000000000001</c:v>
                </c:pt>
                <c:pt idx="83">
                  <c:v>29.771000000000001</c:v>
                </c:pt>
                <c:pt idx="84">
                  <c:v>29.771000000000001</c:v>
                </c:pt>
                <c:pt idx="85">
                  <c:v>29.771000000000001</c:v>
                </c:pt>
                <c:pt idx="86">
                  <c:v>29.771000000000001</c:v>
                </c:pt>
                <c:pt idx="87">
                  <c:v>29.771000000000001</c:v>
                </c:pt>
                <c:pt idx="88">
                  <c:v>29.771000000000001</c:v>
                </c:pt>
                <c:pt idx="89">
                  <c:v>27.786999999999999</c:v>
                </c:pt>
                <c:pt idx="90">
                  <c:v>26.794</c:v>
                </c:pt>
                <c:pt idx="91">
                  <c:v>23.817</c:v>
                </c:pt>
                <c:pt idx="92">
                  <c:v>23.817</c:v>
                </c:pt>
                <c:pt idx="93">
                  <c:v>23.817</c:v>
                </c:pt>
                <c:pt idx="94">
                  <c:v>23.817</c:v>
                </c:pt>
                <c:pt idx="95">
                  <c:v>23.817</c:v>
                </c:pt>
                <c:pt idx="96">
                  <c:v>23.817</c:v>
                </c:pt>
                <c:pt idx="97">
                  <c:v>22.782</c:v>
                </c:pt>
                <c:pt idx="98">
                  <c:v>22.782</c:v>
                </c:pt>
                <c:pt idx="99">
                  <c:v>21.643000000000001</c:v>
                </c:pt>
                <c:pt idx="100">
                  <c:v>21.643000000000001</c:v>
                </c:pt>
                <c:pt idx="101">
                  <c:v>21.643000000000001</c:v>
                </c:pt>
                <c:pt idx="102">
                  <c:v>21.643000000000001</c:v>
                </c:pt>
                <c:pt idx="103">
                  <c:v>21.643000000000001</c:v>
                </c:pt>
                <c:pt idx="104">
                  <c:v>21.643000000000001</c:v>
                </c:pt>
                <c:pt idx="105">
                  <c:v>21.643000000000001</c:v>
                </c:pt>
                <c:pt idx="106">
                  <c:v>21.643000000000001</c:v>
                </c:pt>
                <c:pt idx="107">
                  <c:v>21.643000000000001</c:v>
                </c:pt>
                <c:pt idx="108">
                  <c:v>21.643000000000001</c:v>
                </c:pt>
                <c:pt idx="109">
                  <c:v>21.643000000000001</c:v>
                </c:pt>
                <c:pt idx="110">
                  <c:v>21.643000000000001</c:v>
                </c:pt>
                <c:pt idx="111">
                  <c:v>21.643000000000001</c:v>
                </c:pt>
                <c:pt idx="112">
                  <c:v>21.643000000000001</c:v>
                </c:pt>
                <c:pt idx="113">
                  <c:v>20.2</c:v>
                </c:pt>
                <c:pt idx="114">
                  <c:v>20.2</c:v>
                </c:pt>
                <c:pt idx="115">
                  <c:v>20.2</c:v>
                </c:pt>
                <c:pt idx="116">
                  <c:v>20.2</c:v>
                </c:pt>
                <c:pt idx="117">
                  <c:v>20.2</c:v>
                </c:pt>
                <c:pt idx="118">
                  <c:v>20.2</c:v>
                </c:pt>
                <c:pt idx="119">
                  <c:v>20.2</c:v>
                </c:pt>
                <c:pt idx="120">
                  <c:v>20.2</c:v>
                </c:pt>
                <c:pt idx="121">
                  <c:v>20.2</c:v>
                </c:pt>
                <c:pt idx="122">
                  <c:v>20.2</c:v>
                </c:pt>
                <c:pt idx="123">
                  <c:v>20.2</c:v>
                </c:pt>
                <c:pt idx="124">
                  <c:v>20.2</c:v>
                </c:pt>
                <c:pt idx="125">
                  <c:v>20.2</c:v>
                </c:pt>
                <c:pt idx="126">
                  <c:v>20.2</c:v>
                </c:pt>
                <c:pt idx="127">
                  <c:v>20.2</c:v>
                </c:pt>
                <c:pt idx="128">
                  <c:v>20.2</c:v>
                </c:pt>
              </c:numCache>
            </c:numRef>
          </c:yVal>
          <c:smooth val="0"/>
          <c:extLst>
            <c:ext xmlns:c16="http://schemas.microsoft.com/office/drawing/2014/chart" uri="{C3380CC4-5D6E-409C-BE32-E72D297353CC}">
              <c16:uniqueId val="{00000000-9AC2-4501-BFB4-C198DA3F5C03}"/>
            </c:ext>
          </c:extLst>
        </c:ser>
        <c:ser>
          <c:idx val="1"/>
          <c:order val="1"/>
          <c:tx>
            <c:strRef>
              <c:f>Sheet1!$C$1</c:f>
              <c:strCache>
                <c:ptCount val="1"/>
                <c:pt idx="0">
                  <c:v>2005-6/2017 (N=286)</c:v>
                </c:pt>
              </c:strCache>
            </c:strRef>
          </c:tx>
          <c:spPr>
            <a:ln w="47625">
              <a:solidFill>
                <a:srgbClr val="00B0F0"/>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numCache>
            </c:numRef>
          </c:xVal>
          <c:yVal>
            <c:numRef>
              <c:f>Sheet1!$C$2:$C$131</c:f>
              <c:numCache>
                <c:formatCode>General</c:formatCode>
                <c:ptCount val="130"/>
                <c:pt idx="0">
                  <c:v>100</c:v>
                </c:pt>
                <c:pt idx="1">
                  <c:v>100</c:v>
                </c:pt>
                <c:pt idx="2">
                  <c:v>100</c:v>
                </c:pt>
                <c:pt idx="3">
                  <c:v>100</c:v>
                </c:pt>
                <c:pt idx="4">
                  <c:v>100</c:v>
                </c:pt>
                <c:pt idx="5">
                  <c:v>99.03</c:v>
                </c:pt>
                <c:pt idx="6">
                  <c:v>96.293999999999997</c:v>
                </c:pt>
                <c:pt idx="7">
                  <c:v>91.79</c:v>
                </c:pt>
                <c:pt idx="8">
                  <c:v>91.593000000000004</c:v>
                </c:pt>
                <c:pt idx="9">
                  <c:v>91.396000000000001</c:v>
                </c:pt>
                <c:pt idx="10">
                  <c:v>91.396000000000001</c:v>
                </c:pt>
                <c:pt idx="11">
                  <c:v>91.396000000000001</c:v>
                </c:pt>
                <c:pt idx="12">
                  <c:v>91.188999999999993</c:v>
                </c:pt>
                <c:pt idx="13">
                  <c:v>91.188999999999993</c:v>
                </c:pt>
                <c:pt idx="14">
                  <c:v>90.944000000000003</c:v>
                </c:pt>
                <c:pt idx="15">
                  <c:v>90.453000000000003</c:v>
                </c:pt>
                <c:pt idx="16">
                  <c:v>89.227000000000004</c:v>
                </c:pt>
                <c:pt idx="17">
                  <c:v>87.751999999999995</c:v>
                </c:pt>
                <c:pt idx="18">
                  <c:v>83.799000000000007</c:v>
                </c:pt>
                <c:pt idx="19">
                  <c:v>78.328999999999994</c:v>
                </c:pt>
                <c:pt idx="20">
                  <c:v>77.575999999999993</c:v>
                </c:pt>
                <c:pt idx="21">
                  <c:v>77.575999999999993</c:v>
                </c:pt>
                <c:pt idx="22">
                  <c:v>77.323999999999998</c:v>
                </c:pt>
                <c:pt idx="23">
                  <c:v>77.323999999999998</c:v>
                </c:pt>
                <c:pt idx="24">
                  <c:v>77.323999999999998</c:v>
                </c:pt>
                <c:pt idx="25">
                  <c:v>77.323999999999998</c:v>
                </c:pt>
                <c:pt idx="26">
                  <c:v>77.323999999999998</c:v>
                </c:pt>
                <c:pt idx="27">
                  <c:v>77.323999999999998</c:v>
                </c:pt>
                <c:pt idx="28">
                  <c:v>76.715999999999994</c:v>
                </c:pt>
                <c:pt idx="29">
                  <c:v>74.28</c:v>
                </c:pt>
                <c:pt idx="30">
                  <c:v>70.626999999999995</c:v>
                </c:pt>
                <c:pt idx="31">
                  <c:v>66.974000000000004</c:v>
                </c:pt>
                <c:pt idx="32">
                  <c:v>66.668999999999997</c:v>
                </c:pt>
                <c:pt idx="33">
                  <c:v>66.364999999999995</c:v>
                </c:pt>
                <c:pt idx="34">
                  <c:v>66.055999999999997</c:v>
                </c:pt>
                <c:pt idx="35">
                  <c:v>66.055999999999997</c:v>
                </c:pt>
                <c:pt idx="36">
                  <c:v>66.055999999999997</c:v>
                </c:pt>
                <c:pt idx="37">
                  <c:v>66.055999999999997</c:v>
                </c:pt>
                <c:pt idx="38">
                  <c:v>65.697000000000003</c:v>
                </c:pt>
                <c:pt idx="39">
                  <c:v>65.697000000000003</c:v>
                </c:pt>
                <c:pt idx="40">
                  <c:v>64.974999999999994</c:v>
                </c:pt>
                <c:pt idx="41">
                  <c:v>63.170999999999999</c:v>
                </c:pt>
                <c:pt idx="42">
                  <c:v>61.005000000000003</c:v>
                </c:pt>
                <c:pt idx="43">
                  <c:v>57.368000000000002</c:v>
                </c:pt>
                <c:pt idx="44">
                  <c:v>57</c:v>
                </c:pt>
                <c:pt idx="45">
                  <c:v>57</c:v>
                </c:pt>
                <c:pt idx="46">
                  <c:v>56.613</c:v>
                </c:pt>
                <c:pt idx="47">
                  <c:v>56.613</c:v>
                </c:pt>
                <c:pt idx="48">
                  <c:v>56.613</c:v>
                </c:pt>
                <c:pt idx="49">
                  <c:v>56.613</c:v>
                </c:pt>
                <c:pt idx="50">
                  <c:v>56.152000000000001</c:v>
                </c:pt>
                <c:pt idx="51">
                  <c:v>55.692</c:v>
                </c:pt>
                <c:pt idx="52">
                  <c:v>55.231999999999999</c:v>
                </c:pt>
                <c:pt idx="53">
                  <c:v>53.387</c:v>
                </c:pt>
                <c:pt idx="54">
                  <c:v>48.250999999999998</c:v>
                </c:pt>
                <c:pt idx="55">
                  <c:v>46.372</c:v>
                </c:pt>
                <c:pt idx="56">
                  <c:v>46.372</c:v>
                </c:pt>
                <c:pt idx="57">
                  <c:v>46.372</c:v>
                </c:pt>
                <c:pt idx="58">
                  <c:v>46.372</c:v>
                </c:pt>
                <c:pt idx="59">
                  <c:v>46.372</c:v>
                </c:pt>
                <c:pt idx="60">
                  <c:v>46.372</c:v>
                </c:pt>
                <c:pt idx="61">
                  <c:v>46.372</c:v>
                </c:pt>
                <c:pt idx="62">
                  <c:v>46.372</c:v>
                </c:pt>
                <c:pt idx="63">
                  <c:v>45.71</c:v>
                </c:pt>
                <c:pt idx="64">
                  <c:v>45.71</c:v>
                </c:pt>
                <c:pt idx="65">
                  <c:v>45.046999999999997</c:v>
                </c:pt>
                <c:pt idx="66">
                  <c:v>43.06</c:v>
                </c:pt>
                <c:pt idx="67">
                  <c:v>40.409999999999997</c:v>
                </c:pt>
                <c:pt idx="68">
                  <c:v>40.409999999999997</c:v>
                </c:pt>
                <c:pt idx="69">
                  <c:v>40.409999999999997</c:v>
                </c:pt>
                <c:pt idx="70">
                  <c:v>40.409999999999997</c:v>
                </c:pt>
                <c:pt idx="71">
                  <c:v>40.409999999999997</c:v>
                </c:pt>
                <c:pt idx="72">
                  <c:v>40.409999999999997</c:v>
                </c:pt>
                <c:pt idx="73">
                  <c:v>40.409999999999997</c:v>
                </c:pt>
                <c:pt idx="74">
                  <c:v>40.409999999999997</c:v>
                </c:pt>
                <c:pt idx="75">
                  <c:v>40.409999999999997</c:v>
                </c:pt>
                <c:pt idx="76">
                  <c:v>40.409999999999997</c:v>
                </c:pt>
                <c:pt idx="77">
                  <c:v>40.409999999999997</c:v>
                </c:pt>
                <c:pt idx="78">
                  <c:v>39.618000000000002</c:v>
                </c:pt>
                <c:pt idx="79">
                  <c:v>39.618000000000002</c:v>
                </c:pt>
                <c:pt idx="80">
                  <c:v>38.825000000000003</c:v>
                </c:pt>
                <c:pt idx="81">
                  <c:v>38.825000000000003</c:v>
                </c:pt>
                <c:pt idx="82">
                  <c:v>38.825000000000003</c:v>
                </c:pt>
                <c:pt idx="83">
                  <c:v>38.825000000000003</c:v>
                </c:pt>
                <c:pt idx="84">
                  <c:v>38.825000000000003</c:v>
                </c:pt>
                <c:pt idx="85">
                  <c:v>38.825000000000003</c:v>
                </c:pt>
                <c:pt idx="86">
                  <c:v>38.825000000000003</c:v>
                </c:pt>
                <c:pt idx="87">
                  <c:v>38.825000000000003</c:v>
                </c:pt>
                <c:pt idx="88">
                  <c:v>38.825000000000003</c:v>
                </c:pt>
                <c:pt idx="89">
                  <c:v>38.825000000000003</c:v>
                </c:pt>
                <c:pt idx="90">
                  <c:v>35.984000000000002</c:v>
                </c:pt>
                <c:pt idx="91">
                  <c:v>34.091000000000001</c:v>
                </c:pt>
                <c:pt idx="92">
                  <c:v>34.091000000000001</c:v>
                </c:pt>
                <c:pt idx="93">
                  <c:v>34.091000000000001</c:v>
                </c:pt>
                <c:pt idx="94">
                  <c:v>34.091000000000001</c:v>
                </c:pt>
                <c:pt idx="95">
                  <c:v>34.091000000000001</c:v>
                </c:pt>
                <c:pt idx="96">
                  <c:v>34.091000000000001</c:v>
                </c:pt>
                <c:pt idx="97">
                  <c:v>34.091000000000001</c:v>
                </c:pt>
                <c:pt idx="98">
                  <c:v>34.091000000000001</c:v>
                </c:pt>
                <c:pt idx="99">
                  <c:v>34.091000000000001</c:v>
                </c:pt>
                <c:pt idx="100">
                  <c:v>32.828000000000003</c:v>
                </c:pt>
                <c:pt idx="101">
                  <c:v>31.515000000000001</c:v>
                </c:pt>
                <c:pt idx="102">
                  <c:v>27.574999999999999</c:v>
                </c:pt>
                <c:pt idx="103">
                  <c:v>27.574999999999999</c:v>
                </c:pt>
                <c:pt idx="104">
                  <c:v>27.574999999999999</c:v>
                </c:pt>
                <c:pt idx="105">
                  <c:v>27.574999999999999</c:v>
                </c:pt>
                <c:pt idx="106">
                  <c:v>27.574999999999999</c:v>
                </c:pt>
                <c:pt idx="107">
                  <c:v>27.574999999999999</c:v>
                </c:pt>
                <c:pt idx="108">
                  <c:v>27.574999999999999</c:v>
                </c:pt>
                <c:pt idx="109">
                  <c:v>27.574999999999999</c:v>
                </c:pt>
                <c:pt idx="110">
                  <c:v>27.574999999999999</c:v>
                </c:pt>
                <c:pt idx="111">
                  <c:v>27.574999999999999</c:v>
                </c:pt>
                <c:pt idx="112">
                  <c:v>27.574999999999999</c:v>
                </c:pt>
                <c:pt idx="113">
                  <c:v>27.574999999999999</c:v>
                </c:pt>
                <c:pt idx="114">
                  <c:v>25.852</c:v>
                </c:pt>
                <c:pt idx="115">
                  <c:v>25.852</c:v>
                </c:pt>
                <c:pt idx="116">
                  <c:v>25.852</c:v>
                </c:pt>
                <c:pt idx="117">
                  <c:v>25.852</c:v>
                </c:pt>
                <c:pt idx="118">
                  <c:v>25.852</c:v>
                </c:pt>
                <c:pt idx="119">
                  <c:v>25.852</c:v>
                </c:pt>
                <c:pt idx="120">
                  <c:v>25.852</c:v>
                </c:pt>
                <c:pt idx="121">
                  <c:v>25.852</c:v>
                </c:pt>
                <c:pt idx="122">
                  <c:v>25.852</c:v>
                </c:pt>
                <c:pt idx="123">
                  <c:v>25.852</c:v>
                </c:pt>
                <c:pt idx="124">
                  <c:v>25.852</c:v>
                </c:pt>
                <c:pt idx="125">
                  <c:v>25.852</c:v>
                </c:pt>
                <c:pt idx="126">
                  <c:v>25.852</c:v>
                </c:pt>
                <c:pt idx="127">
                  <c:v>25.852</c:v>
                </c:pt>
                <c:pt idx="128">
                  <c:v>25.852</c:v>
                </c:pt>
              </c:numCache>
            </c:numRef>
          </c:yVal>
          <c:smooth val="0"/>
          <c:extLst>
            <c:ext xmlns:c16="http://schemas.microsoft.com/office/drawing/2014/chart" uri="{C3380CC4-5D6E-409C-BE32-E72D297353CC}">
              <c16:uniqueId val="{00000001-9AC2-4501-BFB4-C198DA3F5C03}"/>
            </c:ext>
          </c:extLst>
        </c:ser>
        <c:dLbls>
          <c:showLegendKey val="0"/>
          <c:showVal val="0"/>
          <c:showCatName val="0"/>
          <c:showSerName val="0"/>
          <c:showPercent val="0"/>
          <c:showBubbleSize val="0"/>
        </c:dLbls>
        <c:axId val="663165552"/>
        <c:axId val="663165944"/>
      </c:scatterChart>
      <c:valAx>
        <c:axId val="66316555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165944"/>
        <c:crosses val="autoZero"/>
        <c:crossBetween val="midCat"/>
        <c:majorUnit val="1"/>
      </c:valAx>
      <c:valAx>
        <c:axId val="66316594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700" b="1" i="0" baseline="0" dirty="0" smtClean="0">
                    <a:solidFill>
                      <a:schemeClr val="bg2"/>
                    </a:solidFill>
                  </a:rPr>
                  <a:t>Bronchiolitis Obliterans Syndrome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165552"/>
        <c:crosses val="autoZero"/>
        <c:crossBetween val="midCat"/>
        <c:majorUnit val="25"/>
      </c:valAx>
      <c:spPr>
        <a:noFill/>
        <a:ln>
          <a:solidFill>
            <a:schemeClr val="bg2"/>
          </a:solidFill>
        </a:ln>
      </c:spPr>
    </c:plotArea>
    <c:legend>
      <c:legendPos val="r"/>
      <c:layout>
        <c:manualLayout>
          <c:xMode val="edge"/>
          <c:yMode val="edge"/>
          <c:x val="0.16432591578226638"/>
          <c:y val="0.68013519143440404"/>
          <c:w val="0.250710487276047"/>
          <c:h val="0.11953589134691497"/>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406913118911"/>
          <c:y val="4.4840992591218813E-2"/>
          <c:w val="0.87158292183816011"/>
          <c:h val="0.77670474711978432"/>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Sheet1!$B$2:$B$33</c:f>
              <c:numCache>
                <c:formatCode>General</c:formatCode>
                <c:ptCount val="30"/>
                <c:pt idx="0">
                  <c:v>3</c:v>
                </c:pt>
                <c:pt idx="1">
                  <c:v>5</c:v>
                </c:pt>
                <c:pt idx="2">
                  <c:v>13</c:v>
                </c:pt>
                <c:pt idx="3">
                  <c:v>18</c:v>
                </c:pt>
                <c:pt idx="4">
                  <c:v>14</c:v>
                </c:pt>
                <c:pt idx="5">
                  <c:v>12</c:v>
                </c:pt>
                <c:pt idx="6">
                  <c:v>21</c:v>
                </c:pt>
                <c:pt idx="7">
                  <c:v>29</c:v>
                </c:pt>
                <c:pt idx="8">
                  <c:v>32</c:v>
                </c:pt>
                <c:pt idx="9">
                  <c:v>34</c:v>
                </c:pt>
                <c:pt idx="10">
                  <c:v>26</c:v>
                </c:pt>
                <c:pt idx="11">
                  <c:v>25</c:v>
                </c:pt>
                <c:pt idx="12">
                  <c:v>26</c:v>
                </c:pt>
                <c:pt idx="13">
                  <c:v>26</c:v>
                </c:pt>
                <c:pt idx="14">
                  <c:v>32</c:v>
                </c:pt>
                <c:pt idx="15">
                  <c:v>34</c:v>
                </c:pt>
                <c:pt idx="16">
                  <c:v>31</c:v>
                </c:pt>
                <c:pt idx="17">
                  <c:v>34</c:v>
                </c:pt>
                <c:pt idx="18">
                  <c:v>32</c:v>
                </c:pt>
                <c:pt idx="19">
                  <c:v>37</c:v>
                </c:pt>
                <c:pt idx="20">
                  <c:v>35</c:v>
                </c:pt>
                <c:pt idx="21">
                  <c:v>44</c:v>
                </c:pt>
                <c:pt idx="22">
                  <c:v>37</c:v>
                </c:pt>
                <c:pt idx="23">
                  <c:v>39</c:v>
                </c:pt>
                <c:pt idx="24">
                  <c:v>35</c:v>
                </c:pt>
                <c:pt idx="25">
                  <c:v>41</c:v>
                </c:pt>
                <c:pt idx="26">
                  <c:v>37</c:v>
                </c:pt>
                <c:pt idx="27">
                  <c:v>41</c:v>
                </c:pt>
                <c:pt idx="28">
                  <c:v>36</c:v>
                </c:pt>
                <c:pt idx="29">
                  <c:v>32</c:v>
                </c:pt>
              </c:numCache>
            </c:numRef>
          </c:val>
          <c:extLst>
            <c:ext xmlns:c16="http://schemas.microsoft.com/office/drawing/2014/chart" uri="{C3380CC4-5D6E-409C-BE32-E72D297353CC}">
              <c16:uniqueId val="{00000000-F5AB-48EF-B61D-F6707EA15FDC}"/>
            </c:ext>
          </c:extLst>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Sheet1!$C$2:$C$33</c:f>
              <c:numCache>
                <c:formatCode>General</c:formatCode>
                <c:ptCount val="30"/>
                <c:pt idx="0">
                  <c:v>0</c:v>
                </c:pt>
                <c:pt idx="1">
                  <c:v>0</c:v>
                </c:pt>
                <c:pt idx="2">
                  <c:v>1</c:v>
                </c:pt>
                <c:pt idx="3">
                  <c:v>1</c:v>
                </c:pt>
                <c:pt idx="4">
                  <c:v>1</c:v>
                </c:pt>
                <c:pt idx="5">
                  <c:v>1</c:v>
                </c:pt>
                <c:pt idx="6">
                  <c:v>1</c:v>
                </c:pt>
                <c:pt idx="7">
                  <c:v>3</c:v>
                </c:pt>
                <c:pt idx="8">
                  <c:v>2</c:v>
                </c:pt>
                <c:pt idx="9">
                  <c:v>4</c:v>
                </c:pt>
                <c:pt idx="10">
                  <c:v>5</c:v>
                </c:pt>
                <c:pt idx="11">
                  <c:v>4</c:v>
                </c:pt>
                <c:pt idx="12">
                  <c:v>1</c:v>
                </c:pt>
                <c:pt idx="13">
                  <c:v>2</c:v>
                </c:pt>
                <c:pt idx="14">
                  <c:v>1</c:v>
                </c:pt>
                <c:pt idx="15">
                  <c:v>2</c:v>
                </c:pt>
                <c:pt idx="16">
                  <c:v>4</c:v>
                </c:pt>
                <c:pt idx="17">
                  <c:v>4</c:v>
                </c:pt>
                <c:pt idx="18">
                  <c:v>3</c:v>
                </c:pt>
                <c:pt idx="19">
                  <c:v>4</c:v>
                </c:pt>
                <c:pt idx="20">
                  <c:v>5</c:v>
                </c:pt>
                <c:pt idx="21">
                  <c:v>4</c:v>
                </c:pt>
                <c:pt idx="22">
                  <c:v>4</c:v>
                </c:pt>
                <c:pt idx="23">
                  <c:v>3</c:v>
                </c:pt>
                <c:pt idx="24">
                  <c:v>5</c:v>
                </c:pt>
                <c:pt idx="25">
                  <c:v>6</c:v>
                </c:pt>
                <c:pt idx="26">
                  <c:v>4</c:v>
                </c:pt>
                <c:pt idx="27">
                  <c:v>5</c:v>
                </c:pt>
                <c:pt idx="28">
                  <c:v>6</c:v>
                </c:pt>
                <c:pt idx="29">
                  <c:v>4</c:v>
                </c:pt>
              </c:numCache>
            </c:numRef>
          </c:val>
          <c:extLst>
            <c:ext xmlns:c16="http://schemas.microsoft.com/office/drawing/2014/chart" uri="{C3380CC4-5D6E-409C-BE32-E72D297353CC}">
              <c16:uniqueId val="{00000001-F5AB-48EF-B61D-F6707EA15FDC}"/>
            </c:ext>
          </c:extLst>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Sheet1!$D$2:$D$33</c:f>
              <c:numCache>
                <c:formatCode>General</c:formatCode>
                <c:ptCount val="30"/>
                <c:pt idx="0">
                  <c:v>0</c:v>
                </c:pt>
                <c:pt idx="1">
                  <c:v>0</c:v>
                </c:pt>
                <c:pt idx="2">
                  <c:v>0</c:v>
                </c:pt>
                <c:pt idx="3">
                  <c:v>1</c:v>
                </c:pt>
                <c:pt idx="4">
                  <c:v>1</c:v>
                </c:pt>
                <c:pt idx="5">
                  <c:v>1</c:v>
                </c:pt>
                <c:pt idx="6">
                  <c:v>0</c:v>
                </c:pt>
                <c:pt idx="7">
                  <c:v>0</c:v>
                </c:pt>
                <c:pt idx="8">
                  <c:v>0</c:v>
                </c:pt>
                <c:pt idx="9">
                  <c:v>0</c:v>
                </c:pt>
                <c:pt idx="10">
                  <c:v>0</c:v>
                </c:pt>
                <c:pt idx="11">
                  <c:v>1</c:v>
                </c:pt>
                <c:pt idx="12">
                  <c:v>1</c:v>
                </c:pt>
                <c:pt idx="13">
                  <c:v>1</c:v>
                </c:pt>
                <c:pt idx="14">
                  <c:v>1</c:v>
                </c:pt>
                <c:pt idx="15">
                  <c:v>1</c:v>
                </c:pt>
                <c:pt idx="16">
                  <c:v>1</c:v>
                </c:pt>
                <c:pt idx="17">
                  <c:v>2</c:v>
                </c:pt>
                <c:pt idx="18">
                  <c:v>2</c:v>
                </c:pt>
                <c:pt idx="19">
                  <c:v>1</c:v>
                </c:pt>
                <c:pt idx="20">
                  <c:v>1</c:v>
                </c:pt>
                <c:pt idx="21">
                  <c:v>3</c:v>
                </c:pt>
                <c:pt idx="22">
                  <c:v>2</c:v>
                </c:pt>
                <c:pt idx="23">
                  <c:v>2</c:v>
                </c:pt>
                <c:pt idx="24">
                  <c:v>0</c:v>
                </c:pt>
                <c:pt idx="25">
                  <c:v>2</c:v>
                </c:pt>
                <c:pt idx="26">
                  <c:v>1</c:v>
                </c:pt>
                <c:pt idx="27">
                  <c:v>0</c:v>
                </c:pt>
                <c:pt idx="28">
                  <c:v>1</c:v>
                </c:pt>
                <c:pt idx="29">
                  <c:v>1</c:v>
                </c:pt>
              </c:numCache>
            </c:numRef>
          </c:val>
          <c:extLst>
            <c:ext xmlns:c16="http://schemas.microsoft.com/office/drawing/2014/chart" uri="{C3380CC4-5D6E-409C-BE32-E72D297353CC}">
              <c16:uniqueId val="{00000002-F5AB-48EF-B61D-F6707EA15FDC}"/>
            </c:ext>
          </c:extLst>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Sheet1!$E$2:$E$33</c:f>
              <c:numCache>
                <c:formatCode>General</c:formatCode>
                <c:ptCount val="30"/>
                <c:pt idx="0">
                  <c:v>0</c:v>
                </c:pt>
                <c:pt idx="1">
                  <c:v>0</c:v>
                </c:pt>
                <c:pt idx="2">
                  <c:v>0</c:v>
                </c:pt>
                <c:pt idx="3">
                  <c:v>0</c:v>
                </c:pt>
                <c:pt idx="4">
                  <c:v>0</c:v>
                </c:pt>
                <c:pt idx="5">
                  <c:v>0</c:v>
                </c:pt>
                <c:pt idx="6">
                  <c:v>1</c:v>
                </c:pt>
                <c:pt idx="7">
                  <c:v>1</c:v>
                </c:pt>
                <c:pt idx="8">
                  <c:v>1</c:v>
                </c:pt>
                <c:pt idx="9">
                  <c:v>1</c:v>
                </c:pt>
                <c:pt idx="10">
                  <c:v>1</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extLst>
            <c:ext xmlns:c16="http://schemas.microsoft.com/office/drawing/2014/chart" uri="{C3380CC4-5D6E-409C-BE32-E72D297353CC}">
              <c16:uniqueId val="{00000003-F5AB-48EF-B61D-F6707EA15FDC}"/>
            </c:ext>
          </c:extLst>
        </c:ser>
        <c:dLbls>
          <c:showLegendKey val="0"/>
          <c:showVal val="0"/>
          <c:showCatName val="0"/>
          <c:showSerName val="0"/>
          <c:showPercent val="0"/>
          <c:showBubbleSize val="0"/>
        </c:dLbls>
        <c:gapWidth val="25"/>
        <c:overlap val="100"/>
        <c:axId val="571563640"/>
        <c:axId val="571564032"/>
      </c:barChart>
      <c:catAx>
        <c:axId val="571563640"/>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71564032"/>
        <c:crosses val="autoZero"/>
        <c:auto val="1"/>
        <c:lblAlgn val="ctr"/>
        <c:lblOffset val="100"/>
        <c:tickLblSkip val="1"/>
        <c:noMultiLvlLbl val="0"/>
      </c:catAx>
      <c:valAx>
        <c:axId val="571564032"/>
        <c:scaling>
          <c:orientation val="minMax"/>
          <c:max val="5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Centers</a:t>
                </a:r>
                <a:endParaRPr lang="en-US" sz="1700" dirty="0">
                  <a:solidFill>
                    <a:schemeClr val="bg2"/>
                  </a:solidFill>
                </a:endParaRPr>
              </a:p>
            </c:rich>
          </c:tx>
          <c:layout>
            <c:manualLayout>
              <c:xMode val="edge"/>
              <c:yMode val="edge"/>
              <c:x val="2.1338582677165353E-2"/>
              <c:y val="0.2132408546587926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563640"/>
        <c:crosses val="autoZero"/>
        <c:crossBetween val="between"/>
        <c:majorUnit val="5"/>
      </c:valAx>
      <c:spPr>
        <a:noFill/>
        <a:ln>
          <a:solidFill>
            <a:schemeClr val="bg2"/>
          </a:solidFill>
        </a:ln>
      </c:spPr>
    </c:plotArea>
    <c:legend>
      <c:legendPos val="r"/>
      <c:layout>
        <c:manualLayout>
          <c:xMode val="edge"/>
          <c:yMode val="edge"/>
          <c:x val="0.11831876417990124"/>
          <c:y val="5.9830424605978837E-2"/>
          <c:w val="0.21305158757810141"/>
          <c:h val="0.24691020179854903"/>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81"/>
          <c:h val="0.83794682922699193"/>
        </c:manualLayout>
      </c:layout>
      <c:scatterChart>
        <c:scatterStyle val="lineMarker"/>
        <c:varyColors val="0"/>
        <c:ser>
          <c:idx val="0"/>
          <c:order val="0"/>
          <c:tx>
            <c:strRef>
              <c:f>Sheet1!$B$1</c:f>
              <c:strCache>
                <c:ptCount val="1"/>
                <c:pt idx="0">
                  <c:v>Induction (N=466)</c:v>
                </c:pt>
              </c:strCache>
            </c:strRef>
          </c:tx>
          <c:spPr>
            <a:ln w="41275">
              <a:solidFill>
                <a:srgbClr val="00B05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99.570999999999998</c:v>
                </c:pt>
                <c:pt idx="3">
                  <c:v>99.355999999999995</c:v>
                </c:pt>
                <c:pt idx="4">
                  <c:v>99.355999999999995</c:v>
                </c:pt>
                <c:pt idx="5">
                  <c:v>98.061000000000007</c:v>
                </c:pt>
                <c:pt idx="6">
                  <c:v>95.888000000000005</c:v>
                </c:pt>
                <c:pt idx="7">
                  <c:v>90.215000000000003</c:v>
                </c:pt>
                <c:pt idx="8">
                  <c:v>89.995000000000005</c:v>
                </c:pt>
                <c:pt idx="9">
                  <c:v>89.995000000000005</c:v>
                </c:pt>
                <c:pt idx="10">
                  <c:v>89.995000000000005</c:v>
                </c:pt>
                <c:pt idx="11">
                  <c:v>89.995000000000005</c:v>
                </c:pt>
                <c:pt idx="12">
                  <c:v>89.995000000000005</c:v>
                </c:pt>
                <c:pt idx="13">
                  <c:v>89.995000000000005</c:v>
                </c:pt>
                <c:pt idx="14">
                  <c:v>89.995000000000005</c:v>
                </c:pt>
                <c:pt idx="15">
                  <c:v>89.447000000000003</c:v>
                </c:pt>
                <c:pt idx="16">
                  <c:v>88.346999999999994</c:v>
                </c:pt>
                <c:pt idx="17">
                  <c:v>86.971000000000004</c:v>
                </c:pt>
                <c:pt idx="18">
                  <c:v>83.388999999999996</c:v>
                </c:pt>
                <c:pt idx="19">
                  <c:v>77.551000000000002</c:v>
                </c:pt>
                <c:pt idx="20">
                  <c:v>77.271000000000001</c:v>
                </c:pt>
                <c:pt idx="21">
                  <c:v>76.991</c:v>
                </c:pt>
                <c:pt idx="22">
                  <c:v>76.991</c:v>
                </c:pt>
                <c:pt idx="23">
                  <c:v>76.991</c:v>
                </c:pt>
                <c:pt idx="24">
                  <c:v>76.991</c:v>
                </c:pt>
                <c:pt idx="25">
                  <c:v>76.991</c:v>
                </c:pt>
                <c:pt idx="26">
                  <c:v>76.662999999999997</c:v>
                </c:pt>
                <c:pt idx="27">
                  <c:v>76.662999999999997</c:v>
                </c:pt>
                <c:pt idx="28">
                  <c:v>76.007999999999996</c:v>
                </c:pt>
                <c:pt idx="29">
                  <c:v>73.387</c:v>
                </c:pt>
                <c:pt idx="30">
                  <c:v>69.783000000000001</c:v>
                </c:pt>
                <c:pt idx="31">
                  <c:v>64.540999999999997</c:v>
                </c:pt>
                <c:pt idx="32">
                  <c:v>63.886000000000003</c:v>
                </c:pt>
                <c:pt idx="33">
                  <c:v>63.886000000000003</c:v>
                </c:pt>
                <c:pt idx="34">
                  <c:v>63.886000000000003</c:v>
                </c:pt>
                <c:pt idx="35">
                  <c:v>63.886000000000003</c:v>
                </c:pt>
                <c:pt idx="36">
                  <c:v>63.886000000000003</c:v>
                </c:pt>
                <c:pt idx="37">
                  <c:v>63.886000000000003</c:v>
                </c:pt>
                <c:pt idx="38">
                  <c:v>63.886000000000003</c:v>
                </c:pt>
                <c:pt idx="39">
                  <c:v>63.886000000000003</c:v>
                </c:pt>
                <c:pt idx="40">
                  <c:v>63.134</c:v>
                </c:pt>
                <c:pt idx="41">
                  <c:v>61.255000000000003</c:v>
                </c:pt>
                <c:pt idx="42">
                  <c:v>59.752000000000002</c:v>
                </c:pt>
                <c:pt idx="43">
                  <c:v>55.969000000000001</c:v>
                </c:pt>
                <c:pt idx="44">
                  <c:v>55.585999999999999</c:v>
                </c:pt>
                <c:pt idx="45">
                  <c:v>55.585999999999999</c:v>
                </c:pt>
                <c:pt idx="46">
                  <c:v>55.173999999999999</c:v>
                </c:pt>
                <c:pt idx="47">
                  <c:v>55.173999999999999</c:v>
                </c:pt>
                <c:pt idx="48">
                  <c:v>55.173999999999999</c:v>
                </c:pt>
                <c:pt idx="49">
                  <c:v>55.173999999999999</c:v>
                </c:pt>
                <c:pt idx="50">
                  <c:v>54.707000000000001</c:v>
                </c:pt>
                <c:pt idx="51">
                  <c:v>54.234999999999999</c:v>
                </c:pt>
                <c:pt idx="52">
                  <c:v>53.764000000000003</c:v>
                </c:pt>
                <c:pt idx="53">
                  <c:v>52.348999999999997</c:v>
                </c:pt>
                <c:pt idx="54">
                  <c:v>49.493000000000002</c:v>
                </c:pt>
                <c:pt idx="55">
                  <c:v>47.094999999999999</c:v>
                </c:pt>
                <c:pt idx="56">
                  <c:v>46.603999999999999</c:v>
                </c:pt>
                <c:pt idx="57">
                  <c:v>46.603999999999999</c:v>
                </c:pt>
                <c:pt idx="58">
                  <c:v>46.603999999999999</c:v>
                </c:pt>
                <c:pt idx="59">
                  <c:v>46.603999999999999</c:v>
                </c:pt>
                <c:pt idx="60">
                  <c:v>46.603999999999999</c:v>
                </c:pt>
                <c:pt idx="61">
                  <c:v>46.603999999999999</c:v>
                </c:pt>
                <c:pt idx="62">
                  <c:v>46.603999999999999</c:v>
                </c:pt>
                <c:pt idx="63">
                  <c:v>46.603999999999999</c:v>
                </c:pt>
                <c:pt idx="64">
                  <c:v>46.603999999999999</c:v>
                </c:pt>
                <c:pt idx="65">
                  <c:v>45.344000000000001</c:v>
                </c:pt>
                <c:pt idx="66">
                  <c:v>44.085000000000001</c:v>
                </c:pt>
                <c:pt idx="67">
                  <c:v>40.936</c:v>
                </c:pt>
                <c:pt idx="68">
                  <c:v>40.295999999999999</c:v>
                </c:pt>
                <c:pt idx="69">
                  <c:v>40.295999999999999</c:v>
                </c:pt>
                <c:pt idx="70">
                  <c:v>40.295999999999999</c:v>
                </c:pt>
                <c:pt idx="71">
                  <c:v>40.295999999999999</c:v>
                </c:pt>
                <c:pt idx="72">
                  <c:v>40.295999999999999</c:v>
                </c:pt>
                <c:pt idx="73">
                  <c:v>40.295999999999999</c:v>
                </c:pt>
                <c:pt idx="74">
                  <c:v>40.295999999999999</c:v>
                </c:pt>
                <c:pt idx="75">
                  <c:v>40.295999999999999</c:v>
                </c:pt>
                <c:pt idx="76">
                  <c:v>39.576999999999998</c:v>
                </c:pt>
                <c:pt idx="77">
                  <c:v>38.137999999999998</c:v>
                </c:pt>
                <c:pt idx="78">
                  <c:v>37.417999999999999</c:v>
                </c:pt>
                <c:pt idx="79">
                  <c:v>35.978999999999999</c:v>
                </c:pt>
                <c:pt idx="80">
                  <c:v>35.259</c:v>
                </c:pt>
                <c:pt idx="81">
                  <c:v>35.259</c:v>
                </c:pt>
                <c:pt idx="82">
                  <c:v>35.259</c:v>
                </c:pt>
                <c:pt idx="83">
                  <c:v>35.259</c:v>
                </c:pt>
                <c:pt idx="84">
                  <c:v>35.259</c:v>
                </c:pt>
                <c:pt idx="85">
                  <c:v>35.259</c:v>
                </c:pt>
                <c:pt idx="86">
                  <c:v>35.259</c:v>
                </c:pt>
                <c:pt idx="87">
                  <c:v>35.259</c:v>
                </c:pt>
                <c:pt idx="88">
                  <c:v>35.259</c:v>
                </c:pt>
                <c:pt idx="89">
                  <c:v>35.259</c:v>
                </c:pt>
                <c:pt idx="90">
                  <c:v>32.475999999999999</c:v>
                </c:pt>
                <c:pt idx="91">
                  <c:v>29.692</c:v>
                </c:pt>
                <c:pt idx="92">
                  <c:v>29.692</c:v>
                </c:pt>
                <c:pt idx="93">
                  <c:v>29.692</c:v>
                </c:pt>
                <c:pt idx="94">
                  <c:v>29.692</c:v>
                </c:pt>
                <c:pt idx="95">
                  <c:v>29.692</c:v>
                </c:pt>
                <c:pt idx="96">
                  <c:v>29.692</c:v>
                </c:pt>
                <c:pt idx="97">
                  <c:v>29.692</c:v>
                </c:pt>
                <c:pt idx="98">
                  <c:v>29.692</c:v>
                </c:pt>
                <c:pt idx="99">
                  <c:v>29.692</c:v>
                </c:pt>
                <c:pt idx="100">
                  <c:v>29.692</c:v>
                </c:pt>
                <c:pt idx="101">
                  <c:v>29.692</c:v>
                </c:pt>
                <c:pt idx="102">
                  <c:v>25.818999999999999</c:v>
                </c:pt>
                <c:pt idx="103">
                  <c:v>25.818999999999999</c:v>
                </c:pt>
                <c:pt idx="104">
                  <c:v>25.818999999999999</c:v>
                </c:pt>
                <c:pt idx="105">
                  <c:v>25.818999999999999</c:v>
                </c:pt>
                <c:pt idx="106">
                  <c:v>25.818999999999999</c:v>
                </c:pt>
                <c:pt idx="107">
                  <c:v>25.818999999999999</c:v>
                </c:pt>
                <c:pt idx="108">
                  <c:v>25.818999999999999</c:v>
                </c:pt>
                <c:pt idx="109">
                  <c:v>25.818999999999999</c:v>
                </c:pt>
                <c:pt idx="110">
                  <c:v>25.818999999999999</c:v>
                </c:pt>
                <c:pt idx="111">
                  <c:v>25.818999999999999</c:v>
                </c:pt>
                <c:pt idx="112">
                  <c:v>25.818999999999999</c:v>
                </c:pt>
                <c:pt idx="113">
                  <c:v>25.818999999999999</c:v>
                </c:pt>
                <c:pt idx="114">
                  <c:v>23.975000000000001</c:v>
                </c:pt>
                <c:pt idx="115">
                  <c:v>23.975000000000001</c:v>
                </c:pt>
                <c:pt idx="116">
                  <c:v>23.975000000000001</c:v>
                </c:pt>
                <c:pt idx="117">
                  <c:v>23.975000000000001</c:v>
                </c:pt>
                <c:pt idx="118">
                  <c:v>23.975000000000001</c:v>
                </c:pt>
                <c:pt idx="119">
                  <c:v>23.975000000000001</c:v>
                </c:pt>
                <c:pt idx="120">
                  <c:v>23.975000000000001</c:v>
                </c:pt>
              </c:numCache>
            </c:numRef>
          </c:yVal>
          <c:smooth val="0"/>
          <c:extLst>
            <c:ext xmlns:c16="http://schemas.microsoft.com/office/drawing/2014/chart" uri="{C3380CC4-5D6E-409C-BE32-E72D297353CC}">
              <c16:uniqueId val="{00000000-8798-4061-AB59-DD85397AA014}"/>
            </c:ext>
          </c:extLst>
        </c:ser>
        <c:ser>
          <c:idx val="1"/>
          <c:order val="1"/>
          <c:tx>
            <c:strRef>
              <c:f>Sheet1!$C$1</c:f>
              <c:strCache>
                <c:ptCount val="1"/>
                <c:pt idx="0">
                  <c:v>No Induction (N=364)</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99.724999999999994</c:v>
                </c:pt>
                <c:pt idx="3">
                  <c:v>99.450999999999993</c:v>
                </c:pt>
                <c:pt idx="4">
                  <c:v>99.174000000000007</c:v>
                </c:pt>
                <c:pt idx="5">
                  <c:v>97.784999999999997</c:v>
                </c:pt>
                <c:pt idx="6">
                  <c:v>93.328000000000003</c:v>
                </c:pt>
                <c:pt idx="7">
                  <c:v>89.974999999999994</c:v>
                </c:pt>
                <c:pt idx="8">
                  <c:v>89.135999999999996</c:v>
                </c:pt>
                <c:pt idx="9">
                  <c:v>89.135999999999996</c:v>
                </c:pt>
                <c:pt idx="10">
                  <c:v>89.135999999999996</c:v>
                </c:pt>
                <c:pt idx="11">
                  <c:v>89.135999999999996</c:v>
                </c:pt>
                <c:pt idx="12">
                  <c:v>88.844999999999999</c:v>
                </c:pt>
                <c:pt idx="13">
                  <c:v>88.844999999999999</c:v>
                </c:pt>
                <c:pt idx="14">
                  <c:v>88.513000000000005</c:v>
                </c:pt>
                <c:pt idx="15">
                  <c:v>88.182000000000002</c:v>
                </c:pt>
                <c:pt idx="16">
                  <c:v>86.855999999999995</c:v>
                </c:pt>
                <c:pt idx="17">
                  <c:v>85.53</c:v>
                </c:pt>
                <c:pt idx="18">
                  <c:v>80.852000000000004</c:v>
                </c:pt>
                <c:pt idx="19">
                  <c:v>75.819000000000003</c:v>
                </c:pt>
                <c:pt idx="20">
                  <c:v>73.807000000000002</c:v>
                </c:pt>
                <c:pt idx="21">
                  <c:v>73.465999999999994</c:v>
                </c:pt>
                <c:pt idx="22">
                  <c:v>72.783000000000001</c:v>
                </c:pt>
                <c:pt idx="23">
                  <c:v>72.783000000000001</c:v>
                </c:pt>
                <c:pt idx="24">
                  <c:v>72.436000000000007</c:v>
                </c:pt>
                <c:pt idx="25">
                  <c:v>72.436000000000007</c:v>
                </c:pt>
                <c:pt idx="26">
                  <c:v>72.052999999999997</c:v>
                </c:pt>
                <c:pt idx="27">
                  <c:v>72.052999999999997</c:v>
                </c:pt>
                <c:pt idx="28">
                  <c:v>72.052999999999997</c:v>
                </c:pt>
                <c:pt idx="29">
                  <c:v>71.272000000000006</c:v>
                </c:pt>
                <c:pt idx="30">
                  <c:v>68.138999999999996</c:v>
                </c:pt>
                <c:pt idx="31">
                  <c:v>65.396000000000001</c:v>
                </c:pt>
                <c:pt idx="32">
                  <c:v>64.206999999999994</c:v>
                </c:pt>
                <c:pt idx="33">
                  <c:v>63.408999999999999</c:v>
                </c:pt>
                <c:pt idx="34">
                  <c:v>63.008000000000003</c:v>
                </c:pt>
                <c:pt idx="35">
                  <c:v>63.008000000000003</c:v>
                </c:pt>
                <c:pt idx="36">
                  <c:v>63.008000000000003</c:v>
                </c:pt>
                <c:pt idx="37">
                  <c:v>63.008000000000003</c:v>
                </c:pt>
                <c:pt idx="38">
                  <c:v>62.543999999999997</c:v>
                </c:pt>
                <c:pt idx="39">
                  <c:v>62.081000000000003</c:v>
                </c:pt>
                <c:pt idx="40">
                  <c:v>62.081000000000003</c:v>
                </c:pt>
                <c:pt idx="41">
                  <c:v>60.213999999999999</c:v>
                </c:pt>
                <c:pt idx="42">
                  <c:v>56.947000000000003</c:v>
                </c:pt>
                <c:pt idx="43">
                  <c:v>54.609000000000002</c:v>
                </c:pt>
                <c:pt idx="44">
                  <c:v>54.134</c:v>
                </c:pt>
                <c:pt idx="45">
                  <c:v>53.655000000000001</c:v>
                </c:pt>
                <c:pt idx="46">
                  <c:v>53.655000000000001</c:v>
                </c:pt>
                <c:pt idx="47">
                  <c:v>53.655000000000001</c:v>
                </c:pt>
                <c:pt idx="48">
                  <c:v>53.655000000000001</c:v>
                </c:pt>
                <c:pt idx="49">
                  <c:v>53.655000000000001</c:v>
                </c:pt>
                <c:pt idx="50">
                  <c:v>53.095999999999997</c:v>
                </c:pt>
                <c:pt idx="51">
                  <c:v>53.095999999999997</c:v>
                </c:pt>
                <c:pt idx="52">
                  <c:v>52.524999999999999</c:v>
                </c:pt>
                <c:pt idx="53">
                  <c:v>50.811999999999998</c:v>
                </c:pt>
                <c:pt idx="54">
                  <c:v>46.789000000000001</c:v>
                </c:pt>
                <c:pt idx="55">
                  <c:v>45.055999999999997</c:v>
                </c:pt>
                <c:pt idx="56">
                  <c:v>45.055999999999997</c:v>
                </c:pt>
                <c:pt idx="57">
                  <c:v>45.055999999999997</c:v>
                </c:pt>
                <c:pt idx="58">
                  <c:v>45.055999999999997</c:v>
                </c:pt>
                <c:pt idx="59">
                  <c:v>45.055999999999997</c:v>
                </c:pt>
                <c:pt idx="60">
                  <c:v>45.055999999999997</c:v>
                </c:pt>
                <c:pt idx="61">
                  <c:v>44.393000000000001</c:v>
                </c:pt>
                <c:pt idx="62">
                  <c:v>43.7</c:v>
                </c:pt>
                <c:pt idx="63">
                  <c:v>42.994999999999997</c:v>
                </c:pt>
                <c:pt idx="64">
                  <c:v>41.585000000000001</c:v>
                </c:pt>
                <c:pt idx="65">
                  <c:v>41.585000000000001</c:v>
                </c:pt>
                <c:pt idx="66">
                  <c:v>35.947000000000003</c:v>
                </c:pt>
                <c:pt idx="67">
                  <c:v>35.947000000000003</c:v>
                </c:pt>
                <c:pt idx="68">
                  <c:v>35.241999999999997</c:v>
                </c:pt>
                <c:pt idx="69">
                  <c:v>35.241999999999997</c:v>
                </c:pt>
                <c:pt idx="70">
                  <c:v>34.536999999999999</c:v>
                </c:pt>
                <c:pt idx="71">
                  <c:v>34.536999999999999</c:v>
                </c:pt>
                <c:pt idx="72">
                  <c:v>34.536999999999999</c:v>
                </c:pt>
                <c:pt idx="73">
                  <c:v>34.536999999999999</c:v>
                </c:pt>
                <c:pt idx="74">
                  <c:v>34.536999999999999</c:v>
                </c:pt>
                <c:pt idx="75">
                  <c:v>33.715000000000003</c:v>
                </c:pt>
                <c:pt idx="76">
                  <c:v>33.715000000000003</c:v>
                </c:pt>
                <c:pt idx="77">
                  <c:v>33.715000000000003</c:v>
                </c:pt>
                <c:pt idx="78">
                  <c:v>33.715000000000003</c:v>
                </c:pt>
                <c:pt idx="79">
                  <c:v>33.715000000000003</c:v>
                </c:pt>
                <c:pt idx="80">
                  <c:v>33.715000000000003</c:v>
                </c:pt>
                <c:pt idx="81">
                  <c:v>33.715000000000003</c:v>
                </c:pt>
                <c:pt idx="82">
                  <c:v>33.715000000000003</c:v>
                </c:pt>
                <c:pt idx="83">
                  <c:v>33.715000000000003</c:v>
                </c:pt>
                <c:pt idx="84">
                  <c:v>33.715000000000003</c:v>
                </c:pt>
                <c:pt idx="85">
                  <c:v>33.715000000000003</c:v>
                </c:pt>
                <c:pt idx="86">
                  <c:v>33.715000000000003</c:v>
                </c:pt>
                <c:pt idx="87">
                  <c:v>33.715000000000003</c:v>
                </c:pt>
                <c:pt idx="88">
                  <c:v>33.715000000000003</c:v>
                </c:pt>
                <c:pt idx="89">
                  <c:v>31.670999999999999</c:v>
                </c:pt>
                <c:pt idx="90">
                  <c:v>30.65</c:v>
                </c:pt>
                <c:pt idx="91">
                  <c:v>28.606000000000002</c:v>
                </c:pt>
                <c:pt idx="92">
                  <c:v>28.606000000000002</c:v>
                </c:pt>
                <c:pt idx="93">
                  <c:v>28.606000000000002</c:v>
                </c:pt>
                <c:pt idx="94">
                  <c:v>28.606000000000002</c:v>
                </c:pt>
                <c:pt idx="95">
                  <c:v>28.606000000000002</c:v>
                </c:pt>
                <c:pt idx="96">
                  <c:v>28.606000000000002</c:v>
                </c:pt>
                <c:pt idx="97">
                  <c:v>27.506</c:v>
                </c:pt>
                <c:pt idx="98">
                  <c:v>27.506</c:v>
                </c:pt>
                <c:pt idx="99">
                  <c:v>26.31</c:v>
                </c:pt>
                <c:pt idx="100">
                  <c:v>25.114000000000001</c:v>
                </c:pt>
                <c:pt idx="101">
                  <c:v>23.917999999999999</c:v>
                </c:pt>
                <c:pt idx="102">
                  <c:v>23.917999999999999</c:v>
                </c:pt>
                <c:pt idx="103">
                  <c:v>23.917999999999999</c:v>
                </c:pt>
                <c:pt idx="104">
                  <c:v>23.917999999999999</c:v>
                </c:pt>
                <c:pt idx="105">
                  <c:v>23.917999999999999</c:v>
                </c:pt>
                <c:pt idx="106">
                  <c:v>23.917999999999999</c:v>
                </c:pt>
                <c:pt idx="107">
                  <c:v>23.917999999999999</c:v>
                </c:pt>
                <c:pt idx="108">
                  <c:v>23.917999999999999</c:v>
                </c:pt>
                <c:pt idx="109">
                  <c:v>23.917999999999999</c:v>
                </c:pt>
                <c:pt idx="110">
                  <c:v>23.917999999999999</c:v>
                </c:pt>
                <c:pt idx="111">
                  <c:v>23.917999999999999</c:v>
                </c:pt>
                <c:pt idx="112">
                  <c:v>23.917999999999999</c:v>
                </c:pt>
                <c:pt idx="113">
                  <c:v>22.510999999999999</c:v>
                </c:pt>
                <c:pt idx="114">
                  <c:v>22.510999999999999</c:v>
                </c:pt>
                <c:pt idx="115">
                  <c:v>22.510999999999999</c:v>
                </c:pt>
                <c:pt idx="116">
                  <c:v>22.510999999999999</c:v>
                </c:pt>
                <c:pt idx="117">
                  <c:v>22.510999999999999</c:v>
                </c:pt>
                <c:pt idx="118">
                  <c:v>22.510999999999999</c:v>
                </c:pt>
                <c:pt idx="119">
                  <c:v>22.510999999999999</c:v>
                </c:pt>
                <c:pt idx="120">
                  <c:v>22.510999999999999</c:v>
                </c:pt>
              </c:numCache>
            </c:numRef>
          </c:yVal>
          <c:smooth val="0"/>
          <c:extLst>
            <c:ext xmlns:c16="http://schemas.microsoft.com/office/drawing/2014/chart" uri="{C3380CC4-5D6E-409C-BE32-E72D297353CC}">
              <c16:uniqueId val="{00000001-8798-4061-AB59-DD85397AA014}"/>
            </c:ext>
          </c:extLst>
        </c:ser>
        <c:dLbls>
          <c:showLegendKey val="0"/>
          <c:showVal val="0"/>
          <c:showCatName val="0"/>
          <c:showSerName val="0"/>
          <c:showPercent val="0"/>
          <c:showBubbleSize val="0"/>
        </c:dLbls>
        <c:axId val="664837560"/>
        <c:axId val="664837952"/>
      </c:scatterChart>
      <c:valAx>
        <c:axId val="664837560"/>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837952"/>
        <c:crosses val="autoZero"/>
        <c:crossBetween val="midCat"/>
        <c:majorUnit val="1"/>
      </c:valAx>
      <c:valAx>
        <c:axId val="6648379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700" b="1" i="0" baseline="0" dirty="0" smtClean="0">
                    <a:solidFill>
                      <a:schemeClr val="bg2"/>
                    </a:solidFill>
                  </a:rPr>
                  <a:t>Bronchiolitis Obliterans Syndrome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837560"/>
        <c:crosses val="autoZero"/>
        <c:crossBetween val="midCat"/>
        <c:majorUnit val="25"/>
      </c:valAx>
      <c:spPr>
        <a:noFill/>
        <a:ln>
          <a:solidFill>
            <a:schemeClr val="bg2"/>
          </a:solidFill>
        </a:ln>
      </c:spPr>
    </c:plotArea>
    <c:legend>
      <c:legendPos val="r"/>
      <c:layout>
        <c:manualLayout>
          <c:xMode val="edge"/>
          <c:yMode val="edge"/>
          <c:x val="0.13921828908554573"/>
          <c:y val="0.67509842519685037"/>
          <c:w val="0.30789828815646136"/>
          <c:h val="0.14834561002455338"/>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975239820686"/>
          <c:y val="3.3590508847684365E-2"/>
          <c:w val="0.8419813950247369"/>
          <c:h val="0.80568876471086259"/>
        </c:manualLayout>
      </c:layout>
      <c:scatterChart>
        <c:scatterStyle val="lineMarker"/>
        <c:varyColors val="0"/>
        <c:ser>
          <c:idx val="0"/>
          <c:order val="0"/>
          <c:tx>
            <c:strRef>
              <c:f>Sheet1!$B$1</c:f>
              <c:strCache>
                <c:ptCount val="1"/>
                <c:pt idx="0">
                  <c:v>Freedom from Severe Renal Dysfunction (N=917)</c:v>
                </c:pt>
              </c:strCache>
            </c:strRef>
          </c:tx>
          <c:spPr>
            <a:ln w="41275">
              <a:solidFill>
                <a:srgbClr val="00B050"/>
              </a:solidFill>
            </a:ln>
          </c:spPr>
          <c:marker>
            <c:symbol val="none"/>
          </c:marker>
          <c:xVal>
            <c:numRef>
              <c:f>Sheet1!$A$2:$A$227</c:f>
              <c:numCache>
                <c:formatCode>General</c:formatCode>
                <c:ptCount val="2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numCache>
            </c:numRef>
          </c:xVal>
          <c:yVal>
            <c:numRef>
              <c:f>Sheet1!$B$2:$B$227</c:f>
              <c:numCache>
                <c:formatCode>General</c:formatCode>
                <c:ptCount val="226"/>
                <c:pt idx="0">
                  <c:v>100</c:v>
                </c:pt>
                <c:pt idx="1">
                  <c:v>100</c:v>
                </c:pt>
                <c:pt idx="2">
                  <c:v>99.673000000000002</c:v>
                </c:pt>
                <c:pt idx="3">
                  <c:v>99.563999999999993</c:v>
                </c:pt>
                <c:pt idx="4">
                  <c:v>99.236000000000004</c:v>
                </c:pt>
                <c:pt idx="5">
                  <c:v>98.796000000000006</c:v>
                </c:pt>
                <c:pt idx="6">
                  <c:v>98.244</c:v>
                </c:pt>
                <c:pt idx="7">
                  <c:v>97.245999999999995</c:v>
                </c:pt>
                <c:pt idx="8">
                  <c:v>97.245999999999995</c:v>
                </c:pt>
                <c:pt idx="9">
                  <c:v>97.245999999999995</c:v>
                </c:pt>
                <c:pt idx="10">
                  <c:v>97.016999999999996</c:v>
                </c:pt>
                <c:pt idx="11">
                  <c:v>97.016999999999996</c:v>
                </c:pt>
                <c:pt idx="12">
                  <c:v>97.016999999999996</c:v>
                </c:pt>
                <c:pt idx="13">
                  <c:v>97.016999999999996</c:v>
                </c:pt>
                <c:pt idx="14">
                  <c:v>97.016999999999996</c:v>
                </c:pt>
                <c:pt idx="15">
                  <c:v>96.745000000000005</c:v>
                </c:pt>
                <c:pt idx="16">
                  <c:v>96.745000000000005</c:v>
                </c:pt>
                <c:pt idx="17">
                  <c:v>96.608999999999995</c:v>
                </c:pt>
                <c:pt idx="18">
                  <c:v>96.472999999999999</c:v>
                </c:pt>
                <c:pt idx="19">
                  <c:v>95.926000000000002</c:v>
                </c:pt>
                <c:pt idx="20">
                  <c:v>95.789000000000001</c:v>
                </c:pt>
                <c:pt idx="21">
                  <c:v>95.789000000000001</c:v>
                </c:pt>
                <c:pt idx="22">
                  <c:v>95.789000000000001</c:v>
                </c:pt>
                <c:pt idx="23">
                  <c:v>95.789000000000001</c:v>
                </c:pt>
                <c:pt idx="24">
                  <c:v>95.643000000000001</c:v>
                </c:pt>
                <c:pt idx="25">
                  <c:v>95.643000000000001</c:v>
                </c:pt>
                <c:pt idx="26">
                  <c:v>95.643000000000001</c:v>
                </c:pt>
                <c:pt idx="27">
                  <c:v>95.643000000000001</c:v>
                </c:pt>
                <c:pt idx="28">
                  <c:v>95.643000000000001</c:v>
                </c:pt>
                <c:pt idx="29">
                  <c:v>95.643000000000001</c:v>
                </c:pt>
                <c:pt idx="30">
                  <c:v>95.131</c:v>
                </c:pt>
                <c:pt idx="31">
                  <c:v>95.131</c:v>
                </c:pt>
                <c:pt idx="32">
                  <c:v>94.783000000000001</c:v>
                </c:pt>
                <c:pt idx="33">
                  <c:v>94.783000000000001</c:v>
                </c:pt>
                <c:pt idx="34">
                  <c:v>94.783000000000001</c:v>
                </c:pt>
                <c:pt idx="35">
                  <c:v>94.783000000000001</c:v>
                </c:pt>
                <c:pt idx="36">
                  <c:v>94.783000000000001</c:v>
                </c:pt>
                <c:pt idx="37">
                  <c:v>94.783000000000001</c:v>
                </c:pt>
                <c:pt idx="38">
                  <c:v>94.783000000000001</c:v>
                </c:pt>
                <c:pt idx="39">
                  <c:v>94.783000000000001</c:v>
                </c:pt>
                <c:pt idx="40">
                  <c:v>94.783000000000001</c:v>
                </c:pt>
                <c:pt idx="41">
                  <c:v>94.572999999999993</c:v>
                </c:pt>
                <c:pt idx="42">
                  <c:v>93.941000000000003</c:v>
                </c:pt>
                <c:pt idx="43">
                  <c:v>93.513999999999996</c:v>
                </c:pt>
                <c:pt idx="44">
                  <c:v>93.513999999999996</c:v>
                </c:pt>
                <c:pt idx="45">
                  <c:v>93.513999999999996</c:v>
                </c:pt>
                <c:pt idx="46">
                  <c:v>93.513999999999996</c:v>
                </c:pt>
                <c:pt idx="47">
                  <c:v>93.513999999999996</c:v>
                </c:pt>
                <c:pt idx="48">
                  <c:v>93.513999999999996</c:v>
                </c:pt>
                <c:pt idx="49">
                  <c:v>93.513999999999996</c:v>
                </c:pt>
                <c:pt idx="50">
                  <c:v>93.513999999999996</c:v>
                </c:pt>
                <c:pt idx="51">
                  <c:v>93.247</c:v>
                </c:pt>
                <c:pt idx="52">
                  <c:v>93.247</c:v>
                </c:pt>
                <c:pt idx="53">
                  <c:v>92.703999999999994</c:v>
                </c:pt>
                <c:pt idx="54">
                  <c:v>91.884</c:v>
                </c:pt>
                <c:pt idx="55">
                  <c:v>91.884</c:v>
                </c:pt>
                <c:pt idx="56">
                  <c:v>91.884</c:v>
                </c:pt>
                <c:pt idx="57">
                  <c:v>91.884</c:v>
                </c:pt>
                <c:pt idx="58">
                  <c:v>91.884</c:v>
                </c:pt>
                <c:pt idx="59">
                  <c:v>91.884</c:v>
                </c:pt>
                <c:pt idx="60">
                  <c:v>91.884</c:v>
                </c:pt>
                <c:pt idx="61">
                  <c:v>91.884</c:v>
                </c:pt>
                <c:pt idx="62">
                  <c:v>91.884</c:v>
                </c:pt>
                <c:pt idx="63">
                  <c:v>91.884</c:v>
                </c:pt>
                <c:pt idx="64">
                  <c:v>91.884</c:v>
                </c:pt>
                <c:pt idx="65">
                  <c:v>91.54</c:v>
                </c:pt>
                <c:pt idx="66">
                  <c:v>90.852000000000004</c:v>
                </c:pt>
                <c:pt idx="67">
                  <c:v>90.504999999999995</c:v>
                </c:pt>
                <c:pt idx="68">
                  <c:v>90.156999999999996</c:v>
                </c:pt>
                <c:pt idx="69">
                  <c:v>90.156999999999996</c:v>
                </c:pt>
                <c:pt idx="70">
                  <c:v>90.156999999999996</c:v>
                </c:pt>
                <c:pt idx="71">
                  <c:v>90.156999999999996</c:v>
                </c:pt>
                <c:pt idx="72">
                  <c:v>89.775000000000006</c:v>
                </c:pt>
                <c:pt idx="73">
                  <c:v>89.775000000000006</c:v>
                </c:pt>
                <c:pt idx="74">
                  <c:v>89.775000000000006</c:v>
                </c:pt>
                <c:pt idx="75">
                  <c:v>89.775000000000006</c:v>
                </c:pt>
                <c:pt idx="76">
                  <c:v>89.775000000000006</c:v>
                </c:pt>
                <c:pt idx="77">
                  <c:v>88.92</c:v>
                </c:pt>
                <c:pt idx="78">
                  <c:v>88.92</c:v>
                </c:pt>
                <c:pt idx="79">
                  <c:v>88.486000000000004</c:v>
                </c:pt>
                <c:pt idx="80">
                  <c:v>88.05</c:v>
                </c:pt>
                <c:pt idx="81">
                  <c:v>88.05</c:v>
                </c:pt>
                <c:pt idx="82">
                  <c:v>88.05</c:v>
                </c:pt>
                <c:pt idx="83">
                  <c:v>88.05</c:v>
                </c:pt>
                <c:pt idx="84">
                  <c:v>88.05</c:v>
                </c:pt>
                <c:pt idx="85">
                  <c:v>88.05</c:v>
                </c:pt>
                <c:pt idx="86">
                  <c:v>88.05</c:v>
                </c:pt>
                <c:pt idx="87">
                  <c:v>88.05</c:v>
                </c:pt>
                <c:pt idx="88">
                  <c:v>88.05</c:v>
                </c:pt>
                <c:pt idx="89">
                  <c:v>88.05</c:v>
                </c:pt>
                <c:pt idx="90">
                  <c:v>88.05</c:v>
                </c:pt>
                <c:pt idx="91">
                  <c:v>87.528999999999996</c:v>
                </c:pt>
                <c:pt idx="92">
                  <c:v>87.528999999999996</c:v>
                </c:pt>
                <c:pt idx="93">
                  <c:v>87.528999999999996</c:v>
                </c:pt>
                <c:pt idx="94">
                  <c:v>87.528999999999996</c:v>
                </c:pt>
                <c:pt idx="95">
                  <c:v>87.528999999999996</c:v>
                </c:pt>
                <c:pt idx="96">
                  <c:v>87.528999999999996</c:v>
                </c:pt>
                <c:pt idx="97">
                  <c:v>87.528999999999996</c:v>
                </c:pt>
                <c:pt idx="98">
                  <c:v>87.528999999999996</c:v>
                </c:pt>
                <c:pt idx="99">
                  <c:v>87.528999999999996</c:v>
                </c:pt>
                <c:pt idx="100">
                  <c:v>86.861000000000004</c:v>
                </c:pt>
                <c:pt idx="101">
                  <c:v>86.188000000000002</c:v>
                </c:pt>
                <c:pt idx="102">
                  <c:v>84.835999999999999</c:v>
                </c:pt>
                <c:pt idx="103">
                  <c:v>83.456000000000003</c:v>
                </c:pt>
                <c:pt idx="104">
                  <c:v>83.456000000000003</c:v>
                </c:pt>
                <c:pt idx="105">
                  <c:v>83.456000000000003</c:v>
                </c:pt>
                <c:pt idx="106">
                  <c:v>83.456000000000003</c:v>
                </c:pt>
                <c:pt idx="107">
                  <c:v>83.456000000000003</c:v>
                </c:pt>
                <c:pt idx="108">
                  <c:v>83.456000000000003</c:v>
                </c:pt>
                <c:pt idx="109">
                  <c:v>83.456000000000003</c:v>
                </c:pt>
                <c:pt idx="110">
                  <c:v>82.578000000000003</c:v>
                </c:pt>
                <c:pt idx="111">
                  <c:v>82.578000000000003</c:v>
                </c:pt>
                <c:pt idx="112">
                  <c:v>82.578000000000003</c:v>
                </c:pt>
                <c:pt idx="113">
                  <c:v>82.578000000000003</c:v>
                </c:pt>
                <c:pt idx="114">
                  <c:v>81.698999999999998</c:v>
                </c:pt>
                <c:pt idx="115">
                  <c:v>81.698999999999998</c:v>
                </c:pt>
                <c:pt idx="116">
                  <c:v>81.698999999999998</c:v>
                </c:pt>
                <c:pt idx="117">
                  <c:v>81.698999999999998</c:v>
                </c:pt>
                <c:pt idx="118">
                  <c:v>81.698999999999998</c:v>
                </c:pt>
                <c:pt idx="119">
                  <c:v>81.698999999999998</c:v>
                </c:pt>
                <c:pt idx="120">
                  <c:v>81.698999999999998</c:v>
                </c:pt>
                <c:pt idx="121">
                  <c:v>81.698999999999998</c:v>
                </c:pt>
                <c:pt idx="122">
                  <c:v>81.698999999999998</c:v>
                </c:pt>
                <c:pt idx="123">
                  <c:v>81.698999999999998</c:v>
                </c:pt>
                <c:pt idx="124">
                  <c:v>81.698999999999998</c:v>
                </c:pt>
                <c:pt idx="125">
                  <c:v>81.698999999999998</c:v>
                </c:pt>
                <c:pt idx="126">
                  <c:v>81.698999999999998</c:v>
                </c:pt>
                <c:pt idx="127">
                  <c:v>81.698999999999998</c:v>
                </c:pt>
                <c:pt idx="128">
                  <c:v>81.698999999999998</c:v>
                </c:pt>
                <c:pt idx="129">
                  <c:v>81.698999999999998</c:v>
                </c:pt>
                <c:pt idx="130">
                  <c:v>81.698999999999998</c:v>
                </c:pt>
                <c:pt idx="131">
                  <c:v>81.698999999999998</c:v>
                </c:pt>
                <c:pt idx="132">
                  <c:v>81.698999999999998</c:v>
                </c:pt>
                <c:pt idx="133">
                  <c:v>81.698999999999998</c:v>
                </c:pt>
                <c:pt idx="134">
                  <c:v>81.698999999999998</c:v>
                </c:pt>
                <c:pt idx="135">
                  <c:v>80.213999999999999</c:v>
                </c:pt>
                <c:pt idx="136">
                  <c:v>80.213999999999999</c:v>
                </c:pt>
                <c:pt idx="137">
                  <c:v>80.213999999999999</c:v>
                </c:pt>
                <c:pt idx="138">
                  <c:v>80.213999999999999</c:v>
                </c:pt>
                <c:pt idx="139">
                  <c:v>80.213999999999999</c:v>
                </c:pt>
                <c:pt idx="140">
                  <c:v>80.213999999999999</c:v>
                </c:pt>
                <c:pt idx="141">
                  <c:v>80.213999999999999</c:v>
                </c:pt>
                <c:pt idx="142">
                  <c:v>80.213999999999999</c:v>
                </c:pt>
                <c:pt idx="143">
                  <c:v>80.213999999999999</c:v>
                </c:pt>
                <c:pt idx="144">
                  <c:v>80.213999999999999</c:v>
                </c:pt>
                <c:pt idx="145">
                  <c:v>80.213999999999999</c:v>
                </c:pt>
                <c:pt idx="146">
                  <c:v>80.213999999999999</c:v>
                </c:pt>
                <c:pt idx="147">
                  <c:v>80.213999999999999</c:v>
                </c:pt>
                <c:pt idx="148">
                  <c:v>80.213999999999999</c:v>
                </c:pt>
                <c:pt idx="149">
                  <c:v>80.213999999999999</c:v>
                </c:pt>
                <c:pt idx="150">
                  <c:v>80.213999999999999</c:v>
                </c:pt>
                <c:pt idx="151">
                  <c:v>80.213999999999999</c:v>
                </c:pt>
                <c:pt idx="152">
                  <c:v>80.213999999999999</c:v>
                </c:pt>
                <c:pt idx="153">
                  <c:v>80.213999999999999</c:v>
                </c:pt>
                <c:pt idx="154">
                  <c:v>80.213999999999999</c:v>
                </c:pt>
                <c:pt idx="155">
                  <c:v>80.213999999999999</c:v>
                </c:pt>
                <c:pt idx="156">
                  <c:v>80.213999999999999</c:v>
                </c:pt>
                <c:pt idx="157">
                  <c:v>80.213999999999999</c:v>
                </c:pt>
                <c:pt idx="158">
                  <c:v>80.213999999999999</c:v>
                </c:pt>
                <c:pt idx="159">
                  <c:v>80.213999999999999</c:v>
                </c:pt>
                <c:pt idx="160">
                  <c:v>80.213999999999999</c:v>
                </c:pt>
                <c:pt idx="161">
                  <c:v>80.213999999999999</c:v>
                </c:pt>
                <c:pt idx="162">
                  <c:v>80.213999999999999</c:v>
                </c:pt>
                <c:pt idx="163">
                  <c:v>80.213999999999999</c:v>
                </c:pt>
                <c:pt idx="164">
                  <c:v>80.213999999999999</c:v>
                </c:pt>
                <c:pt idx="165">
                  <c:v>80.213999999999999</c:v>
                </c:pt>
                <c:pt idx="166">
                  <c:v>80.213999999999999</c:v>
                </c:pt>
                <c:pt idx="167">
                  <c:v>80.213999999999999</c:v>
                </c:pt>
                <c:pt idx="168">
                  <c:v>80.213999999999999</c:v>
                </c:pt>
                <c:pt idx="169">
                  <c:v>80.213999999999999</c:v>
                </c:pt>
                <c:pt idx="170">
                  <c:v>80.213999999999999</c:v>
                </c:pt>
                <c:pt idx="171">
                  <c:v>80.213999999999999</c:v>
                </c:pt>
                <c:pt idx="172">
                  <c:v>80.213999999999999</c:v>
                </c:pt>
                <c:pt idx="173">
                  <c:v>80.213999999999999</c:v>
                </c:pt>
                <c:pt idx="174">
                  <c:v>80.213999999999999</c:v>
                </c:pt>
                <c:pt idx="175">
                  <c:v>80.213999999999999</c:v>
                </c:pt>
                <c:pt idx="176">
                  <c:v>80.213999999999999</c:v>
                </c:pt>
                <c:pt idx="177">
                  <c:v>80.213999999999999</c:v>
                </c:pt>
                <c:pt idx="178">
                  <c:v>80.213999999999999</c:v>
                </c:pt>
                <c:pt idx="179">
                  <c:v>80.213999999999999</c:v>
                </c:pt>
                <c:pt idx="180">
                  <c:v>80.213999999999999</c:v>
                </c:pt>
                <c:pt idx="181">
                  <c:v>80.213999999999999</c:v>
                </c:pt>
                <c:pt idx="182">
                  <c:v>80.213999999999999</c:v>
                </c:pt>
                <c:pt idx="183">
                  <c:v>80.213999999999999</c:v>
                </c:pt>
                <c:pt idx="184">
                  <c:v>80.213999999999999</c:v>
                </c:pt>
                <c:pt idx="185">
                  <c:v>80.213999999999999</c:v>
                </c:pt>
                <c:pt idx="186">
                  <c:v>80.213999999999999</c:v>
                </c:pt>
                <c:pt idx="187">
                  <c:v>80.213999999999999</c:v>
                </c:pt>
                <c:pt idx="188">
                  <c:v>80.213999999999999</c:v>
                </c:pt>
                <c:pt idx="189">
                  <c:v>80.213999999999999</c:v>
                </c:pt>
                <c:pt idx="190">
                  <c:v>80.213999999999999</c:v>
                </c:pt>
                <c:pt idx="191">
                  <c:v>80.213999999999999</c:v>
                </c:pt>
                <c:pt idx="192">
                  <c:v>80.213999999999999</c:v>
                </c:pt>
                <c:pt idx="193">
                  <c:v>80.213999999999999</c:v>
                </c:pt>
                <c:pt idx="194">
                  <c:v>80.213999999999999</c:v>
                </c:pt>
                <c:pt idx="195">
                  <c:v>80.213999999999999</c:v>
                </c:pt>
                <c:pt idx="196">
                  <c:v>80.213999999999999</c:v>
                </c:pt>
                <c:pt idx="197">
                  <c:v>80.213999999999999</c:v>
                </c:pt>
                <c:pt idx="198">
                  <c:v>80.213999999999999</c:v>
                </c:pt>
                <c:pt idx="199">
                  <c:v>80.213999999999999</c:v>
                </c:pt>
                <c:pt idx="200">
                  <c:v>80.213999999999999</c:v>
                </c:pt>
                <c:pt idx="201">
                  <c:v>80.213999999999999</c:v>
                </c:pt>
                <c:pt idx="202">
                  <c:v>80.213999999999999</c:v>
                </c:pt>
                <c:pt idx="203">
                  <c:v>80.213999999999999</c:v>
                </c:pt>
                <c:pt idx="204">
                  <c:v>80.213999999999999</c:v>
                </c:pt>
                <c:pt idx="205">
                  <c:v>80.213999999999999</c:v>
                </c:pt>
                <c:pt idx="206">
                  <c:v>80.213999999999999</c:v>
                </c:pt>
                <c:pt idx="207">
                  <c:v>80.213999999999999</c:v>
                </c:pt>
                <c:pt idx="208">
                  <c:v>80.213999999999999</c:v>
                </c:pt>
                <c:pt idx="209">
                  <c:v>80.213999999999999</c:v>
                </c:pt>
                <c:pt idx="210">
                  <c:v>80.213999999999999</c:v>
                </c:pt>
                <c:pt idx="211">
                  <c:v>80.213999999999999</c:v>
                </c:pt>
                <c:pt idx="212">
                  <c:v>80.213999999999999</c:v>
                </c:pt>
                <c:pt idx="213">
                  <c:v>80.213999999999999</c:v>
                </c:pt>
                <c:pt idx="214">
                  <c:v>80.213999999999999</c:v>
                </c:pt>
                <c:pt idx="215">
                  <c:v>80.213999999999999</c:v>
                </c:pt>
                <c:pt idx="216">
                  <c:v>80.213999999999999</c:v>
                </c:pt>
                <c:pt idx="217">
                  <c:v>80.213999999999999</c:v>
                </c:pt>
                <c:pt idx="218">
                  <c:v>80.213999999999999</c:v>
                </c:pt>
                <c:pt idx="219">
                  <c:v>80.213999999999999</c:v>
                </c:pt>
                <c:pt idx="220">
                  <c:v>80.213999999999999</c:v>
                </c:pt>
                <c:pt idx="221">
                  <c:v>80.213999999999999</c:v>
                </c:pt>
                <c:pt idx="222">
                  <c:v>80.213999999999999</c:v>
                </c:pt>
                <c:pt idx="223">
                  <c:v>80.213999999999999</c:v>
                </c:pt>
                <c:pt idx="224">
                  <c:v>80.213999999999999</c:v>
                </c:pt>
                <c:pt idx="225">
                  <c:v>80.213999999999999</c:v>
                </c:pt>
              </c:numCache>
            </c:numRef>
          </c:yVal>
          <c:smooth val="0"/>
          <c:extLst>
            <c:ext xmlns:c16="http://schemas.microsoft.com/office/drawing/2014/chart" uri="{C3380CC4-5D6E-409C-BE32-E72D297353CC}">
              <c16:uniqueId val="{00000000-CC22-4155-96BF-F8D5474C1862}"/>
            </c:ext>
          </c:extLst>
        </c:ser>
        <c:dLbls>
          <c:showLegendKey val="0"/>
          <c:showVal val="0"/>
          <c:showCatName val="0"/>
          <c:showSerName val="0"/>
          <c:showPercent val="0"/>
          <c:showBubbleSize val="0"/>
        </c:dLbls>
        <c:axId val="664838736"/>
        <c:axId val="664839128"/>
      </c:scatterChart>
      <c:valAx>
        <c:axId val="664838736"/>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839128"/>
        <c:crosses val="autoZero"/>
        <c:crossBetween val="midCat"/>
        <c:majorUnit val="1"/>
      </c:valAx>
      <c:valAx>
        <c:axId val="664839128"/>
        <c:scaling>
          <c:orientation val="minMax"/>
          <c:max val="100"/>
          <c:min val="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838736"/>
        <c:crosses val="autoZero"/>
        <c:crossBetween val="midCat"/>
        <c:majorUnit val="2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4708150419251"/>
          <c:y val="3.3590508847684365E-2"/>
          <c:w val="0.83313183750261299"/>
          <c:h val="0.80568876471086259"/>
        </c:manualLayout>
      </c:layout>
      <c:scatterChart>
        <c:scatterStyle val="lineMarker"/>
        <c:varyColors val="0"/>
        <c:ser>
          <c:idx val="0"/>
          <c:order val="0"/>
          <c:tx>
            <c:strRef>
              <c:f>Sheet1!$B$1</c:f>
              <c:strCache>
                <c:ptCount val="1"/>
                <c:pt idx="0">
                  <c:v>1995-2004 (N=364)</c:v>
                </c:pt>
              </c:strCache>
            </c:strRef>
          </c:tx>
          <c:spPr>
            <a:ln w="41275">
              <a:solidFill>
                <a:srgbClr val="00B050"/>
              </a:solidFill>
            </a:ln>
          </c:spPr>
          <c:marker>
            <c:symbol val="none"/>
          </c:marker>
          <c:xVal>
            <c:numRef>
              <c:f>Sheet1!$A$2:$A$227</c:f>
              <c:numCache>
                <c:formatCode>General</c:formatCode>
                <c:ptCount val="2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numCache>
            </c:numRef>
          </c:xVal>
          <c:yVal>
            <c:numRef>
              <c:f>Sheet1!$B$2:$B$227</c:f>
              <c:numCache>
                <c:formatCode>General</c:formatCode>
                <c:ptCount val="226"/>
                <c:pt idx="0">
                  <c:v>100</c:v>
                </c:pt>
                <c:pt idx="1">
                  <c:v>100</c:v>
                </c:pt>
                <c:pt idx="2">
                  <c:v>99.450999999999993</c:v>
                </c:pt>
                <c:pt idx="3">
                  <c:v>99.176000000000002</c:v>
                </c:pt>
                <c:pt idx="4">
                  <c:v>98.623000000000005</c:v>
                </c:pt>
                <c:pt idx="5">
                  <c:v>98.623000000000005</c:v>
                </c:pt>
                <c:pt idx="6">
                  <c:v>98.061000000000007</c:v>
                </c:pt>
                <c:pt idx="7">
                  <c:v>97.213999999999999</c:v>
                </c:pt>
                <c:pt idx="8">
                  <c:v>97.213999999999999</c:v>
                </c:pt>
                <c:pt idx="9">
                  <c:v>97.213999999999999</c:v>
                </c:pt>
                <c:pt idx="10">
                  <c:v>96.634</c:v>
                </c:pt>
                <c:pt idx="11">
                  <c:v>96.634</c:v>
                </c:pt>
                <c:pt idx="12">
                  <c:v>96.634</c:v>
                </c:pt>
                <c:pt idx="13">
                  <c:v>96.634</c:v>
                </c:pt>
                <c:pt idx="14">
                  <c:v>96.634</c:v>
                </c:pt>
                <c:pt idx="15">
                  <c:v>96.634</c:v>
                </c:pt>
                <c:pt idx="16">
                  <c:v>96.634</c:v>
                </c:pt>
                <c:pt idx="17">
                  <c:v>96.634</c:v>
                </c:pt>
                <c:pt idx="18">
                  <c:v>96.296999999999997</c:v>
                </c:pt>
                <c:pt idx="19">
                  <c:v>95.622</c:v>
                </c:pt>
                <c:pt idx="20">
                  <c:v>95.284000000000006</c:v>
                </c:pt>
                <c:pt idx="21">
                  <c:v>95.284000000000006</c:v>
                </c:pt>
                <c:pt idx="22">
                  <c:v>95.284000000000006</c:v>
                </c:pt>
                <c:pt idx="23">
                  <c:v>95.284000000000006</c:v>
                </c:pt>
                <c:pt idx="24">
                  <c:v>94.929000000000002</c:v>
                </c:pt>
                <c:pt idx="25">
                  <c:v>94.929000000000002</c:v>
                </c:pt>
                <c:pt idx="26">
                  <c:v>94.929000000000002</c:v>
                </c:pt>
                <c:pt idx="27">
                  <c:v>94.929000000000002</c:v>
                </c:pt>
                <c:pt idx="28">
                  <c:v>94.929000000000002</c:v>
                </c:pt>
                <c:pt idx="29">
                  <c:v>94.929000000000002</c:v>
                </c:pt>
                <c:pt idx="30">
                  <c:v>93.738</c:v>
                </c:pt>
                <c:pt idx="31">
                  <c:v>93.738</c:v>
                </c:pt>
                <c:pt idx="32">
                  <c:v>92.926000000000002</c:v>
                </c:pt>
                <c:pt idx="33">
                  <c:v>92.926000000000002</c:v>
                </c:pt>
                <c:pt idx="34">
                  <c:v>92.926000000000002</c:v>
                </c:pt>
                <c:pt idx="35">
                  <c:v>92.926000000000002</c:v>
                </c:pt>
                <c:pt idx="36">
                  <c:v>92.926000000000002</c:v>
                </c:pt>
                <c:pt idx="37">
                  <c:v>92.926000000000002</c:v>
                </c:pt>
                <c:pt idx="38">
                  <c:v>92.926000000000002</c:v>
                </c:pt>
                <c:pt idx="39">
                  <c:v>92.926000000000002</c:v>
                </c:pt>
                <c:pt idx="40">
                  <c:v>92.926000000000002</c:v>
                </c:pt>
                <c:pt idx="41">
                  <c:v>92.926000000000002</c:v>
                </c:pt>
                <c:pt idx="42">
                  <c:v>92.441999999999993</c:v>
                </c:pt>
                <c:pt idx="43">
                  <c:v>91.944999999999993</c:v>
                </c:pt>
                <c:pt idx="44">
                  <c:v>91.944999999999993</c:v>
                </c:pt>
                <c:pt idx="45">
                  <c:v>91.944999999999993</c:v>
                </c:pt>
                <c:pt idx="46">
                  <c:v>91.944999999999993</c:v>
                </c:pt>
                <c:pt idx="47">
                  <c:v>91.944999999999993</c:v>
                </c:pt>
                <c:pt idx="48">
                  <c:v>91.944999999999993</c:v>
                </c:pt>
                <c:pt idx="49">
                  <c:v>91.944999999999993</c:v>
                </c:pt>
                <c:pt idx="50">
                  <c:v>91.944999999999993</c:v>
                </c:pt>
                <c:pt idx="51">
                  <c:v>91.37</c:v>
                </c:pt>
                <c:pt idx="52">
                  <c:v>91.37</c:v>
                </c:pt>
                <c:pt idx="53">
                  <c:v>90.789000000000001</c:v>
                </c:pt>
                <c:pt idx="54">
                  <c:v>89.034999999999997</c:v>
                </c:pt>
                <c:pt idx="55">
                  <c:v>89.034999999999997</c:v>
                </c:pt>
                <c:pt idx="56">
                  <c:v>89.034999999999997</c:v>
                </c:pt>
                <c:pt idx="57">
                  <c:v>89.034999999999997</c:v>
                </c:pt>
                <c:pt idx="58">
                  <c:v>89.034999999999997</c:v>
                </c:pt>
                <c:pt idx="59">
                  <c:v>89.034999999999997</c:v>
                </c:pt>
                <c:pt idx="60">
                  <c:v>89.034999999999997</c:v>
                </c:pt>
                <c:pt idx="61">
                  <c:v>89.034999999999997</c:v>
                </c:pt>
                <c:pt idx="62">
                  <c:v>89.034999999999997</c:v>
                </c:pt>
                <c:pt idx="63">
                  <c:v>89.034999999999997</c:v>
                </c:pt>
                <c:pt idx="64">
                  <c:v>89.034999999999997</c:v>
                </c:pt>
                <c:pt idx="65">
                  <c:v>89.034999999999997</c:v>
                </c:pt>
                <c:pt idx="66">
                  <c:v>88.338999999999999</c:v>
                </c:pt>
                <c:pt idx="67">
                  <c:v>87.638000000000005</c:v>
                </c:pt>
                <c:pt idx="68">
                  <c:v>86.936999999999998</c:v>
                </c:pt>
                <c:pt idx="69">
                  <c:v>86.936999999999998</c:v>
                </c:pt>
                <c:pt idx="70">
                  <c:v>86.936999999999998</c:v>
                </c:pt>
                <c:pt idx="71">
                  <c:v>86.936999999999998</c:v>
                </c:pt>
                <c:pt idx="72">
                  <c:v>86.936999999999998</c:v>
                </c:pt>
                <c:pt idx="73">
                  <c:v>86.936999999999998</c:v>
                </c:pt>
                <c:pt idx="74">
                  <c:v>86.936999999999998</c:v>
                </c:pt>
                <c:pt idx="75">
                  <c:v>86.936999999999998</c:v>
                </c:pt>
                <c:pt idx="76">
                  <c:v>86.936999999999998</c:v>
                </c:pt>
                <c:pt idx="77">
                  <c:v>86.084999999999994</c:v>
                </c:pt>
                <c:pt idx="78">
                  <c:v>86.084999999999994</c:v>
                </c:pt>
                <c:pt idx="79">
                  <c:v>85.224000000000004</c:v>
                </c:pt>
                <c:pt idx="80">
                  <c:v>84.353999999999999</c:v>
                </c:pt>
                <c:pt idx="81">
                  <c:v>84.353999999999999</c:v>
                </c:pt>
                <c:pt idx="82">
                  <c:v>84.353999999999999</c:v>
                </c:pt>
                <c:pt idx="83">
                  <c:v>84.353999999999999</c:v>
                </c:pt>
                <c:pt idx="84">
                  <c:v>84.353999999999999</c:v>
                </c:pt>
                <c:pt idx="85">
                  <c:v>84.353999999999999</c:v>
                </c:pt>
                <c:pt idx="86">
                  <c:v>84.353999999999999</c:v>
                </c:pt>
                <c:pt idx="87">
                  <c:v>84.353999999999999</c:v>
                </c:pt>
                <c:pt idx="88">
                  <c:v>84.353999999999999</c:v>
                </c:pt>
                <c:pt idx="89">
                  <c:v>84.353999999999999</c:v>
                </c:pt>
                <c:pt idx="90">
                  <c:v>84.353999999999999</c:v>
                </c:pt>
                <c:pt idx="91">
                  <c:v>83.35</c:v>
                </c:pt>
                <c:pt idx="92">
                  <c:v>83.35</c:v>
                </c:pt>
                <c:pt idx="93">
                  <c:v>83.35</c:v>
                </c:pt>
                <c:pt idx="94">
                  <c:v>83.35</c:v>
                </c:pt>
                <c:pt idx="95">
                  <c:v>83.35</c:v>
                </c:pt>
                <c:pt idx="96">
                  <c:v>83.35</c:v>
                </c:pt>
                <c:pt idx="97">
                  <c:v>83.35</c:v>
                </c:pt>
                <c:pt idx="98">
                  <c:v>83.35</c:v>
                </c:pt>
                <c:pt idx="99">
                  <c:v>83.35</c:v>
                </c:pt>
                <c:pt idx="100">
                  <c:v>82.141999999999996</c:v>
                </c:pt>
                <c:pt idx="101">
                  <c:v>82.141999999999996</c:v>
                </c:pt>
                <c:pt idx="102">
                  <c:v>79.725999999999999</c:v>
                </c:pt>
                <c:pt idx="103">
                  <c:v>77.272999999999996</c:v>
                </c:pt>
                <c:pt idx="104">
                  <c:v>77.272999999999996</c:v>
                </c:pt>
                <c:pt idx="105">
                  <c:v>77.272999999999996</c:v>
                </c:pt>
                <c:pt idx="106">
                  <c:v>77.272999999999996</c:v>
                </c:pt>
                <c:pt idx="107">
                  <c:v>77.272999999999996</c:v>
                </c:pt>
                <c:pt idx="108">
                  <c:v>77.272999999999996</c:v>
                </c:pt>
                <c:pt idx="109">
                  <c:v>77.272999999999996</c:v>
                </c:pt>
                <c:pt idx="110">
                  <c:v>75.787000000000006</c:v>
                </c:pt>
                <c:pt idx="111">
                  <c:v>75.787000000000006</c:v>
                </c:pt>
                <c:pt idx="112">
                  <c:v>75.787000000000006</c:v>
                </c:pt>
                <c:pt idx="113">
                  <c:v>75.787000000000006</c:v>
                </c:pt>
                <c:pt idx="114">
                  <c:v>74.301000000000002</c:v>
                </c:pt>
                <c:pt idx="115">
                  <c:v>74.301000000000002</c:v>
                </c:pt>
                <c:pt idx="116">
                  <c:v>74.301000000000002</c:v>
                </c:pt>
                <c:pt idx="117">
                  <c:v>74.301000000000002</c:v>
                </c:pt>
                <c:pt idx="118">
                  <c:v>74.301000000000002</c:v>
                </c:pt>
                <c:pt idx="119">
                  <c:v>74.301000000000002</c:v>
                </c:pt>
                <c:pt idx="120">
                  <c:v>74.301000000000002</c:v>
                </c:pt>
                <c:pt idx="121">
                  <c:v>74.301000000000002</c:v>
                </c:pt>
                <c:pt idx="122">
                  <c:v>74.301000000000002</c:v>
                </c:pt>
                <c:pt idx="123">
                  <c:v>74.301000000000002</c:v>
                </c:pt>
                <c:pt idx="124">
                  <c:v>74.301000000000002</c:v>
                </c:pt>
                <c:pt idx="125">
                  <c:v>74.301000000000002</c:v>
                </c:pt>
                <c:pt idx="126">
                  <c:v>74.301000000000002</c:v>
                </c:pt>
                <c:pt idx="127">
                  <c:v>74.301000000000002</c:v>
                </c:pt>
                <c:pt idx="128">
                  <c:v>74.301000000000002</c:v>
                </c:pt>
                <c:pt idx="129">
                  <c:v>74.301000000000002</c:v>
                </c:pt>
                <c:pt idx="130">
                  <c:v>74.301000000000002</c:v>
                </c:pt>
                <c:pt idx="131">
                  <c:v>74.301000000000002</c:v>
                </c:pt>
                <c:pt idx="132">
                  <c:v>74.301000000000002</c:v>
                </c:pt>
                <c:pt idx="133">
                  <c:v>74.301000000000002</c:v>
                </c:pt>
                <c:pt idx="134">
                  <c:v>74.301000000000002</c:v>
                </c:pt>
                <c:pt idx="135">
                  <c:v>72.396000000000001</c:v>
                </c:pt>
                <c:pt idx="136">
                  <c:v>72.396000000000001</c:v>
                </c:pt>
                <c:pt idx="137">
                  <c:v>72.396000000000001</c:v>
                </c:pt>
                <c:pt idx="138">
                  <c:v>72.396000000000001</c:v>
                </c:pt>
                <c:pt idx="139">
                  <c:v>72.396000000000001</c:v>
                </c:pt>
                <c:pt idx="140">
                  <c:v>72.396000000000001</c:v>
                </c:pt>
                <c:pt idx="141">
                  <c:v>72.396000000000001</c:v>
                </c:pt>
                <c:pt idx="142">
                  <c:v>72.396000000000001</c:v>
                </c:pt>
                <c:pt idx="143">
                  <c:v>72.396000000000001</c:v>
                </c:pt>
                <c:pt idx="144">
                  <c:v>72.396000000000001</c:v>
                </c:pt>
                <c:pt idx="145">
                  <c:v>72.396000000000001</c:v>
                </c:pt>
                <c:pt idx="146">
                  <c:v>72.396000000000001</c:v>
                </c:pt>
                <c:pt idx="147">
                  <c:v>72.396000000000001</c:v>
                </c:pt>
                <c:pt idx="148">
                  <c:v>72.396000000000001</c:v>
                </c:pt>
                <c:pt idx="149">
                  <c:v>72.396000000000001</c:v>
                </c:pt>
                <c:pt idx="150">
                  <c:v>72.396000000000001</c:v>
                </c:pt>
                <c:pt idx="151">
                  <c:v>72.396000000000001</c:v>
                </c:pt>
                <c:pt idx="152">
                  <c:v>72.396000000000001</c:v>
                </c:pt>
                <c:pt idx="153">
                  <c:v>72.396000000000001</c:v>
                </c:pt>
                <c:pt idx="154">
                  <c:v>72.396000000000001</c:v>
                </c:pt>
                <c:pt idx="155">
                  <c:v>72.396000000000001</c:v>
                </c:pt>
                <c:pt idx="156">
                  <c:v>72.396000000000001</c:v>
                </c:pt>
                <c:pt idx="157">
                  <c:v>72.396000000000001</c:v>
                </c:pt>
                <c:pt idx="158">
                  <c:v>72.396000000000001</c:v>
                </c:pt>
                <c:pt idx="159">
                  <c:v>72.396000000000001</c:v>
                </c:pt>
                <c:pt idx="160">
                  <c:v>72.396000000000001</c:v>
                </c:pt>
                <c:pt idx="161">
                  <c:v>72.396000000000001</c:v>
                </c:pt>
                <c:pt idx="162">
                  <c:v>72.396000000000001</c:v>
                </c:pt>
                <c:pt idx="163">
                  <c:v>72.396000000000001</c:v>
                </c:pt>
                <c:pt idx="164">
                  <c:v>72.396000000000001</c:v>
                </c:pt>
                <c:pt idx="165">
                  <c:v>72.396000000000001</c:v>
                </c:pt>
                <c:pt idx="166">
                  <c:v>72.396000000000001</c:v>
                </c:pt>
                <c:pt idx="167">
                  <c:v>72.396000000000001</c:v>
                </c:pt>
                <c:pt idx="168">
                  <c:v>72.396000000000001</c:v>
                </c:pt>
                <c:pt idx="169">
                  <c:v>72.396000000000001</c:v>
                </c:pt>
                <c:pt idx="170">
                  <c:v>72.396000000000001</c:v>
                </c:pt>
                <c:pt idx="171">
                  <c:v>72.396000000000001</c:v>
                </c:pt>
                <c:pt idx="172">
                  <c:v>72.396000000000001</c:v>
                </c:pt>
                <c:pt idx="173">
                  <c:v>72.396000000000001</c:v>
                </c:pt>
                <c:pt idx="174">
                  <c:v>72.396000000000001</c:v>
                </c:pt>
                <c:pt idx="175">
                  <c:v>72.396000000000001</c:v>
                </c:pt>
                <c:pt idx="176">
                  <c:v>72.396000000000001</c:v>
                </c:pt>
                <c:pt idx="177">
                  <c:v>72.396000000000001</c:v>
                </c:pt>
                <c:pt idx="178">
                  <c:v>72.396000000000001</c:v>
                </c:pt>
                <c:pt idx="179">
                  <c:v>72.396000000000001</c:v>
                </c:pt>
                <c:pt idx="180">
                  <c:v>72.396000000000001</c:v>
                </c:pt>
                <c:pt idx="181">
                  <c:v>72.396000000000001</c:v>
                </c:pt>
                <c:pt idx="182">
                  <c:v>72.396000000000001</c:v>
                </c:pt>
                <c:pt idx="183">
                  <c:v>72.396000000000001</c:v>
                </c:pt>
                <c:pt idx="184">
                  <c:v>72.396000000000001</c:v>
                </c:pt>
                <c:pt idx="185">
                  <c:v>72.396000000000001</c:v>
                </c:pt>
                <c:pt idx="186">
                  <c:v>72.396000000000001</c:v>
                </c:pt>
                <c:pt idx="187">
                  <c:v>72.396000000000001</c:v>
                </c:pt>
                <c:pt idx="188">
                  <c:v>72.396000000000001</c:v>
                </c:pt>
                <c:pt idx="189">
                  <c:v>72.396000000000001</c:v>
                </c:pt>
                <c:pt idx="190">
                  <c:v>72.396000000000001</c:v>
                </c:pt>
                <c:pt idx="191">
                  <c:v>72.396000000000001</c:v>
                </c:pt>
                <c:pt idx="192">
                  <c:v>72.396000000000001</c:v>
                </c:pt>
                <c:pt idx="193">
                  <c:v>72.396000000000001</c:v>
                </c:pt>
                <c:pt idx="194">
                  <c:v>72.396000000000001</c:v>
                </c:pt>
                <c:pt idx="195">
                  <c:v>72.396000000000001</c:v>
                </c:pt>
                <c:pt idx="196">
                  <c:v>72.396000000000001</c:v>
                </c:pt>
                <c:pt idx="197">
                  <c:v>72.396000000000001</c:v>
                </c:pt>
                <c:pt idx="198">
                  <c:v>72.396000000000001</c:v>
                </c:pt>
                <c:pt idx="199">
                  <c:v>72.396000000000001</c:v>
                </c:pt>
                <c:pt idx="200">
                  <c:v>72.396000000000001</c:v>
                </c:pt>
                <c:pt idx="201">
                  <c:v>72.396000000000001</c:v>
                </c:pt>
                <c:pt idx="202">
                  <c:v>72.396000000000001</c:v>
                </c:pt>
                <c:pt idx="203">
                  <c:v>72.396000000000001</c:v>
                </c:pt>
                <c:pt idx="204">
                  <c:v>72.396000000000001</c:v>
                </c:pt>
                <c:pt idx="205">
                  <c:v>72.396000000000001</c:v>
                </c:pt>
                <c:pt idx="206">
                  <c:v>72.396000000000001</c:v>
                </c:pt>
                <c:pt idx="207">
                  <c:v>72.396000000000001</c:v>
                </c:pt>
                <c:pt idx="208">
                  <c:v>72.396000000000001</c:v>
                </c:pt>
                <c:pt idx="209">
                  <c:v>72.396000000000001</c:v>
                </c:pt>
                <c:pt idx="210">
                  <c:v>72.396000000000001</c:v>
                </c:pt>
                <c:pt idx="211">
                  <c:v>72.396000000000001</c:v>
                </c:pt>
                <c:pt idx="212">
                  <c:v>72.396000000000001</c:v>
                </c:pt>
                <c:pt idx="213">
                  <c:v>72.396000000000001</c:v>
                </c:pt>
                <c:pt idx="214">
                  <c:v>72.396000000000001</c:v>
                </c:pt>
                <c:pt idx="215">
                  <c:v>72.396000000000001</c:v>
                </c:pt>
                <c:pt idx="216">
                  <c:v>72.396000000000001</c:v>
                </c:pt>
                <c:pt idx="217">
                  <c:v>72.396000000000001</c:v>
                </c:pt>
                <c:pt idx="218">
                  <c:v>72.396000000000001</c:v>
                </c:pt>
                <c:pt idx="219">
                  <c:v>72.396000000000001</c:v>
                </c:pt>
                <c:pt idx="220">
                  <c:v>72.396000000000001</c:v>
                </c:pt>
                <c:pt idx="221">
                  <c:v>72.396000000000001</c:v>
                </c:pt>
                <c:pt idx="222">
                  <c:v>72.396000000000001</c:v>
                </c:pt>
                <c:pt idx="223">
                  <c:v>72.396000000000001</c:v>
                </c:pt>
                <c:pt idx="224">
                  <c:v>72.396000000000001</c:v>
                </c:pt>
                <c:pt idx="225">
                  <c:v>72.396000000000001</c:v>
                </c:pt>
              </c:numCache>
            </c:numRef>
          </c:yVal>
          <c:smooth val="0"/>
          <c:extLst>
            <c:ext xmlns:c16="http://schemas.microsoft.com/office/drawing/2014/chart" uri="{C3380CC4-5D6E-409C-BE32-E72D297353CC}">
              <c16:uniqueId val="{00000000-34F0-49E9-ACE1-F365329B5940}"/>
            </c:ext>
          </c:extLst>
        </c:ser>
        <c:ser>
          <c:idx val="1"/>
          <c:order val="1"/>
          <c:tx>
            <c:strRef>
              <c:f>Sheet1!$C$1</c:f>
              <c:strCache>
                <c:ptCount val="1"/>
                <c:pt idx="0">
                  <c:v>2005-6/2017 (N=553) </c:v>
                </c:pt>
              </c:strCache>
            </c:strRef>
          </c:tx>
          <c:spPr>
            <a:ln w="41275">
              <a:solidFill>
                <a:srgbClr val="00B0F0"/>
              </a:solidFill>
            </a:ln>
          </c:spPr>
          <c:marker>
            <c:symbol val="none"/>
          </c:marker>
          <c:xVal>
            <c:numRef>
              <c:f>Sheet1!$A$2:$A$227</c:f>
              <c:numCache>
                <c:formatCode>General</c:formatCode>
                <c:ptCount val="2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numCache>
            </c:numRef>
          </c:xVal>
          <c:yVal>
            <c:numRef>
              <c:f>Sheet1!$C$2:$C$227</c:f>
              <c:numCache>
                <c:formatCode>General</c:formatCode>
                <c:ptCount val="226"/>
                <c:pt idx="0">
                  <c:v>100</c:v>
                </c:pt>
                <c:pt idx="1">
                  <c:v>100</c:v>
                </c:pt>
                <c:pt idx="2">
                  <c:v>99.819000000000003</c:v>
                </c:pt>
                <c:pt idx="3">
                  <c:v>99.819000000000003</c:v>
                </c:pt>
                <c:pt idx="4">
                  <c:v>99.638000000000005</c:v>
                </c:pt>
                <c:pt idx="5">
                  <c:v>98.912999999999997</c:v>
                </c:pt>
                <c:pt idx="6">
                  <c:v>98.367000000000004</c:v>
                </c:pt>
                <c:pt idx="7">
                  <c:v>97.272000000000006</c:v>
                </c:pt>
                <c:pt idx="8">
                  <c:v>97.272000000000006</c:v>
                </c:pt>
                <c:pt idx="9">
                  <c:v>97.272000000000006</c:v>
                </c:pt>
                <c:pt idx="10">
                  <c:v>97.272000000000006</c:v>
                </c:pt>
                <c:pt idx="11">
                  <c:v>97.272000000000006</c:v>
                </c:pt>
                <c:pt idx="12">
                  <c:v>97.272000000000006</c:v>
                </c:pt>
                <c:pt idx="13">
                  <c:v>97.272000000000006</c:v>
                </c:pt>
                <c:pt idx="14">
                  <c:v>97.272000000000006</c:v>
                </c:pt>
                <c:pt idx="15">
                  <c:v>96.814999999999998</c:v>
                </c:pt>
                <c:pt idx="16">
                  <c:v>96.814999999999998</c:v>
                </c:pt>
                <c:pt idx="17">
                  <c:v>96.587000000000003</c:v>
                </c:pt>
                <c:pt idx="18">
                  <c:v>96.587000000000003</c:v>
                </c:pt>
                <c:pt idx="19">
                  <c:v>96.126999999999995</c:v>
                </c:pt>
                <c:pt idx="20">
                  <c:v>96.126999999999995</c:v>
                </c:pt>
                <c:pt idx="21">
                  <c:v>96.126999999999995</c:v>
                </c:pt>
                <c:pt idx="22">
                  <c:v>96.126999999999995</c:v>
                </c:pt>
                <c:pt idx="23">
                  <c:v>96.126999999999995</c:v>
                </c:pt>
                <c:pt idx="24">
                  <c:v>96.126999999999995</c:v>
                </c:pt>
                <c:pt idx="25">
                  <c:v>96.126999999999995</c:v>
                </c:pt>
                <c:pt idx="26">
                  <c:v>96.126999999999995</c:v>
                </c:pt>
                <c:pt idx="27">
                  <c:v>96.126999999999995</c:v>
                </c:pt>
                <c:pt idx="28">
                  <c:v>96.126999999999995</c:v>
                </c:pt>
                <c:pt idx="29">
                  <c:v>96.126999999999995</c:v>
                </c:pt>
                <c:pt idx="30">
                  <c:v>96.126999999999995</c:v>
                </c:pt>
                <c:pt idx="31">
                  <c:v>96.126999999999995</c:v>
                </c:pt>
                <c:pt idx="32">
                  <c:v>96.126999999999995</c:v>
                </c:pt>
                <c:pt idx="33">
                  <c:v>96.126999999999995</c:v>
                </c:pt>
                <c:pt idx="34">
                  <c:v>96.126999999999995</c:v>
                </c:pt>
                <c:pt idx="35">
                  <c:v>96.126999999999995</c:v>
                </c:pt>
                <c:pt idx="36">
                  <c:v>96.126999999999995</c:v>
                </c:pt>
                <c:pt idx="37">
                  <c:v>96.126999999999995</c:v>
                </c:pt>
                <c:pt idx="38">
                  <c:v>96.126999999999995</c:v>
                </c:pt>
                <c:pt idx="39">
                  <c:v>96.126999999999995</c:v>
                </c:pt>
                <c:pt idx="40">
                  <c:v>96.126999999999995</c:v>
                </c:pt>
                <c:pt idx="41">
                  <c:v>95.756</c:v>
                </c:pt>
                <c:pt idx="42">
                  <c:v>95.010999999999996</c:v>
                </c:pt>
                <c:pt idx="43">
                  <c:v>94.638000000000005</c:v>
                </c:pt>
                <c:pt idx="44">
                  <c:v>94.638000000000005</c:v>
                </c:pt>
                <c:pt idx="45">
                  <c:v>94.638000000000005</c:v>
                </c:pt>
                <c:pt idx="46">
                  <c:v>94.638000000000005</c:v>
                </c:pt>
                <c:pt idx="47">
                  <c:v>94.638000000000005</c:v>
                </c:pt>
                <c:pt idx="48">
                  <c:v>94.638000000000005</c:v>
                </c:pt>
                <c:pt idx="49">
                  <c:v>94.638000000000005</c:v>
                </c:pt>
                <c:pt idx="50">
                  <c:v>94.638000000000005</c:v>
                </c:pt>
                <c:pt idx="51">
                  <c:v>94.638000000000005</c:v>
                </c:pt>
                <c:pt idx="52">
                  <c:v>94.638000000000005</c:v>
                </c:pt>
                <c:pt idx="53">
                  <c:v>94.132000000000005</c:v>
                </c:pt>
                <c:pt idx="54">
                  <c:v>94.132000000000005</c:v>
                </c:pt>
                <c:pt idx="55">
                  <c:v>94.132000000000005</c:v>
                </c:pt>
                <c:pt idx="56">
                  <c:v>94.132000000000005</c:v>
                </c:pt>
                <c:pt idx="57">
                  <c:v>94.132000000000005</c:v>
                </c:pt>
                <c:pt idx="58">
                  <c:v>94.132000000000005</c:v>
                </c:pt>
                <c:pt idx="59">
                  <c:v>94.132000000000005</c:v>
                </c:pt>
                <c:pt idx="60">
                  <c:v>94.132000000000005</c:v>
                </c:pt>
                <c:pt idx="61">
                  <c:v>94.132000000000005</c:v>
                </c:pt>
                <c:pt idx="62">
                  <c:v>94.132000000000005</c:v>
                </c:pt>
                <c:pt idx="63">
                  <c:v>94.132000000000005</c:v>
                </c:pt>
                <c:pt idx="64">
                  <c:v>94.132000000000005</c:v>
                </c:pt>
                <c:pt idx="65">
                  <c:v>93.454999999999998</c:v>
                </c:pt>
                <c:pt idx="66">
                  <c:v>92.778000000000006</c:v>
                </c:pt>
                <c:pt idx="67">
                  <c:v>92.778000000000006</c:v>
                </c:pt>
                <c:pt idx="68">
                  <c:v>92.778000000000006</c:v>
                </c:pt>
                <c:pt idx="69">
                  <c:v>92.778000000000006</c:v>
                </c:pt>
                <c:pt idx="70">
                  <c:v>92.778000000000006</c:v>
                </c:pt>
                <c:pt idx="71">
                  <c:v>92.778000000000006</c:v>
                </c:pt>
                <c:pt idx="72">
                  <c:v>92.004999999999995</c:v>
                </c:pt>
                <c:pt idx="73">
                  <c:v>92.004999999999995</c:v>
                </c:pt>
                <c:pt idx="74">
                  <c:v>92.004999999999995</c:v>
                </c:pt>
                <c:pt idx="75">
                  <c:v>92.004999999999995</c:v>
                </c:pt>
                <c:pt idx="76">
                  <c:v>92.004999999999995</c:v>
                </c:pt>
                <c:pt idx="77">
                  <c:v>91.153000000000006</c:v>
                </c:pt>
                <c:pt idx="78">
                  <c:v>91.153000000000006</c:v>
                </c:pt>
                <c:pt idx="79">
                  <c:v>91.153000000000006</c:v>
                </c:pt>
                <c:pt idx="80">
                  <c:v>91.153000000000006</c:v>
                </c:pt>
                <c:pt idx="81">
                  <c:v>91.153000000000006</c:v>
                </c:pt>
                <c:pt idx="82">
                  <c:v>91.153000000000006</c:v>
                </c:pt>
                <c:pt idx="83">
                  <c:v>91.153000000000006</c:v>
                </c:pt>
                <c:pt idx="84">
                  <c:v>91.153000000000006</c:v>
                </c:pt>
                <c:pt idx="85">
                  <c:v>91.153000000000006</c:v>
                </c:pt>
                <c:pt idx="86">
                  <c:v>91.153000000000006</c:v>
                </c:pt>
                <c:pt idx="87">
                  <c:v>91.153000000000006</c:v>
                </c:pt>
                <c:pt idx="88">
                  <c:v>91.153000000000006</c:v>
                </c:pt>
                <c:pt idx="89">
                  <c:v>91.153000000000006</c:v>
                </c:pt>
                <c:pt idx="90">
                  <c:v>91.153000000000006</c:v>
                </c:pt>
                <c:pt idx="91">
                  <c:v>91.153000000000006</c:v>
                </c:pt>
                <c:pt idx="92">
                  <c:v>91.153000000000006</c:v>
                </c:pt>
                <c:pt idx="93">
                  <c:v>91.153000000000006</c:v>
                </c:pt>
                <c:pt idx="94">
                  <c:v>91.153000000000006</c:v>
                </c:pt>
                <c:pt idx="95">
                  <c:v>91.153000000000006</c:v>
                </c:pt>
                <c:pt idx="96">
                  <c:v>91.153000000000006</c:v>
                </c:pt>
                <c:pt idx="97">
                  <c:v>91.153000000000006</c:v>
                </c:pt>
                <c:pt idx="98">
                  <c:v>91.153000000000006</c:v>
                </c:pt>
                <c:pt idx="99">
                  <c:v>91.153000000000006</c:v>
                </c:pt>
                <c:pt idx="100">
                  <c:v>91.153000000000006</c:v>
                </c:pt>
                <c:pt idx="101">
                  <c:v>89.659000000000006</c:v>
                </c:pt>
                <c:pt idx="102">
                  <c:v>89.659000000000006</c:v>
                </c:pt>
                <c:pt idx="103">
                  <c:v>89.659000000000006</c:v>
                </c:pt>
                <c:pt idx="104">
                  <c:v>89.659000000000006</c:v>
                </c:pt>
                <c:pt idx="105">
                  <c:v>89.659000000000006</c:v>
                </c:pt>
                <c:pt idx="106">
                  <c:v>89.659000000000006</c:v>
                </c:pt>
                <c:pt idx="107">
                  <c:v>89.659000000000006</c:v>
                </c:pt>
                <c:pt idx="108">
                  <c:v>89.659000000000006</c:v>
                </c:pt>
                <c:pt idx="109">
                  <c:v>89.659000000000006</c:v>
                </c:pt>
                <c:pt idx="110">
                  <c:v>89.659000000000006</c:v>
                </c:pt>
                <c:pt idx="111">
                  <c:v>89.659000000000006</c:v>
                </c:pt>
                <c:pt idx="112">
                  <c:v>89.659000000000006</c:v>
                </c:pt>
                <c:pt idx="113">
                  <c:v>89.659000000000006</c:v>
                </c:pt>
                <c:pt idx="114">
                  <c:v>89.659000000000006</c:v>
                </c:pt>
                <c:pt idx="115">
                  <c:v>89.659000000000006</c:v>
                </c:pt>
                <c:pt idx="116">
                  <c:v>89.659000000000006</c:v>
                </c:pt>
                <c:pt idx="117">
                  <c:v>89.659000000000006</c:v>
                </c:pt>
                <c:pt idx="118">
                  <c:v>89.659000000000006</c:v>
                </c:pt>
                <c:pt idx="119">
                  <c:v>89.659000000000006</c:v>
                </c:pt>
                <c:pt idx="120">
                  <c:v>89.659000000000006</c:v>
                </c:pt>
                <c:pt idx="121">
                  <c:v>89.659000000000006</c:v>
                </c:pt>
                <c:pt idx="122">
                  <c:v>89.659000000000006</c:v>
                </c:pt>
                <c:pt idx="123">
                  <c:v>89.659000000000006</c:v>
                </c:pt>
                <c:pt idx="124">
                  <c:v>89.659000000000006</c:v>
                </c:pt>
                <c:pt idx="125">
                  <c:v>89.659000000000006</c:v>
                </c:pt>
                <c:pt idx="126">
                  <c:v>89.659000000000006</c:v>
                </c:pt>
                <c:pt idx="127">
                  <c:v>89.659000000000006</c:v>
                </c:pt>
                <c:pt idx="128">
                  <c:v>89.659000000000006</c:v>
                </c:pt>
                <c:pt idx="129">
                  <c:v>89.659000000000006</c:v>
                </c:pt>
                <c:pt idx="130">
                  <c:v>89.659000000000006</c:v>
                </c:pt>
                <c:pt idx="131">
                  <c:v>89.659000000000006</c:v>
                </c:pt>
                <c:pt idx="132">
                  <c:v>89.659000000000006</c:v>
                </c:pt>
                <c:pt idx="133">
                  <c:v>89.659000000000006</c:v>
                </c:pt>
                <c:pt idx="134">
                  <c:v>89.659000000000006</c:v>
                </c:pt>
                <c:pt idx="135">
                  <c:v>89.659000000000006</c:v>
                </c:pt>
                <c:pt idx="136">
                  <c:v>89.659000000000006</c:v>
                </c:pt>
                <c:pt idx="137">
                  <c:v>89.659000000000006</c:v>
                </c:pt>
                <c:pt idx="138">
                  <c:v>89.659000000000006</c:v>
                </c:pt>
                <c:pt idx="139">
                  <c:v>89.659000000000006</c:v>
                </c:pt>
                <c:pt idx="140">
                  <c:v>89.659000000000006</c:v>
                </c:pt>
                <c:pt idx="141">
                  <c:v>89.659000000000006</c:v>
                </c:pt>
                <c:pt idx="142">
                  <c:v>89.659000000000006</c:v>
                </c:pt>
                <c:pt idx="143">
                  <c:v>89.659000000000006</c:v>
                </c:pt>
                <c:pt idx="144">
                  <c:v>89.659000000000006</c:v>
                </c:pt>
                <c:pt idx="145">
                  <c:v>89.659000000000006</c:v>
                </c:pt>
              </c:numCache>
            </c:numRef>
          </c:yVal>
          <c:smooth val="0"/>
          <c:extLst>
            <c:ext xmlns:c16="http://schemas.microsoft.com/office/drawing/2014/chart" uri="{C3380CC4-5D6E-409C-BE32-E72D297353CC}">
              <c16:uniqueId val="{00000001-34F0-49E9-ACE1-F365329B5940}"/>
            </c:ext>
          </c:extLst>
        </c:ser>
        <c:dLbls>
          <c:showLegendKey val="0"/>
          <c:showVal val="0"/>
          <c:showCatName val="0"/>
          <c:showSerName val="0"/>
          <c:showPercent val="0"/>
          <c:showBubbleSize val="0"/>
        </c:dLbls>
        <c:axId val="664839912"/>
        <c:axId val="664840304"/>
      </c:scatterChart>
      <c:valAx>
        <c:axId val="66483991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840304"/>
        <c:crosses val="autoZero"/>
        <c:crossBetween val="midCat"/>
        <c:majorUnit val="1"/>
      </c:valAx>
      <c:valAx>
        <c:axId val="664840304"/>
        <c:scaling>
          <c:orientation val="minMax"/>
          <c:max val="100"/>
          <c:min val="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839912"/>
        <c:crosses val="autoZero"/>
        <c:crossBetween val="midCat"/>
        <c:majorUnit val="25"/>
      </c:valAx>
      <c:spPr>
        <a:noFill/>
        <a:ln>
          <a:solidFill>
            <a:schemeClr val="bg2"/>
          </a:solidFill>
        </a:ln>
      </c:spPr>
    </c:plotArea>
    <c:legend>
      <c:legendPos val="r"/>
      <c:layout>
        <c:manualLayout>
          <c:xMode val="edge"/>
          <c:yMode val="edge"/>
          <c:x val="0.15101015027988757"/>
          <c:y val="0.65648724573490802"/>
          <c:w val="0.29792070239007734"/>
          <c:h val="0.16454314304461945"/>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0437893981202E-2"/>
          <c:y val="2.148717948717949E-2"/>
          <c:w val="0.85968051006900348"/>
          <c:h val="0.82715283666465278"/>
        </c:manualLayout>
      </c:layout>
      <c:scatterChart>
        <c:scatterStyle val="lineMarker"/>
        <c:varyColors val="0"/>
        <c:ser>
          <c:idx val="0"/>
          <c:order val="0"/>
          <c:tx>
            <c:strRef>
              <c:f>Sheet1!$B$1</c:f>
              <c:strCache>
                <c:ptCount val="1"/>
                <c:pt idx="0">
                  <c:v>All malignancy</c:v>
                </c:pt>
              </c:strCache>
            </c:strRef>
          </c:tx>
          <c:spPr>
            <a:ln w="41275">
              <a:solidFill>
                <a:srgbClr val="FF9933"/>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99.783000000000001</c:v>
                </c:pt>
                <c:pt idx="3">
                  <c:v>99.022999999999996</c:v>
                </c:pt>
                <c:pt idx="4">
                  <c:v>98.587000000000003</c:v>
                </c:pt>
                <c:pt idx="5">
                  <c:v>98.477000000000004</c:v>
                </c:pt>
                <c:pt idx="6">
                  <c:v>98.254999999999995</c:v>
                </c:pt>
                <c:pt idx="7">
                  <c:v>96.921999999999997</c:v>
                </c:pt>
                <c:pt idx="8">
                  <c:v>96.584999999999994</c:v>
                </c:pt>
                <c:pt idx="9">
                  <c:v>95.906000000000006</c:v>
                </c:pt>
                <c:pt idx="10">
                  <c:v>95.674000000000007</c:v>
                </c:pt>
                <c:pt idx="11">
                  <c:v>95.557000000000002</c:v>
                </c:pt>
                <c:pt idx="12">
                  <c:v>95.197999999999993</c:v>
                </c:pt>
                <c:pt idx="13">
                  <c:v>94.825000000000003</c:v>
                </c:pt>
                <c:pt idx="14">
                  <c:v>94.695999999999998</c:v>
                </c:pt>
                <c:pt idx="15">
                  <c:v>94.563999999999993</c:v>
                </c:pt>
                <c:pt idx="16">
                  <c:v>94.563999999999993</c:v>
                </c:pt>
                <c:pt idx="17">
                  <c:v>94.563999999999993</c:v>
                </c:pt>
                <c:pt idx="18">
                  <c:v>94.563999999999993</c:v>
                </c:pt>
                <c:pt idx="19">
                  <c:v>94.427000000000007</c:v>
                </c:pt>
                <c:pt idx="20">
                  <c:v>94.427000000000007</c:v>
                </c:pt>
                <c:pt idx="21">
                  <c:v>94.427000000000007</c:v>
                </c:pt>
                <c:pt idx="22">
                  <c:v>94.427000000000007</c:v>
                </c:pt>
                <c:pt idx="23">
                  <c:v>94.427000000000007</c:v>
                </c:pt>
                <c:pt idx="24">
                  <c:v>94.427000000000007</c:v>
                </c:pt>
                <c:pt idx="25">
                  <c:v>94.271000000000001</c:v>
                </c:pt>
                <c:pt idx="26">
                  <c:v>94.271000000000001</c:v>
                </c:pt>
                <c:pt idx="27">
                  <c:v>94.108000000000004</c:v>
                </c:pt>
                <c:pt idx="28">
                  <c:v>93.941999999999993</c:v>
                </c:pt>
                <c:pt idx="29">
                  <c:v>93.608000000000004</c:v>
                </c:pt>
                <c:pt idx="30">
                  <c:v>93.438000000000002</c:v>
                </c:pt>
                <c:pt idx="31">
                  <c:v>93.09</c:v>
                </c:pt>
                <c:pt idx="32">
                  <c:v>92.912999999999997</c:v>
                </c:pt>
                <c:pt idx="33">
                  <c:v>92.912999999999997</c:v>
                </c:pt>
                <c:pt idx="34">
                  <c:v>92.912999999999997</c:v>
                </c:pt>
                <c:pt idx="35">
                  <c:v>92.912999999999997</c:v>
                </c:pt>
                <c:pt idx="36">
                  <c:v>92.912999999999997</c:v>
                </c:pt>
                <c:pt idx="37">
                  <c:v>92.718000000000004</c:v>
                </c:pt>
                <c:pt idx="38">
                  <c:v>92.513999999999996</c:v>
                </c:pt>
                <c:pt idx="39">
                  <c:v>92.311000000000007</c:v>
                </c:pt>
                <c:pt idx="40">
                  <c:v>92.311000000000007</c:v>
                </c:pt>
                <c:pt idx="41">
                  <c:v>92.311000000000007</c:v>
                </c:pt>
                <c:pt idx="42">
                  <c:v>92.311000000000007</c:v>
                </c:pt>
                <c:pt idx="43">
                  <c:v>92.311000000000007</c:v>
                </c:pt>
                <c:pt idx="44">
                  <c:v>91.881</c:v>
                </c:pt>
                <c:pt idx="45">
                  <c:v>91.881</c:v>
                </c:pt>
                <c:pt idx="46">
                  <c:v>91.881</c:v>
                </c:pt>
                <c:pt idx="47">
                  <c:v>91.656000000000006</c:v>
                </c:pt>
                <c:pt idx="48">
                  <c:v>91.656000000000006</c:v>
                </c:pt>
                <c:pt idx="49">
                  <c:v>91.164000000000001</c:v>
                </c:pt>
                <c:pt idx="50">
                  <c:v>91.164000000000001</c:v>
                </c:pt>
                <c:pt idx="51">
                  <c:v>91.164000000000001</c:v>
                </c:pt>
                <c:pt idx="52">
                  <c:v>90.650999999999996</c:v>
                </c:pt>
                <c:pt idx="53">
                  <c:v>90.650999999999996</c:v>
                </c:pt>
                <c:pt idx="54">
                  <c:v>90.126999999999995</c:v>
                </c:pt>
                <c:pt idx="55">
                  <c:v>90.126999999999995</c:v>
                </c:pt>
                <c:pt idx="56">
                  <c:v>90.126999999999995</c:v>
                </c:pt>
                <c:pt idx="57">
                  <c:v>90.126999999999995</c:v>
                </c:pt>
                <c:pt idx="58">
                  <c:v>89.566000000000003</c:v>
                </c:pt>
                <c:pt idx="59">
                  <c:v>89.566000000000003</c:v>
                </c:pt>
                <c:pt idx="60">
                  <c:v>89.566000000000003</c:v>
                </c:pt>
                <c:pt idx="61">
                  <c:v>89.566000000000003</c:v>
                </c:pt>
                <c:pt idx="62">
                  <c:v>89.566000000000003</c:v>
                </c:pt>
                <c:pt idx="63">
                  <c:v>89.566000000000003</c:v>
                </c:pt>
                <c:pt idx="64">
                  <c:v>89.566000000000003</c:v>
                </c:pt>
                <c:pt idx="65">
                  <c:v>89.566000000000003</c:v>
                </c:pt>
                <c:pt idx="66">
                  <c:v>89.566000000000003</c:v>
                </c:pt>
                <c:pt idx="67">
                  <c:v>89.225999999999999</c:v>
                </c:pt>
                <c:pt idx="68">
                  <c:v>89.225999999999999</c:v>
                </c:pt>
                <c:pt idx="69">
                  <c:v>88.875</c:v>
                </c:pt>
                <c:pt idx="70">
                  <c:v>88.875</c:v>
                </c:pt>
                <c:pt idx="71">
                  <c:v>88.875</c:v>
                </c:pt>
                <c:pt idx="72">
                  <c:v>88.875</c:v>
                </c:pt>
                <c:pt idx="73">
                  <c:v>88.875</c:v>
                </c:pt>
                <c:pt idx="74">
                  <c:v>88.468999999999994</c:v>
                </c:pt>
                <c:pt idx="75">
                  <c:v>88.468999999999994</c:v>
                </c:pt>
                <c:pt idx="76">
                  <c:v>88.468999999999994</c:v>
                </c:pt>
                <c:pt idx="77">
                  <c:v>88.468999999999994</c:v>
                </c:pt>
                <c:pt idx="78">
                  <c:v>88.468999999999994</c:v>
                </c:pt>
                <c:pt idx="79">
                  <c:v>88.468999999999994</c:v>
                </c:pt>
                <c:pt idx="80">
                  <c:v>88.468999999999994</c:v>
                </c:pt>
                <c:pt idx="81">
                  <c:v>88.468999999999994</c:v>
                </c:pt>
                <c:pt idx="82">
                  <c:v>88.468999999999994</c:v>
                </c:pt>
                <c:pt idx="83">
                  <c:v>88.468999999999994</c:v>
                </c:pt>
                <c:pt idx="84">
                  <c:v>88.468999999999994</c:v>
                </c:pt>
                <c:pt idx="85">
                  <c:v>88.468999999999994</c:v>
                </c:pt>
                <c:pt idx="86">
                  <c:v>88.468999999999994</c:v>
                </c:pt>
                <c:pt idx="87">
                  <c:v>88.468999999999994</c:v>
                </c:pt>
                <c:pt idx="88">
                  <c:v>88.468999999999994</c:v>
                </c:pt>
                <c:pt idx="89">
                  <c:v>88.468999999999994</c:v>
                </c:pt>
                <c:pt idx="90">
                  <c:v>88.468999999999994</c:v>
                </c:pt>
                <c:pt idx="91">
                  <c:v>88.468999999999994</c:v>
                </c:pt>
                <c:pt idx="92">
                  <c:v>88.468999999999994</c:v>
                </c:pt>
                <c:pt idx="93">
                  <c:v>88.468999999999994</c:v>
                </c:pt>
                <c:pt idx="94">
                  <c:v>86.82</c:v>
                </c:pt>
                <c:pt idx="95">
                  <c:v>85.7</c:v>
                </c:pt>
                <c:pt idx="96">
                  <c:v>85.7</c:v>
                </c:pt>
                <c:pt idx="97">
                  <c:v>84.471000000000004</c:v>
                </c:pt>
                <c:pt idx="98">
                  <c:v>84.471000000000004</c:v>
                </c:pt>
                <c:pt idx="99">
                  <c:v>84.471000000000004</c:v>
                </c:pt>
                <c:pt idx="100">
                  <c:v>84.471000000000004</c:v>
                </c:pt>
                <c:pt idx="101">
                  <c:v>84.471000000000004</c:v>
                </c:pt>
                <c:pt idx="102">
                  <c:v>84.471000000000004</c:v>
                </c:pt>
                <c:pt idx="103">
                  <c:v>83.79</c:v>
                </c:pt>
                <c:pt idx="104">
                  <c:v>83.79</c:v>
                </c:pt>
                <c:pt idx="105">
                  <c:v>83.79</c:v>
                </c:pt>
                <c:pt idx="106">
                  <c:v>83.79</c:v>
                </c:pt>
                <c:pt idx="107">
                  <c:v>83.79</c:v>
                </c:pt>
                <c:pt idx="108">
                  <c:v>83.79</c:v>
                </c:pt>
                <c:pt idx="109">
                  <c:v>83.79</c:v>
                </c:pt>
                <c:pt idx="110">
                  <c:v>83.79</c:v>
                </c:pt>
                <c:pt idx="111">
                  <c:v>83.79</c:v>
                </c:pt>
                <c:pt idx="112">
                  <c:v>83.79</c:v>
                </c:pt>
                <c:pt idx="113">
                  <c:v>83.79</c:v>
                </c:pt>
                <c:pt idx="114">
                  <c:v>83.79</c:v>
                </c:pt>
                <c:pt idx="115">
                  <c:v>83.79</c:v>
                </c:pt>
                <c:pt idx="116">
                  <c:v>83.79</c:v>
                </c:pt>
                <c:pt idx="117">
                  <c:v>83.79</c:v>
                </c:pt>
                <c:pt idx="118">
                  <c:v>83.79</c:v>
                </c:pt>
                <c:pt idx="119">
                  <c:v>83.79</c:v>
                </c:pt>
                <c:pt idx="120">
                  <c:v>82.879000000000005</c:v>
                </c:pt>
              </c:numCache>
            </c:numRef>
          </c:yVal>
          <c:smooth val="0"/>
          <c:extLst>
            <c:ext xmlns:c16="http://schemas.microsoft.com/office/drawing/2014/chart" uri="{C3380CC4-5D6E-409C-BE32-E72D297353CC}">
              <c16:uniqueId val="{00000000-1131-4897-BD6C-02C8E07D30B0}"/>
            </c:ext>
          </c:extLst>
        </c:ser>
        <c:ser>
          <c:idx val="1"/>
          <c:order val="1"/>
          <c:tx>
            <c:strRef>
              <c:f>Sheet1!$C$1</c:f>
              <c:strCache>
                <c:ptCount val="1"/>
                <c:pt idx="0">
                  <c:v>Lymphoma</c:v>
                </c:pt>
              </c:strCache>
            </c:strRef>
          </c:tx>
          <c:spPr>
            <a:ln w="41275">
              <a:solidFill>
                <a:srgbClr val="00B05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99.783000000000001</c:v>
                </c:pt>
                <c:pt idx="3">
                  <c:v>99.022999999999996</c:v>
                </c:pt>
                <c:pt idx="4">
                  <c:v>98.587000000000003</c:v>
                </c:pt>
                <c:pt idx="5">
                  <c:v>98.477000000000004</c:v>
                </c:pt>
                <c:pt idx="6">
                  <c:v>98.254999999999995</c:v>
                </c:pt>
                <c:pt idx="7">
                  <c:v>96.921999999999997</c:v>
                </c:pt>
                <c:pt idx="8">
                  <c:v>96.584999999999994</c:v>
                </c:pt>
                <c:pt idx="9">
                  <c:v>95.906000000000006</c:v>
                </c:pt>
                <c:pt idx="10">
                  <c:v>95.674000000000007</c:v>
                </c:pt>
                <c:pt idx="11">
                  <c:v>95.557000000000002</c:v>
                </c:pt>
                <c:pt idx="12">
                  <c:v>95.32</c:v>
                </c:pt>
                <c:pt idx="13">
                  <c:v>95.072000000000003</c:v>
                </c:pt>
                <c:pt idx="14">
                  <c:v>94.942999999999998</c:v>
                </c:pt>
                <c:pt idx="15">
                  <c:v>94.811000000000007</c:v>
                </c:pt>
                <c:pt idx="16">
                  <c:v>94.811000000000007</c:v>
                </c:pt>
                <c:pt idx="17">
                  <c:v>94.811000000000007</c:v>
                </c:pt>
                <c:pt idx="18">
                  <c:v>94.811000000000007</c:v>
                </c:pt>
                <c:pt idx="19">
                  <c:v>94.674000000000007</c:v>
                </c:pt>
                <c:pt idx="20">
                  <c:v>94.674000000000007</c:v>
                </c:pt>
                <c:pt idx="21">
                  <c:v>94.674000000000007</c:v>
                </c:pt>
                <c:pt idx="22">
                  <c:v>94.674000000000007</c:v>
                </c:pt>
                <c:pt idx="23">
                  <c:v>94.674000000000007</c:v>
                </c:pt>
                <c:pt idx="24">
                  <c:v>94.674000000000007</c:v>
                </c:pt>
                <c:pt idx="25">
                  <c:v>94.518000000000001</c:v>
                </c:pt>
                <c:pt idx="26">
                  <c:v>94.518000000000001</c:v>
                </c:pt>
                <c:pt idx="27">
                  <c:v>94.353999999999999</c:v>
                </c:pt>
                <c:pt idx="28">
                  <c:v>94.188999999999993</c:v>
                </c:pt>
                <c:pt idx="29">
                  <c:v>93.853999999999999</c:v>
                </c:pt>
                <c:pt idx="30">
                  <c:v>93.683999999999997</c:v>
                </c:pt>
                <c:pt idx="31">
                  <c:v>93.335999999999999</c:v>
                </c:pt>
                <c:pt idx="32">
                  <c:v>93.159000000000006</c:v>
                </c:pt>
                <c:pt idx="33">
                  <c:v>93.159000000000006</c:v>
                </c:pt>
                <c:pt idx="34">
                  <c:v>93.159000000000006</c:v>
                </c:pt>
                <c:pt idx="35">
                  <c:v>93.159000000000006</c:v>
                </c:pt>
                <c:pt idx="36">
                  <c:v>93.159000000000006</c:v>
                </c:pt>
                <c:pt idx="37">
                  <c:v>93.159000000000006</c:v>
                </c:pt>
                <c:pt idx="38">
                  <c:v>92.956000000000003</c:v>
                </c:pt>
                <c:pt idx="39">
                  <c:v>92.751999999999995</c:v>
                </c:pt>
                <c:pt idx="40">
                  <c:v>92.751999999999995</c:v>
                </c:pt>
                <c:pt idx="41">
                  <c:v>92.751999999999995</c:v>
                </c:pt>
                <c:pt idx="42">
                  <c:v>92.751999999999995</c:v>
                </c:pt>
                <c:pt idx="43">
                  <c:v>92.751999999999995</c:v>
                </c:pt>
                <c:pt idx="44">
                  <c:v>92.537000000000006</c:v>
                </c:pt>
                <c:pt idx="45">
                  <c:v>92.537000000000006</c:v>
                </c:pt>
                <c:pt idx="46">
                  <c:v>92.537000000000006</c:v>
                </c:pt>
                <c:pt idx="47">
                  <c:v>92.311999999999998</c:v>
                </c:pt>
                <c:pt idx="48">
                  <c:v>92.311999999999998</c:v>
                </c:pt>
                <c:pt idx="49">
                  <c:v>91.57</c:v>
                </c:pt>
                <c:pt idx="50">
                  <c:v>91.57</c:v>
                </c:pt>
                <c:pt idx="51">
                  <c:v>91.57</c:v>
                </c:pt>
                <c:pt idx="52">
                  <c:v>91.311000000000007</c:v>
                </c:pt>
                <c:pt idx="53">
                  <c:v>91.311000000000007</c:v>
                </c:pt>
                <c:pt idx="54">
                  <c:v>90.784999999999997</c:v>
                </c:pt>
                <c:pt idx="55">
                  <c:v>90.784999999999997</c:v>
                </c:pt>
                <c:pt idx="56">
                  <c:v>90.784999999999997</c:v>
                </c:pt>
                <c:pt idx="57">
                  <c:v>90.784999999999997</c:v>
                </c:pt>
                <c:pt idx="58">
                  <c:v>90.221999999999994</c:v>
                </c:pt>
                <c:pt idx="59">
                  <c:v>90.221999999999994</c:v>
                </c:pt>
                <c:pt idx="60">
                  <c:v>90.221999999999994</c:v>
                </c:pt>
                <c:pt idx="61">
                  <c:v>90.221999999999994</c:v>
                </c:pt>
                <c:pt idx="62">
                  <c:v>90.221999999999994</c:v>
                </c:pt>
                <c:pt idx="63">
                  <c:v>90.221999999999994</c:v>
                </c:pt>
                <c:pt idx="64">
                  <c:v>90.221999999999994</c:v>
                </c:pt>
                <c:pt idx="65">
                  <c:v>90.221999999999994</c:v>
                </c:pt>
                <c:pt idx="66">
                  <c:v>90.221999999999994</c:v>
                </c:pt>
                <c:pt idx="67">
                  <c:v>89.88</c:v>
                </c:pt>
                <c:pt idx="68">
                  <c:v>89.88</c:v>
                </c:pt>
                <c:pt idx="69">
                  <c:v>89.528000000000006</c:v>
                </c:pt>
                <c:pt idx="70">
                  <c:v>89.528000000000006</c:v>
                </c:pt>
                <c:pt idx="71">
                  <c:v>89.528000000000006</c:v>
                </c:pt>
                <c:pt idx="72">
                  <c:v>89.528000000000006</c:v>
                </c:pt>
                <c:pt idx="73">
                  <c:v>89.528000000000006</c:v>
                </c:pt>
                <c:pt idx="74">
                  <c:v>89.120999999999995</c:v>
                </c:pt>
                <c:pt idx="75">
                  <c:v>89.120999999999995</c:v>
                </c:pt>
                <c:pt idx="76">
                  <c:v>89.120999999999995</c:v>
                </c:pt>
                <c:pt idx="77">
                  <c:v>89.120999999999995</c:v>
                </c:pt>
                <c:pt idx="78">
                  <c:v>89.120999999999995</c:v>
                </c:pt>
                <c:pt idx="79">
                  <c:v>89.120999999999995</c:v>
                </c:pt>
                <c:pt idx="80">
                  <c:v>89.120999999999995</c:v>
                </c:pt>
                <c:pt idx="81">
                  <c:v>89.120999999999995</c:v>
                </c:pt>
                <c:pt idx="82">
                  <c:v>89.120999999999995</c:v>
                </c:pt>
                <c:pt idx="83">
                  <c:v>89.120999999999995</c:v>
                </c:pt>
                <c:pt idx="84">
                  <c:v>89.120999999999995</c:v>
                </c:pt>
                <c:pt idx="85">
                  <c:v>89.120999999999995</c:v>
                </c:pt>
                <c:pt idx="86">
                  <c:v>89.120999999999995</c:v>
                </c:pt>
                <c:pt idx="87">
                  <c:v>89.120999999999995</c:v>
                </c:pt>
                <c:pt idx="88">
                  <c:v>89.120999999999995</c:v>
                </c:pt>
                <c:pt idx="89">
                  <c:v>89.120999999999995</c:v>
                </c:pt>
                <c:pt idx="90">
                  <c:v>89.120999999999995</c:v>
                </c:pt>
                <c:pt idx="91">
                  <c:v>89.120999999999995</c:v>
                </c:pt>
                <c:pt idx="92">
                  <c:v>89.120999999999995</c:v>
                </c:pt>
                <c:pt idx="93">
                  <c:v>89.120999999999995</c:v>
                </c:pt>
                <c:pt idx="94">
                  <c:v>87.47</c:v>
                </c:pt>
                <c:pt idx="95">
                  <c:v>86.906000000000006</c:v>
                </c:pt>
                <c:pt idx="96">
                  <c:v>86.906000000000006</c:v>
                </c:pt>
                <c:pt idx="97">
                  <c:v>85.677000000000007</c:v>
                </c:pt>
                <c:pt idx="98">
                  <c:v>85.677000000000007</c:v>
                </c:pt>
                <c:pt idx="99">
                  <c:v>85.677000000000007</c:v>
                </c:pt>
                <c:pt idx="100">
                  <c:v>85.677000000000007</c:v>
                </c:pt>
                <c:pt idx="101">
                  <c:v>85.677000000000007</c:v>
                </c:pt>
                <c:pt idx="102">
                  <c:v>85.677000000000007</c:v>
                </c:pt>
                <c:pt idx="103">
                  <c:v>85.677000000000007</c:v>
                </c:pt>
                <c:pt idx="104">
                  <c:v>85.677000000000007</c:v>
                </c:pt>
                <c:pt idx="105">
                  <c:v>85.677000000000007</c:v>
                </c:pt>
                <c:pt idx="106">
                  <c:v>85.677000000000007</c:v>
                </c:pt>
                <c:pt idx="107">
                  <c:v>85.677000000000007</c:v>
                </c:pt>
                <c:pt idx="108">
                  <c:v>85.677000000000007</c:v>
                </c:pt>
                <c:pt idx="109">
                  <c:v>85.677000000000007</c:v>
                </c:pt>
                <c:pt idx="110">
                  <c:v>85.677000000000007</c:v>
                </c:pt>
                <c:pt idx="111">
                  <c:v>85.677000000000007</c:v>
                </c:pt>
                <c:pt idx="112">
                  <c:v>85.677000000000007</c:v>
                </c:pt>
                <c:pt idx="113">
                  <c:v>85.677000000000007</c:v>
                </c:pt>
                <c:pt idx="114">
                  <c:v>85.677000000000007</c:v>
                </c:pt>
                <c:pt idx="115">
                  <c:v>85.677000000000007</c:v>
                </c:pt>
                <c:pt idx="116">
                  <c:v>85.677000000000007</c:v>
                </c:pt>
                <c:pt idx="117">
                  <c:v>85.677000000000007</c:v>
                </c:pt>
                <c:pt idx="118">
                  <c:v>85.677000000000007</c:v>
                </c:pt>
                <c:pt idx="119">
                  <c:v>85.677000000000007</c:v>
                </c:pt>
                <c:pt idx="120">
                  <c:v>84.745999999999995</c:v>
                </c:pt>
              </c:numCache>
            </c:numRef>
          </c:yVal>
          <c:smooth val="0"/>
          <c:extLst>
            <c:ext xmlns:c16="http://schemas.microsoft.com/office/drawing/2014/chart" uri="{C3380CC4-5D6E-409C-BE32-E72D297353CC}">
              <c16:uniqueId val="{00000001-1131-4897-BD6C-02C8E07D30B0}"/>
            </c:ext>
          </c:extLst>
        </c:ser>
        <c:ser>
          <c:idx val="2"/>
          <c:order val="2"/>
          <c:tx>
            <c:strRef>
              <c:f>Sheet1!$D$1</c:f>
              <c:strCache>
                <c:ptCount val="1"/>
                <c:pt idx="0">
                  <c:v>Skin</c:v>
                </c:pt>
              </c:strCache>
            </c:strRef>
          </c:tx>
          <c:spPr>
            <a:ln w="41275">
              <a:solidFill>
                <a:srgbClr val="00B0F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99.876999999999995</c:v>
                </c:pt>
                <c:pt idx="13">
                  <c:v>99.876999999999995</c:v>
                </c:pt>
                <c:pt idx="14">
                  <c:v>99.876999999999995</c:v>
                </c:pt>
                <c:pt idx="15">
                  <c:v>99.876999999999995</c:v>
                </c:pt>
                <c:pt idx="16">
                  <c:v>99.876999999999995</c:v>
                </c:pt>
                <c:pt idx="17">
                  <c:v>99.876999999999995</c:v>
                </c:pt>
                <c:pt idx="18">
                  <c:v>99.876999999999995</c:v>
                </c:pt>
                <c:pt idx="19">
                  <c:v>99.876999999999995</c:v>
                </c:pt>
                <c:pt idx="20">
                  <c:v>99.876999999999995</c:v>
                </c:pt>
                <c:pt idx="21">
                  <c:v>99.876999999999995</c:v>
                </c:pt>
                <c:pt idx="22">
                  <c:v>99.876999999999995</c:v>
                </c:pt>
                <c:pt idx="23">
                  <c:v>99.876999999999995</c:v>
                </c:pt>
                <c:pt idx="24">
                  <c:v>99.876999999999995</c:v>
                </c:pt>
                <c:pt idx="25">
                  <c:v>99.876999999999995</c:v>
                </c:pt>
                <c:pt idx="26">
                  <c:v>99.876999999999995</c:v>
                </c:pt>
                <c:pt idx="27">
                  <c:v>99.876999999999995</c:v>
                </c:pt>
                <c:pt idx="28">
                  <c:v>99.876999999999995</c:v>
                </c:pt>
                <c:pt idx="29">
                  <c:v>99.876999999999995</c:v>
                </c:pt>
                <c:pt idx="30">
                  <c:v>99.876999999999995</c:v>
                </c:pt>
                <c:pt idx="31">
                  <c:v>99.876999999999995</c:v>
                </c:pt>
                <c:pt idx="32">
                  <c:v>99.876999999999995</c:v>
                </c:pt>
                <c:pt idx="33">
                  <c:v>99.876999999999995</c:v>
                </c:pt>
                <c:pt idx="34">
                  <c:v>99.876999999999995</c:v>
                </c:pt>
                <c:pt idx="35">
                  <c:v>99.876999999999995</c:v>
                </c:pt>
                <c:pt idx="36">
                  <c:v>99.876999999999995</c:v>
                </c:pt>
                <c:pt idx="37">
                  <c:v>99.876999999999995</c:v>
                </c:pt>
                <c:pt idx="38">
                  <c:v>99.876999999999995</c:v>
                </c:pt>
                <c:pt idx="39">
                  <c:v>99.876999999999995</c:v>
                </c:pt>
                <c:pt idx="40">
                  <c:v>99.876999999999995</c:v>
                </c:pt>
                <c:pt idx="41">
                  <c:v>99.876999999999995</c:v>
                </c:pt>
                <c:pt idx="42">
                  <c:v>99.876999999999995</c:v>
                </c:pt>
                <c:pt idx="43">
                  <c:v>99.876999999999995</c:v>
                </c:pt>
                <c:pt idx="44">
                  <c:v>99.656999999999996</c:v>
                </c:pt>
                <c:pt idx="45">
                  <c:v>99.656999999999996</c:v>
                </c:pt>
                <c:pt idx="46">
                  <c:v>99.656999999999996</c:v>
                </c:pt>
                <c:pt idx="47">
                  <c:v>99.656999999999996</c:v>
                </c:pt>
                <c:pt idx="48">
                  <c:v>99.656999999999996</c:v>
                </c:pt>
                <c:pt idx="49">
                  <c:v>99.656999999999996</c:v>
                </c:pt>
                <c:pt idx="50">
                  <c:v>99.656999999999996</c:v>
                </c:pt>
                <c:pt idx="51">
                  <c:v>99.656999999999996</c:v>
                </c:pt>
                <c:pt idx="52">
                  <c:v>99.656999999999996</c:v>
                </c:pt>
                <c:pt idx="53">
                  <c:v>99.656999999999996</c:v>
                </c:pt>
                <c:pt idx="54">
                  <c:v>99.656999999999996</c:v>
                </c:pt>
                <c:pt idx="55">
                  <c:v>99.656999999999996</c:v>
                </c:pt>
                <c:pt idx="56">
                  <c:v>99.656999999999996</c:v>
                </c:pt>
                <c:pt idx="57">
                  <c:v>99.656999999999996</c:v>
                </c:pt>
                <c:pt idx="58">
                  <c:v>99.656999999999996</c:v>
                </c:pt>
                <c:pt idx="59">
                  <c:v>99.656999999999996</c:v>
                </c:pt>
                <c:pt idx="60">
                  <c:v>99.656999999999996</c:v>
                </c:pt>
                <c:pt idx="61">
                  <c:v>99.656999999999996</c:v>
                </c:pt>
                <c:pt idx="62">
                  <c:v>99.656999999999996</c:v>
                </c:pt>
                <c:pt idx="63">
                  <c:v>99.656999999999996</c:v>
                </c:pt>
                <c:pt idx="64">
                  <c:v>99.656999999999996</c:v>
                </c:pt>
                <c:pt idx="65">
                  <c:v>99.656999999999996</c:v>
                </c:pt>
                <c:pt idx="66">
                  <c:v>99.656999999999996</c:v>
                </c:pt>
                <c:pt idx="67">
                  <c:v>99.656999999999996</c:v>
                </c:pt>
                <c:pt idx="68">
                  <c:v>99.656999999999996</c:v>
                </c:pt>
                <c:pt idx="69">
                  <c:v>99.656999999999996</c:v>
                </c:pt>
                <c:pt idx="70">
                  <c:v>99.656999999999996</c:v>
                </c:pt>
                <c:pt idx="71">
                  <c:v>99.656999999999996</c:v>
                </c:pt>
                <c:pt idx="72">
                  <c:v>99.656999999999996</c:v>
                </c:pt>
                <c:pt idx="73">
                  <c:v>99.656999999999996</c:v>
                </c:pt>
                <c:pt idx="74">
                  <c:v>99.656999999999996</c:v>
                </c:pt>
                <c:pt idx="75">
                  <c:v>99.656999999999996</c:v>
                </c:pt>
                <c:pt idx="76">
                  <c:v>99.656999999999996</c:v>
                </c:pt>
                <c:pt idx="77">
                  <c:v>99.656999999999996</c:v>
                </c:pt>
                <c:pt idx="78">
                  <c:v>99.656999999999996</c:v>
                </c:pt>
                <c:pt idx="79">
                  <c:v>99.656999999999996</c:v>
                </c:pt>
                <c:pt idx="80">
                  <c:v>99.656999999999996</c:v>
                </c:pt>
                <c:pt idx="81">
                  <c:v>99.656999999999996</c:v>
                </c:pt>
                <c:pt idx="82">
                  <c:v>99.656999999999996</c:v>
                </c:pt>
                <c:pt idx="83">
                  <c:v>99.656999999999996</c:v>
                </c:pt>
                <c:pt idx="84">
                  <c:v>99.656999999999996</c:v>
                </c:pt>
                <c:pt idx="85">
                  <c:v>99.656999999999996</c:v>
                </c:pt>
                <c:pt idx="86">
                  <c:v>99.656999999999996</c:v>
                </c:pt>
                <c:pt idx="87">
                  <c:v>99.656999999999996</c:v>
                </c:pt>
                <c:pt idx="88">
                  <c:v>99.656999999999996</c:v>
                </c:pt>
                <c:pt idx="89">
                  <c:v>99.656999999999996</c:v>
                </c:pt>
                <c:pt idx="90">
                  <c:v>99.656999999999996</c:v>
                </c:pt>
                <c:pt idx="91">
                  <c:v>99.656999999999996</c:v>
                </c:pt>
                <c:pt idx="92">
                  <c:v>99.656999999999996</c:v>
                </c:pt>
                <c:pt idx="93">
                  <c:v>99.656999999999996</c:v>
                </c:pt>
                <c:pt idx="94">
                  <c:v>99.656999999999996</c:v>
                </c:pt>
                <c:pt idx="95">
                  <c:v>99.656999999999996</c:v>
                </c:pt>
                <c:pt idx="96">
                  <c:v>99.656999999999996</c:v>
                </c:pt>
                <c:pt idx="97">
                  <c:v>99.656999999999996</c:v>
                </c:pt>
                <c:pt idx="98">
                  <c:v>99.656999999999996</c:v>
                </c:pt>
                <c:pt idx="99">
                  <c:v>99.656999999999996</c:v>
                </c:pt>
                <c:pt idx="100">
                  <c:v>99.656999999999996</c:v>
                </c:pt>
                <c:pt idx="101">
                  <c:v>99.656999999999996</c:v>
                </c:pt>
                <c:pt idx="102">
                  <c:v>99.656999999999996</c:v>
                </c:pt>
                <c:pt idx="103">
                  <c:v>98.94</c:v>
                </c:pt>
                <c:pt idx="104">
                  <c:v>98.94</c:v>
                </c:pt>
                <c:pt idx="105">
                  <c:v>98.94</c:v>
                </c:pt>
                <c:pt idx="106">
                  <c:v>98.94</c:v>
                </c:pt>
                <c:pt idx="107">
                  <c:v>98.94</c:v>
                </c:pt>
                <c:pt idx="108">
                  <c:v>98.94</c:v>
                </c:pt>
                <c:pt idx="109">
                  <c:v>98.94</c:v>
                </c:pt>
                <c:pt idx="110">
                  <c:v>98.94</c:v>
                </c:pt>
                <c:pt idx="111">
                  <c:v>98.94</c:v>
                </c:pt>
                <c:pt idx="112">
                  <c:v>98.94</c:v>
                </c:pt>
                <c:pt idx="113">
                  <c:v>98.94</c:v>
                </c:pt>
                <c:pt idx="114">
                  <c:v>98.94</c:v>
                </c:pt>
                <c:pt idx="115">
                  <c:v>98.94</c:v>
                </c:pt>
                <c:pt idx="116">
                  <c:v>98.94</c:v>
                </c:pt>
                <c:pt idx="117">
                  <c:v>98.94</c:v>
                </c:pt>
                <c:pt idx="118">
                  <c:v>98.94</c:v>
                </c:pt>
                <c:pt idx="119">
                  <c:v>98.94</c:v>
                </c:pt>
                <c:pt idx="120">
                  <c:v>98.94</c:v>
                </c:pt>
              </c:numCache>
            </c:numRef>
          </c:yVal>
          <c:smooth val="0"/>
          <c:extLst>
            <c:ext xmlns:c16="http://schemas.microsoft.com/office/drawing/2014/chart" uri="{C3380CC4-5D6E-409C-BE32-E72D297353CC}">
              <c16:uniqueId val="{00000002-1131-4897-BD6C-02C8E07D30B0}"/>
            </c:ext>
          </c:extLst>
        </c:ser>
        <c:ser>
          <c:idx val="3"/>
          <c:order val="3"/>
          <c:tx>
            <c:strRef>
              <c:f>Sheet1!$E$1</c:f>
              <c:strCache>
                <c:ptCount val="1"/>
                <c:pt idx="0">
                  <c:v>Other</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99.744</c:v>
                </c:pt>
                <c:pt idx="14">
                  <c:v>99.744</c:v>
                </c:pt>
                <c:pt idx="15">
                  <c:v>99.744</c:v>
                </c:pt>
                <c:pt idx="16">
                  <c:v>99.744</c:v>
                </c:pt>
                <c:pt idx="17">
                  <c:v>99.744</c:v>
                </c:pt>
                <c:pt idx="18">
                  <c:v>99.744</c:v>
                </c:pt>
                <c:pt idx="19">
                  <c:v>99.744</c:v>
                </c:pt>
                <c:pt idx="20">
                  <c:v>99.744</c:v>
                </c:pt>
                <c:pt idx="21">
                  <c:v>99.744</c:v>
                </c:pt>
                <c:pt idx="22">
                  <c:v>99.744</c:v>
                </c:pt>
                <c:pt idx="23">
                  <c:v>99.744</c:v>
                </c:pt>
                <c:pt idx="24">
                  <c:v>99.744</c:v>
                </c:pt>
                <c:pt idx="25">
                  <c:v>99.744</c:v>
                </c:pt>
                <c:pt idx="26">
                  <c:v>99.744</c:v>
                </c:pt>
                <c:pt idx="27">
                  <c:v>99.744</c:v>
                </c:pt>
                <c:pt idx="28">
                  <c:v>99.744</c:v>
                </c:pt>
                <c:pt idx="29">
                  <c:v>99.744</c:v>
                </c:pt>
                <c:pt idx="30">
                  <c:v>99.744</c:v>
                </c:pt>
                <c:pt idx="31">
                  <c:v>99.744</c:v>
                </c:pt>
                <c:pt idx="32">
                  <c:v>99.744</c:v>
                </c:pt>
                <c:pt idx="33">
                  <c:v>99.744</c:v>
                </c:pt>
                <c:pt idx="34">
                  <c:v>99.744</c:v>
                </c:pt>
                <c:pt idx="35">
                  <c:v>99.744</c:v>
                </c:pt>
                <c:pt idx="36">
                  <c:v>99.744</c:v>
                </c:pt>
                <c:pt idx="37">
                  <c:v>99.546000000000006</c:v>
                </c:pt>
                <c:pt idx="38">
                  <c:v>99.546000000000006</c:v>
                </c:pt>
                <c:pt idx="39">
                  <c:v>99.546000000000006</c:v>
                </c:pt>
                <c:pt idx="40">
                  <c:v>99.546000000000006</c:v>
                </c:pt>
                <c:pt idx="41">
                  <c:v>99.546000000000006</c:v>
                </c:pt>
                <c:pt idx="42">
                  <c:v>99.546000000000006</c:v>
                </c:pt>
                <c:pt idx="43">
                  <c:v>99.546000000000006</c:v>
                </c:pt>
                <c:pt idx="44">
                  <c:v>99.546000000000006</c:v>
                </c:pt>
                <c:pt idx="45">
                  <c:v>99.546000000000006</c:v>
                </c:pt>
                <c:pt idx="46">
                  <c:v>99.546000000000006</c:v>
                </c:pt>
                <c:pt idx="47">
                  <c:v>99.546000000000006</c:v>
                </c:pt>
                <c:pt idx="48">
                  <c:v>99.546000000000006</c:v>
                </c:pt>
                <c:pt idx="49">
                  <c:v>99.546000000000006</c:v>
                </c:pt>
                <c:pt idx="50">
                  <c:v>99.546000000000006</c:v>
                </c:pt>
                <c:pt idx="51">
                  <c:v>99.546000000000006</c:v>
                </c:pt>
                <c:pt idx="52">
                  <c:v>99.546000000000006</c:v>
                </c:pt>
                <c:pt idx="53">
                  <c:v>99.546000000000006</c:v>
                </c:pt>
                <c:pt idx="54">
                  <c:v>99.546000000000006</c:v>
                </c:pt>
                <c:pt idx="55">
                  <c:v>99.546000000000006</c:v>
                </c:pt>
                <c:pt idx="56">
                  <c:v>99.546000000000006</c:v>
                </c:pt>
                <c:pt idx="57">
                  <c:v>99.546000000000006</c:v>
                </c:pt>
                <c:pt idx="58">
                  <c:v>99.546000000000006</c:v>
                </c:pt>
                <c:pt idx="59">
                  <c:v>99.546000000000006</c:v>
                </c:pt>
                <c:pt idx="60">
                  <c:v>99.546000000000006</c:v>
                </c:pt>
                <c:pt idx="61">
                  <c:v>99.546000000000006</c:v>
                </c:pt>
                <c:pt idx="62">
                  <c:v>99.546000000000006</c:v>
                </c:pt>
                <c:pt idx="63">
                  <c:v>99.546000000000006</c:v>
                </c:pt>
                <c:pt idx="64">
                  <c:v>99.206999999999994</c:v>
                </c:pt>
                <c:pt idx="65">
                  <c:v>99.206999999999994</c:v>
                </c:pt>
                <c:pt idx="66">
                  <c:v>99.206999999999994</c:v>
                </c:pt>
                <c:pt idx="67">
                  <c:v>99.206999999999994</c:v>
                </c:pt>
                <c:pt idx="68">
                  <c:v>99.206999999999994</c:v>
                </c:pt>
                <c:pt idx="69">
                  <c:v>99.206999999999994</c:v>
                </c:pt>
                <c:pt idx="70">
                  <c:v>99.206999999999994</c:v>
                </c:pt>
                <c:pt idx="71">
                  <c:v>99.206999999999994</c:v>
                </c:pt>
                <c:pt idx="72">
                  <c:v>99.206999999999994</c:v>
                </c:pt>
                <c:pt idx="73">
                  <c:v>99.206999999999994</c:v>
                </c:pt>
                <c:pt idx="74">
                  <c:v>99.206999999999994</c:v>
                </c:pt>
                <c:pt idx="75">
                  <c:v>99.206999999999994</c:v>
                </c:pt>
                <c:pt idx="76">
                  <c:v>99.206999999999994</c:v>
                </c:pt>
                <c:pt idx="77">
                  <c:v>99.206999999999994</c:v>
                </c:pt>
                <c:pt idx="78">
                  <c:v>99.206999999999994</c:v>
                </c:pt>
                <c:pt idx="79">
                  <c:v>99.206999999999994</c:v>
                </c:pt>
                <c:pt idx="80">
                  <c:v>99.206999999999994</c:v>
                </c:pt>
                <c:pt idx="81">
                  <c:v>99.206999999999994</c:v>
                </c:pt>
                <c:pt idx="82">
                  <c:v>99.206999999999994</c:v>
                </c:pt>
                <c:pt idx="83">
                  <c:v>99.206999999999994</c:v>
                </c:pt>
                <c:pt idx="84">
                  <c:v>99.206999999999994</c:v>
                </c:pt>
                <c:pt idx="85">
                  <c:v>99.206999999999994</c:v>
                </c:pt>
                <c:pt idx="86">
                  <c:v>99.206999999999994</c:v>
                </c:pt>
                <c:pt idx="87">
                  <c:v>99.206999999999994</c:v>
                </c:pt>
                <c:pt idx="88">
                  <c:v>99.206999999999994</c:v>
                </c:pt>
                <c:pt idx="89">
                  <c:v>99.206999999999994</c:v>
                </c:pt>
                <c:pt idx="90">
                  <c:v>99.206999999999994</c:v>
                </c:pt>
                <c:pt idx="91">
                  <c:v>99.206999999999994</c:v>
                </c:pt>
                <c:pt idx="92">
                  <c:v>99.206999999999994</c:v>
                </c:pt>
                <c:pt idx="93">
                  <c:v>99.206999999999994</c:v>
                </c:pt>
                <c:pt idx="94">
                  <c:v>99.206999999999994</c:v>
                </c:pt>
                <c:pt idx="95">
                  <c:v>98.033000000000001</c:v>
                </c:pt>
                <c:pt idx="96">
                  <c:v>98.033000000000001</c:v>
                </c:pt>
                <c:pt idx="97">
                  <c:v>98.033000000000001</c:v>
                </c:pt>
                <c:pt idx="98">
                  <c:v>98.033000000000001</c:v>
                </c:pt>
                <c:pt idx="99">
                  <c:v>98.033000000000001</c:v>
                </c:pt>
                <c:pt idx="100">
                  <c:v>98.033000000000001</c:v>
                </c:pt>
                <c:pt idx="101">
                  <c:v>98.033000000000001</c:v>
                </c:pt>
                <c:pt idx="102">
                  <c:v>98.033000000000001</c:v>
                </c:pt>
                <c:pt idx="103">
                  <c:v>98.033000000000001</c:v>
                </c:pt>
                <c:pt idx="104">
                  <c:v>98.033000000000001</c:v>
                </c:pt>
                <c:pt idx="105">
                  <c:v>98.033000000000001</c:v>
                </c:pt>
                <c:pt idx="106">
                  <c:v>98.033000000000001</c:v>
                </c:pt>
                <c:pt idx="107">
                  <c:v>98.033000000000001</c:v>
                </c:pt>
                <c:pt idx="108">
                  <c:v>98.033000000000001</c:v>
                </c:pt>
                <c:pt idx="109">
                  <c:v>98.033000000000001</c:v>
                </c:pt>
                <c:pt idx="110">
                  <c:v>98.033000000000001</c:v>
                </c:pt>
                <c:pt idx="111">
                  <c:v>98.033000000000001</c:v>
                </c:pt>
                <c:pt idx="112">
                  <c:v>98.033000000000001</c:v>
                </c:pt>
                <c:pt idx="113">
                  <c:v>98.033000000000001</c:v>
                </c:pt>
                <c:pt idx="114">
                  <c:v>98.033000000000001</c:v>
                </c:pt>
                <c:pt idx="115">
                  <c:v>98.033000000000001</c:v>
                </c:pt>
                <c:pt idx="116">
                  <c:v>98.033000000000001</c:v>
                </c:pt>
                <c:pt idx="117">
                  <c:v>98.033000000000001</c:v>
                </c:pt>
                <c:pt idx="118">
                  <c:v>98.033000000000001</c:v>
                </c:pt>
                <c:pt idx="119">
                  <c:v>98.033000000000001</c:v>
                </c:pt>
                <c:pt idx="120">
                  <c:v>98.033000000000001</c:v>
                </c:pt>
              </c:numCache>
            </c:numRef>
          </c:yVal>
          <c:smooth val="0"/>
          <c:extLst>
            <c:ext xmlns:c16="http://schemas.microsoft.com/office/drawing/2014/chart" uri="{C3380CC4-5D6E-409C-BE32-E72D297353CC}">
              <c16:uniqueId val="{00000003-1131-4897-BD6C-02C8E07D30B0}"/>
            </c:ext>
          </c:extLst>
        </c:ser>
        <c:dLbls>
          <c:showLegendKey val="0"/>
          <c:showVal val="0"/>
          <c:showCatName val="0"/>
          <c:showSerName val="0"/>
          <c:showPercent val="0"/>
          <c:showBubbleSize val="0"/>
        </c:dLbls>
        <c:axId val="664841088"/>
        <c:axId val="664841480"/>
      </c:scatterChart>
      <c:valAx>
        <c:axId val="664841088"/>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841480"/>
        <c:crosses val="autoZero"/>
        <c:crossBetween val="midCat"/>
        <c:majorUnit val="1"/>
      </c:valAx>
      <c:valAx>
        <c:axId val="664841480"/>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700" b="1" i="0" baseline="0" dirty="0" smtClean="0">
                    <a:solidFill>
                      <a:schemeClr val="bg2"/>
                    </a:solidFill>
                  </a:rPr>
                  <a:t>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841088"/>
        <c:crosses val="autoZero"/>
        <c:crossBetween val="midCat"/>
        <c:majorUnit val="10"/>
      </c:valAx>
      <c:spPr>
        <a:noFill/>
        <a:ln>
          <a:solidFill>
            <a:schemeClr val="bg2"/>
          </a:solidFill>
        </a:ln>
      </c:spPr>
    </c:plotArea>
    <c:legend>
      <c:legendPos val="r"/>
      <c:layout>
        <c:manualLayout>
          <c:xMode val="edge"/>
          <c:yMode val="edge"/>
          <c:x val="0.14487729097965318"/>
          <c:y val="0.55186412275388652"/>
          <c:w val="0.21209439528023794"/>
          <c:h val="0.24854996971532636"/>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 year</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98.113</c:v>
                </c:pt>
                <c:pt idx="33">
                  <c:v>98.113</c:v>
                </c:pt>
                <c:pt idx="34">
                  <c:v>98.113</c:v>
                </c:pt>
                <c:pt idx="35">
                  <c:v>98.113</c:v>
                </c:pt>
                <c:pt idx="36">
                  <c:v>98.113</c:v>
                </c:pt>
                <c:pt idx="37">
                  <c:v>98.113</c:v>
                </c:pt>
                <c:pt idx="38">
                  <c:v>98.113</c:v>
                </c:pt>
                <c:pt idx="39">
                  <c:v>98.113</c:v>
                </c:pt>
                <c:pt idx="40">
                  <c:v>98.113</c:v>
                </c:pt>
                <c:pt idx="41">
                  <c:v>98.113</c:v>
                </c:pt>
                <c:pt idx="42">
                  <c:v>98.113</c:v>
                </c:pt>
                <c:pt idx="43">
                  <c:v>98.113</c:v>
                </c:pt>
                <c:pt idx="44">
                  <c:v>98.113</c:v>
                </c:pt>
                <c:pt idx="45">
                  <c:v>98.113</c:v>
                </c:pt>
                <c:pt idx="46">
                  <c:v>98.113</c:v>
                </c:pt>
                <c:pt idx="47">
                  <c:v>98.113</c:v>
                </c:pt>
                <c:pt idx="48">
                  <c:v>98.113</c:v>
                </c:pt>
                <c:pt idx="49">
                  <c:v>98.113</c:v>
                </c:pt>
                <c:pt idx="50">
                  <c:v>98.113</c:v>
                </c:pt>
                <c:pt idx="51">
                  <c:v>98.113</c:v>
                </c:pt>
                <c:pt idx="52">
                  <c:v>98.113</c:v>
                </c:pt>
                <c:pt idx="53">
                  <c:v>98.113</c:v>
                </c:pt>
                <c:pt idx="54">
                  <c:v>93.081999999999994</c:v>
                </c:pt>
                <c:pt idx="55">
                  <c:v>93.081999999999994</c:v>
                </c:pt>
                <c:pt idx="56">
                  <c:v>93.081999999999994</c:v>
                </c:pt>
                <c:pt idx="57">
                  <c:v>93.081999999999994</c:v>
                </c:pt>
                <c:pt idx="58">
                  <c:v>90.495999999999995</c:v>
                </c:pt>
                <c:pt idx="59">
                  <c:v>90.495999999999995</c:v>
                </c:pt>
                <c:pt idx="60">
                  <c:v>90.495999999999995</c:v>
                </c:pt>
                <c:pt idx="61">
                  <c:v>90.495999999999995</c:v>
                </c:pt>
                <c:pt idx="62">
                  <c:v>90.495999999999995</c:v>
                </c:pt>
                <c:pt idx="63">
                  <c:v>90.495999999999995</c:v>
                </c:pt>
                <c:pt idx="64">
                  <c:v>90.495999999999995</c:v>
                </c:pt>
                <c:pt idx="65">
                  <c:v>90.495999999999995</c:v>
                </c:pt>
                <c:pt idx="66">
                  <c:v>90.495999999999995</c:v>
                </c:pt>
                <c:pt idx="67">
                  <c:v>90.495999999999995</c:v>
                </c:pt>
                <c:pt idx="68">
                  <c:v>90.495999999999995</c:v>
                </c:pt>
                <c:pt idx="69">
                  <c:v>90.495999999999995</c:v>
                </c:pt>
                <c:pt idx="70">
                  <c:v>90.495999999999995</c:v>
                </c:pt>
                <c:pt idx="71">
                  <c:v>90.495999999999995</c:v>
                </c:pt>
                <c:pt idx="72">
                  <c:v>90.495999999999995</c:v>
                </c:pt>
                <c:pt idx="73">
                  <c:v>90.495999999999995</c:v>
                </c:pt>
                <c:pt idx="74">
                  <c:v>90.495999999999995</c:v>
                </c:pt>
                <c:pt idx="75">
                  <c:v>90.495999999999995</c:v>
                </c:pt>
                <c:pt idx="76">
                  <c:v>90.495999999999995</c:v>
                </c:pt>
                <c:pt idx="77">
                  <c:v>90.495999999999995</c:v>
                </c:pt>
                <c:pt idx="78">
                  <c:v>90.495999999999995</c:v>
                </c:pt>
                <c:pt idx="79">
                  <c:v>90.495999999999995</c:v>
                </c:pt>
                <c:pt idx="80">
                  <c:v>90.495999999999995</c:v>
                </c:pt>
                <c:pt idx="81">
                  <c:v>90.495999999999995</c:v>
                </c:pt>
                <c:pt idx="82">
                  <c:v>90.495999999999995</c:v>
                </c:pt>
                <c:pt idx="83">
                  <c:v>90.495999999999995</c:v>
                </c:pt>
                <c:pt idx="84">
                  <c:v>90.495999999999995</c:v>
                </c:pt>
                <c:pt idx="85">
                  <c:v>90.495999999999995</c:v>
                </c:pt>
                <c:pt idx="86">
                  <c:v>90.495999999999995</c:v>
                </c:pt>
                <c:pt idx="87">
                  <c:v>90.495999999999995</c:v>
                </c:pt>
                <c:pt idx="88">
                  <c:v>90.495999999999995</c:v>
                </c:pt>
                <c:pt idx="89">
                  <c:v>90.495999999999995</c:v>
                </c:pt>
                <c:pt idx="90">
                  <c:v>90.495999999999995</c:v>
                </c:pt>
                <c:pt idx="91">
                  <c:v>90.495999999999995</c:v>
                </c:pt>
                <c:pt idx="92">
                  <c:v>90.495999999999995</c:v>
                </c:pt>
                <c:pt idx="93">
                  <c:v>90.495999999999995</c:v>
                </c:pt>
                <c:pt idx="94">
                  <c:v>90.495999999999995</c:v>
                </c:pt>
                <c:pt idx="95">
                  <c:v>90.495999999999995</c:v>
                </c:pt>
                <c:pt idx="96">
                  <c:v>90.495999999999995</c:v>
                </c:pt>
                <c:pt idx="97">
                  <c:v>85.733000000000004</c:v>
                </c:pt>
                <c:pt idx="98">
                  <c:v>85.733000000000004</c:v>
                </c:pt>
                <c:pt idx="99">
                  <c:v>85.733000000000004</c:v>
                </c:pt>
                <c:pt idx="100">
                  <c:v>85.733000000000004</c:v>
                </c:pt>
                <c:pt idx="101">
                  <c:v>85.733000000000004</c:v>
                </c:pt>
                <c:pt idx="102">
                  <c:v>85.733000000000004</c:v>
                </c:pt>
                <c:pt idx="103">
                  <c:v>85.733000000000004</c:v>
                </c:pt>
                <c:pt idx="104">
                  <c:v>85.733000000000004</c:v>
                </c:pt>
                <c:pt idx="105">
                  <c:v>85.733000000000004</c:v>
                </c:pt>
                <c:pt idx="106">
                  <c:v>85.733000000000004</c:v>
                </c:pt>
                <c:pt idx="107">
                  <c:v>85.733000000000004</c:v>
                </c:pt>
                <c:pt idx="108">
                  <c:v>85.733000000000004</c:v>
                </c:pt>
                <c:pt idx="109">
                  <c:v>85.733000000000004</c:v>
                </c:pt>
                <c:pt idx="110">
                  <c:v>85.733000000000004</c:v>
                </c:pt>
                <c:pt idx="111">
                  <c:v>85.733000000000004</c:v>
                </c:pt>
                <c:pt idx="112">
                  <c:v>85.733000000000004</c:v>
                </c:pt>
                <c:pt idx="113">
                  <c:v>85.733000000000004</c:v>
                </c:pt>
                <c:pt idx="114">
                  <c:v>85.733000000000004</c:v>
                </c:pt>
                <c:pt idx="115">
                  <c:v>85.733000000000004</c:v>
                </c:pt>
                <c:pt idx="116">
                  <c:v>85.733000000000004</c:v>
                </c:pt>
                <c:pt idx="117">
                  <c:v>85.733000000000004</c:v>
                </c:pt>
                <c:pt idx="118">
                  <c:v>85.733000000000004</c:v>
                </c:pt>
                <c:pt idx="119">
                  <c:v>85.733000000000004</c:v>
                </c:pt>
                <c:pt idx="120">
                  <c:v>85.733000000000004</c:v>
                </c:pt>
              </c:numCache>
            </c:numRef>
          </c:yVal>
          <c:smooth val="0"/>
          <c:extLst>
            <c:ext xmlns:c16="http://schemas.microsoft.com/office/drawing/2014/chart" uri="{C3380CC4-5D6E-409C-BE32-E72D297353CC}">
              <c16:uniqueId val="{00000000-3746-41FA-9B14-A943CD2BD4E6}"/>
            </c:ext>
          </c:extLst>
        </c:ser>
        <c:ser>
          <c:idx val="1"/>
          <c:order val="1"/>
          <c:tx>
            <c:strRef>
              <c:f>Sheet1!$C$1</c:f>
              <c:strCache>
                <c:ptCount val="1"/>
                <c:pt idx="0">
                  <c:v>1-5 years</c:v>
                </c:pt>
              </c:strCache>
            </c:strRef>
          </c:tx>
          <c:spPr>
            <a:ln w="41275">
              <a:solidFill>
                <a:srgbClr val="FF9933"/>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98.936000000000007</c:v>
                </c:pt>
                <c:pt idx="4">
                  <c:v>98.936000000000007</c:v>
                </c:pt>
                <c:pt idx="5">
                  <c:v>98.936000000000007</c:v>
                </c:pt>
                <c:pt idx="6">
                  <c:v>98.936000000000007</c:v>
                </c:pt>
                <c:pt idx="7">
                  <c:v>98.936000000000007</c:v>
                </c:pt>
                <c:pt idx="8">
                  <c:v>96.688000000000002</c:v>
                </c:pt>
                <c:pt idx="9">
                  <c:v>95.563000000000002</c:v>
                </c:pt>
                <c:pt idx="10">
                  <c:v>95.563000000000002</c:v>
                </c:pt>
                <c:pt idx="11">
                  <c:v>95.563000000000002</c:v>
                </c:pt>
                <c:pt idx="12">
                  <c:v>95.563000000000002</c:v>
                </c:pt>
                <c:pt idx="13">
                  <c:v>95.563000000000002</c:v>
                </c:pt>
                <c:pt idx="14">
                  <c:v>95.563000000000002</c:v>
                </c:pt>
                <c:pt idx="15">
                  <c:v>95.563000000000002</c:v>
                </c:pt>
                <c:pt idx="16">
                  <c:v>95.563000000000002</c:v>
                </c:pt>
                <c:pt idx="17">
                  <c:v>95.563000000000002</c:v>
                </c:pt>
                <c:pt idx="18">
                  <c:v>95.563000000000002</c:v>
                </c:pt>
                <c:pt idx="19">
                  <c:v>95.563000000000002</c:v>
                </c:pt>
                <c:pt idx="20">
                  <c:v>95.563000000000002</c:v>
                </c:pt>
                <c:pt idx="21">
                  <c:v>95.563000000000002</c:v>
                </c:pt>
                <c:pt idx="22">
                  <c:v>95.563000000000002</c:v>
                </c:pt>
                <c:pt idx="23">
                  <c:v>95.563000000000002</c:v>
                </c:pt>
                <c:pt idx="24">
                  <c:v>95.563000000000002</c:v>
                </c:pt>
                <c:pt idx="25">
                  <c:v>95.563000000000002</c:v>
                </c:pt>
                <c:pt idx="26">
                  <c:v>95.563000000000002</c:v>
                </c:pt>
                <c:pt idx="27">
                  <c:v>95.563000000000002</c:v>
                </c:pt>
                <c:pt idx="28">
                  <c:v>95.563000000000002</c:v>
                </c:pt>
                <c:pt idx="29">
                  <c:v>95.563000000000002</c:v>
                </c:pt>
                <c:pt idx="30">
                  <c:v>93.887</c:v>
                </c:pt>
                <c:pt idx="31">
                  <c:v>93.887</c:v>
                </c:pt>
                <c:pt idx="32">
                  <c:v>93.887</c:v>
                </c:pt>
                <c:pt idx="33">
                  <c:v>93.887</c:v>
                </c:pt>
                <c:pt idx="34">
                  <c:v>93.887</c:v>
                </c:pt>
                <c:pt idx="35">
                  <c:v>93.887</c:v>
                </c:pt>
                <c:pt idx="36">
                  <c:v>93.887</c:v>
                </c:pt>
                <c:pt idx="37">
                  <c:v>93.887</c:v>
                </c:pt>
                <c:pt idx="38">
                  <c:v>93.887</c:v>
                </c:pt>
                <c:pt idx="39">
                  <c:v>93.887</c:v>
                </c:pt>
                <c:pt idx="40">
                  <c:v>93.887</c:v>
                </c:pt>
                <c:pt idx="41">
                  <c:v>93.887</c:v>
                </c:pt>
                <c:pt idx="42">
                  <c:v>93.887</c:v>
                </c:pt>
                <c:pt idx="43">
                  <c:v>93.887</c:v>
                </c:pt>
                <c:pt idx="44">
                  <c:v>93.887</c:v>
                </c:pt>
                <c:pt idx="45">
                  <c:v>93.887</c:v>
                </c:pt>
                <c:pt idx="46">
                  <c:v>93.887</c:v>
                </c:pt>
                <c:pt idx="47">
                  <c:v>93.887</c:v>
                </c:pt>
                <c:pt idx="48">
                  <c:v>93.887</c:v>
                </c:pt>
                <c:pt idx="49">
                  <c:v>91.650999999999996</c:v>
                </c:pt>
                <c:pt idx="50">
                  <c:v>91.650999999999996</c:v>
                </c:pt>
                <c:pt idx="51">
                  <c:v>91.650999999999996</c:v>
                </c:pt>
                <c:pt idx="52">
                  <c:v>91.650999999999996</c:v>
                </c:pt>
                <c:pt idx="53">
                  <c:v>91.650999999999996</c:v>
                </c:pt>
                <c:pt idx="54">
                  <c:v>91.650999999999996</c:v>
                </c:pt>
                <c:pt idx="55">
                  <c:v>91.650999999999996</c:v>
                </c:pt>
                <c:pt idx="56">
                  <c:v>91.650999999999996</c:v>
                </c:pt>
                <c:pt idx="57">
                  <c:v>91.650999999999996</c:v>
                </c:pt>
                <c:pt idx="58">
                  <c:v>91.650999999999996</c:v>
                </c:pt>
                <c:pt idx="59">
                  <c:v>91.650999999999996</c:v>
                </c:pt>
                <c:pt idx="60">
                  <c:v>91.650999999999996</c:v>
                </c:pt>
                <c:pt idx="61">
                  <c:v>91.650999999999996</c:v>
                </c:pt>
                <c:pt idx="62">
                  <c:v>91.650999999999996</c:v>
                </c:pt>
                <c:pt idx="63">
                  <c:v>91.650999999999996</c:v>
                </c:pt>
                <c:pt idx="64">
                  <c:v>91.650999999999996</c:v>
                </c:pt>
                <c:pt idx="65">
                  <c:v>91.650999999999996</c:v>
                </c:pt>
                <c:pt idx="66">
                  <c:v>91.650999999999996</c:v>
                </c:pt>
                <c:pt idx="67">
                  <c:v>91.650999999999996</c:v>
                </c:pt>
                <c:pt idx="68">
                  <c:v>91.650999999999996</c:v>
                </c:pt>
                <c:pt idx="69">
                  <c:v>91.650999999999996</c:v>
                </c:pt>
                <c:pt idx="70">
                  <c:v>91.650999999999996</c:v>
                </c:pt>
                <c:pt idx="71">
                  <c:v>91.650999999999996</c:v>
                </c:pt>
                <c:pt idx="72">
                  <c:v>91.650999999999996</c:v>
                </c:pt>
                <c:pt idx="73">
                  <c:v>91.650999999999996</c:v>
                </c:pt>
                <c:pt idx="74">
                  <c:v>91.650999999999996</c:v>
                </c:pt>
                <c:pt idx="75">
                  <c:v>91.650999999999996</c:v>
                </c:pt>
                <c:pt idx="76">
                  <c:v>91.650999999999996</c:v>
                </c:pt>
                <c:pt idx="77">
                  <c:v>91.650999999999996</c:v>
                </c:pt>
                <c:pt idx="78">
                  <c:v>91.650999999999996</c:v>
                </c:pt>
                <c:pt idx="79">
                  <c:v>91.650999999999996</c:v>
                </c:pt>
                <c:pt idx="80">
                  <c:v>91.650999999999996</c:v>
                </c:pt>
                <c:pt idx="81">
                  <c:v>91.650999999999996</c:v>
                </c:pt>
                <c:pt idx="82">
                  <c:v>91.650999999999996</c:v>
                </c:pt>
                <c:pt idx="83">
                  <c:v>91.650999999999996</c:v>
                </c:pt>
                <c:pt idx="84">
                  <c:v>91.650999999999996</c:v>
                </c:pt>
                <c:pt idx="85">
                  <c:v>91.650999999999996</c:v>
                </c:pt>
                <c:pt idx="86">
                  <c:v>91.650999999999996</c:v>
                </c:pt>
                <c:pt idx="87">
                  <c:v>91.650999999999996</c:v>
                </c:pt>
                <c:pt idx="88">
                  <c:v>91.650999999999996</c:v>
                </c:pt>
                <c:pt idx="89">
                  <c:v>91.650999999999996</c:v>
                </c:pt>
                <c:pt idx="90">
                  <c:v>91.650999999999996</c:v>
                </c:pt>
                <c:pt idx="91">
                  <c:v>91.650999999999996</c:v>
                </c:pt>
                <c:pt idx="92">
                  <c:v>91.650999999999996</c:v>
                </c:pt>
                <c:pt idx="93">
                  <c:v>91.650999999999996</c:v>
                </c:pt>
                <c:pt idx="94">
                  <c:v>83.319000000000003</c:v>
                </c:pt>
                <c:pt idx="95">
                  <c:v>83.319000000000003</c:v>
                </c:pt>
                <c:pt idx="96">
                  <c:v>83.319000000000003</c:v>
                </c:pt>
                <c:pt idx="97">
                  <c:v>83.319000000000003</c:v>
                </c:pt>
                <c:pt idx="98">
                  <c:v>83.319000000000003</c:v>
                </c:pt>
                <c:pt idx="99">
                  <c:v>83.319000000000003</c:v>
                </c:pt>
                <c:pt idx="100">
                  <c:v>83.319000000000003</c:v>
                </c:pt>
                <c:pt idx="101">
                  <c:v>83.319000000000003</c:v>
                </c:pt>
                <c:pt idx="102">
                  <c:v>83.319000000000003</c:v>
                </c:pt>
                <c:pt idx="103">
                  <c:v>83.319000000000003</c:v>
                </c:pt>
                <c:pt idx="104">
                  <c:v>83.319000000000003</c:v>
                </c:pt>
                <c:pt idx="105">
                  <c:v>83.319000000000003</c:v>
                </c:pt>
                <c:pt idx="106">
                  <c:v>83.319000000000003</c:v>
                </c:pt>
                <c:pt idx="107">
                  <c:v>83.319000000000003</c:v>
                </c:pt>
                <c:pt idx="108">
                  <c:v>83.319000000000003</c:v>
                </c:pt>
                <c:pt idx="109">
                  <c:v>83.319000000000003</c:v>
                </c:pt>
                <c:pt idx="110">
                  <c:v>83.319000000000003</c:v>
                </c:pt>
                <c:pt idx="111">
                  <c:v>83.319000000000003</c:v>
                </c:pt>
                <c:pt idx="112">
                  <c:v>83.319000000000003</c:v>
                </c:pt>
                <c:pt idx="113">
                  <c:v>83.319000000000003</c:v>
                </c:pt>
                <c:pt idx="114">
                  <c:v>83.319000000000003</c:v>
                </c:pt>
                <c:pt idx="115">
                  <c:v>83.319000000000003</c:v>
                </c:pt>
                <c:pt idx="116">
                  <c:v>83.319000000000003</c:v>
                </c:pt>
                <c:pt idx="117">
                  <c:v>83.319000000000003</c:v>
                </c:pt>
                <c:pt idx="118">
                  <c:v>83.319000000000003</c:v>
                </c:pt>
                <c:pt idx="119">
                  <c:v>83.319000000000003</c:v>
                </c:pt>
                <c:pt idx="120">
                  <c:v>83.319000000000003</c:v>
                </c:pt>
              </c:numCache>
            </c:numRef>
          </c:yVal>
          <c:smooth val="0"/>
          <c:extLst>
            <c:ext xmlns:c16="http://schemas.microsoft.com/office/drawing/2014/chart" uri="{C3380CC4-5D6E-409C-BE32-E72D297353CC}">
              <c16:uniqueId val="{00000001-3746-41FA-9B14-A943CD2BD4E6}"/>
            </c:ext>
          </c:extLst>
        </c:ser>
        <c:ser>
          <c:idx val="2"/>
          <c:order val="2"/>
          <c:tx>
            <c:strRef>
              <c:f>Sheet1!$D$1</c:f>
              <c:strCache>
                <c:ptCount val="1"/>
                <c:pt idx="0">
                  <c:v>6-10 years</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99.332999999999998</c:v>
                </c:pt>
                <c:pt idx="4">
                  <c:v>98.667000000000002</c:v>
                </c:pt>
                <c:pt idx="5">
                  <c:v>98.667000000000002</c:v>
                </c:pt>
                <c:pt idx="6">
                  <c:v>98.667000000000002</c:v>
                </c:pt>
                <c:pt idx="7">
                  <c:v>96.611000000000004</c:v>
                </c:pt>
                <c:pt idx="8">
                  <c:v>96.611000000000004</c:v>
                </c:pt>
                <c:pt idx="9">
                  <c:v>95.911000000000001</c:v>
                </c:pt>
                <c:pt idx="10">
                  <c:v>95.911000000000001</c:v>
                </c:pt>
                <c:pt idx="11">
                  <c:v>95.911000000000001</c:v>
                </c:pt>
                <c:pt idx="12">
                  <c:v>95.911000000000001</c:v>
                </c:pt>
                <c:pt idx="13">
                  <c:v>95.162000000000006</c:v>
                </c:pt>
                <c:pt idx="14">
                  <c:v>94.382000000000005</c:v>
                </c:pt>
                <c:pt idx="15">
                  <c:v>94.382000000000005</c:v>
                </c:pt>
                <c:pt idx="16">
                  <c:v>94.382000000000005</c:v>
                </c:pt>
                <c:pt idx="17">
                  <c:v>94.382000000000005</c:v>
                </c:pt>
                <c:pt idx="18">
                  <c:v>94.382000000000005</c:v>
                </c:pt>
                <c:pt idx="19">
                  <c:v>94.382000000000005</c:v>
                </c:pt>
                <c:pt idx="20">
                  <c:v>94.382000000000005</c:v>
                </c:pt>
                <c:pt idx="21">
                  <c:v>94.382000000000005</c:v>
                </c:pt>
                <c:pt idx="22">
                  <c:v>94.382000000000005</c:v>
                </c:pt>
                <c:pt idx="23">
                  <c:v>94.382000000000005</c:v>
                </c:pt>
                <c:pt idx="24">
                  <c:v>94.382000000000005</c:v>
                </c:pt>
                <c:pt idx="25">
                  <c:v>93.5</c:v>
                </c:pt>
                <c:pt idx="26">
                  <c:v>93.5</c:v>
                </c:pt>
                <c:pt idx="27">
                  <c:v>93.5</c:v>
                </c:pt>
                <c:pt idx="28">
                  <c:v>93.5</c:v>
                </c:pt>
                <c:pt idx="29">
                  <c:v>92.564999999999998</c:v>
                </c:pt>
                <c:pt idx="30">
                  <c:v>92.564999999999998</c:v>
                </c:pt>
                <c:pt idx="31">
                  <c:v>92.564999999999998</c:v>
                </c:pt>
                <c:pt idx="32">
                  <c:v>92.564999999999998</c:v>
                </c:pt>
                <c:pt idx="33">
                  <c:v>92.564999999999998</c:v>
                </c:pt>
                <c:pt idx="34">
                  <c:v>92.564999999999998</c:v>
                </c:pt>
                <c:pt idx="35">
                  <c:v>92.564999999999998</c:v>
                </c:pt>
                <c:pt idx="36">
                  <c:v>92.564999999999998</c:v>
                </c:pt>
                <c:pt idx="37">
                  <c:v>91.501000000000005</c:v>
                </c:pt>
                <c:pt idx="38">
                  <c:v>90.411000000000001</c:v>
                </c:pt>
                <c:pt idx="39">
                  <c:v>90.411000000000001</c:v>
                </c:pt>
                <c:pt idx="40">
                  <c:v>90.411000000000001</c:v>
                </c:pt>
                <c:pt idx="41">
                  <c:v>90.411000000000001</c:v>
                </c:pt>
                <c:pt idx="42">
                  <c:v>90.411000000000001</c:v>
                </c:pt>
                <c:pt idx="43">
                  <c:v>90.411000000000001</c:v>
                </c:pt>
                <c:pt idx="44">
                  <c:v>90.411000000000001</c:v>
                </c:pt>
                <c:pt idx="45">
                  <c:v>90.411000000000001</c:v>
                </c:pt>
                <c:pt idx="46">
                  <c:v>90.411000000000001</c:v>
                </c:pt>
                <c:pt idx="47">
                  <c:v>90.411000000000001</c:v>
                </c:pt>
                <c:pt idx="48">
                  <c:v>90.411000000000001</c:v>
                </c:pt>
                <c:pt idx="49">
                  <c:v>90.411000000000001</c:v>
                </c:pt>
                <c:pt idx="50">
                  <c:v>90.411000000000001</c:v>
                </c:pt>
                <c:pt idx="51">
                  <c:v>90.411000000000001</c:v>
                </c:pt>
                <c:pt idx="52">
                  <c:v>87.751000000000005</c:v>
                </c:pt>
                <c:pt idx="53">
                  <c:v>87.751000000000005</c:v>
                </c:pt>
                <c:pt idx="54">
                  <c:v>87.751000000000005</c:v>
                </c:pt>
                <c:pt idx="55">
                  <c:v>87.751000000000005</c:v>
                </c:pt>
                <c:pt idx="56">
                  <c:v>87.751000000000005</c:v>
                </c:pt>
                <c:pt idx="57">
                  <c:v>87.751000000000005</c:v>
                </c:pt>
                <c:pt idx="58">
                  <c:v>87.751000000000005</c:v>
                </c:pt>
                <c:pt idx="59">
                  <c:v>87.751000000000005</c:v>
                </c:pt>
                <c:pt idx="60">
                  <c:v>87.751000000000005</c:v>
                </c:pt>
                <c:pt idx="61">
                  <c:v>87.751000000000005</c:v>
                </c:pt>
                <c:pt idx="62">
                  <c:v>87.751000000000005</c:v>
                </c:pt>
                <c:pt idx="63">
                  <c:v>87.751000000000005</c:v>
                </c:pt>
                <c:pt idx="64">
                  <c:v>87.751000000000005</c:v>
                </c:pt>
                <c:pt idx="65">
                  <c:v>87.751000000000005</c:v>
                </c:pt>
                <c:pt idx="66">
                  <c:v>87.751000000000005</c:v>
                </c:pt>
                <c:pt idx="67">
                  <c:v>87.751000000000005</c:v>
                </c:pt>
                <c:pt idx="68">
                  <c:v>87.751000000000005</c:v>
                </c:pt>
                <c:pt idx="69">
                  <c:v>85.96</c:v>
                </c:pt>
                <c:pt idx="70">
                  <c:v>85.96</c:v>
                </c:pt>
                <c:pt idx="71">
                  <c:v>85.96</c:v>
                </c:pt>
                <c:pt idx="72">
                  <c:v>85.96</c:v>
                </c:pt>
                <c:pt idx="73">
                  <c:v>85.96</c:v>
                </c:pt>
                <c:pt idx="74">
                  <c:v>85.96</c:v>
                </c:pt>
                <c:pt idx="75">
                  <c:v>85.96</c:v>
                </c:pt>
                <c:pt idx="76">
                  <c:v>85.96</c:v>
                </c:pt>
                <c:pt idx="77">
                  <c:v>85.96</c:v>
                </c:pt>
                <c:pt idx="78">
                  <c:v>85.96</c:v>
                </c:pt>
                <c:pt idx="79">
                  <c:v>85.96</c:v>
                </c:pt>
                <c:pt idx="80">
                  <c:v>85.96</c:v>
                </c:pt>
                <c:pt idx="81">
                  <c:v>85.96</c:v>
                </c:pt>
                <c:pt idx="82">
                  <c:v>85.96</c:v>
                </c:pt>
                <c:pt idx="83">
                  <c:v>85.96</c:v>
                </c:pt>
                <c:pt idx="84">
                  <c:v>85.96</c:v>
                </c:pt>
                <c:pt idx="85">
                  <c:v>85.96</c:v>
                </c:pt>
                <c:pt idx="86">
                  <c:v>85.96</c:v>
                </c:pt>
                <c:pt idx="87">
                  <c:v>85.96</c:v>
                </c:pt>
                <c:pt idx="88">
                  <c:v>85.96</c:v>
                </c:pt>
                <c:pt idx="89">
                  <c:v>85.96</c:v>
                </c:pt>
                <c:pt idx="90">
                  <c:v>85.96</c:v>
                </c:pt>
                <c:pt idx="91">
                  <c:v>85.96</c:v>
                </c:pt>
                <c:pt idx="92">
                  <c:v>85.96</c:v>
                </c:pt>
                <c:pt idx="93">
                  <c:v>85.96</c:v>
                </c:pt>
                <c:pt idx="94">
                  <c:v>85.96</c:v>
                </c:pt>
                <c:pt idx="95">
                  <c:v>85.96</c:v>
                </c:pt>
                <c:pt idx="96">
                  <c:v>85.96</c:v>
                </c:pt>
                <c:pt idx="97">
                  <c:v>85.96</c:v>
                </c:pt>
                <c:pt idx="98">
                  <c:v>85.96</c:v>
                </c:pt>
                <c:pt idx="99">
                  <c:v>85.96</c:v>
                </c:pt>
                <c:pt idx="100">
                  <c:v>85.96</c:v>
                </c:pt>
                <c:pt idx="101">
                  <c:v>85.96</c:v>
                </c:pt>
                <c:pt idx="102">
                  <c:v>85.96</c:v>
                </c:pt>
                <c:pt idx="103">
                  <c:v>85.96</c:v>
                </c:pt>
                <c:pt idx="104">
                  <c:v>85.96</c:v>
                </c:pt>
                <c:pt idx="105">
                  <c:v>85.96</c:v>
                </c:pt>
                <c:pt idx="106">
                  <c:v>85.96</c:v>
                </c:pt>
                <c:pt idx="107">
                  <c:v>85.96</c:v>
                </c:pt>
                <c:pt idx="108">
                  <c:v>85.96</c:v>
                </c:pt>
                <c:pt idx="109">
                  <c:v>85.96</c:v>
                </c:pt>
                <c:pt idx="110">
                  <c:v>85.96</c:v>
                </c:pt>
                <c:pt idx="111">
                  <c:v>85.96</c:v>
                </c:pt>
                <c:pt idx="112">
                  <c:v>85.96</c:v>
                </c:pt>
                <c:pt idx="113">
                  <c:v>85.96</c:v>
                </c:pt>
                <c:pt idx="114">
                  <c:v>85.96</c:v>
                </c:pt>
                <c:pt idx="115">
                  <c:v>85.96</c:v>
                </c:pt>
                <c:pt idx="116">
                  <c:v>85.96</c:v>
                </c:pt>
                <c:pt idx="117">
                  <c:v>85.96</c:v>
                </c:pt>
                <c:pt idx="118">
                  <c:v>85.96</c:v>
                </c:pt>
                <c:pt idx="119">
                  <c:v>85.96</c:v>
                </c:pt>
                <c:pt idx="120">
                  <c:v>81.662000000000006</c:v>
                </c:pt>
              </c:numCache>
            </c:numRef>
          </c:yVal>
          <c:smooth val="0"/>
          <c:extLst>
            <c:ext xmlns:c16="http://schemas.microsoft.com/office/drawing/2014/chart" uri="{C3380CC4-5D6E-409C-BE32-E72D297353CC}">
              <c16:uniqueId val="{00000002-3746-41FA-9B14-A943CD2BD4E6}"/>
            </c:ext>
          </c:extLst>
        </c:ser>
        <c:ser>
          <c:idx val="3"/>
          <c:order val="3"/>
          <c:tx>
            <c:strRef>
              <c:f>Sheet1!$E$1</c:f>
              <c:strCache>
                <c:ptCount val="1"/>
                <c:pt idx="0">
                  <c:v>11-17 years</c:v>
                </c:pt>
              </c:strCache>
            </c:strRef>
          </c:tx>
          <c:spPr>
            <a:ln w="41275">
              <a:solidFill>
                <a:srgbClr val="00B05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99.67</c:v>
                </c:pt>
                <c:pt idx="3">
                  <c:v>98.846999999999994</c:v>
                </c:pt>
                <c:pt idx="4">
                  <c:v>98.350999999999999</c:v>
                </c:pt>
                <c:pt idx="5">
                  <c:v>98.185000000000002</c:v>
                </c:pt>
                <c:pt idx="6">
                  <c:v>97.847999999999999</c:v>
                </c:pt>
                <c:pt idx="7">
                  <c:v>96.328000000000003</c:v>
                </c:pt>
                <c:pt idx="8">
                  <c:v>96.158000000000001</c:v>
                </c:pt>
                <c:pt idx="9">
                  <c:v>95.474000000000004</c:v>
                </c:pt>
                <c:pt idx="10">
                  <c:v>95.120999999999995</c:v>
                </c:pt>
                <c:pt idx="11">
                  <c:v>94.942999999999998</c:v>
                </c:pt>
                <c:pt idx="12">
                  <c:v>94.396000000000001</c:v>
                </c:pt>
                <c:pt idx="13">
                  <c:v>94.010999999999996</c:v>
                </c:pt>
                <c:pt idx="14">
                  <c:v>94.010999999999996</c:v>
                </c:pt>
                <c:pt idx="15">
                  <c:v>93.808000000000007</c:v>
                </c:pt>
                <c:pt idx="16">
                  <c:v>93.808000000000007</c:v>
                </c:pt>
                <c:pt idx="17">
                  <c:v>93.808000000000007</c:v>
                </c:pt>
                <c:pt idx="18">
                  <c:v>93.808000000000007</c:v>
                </c:pt>
                <c:pt idx="19">
                  <c:v>93.593999999999994</c:v>
                </c:pt>
                <c:pt idx="20">
                  <c:v>93.593999999999994</c:v>
                </c:pt>
                <c:pt idx="21">
                  <c:v>93.593999999999994</c:v>
                </c:pt>
                <c:pt idx="22">
                  <c:v>93.593999999999994</c:v>
                </c:pt>
                <c:pt idx="23">
                  <c:v>93.593999999999994</c:v>
                </c:pt>
                <c:pt idx="24">
                  <c:v>93.593999999999994</c:v>
                </c:pt>
                <c:pt idx="25">
                  <c:v>93.593999999999994</c:v>
                </c:pt>
                <c:pt idx="26">
                  <c:v>93.593999999999994</c:v>
                </c:pt>
                <c:pt idx="27">
                  <c:v>93.334999999999994</c:v>
                </c:pt>
                <c:pt idx="28">
                  <c:v>93.075000000000003</c:v>
                </c:pt>
                <c:pt idx="29">
                  <c:v>92.808000000000007</c:v>
                </c:pt>
                <c:pt idx="30">
                  <c:v>92.808000000000007</c:v>
                </c:pt>
                <c:pt idx="31">
                  <c:v>92.248999999999995</c:v>
                </c:pt>
                <c:pt idx="32">
                  <c:v>92.248999999999995</c:v>
                </c:pt>
                <c:pt idx="33">
                  <c:v>92.248999999999995</c:v>
                </c:pt>
                <c:pt idx="34">
                  <c:v>92.248999999999995</c:v>
                </c:pt>
                <c:pt idx="35">
                  <c:v>92.248999999999995</c:v>
                </c:pt>
                <c:pt idx="36">
                  <c:v>92.248999999999995</c:v>
                </c:pt>
                <c:pt idx="37">
                  <c:v>92.248999999999995</c:v>
                </c:pt>
                <c:pt idx="38">
                  <c:v>92.248999999999995</c:v>
                </c:pt>
                <c:pt idx="39">
                  <c:v>91.912999999999997</c:v>
                </c:pt>
                <c:pt idx="40">
                  <c:v>91.912999999999997</c:v>
                </c:pt>
                <c:pt idx="41">
                  <c:v>91.912999999999997</c:v>
                </c:pt>
                <c:pt idx="42">
                  <c:v>91.912999999999997</c:v>
                </c:pt>
                <c:pt idx="43">
                  <c:v>91.912999999999997</c:v>
                </c:pt>
                <c:pt idx="44">
                  <c:v>91.212000000000003</c:v>
                </c:pt>
                <c:pt idx="45">
                  <c:v>91.212000000000003</c:v>
                </c:pt>
                <c:pt idx="46">
                  <c:v>91.212000000000003</c:v>
                </c:pt>
                <c:pt idx="47">
                  <c:v>90.841999999999999</c:v>
                </c:pt>
                <c:pt idx="48">
                  <c:v>90.841999999999999</c:v>
                </c:pt>
                <c:pt idx="49">
                  <c:v>90.43</c:v>
                </c:pt>
                <c:pt idx="50">
                  <c:v>90.43</c:v>
                </c:pt>
                <c:pt idx="51">
                  <c:v>90.43</c:v>
                </c:pt>
                <c:pt idx="52">
                  <c:v>90.43</c:v>
                </c:pt>
                <c:pt idx="53">
                  <c:v>90.43</c:v>
                </c:pt>
                <c:pt idx="54">
                  <c:v>90.43</c:v>
                </c:pt>
                <c:pt idx="55">
                  <c:v>90.43</c:v>
                </c:pt>
                <c:pt idx="56">
                  <c:v>90.43</c:v>
                </c:pt>
                <c:pt idx="57">
                  <c:v>90.43</c:v>
                </c:pt>
                <c:pt idx="58">
                  <c:v>89.945999999999998</c:v>
                </c:pt>
                <c:pt idx="59">
                  <c:v>89.945999999999998</c:v>
                </c:pt>
                <c:pt idx="60">
                  <c:v>89.945999999999998</c:v>
                </c:pt>
                <c:pt idx="61">
                  <c:v>89.945999999999998</c:v>
                </c:pt>
                <c:pt idx="62">
                  <c:v>89.945999999999998</c:v>
                </c:pt>
                <c:pt idx="63">
                  <c:v>89.945999999999998</c:v>
                </c:pt>
                <c:pt idx="64">
                  <c:v>89.945999999999998</c:v>
                </c:pt>
                <c:pt idx="65">
                  <c:v>89.945999999999998</c:v>
                </c:pt>
                <c:pt idx="66">
                  <c:v>89.945999999999998</c:v>
                </c:pt>
                <c:pt idx="67">
                  <c:v>89.337999999999994</c:v>
                </c:pt>
                <c:pt idx="68">
                  <c:v>89.337999999999994</c:v>
                </c:pt>
                <c:pt idx="69">
                  <c:v>89.337999999999994</c:v>
                </c:pt>
                <c:pt idx="70">
                  <c:v>89.337999999999994</c:v>
                </c:pt>
                <c:pt idx="71">
                  <c:v>89.337999999999994</c:v>
                </c:pt>
                <c:pt idx="72">
                  <c:v>89.337999999999994</c:v>
                </c:pt>
                <c:pt idx="73">
                  <c:v>89.337999999999994</c:v>
                </c:pt>
                <c:pt idx="74">
                  <c:v>88.575000000000003</c:v>
                </c:pt>
                <c:pt idx="75">
                  <c:v>88.575000000000003</c:v>
                </c:pt>
                <c:pt idx="76">
                  <c:v>88.575000000000003</c:v>
                </c:pt>
                <c:pt idx="77">
                  <c:v>88.575000000000003</c:v>
                </c:pt>
                <c:pt idx="78">
                  <c:v>88.575000000000003</c:v>
                </c:pt>
                <c:pt idx="79">
                  <c:v>88.575000000000003</c:v>
                </c:pt>
                <c:pt idx="80">
                  <c:v>88.575000000000003</c:v>
                </c:pt>
                <c:pt idx="81">
                  <c:v>88.575000000000003</c:v>
                </c:pt>
                <c:pt idx="82">
                  <c:v>88.575000000000003</c:v>
                </c:pt>
                <c:pt idx="83">
                  <c:v>88.575000000000003</c:v>
                </c:pt>
                <c:pt idx="84">
                  <c:v>88.575000000000003</c:v>
                </c:pt>
                <c:pt idx="85">
                  <c:v>88.575000000000003</c:v>
                </c:pt>
                <c:pt idx="86">
                  <c:v>88.575000000000003</c:v>
                </c:pt>
                <c:pt idx="87">
                  <c:v>88.575000000000003</c:v>
                </c:pt>
                <c:pt idx="88">
                  <c:v>88.575000000000003</c:v>
                </c:pt>
                <c:pt idx="89">
                  <c:v>88.575000000000003</c:v>
                </c:pt>
                <c:pt idx="90">
                  <c:v>88.575000000000003</c:v>
                </c:pt>
                <c:pt idx="91">
                  <c:v>88.575000000000003</c:v>
                </c:pt>
                <c:pt idx="92">
                  <c:v>88.575000000000003</c:v>
                </c:pt>
                <c:pt idx="93">
                  <c:v>88.575000000000003</c:v>
                </c:pt>
                <c:pt idx="94">
                  <c:v>87.533000000000001</c:v>
                </c:pt>
                <c:pt idx="95">
                  <c:v>85.384</c:v>
                </c:pt>
                <c:pt idx="96">
                  <c:v>85.384</c:v>
                </c:pt>
                <c:pt idx="97">
                  <c:v>84.215000000000003</c:v>
                </c:pt>
                <c:pt idx="98">
                  <c:v>84.215000000000003</c:v>
                </c:pt>
                <c:pt idx="99">
                  <c:v>84.215000000000003</c:v>
                </c:pt>
                <c:pt idx="100">
                  <c:v>84.215000000000003</c:v>
                </c:pt>
                <c:pt idx="101">
                  <c:v>84.215000000000003</c:v>
                </c:pt>
                <c:pt idx="102">
                  <c:v>84.215000000000003</c:v>
                </c:pt>
                <c:pt idx="103">
                  <c:v>82.918999999999997</c:v>
                </c:pt>
                <c:pt idx="104">
                  <c:v>82.918999999999997</c:v>
                </c:pt>
                <c:pt idx="105">
                  <c:v>82.918999999999997</c:v>
                </c:pt>
                <c:pt idx="106">
                  <c:v>82.918999999999997</c:v>
                </c:pt>
                <c:pt idx="107">
                  <c:v>82.918999999999997</c:v>
                </c:pt>
                <c:pt idx="108">
                  <c:v>82.918999999999997</c:v>
                </c:pt>
                <c:pt idx="109">
                  <c:v>82.918999999999997</c:v>
                </c:pt>
                <c:pt idx="110">
                  <c:v>82.918999999999997</c:v>
                </c:pt>
                <c:pt idx="111">
                  <c:v>82.918999999999997</c:v>
                </c:pt>
                <c:pt idx="112">
                  <c:v>82.918999999999997</c:v>
                </c:pt>
                <c:pt idx="113">
                  <c:v>82.918999999999997</c:v>
                </c:pt>
                <c:pt idx="114">
                  <c:v>82.918999999999997</c:v>
                </c:pt>
                <c:pt idx="115">
                  <c:v>82.918999999999997</c:v>
                </c:pt>
                <c:pt idx="116">
                  <c:v>82.918999999999997</c:v>
                </c:pt>
                <c:pt idx="117">
                  <c:v>82.918999999999997</c:v>
                </c:pt>
                <c:pt idx="118">
                  <c:v>82.918999999999997</c:v>
                </c:pt>
                <c:pt idx="119">
                  <c:v>82.918999999999997</c:v>
                </c:pt>
                <c:pt idx="120">
                  <c:v>82.918999999999997</c:v>
                </c:pt>
              </c:numCache>
            </c:numRef>
          </c:yVal>
          <c:smooth val="0"/>
          <c:extLst>
            <c:ext xmlns:c16="http://schemas.microsoft.com/office/drawing/2014/chart" uri="{C3380CC4-5D6E-409C-BE32-E72D297353CC}">
              <c16:uniqueId val="{00000003-3746-41FA-9B14-A943CD2BD4E6}"/>
            </c:ext>
          </c:extLst>
        </c:ser>
        <c:dLbls>
          <c:showLegendKey val="0"/>
          <c:showVal val="0"/>
          <c:showCatName val="0"/>
          <c:showSerName val="0"/>
          <c:showPercent val="0"/>
          <c:showBubbleSize val="0"/>
        </c:dLbls>
        <c:axId val="664842264"/>
        <c:axId val="664842656"/>
      </c:scatterChart>
      <c:valAx>
        <c:axId val="664842264"/>
        <c:scaling>
          <c:orientation val="minMax"/>
          <c:max val="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842656"/>
        <c:crosses val="autoZero"/>
        <c:crossBetween val="midCat"/>
        <c:majorUnit val="1"/>
      </c:valAx>
      <c:valAx>
        <c:axId val="664842656"/>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800" b="1" i="0" baseline="0" dirty="0" smtClean="0">
                    <a:solidFill>
                      <a:schemeClr val="bg2"/>
                    </a:solidFill>
                  </a:rPr>
                  <a:t>Malignancy (%)</a:t>
                </a:r>
                <a:endParaRPr lang="en-US" sz="18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842264"/>
        <c:crosses val="autoZero"/>
        <c:crossBetween val="midCat"/>
        <c:majorUnit val="10"/>
      </c:valAx>
      <c:spPr>
        <a:noFill/>
        <a:ln>
          <a:solidFill>
            <a:schemeClr val="bg2"/>
          </a:solidFill>
        </a:ln>
      </c:spPr>
    </c:plotArea>
    <c:legend>
      <c:legendPos val="r"/>
      <c:layout>
        <c:manualLayout>
          <c:xMode val="edge"/>
          <c:yMode val="edge"/>
          <c:x val="0.10791949497692101"/>
          <c:y val="0.72527199221065097"/>
          <c:w val="0.77960109512173048"/>
          <c:h val="0.11810346287359241"/>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403"/>
          <c:h val="0.83794682922699193"/>
        </c:manualLayout>
      </c:layout>
      <c:scatterChart>
        <c:scatterStyle val="lineMarker"/>
        <c:varyColors val="0"/>
        <c:ser>
          <c:idx val="0"/>
          <c:order val="0"/>
          <c:tx>
            <c:strRef>
              <c:f>Sheet1!$B$1</c:f>
              <c:strCache>
                <c:ptCount val="1"/>
                <c:pt idx="0">
                  <c:v>Induction</c:v>
                </c:pt>
              </c:strCache>
            </c:strRef>
          </c:tx>
          <c:spPr>
            <a:ln w="41275">
              <a:solidFill>
                <a:srgbClr val="00B05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99.789000000000001</c:v>
                </c:pt>
                <c:pt idx="3">
                  <c:v>99.366</c:v>
                </c:pt>
                <c:pt idx="4">
                  <c:v>99.153999999999996</c:v>
                </c:pt>
                <c:pt idx="5">
                  <c:v>98.941000000000003</c:v>
                </c:pt>
                <c:pt idx="6">
                  <c:v>98.724999999999994</c:v>
                </c:pt>
                <c:pt idx="7">
                  <c:v>97.643000000000001</c:v>
                </c:pt>
                <c:pt idx="8">
                  <c:v>97.206999999999994</c:v>
                </c:pt>
                <c:pt idx="9">
                  <c:v>96.768000000000001</c:v>
                </c:pt>
                <c:pt idx="10">
                  <c:v>96.540999999999997</c:v>
                </c:pt>
                <c:pt idx="11">
                  <c:v>96.540999999999997</c:v>
                </c:pt>
                <c:pt idx="12">
                  <c:v>95.835999999999999</c:v>
                </c:pt>
                <c:pt idx="13">
                  <c:v>95.344999999999999</c:v>
                </c:pt>
                <c:pt idx="14">
                  <c:v>95.087999999999994</c:v>
                </c:pt>
                <c:pt idx="15">
                  <c:v>94.823999999999998</c:v>
                </c:pt>
                <c:pt idx="16">
                  <c:v>94.823999999999998</c:v>
                </c:pt>
                <c:pt idx="17">
                  <c:v>94.823999999999998</c:v>
                </c:pt>
                <c:pt idx="18">
                  <c:v>94.823999999999998</c:v>
                </c:pt>
                <c:pt idx="19">
                  <c:v>94.823999999999998</c:v>
                </c:pt>
                <c:pt idx="20">
                  <c:v>94.823999999999998</c:v>
                </c:pt>
                <c:pt idx="21">
                  <c:v>94.823999999999998</c:v>
                </c:pt>
                <c:pt idx="22">
                  <c:v>94.823999999999998</c:v>
                </c:pt>
                <c:pt idx="23">
                  <c:v>94.823999999999998</c:v>
                </c:pt>
                <c:pt idx="24">
                  <c:v>94.823999999999998</c:v>
                </c:pt>
                <c:pt idx="25">
                  <c:v>94.507000000000005</c:v>
                </c:pt>
                <c:pt idx="26">
                  <c:v>94.507000000000005</c:v>
                </c:pt>
                <c:pt idx="27">
                  <c:v>94.171999999999997</c:v>
                </c:pt>
                <c:pt idx="28">
                  <c:v>93.835999999999999</c:v>
                </c:pt>
                <c:pt idx="29">
                  <c:v>93.835999999999999</c:v>
                </c:pt>
                <c:pt idx="30">
                  <c:v>93.835999999999999</c:v>
                </c:pt>
                <c:pt idx="31">
                  <c:v>93.480999999999995</c:v>
                </c:pt>
                <c:pt idx="32">
                  <c:v>93.480999999999995</c:v>
                </c:pt>
                <c:pt idx="33">
                  <c:v>93.480999999999995</c:v>
                </c:pt>
                <c:pt idx="34">
                  <c:v>93.480999999999995</c:v>
                </c:pt>
                <c:pt idx="35">
                  <c:v>93.480999999999995</c:v>
                </c:pt>
                <c:pt idx="36">
                  <c:v>93.480999999999995</c:v>
                </c:pt>
                <c:pt idx="37">
                  <c:v>93.480999999999995</c:v>
                </c:pt>
                <c:pt idx="38">
                  <c:v>93.054000000000002</c:v>
                </c:pt>
                <c:pt idx="39">
                  <c:v>92.626999999999995</c:v>
                </c:pt>
                <c:pt idx="40">
                  <c:v>92.626999999999995</c:v>
                </c:pt>
                <c:pt idx="41">
                  <c:v>92.626999999999995</c:v>
                </c:pt>
                <c:pt idx="42">
                  <c:v>92.626999999999995</c:v>
                </c:pt>
                <c:pt idx="43">
                  <c:v>92.626999999999995</c:v>
                </c:pt>
                <c:pt idx="44">
                  <c:v>92.183999999999997</c:v>
                </c:pt>
                <c:pt idx="45">
                  <c:v>92.183999999999997</c:v>
                </c:pt>
                <c:pt idx="46">
                  <c:v>92.183999999999997</c:v>
                </c:pt>
                <c:pt idx="47">
                  <c:v>91.715999999999994</c:v>
                </c:pt>
                <c:pt idx="48">
                  <c:v>91.715999999999994</c:v>
                </c:pt>
                <c:pt idx="49">
                  <c:v>91.715999999999994</c:v>
                </c:pt>
                <c:pt idx="50">
                  <c:v>91.715999999999994</c:v>
                </c:pt>
                <c:pt idx="51">
                  <c:v>91.715999999999994</c:v>
                </c:pt>
                <c:pt idx="52">
                  <c:v>91.173000000000002</c:v>
                </c:pt>
                <c:pt idx="53">
                  <c:v>91.173000000000002</c:v>
                </c:pt>
                <c:pt idx="54">
                  <c:v>91.173000000000002</c:v>
                </c:pt>
                <c:pt idx="55">
                  <c:v>91.173000000000002</c:v>
                </c:pt>
                <c:pt idx="56">
                  <c:v>91.173000000000002</c:v>
                </c:pt>
                <c:pt idx="57">
                  <c:v>91.173000000000002</c:v>
                </c:pt>
                <c:pt idx="58">
                  <c:v>89.989000000000004</c:v>
                </c:pt>
                <c:pt idx="59">
                  <c:v>89.989000000000004</c:v>
                </c:pt>
                <c:pt idx="60">
                  <c:v>89.989000000000004</c:v>
                </c:pt>
                <c:pt idx="61">
                  <c:v>89.989000000000004</c:v>
                </c:pt>
                <c:pt idx="62">
                  <c:v>89.989000000000004</c:v>
                </c:pt>
                <c:pt idx="63">
                  <c:v>89.989000000000004</c:v>
                </c:pt>
                <c:pt idx="64">
                  <c:v>89.989000000000004</c:v>
                </c:pt>
                <c:pt idx="65">
                  <c:v>89.989000000000004</c:v>
                </c:pt>
                <c:pt idx="66">
                  <c:v>89.989000000000004</c:v>
                </c:pt>
                <c:pt idx="67">
                  <c:v>89.251000000000005</c:v>
                </c:pt>
                <c:pt idx="68">
                  <c:v>89.251000000000005</c:v>
                </c:pt>
                <c:pt idx="69">
                  <c:v>89.251000000000005</c:v>
                </c:pt>
                <c:pt idx="70">
                  <c:v>89.251000000000005</c:v>
                </c:pt>
                <c:pt idx="71">
                  <c:v>89.251000000000005</c:v>
                </c:pt>
                <c:pt idx="72">
                  <c:v>89.251000000000005</c:v>
                </c:pt>
                <c:pt idx="73">
                  <c:v>89.251000000000005</c:v>
                </c:pt>
                <c:pt idx="74">
                  <c:v>89.251000000000005</c:v>
                </c:pt>
                <c:pt idx="75">
                  <c:v>89.251000000000005</c:v>
                </c:pt>
                <c:pt idx="76">
                  <c:v>89.251000000000005</c:v>
                </c:pt>
                <c:pt idx="77">
                  <c:v>89.251000000000005</c:v>
                </c:pt>
                <c:pt idx="78">
                  <c:v>89.251000000000005</c:v>
                </c:pt>
                <c:pt idx="79">
                  <c:v>89.251000000000005</c:v>
                </c:pt>
                <c:pt idx="80">
                  <c:v>89.251000000000005</c:v>
                </c:pt>
                <c:pt idx="81">
                  <c:v>89.251000000000005</c:v>
                </c:pt>
                <c:pt idx="82">
                  <c:v>89.251000000000005</c:v>
                </c:pt>
                <c:pt idx="83">
                  <c:v>89.251000000000005</c:v>
                </c:pt>
                <c:pt idx="84">
                  <c:v>89.251000000000005</c:v>
                </c:pt>
                <c:pt idx="85">
                  <c:v>89.251000000000005</c:v>
                </c:pt>
                <c:pt idx="86">
                  <c:v>89.251000000000005</c:v>
                </c:pt>
                <c:pt idx="87">
                  <c:v>89.251000000000005</c:v>
                </c:pt>
                <c:pt idx="88">
                  <c:v>89.251000000000005</c:v>
                </c:pt>
                <c:pt idx="89">
                  <c:v>89.251000000000005</c:v>
                </c:pt>
                <c:pt idx="90">
                  <c:v>89.251000000000005</c:v>
                </c:pt>
                <c:pt idx="91">
                  <c:v>89.251000000000005</c:v>
                </c:pt>
                <c:pt idx="92">
                  <c:v>89.251000000000005</c:v>
                </c:pt>
                <c:pt idx="93">
                  <c:v>89.251000000000005</c:v>
                </c:pt>
                <c:pt idx="94">
                  <c:v>86.870999999999995</c:v>
                </c:pt>
                <c:pt idx="95">
                  <c:v>84.388000000000005</c:v>
                </c:pt>
                <c:pt idx="96">
                  <c:v>84.388000000000005</c:v>
                </c:pt>
                <c:pt idx="97">
                  <c:v>84.388000000000005</c:v>
                </c:pt>
                <c:pt idx="98">
                  <c:v>84.388000000000005</c:v>
                </c:pt>
                <c:pt idx="99">
                  <c:v>84.388000000000005</c:v>
                </c:pt>
                <c:pt idx="100">
                  <c:v>84.388000000000005</c:v>
                </c:pt>
                <c:pt idx="101">
                  <c:v>84.388000000000005</c:v>
                </c:pt>
                <c:pt idx="102">
                  <c:v>84.388000000000005</c:v>
                </c:pt>
                <c:pt idx="103">
                  <c:v>82.7</c:v>
                </c:pt>
                <c:pt idx="104">
                  <c:v>82.7</c:v>
                </c:pt>
                <c:pt idx="105">
                  <c:v>82.7</c:v>
                </c:pt>
                <c:pt idx="106">
                  <c:v>82.7</c:v>
                </c:pt>
                <c:pt idx="107">
                  <c:v>82.7</c:v>
                </c:pt>
                <c:pt idx="108">
                  <c:v>82.7</c:v>
                </c:pt>
                <c:pt idx="109">
                  <c:v>82.7</c:v>
                </c:pt>
                <c:pt idx="110">
                  <c:v>82.7</c:v>
                </c:pt>
                <c:pt idx="111">
                  <c:v>82.7</c:v>
                </c:pt>
                <c:pt idx="112">
                  <c:v>82.7</c:v>
                </c:pt>
                <c:pt idx="113">
                  <c:v>82.7</c:v>
                </c:pt>
                <c:pt idx="114">
                  <c:v>82.7</c:v>
                </c:pt>
                <c:pt idx="115">
                  <c:v>82.7</c:v>
                </c:pt>
                <c:pt idx="116">
                  <c:v>82.7</c:v>
                </c:pt>
                <c:pt idx="117">
                  <c:v>82.7</c:v>
                </c:pt>
                <c:pt idx="118">
                  <c:v>82.7</c:v>
                </c:pt>
                <c:pt idx="119">
                  <c:v>82.7</c:v>
                </c:pt>
                <c:pt idx="120">
                  <c:v>82.7</c:v>
                </c:pt>
              </c:numCache>
            </c:numRef>
          </c:yVal>
          <c:smooth val="0"/>
          <c:extLst>
            <c:ext xmlns:c16="http://schemas.microsoft.com/office/drawing/2014/chart" uri="{C3380CC4-5D6E-409C-BE32-E72D297353CC}">
              <c16:uniqueId val="{00000000-047D-4281-B8B4-DAEB3F38CE5D}"/>
            </c:ext>
          </c:extLst>
        </c:ser>
        <c:ser>
          <c:idx val="1"/>
          <c:order val="1"/>
          <c:tx>
            <c:strRef>
              <c:f>Sheet1!$C$1</c:f>
              <c:strCache>
                <c:ptCount val="1"/>
                <c:pt idx="0">
                  <c:v>No induction</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98.311999999999998</c:v>
                </c:pt>
                <c:pt idx="4">
                  <c:v>97.465000000000003</c:v>
                </c:pt>
                <c:pt idx="5">
                  <c:v>97.465000000000003</c:v>
                </c:pt>
                <c:pt idx="6">
                  <c:v>97.465000000000003</c:v>
                </c:pt>
                <c:pt idx="7">
                  <c:v>96.605999999999995</c:v>
                </c:pt>
                <c:pt idx="8">
                  <c:v>96.605999999999995</c:v>
                </c:pt>
                <c:pt idx="9">
                  <c:v>95.305999999999997</c:v>
                </c:pt>
                <c:pt idx="10">
                  <c:v>94.863</c:v>
                </c:pt>
                <c:pt idx="11">
                  <c:v>94.863</c:v>
                </c:pt>
                <c:pt idx="12">
                  <c:v>94.863</c:v>
                </c:pt>
                <c:pt idx="13">
                  <c:v>94.863</c:v>
                </c:pt>
                <c:pt idx="14">
                  <c:v>94.863</c:v>
                </c:pt>
                <c:pt idx="15">
                  <c:v>94.863</c:v>
                </c:pt>
                <c:pt idx="16">
                  <c:v>94.863</c:v>
                </c:pt>
                <c:pt idx="17">
                  <c:v>94.863</c:v>
                </c:pt>
                <c:pt idx="18">
                  <c:v>94.863</c:v>
                </c:pt>
                <c:pt idx="19">
                  <c:v>94.863</c:v>
                </c:pt>
                <c:pt idx="20">
                  <c:v>94.863</c:v>
                </c:pt>
                <c:pt idx="21">
                  <c:v>94.863</c:v>
                </c:pt>
                <c:pt idx="22">
                  <c:v>94.863</c:v>
                </c:pt>
                <c:pt idx="23">
                  <c:v>94.863</c:v>
                </c:pt>
                <c:pt idx="24">
                  <c:v>94.863</c:v>
                </c:pt>
                <c:pt idx="25">
                  <c:v>94.863</c:v>
                </c:pt>
                <c:pt idx="26">
                  <c:v>94.863</c:v>
                </c:pt>
                <c:pt idx="27">
                  <c:v>94.863</c:v>
                </c:pt>
                <c:pt idx="28">
                  <c:v>94.863</c:v>
                </c:pt>
                <c:pt idx="29">
                  <c:v>94.863</c:v>
                </c:pt>
                <c:pt idx="30">
                  <c:v>94.274000000000001</c:v>
                </c:pt>
                <c:pt idx="31">
                  <c:v>94.274000000000001</c:v>
                </c:pt>
                <c:pt idx="32">
                  <c:v>93.662000000000006</c:v>
                </c:pt>
                <c:pt idx="33">
                  <c:v>93.662000000000006</c:v>
                </c:pt>
                <c:pt idx="34">
                  <c:v>93.662000000000006</c:v>
                </c:pt>
                <c:pt idx="35">
                  <c:v>93.662000000000006</c:v>
                </c:pt>
                <c:pt idx="36">
                  <c:v>93.662000000000006</c:v>
                </c:pt>
                <c:pt idx="37">
                  <c:v>93.662000000000006</c:v>
                </c:pt>
                <c:pt idx="38">
                  <c:v>93.662000000000006</c:v>
                </c:pt>
                <c:pt idx="39">
                  <c:v>93.662000000000006</c:v>
                </c:pt>
                <c:pt idx="40">
                  <c:v>93.662000000000006</c:v>
                </c:pt>
                <c:pt idx="41">
                  <c:v>93.662000000000006</c:v>
                </c:pt>
                <c:pt idx="42">
                  <c:v>93.662000000000006</c:v>
                </c:pt>
                <c:pt idx="43">
                  <c:v>93.662000000000006</c:v>
                </c:pt>
                <c:pt idx="44">
                  <c:v>92.912000000000006</c:v>
                </c:pt>
                <c:pt idx="45">
                  <c:v>92.912000000000006</c:v>
                </c:pt>
                <c:pt idx="46">
                  <c:v>92.912000000000006</c:v>
                </c:pt>
                <c:pt idx="47">
                  <c:v>92.912000000000006</c:v>
                </c:pt>
                <c:pt idx="48">
                  <c:v>92.912000000000006</c:v>
                </c:pt>
                <c:pt idx="49">
                  <c:v>91.176000000000002</c:v>
                </c:pt>
                <c:pt idx="50">
                  <c:v>91.176000000000002</c:v>
                </c:pt>
                <c:pt idx="51">
                  <c:v>91.176000000000002</c:v>
                </c:pt>
                <c:pt idx="52">
                  <c:v>90.263999999999996</c:v>
                </c:pt>
                <c:pt idx="53">
                  <c:v>90.263999999999996</c:v>
                </c:pt>
                <c:pt idx="54">
                  <c:v>89.313999999999993</c:v>
                </c:pt>
                <c:pt idx="55">
                  <c:v>89.313999999999993</c:v>
                </c:pt>
                <c:pt idx="56">
                  <c:v>89.313999999999993</c:v>
                </c:pt>
                <c:pt idx="57">
                  <c:v>89.313999999999993</c:v>
                </c:pt>
                <c:pt idx="58">
                  <c:v>89.313999999999993</c:v>
                </c:pt>
                <c:pt idx="59">
                  <c:v>89.313999999999993</c:v>
                </c:pt>
                <c:pt idx="60">
                  <c:v>89.313999999999993</c:v>
                </c:pt>
                <c:pt idx="61">
                  <c:v>89.313999999999993</c:v>
                </c:pt>
                <c:pt idx="62">
                  <c:v>89.313999999999993</c:v>
                </c:pt>
                <c:pt idx="63">
                  <c:v>89.313999999999993</c:v>
                </c:pt>
                <c:pt idx="64">
                  <c:v>89.313999999999993</c:v>
                </c:pt>
                <c:pt idx="65">
                  <c:v>89.313999999999993</c:v>
                </c:pt>
                <c:pt idx="66">
                  <c:v>89.313999999999993</c:v>
                </c:pt>
                <c:pt idx="67">
                  <c:v>89.313999999999993</c:v>
                </c:pt>
                <c:pt idx="68">
                  <c:v>89.313999999999993</c:v>
                </c:pt>
                <c:pt idx="69">
                  <c:v>89.313999999999993</c:v>
                </c:pt>
                <c:pt idx="70">
                  <c:v>89.313999999999993</c:v>
                </c:pt>
                <c:pt idx="71">
                  <c:v>89.313999999999993</c:v>
                </c:pt>
                <c:pt idx="72">
                  <c:v>89.313999999999993</c:v>
                </c:pt>
                <c:pt idx="73">
                  <c:v>89.313999999999993</c:v>
                </c:pt>
                <c:pt idx="74">
                  <c:v>89.313999999999993</c:v>
                </c:pt>
                <c:pt idx="75">
                  <c:v>89.313999999999993</c:v>
                </c:pt>
                <c:pt idx="76">
                  <c:v>89.313999999999993</c:v>
                </c:pt>
                <c:pt idx="77">
                  <c:v>89.313999999999993</c:v>
                </c:pt>
                <c:pt idx="78">
                  <c:v>89.313999999999993</c:v>
                </c:pt>
                <c:pt idx="79">
                  <c:v>89.313999999999993</c:v>
                </c:pt>
                <c:pt idx="80">
                  <c:v>89.313999999999993</c:v>
                </c:pt>
                <c:pt idx="81">
                  <c:v>89.313999999999993</c:v>
                </c:pt>
                <c:pt idx="82">
                  <c:v>89.313999999999993</c:v>
                </c:pt>
                <c:pt idx="83">
                  <c:v>89.313999999999993</c:v>
                </c:pt>
                <c:pt idx="84">
                  <c:v>89.313999999999993</c:v>
                </c:pt>
                <c:pt idx="85">
                  <c:v>89.313999999999993</c:v>
                </c:pt>
                <c:pt idx="86">
                  <c:v>89.313999999999993</c:v>
                </c:pt>
                <c:pt idx="87">
                  <c:v>89.313999999999993</c:v>
                </c:pt>
                <c:pt idx="88">
                  <c:v>89.313999999999993</c:v>
                </c:pt>
                <c:pt idx="89">
                  <c:v>89.313999999999993</c:v>
                </c:pt>
                <c:pt idx="90">
                  <c:v>89.313999999999993</c:v>
                </c:pt>
                <c:pt idx="91">
                  <c:v>89.313999999999993</c:v>
                </c:pt>
                <c:pt idx="92">
                  <c:v>89.313999999999993</c:v>
                </c:pt>
                <c:pt idx="93">
                  <c:v>89.313999999999993</c:v>
                </c:pt>
                <c:pt idx="94">
                  <c:v>89.313999999999993</c:v>
                </c:pt>
                <c:pt idx="95">
                  <c:v>89.313999999999993</c:v>
                </c:pt>
                <c:pt idx="96">
                  <c:v>89.313999999999993</c:v>
                </c:pt>
                <c:pt idx="97">
                  <c:v>87.186999999999998</c:v>
                </c:pt>
                <c:pt idx="98">
                  <c:v>87.186999999999998</c:v>
                </c:pt>
                <c:pt idx="99">
                  <c:v>87.186999999999998</c:v>
                </c:pt>
                <c:pt idx="100">
                  <c:v>87.186999999999998</c:v>
                </c:pt>
                <c:pt idx="101">
                  <c:v>87.186999999999998</c:v>
                </c:pt>
                <c:pt idx="102">
                  <c:v>87.186999999999998</c:v>
                </c:pt>
                <c:pt idx="103">
                  <c:v>87.186999999999998</c:v>
                </c:pt>
                <c:pt idx="104">
                  <c:v>87.186999999999998</c:v>
                </c:pt>
                <c:pt idx="105">
                  <c:v>87.186999999999998</c:v>
                </c:pt>
                <c:pt idx="106">
                  <c:v>87.186999999999998</c:v>
                </c:pt>
                <c:pt idx="107">
                  <c:v>87.186999999999998</c:v>
                </c:pt>
                <c:pt idx="108">
                  <c:v>87.186999999999998</c:v>
                </c:pt>
                <c:pt idx="109">
                  <c:v>87.186999999999998</c:v>
                </c:pt>
                <c:pt idx="110">
                  <c:v>87.186999999999998</c:v>
                </c:pt>
                <c:pt idx="111">
                  <c:v>87.186999999999998</c:v>
                </c:pt>
                <c:pt idx="112">
                  <c:v>87.186999999999998</c:v>
                </c:pt>
                <c:pt idx="113">
                  <c:v>87.186999999999998</c:v>
                </c:pt>
                <c:pt idx="114">
                  <c:v>87.186999999999998</c:v>
                </c:pt>
                <c:pt idx="115">
                  <c:v>87.186999999999998</c:v>
                </c:pt>
                <c:pt idx="116">
                  <c:v>87.186999999999998</c:v>
                </c:pt>
                <c:pt idx="117">
                  <c:v>87.186999999999998</c:v>
                </c:pt>
                <c:pt idx="118">
                  <c:v>87.186999999999998</c:v>
                </c:pt>
                <c:pt idx="119">
                  <c:v>87.186999999999998</c:v>
                </c:pt>
                <c:pt idx="120">
                  <c:v>87.186999999999998</c:v>
                </c:pt>
              </c:numCache>
            </c:numRef>
          </c:yVal>
          <c:smooth val="0"/>
          <c:extLst>
            <c:ext xmlns:c16="http://schemas.microsoft.com/office/drawing/2014/chart" uri="{C3380CC4-5D6E-409C-BE32-E72D297353CC}">
              <c16:uniqueId val="{00000001-047D-4281-B8B4-DAEB3F38CE5D}"/>
            </c:ext>
          </c:extLst>
        </c:ser>
        <c:dLbls>
          <c:showLegendKey val="0"/>
          <c:showVal val="0"/>
          <c:showCatName val="0"/>
          <c:showSerName val="0"/>
          <c:showPercent val="0"/>
          <c:showBubbleSize val="0"/>
        </c:dLbls>
        <c:axId val="663159672"/>
        <c:axId val="663164768"/>
      </c:scatterChart>
      <c:valAx>
        <c:axId val="66315967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164768"/>
        <c:crosses val="autoZero"/>
        <c:crossBetween val="midCat"/>
        <c:majorUnit val="1"/>
      </c:valAx>
      <c:valAx>
        <c:axId val="663164768"/>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800" b="1" i="0" baseline="0" dirty="0" smtClean="0">
                    <a:solidFill>
                      <a:schemeClr val="bg2"/>
                    </a:solidFill>
                  </a:rPr>
                  <a:t>Malignancy (%)</a:t>
                </a:r>
                <a:endParaRPr lang="en-US" sz="18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159672"/>
        <c:crosses val="autoZero"/>
        <c:crossBetween val="midCat"/>
        <c:majorUnit val="10"/>
      </c:valAx>
      <c:spPr>
        <a:noFill/>
        <a:ln>
          <a:solidFill>
            <a:schemeClr val="bg2"/>
          </a:solidFill>
        </a:ln>
      </c:spPr>
    </c:plotArea>
    <c:legend>
      <c:legendPos val="r"/>
      <c:layout>
        <c:manualLayout>
          <c:xMode val="edge"/>
          <c:yMode val="edge"/>
          <c:x val="0.12725643934338715"/>
          <c:y val="0.73961455422910849"/>
          <c:w val="0.41704283092931982"/>
          <c:h val="8.3829480992295424E-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2.3185378037422752E-2"/>
          <c:w val="0.86948443944506926"/>
          <c:h val="0.80031242062484131"/>
        </c:manualLayout>
      </c:layout>
      <c:lineChart>
        <c:grouping val="standard"/>
        <c:varyColors val="0"/>
        <c:ser>
          <c:idx val="0"/>
          <c:order val="0"/>
          <c:tx>
            <c:strRef>
              <c:f>Sheet1!$A$2</c:f>
              <c:strCache>
                <c:ptCount val="1"/>
                <c:pt idx="0">
                  <c:v>OB/BOS</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0-30 Days 
(N = 65)</c:v>
                </c:pt>
                <c:pt idx="1">
                  <c:v>31 Days - 1 Year 
(N = 118)</c:v>
                </c:pt>
                <c:pt idx="2">
                  <c:v>&gt;1 Year - 3 Years 
(N = 197)</c:v>
                </c:pt>
                <c:pt idx="3">
                  <c:v>&gt;3 Years - 5 Years 
(N = 97)</c:v>
                </c:pt>
                <c:pt idx="4">
                  <c:v>&gt;5 Years 
(N = 152)</c:v>
                </c:pt>
              </c:strCache>
            </c:strRef>
          </c:cat>
          <c:val>
            <c:numRef>
              <c:f>Sheet1!$B$2:$F$2</c:f>
              <c:numCache>
                <c:formatCode>General</c:formatCode>
                <c:ptCount val="5"/>
                <c:pt idx="0">
                  <c:v>0</c:v>
                </c:pt>
                <c:pt idx="1">
                  <c:v>8.5</c:v>
                </c:pt>
                <c:pt idx="2">
                  <c:v>33</c:v>
                </c:pt>
                <c:pt idx="3">
                  <c:v>37.1</c:v>
                </c:pt>
                <c:pt idx="4">
                  <c:v>40.799999999999997</c:v>
                </c:pt>
              </c:numCache>
            </c:numRef>
          </c:val>
          <c:smooth val="0"/>
          <c:extLst>
            <c:ext xmlns:c16="http://schemas.microsoft.com/office/drawing/2014/chart" uri="{C3380CC4-5D6E-409C-BE32-E72D297353CC}">
              <c16:uniqueId val="{00000000-4E01-45DA-85F5-83314F49D0B5}"/>
            </c:ext>
          </c:extLst>
        </c:ser>
        <c:ser>
          <c:idx val="1"/>
          <c:order val="1"/>
          <c:tx>
            <c:strRef>
              <c:f>Sheet1!$A$3</c:f>
              <c:strCache>
                <c:ptCount val="1"/>
                <c:pt idx="0">
                  <c:v>Infection (non-CMV)</c:v>
                </c:pt>
              </c:strCache>
            </c:strRef>
          </c:tx>
          <c:spPr>
            <a:ln w="41275">
              <a:solidFill>
                <a:srgbClr val="FF9933"/>
              </a:solidFill>
              <a:prstDash val="solid"/>
            </a:ln>
          </c:spPr>
          <c:marker>
            <c:symbol val="diamond"/>
            <c:size val="9"/>
            <c:spPr>
              <a:solidFill>
                <a:srgbClr val="FF9933"/>
              </a:solidFill>
              <a:ln>
                <a:noFill/>
              </a:ln>
            </c:spPr>
          </c:marker>
          <c:cat>
            <c:strRef>
              <c:f>Sheet1!$B$1:$F$1</c:f>
              <c:strCache>
                <c:ptCount val="5"/>
                <c:pt idx="0">
                  <c:v>0-30 Days 
(N = 65)</c:v>
                </c:pt>
                <c:pt idx="1">
                  <c:v>31 Days - 1 Year 
(N = 118)</c:v>
                </c:pt>
                <c:pt idx="2">
                  <c:v>&gt;1 Year - 3 Years 
(N = 197)</c:v>
                </c:pt>
                <c:pt idx="3">
                  <c:v>&gt;3 Years - 5 Years 
(N = 97)</c:v>
                </c:pt>
                <c:pt idx="4">
                  <c:v>&gt;5 Years 
(N = 152)</c:v>
                </c:pt>
              </c:strCache>
            </c:strRef>
          </c:cat>
          <c:val>
            <c:numRef>
              <c:f>Sheet1!$B$3:$F$3</c:f>
              <c:numCache>
                <c:formatCode>General</c:formatCode>
                <c:ptCount val="5"/>
                <c:pt idx="0">
                  <c:v>12.3</c:v>
                </c:pt>
                <c:pt idx="1">
                  <c:v>22.9</c:v>
                </c:pt>
                <c:pt idx="2">
                  <c:v>15.7</c:v>
                </c:pt>
                <c:pt idx="3">
                  <c:v>8.1999999999999993</c:v>
                </c:pt>
                <c:pt idx="4">
                  <c:v>10.5</c:v>
                </c:pt>
              </c:numCache>
            </c:numRef>
          </c:val>
          <c:smooth val="0"/>
          <c:extLst>
            <c:ext xmlns:c16="http://schemas.microsoft.com/office/drawing/2014/chart" uri="{C3380CC4-5D6E-409C-BE32-E72D297353CC}">
              <c16:uniqueId val="{00000001-4E01-45DA-85F5-83314F49D0B5}"/>
            </c:ext>
          </c:extLst>
        </c:ser>
        <c:ser>
          <c:idx val="2"/>
          <c:order val="2"/>
          <c:tx>
            <c:strRef>
              <c:f>Sheet1!$A$4</c:f>
              <c:strCache>
                <c:ptCount val="1"/>
                <c:pt idx="0">
                  <c:v>Graft Failure</c:v>
                </c:pt>
              </c:strCache>
            </c:strRef>
          </c:tx>
          <c:spPr>
            <a:ln w="41275">
              <a:solidFill>
                <a:srgbClr val="00B050"/>
              </a:solidFill>
            </a:ln>
          </c:spPr>
          <c:marker>
            <c:symbol val="diamond"/>
            <c:size val="9"/>
            <c:spPr>
              <a:solidFill>
                <a:srgbClr val="00B050"/>
              </a:solidFill>
              <a:ln>
                <a:noFill/>
              </a:ln>
            </c:spPr>
          </c:marker>
          <c:cat>
            <c:strRef>
              <c:f>Sheet1!$B$1:$F$1</c:f>
              <c:strCache>
                <c:ptCount val="5"/>
                <c:pt idx="0">
                  <c:v>0-30 Days 
(N = 65)</c:v>
                </c:pt>
                <c:pt idx="1">
                  <c:v>31 Days - 1 Year 
(N = 118)</c:v>
                </c:pt>
                <c:pt idx="2">
                  <c:v>&gt;1 Year - 3 Years 
(N = 197)</c:v>
                </c:pt>
                <c:pt idx="3">
                  <c:v>&gt;3 Years - 5 Years 
(N = 97)</c:v>
                </c:pt>
                <c:pt idx="4">
                  <c:v>&gt;5 Years 
(N = 152)</c:v>
                </c:pt>
              </c:strCache>
            </c:strRef>
          </c:cat>
          <c:val>
            <c:numRef>
              <c:f>Sheet1!$B$4:$F$4</c:f>
              <c:numCache>
                <c:formatCode>General</c:formatCode>
                <c:ptCount val="5"/>
                <c:pt idx="0">
                  <c:v>15.4</c:v>
                </c:pt>
                <c:pt idx="1">
                  <c:v>24.6</c:v>
                </c:pt>
                <c:pt idx="2">
                  <c:v>33</c:v>
                </c:pt>
                <c:pt idx="3">
                  <c:v>28.9</c:v>
                </c:pt>
                <c:pt idx="4">
                  <c:v>25.7</c:v>
                </c:pt>
              </c:numCache>
            </c:numRef>
          </c:val>
          <c:smooth val="0"/>
          <c:extLst>
            <c:ext xmlns:c16="http://schemas.microsoft.com/office/drawing/2014/chart" uri="{C3380CC4-5D6E-409C-BE32-E72D297353CC}">
              <c16:uniqueId val="{00000002-4E01-45DA-85F5-83314F49D0B5}"/>
            </c:ext>
          </c:extLst>
        </c:ser>
        <c:ser>
          <c:idx val="3"/>
          <c:order val="3"/>
          <c:tx>
            <c:strRef>
              <c:f>Sheet1!$A$5</c:f>
              <c:strCache>
                <c:ptCount val="1"/>
                <c:pt idx="0">
                  <c:v>Cardiovascular</c:v>
                </c:pt>
              </c:strCache>
            </c:strRef>
          </c:tx>
          <c:spPr>
            <a:ln w="41275">
              <a:solidFill>
                <a:srgbClr val="9933FF"/>
              </a:solidFill>
            </a:ln>
          </c:spPr>
          <c:marker>
            <c:symbol val="diamond"/>
            <c:size val="9"/>
            <c:spPr>
              <a:solidFill>
                <a:srgbClr val="9933FF"/>
              </a:solidFill>
              <a:ln>
                <a:solidFill>
                  <a:srgbClr val="9933FF"/>
                </a:solidFill>
              </a:ln>
            </c:spPr>
          </c:marker>
          <c:cat>
            <c:strRef>
              <c:f>Sheet1!$B$1:$F$1</c:f>
              <c:strCache>
                <c:ptCount val="5"/>
                <c:pt idx="0">
                  <c:v>0-30 Days 
(N = 65)</c:v>
                </c:pt>
                <c:pt idx="1">
                  <c:v>31 Days - 1 Year 
(N = 118)</c:v>
                </c:pt>
                <c:pt idx="2">
                  <c:v>&gt;1 Year - 3 Years 
(N = 197)</c:v>
                </c:pt>
                <c:pt idx="3">
                  <c:v>&gt;3 Years - 5 Years 
(N = 97)</c:v>
                </c:pt>
                <c:pt idx="4">
                  <c:v>&gt;5 Years 
(N = 152)</c:v>
                </c:pt>
              </c:strCache>
            </c:strRef>
          </c:cat>
          <c:val>
            <c:numRef>
              <c:f>Sheet1!$B$5:$F$5</c:f>
              <c:numCache>
                <c:formatCode>General</c:formatCode>
                <c:ptCount val="5"/>
                <c:pt idx="0">
                  <c:v>18.5</c:v>
                </c:pt>
                <c:pt idx="1">
                  <c:v>5.0999999999999996</c:v>
                </c:pt>
                <c:pt idx="2">
                  <c:v>1.5</c:v>
                </c:pt>
                <c:pt idx="3">
                  <c:v>1</c:v>
                </c:pt>
                <c:pt idx="4">
                  <c:v>1.3</c:v>
                </c:pt>
              </c:numCache>
            </c:numRef>
          </c:val>
          <c:smooth val="0"/>
          <c:extLst>
            <c:ext xmlns:c16="http://schemas.microsoft.com/office/drawing/2014/chart" uri="{C3380CC4-5D6E-409C-BE32-E72D297353CC}">
              <c16:uniqueId val="{00000003-4E01-45DA-85F5-83314F49D0B5}"/>
            </c:ext>
          </c:extLst>
        </c:ser>
        <c:ser>
          <c:idx val="4"/>
          <c:order val="4"/>
          <c:tx>
            <c:strRef>
              <c:f>Sheet1!$A$6</c:f>
              <c:strCache>
                <c:ptCount val="1"/>
                <c:pt idx="0">
                  <c:v>Multiple Organ Failure</c:v>
                </c:pt>
              </c:strCache>
            </c:strRef>
          </c:tx>
          <c:spPr>
            <a:ln w="41275">
              <a:solidFill>
                <a:srgbClr val="00B0F0"/>
              </a:solidFill>
            </a:ln>
          </c:spPr>
          <c:marker>
            <c:symbol val="diamond"/>
            <c:size val="9"/>
            <c:spPr>
              <a:solidFill>
                <a:srgbClr val="00B0F0"/>
              </a:solidFill>
              <a:ln>
                <a:noFill/>
              </a:ln>
            </c:spPr>
          </c:marker>
          <c:cat>
            <c:strRef>
              <c:f>Sheet1!$B$1:$F$1</c:f>
              <c:strCache>
                <c:ptCount val="5"/>
                <c:pt idx="0">
                  <c:v>0-30 Days 
(N = 65)</c:v>
                </c:pt>
                <c:pt idx="1">
                  <c:v>31 Days - 1 Year 
(N = 118)</c:v>
                </c:pt>
                <c:pt idx="2">
                  <c:v>&gt;1 Year - 3 Years 
(N = 197)</c:v>
                </c:pt>
                <c:pt idx="3">
                  <c:v>&gt;3 Years - 5 Years 
(N = 97)</c:v>
                </c:pt>
                <c:pt idx="4">
                  <c:v>&gt;5 Years 
(N = 152)</c:v>
                </c:pt>
              </c:strCache>
            </c:strRef>
          </c:cat>
          <c:val>
            <c:numRef>
              <c:f>Sheet1!$B$6:$F$6</c:f>
              <c:numCache>
                <c:formatCode>General</c:formatCode>
                <c:ptCount val="5"/>
                <c:pt idx="0">
                  <c:v>24.6</c:v>
                </c:pt>
                <c:pt idx="1">
                  <c:v>16.100000000000001</c:v>
                </c:pt>
                <c:pt idx="2">
                  <c:v>4.5999999999999996</c:v>
                </c:pt>
                <c:pt idx="3">
                  <c:v>4.0999999999999996</c:v>
                </c:pt>
                <c:pt idx="4">
                  <c:v>5.3</c:v>
                </c:pt>
              </c:numCache>
            </c:numRef>
          </c:val>
          <c:smooth val="0"/>
          <c:extLst>
            <c:ext xmlns:c16="http://schemas.microsoft.com/office/drawing/2014/chart" uri="{C3380CC4-5D6E-409C-BE32-E72D297353CC}">
              <c16:uniqueId val="{00000004-4E01-45DA-85F5-83314F49D0B5}"/>
            </c:ext>
          </c:extLst>
        </c:ser>
        <c:dLbls>
          <c:showLegendKey val="0"/>
          <c:showVal val="0"/>
          <c:showCatName val="0"/>
          <c:showSerName val="0"/>
          <c:showPercent val="0"/>
          <c:showBubbleSize val="0"/>
        </c:dLbls>
        <c:marker val="1"/>
        <c:smooth val="0"/>
        <c:axId val="663159280"/>
        <c:axId val="663162416"/>
      </c:lineChart>
      <c:catAx>
        <c:axId val="663159280"/>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300" b="1">
                <a:solidFill>
                  <a:schemeClr val="bg2"/>
                </a:solidFill>
              </a:defRPr>
            </a:pPr>
            <a:endParaRPr lang="en-US"/>
          </a:p>
        </c:txPr>
        <c:crossAx val="663162416"/>
        <c:crosses val="autoZero"/>
        <c:auto val="1"/>
        <c:lblAlgn val="ctr"/>
        <c:lblOffset val="100"/>
        <c:noMultiLvlLbl val="0"/>
      </c:catAx>
      <c:valAx>
        <c:axId val="663162416"/>
        <c:scaling>
          <c:orientation val="minMax"/>
          <c:max val="5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 of Deaths</a:t>
                </a:r>
                <a:endParaRPr lang="en-US" sz="1700" b="1" i="0" baseline="0" dirty="0">
                  <a:solidFill>
                    <a:schemeClr val="bg2"/>
                  </a:solidFill>
                </a:endParaRPr>
              </a:p>
            </c:rich>
          </c:tx>
          <c:layout>
            <c:manualLayout>
              <c:xMode val="edge"/>
              <c:yMode val="edge"/>
              <c:x val="1.5476854110050425E-2"/>
              <c:y val="0.3258231733130285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159280"/>
        <c:crosses val="autoZero"/>
        <c:crossBetween val="between"/>
        <c:majorUnit val="10"/>
      </c:valAx>
      <c:spPr>
        <a:noFill/>
        <a:ln>
          <a:solidFill>
            <a:schemeClr val="bg2"/>
          </a:solidFill>
        </a:ln>
      </c:spPr>
    </c:plotArea>
    <c:legend>
      <c:legendPos val="r"/>
      <c:layout>
        <c:manualLayout>
          <c:xMode val="edge"/>
          <c:yMode val="edge"/>
          <c:x val="0.12237463126843665"/>
          <c:y val="4.6311065955465296E-2"/>
          <c:w val="0.2998967551622424"/>
          <c:h val="0.26064897129794262"/>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0.81575689710688204</c:v>
                </c:pt>
                <c:pt idx="1">
                  <c:v>0.82736428881763602</c:v>
                </c:pt>
                <c:pt idx="2">
                  <c:v>0.83913684191753102</c:v>
                </c:pt>
                <c:pt idx="3">
                  <c:v>0.85107690648530299</c:v>
                </c:pt>
                <c:pt idx="4">
                  <c:v>0.86318272412985697</c:v>
                </c:pt>
                <c:pt idx="5">
                  <c:v>0.87543553182200595</c:v>
                </c:pt>
                <c:pt idx="6">
                  <c:v>0.88781114472379397</c:v>
                </c:pt>
                <c:pt idx="7">
                  <c:v>0.900283943717194</c:v>
                </c:pt>
                <c:pt idx="8">
                  <c:v>0.91282684349085597</c:v>
                </c:pt>
                <c:pt idx="9">
                  <c:v>0.92541126845571697</c:v>
                </c:pt>
                <c:pt idx="10">
                  <c:v>0.93800713725598595</c:v>
                </c:pt>
                <c:pt idx="11">
                  <c:v>0.95058285665771902</c:v>
                </c:pt>
                <c:pt idx="12">
                  <c:v>0.96310532560501205</c:v>
                </c:pt>
                <c:pt idx="13">
                  <c:v>0.97553995023276696</c:v>
                </c:pt>
                <c:pt idx="14">
                  <c:v>0.98785067061423204</c:v>
                </c:pt>
                <c:pt idx="15">
                  <c:v>1</c:v>
                </c:pt>
                <c:pt idx="16">
                  <c:v>1.0119557539367401</c:v>
                </c:pt>
                <c:pt idx="17">
                  <c:v>1.0237117658697099</c:v>
                </c:pt>
                <c:pt idx="18">
                  <c:v>1.03526897890611</c:v>
                </c:pt>
                <c:pt idx="19">
                  <c:v>1.04662892084995</c:v>
                </c:pt>
                <c:pt idx="20">
                  <c:v>1.05779369595925</c:v>
                </c:pt>
                <c:pt idx="21">
                  <c:v>1.068765975901</c:v>
                </c:pt>
                <c:pt idx="22">
                  <c:v>1.07954899000513</c:v>
                </c:pt>
                <c:pt idx="23">
                  <c:v>1.0901465149188101</c:v>
                </c:pt>
                <c:pt idx="24">
                  <c:v>1.1005628637627201</c:v>
                </c:pt>
                <c:pt idx="25">
                  <c:v>1.11080287489034</c:v>
                </c:pt>
                <c:pt idx="26">
                  <c:v>1.12087190035067</c:v>
                </c:pt>
                <c:pt idx="27">
                  <c:v>1.13077579415371</c:v>
                </c:pt>
                <c:pt idx="28">
                  <c:v>1.1405209004366399</c:v>
                </c:pt>
                <c:pt idx="29">
                  <c:v>1.1501140416269</c:v>
                </c:pt>
                <c:pt idx="30">
                  <c:v>1.15956250669688</c:v>
                </c:pt>
                <c:pt idx="31">
                  <c:v>1.16887403960261</c:v>
                </c:pt>
                <c:pt idx="32">
                  <c:v>1.17805682799681</c:v>
                </c:pt>
                <c:pt idx="33">
                  <c:v>1.1871194923045301</c:v>
                </c:pt>
                <c:pt idx="34">
                  <c:v>1.1960710752472801</c:v>
                </c:pt>
                <c:pt idx="35">
                  <c:v>1.2049210318991901</c:v>
                </c:pt>
                <c:pt idx="36">
                  <c:v>1.2136792203565401</c:v>
                </c:pt>
                <c:pt idx="37">
                  <c:v>1.22235589309982</c:v>
                </c:pt>
                <c:pt idx="38">
                  <c:v>1.23096168912523</c:v>
                </c:pt>
                <c:pt idx="39">
                  <c:v>1.23950762692056</c:v>
                </c:pt>
                <c:pt idx="40">
                  <c:v>1.2480050983586799</c:v>
                </c:pt>
                <c:pt idx="41">
                  <c:v>1.25646586357989</c:v>
                </c:pt>
                <c:pt idx="42">
                  <c:v>1.2649020469333701</c:v>
                </c:pt>
                <c:pt idx="43">
                  <c:v>1.2733261340461901</c:v>
                </c:pt>
                <c:pt idx="44">
                  <c:v>1.28175097008815</c:v>
                </c:pt>
                <c:pt idx="45">
                  <c:v>1.2901897592993199</c:v>
                </c:pt>
                <c:pt idx="46">
                  <c:v>1.2986560658475499</c:v>
                </c:pt>
                <c:pt idx="47">
                  <c:v>1.3071638160828201</c:v>
                </c:pt>
                <c:pt idx="48">
                  <c:v>1.3157249347367901</c:v>
                </c:pt>
                <c:pt idx="49">
                  <c:v>1.3243421234499999</c:v>
                </c:pt>
                <c:pt idx="50">
                  <c:v>1.33301574944684</c:v>
                </c:pt>
                <c:pt idx="51">
                  <c:v>1.34174618235679</c:v>
                </c:pt>
                <c:pt idx="52">
                  <c:v>1.3505337942301701</c:v>
                </c:pt>
                <c:pt idx="53">
                  <c:v>1.35937895955402</c:v>
                </c:pt>
                <c:pt idx="54">
                  <c:v>1.3682820552680099</c:v>
                </c:pt>
                <c:pt idx="55">
                  <c:v>1.3772434607805599</c:v>
                </c:pt>
                <c:pt idx="56">
                  <c:v>1.38626355798496</c:v>
                </c:pt>
                <c:pt idx="57">
                  <c:v>1.3953427312756901</c:v>
                </c:pt>
                <c:pt idx="58">
                  <c:v>1.4044813675647501</c:v>
                </c:pt>
                <c:pt idx="59">
                  <c:v>1.4136798562982</c:v>
                </c:pt>
                <c:pt idx="60">
                  <c:v>1.42293858947272</c:v>
                </c:pt>
                <c:pt idx="61">
                  <c:v>1.4322579616523201</c:v>
                </c:pt>
                <c:pt idx="62">
                  <c:v>1.44163836998519</c:v>
                </c:pt>
                <c:pt idx="63">
                  <c:v>1.4510802142205499</c:v>
                </c:pt>
                <c:pt idx="64">
                  <c:v>1.46058389672578</c:v>
                </c:pt>
                <c:pt idx="65">
                  <c:v>1.4701498225034799</c:v>
                </c:pt>
                <c:pt idx="66">
                  <c:v>1.4797783992087901</c:v>
                </c:pt>
                <c:pt idx="67">
                  <c:v>1.48947003716674</c:v>
                </c:pt>
                <c:pt idx="68">
                  <c:v>1.4992251493897299</c:v>
                </c:pt>
                <c:pt idx="69">
                  <c:v>1.50904415159514</c:v>
                </c:pt>
                <c:pt idx="70">
                  <c:v>1.51892746222303</c:v>
                </c:pt>
              </c:numCache>
            </c:numRef>
          </c:yVal>
          <c:smooth val="0"/>
          <c:extLst>
            <c:ext xmlns:c16="http://schemas.microsoft.com/office/drawing/2014/chart" uri="{C3380CC4-5D6E-409C-BE32-E72D297353CC}">
              <c16:uniqueId val="{00000000-2B0F-4EA3-AB15-D969662F06E7}"/>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0.61326424039729099</c:v>
                </c:pt>
                <c:pt idx="1">
                  <c:v>0.63533314257685602</c:v>
                </c:pt>
                <c:pt idx="2">
                  <c:v>0.65819362538720705</c:v>
                </c:pt>
                <c:pt idx="3">
                  <c:v>0.68187321760457997</c:v>
                </c:pt>
                <c:pt idx="4">
                  <c:v>0.70638320666490795</c:v>
                </c:pt>
                <c:pt idx="5">
                  <c:v>0.73166353913782101</c:v>
                </c:pt>
                <c:pt idx="6">
                  <c:v>0.75762485545054004</c:v>
                </c:pt>
                <c:pt idx="7">
                  <c:v>0.78416344418871498</c:v>
                </c:pt>
                <c:pt idx="8">
                  <c:v>0.81116070657376305</c:v>
                </c:pt>
                <c:pt idx="9">
                  <c:v>0.83848291807392406</c:v>
                </c:pt>
                <c:pt idx="10">
                  <c:v>0.86598137194678704</c:v>
                </c:pt>
                <c:pt idx="11">
                  <c:v>0.89349300666944598</c:v>
                </c:pt>
                <c:pt idx="12">
                  <c:v>0.92084164189932305</c:v>
                </c:pt>
                <c:pt idx="13">
                  <c:v>0.94783997895624394</c:v>
                </c:pt>
                <c:pt idx="14">
                  <c:v>0.97429256673953801</c:v>
                </c:pt>
                <c:pt idx="15">
                  <c:v>1</c:v>
                </c:pt>
                <c:pt idx="16">
                  <c:v>0.99927726787776405</c:v>
                </c:pt>
                <c:pt idx="17">
                  <c:v>0.999374158982688</c:v>
                </c:pt>
                <c:pt idx="18">
                  <c:v>1.00021548197304</c:v>
                </c:pt>
                <c:pt idx="19">
                  <c:v>1.0017224422842199</c:v>
                </c:pt>
                <c:pt idx="20">
                  <c:v>1.0038116966686399</c:v>
                </c:pt>
                <c:pt idx="21">
                  <c:v>1.00639455823502</c:v>
                </c:pt>
                <c:pt idx="22">
                  <c:v>1.0093764455144001</c:v>
                </c:pt>
                <c:pt idx="23">
                  <c:v>1.0126566918596001</c:v>
                </c:pt>
                <c:pt idx="24">
                  <c:v>1.01612884584079</c:v>
                </c:pt>
                <c:pt idx="25">
                  <c:v>1.01968158989193</c:v>
                </c:pt>
                <c:pt idx="26">
                  <c:v>1.0232003729563399</c:v>
                </c:pt>
                <c:pt idx="27">
                  <c:v>1.02656978568617</c:v>
                </c:pt>
                <c:pt idx="28">
                  <c:v>1.0296766045019401</c:v>
                </c:pt>
                <c:pt idx="29">
                  <c:v>1.0324133074536701</c:v>
                </c:pt>
                <c:pt idx="30">
                  <c:v>1.0346817485640301</c:v>
                </c:pt>
                <c:pt idx="31">
                  <c:v>1.03639660414816</c:v>
                </c:pt>
                <c:pt idx="32">
                  <c:v>1.0374882044757701</c:v>
                </c:pt>
                <c:pt idx="33">
                  <c:v>1.0379044461011799</c:v>
                </c:pt>
                <c:pt idx="34">
                  <c:v>1.0376116252654599</c:v>
                </c:pt>
                <c:pt idx="35">
                  <c:v>1.03659420052766</c:v>
                </c:pt>
                <c:pt idx="36">
                  <c:v>1.03485363840945</c:v>
                </c:pt>
                <c:pt idx="37">
                  <c:v>1.0324065879027899</c:v>
                </c:pt>
                <c:pt idx="38">
                  <c:v>1.02928265901043</c:v>
                </c:pt>
                <c:pt idx="39">
                  <c:v>1.02552205762346</c:v>
                </c:pt>
                <c:pt idx="40">
                  <c:v>1.02117327477835</c:v>
                </c:pt>
                <c:pt idx="41">
                  <c:v>1.01629096376823</c:v>
                </c:pt>
                <c:pt idx="42">
                  <c:v>1.01093407900097</c:v>
                </c:pt>
                <c:pt idx="43">
                  <c:v>1.0051643038106699</c:v>
                </c:pt>
                <c:pt idx="44">
                  <c:v>0.99904476254090502</c:v>
                </c:pt>
                <c:pt idx="45">
                  <c:v>0.99263899341974904</c:v>
                </c:pt>
                <c:pt idx="46">
                  <c:v>0.986010149847521</c:v>
                </c:pt>
                <c:pt idx="47">
                  <c:v>0.97922039543398398</c:v>
                </c:pt>
                <c:pt idx="48">
                  <c:v>0.97232430469904196</c:v>
                </c:pt>
                <c:pt idx="49">
                  <c:v>0.96534946808174105</c:v>
                </c:pt>
                <c:pt idx="50">
                  <c:v>0.95831405238825196</c:v>
                </c:pt>
                <c:pt idx="51">
                  <c:v>0.95123337176852896</c:v>
                </c:pt>
                <c:pt idx="52">
                  <c:v>0.94412038778419005</c:v>
                </c:pt>
                <c:pt idx="53">
                  <c:v>0.93698611320851199</c:v>
                </c:pt>
                <c:pt idx="54">
                  <c:v>0.92983993918458896</c:v>
                </c:pt>
                <c:pt idx="55">
                  <c:v>0.92268990130605</c:v>
                </c:pt>
                <c:pt idx="56">
                  <c:v>0.91554289691941604</c:v>
                </c:pt>
                <c:pt idx="57">
                  <c:v>0.90840486335619297</c:v>
                </c:pt>
                <c:pt idx="58">
                  <c:v>0.90128092476215504</c:v>
                </c:pt>
                <c:pt idx="59">
                  <c:v>0.89417551359019398</c:v>
                </c:pt>
                <c:pt idx="60">
                  <c:v>0.88709247156872295</c:v>
                </c:pt>
                <c:pt idx="61">
                  <c:v>0.88003513397461497</c:v>
                </c:pt>
                <c:pt idx="62">
                  <c:v>0.87300640026809895</c:v>
                </c:pt>
                <c:pt idx="63">
                  <c:v>0.86600879354020799</c:v>
                </c:pt>
                <c:pt idx="64">
                  <c:v>0.85904451074468002</c:v>
                </c:pt>
                <c:pt idx="65">
                  <c:v>0.85211546530730498</c:v>
                </c:pt>
                <c:pt idx="66">
                  <c:v>0.84522332340491302</c:v>
                </c:pt>
                <c:pt idx="67">
                  <c:v>0.83836953496632205</c:v>
                </c:pt>
                <c:pt idx="68">
                  <c:v>0.83155536025571797</c:v>
                </c:pt>
                <c:pt idx="69">
                  <c:v>0.82478189274478197</c:v>
                </c:pt>
                <c:pt idx="70">
                  <c:v>0.81805007885560299</c:v>
                </c:pt>
              </c:numCache>
            </c:numRef>
          </c:yVal>
          <c:smooth val="0"/>
          <c:extLst>
            <c:ext xmlns:c16="http://schemas.microsoft.com/office/drawing/2014/chart" uri="{C3380CC4-5D6E-409C-BE32-E72D297353CC}">
              <c16:uniqueId val="{00000001-2B0F-4EA3-AB15-D969662F06E7}"/>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1.08511025320234</c:v>
                </c:pt>
                <c:pt idx="1">
                  <c:v>1.07743736401711</c:v>
                </c:pt>
                <c:pt idx="2">
                  <c:v>1.0698229400946899</c:v>
                </c:pt>
                <c:pt idx="3">
                  <c:v>1.0622677090869901</c:v>
                </c:pt>
                <c:pt idx="4">
                  <c:v>1.0547878378282201</c:v>
                </c:pt>
                <c:pt idx="5">
                  <c:v>1.0474587421420201</c:v>
                </c:pt>
                <c:pt idx="6">
                  <c:v>1.04036796446844</c:v>
                </c:pt>
                <c:pt idx="7">
                  <c:v>1.0335998002986799</c:v>
                </c:pt>
                <c:pt idx="8">
                  <c:v>1.0272352191676399</c:v>
                </c:pt>
                <c:pt idx="9">
                  <c:v>1.02135177393002</c:v>
                </c:pt>
                <c:pt idx="10">
                  <c:v>1.0160234596792601</c:v>
                </c:pt>
                <c:pt idx="11">
                  <c:v>1.0113204699159399</c:v>
                </c:pt>
                <c:pt idx="12">
                  <c:v>1.00730877710475</c:v>
                </c:pt>
                <c:pt idx="13">
                  <c:v>1.00404943411242</c:v>
                </c:pt>
                <c:pt idx="14">
                  <c:v>1.00159744695442</c:v>
                </c:pt>
                <c:pt idx="15">
                  <c:v>1</c:v>
                </c:pt>
                <c:pt idx="16">
                  <c:v>1.02479510026336</c:v>
                </c:pt>
                <c:pt idx="17">
                  <c:v>1.04864206279546</c:v>
                </c:pt>
                <c:pt idx="18">
                  <c:v>1.0715509587704899</c:v>
                </c:pt>
                <c:pt idx="19">
                  <c:v>1.0935485237423901</c:v>
                </c:pt>
                <c:pt idx="20">
                  <c:v>1.11467868617642</c:v>
                </c:pt>
                <c:pt idx="21">
                  <c:v>1.13500286929896</c:v>
                </c:pt>
                <c:pt idx="22">
                  <c:v>1.1545999780361</c:v>
                </c:pt>
                <c:pt idx="23">
                  <c:v>1.1735659612412801</c:v>
                </c:pt>
                <c:pt idx="24">
                  <c:v>1.19201282598308</c:v>
                </c:pt>
                <c:pt idx="25">
                  <c:v>1.2100669847294301</c:v>
                </c:pt>
                <c:pt idx="26">
                  <c:v>1.2278668481772701</c:v>
                </c:pt>
                <c:pt idx="27">
                  <c:v>1.24555964384759</c:v>
                </c:pt>
                <c:pt idx="28">
                  <c:v>1.2632975427872299</c:v>
                </c:pt>
                <c:pt idx="29">
                  <c:v>1.2812332998785101</c:v>
                </c:pt>
                <c:pt idx="30">
                  <c:v>1.2995157291633099</c:v>
                </c:pt>
                <c:pt idx="31">
                  <c:v>1.31828540829685</c:v>
                </c:pt>
                <c:pt idx="32">
                  <c:v>1.3376710058030501</c:v>
                </c:pt>
                <c:pt idx="33">
                  <c:v>1.35778654220349</c:v>
                </c:pt>
                <c:pt idx="34">
                  <c:v>1.37872975033137</c:v>
                </c:pt>
                <c:pt idx="35">
                  <c:v>1.40058153168711</c:v>
                </c:pt>
                <c:pt idx="36">
                  <c:v>1.4234063593661901</c:v>
                </c:pt>
                <c:pt idx="37">
                  <c:v>1.4472533853460301</c:v>
                </c:pt>
                <c:pt idx="38">
                  <c:v>1.47215797995746</c:v>
                </c:pt>
                <c:pt idx="39">
                  <c:v>1.49814345364218</c:v>
                </c:pt>
                <c:pt idx="40">
                  <c:v>1.5252227648312799</c:v>
                </c:pt>
                <c:pt idx="41">
                  <c:v>1.5534000818899401</c:v>
                </c:pt>
                <c:pt idx="42">
                  <c:v>1.5826721262748999</c:v>
                </c:pt>
                <c:pt idx="43">
                  <c:v>1.61302927043699</c:v>
                </c:pt>
                <c:pt idx="44">
                  <c:v>1.64445639567091</c:v>
                </c:pt>
                <c:pt idx="45">
                  <c:v>1.6769335337776301</c:v>
                </c:pt>
                <c:pt idx="46">
                  <c:v>1.7104363252482</c:v>
                </c:pt>
                <c:pt idx="47">
                  <c:v>1.7449363289853901</c:v>
                </c:pt>
                <c:pt idx="48">
                  <c:v>1.7804060800721699</c:v>
                </c:pt>
                <c:pt idx="49">
                  <c:v>1.81683640788575</c:v>
                </c:pt>
                <c:pt idx="50">
                  <c:v>1.85422616296293</c:v>
                </c:pt>
                <c:pt idx="51">
                  <c:v>1.8925774381968301</c:v>
                </c:pt>
                <c:pt idx="52">
                  <c:v>1.93189507710819</c:v>
                </c:pt>
                <c:pt idx="53">
                  <c:v>1.9721862785675499</c:v>
                </c:pt>
                <c:pt idx="54">
                  <c:v>2.01346027834667</c:v>
                </c:pt>
                <c:pt idx="55">
                  <c:v>2.0557280919385001</c:v>
                </c:pt>
                <c:pt idx="56">
                  <c:v>2.0990023063509899</c:v>
                </c:pt>
                <c:pt idx="57">
                  <c:v>2.14329691117084</c:v>
                </c:pt>
                <c:pt idx="58">
                  <c:v>2.18862716123401</c:v>
                </c:pt>
                <c:pt idx="59">
                  <c:v>2.23500946484118</c:v>
                </c:pt>
                <c:pt idx="60">
                  <c:v>2.28246129271063</c:v>
                </c:pt>
                <c:pt idx="61">
                  <c:v>2.33100110384416</c:v>
                </c:pt>
                <c:pt idx="62">
                  <c:v>2.3806482852534598</c:v>
                </c:pt>
                <c:pt idx="63">
                  <c:v>2.43142310310109</c:v>
                </c:pt>
                <c:pt idx="64">
                  <c:v>2.4833466632891401</c:v>
                </c:pt>
                <c:pt idx="65">
                  <c:v>2.5364408799076901</c:v>
                </c:pt>
                <c:pt idx="66">
                  <c:v>2.5907284502558801</c:v>
                </c:pt>
                <c:pt idx="67">
                  <c:v>2.6462328353887798</c:v>
                </c:pt>
                <c:pt idx="68">
                  <c:v>2.7029782453347</c:v>
                </c:pt>
                <c:pt idx="69">
                  <c:v>2.7609896282824198</c:v>
                </c:pt>
                <c:pt idx="70">
                  <c:v>2.8202926631616698</c:v>
                </c:pt>
              </c:numCache>
            </c:numRef>
          </c:yVal>
          <c:smooth val="1"/>
          <c:extLst>
            <c:ext xmlns:c16="http://schemas.microsoft.com/office/drawing/2014/chart" uri="{C3380CC4-5D6E-409C-BE32-E72D297353CC}">
              <c16:uniqueId val="{00000002-2B0F-4EA3-AB15-D969662F06E7}"/>
            </c:ext>
          </c:extLst>
        </c:ser>
        <c:dLbls>
          <c:showLegendKey val="0"/>
          <c:showVal val="0"/>
          <c:showCatName val="0"/>
          <c:showSerName val="0"/>
          <c:showPercent val="0"/>
          <c:showBubbleSize val="0"/>
        </c:dLbls>
        <c:axId val="554661456"/>
        <c:axId val="554660672"/>
      </c:scatterChart>
      <c:valAx>
        <c:axId val="554661456"/>
        <c:scaling>
          <c:orientation val="minMax"/>
          <c:max val="40"/>
          <c:min val="0"/>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5"/>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Mortality/Graft Failure</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Microsoft_Excel_Worksheet2!$B$2:$B$10002</c:f>
              <c:numCache>
                <c:formatCode>General</c:formatCode>
                <c:ptCount val="10001"/>
                <c:pt idx="0">
                  <c:v>1.60178257859246</c:v>
                </c:pt>
                <c:pt idx="1">
                  <c:v>1.4747587385963601</c:v>
                </c:pt>
                <c:pt idx="2">
                  <c:v>1.35780808589984</c:v>
                </c:pt>
                <c:pt idx="3">
                  <c:v>1.25013180114445</c:v>
                </c:pt>
                <c:pt idx="4">
                  <c:v>1.15101943910575</c:v>
                </c:pt>
                <c:pt idx="5">
                  <c:v>1.0606711871053001</c:v>
                </c:pt>
                <c:pt idx="6">
                  <c:v>0.98007164978123995</c:v>
                </c:pt>
                <c:pt idx="7">
                  <c:v>0.90890518611961102</c:v>
                </c:pt>
                <c:pt idx="8">
                  <c:v>0.84513512807671898</c:v>
                </c:pt>
                <c:pt idx="9">
                  <c:v>0.78694907720403895</c:v>
                </c:pt>
                <c:pt idx="10">
                  <c:v>0.73299522282978602</c:v>
                </c:pt>
              </c:numCache>
            </c:numRef>
          </c:yVal>
          <c:smooth val="0"/>
          <c:extLst>
            <c:ext xmlns:c16="http://schemas.microsoft.com/office/drawing/2014/chart" uri="{C3380CC4-5D6E-409C-BE32-E72D297353CC}">
              <c16:uniqueId val="{00000000-F7FA-4424-85F9-C97DA2362B10}"/>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Microsoft_Excel_Worksheet2!$C$2:$C$10002</c:f>
              <c:numCache>
                <c:formatCode>General</c:formatCode>
                <c:ptCount val="10001"/>
                <c:pt idx="0">
                  <c:v>0.79902260577724404</c:v>
                </c:pt>
                <c:pt idx="1">
                  <c:v>0.83765065921450499</c:v>
                </c:pt>
                <c:pt idx="2">
                  <c:v>0.87808983618403702</c:v>
                </c:pt>
                <c:pt idx="3">
                  <c:v>0.92034721479851</c:v>
                </c:pt>
                <c:pt idx="4">
                  <c:v>0.96390316285439603</c:v>
                </c:pt>
                <c:pt idx="5">
                  <c:v>0.99652250788292296</c:v>
                </c:pt>
                <c:pt idx="6">
                  <c:v>0.96388615497906904</c:v>
                </c:pt>
                <c:pt idx="7">
                  <c:v>0.84447825664673903</c:v>
                </c:pt>
                <c:pt idx="8">
                  <c:v>0.72956511032217897</c:v>
                </c:pt>
                <c:pt idx="9">
                  <c:v>0.61752698519124205</c:v>
                </c:pt>
                <c:pt idx="10">
                  <c:v>0.51851240283758904</c:v>
                </c:pt>
              </c:numCache>
            </c:numRef>
          </c:yVal>
          <c:smooth val="0"/>
          <c:extLst>
            <c:ext xmlns:c16="http://schemas.microsoft.com/office/drawing/2014/chart" uri="{C3380CC4-5D6E-409C-BE32-E72D297353CC}">
              <c16:uniqueId val="{00000001-F7FA-4424-85F9-C97DA2362B10}"/>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Microsoft_Excel_Worksheet2!$D$2:$D$10002</c:f>
              <c:numCache>
                <c:formatCode>General</c:formatCode>
                <c:ptCount val="10001"/>
                <c:pt idx="0">
                  <c:v>3.2110573725089</c:v>
                </c:pt>
                <c:pt idx="1">
                  <c:v>2.59644436871312</c:v>
                </c:pt>
                <c:pt idx="2">
                  <c:v>2.0996061247525799</c:v>
                </c:pt>
                <c:pt idx="3">
                  <c:v>1.69808686885072</c:v>
                </c:pt>
                <c:pt idx="4">
                  <c:v>1.37445938581222</c:v>
                </c:pt>
                <c:pt idx="5">
                  <c:v>1.12894927937497</c:v>
                </c:pt>
                <c:pt idx="6">
                  <c:v>0.99652893004338405</c:v>
                </c:pt>
                <c:pt idx="7">
                  <c:v>0.97824737446224297</c:v>
                </c:pt>
                <c:pt idx="8">
                  <c:v>0.97901253034679003</c:v>
                </c:pt>
                <c:pt idx="9">
                  <c:v>1.00285309786179</c:v>
                </c:pt>
                <c:pt idx="10">
                  <c:v>1.0361989293814</c:v>
                </c:pt>
              </c:numCache>
            </c:numRef>
          </c:yVal>
          <c:smooth val="1"/>
          <c:extLst>
            <c:ext xmlns:c16="http://schemas.microsoft.com/office/drawing/2014/chart" uri="{C3380CC4-5D6E-409C-BE32-E72D297353CC}">
              <c16:uniqueId val="{00000002-F7FA-4424-85F9-C97DA2362B10}"/>
            </c:ext>
          </c:extLst>
        </c:ser>
        <c:dLbls>
          <c:showLegendKey val="0"/>
          <c:showVal val="0"/>
          <c:showCatName val="0"/>
          <c:showSerName val="0"/>
          <c:showPercent val="0"/>
          <c:showBubbleSize val="0"/>
        </c:dLbls>
        <c:axId val="247118384"/>
        <c:axId val="247118776"/>
      </c:scatterChart>
      <c:valAx>
        <c:axId val="247118384"/>
        <c:scaling>
          <c:orientation val="minMax"/>
          <c:max val="200"/>
          <c:min val="0"/>
        </c:scaling>
        <c:delete val="0"/>
        <c:axPos val="b"/>
        <c:title>
          <c:tx>
            <c:rich>
              <a:bodyPr/>
              <a:lstStyle/>
              <a:p>
                <a:pPr>
                  <a:defRPr sz="1700">
                    <a:solidFill>
                      <a:schemeClr val="bg2"/>
                    </a:solidFill>
                  </a:defRPr>
                </a:pPr>
                <a:r>
                  <a:rPr lang="en-US" sz="1700" dirty="0" smtClean="0">
                    <a:solidFill>
                      <a:schemeClr val="bg2"/>
                    </a:solidFill>
                  </a:rPr>
                  <a:t>Recipient eGFR (mL/min/1.73 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33319321533923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20"/>
      </c:valAx>
      <c:valAx>
        <c:axId val="247118776"/>
        <c:scaling>
          <c:orientation val="minMax"/>
          <c:max val="3.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Mortality/Graft Failure</a:t>
                </a:r>
                <a:endParaRPr lang="en-US" sz="1700" b="1" i="0" baseline="0" dirty="0">
                  <a:solidFill>
                    <a:schemeClr val="bg2"/>
                  </a:solidFill>
                </a:endParaRPr>
              </a:p>
            </c:rich>
          </c:tx>
          <c:layout>
            <c:manualLayout>
              <c:xMode val="edge"/>
              <c:yMode val="edge"/>
              <c:x val="1.1546233711936449E-2"/>
              <c:y val="7.3934891203115721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557779649558"/>
          <c:y val="0.11851912702852935"/>
          <c:w val="0.87033560156071776"/>
          <c:h val="0.68920682470831152"/>
        </c:manualLayout>
      </c:layout>
      <c:barChart>
        <c:barDir val="col"/>
        <c:grouping val="percentStacked"/>
        <c:varyColors val="0"/>
        <c:ser>
          <c:idx val="1"/>
          <c:order val="0"/>
          <c:tx>
            <c:strRef>
              <c:f>Sheet1!$A$2</c:f>
              <c:strCache>
                <c:ptCount val="1"/>
                <c:pt idx="0">
                  <c:v>&lt;-15 cm</c:v>
                </c:pt>
              </c:strCache>
            </c:strRef>
          </c:tx>
          <c:spPr>
            <a:solidFill>
              <a:srgbClr val="00339A"/>
            </a:solidFill>
            <a:ln>
              <a:solidFill>
                <a:schemeClr val="bg2"/>
              </a:solidFill>
            </a:ln>
            <a:effectLst/>
          </c:spPr>
          <c:invertIfNegative val="0"/>
          <c:cat>
            <c:strRef>
              <c:f>Sheet1!$B$1:$D$1</c:f>
              <c:strCache>
                <c:ptCount val="3"/>
                <c:pt idx="0">
                  <c:v>0-5 years                                          (N=158)</c:v>
                </c:pt>
                <c:pt idx="1">
                  <c:v>6-10 years                                   (N=203)</c:v>
                </c:pt>
                <c:pt idx="2">
                  <c:v>11-17 years                  (N=873)</c:v>
                </c:pt>
              </c:strCache>
            </c:strRef>
          </c:cat>
          <c:val>
            <c:numRef>
              <c:f>Sheet1!$B$2:$D$2</c:f>
              <c:numCache>
                <c:formatCode>General</c:formatCode>
                <c:ptCount val="3"/>
                <c:pt idx="0">
                  <c:v>1</c:v>
                </c:pt>
                <c:pt idx="1">
                  <c:v>17</c:v>
                </c:pt>
                <c:pt idx="2">
                  <c:v>28</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Sheet1!$B$1:$D$1</c:f>
              <c:strCache>
                <c:ptCount val="3"/>
                <c:pt idx="0">
                  <c:v>0-5 years                                          (N=158)</c:v>
                </c:pt>
                <c:pt idx="1">
                  <c:v>6-10 years                                   (N=203)</c:v>
                </c:pt>
                <c:pt idx="2">
                  <c:v>11-17 years                  (N=873)</c:v>
                </c:pt>
              </c:strCache>
            </c:strRef>
          </c:cat>
          <c:val>
            <c:numRef>
              <c:f>Sheet1!$B$3:$D$3</c:f>
              <c:numCache>
                <c:formatCode>General</c:formatCode>
                <c:ptCount val="3"/>
                <c:pt idx="0">
                  <c:v>30</c:v>
                </c:pt>
                <c:pt idx="1">
                  <c:v>40</c:v>
                </c:pt>
                <c:pt idx="2">
                  <c:v>109</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Sheet1!$B$1:$D$1</c:f>
              <c:strCache>
                <c:ptCount val="3"/>
                <c:pt idx="0">
                  <c:v>0-5 years                                          (N=158)</c:v>
                </c:pt>
                <c:pt idx="1">
                  <c:v>6-10 years                                   (N=203)</c:v>
                </c:pt>
                <c:pt idx="2">
                  <c:v>11-17 years                  (N=873)</c:v>
                </c:pt>
              </c:strCache>
            </c:strRef>
          </c:cat>
          <c:val>
            <c:numRef>
              <c:f>Sheet1!$B$4:$D$4</c:f>
              <c:numCache>
                <c:formatCode>General</c:formatCode>
                <c:ptCount val="3"/>
                <c:pt idx="0">
                  <c:v>77</c:v>
                </c:pt>
                <c:pt idx="1">
                  <c:v>65</c:v>
                </c:pt>
                <c:pt idx="2">
                  <c:v>270</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Sheet1!$B$1:$D$1</c:f>
              <c:strCache>
                <c:ptCount val="3"/>
                <c:pt idx="0">
                  <c:v>0-5 years                                          (N=158)</c:v>
                </c:pt>
                <c:pt idx="1">
                  <c:v>6-10 years                                   (N=203)</c:v>
                </c:pt>
                <c:pt idx="2">
                  <c:v>11-17 years                  (N=873)</c:v>
                </c:pt>
              </c:strCache>
            </c:strRef>
          </c:cat>
          <c:val>
            <c:numRef>
              <c:f>Sheet1!$B$5:$D$5</c:f>
              <c:numCache>
                <c:formatCode>General</c:formatCode>
                <c:ptCount val="3"/>
                <c:pt idx="0">
                  <c:v>41</c:v>
                </c:pt>
                <c:pt idx="1">
                  <c:v>35</c:v>
                </c:pt>
                <c:pt idx="2">
                  <c:v>0</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Sheet1!$B$1:$D$1</c:f>
              <c:strCache>
                <c:ptCount val="3"/>
                <c:pt idx="0">
                  <c:v>0-5 years                                          (N=158)</c:v>
                </c:pt>
                <c:pt idx="1">
                  <c:v>6-10 years                                   (N=203)</c:v>
                </c:pt>
                <c:pt idx="2">
                  <c:v>11-17 years                  (N=873)</c:v>
                </c:pt>
              </c:strCache>
            </c:strRef>
          </c:cat>
          <c:val>
            <c:numRef>
              <c:f>Sheet1!$B$6:$D$6</c:f>
              <c:numCache>
                <c:formatCode>General</c:formatCode>
                <c:ptCount val="3"/>
                <c:pt idx="0">
                  <c:v>9</c:v>
                </c:pt>
                <c:pt idx="1">
                  <c:v>46</c:v>
                </c:pt>
                <c:pt idx="2">
                  <c:v>203</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3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r>
                  <a:rPr lang="en-US" sz="1800" b="1" dirty="0" smtClean="0"/>
                  <a:t>% of Transplants</a:t>
                </a:r>
                <a:endParaRPr lang="en-US" sz="1800" b="1"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0.11907222804602864"/>
          <c:y val="3.6085438944942851E-2"/>
          <c:w val="0.86320540575768623"/>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7140733514505"/>
          <c:y val="3.7226668387763256E-2"/>
          <c:w val="0.88035224026198899"/>
          <c:h val="0.78180834527839216"/>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Sheet1!$B$2:$B$33</c:f>
              <c:numCache>
                <c:formatCode>General</c:formatCode>
                <c:ptCount val="30"/>
                <c:pt idx="0">
                  <c:v>5</c:v>
                </c:pt>
                <c:pt idx="1">
                  <c:v>7</c:v>
                </c:pt>
                <c:pt idx="2">
                  <c:v>17</c:v>
                </c:pt>
                <c:pt idx="3">
                  <c:v>31</c:v>
                </c:pt>
                <c:pt idx="4">
                  <c:v>24</c:v>
                </c:pt>
                <c:pt idx="5">
                  <c:v>27</c:v>
                </c:pt>
                <c:pt idx="6">
                  <c:v>27</c:v>
                </c:pt>
                <c:pt idx="7">
                  <c:v>42</c:v>
                </c:pt>
                <c:pt idx="8">
                  <c:v>47</c:v>
                </c:pt>
                <c:pt idx="9">
                  <c:v>44</c:v>
                </c:pt>
                <c:pt idx="10">
                  <c:v>39</c:v>
                </c:pt>
                <c:pt idx="11">
                  <c:v>34</c:v>
                </c:pt>
                <c:pt idx="12">
                  <c:v>48</c:v>
                </c:pt>
                <c:pt idx="13">
                  <c:v>46</c:v>
                </c:pt>
                <c:pt idx="14">
                  <c:v>57</c:v>
                </c:pt>
                <c:pt idx="15">
                  <c:v>54</c:v>
                </c:pt>
                <c:pt idx="16">
                  <c:v>48</c:v>
                </c:pt>
                <c:pt idx="17">
                  <c:v>51</c:v>
                </c:pt>
                <c:pt idx="18">
                  <c:v>60</c:v>
                </c:pt>
                <c:pt idx="19">
                  <c:v>63</c:v>
                </c:pt>
                <c:pt idx="20">
                  <c:v>65</c:v>
                </c:pt>
                <c:pt idx="21">
                  <c:v>70</c:v>
                </c:pt>
                <c:pt idx="22">
                  <c:v>68</c:v>
                </c:pt>
                <c:pt idx="23">
                  <c:v>63</c:v>
                </c:pt>
                <c:pt idx="24">
                  <c:v>60</c:v>
                </c:pt>
                <c:pt idx="25">
                  <c:v>68</c:v>
                </c:pt>
                <c:pt idx="26">
                  <c:v>63</c:v>
                </c:pt>
                <c:pt idx="27">
                  <c:v>67</c:v>
                </c:pt>
                <c:pt idx="28">
                  <c:v>54</c:v>
                </c:pt>
                <c:pt idx="29">
                  <c:v>63</c:v>
                </c:pt>
              </c:numCache>
            </c:numRef>
          </c:val>
          <c:extLst>
            <c:ext xmlns:c16="http://schemas.microsoft.com/office/drawing/2014/chart" uri="{C3380CC4-5D6E-409C-BE32-E72D297353CC}">
              <c16:uniqueId val="{00000000-CBA1-4DBE-8CB9-CE19322D82A2}"/>
            </c:ext>
          </c:extLst>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Sheet1!$C$2:$C$33</c:f>
              <c:numCache>
                <c:formatCode>General</c:formatCode>
                <c:ptCount val="30"/>
                <c:pt idx="0">
                  <c:v>0</c:v>
                </c:pt>
                <c:pt idx="1">
                  <c:v>0</c:v>
                </c:pt>
                <c:pt idx="2">
                  <c:v>5</c:v>
                </c:pt>
                <c:pt idx="3">
                  <c:v>5</c:v>
                </c:pt>
                <c:pt idx="4">
                  <c:v>7</c:v>
                </c:pt>
                <c:pt idx="5">
                  <c:v>6</c:v>
                </c:pt>
                <c:pt idx="6">
                  <c:v>5</c:v>
                </c:pt>
                <c:pt idx="7">
                  <c:v>26</c:v>
                </c:pt>
                <c:pt idx="8">
                  <c:v>11</c:v>
                </c:pt>
                <c:pt idx="9">
                  <c:v>26</c:v>
                </c:pt>
                <c:pt idx="10">
                  <c:v>28</c:v>
                </c:pt>
                <c:pt idx="11">
                  <c:v>22</c:v>
                </c:pt>
                <c:pt idx="12">
                  <c:v>5</c:v>
                </c:pt>
                <c:pt idx="13">
                  <c:v>15</c:v>
                </c:pt>
                <c:pt idx="14">
                  <c:v>6</c:v>
                </c:pt>
                <c:pt idx="15">
                  <c:v>11</c:v>
                </c:pt>
                <c:pt idx="16">
                  <c:v>27</c:v>
                </c:pt>
                <c:pt idx="17">
                  <c:v>23</c:v>
                </c:pt>
                <c:pt idx="18">
                  <c:v>15</c:v>
                </c:pt>
                <c:pt idx="19">
                  <c:v>29</c:v>
                </c:pt>
                <c:pt idx="20">
                  <c:v>38</c:v>
                </c:pt>
                <c:pt idx="21">
                  <c:v>21</c:v>
                </c:pt>
                <c:pt idx="22">
                  <c:v>30</c:v>
                </c:pt>
                <c:pt idx="23">
                  <c:v>19</c:v>
                </c:pt>
                <c:pt idx="24">
                  <c:v>37</c:v>
                </c:pt>
                <c:pt idx="25">
                  <c:v>39</c:v>
                </c:pt>
                <c:pt idx="26">
                  <c:v>28</c:v>
                </c:pt>
                <c:pt idx="27">
                  <c:v>32</c:v>
                </c:pt>
                <c:pt idx="28">
                  <c:v>40</c:v>
                </c:pt>
                <c:pt idx="29">
                  <c:v>28</c:v>
                </c:pt>
              </c:numCache>
            </c:numRef>
          </c:val>
          <c:extLst>
            <c:ext xmlns:c16="http://schemas.microsoft.com/office/drawing/2014/chart" uri="{C3380CC4-5D6E-409C-BE32-E72D297353CC}">
              <c16:uniqueId val="{00000001-CBA1-4DBE-8CB9-CE19322D82A2}"/>
            </c:ext>
          </c:extLst>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Sheet1!$D$2:$D$33</c:f>
              <c:numCache>
                <c:formatCode>General</c:formatCode>
                <c:ptCount val="30"/>
                <c:pt idx="0">
                  <c:v>0</c:v>
                </c:pt>
                <c:pt idx="1">
                  <c:v>0</c:v>
                </c:pt>
                <c:pt idx="2">
                  <c:v>0</c:v>
                </c:pt>
                <c:pt idx="3">
                  <c:v>10</c:v>
                </c:pt>
                <c:pt idx="4">
                  <c:v>16</c:v>
                </c:pt>
                <c:pt idx="5">
                  <c:v>15</c:v>
                </c:pt>
                <c:pt idx="6">
                  <c:v>0</c:v>
                </c:pt>
                <c:pt idx="7">
                  <c:v>0</c:v>
                </c:pt>
                <c:pt idx="8">
                  <c:v>0</c:v>
                </c:pt>
                <c:pt idx="9">
                  <c:v>0</c:v>
                </c:pt>
                <c:pt idx="10">
                  <c:v>0</c:v>
                </c:pt>
                <c:pt idx="11">
                  <c:v>16</c:v>
                </c:pt>
                <c:pt idx="12">
                  <c:v>19</c:v>
                </c:pt>
                <c:pt idx="13">
                  <c:v>10</c:v>
                </c:pt>
                <c:pt idx="14">
                  <c:v>13</c:v>
                </c:pt>
                <c:pt idx="15">
                  <c:v>15</c:v>
                </c:pt>
                <c:pt idx="16">
                  <c:v>13</c:v>
                </c:pt>
                <c:pt idx="17">
                  <c:v>23</c:v>
                </c:pt>
                <c:pt idx="18">
                  <c:v>23</c:v>
                </c:pt>
                <c:pt idx="19">
                  <c:v>15</c:v>
                </c:pt>
                <c:pt idx="20">
                  <c:v>12</c:v>
                </c:pt>
                <c:pt idx="21">
                  <c:v>36</c:v>
                </c:pt>
                <c:pt idx="22">
                  <c:v>28</c:v>
                </c:pt>
                <c:pt idx="23">
                  <c:v>25</c:v>
                </c:pt>
                <c:pt idx="24">
                  <c:v>0</c:v>
                </c:pt>
                <c:pt idx="25">
                  <c:v>29</c:v>
                </c:pt>
                <c:pt idx="26">
                  <c:v>16</c:v>
                </c:pt>
                <c:pt idx="27">
                  <c:v>0</c:v>
                </c:pt>
                <c:pt idx="28">
                  <c:v>12</c:v>
                </c:pt>
                <c:pt idx="29">
                  <c:v>10</c:v>
                </c:pt>
              </c:numCache>
            </c:numRef>
          </c:val>
          <c:extLst>
            <c:ext xmlns:c16="http://schemas.microsoft.com/office/drawing/2014/chart" uri="{C3380CC4-5D6E-409C-BE32-E72D297353CC}">
              <c16:uniqueId val="{00000002-CBA1-4DBE-8CB9-CE19322D82A2}"/>
            </c:ext>
          </c:extLst>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Sheet1!$E$2:$E$33</c:f>
              <c:numCache>
                <c:formatCode>General</c:formatCode>
                <c:ptCount val="30"/>
                <c:pt idx="0">
                  <c:v>0</c:v>
                </c:pt>
                <c:pt idx="1">
                  <c:v>0</c:v>
                </c:pt>
                <c:pt idx="2">
                  <c:v>0</c:v>
                </c:pt>
                <c:pt idx="3">
                  <c:v>0</c:v>
                </c:pt>
                <c:pt idx="4">
                  <c:v>0</c:v>
                </c:pt>
                <c:pt idx="5">
                  <c:v>0</c:v>
                </c:pt>
                <c:pt idx="6">
                  <c:v>20</c:v>
                </c:pt>
                <c:pt idx="7">
                  <c:v>26</c:v>
                </c:pt>
                <c:pt idx="8">
                  <c:v>21</c:v>
                </c:pt>
                <c:pt idx="9">
                  <c:v>26</c:v>
                </c:pt>
                <c:pt idx="10">
                  <c:v>30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extLst>
            <c:ext xmlns:c16="http://schemas.microsoft.com/office/drawing/2014/chart" uri="{C3380CC4-5D6E-409C-BE32-E72D297353CC}">
              <c16:uniqueId val="{00000003-CBA1-4DBE-8CB9-CE19322D82A2}"/>
            </c:ext>
          </c:extLst>
        </c:ser>
        <c:dLbls>
          <c:showLegendKey val="0"/>
          <c:showVal val="0"/>
          <c:showCatName val="0"/>
          <c:showSerName val="0"/>
          <c:showPercent val="0"/>
          <c:showBubbleSize val="0"/>
        </c:dLbls>
        <c:gapWidth val="25"/>
        <c:overlap val="100"/>
        <c:axId val="571564816"/>
        <c:axId val="571565208"/>
      </c:barChart>
      <c:catAx>
        <c:axId val="571564816"/>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71565208"/>
        <c:crosses val="autoZero"/>
        <c:auto val="1"/>
        <c:lblAlgn val="ctr"/>
        <c:lblOffset val="100"/>
        <c:tickLblSkip val="1"/>
        <c:noMultiLvlLbl val="0"/>
      </c:catAx>
      <c:valAx>
        <c:axId val="571565208"/>
        <c:scaling>
          <c:orientation val="minMax"/>
          <c:max val="14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564816"/>
        <c:crosses val="autoZero"/>
        <c:crossBetween val="between"/>
        <c:majorUnit val="20"/>
      </c:valAx>
      <c:spPr>
        <a:noFill/>
        <a:ln>
          <a:solidFill>
            <a:schemeClr val="bg2"/>
          </a:solidFill>
        </a:ln>
      </c:spPr>
    </c:plotArea>
    <c:legend>
      <c:legendPos val="r"/>
      <c:layout>
        <c:manualLayout>
          <c:xMode val="edge"/>
          <c:yMode val="edge"/>
          <c:x val="0.11823429122641718"/>
          <c:y val="4.9678179819761595E-2"/>
          <c:w val="0.20450456513448637"/>
          <c:h val="0.21911350021131015"/>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8911312097838"/>
          <c:y val="0.11565294728000394"/>
          <c:w val="0.84950226367066139"/>
          <c:h val="0.73773211846315756"/>
        </c:manualLayout>
      </c:layout>
      <c:barChart>
        <c:barDir val="col"/>
        <c:grouping val="percentStacked"/>
        <c:varyColors val="0"/>
        <c:ser>
          <c:idx val="1"/>
          <c:order val="0"/>
          <c:tx>
            <c:strRef>
              <c:f>Sheet1!$A$2</c:f>
              <c:strCache>
                <c:ptCount val="1"/>
                <c:pt idx="0">
                  <c:v>&lt;-15 cm</c:v>
                </c:pt>
              </c:strCache>
            </c:strRef>
          </c:tx>
          <c:spPr>
            <a:solidFill>
              <a:srgbClr val="00339A"/>
            </a:solidFill>
            <a:ln>
              <a:solidFill>
                <a:schemeClr val="bg2"/>
              </a:solidFill>
            </a:ln>
            <a:effectLst/>
          </c:spPr>
          <c:invertIfNegative val="0"/>
          <c:cat>
            <c:strRef>
              <c:f>Sheet1!$B$1:$E$1</c:f>
              <c:strCache>
                <c:ptCount val="4"/>
                <c:pt idx="0">
                  <c:v>Female-to-Female
(N=403)</c:v>
                </c:pt>
                <c:pt idx="1">
                  <c:v>Female-to-Male
(N=253)</c:v>
                </c:pt>
                <c:pt idx="2">
                  <c:v>Male-to-Female
(N=309)</c:v>
                </c:pt>
                <c:pt idx="3">
                  <c:v>Male-to-Male
(N=269)</c:v>
                </c:pt>
              </c:strCache>
            </c:strRef>
          </c:cat>
          <c:val>
            <c:numRef>
              <c:f>Sheet1!$B$2:$E$2</c:f>
              <c:numCache>
                <c:formatCode>General</c:formatCode>
                <c:ptCount val="4"/>
                <c:pt idx="0">
                  <c:v>14</c:v>
                </c:pt>
                <c:pt idx="1">
                  <c:v>9</c:v>
                </c:pt>
                <c:pt idx="2">
                  <c:v>13</c:v>
                </c:pt>
                <c:pt idx="3">
                  <c:v>10</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Sheet1!$B$1:$E$1</c:f>
              <c:strCache>
                <c:ptCount val="4"/>
                <c:pt idx="0">
                  <c:v>Female-to-Female
(N=403)</c:v>
                </c:pt>
                <c:pt idx="1">
                  <c:v>Female-to-Male
(N=253)</c:v>
                </c:pt>
                <c:pt idx="2">
                  <c:v>Male-to-Female
(N=309)</c:v>
                </c:pt>
                <c:pt idx="3">
                  <c:v>Male-to-Male
(N=269)</c:v>
                </c:pt>
              </c:strCache>
            </c:strRef>
          </c:cat>
          <c:val>
            <c:numRef>
              <c:f>Sheet1!$B$3:$E$3</c:f>
              <c:numCache>
                <c:formatCode>General</c:formatCode>
                <c:ptCount val="4"/>
                <c:pt idx="0">
                  <c:v>51</c:v>
                </c:pt>
                <c:pt idx="1">
                  <c:v>38</c:v>
                </c:pt>
                <c:pt idx="2">
                  <c:v>44</c:v>
                </c:pt>
                <c:pt idx="3">
                  <c:v>46</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Sheet1!$B$1:$E$1</c:f>
              <c:strCache>
                <c:ptCount val="4"/>
                <c:pt idx="0">
                  <c:v>Female-to-Female
(N=403)</c:v>
                </c:pt>
                <c:pt idx="1">
                  <c:v>Female-to-Male
(N=253)</c:v>
                </c:pt>
                <c:pt idx="2">
                  <c:v>Male-to-Female
(N=309)</c:v>
                </c:pt>
                <c:pt idx="3">
                  <c:v>Male-to-Male
(N=269)</c:v>
                </c:pt>
              </c:strCache>
            </c:strRef>
          </c:cat>
          <c:val>
            <c:numRef>
              <c:f>Sheet1!$B$4:$E$4</c:f>
              <c:numCache>
                <c:formatCode>General</c:formatCode>
                <c:ptCount val="4"/>
                <c:pt idx="0">
                  <c:v>155</c:v>
                </c:pt>
                <c:pt idx="1">
                  <c:v>94</c:v>
                </c:pt>
                <c:pt idx="2">
                  <c:v>81</c:v>
                </c:pt>
                <c:pt idx="3">
                  <c:v>82</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Sheet1!$B$1:$E$1</c:f>
              <c:strCache>
                <c:ptCount val="4"/>
                <c:pt idx="0">
                  <c:v>Female-to-Female
(N=403)</c:v>
                </c:pt>
                <c:pt idx="1">
                  <c:v>Female-to-Male
(N=253)</c:v>
                </c:pt>
                <c:pt idx="2">
                  <c:v>Male-to-Female
(N=309)</c:v>
                </c:pt>
                <c:pt idx="3">
                  <c:v>Male-to-Male
(N=269)</c:v>
                </c:pt>
              </c:strCache>
            </c:strRef>
          </c:cat>
          <c:val>
            <c:numRef>
              <c:f>Sheet1!$B$5:$E$5</c:f>
              <c:numCache>
                <c:formatCode>General</c:formatCode>
                <c:ptCount val="4"/>
                <c:pt idx="0">
                  <c:v>119</c:v>
                </c:pt>
                <c:pt idx="1">
                  <c:v>67</c:v>
                </c:pt>
                <c:pt idx="2">
                  <c:v>77</c:v>
                </c:pt>
                <c:pt idx="3">
                  <c:v>76</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Sheet1!$B$1:$E$1</c:f>
              <c:strCache>
                <c:ptCount val="4"/>
                <c:pt idx="0">
                  <c:v>Female-to-Female
(N=403)</c:v>
                </c:pt>
                <c:pt idx="1">
                  <c:v>Female-to-Male
(N=253)</c:v>
                </c:pt>
                <c:pt idx="2">
                  <c:v>Male-to-Female
(N=309)</c:v>
                </c:pt>
                <c:pt idx="3">
                  <c:v>Male-to-Male
(N=269)</c:v>
                </c:pt>
              </c:strCache>
            </c:strRef>
          </c:cat>
          <c:val>
            <c:numRef>
              <c:f>Sheet1!$B$6:$E$6</c:f>
              <c:numCache>
                <c:formatCode>General</c:formatCode>
                <c:ptCount val="4"/>
                <c:pt idx="0">
                  <c:v>64</c:v>
                </c:pt>
                <c:pt idx="1">
                  <c:v>45</c:v>
                </c:pt>
                <c:pt idx="2">
                  <c:v>94</c:v>
                </c:pt>
                <c:pt idx="3">
                  <c:v>55</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33"/>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r>
                  <a:rPr lang="en-US" sz="1800" b="1" i="0" baseline="0" dirty="0" smtClean="0">
                    <a:effectLst/>
                  </a:rPr>
                  <a:t>% of Transplants</a:t>
                </a:r>
                <a:endParaRPr lang="en-US" dirty="0">
                  <a:effectLst/>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0.12199372361063562"/>
          <c:y val="3.6085438944942851E-2"/>
          <c:w val="0.85151713725221734"/>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95891817870604E-2"/>
          <c:y val="0.11565294728000394"/>
          <c:w val="0.88802887139107611"/>
          <c:h val="0.72290426304237176"/>
        </c:manualLayout>
      </c:layout>
      <c:barChart>
        <c:barDir val="col"/>
        <c:grouping val="percentStacked"/>
        <c:varyColors val="0"/>
        <c:ser>
          <c:idx val="1"/>
          <c:order val="0"/>
          <c:tx>
            <c:strRef>
              <c:f>Sheet1!$A$2</c:f>
              <c:strCache>
                <c:ptCount val="1"/>
                <c:pt idx="0">
                  <c:v>&lt;-15 cm</c:v>
                </c:pt>
              </c:strCache>
            </c:strRef>
          </c:tx>
          <c:spPr>
            <a:solidFill>
              <a:srgbClr val="00339A"/>
            </a:solidFill>
            <a:ln>
              <a:solidFill>
                <a:schemeClr val="bg2"/>
              </a:solidFill>
            </a:ln>
            <a:effectLst/>
          </c:spPr>
          <c:invertIfNegative val="0"/>
          <c:cat>
            <c:strRef>
              <c:f>Sheet1!$B$1:$E$1</c:f>
              <c:strCache>
                <c:ptCount val="4"/>
                <c:pt idx="0">
                  <c:v>0-10 years                   (N=609)</c:v>
                </c:pt>
                <c:pt idx="1">
                  <c:v>11-17 years                   (N=451)</c:v>
                </c:pt>
                <c:pt idx="2">
                  <c:v>18-34 years                    (N=228)</c:v>
                </c:pt>
                <c:pt idx="3">
                  <c:v>35+ years                          (N=306)</c:v>
                </c:pt>
              </c:strCache>
            </c:strRef>
          </c:cat>
          <c:val>
            <c:numRef>
              <c:f>Sheet1!$B$2:$E$2</c:f>
              <c:numCache>
                <c:formatCode>General</c:formatCode>
                <c:ptCount val="4"/>
                <c:pt idx="0">
                  <c:v>74</c:v>
                </c:pt>
                <c:pt idx="1">
                  <c:v>7</c:v>
                </c:pt>
                <c:pt idx="2">
                  <c:v>3</c:v>
                </c:pt>
                <c:pt idx="3">
                  <c:v>3</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Sheet1!$B$1:$E$1</c:f>
              <c:strCache>
                <c:ptCount val="4"/>
                <c:pt idx="0">
                  <c:v>0-10 years                   (N=609)</c:v>
                </c:pt>
                <c:pt idx="1">
                  <c:v>11-17 years                   (N=451)</c:v>
                </c:pt>
                <c:pt idx="2">
                  <c:v>18-34 years                    (N=228)</c:v>
                </c:pt>
                <c:pt idx="3">
                  <c:v>35+ years                          (N=306)</c:v>
                </c:pt>
              </c:strCache>
            </c:strRef>
          </c:cat>
          <c:val>
            <c:numRef>
              <c:f>Sheet1!$B$3:$E$3</c:f>
              <c:numCache>
                <c:formatCode>General</c:formatCode>
                <c:ptCount val="4"/>
                <c:pt idx="0">
                  <c:v>151</c:v>
                </c:pt>
                <c:pt idx="1">
                  <c:v>46</c:v>
                </c:pt>
                <c:pt idx="2">
                  <c:v>17</c:v>
                </c:pt>
                <c:pt idx="3">
                  <c:v>23</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Sheet1!$B$1:$E$1</c:f>
              <c:strCache>
                <c:ptCount val="4"/>
                <c:pt idx="0">
                  <c:v>0-10 years                   (N=609)</c:v>
                </c:pt>
                <c:pt idx="1">
                  <c:v>11-17 years                   (N=451)</c:v>
                </c:pt>
                <c:pt idx="2">
                  <c:v>18-34 years                    (N=228)</c:v>
                </c:pt>
                <c:pt idx="3">
                  <c:v>35+ years                          (N=306)</c:v>
                </c:pt>
              </c:strCache>
            </c:strRef>
          </c:cat>
          <c:val>
            <c:numRef>
              <c:f>Sheet1!$B$4:$E$4</c:f>
              <c:numCache>
                <c:formatCode>General</c:formatCode>
                <c:ptCount val="4"/>
                <c:pt idx="0">
                  <c:v>226</c:v>
                </c:pt>
                <c:pt idx="1">
                  <c:v>121</c:v>
                </c:pt>
                <c:pt idx="2">
                  <c:v>68</c:v>
                </c:pt>
                <c:pt idx="3">
                  <c:v>95</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Sheet1!$B$1:$E$1</c:f>
              <c:strCache>
                <c:ptCount val="4"/>
                <c:pt idx="0">
                  <c:v>0-10 years                   (N=609)</c:v>
                </c:pt>
                <c:pt idx="1">
                  <c:v>11-17 years                   (N=451)</c:v>
                </c:pt>
                <c:pt idx="2">
                  <c:v>18-34 years                    (N=228)</c:v>
                </c:pt>
                <c:pt idx="3">
                  <c:v>35+ years                          (N=306)</c:v>
                </c:pt>
              </c:strCache>
            </c:strRef>
          </c:cat>
          <c:val>
            <c:numRef>
              <c:f>Sheet1!$B$5:$E$5</c:f>
              <c:numCache>
                <c:formatCode>General</c:formatCode>
                <c:ptCount val="4"/>
                <c:pt idx="0">
                  <c:v>109</c:v>
                </c:pt>
                <c:pt idx="1">
                  <c:v>152</c:v>
                </c:pt>
                <c:pt idx="2">
                  <c:v>63</c:v>
                </c:pt>
                <c:pt idx="3">
                  <c:v>91</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Sheet1!$B$1:$E$1</c:f>
              <c:strCache>
                <c:ptCount val="4"/>
                <c:pt idx="0">
                  <c:v>0-10 years                   (N=609)</c:v>
                </c:pt>
                <c:pt idx="1">
                  <c:v>11-17 years                   (N=451)</c:v>
                </c:pt>
                <c:pt idx="2">
                  <c:v>18-34 years                    (N=228)</c:v>
                </c:pt>
                <c:pt idx="3">
                  <c:v>35+ years                          (N=306)</c:v>
                </c:pt>
              </c:strCache>
            </c:strRef>
          </c:cat>
          <c:val>
            <c:numRef>
              <c:f>Sheet1!$B$6:$E$6</c:f>
              <c:numCache>
                <c:formatCode>General</c:formatCode>
                <c:ptCount val="4"/>
                <c:pt idx="0">
                  <c:v>49</c:v>
                </c:pt>
                <c:pt idx="1">
                  <c:v>125</c:v>
                </c:pt>
                <c:pt idx="2">
                  <c:v>77</c:v>
                </c:pt>
                <c:pt idx="3">
                  <c:v>94</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30"/>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r>
                  <a:rPr lang="en-US" sz="1800" b="1" i="0" baseline="0" dirty="0" smtClean="0">
                    <a:effectLst/>
                  </a:rPr>
                  <a:t>% of Transplants</a:t>
                </a:r>
                <a:endParaRPr lang="en-US" dirty="0">
                  <a:effectLst/>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9.445749172657765E-2"/>
          <c:y val="3.6085438944942851E-2"/>
          <c:w val="0.87796633572977278"/>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95891817870604E-2"/>
          <c:y val="0.11024317517451425"/>
          <c:w val="0.88802887139107611"/>
          <c:h val="0.70787436038060347"/>
        </c:manualLayout>
      </c:layout>
      <c:barChart>
        <c:barDir val="col"/>
        <c:grouping val="percentStacked"/>
        <c:varyColors val="0"/>
        <c:ser>
          <c:idx val="1"/>
          <c:order val="0"/>
          <c:tx>
            <c:strRef>
              <c:f>Sheet1!$A$2</c:f>
              <c:strCache>
                <c:ptCount val="1"/>
                <c:pt idx="0">
                  <c:v>&lt;-15 cm</c:v>
                </c:pt>
              </c:strCache>
            </c:strRef>
          </c:tx>
          <c:spPr>
            <a:solidFill>
              <a:srgbClr val="00339A"/>
            </a:solidFill>
            <a:ln>
              <a:solidFill>
                <a:schemeClr val="bg2"/>
              </a:solidFill>
            </a:ln>
            <a:effectLst/>
          </c:spPr>
          <c:invertIfNegative val="0"/>
          <c:cat>
            <c:strRef>
              <c:f>Sheet1!$B$1:$D$1</c:f>
              <c:strCache>
                <c:ptCount val="3"/>
                <c:pt idx="0">
                  <c:v>0-&lt;2 hours
(N=27)</c:v>
                </c:pt>
                <c:pt idx="1">
                  <c:v>2-4 hours
(N=114)</c:v>
                </c:pt>
                <c:pt idx="2">
                  <c:v>4+ hours
(N=744)</c:v>
                </c:pt>
              </c:strCache>
            </c:strRef>
          </c:cat>
          <c:val>
            <c:numRef>
              <c:f>Sheet1!$B$2:$D$2</c:f>
              <c:numCache>
                <c:formatCode>General</c:formatCode>
                <c:ptCount val="3"/>
                <c:pt idx="0">
                  <c:v>0</c:v>
                </c:pt>
                <c:pt idx="1">
                  <c:v>2</c:v>
                </c:pt>
                <c:pt idx="2">
                  <c:v>36</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Sheet1!$B$1:$D$1</c:f>
              <c:strCache>
                <c:ptCount val="3"/>
                <c:pt idx="0">
                  <c:v>0-&lt;2 hours
(N=27)</c:v>
                </c:pt>
                <c:pt idx="1">
                  <c:v>2-4 hours
(N=114)</c:v>
                </c:pt>
                <c:pt idx="2">
                  <c:v>4+ hours
(N=744)</c:v>
                </c:pt>
              </c:strCache>
            </c:strRef>
          </c:cat>
          <c:val>
            <c:numRef>
              <c:f>Sheet1!$B$3:$D$3</c:f>
              <c:numCache>
                <c:formatCode>General</c:formatCode>
                <c:ptCount val="3"/>
                <c:pt idx="0">
                  <c:v>2</c:v>
                </c:pt>
                <c:pt idx="1">
                  <c:v>14</c:v>
                </c:pt>
                <c:pt idx="2">
                  <c:v>124</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Sheet1!$B$1:$D$1</c:f>
              <c:strCache>
                <c:ptCount val="3"/>
                <c:pt idx="0">
                  <c:v>0-&lt;2 hours
(N=27)</c:v>
                </c:pt>
                <c:pt idx="1">
                  <c:v>2-4 hours
(N=114)</c:v>
                </c:pt>
                <c:pt idx="2">
                  <c:v>4+ hours
(N=744)</c:v>
                </c:pt>
              </c:strCache>
            </c:strRef>
          </c:cat>
          <c:val>
            <c:numRef>
              <c:f>Sheet1!$B$4:$D$4</c:f>
              <c:numCache>
                <c:formatCode>General</c:formatCode>
                <c:ptCount val="3"/>
                <c:pt idx="0">
                  <c:v>2</c:v>
                </c:pt>
                <c:pt idx="1">
                  <c:v>33</c:v>
                </c:pt>
                <c:pt idx="2">
                  <c:v>251</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Sheet1!$B$1:$D$1</c:f>
              <c:strCache>
                <c:ptCount val="3"/>
                <c:pt idx="0">
                  <c:v>0-&lt;2 hours
(N=27)</c:v>
                </c:pt>
                <c:pt idx="1">
                  <c:v>2-4 hours
(N=114)</c:v>
                </c:pt>
                <c:pt idx="2">
                  <c:v>4+ hours
(N=744)</c:v>
                </c:pt>
              </c:strCache>
            </c:strRef>
          </c:cat>
          <c:val>
            <c:numRef>
              <c:f>Sheet1!$B$5:$D$5</c:f>
              <c:numCache>
                <c:formatCode>General</c:formatCode>
                <c:ptCount val="3"/>
                <c:pt idx="0">
                  <c:v>6</c:v>
                </c:pt>
                <c:pt idx="1">
                  <c:v>35</c:v>
                </c:pt>
                <c:pt idx="2">
                  <c:v>191</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Sheet1!$B$1:$D$1</c:f>
              <c:strCache>
                <c:ptCount val="3"/>
                <c:pt idx="0">
                  <c:v>0-&lt;2 hours
(N=27)</c:v>
                </c:pt>
                <c:pt idx="1">
                  <c:v>2-4 hours
(N=114)</c:v>
                </c:pt>
                <c:pt idx="2">
                  <c:v>4+ hours
(N=744)</c:v>
                </c:pt>
              </c:strCache>
            </c:strRef>
          </c:cat>
          <c:val>
            <c:numRef>
              <c:f>Sheet1!$B$6:$D$6</c:f>
              <c:numCache>
                <c:formatCode>General</c:formatCode>
                <c:ptCount val="3"/>
                <c:pt idx="0">
                  <c:v>17</c:v>
                </c:pt>
                <c:pt idx="1">
                  <c:v>30</c:v>
                </c:pt>
                <c:pt idx="2">
                  <c:v>142</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33"/>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r>
                  <a:rPr lang="en-US" sz="1800" b="1" i="0" baseline="0" dirty="0" smtClean="0">
                    <a:effectLst/>
                  </a:rPr>
                  <a:t>% of Transplants</a:t>
                </a:r>
                <a:endParaRPr lang="en-US" dirty="0">
                  <a:effectLst/>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9.3008216364258822E-2"/>
          <c:y val="3.6085438944942851E-2"/>
          <c:w val="0.88666198790368589"/>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95891817870604E-2"/>
          <c:y val="0.11565294728000394"/>
          <c:w val="0.88802887139107611"/>
          <c:h val="0.73908434823746838"/>
        </c:manualLayout>
      </c:layout>
      <c:barChart>
        <c:barDir val="col"/>
        <c:grouping val="percentStacked"/>
        <c:varyColors val="0"/>
        <c:ser>
          <c:idx val="1"/>
          <c:order val="0"/>
          <c:tx>
            <c:strRef>
              <c:f>Sheet1!$A$2</c:f>
              <c:strCache>
                <c:ptCount val="1"/>
                <c:pt idx="0">
                  <c:v>&lt;-15 cm</c:v>
                </c:pt>
              </c:strCache>
            </c:strRef>
          </c:tx>
          <c:spPr>
            <a:solidFill>
              <a:srgbClr val="00339A"/>
            </a:solidFill>
            <a:ln>
              <a:solidFill>
                <a:schemeClr val="bg2"/>
              </a:solidFill>
            </a:ln>
            <a:effectLst/>
          </c:spPr>
          <c:invertIfNegative val="0"/>
          <c:cat>
            <c:strRef>
              <c:f>Sheet1!$B$1:$D$1</c:f>
              <c:strCache>
                <c:ptCount val="3"/>
                <c:pt idx="0">
                  <c:v>Europe
(N=362)</c:v>
                </c:pt>
                <c:pt idx="1">
                  <c:v>North America
(N=804)</c:v>
                </c:pt>
                <c:pt idx="2">
                  <c:v>Other
(N=68)</c:v>
                </c:pt>
              </c:strCache>
            </c:strRef>
          </c:cat>
          <c:val>
            <c:numRef>
              <c:f>Sheet1!$B$2:$D$2</c:f>
              <c:numCache>
                <c:formatCode>General</c:formatCode>
                <c:ptCount val="3"/>
                <c:pt idx="0">
                  <c:v>8</c:v>
                </c:pt>
                <c:pt idx="1">
                  <c:v>36</c:v>
                </c:pt>
                <c:pt idx="2">
                  <c:v>2</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Sheet1!$B$1:$D$1</c:f>
              <c:strCache>
                <c:ptCount val="3"/>
                <c:pt idx="0">
                  <c:v>Europe
(N=362)</c:v>
                </c:pt>
                <c:pt idx="1">
                  <c:v>North America
(N=804)</c:v>
                </c:pt>
                <c:pt idx="2">
                  <c:v>Other
(N=68)</c:v>
                </c:pt>
              </c:strCache>
            </c:strRef>
          </c:cat>
          <c:val>
            <c:numRef>
              <c:f>Sheet1!$B$3:$D$3</c:f>
              <c:numCache>
                <c:formatCode>General</c:formatCode>
                <c:ptCount val="3"/>
                <c:pt idx="0">
                  <c:v>44</c:v>
                </c:pt>
                <c:pt idx="1">
                  <c:v>127</c:v>
                </c:pt>
                <c:pt idx="2">
                  <c:v>8</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Sheet1!$B$1:$D$1</c:f>
              <c:strCache>
                <c:ptCount val="3"/>
                <c:pt idx="0">
                  <c:v>Europe
(N=362)</c:v>
                </c:pt>
                <c:pt idx="1">
                  <c:v>North America
(N=804)</c:v>
                </c:pt>
                <c:pt idx="2">
                  <c:v>Other
(N=68)</c:v>
                </c:pt>
              </c:strCache>
            </c:strRef>
          </c:cat>
          <c:val>
            <c:numRef>
              <c:f>Sheet1!$B$4:$D$4</c:f>
              <c:numCache>
                <c:formatCode>General</c:formatCode>
                <c:ptCount val="3"/>
                <c:pt idx="0">
                  <c:v>140</c:v>
                </c:pt>
                <c:pt idx="1">
                  <c:v>245</c:v>
                </c:pt>
                <c:pt idx="2">
                  <c:v>27</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Sheet1!$B$1:$D$1</c:f>
              <c:strCache>
                <c:ptCount val="3"/>
                <c:pt idx="0">
                  <c:v>Europe
(N=362)</c:v>
                </c:pt>
                <c:pt idx="1">
                  <c:v>North America
(N=804)</c:v>
                </c:pt>
                <c:pt idx="2">
                  <c:v>Other
(N=68)</c:v>
                </c:pt>
              </c:strCache>
            </c:strRef>
          </c:cat>
          <c:val>
            <c:numRef>
              <c:f>Sheet1!$B$5:$D$5</c:f>
              <c:numCache>
                <c:formatCode>General</c:formatCode>
                <c:ptCount val="3"/>
                <c:pt idx="0">
                  <c:v>100</c:v>
                </c:pt>
                <c:pt idx="1">
                  <c:v>219</c:v>
                </c:pt>
                <c:pt idx="2">
                  <c:v>20</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Sheet1!$B$1:$D$1</c:f>
              <c:strCache>
                <c:ptCount val="3"/>
                <c:pt idx="0">
                  <c:v>Europe
(N=362)</c:v>
                </c:pt>
                <c:pt idx="1">
                  <c:v>North America
(N=804)</c:v>
                </c:pt>
                <c:pt idx="2">
                  <c:v>Other
(N=68)</c:v>
                </c:pt>
              </c:strCache>
            </c:strRef>
          </c:cat>
          <c:val>
            <c:numRef>
              <c:f>Sheet1!$B$6:$D$6</c:f>
              <c:numCache>
                <c:formatCode>General</c:formatCode>
                <c:ptCount val="3"/>
                <c:pt idx="0">
                  <c:v>70</c:v>
                </c:pt>
                <c:pt idx="1">
                  <c:v>177</c:v>
                </c:pt>
                <c:pt idx="2">
                  <c:v>11</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3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r>
                  <a:rPr lang="en-US" sz="1800" b="1" i="0" baseline="0" dirty="0" smtClean="0">
                    <a:effectLst/>
                  </a:rPr>
                  <a:t>% of Transplants</a:t>
                </a:r>
                <a:endParaRPr lang="en-US" dirty="0">
                  <a:effectLst/>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9.445749172657765E-2"/>
          <c:y val="3.6085438944942851E-2"/>
          <c:w val="0.87506778500513527"/>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1652645983353"/>
          <c:y val="4.8541298120270721E-2"/>
          <c:w val="0.87256432689503571"/>
          <c:h val="0.80650769473421291"/>
        </c:manualLayout>
      </c:layout>
      <c:barChart>
        <c:barDir val="col"/>
        <c:grouping val="clustered"/>
        <c:varyColors val="0"/>
        <c:ser>
          <c:idx val="0"/>
          <c:order val="0"/>
          <c:tx>
            <c:strRef>
              <c:f>Sheet1!$B$1</c:f>
              <c:strCache>
                <c:ptCount val="1"/>
                <c:pt idx="0">
                  <c:v>%</c:v>
                </c:pt>
              </c:strCache>
            </c:strRef>
          </c:tx>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2"/>
              </a:solidFill>
            </a:ln>
          </c:spPr>
          <c:invertIfNegative val="0"/>
          <c:dPt>
            <c:idx val="0"/>
            <c:invertIfNegative val="0"/>
            <c:bubble3D val="0"/>
            <c:extLst>
              <c:ext xmlns:c16="http://schemas.microsoft.com/office/drawing/2014/chart" uri="{C3380CC4-5D6E-409C-BE32-E72D297353CC}">
                <c16:uniqueId val="{00000001-67F2-48E6-AD1F-F54232CDF196}"/>
              </c:ext>
            </c:extLst>
          </c:dPt>
          <c:dPt>
            <c:idx val="1"/>
            <c:invertIfNegative val="0"/>
            <c:bubble3D val="0"/>
            <c:extLst>
              <c:ext xmlns:c16="http://schemas.microsoft.com/office/drawing/2014/chart" uri="{C3380CC4-5D6E-409C-BE32-E72D297353CC}">
                <c16:uniqueId val="{00000003-67F2-48E6-AD1F-F54232CDF196}"/>
              </c:ext>
            </c:extLst>
          </c:dPt>
          <c:dPt>
            <c:idx val="2"/>
            <c:invertIfNegative val="0"/>
            <c:bubble3D val="0"/>
            <c:extLst>
              <c:ext xmlns:c16="http://schemas.microsoft.com/office/drawing/2014/chart" uri="{C3380CC4-5D6E-409C-BE32-E72D297353CC}">
                <c16:uniqueId val="{00000005-67F2-48E6-AD1F-F54232CDF196}"/>
              </c:ext>
            </c:extLst>
          </c:dPt>
          <c:cat>
            <c:strRef>
              <c:f>Sheet1!$A$2:$A$6</c:f>
              <c:strCache>
                <c:ptCount val="5"/>
                <c:pt idx="0">
                  <c:v>&lt;-15 cm 
(N=18)</c:v>
                </c:pt>
                <c:pt idx="1">
                  <c:v>-15 cm - &lt;-5 cm
 (N=79)</c:v>
                </c:pt>
                <c:pt idx="2">
                  <c:v>-5 cm - 5 cm 
(N=175)</c:v>
                </c:pt>
                <c:pt idx="3">
                  <c:v>&gt;5 cm - 15 cm 
(N=146)</c:v>
                </c:pt>
                <c:pt idx="4">
                  <c:v>&gt;15 cm
 (N=105)</c:v>
                </c:pt>
              </c:strCache>
            </c:strRef>
          </c:cat>
          <c:val>
            <c:numRef>
              <c:f>Sheet1!$B$2:$B$6</c:f>
              <c:numCache>
                <c:formatCode>General</c:formatCode>
                <c:ptCount val="5"/>
                <c:pt idx="0">
                  <c:v>50</c:v>
                </c:pt>
                <c:pt idx="1">
                  <c:v>21.518999999999998</c:v>
                </c:pt>
                <c:pt idx="2">
                  <c:v>24</c:v>
                </c:pt>
                <c:pt idx="3">
                  <c:v>24.657499999999999</c:v>
                </c:pt>
                <c:pt idx="4">
                  <c:v>25.714300000000001</c:v>
                </c:pt>
              </c:numCache>
            </c:numRef>
          </c:val>
          <c:extLst>
            <c:ext xmlns:c16="http://schemas.microsoft.com/office/drawing/2014/chart" uri="{C3380CC4-5D6E-409C-BE32-E72D297353CC}">
              <c16:uniqueId val="{00000006-67F2-48E6-AD1F-F54232CDF196}"/>
            </c:ext>
          </c:extLst>
        </c:ser>
        <c:dLbls>
          <c:showLegendKey val="0"/>
          <c:showVal val="0"/>
          <c:showCatName val="0"/>
          <c:showSerName val="0"/>
          <c:showPercent val="0"/>
          <c:showBubbleSize val="0"/>
        </c:dLbls>
        <c:gapWidth val="35"/>
        <c:axId val="684121928"/>
        <c:axId val="684122320"/>
      </c:barChart>
      <c:catAx>
        <c:axId val="68412192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122320"/>
        <c:crosses val="autoZero"/>
        <c:auto val="1"/>
        <c:lblAlgn val="ctr"/>
        <c:lblOffset val="100"/>
        <c:tickLblSkip val="1"/>
        <c:noMultiLvlLbl val="0"/>
      </c:catAx>
      <c:valAx>
        <c:axId val="684122320"/>
        <c:scaling>
          <c:orientation val="minMax"/>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a:t>
                </a:r>
                <a:r>
                  <a:rPr lang="en-US" sz="1700" b="1" i="0" u="none" strike="noStrike" baseline="0" dirty="0" smtClean="0">
                    <a:solidFill>
                      <a:srgbClr val="000000"/>
                    </a:solidFill>
                    <a:effectLst/>
                  </a:rPr>
                  <a:t>r</a:t>
                </a:r>
                <a:r>
                  <a:rPr lang="en-US" sz="1700" b="1" i="0" u="none" strike="noStrike" baseline="0" dirty="0" smtClean="0">
                    <a:effectLst/>
                  </a:rPr>
                  <a:t>ecipients</a:t>
                </a:r>
                <a:endParaRPr lang="en-US" sz="1700" dirty="0">
                  <a:solidFill>
                    <a:schemeClr val="bg2"/>
                  </a:solidFill>
                </a:endParaRPr>
              </a:p>
            </c:rich>
          </c:tx>
          <c:layout>
            <c:manualLayout>
              <c:xMode val="edge"/>
              <c:yMode val="edge"/>
              <c:x val="1.269440366564349E-2"/>
              <c:y val="0.2888758197152137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12192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(N=75)</c:v>
                </c:pt>
              </c:strCache>
            </c:strRef>
          </c:tx>
          <c:spPr>
            <a:ln w="41275">
              <a:solidFill>
                <a:srgbClr val="00339A"/>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96</c:v>
                </c:pt>
                <c:pt idx="2">
                  <c:v>94.666625976999995</c:v>
                </c:pt>
                <c:pt idx="3">
                  <c:v>93.333312988000003</c:v>
                </c:pt>
                <c:pt idx="4">
                  <c:v>91.980651855000005</c:v>
                </c:pt>
                <c:pt idx="5">
                  <c:v>90.627990722999996</c:v>
                </c:pt>
                <c:pt idx="6">
                  <c:v>90.627990722999996</c:v>
                </c:pt>
                <c:pt idx="7">
                  <c:v>90.627990722999996</c:v>
                </c:pt>
                <c:pt idx="8">
                  <c:v>90.627990722999996</c:v>
                </c:pt>
                <c:pt idx="9">
                  <c:v>90.627990722999996</c:v>
                </c:pt>
                <c:pt idx="10">
                  <c:v>90.627990722999996</c:v>
                </c:pt>
                <c:pt idx="11">
                  <c:v>89.254821777000004</c:v>
                </c:pt>
                <c:pt idx="12">
                  <c:v>89.254821777000004</c:v>
                </c:pt>
                <c:pt idx="13">
                  <c:v>89.254821777000004</c:v>
                </c:pt>
                <c:pt idx="14">
                  <c:v>89.254821777000004</c:v>
                </c:pt>
                <c:pt idx="15">
                  <c:v>89.254821777000004</c:v>
                </c:pt>
                <c:pt idx="16">
                  <c:v>89.254821777000004</c:v>
                </c:pt>
                <c:pt idx="17">
                  <c:v>89.254821777000004</c:v>
                </c:pt>
                <c:pt idx="18">
                  <c:v>89.254821777000004</c:v>
                </c:pt>
                <c:pt idx="19">
                  <c:v>89.254821777000004</c:v>
                </c:pt>
                <c:pt idx="20">
                  <c:v>89.254821777000004</c:v>
                </c:pt>
                <c:pt idx="21">
                  <c:v>89.254821777000004</c:v>
                </c:pt>
                <c:pt idx="22">
                  <c:v>89.254821777000004</c:v>
                </c:pt>
                <c:pt idx="23">
                  <c:v>87.881713867000002</c:v>
                </c:pt>
                <c:pt idx="24">
                  <c:v>87.881713867000002</c:v>
                </c:pt>
                <c:pt idx="25">
                  <c:v>87.881713867000002</c:v>
                </c:pt>
                <c:pt idx="26">
                  <c:v>87.881713867000002</c:v>
                </c:pt>
                <c:pt idx="27">
                  <c:v>87.881713867000002</c:v>
                </c:pt>
                <c:pt idx="28">
                  <c:v>86.508544921999999</c:v>
                </c:pt>
                <c:pt idx="29">
                  <c:v>86.508544921999999</c:v>
                </c:pt>
                <c:pt idx="30">
                  <c:v>85.135375976999995</c:v>
                </c:pt>
                <c:pt idx="31">
                  <c:v>85.135375976999995</c:v>
                </c:pt>
                <c:pt idx="32">
                  <c:v>85.135375976999995</c:v>
                </c:pt>
                <c:pt idx="33">
                  <c:v>85.135375976999995</c:v>
                </c:pt>
                <c:pt idx="34">
                  <c:v>85.135375976999995</c:v>
                </c:pt>
                <c:pt idx="35">
                  <c:v>83.762207031000003</c:v>
                </c:pt>
                <c:pt idx="36">
                  <c:v>83.762207031000003</c:v>
                </c:pt>
                <c:pt idx="37">
                  <c:v>83.762207031000003</c:v>
                </c:pt>
                <c:pt idx="38">
                  <c:v>83.762207031000003</c:v>
                </c:pt>
                <c:pt idx="39">
                  <c:v>83.762207031000003</c:v>
                </c:pt>
                <c:pt idx="40">
                  <c:v>83.762207031000003</c:v>
                </c:pt>
                <c:pt idx="41">
                  <c:v>82.389099121000001</c:v>
                </c:pt>
                <c:pt idx="42">
                  <c:v>82.389099121000001</c:v>
                </c:pt>
                <c:pt idx="43">
                  <c:v>81.015930175999998</c:v>
                </c:pt>
                <c:pt idx="44">
                  <c:v>81.015930175999998</c:v>
                </c:pt>
                <c:pt idx="45">
                  <c:v>81.015930175999998</c:v>
                </c:pt>
                <c:pt idx="46">
                  <c:v>81.015930175999998</c:v>
                </c:pt>
                <c:pt idx="47">
                  <c:v>81.015930175999998</c:v>
                </c:pt>
                <c:pt idx="48">
                  <c:v>79.642761230000005</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(N=219)</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94.977111816000004</c:v>
                </c:pt>
                <c:pt idx="2">
                  <c:v>92.689575195000003</c:v>
                </c:pt>
                <c:pt idx="3">
                  <c:v>92.230712890999996</c:v>
                </c:pt>
                <c:pt idx="4">
                  <c:v>89.466003418</c:v>
                </c:pt>
                <c:pt idx="5">
                  <c:v>88.536499023000005</c:v>
                </c:pt>
                <c:pt idx="6">
                  <c:v>87.599548339999998</c:v>
                </c:pt>
                <c:pt idx="7">
                  <c:v>86.652526855000005</c:v>
                </c:pt>
                <c:pt idx="8">
                  <c:v>86.652526855000005</c:v>
                </c:pt>
                <c:pt idx="9">
                  <c:v>86.652526855000005</c:v>
                </c:pt>
                <c:pt idx="10">
                  <c:v>86.652526855000005</c:v>
                </c:pt>
                <c:pt idx="11">
                  <c:v>86.652526855000005</c:v>
                </c:pt>
                <c:pt idx="12">
                  <c:v>86.652526855000005</c:v>
                </c:pt>
                <c:pt idx="13">
                  <c:v>86.652526855000005</c:v>
                </c:pt>
                <c:pt idx="14">
                  <c:v>86.176391601999995</c:v>
                </c:pt>
                <c:pt idx="15">
                  <c:v>85.700256347999996</c:v>
                </c:pt>
                <c:pt idx="16">
                  <c:v>85.224182128999999</c:v>
                </c:pt>
                <c:pt idx="17">
                  <c:v>84.748046875</c:v>
                </c:pt>
                <c:pt idx="18">
                  <c:v>84.748046875</c:v>
                </c:pt>
                <c:pt idx="19">
                  <c:v>84.748046875</c:v>
                </c:pt>
                <c:pt idx="20">
                  <c:v>83.319702148000005</c:v>
                </c:pt>
                <c:pt idx="21">
                  <c:v>83.319702148000005</c:v>
                </c:pt>
                <c:pt idx="22">
                  <c:v>83.319702148000005</c:v>
                </c:pt>
                <c:pt idx="23">
                  <c:v>82.843627929999997</c:v>
                </c:pt>
                <c:pt idx="24">
                  <c:v>82.367492675999998</c:v>
                </c:pt>
                <c:pt idx="25">
                  <c:v>82.367492675999998</c:v>
                </c:pt>
                <c:pt idx="26">
                  <c:v>82.367492675999998</c:v>
                </c:pt>
                <c:pt idx="27">
                  <c:v>82.367492675999998</c:v>
                </c:pt>
                <c:pt idx="28">
                  <c:v>81.415283203000001</c:v>
                </c:pt>
                <c:pt idx="29">
                  <c:v>81.415283203000001</c:v>
                </c:pt>
                <c:pt idx="30">
                  <c:v>81.415283203000001</c:v>
                </c:pt>
                <c:pt idx="31">
                  <c:v>81.415283203000001</c:v>
                </c:pt>
                <c:pt idx="32">
                  <c:v>80.936340332</c:v>
                </c:pt>
                <c:pt idx="33">
                  <c:v>80.457458496000001</c:v>
                </c:pt>
                <c:pt idx="34">
                  <c:v>79.978515625</c:v>
                </c:pt>
                <c:pt idx="35">
                  <c:v>79.978515625</c:v>
                </c:pt>
                <c:pt idx="36">
                  <c:v>79.978515625</c:v>
                </c:pt>
                <c:pt idx="37">
                  <c:v>79.499633789000001</c:v>
                </c:pt>
                <c:pt idx="38">
                  <c:v>79.499633789000001</c:v>
                </c:pt>
                <c:pt idx="39">
                  <c:v>79.499633789000001</c:v>
                </c:pt>
                <c:pt idx="40">
                  <c:v>79.499633789000001</c:v>
                </c:pt>
                <c:pt idx="41">
                  <c:v>79.499633789000001</c:v>
                </c:pt>
                <c:pt idx="42">
                  <c:v>79.499633789000001</c:v>
                </c:pt>
                <c:pt idx="43">
                  <c:v>79.499633789000001</c:v>
                </c:pt>
                <c:pt idx="44">
                  <c:v>79.499633789000001</c:v>
                </c:pt>
                <c:pt idx="45">
                  <c:v>79.499633789000001</c:v>
                </c:pt>
                <c:pt idx="46">
                  <c:v>79.011901855000005</c:v>
                </c:pt>
                <c:pt idx="47">
                  <c:v>78.521118164000001</c:v>
                </c:pt>
                <c:pt idx="48">
                  <c:v>78.521118164000001</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(N=471)</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98.301452636999997</c:v>
                </c:pt>
                <c:pt idx="2">
                  <c:v>97.239440918</c:v>
                </c:pt>
                <c:pt idx="3">
                  <c:v>96.175537109000004</c:v>
                </c:pt>
                <c:pt idx="4">
                  <c:v>95.111633300999998</c:v>
                </c:pt>
                <c:pt idx="5">
                  <c:v>94.047729492000002</c:v>
                </c:pt>
                <c:pt idx="6">
                  <c:v>93.834472656000003</c:v>
                </c:pt>
                <c:pt idx="7">
                  <c:v>93.404052734000004</c:v>
                </c:pt>
                <c:pt idx="8">
                  <c:v>92.973632812999995</c:v>
                </c:pt>
                <c:pt idx="9">
                  <c:v>91.897521972999996</c:v>
                </c:pt>
                <c:pt idx="10">
                  <c:v>91.897521972999996</c:v>
                </c:pt>
                <c:pt idx="11">
                  <c:v>91.897521972999996</c:v>
                </c:pt>
                <c:pt idx="12">
                  <c:v>91.682312011999997</c:v>
                </c:pt>
                <c:pt idx="13">
                  <c:v>91.682312011999997</c:v>
                </c:pt>
                <c:pt idx="14">
                  <c:v>91.682312011999997</c:v>
                </c:pt>
                <c:pt idx="15">
                  <c:v>91.251892089999998</c:v>
                </c:pt>
                <c:pt idx="16">
                  <c:v>91.251892089999998</c:v>
                </c:pt>
                <c:pt idx="17">
                  <c:v>91.251892089999998</c:v>
                </c:pt>
                <c:pt idx="18">
                  <c:v>91.251892089999998</c:v>
                </c:pt>
                <c:pt idx="19">
                  <c:v>91.036682128999999</c:v>
                </c:pt>
                <c:pt idx="20">
                  <c:v>90.821472168</c:v>
                </c:pt>
                <c:pt idx="21">
                  <c:v>90.606262207</c:v>
                </c:pt>
                <c:pt idx="22">
                  <c:v>90.390502929999997</c:v>
                </c:pt>
                <c:pt idx="23">
                  <c:v>90.390502929999997</c:v>
                </c:pt>
                <c:pt idx="24">
                  <c:v>89.743347168</c:v>
                </c:pt>
                <c:pt idx="25">
                  <c:v>89.743347168</c:v>
                </c:pt>
                <c:pt idx="26">
                  <c:v>89.743347168</c:v>
                </c:pt>
                <c:pt idx="27">
                  <c:v>89.527099609000004</c:v>
                </c:pt>
                <c:pt idx="28">
                  <c:v>89.527099609000004</c:v>
                </c:pt>
                <c:pt idx="29">
                  <c:v>89.310852050999998</c:v>
                </c:pt>
                <c:pt idx="30">
                  <c:v>88.877807617000002</c:v>
                </c:pt>
                <c:pt idx="31">
                  <c:v>88.877807617000002</c:v>
                </c:pt>
                <c:pt idx="32">
                  <c:v>88.877807617000002</c:v>
                </c:pt>
                <c:pt idx="33">
                  <c:v>88.660522460999999</c:v>
                </c:pt>
                <c:pt idx="34">
                  <c:v>88.225891113000003</c:v>
                </c:pt>
                <c:pt idx="35">
                  <c:v>88.008605957</c:v>
                </c:pt>
                <c:pt idx="36">
                  <c:v>88.008605957</c:v>
                </c:pt>
                <c:pt idx="37">
                  <c:v>87.356689453000001</c:v>
                </c:pt>
                <c:pt idx="38">
                  <c:v>87.139343261999997</c:v>
                </c:pt>
                <c:pt idx="39">
                  <c:v>87.139343261999997</c:v>
                </c:pt>
                <c:pt idx="40">
                  <c:v>86.487426757999998</c:v>
                </c:pt>
                <c:pt idx="41">
                  <c:v>86.487426757999998</c:v>
                </c:pt>
                <c:pt idx="42">
                  <c:v>86.487426757999998</c:v>
                </c:pt>
                <c:pt idx="43">
                  <c:v>85.618225097999996</c:v>
                </c:pt>
                <c:pt idx="44">
                  <c:v>85.18359375</c:v>
                </c:pt>
                <c:pt idx="45">
                  <c:v>85.18359375</c:v>
                </c:pt>
                <c:pt idx="46">
                  <c:v>84.531677246000001</c:v>
                </c:pt>
                <c:pt idx="47">
                  <c:v>84.531677246000001</c:v>
                </c:pt>
                <c:pt idx="48">
                  <c:v>84.312133789000001</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(N=367)</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97.547668457</c:v>
                </c:pt>
                <c:pt idx="2">
                  <c:v>97.275146484000004</c:v>
                </c:pt>
                <c:pt idx="3">
                  <c:v>96.455444335999999</c:v>
                </c:pt>
                <c:pt idx="4">
                  <c:v>96.181396484000004</c:v>
                </c:pt>
                <c:pt idx="5">
                  <c:v>95.632568359000004</c:v>
                </c:pt>
                <c:pt idx="6">
                  <c:v>95.355407714999998</c:v>
                </c:pt>
                <c:pt idx="7">
                  <c:v>95.078186035000002</c:v>
                </c:pt>
                <c:pt idx="8">
                  <c:v>95.078186035000002</c:v>
                </c:pt>
                <c:pt idx="9">
                  <c:v>94.801025390999996</c:v>
                </c:pt>
                <c:pt idx="10">
                  <c:v>94.246582031000003</c:v>
                </c:pt>
                <c:pt idx="11">
                  <c:v>93.969421386999997</c:v>
                </c:pt>
                <c:pt idx="12">
                  <c:v>93.415039062999995</c:v>
                </c:pt>
                <c:pt idx="13">
                  <c:v>92.859008789000001</c:v>
                </c:pt>
                <c:pt idx="14">
                  <c:v>92.859008789000001</c:v>
                </c:pt>
                <c:pt idx="15">
                  <c:v>92.859008789000001</c:v>
                </c:pt>
                <c:pt idx="16">
                  <c:v>92.859008789000001</c:v>
                </c:pt>
                <c:pt idx="17">
                  <c:v>92.859008789000001</c:v>
                </c:pt>
                <c:pt idx="18">
                  <c:v>92.859008789000001</c:v>
                </c:pt>
                <c:pt idx="19">
                  <c:v>92.022399902000004</c:v>
                </c:pt>
                <c:pt idx="20">
                  <c:v>91.743530273000005</c:v>
                </c:pt>
                <c:pt idx="21">
                  <c:v>91.464721679999997</c:v>
                </c:pt>
                <c:pt idx="22">
                  <c:v>91.464721679999997</c:v>
                </c:pt>
                <c:pt idx="23">
                  <c:v>90.906982421999999</c:v>
                </c:pt>
                <c:pt idx="24">
                  <c:v>90.906982421999999</c:v>
                </c:pt>
                <c:pt idx="25">
                  <c:v>90.906982421999999</c:v>
                </c:pt>
                <c:pt idx="26">
                  <c:v>90.906982421999999</c:v>
                </c:pt>
                <c:pt idx="27">
                  <c:v>90.906982421999999</c:v>
                </c:pt>
                <c:pt idx="28">
                  <c:v>90.906982421999999</c:v>
                </c:pt>
                <c:pt idx="29">
                  <c:v>90.628112793</c:v>
                </c:pt>
                <c:pt idx="30">
                  <c:v>90.349304199000002</c:v>
                </c:pt>
                <c:pt idx="31">
                  <c:v>90.349304199000002</c:v>
                </c:pt>
                <c:pt idx="32">
                  <c:v>90.349304199000002</c:v>
                </c:pt>
                <c:pt idx="33">
                  <c:v>90.349304199000002</c:v>
                </c:pt>
                <c:pt idx="34">
                  <c:v>90.349304199000002</c:v>
                </c:pt>
                <c:pt idx="35">
                  <c:v>90.349304199000002</c:v>
                </c:pt>
                <c:pt idx="36">
                  <c:v>90.349304199000002</c:v>
                </c:pt>
                <c:pt idx="37">
                  <c:v>89.788085937999995</c:v>
                </c:pt>
                <c:pt idx="38">
                  <c:v>89.507507324000002</c:v>
                </c:pt>
                <c:pt idx="39">
                  <c:v>89.507507324000002</c:v>
                </c:pt>
                <c:pt idx="40">
                  <c:v>89.507507324000002</c:v>
                </c:pt>
                <c:pt idx="41">
                  <c:v>89.226928710999999</c:v>
                </c:pt>
                <c:pt idx="42">
                  <c:v>88.665771484000004</c:v>
                </c:pt>
                <c:pt idx="43">
                  <c:v>88.104553222999996</c:v>
                </c:pt>
                <c:pt idx="44">
                  <c:v>88.104553222999996</c:v>
                </c:pt>
                <c:pt idx="45">
                  <c:v>88.104553222999996</c:v>
                </c:pt>
                <c:pt idx="46">
                  <c:v>87.823974609000004</c:v>
                </c:pt>
                <c:pt idx="47">
                  <c:v>87.543395996000001</c:v>
                </c:pt>
                <c:pt idx="48">
                  <c:v>87.261901855000005</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(N=273)</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98.164367675999998</c:v>
                </c:pt>
                <c:pt idx="2">
                  <c:v>96.677062988000003</c:v>
                </c:pt>
                <c:pt idx="3">
                  <c:v>94.058288574000002</c:v>
                </c:pt>
                <c:pt idx="4">
                  <c:v>93.308837890999996</c:v>
                </c:pt>
                <c:pt idx="5">
                  <c:v>91.809875488000003</c:v>
                </c:pt>
                <c:pt idx="6">
                  <c:v>90.685668945000003</c:v>
                </c:pt>
                <c:pt idx="7">
                  <c:v>90.685668945000003</c:v>
                </c:pt>
                <c:pt idx="8">
                  <c:v>90.685668945000003</c:v>
                </c:pt>
                <c:pt idx="9">
                  <c:v>89.936218261999997</c:v>
                </c:pt>
                <c:pt idx="10">
                  <c:v>89.936218261999997</c:v>
                </c:pt>
                <c:pt idx="11">
                  <c:v>89.936218261999997</c:v>
                </c:pt>
                <c:pt idx="12">
                  <c:v>89.183654785000002</c:v>
                </c:pt>
                <c:pt idx="13">
                  <c:v>88.807312011999997</c:v>
                </c:pt>
                <c:pt idx="14">
                  <c:v>88.807312011999997</c:v>
                </c:pt>
                <c:pt idx="15">
                  <c:v>88.431030273000005</c:v>
                </c:pt>
                <c:pt idx="16">
                  <c:v>88.053100585999999</c:v>
                </c:pt>
                <c:pt idx="17">
                  <c:v>88.053100585999999</c:v>
                </c:pt>
                <c:pt idx="18">
                  <c:v>88.053100585999999</c:v>
                </c:pt>
                <c:pt idx="19">
                  <c:v>87.294006347999996</c:v>
                </c:pt>
                <c:pt idx="20">
                  <c:v>86.914489746000001</c:v>
                </c:pt>
                <c:pt idx="21">
                  <c:v>86.534973144999995</c:v>
                </c:pt>
                <c:pt idx="22">
                  <c:v>86.153747558999996</c:v>
                </c:pt>
                <c:pt idx="23">
                  <c:v>86.153747558999996</c:v>
                </c:pt>
                <c:pt idx="24">
                  <c:v>86.153747558999996</c:v>
                </c:pt>
                <c:pt idx="25">
                  <c:v>85.770812988000003</c:v>
                </c:pt>
                <c:pt idx="26">
                  <c:v>85.770812988000003</c:v>
                </c:pt>
                <c:pt idx="27">
                  <c:v>85.770812988000003</c:v>
                </c:pt>
                <c:pt idx="28">
                  <c:v>85.770812988000003</c:v>
                </c:pt>
                <c:pt idx="29">
                  <c:v>85.770812988000003</c:v>
                </c:pt>
                <c:pt idx="30">
                  <c:v>85.005004882999998</c:v>
                </c:pt>
                <c:pt idx="31">
                  <c:v>84.622131347999996</c:v>
                </c:pt>
                <c:pt idx="32">
                  <c:v>84.622131347999996</c:v>
                </c:pt>
                <c:pt idx="33">
                  <c:v>84.237487793</c:v>
                </c:pt>
                <c:pt idx="34">
                  <c:v>84.237487793</c:v>
                </c:pt>
                <c:pt idx="35">
                  <c:v>83.852844238000003</c:v>
                </c:pt>
                <c:pt idx="36">
                  <c:v>83.852844238000003</c:v>
                </c:pt>
                <c:pt idx="37">
                  <c:v>83.852844238000003</c:v>
                </c:pt>
                <c:pt idx="38">
                  <c:v>83.464599609000004</c:v>
                </c:pt>
                <c:pt idx="39">
                  <c:v>82.688232421999999</c:v>
                </c:pt>
                <c:pt idx="40">
                  <c:v>82.688232421999999</c:v>
                </c:pt>
                <c:pt idx="41">
                  <c:v>82.299987793</c:v>
                </c:pt>
                <c:pt idx="42">
                  <c:v>81.911804199000002</c:v>
                </c:pt>
                <c:pt idx="43">
                  <c:v>81.911804199000002</c:v>
                </c:pt>
                <c:pt idx="44">
                  <c:v>81.911804199000002</c:v>
                </c:pt>
                <c:pt idx="45">
                  <c:v>81.911804199000002</c:v>
                </c:pt>
                <c:pt idx="46">
                  <c:v>81.911804199000002</c:v>
                </c:pt>
                <c:pt idx="47">
                  <c:v>81.911804199000002</c:v>
                </c:pt>
                <c:pt idx="48">
                  <c:v>81.911804199000002</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1389428452582204"/>
          <c:w val="0.78814666485654805"/>
          <c:h val="0.1272471396763974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45764322563131E-2"/>
          <c:y val="4.5225309150544735E-2"/>
          <c:w val="0.8887554119837584"/>
          <c:h val="0.80122224370227269"/>
        </c:manualLayout>
      </c:layout>
      <c:scatterChart>
        <c:scatterStyle val="lineMarker"/>
        <c:varyColors val="0"/>
        <c:ser>
          <c:idx val="0"/>
          <c:order val="0"/>
          <c:tx>
            <c:strRef>
              <c:f>Sheet1!$B$1</c:f>
              <c:strCache>
                <c:ptCount val="1"/>
              </c:strCache>
            </c:strRef>
          </c:tx>
          <c:spPr>
            <a:ln w="41275">
              <a:solidFill>
                <a:srgbClr val="FFC00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(N=40)</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97.5</c:v>
                </c:pt>
                <c:pt idx="2">
                  <c:v>95</c:v>
                </c:pt>
                <c:pt idx="3">
                  <c:v>92.5</c:v>
                </c:pt>
                <c:pt idx="4">
                  <c:v>90</c:v>
                </c:pt>
                <c:pt idx="5">
                  <c:v>90</c:v>
                </c:pt>
                <c:pt idx="6">
                  <c:v>87.352999999999994</c:v>
                </c:pt>
                <c:pt idx="7">
                  <c:v>87.352999999999994</c:v>
                </c:pt>
                <c:pt idx="8">
                  <c:v>87.352999999999994</c:v>
                </c:pt>
                <c:pt idx="9">
                  <c:v>87.352999999999994</c:v>
                </c:pt>
                <c:pt idx="10">
                  <c:v>87.352999999999994</c:v>
                </c:pt>
                <c:pt idx="11">
                  <c:v>87.352999999999994</c:v>
                </c:pt>
                <c:pt idx="12">
                  <c:v>87.352999999999994</c:v>
                </c:pt>
                <c:pt idx="13">
                  <c:v>87.352999999999994</c:v>
                </c:pt>
                <c:pt idx="14">
                  <c:v>87.352999999999994</c:v>
                </c:pt>
                <c:pt idx="15">
                  <c:v>84.706000000000003</c:v>
                </c:pt>
                <c:pt idx="16">
                  <c:v>84.706000000000003</c:v>
                </c:pt>
                <c:pt idx="17">
                  <c:v>84.706000000000003</c:v>
                </c:pt>
                <c:pt idx="18">
                  <c:v>84.706000000000003</c:v>
                </c:pt>
                <c:pt idx="19">
                  <c:v>84.706000000000003</c:v>
                </c:pt>
                <c:pt idx="20">
                  <c:v>82.058999999999997</c:v>
                </c:pt>
                <c:pt idx="21">
                  <c:v>82.058999999999997</c:v>
                </c:pt>
                <c:pt idx="22">
                  <c:v>82.058999999999997</c:v>
                </c:pt>
                <c:pt idx="23">
                  <c:v>82.058999999999997</c:v>
                </c:pt>
                <c:pt idx="24">
                  <c:v>82.058999999999997</c:v>
                </c:pt>
                <c:pt idx="25">
                  <c:v>82.058999999999997</c:v>
                </c:pt>
                <c:pt idx="26">
                  <c:v>82.058999999999997</c:v>
                </c:pt>
                <c:pt idx="27">
                  <c:v>82.058999999999997</c:v>
                </c:pt>
                <c:pt idx="28">
                  <c:v>76.765000000000001</c:v>
                </c:pt>
                <c:pt idx="29">
                  <c:v>76.765000000000001</c:v>
                </c:pt>
                <c:pt idx="30">
                  <c:v>76.765000000000001</c:v>
                </c:pt>
                <c:pt idx="31">
                  <c:v>76.765000000000001</c:v>
                </c:pt>
                <c:pt idx="32">
                  <c:v>76.765000000000001</c:v>
                </c:pt>
                <c:pt idx="33">
                  <c:v>76.765000000000001</c:v>
                </c:pt>
                <c:pt idx="34">
                  <c:v>76.765000000000001</c:v>
                </c:pt>
                <c:pt idx="35">
                  <c:v>76.765000000000001</c:v>
                </c:pt>
                <c:pt idx="36">
                  <c:v>76.765000000000001</c:v>
                </c:pt>
                <c:pt idx="37">
                  <c:v>76.765000000000001</c:v>
                </c:pt>
                <c:pt idx="38">
                  <c:v>76.765000000000001</c:v>
                </c:pt>
                <c:pt idx="39">
                  <c:v>76.765000000000001</c:v>
                </c:pt>
                <c:pt idx="40">
                  <c:v>76.765000000000001</c:v>
                </c:pt>
                <c:pt idx="41">
                  <c:v>76.765000000000001</c:v>
                </c:pt>
                <c:pt idx="42">
                  <c:v>76.765000000000001</c:v>
                </c:pt>
                <c:pt idx="43">
                  <c:v>76.765000000000001</c:v>
                </c:pt>
                <c:pt idx="44">
                  <c:v>76.765000000000001</c:v>
                </c:pt>
                <c:pt idx="45">
                  <c:v>76.765000000000001</c:v>
                </c:pt>
                <c:pt idx="46">
                  <c:v>74.022999999999996</c:v>
                </c:pt>
                <c:pt idx="47">
                  <c:v>74.022999999999996</c:v>
                </c:pt>
                <c:pt idx="48">
                  <c:v>74.022999999999996</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(N=94)</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100</c:v>
                </c:pt>
                <c:pt idx="2">
                  <c:v>95.745000000000005</c:v>
                </c:pt>
                <c:pt idx="3">
                  <c:v>95.745000000000005</c:v>
                </c:pt>
                <c:pt idx="4">
                  <c:v>90.424999999999997</c:v>
                </c:pt>
                <c:pt idx="5">
                  <c:v>89.361999999999995</c:v>
                </c:pt>
                <c:pt idx="6">
                  <c:v>89.361999999999995</c:v>
                </c:pt>
                <c:pt idx="7">
                  <c:v>88.284999999999997</c:v>
                </c:pt>
                <c:pt idx="8">
                  <c:v>87.207999999999998</c:v>
                </c:pt>
                <c:pt idx="9">
                  <c:v>86.132000000000005</c:v>
                </c:pt>
                <c:pt idx="10">
                  <c:v>86.132000000000005</c:v>
                </c:pt>
                <c:pt idx="11">
                  <c:v>86.132000000000005</c:v>
                </c:pt>
                <c:pt idx="12">
                  <c:v>85.055000000000007</c:v>
                </c:pt>
                <c:pt idx="13">
                  <c:v>85.055000000000007</c:v>
                </c:pt>
                <c:pt idx="14">
                  <c:v>85.055000000000007</c:v>
                </c:pt>
                <c:pt idx="15">
                  <c:v>83.977999999999994</c:v>
                </c:pt>
                <c:pt idx="16">
                  <c:v>83.977999999999994</c:v>
                </c:pt>
                <c:pt idx="17">
                  <c:v>83.977999999999994</c:v>
                </c:pt>
                <c:pt idx="18">
                  <c:v>83.977999999999994</c:v>
                </c:pt>
                <c:pt idx="19">
                  <c:v>83.977999999999994</c:v>
                </c:pt>
                <c:pt idx="20">
                  <c:v>83.977999999999994</c:v>
                </c:pt>
                <c:pt idx="21">
                  <c:v>82.902000000000001</c:v>
                </c:pt>
                <c:pt idx="22">
                  <c:v>82.902000000000001</c:v>
                </c:pt>
                <c:pt idx="23">
                  <c:v>82.902000000000001</c:v>
                </c:pt>
                <c:pt idx="24">
                  <c:v>82.902000000000001</c:v>
                </c:pt>
                <c:pt idx="25">
                  <c:v>82.902000000000001</c:v>
                </c:pt>
                <c:pt idx="26">
                  <c:v>82.902000000000001</c:v>
                </c:pt>
                <c:pt idx="27">
                  <c:v>82.902000000000001</c:v>
                </c:pt>
                <c:pt idx="28">
                  <c:v>82.902000000000001</c:v>
                </c:pt>
                <c:pt idx="29">
                  <c:v>82.902000000000001</c:v>
                </c:pt>
                <c:pt idx="30">
                  <c:v>82.902000000000001</c:v>
                </c:pt>
                <c:pt idx="31">
                  <c:v>82.902000000000001</c:v>
                </c:pt>
                <c:pt idx="32">
                  <c:v>82.902000000000001</c:v>
                </c:pt>
                <c:pt idx="33">
                  <c:v>82.902000000000001</c:v>
                </c:pt>
                <c:pt idx="34">
                  <c:v>82.902000000000001</c:v>
                </c:pt>
                <c:pt idx="35">
                  <c:v>82.902000000000001</c:v>
                </c:pt>
                <c:pt idx="36">
                  <c:v>82.902000000000001</c:v>
                </c:pt>
                <c:pt idx="37">
                  <c:v>82.902000000000001</c:v>
                </c:pt>
                <c:pt idx="38">
                  <c:v>82.902000000000001</c:v>
                </c:pt>
                <c:pt idx="39">
                  <c:v>82.902000000000001</c:v>
                </c:pt>
                <c:pt idx="40">
                  <c:v>82.902000000000001</c:v>
                </c:pt>
                <c:pt idx="41">
                  <c:v>82.902000000000001</c:v>
                </c:pt>
                <c:pt idx="42">
                  <c:v>82.902000000000001</c:v>
                </c:pt>
                <c:pt idx="43">
                  <c:v>81.811000000000007</c:v>
                </c:pt>
                <c:pt idx="44">
                  <c:v>81.811000000000007</c:v>
                </c:pt>
                <c:pt idx="45">
                  <c:v>81.811000000000007</c:v>
                </c:pt>
                <c:pt idx="46">
                  <c:v>81.811000000000007</c:v>
                </c:pt>
                <c:pt idx="47">
                  <c:v>81.811000000000007</c:v>
                </c:pt>
                <c:pt idx="48">
                  <c:v>80.72</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(N=49)</c:v>
                </c:pt>
              </c:strCache>
            </c:strRef>
          </c:tx>
          <c:spPr>
            <a:ln w="41275">
              <a:solidFill>
                <a:srgbClr val="00990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100</c:v>
                </c:pt>
                <c:pt idx="2">
                  <c:v>100</c:v>
                </c:pt>
                <c:pt idx="3">
                  <c:v>95.832999999999998</c:v>
                </c:pt>
                <c:pt idx="4">
                  <c:v>95.832999999999998</c:v>
                </c:pt>
                <c:pt idx="5">
                  <c:v>93.703999999999994</c:v>
                </c:pt>
                <c:pt idx="6">
                  <c:v>91.573999999999998</c:v>
                </c:pt>
                <c:pt idx="7">
                  <c:v>89.444000000000003</c:v>
                </c:pt>
                <c:pt idx="8">
                  <c:v>89.444000000000003</c:v>
                </c:pt>
                <c:pt idx="9">
                  <c:v>89.444000000000003</c:v>
                </c:pt>
                <c:pt idx="10">
                  <c:v>89.444000000000003</c:v>
                </c:pt>
                <c:pt idx="11">
                  <c:v>89.444000000000003</c:v>
                </c:pt>
                <c:pt idx="12">
                  <c:v>87.314999999999998</c:v>
                </c:pt>
                <c:pt idx="13">
                  <c:v>87.314999999999998</c:v>
                </c:pt>
                <c:pt idx="14">
                  <c:v>87.314999999999998</c:v>
                </c:pt>
                <c:pt idx="15">
                  <c:v>87.314999999999998</c:v>
                </c:pt>
                <c:pt idx="16">
                  <c:v>87.314999999999998</c:v>
                </c:pt>
                <c:pt idx="17">
                  <c:v>87.314999999999998</c:v>
                </c:pt>
                <c:pt idx="18">
                  <c:v>87.314999999999998</c:v>
                </c:pt>
                <c:pt idx="19">
                  <c:v>85.132000000000005</c:v>
                </c:pt>
                <c:pt idx="20">
                  <c:v>85.132000000000005</c:v>
                </c:pt>
                <c:pt idx="21">
                  <c:v>85.132000000000005</c:v>
                </c:pt>
                <c:pt idx="22">
                  <c:v>85.132000000000005</c:v>
                </c:pt>
                <c:pt idx="23">
                  <c:v>85.132000000000005</c:v>
                </c:pt>
                <c:pt idx="24">
                  <c:v>85.132000000000005</c:v>
                </c:pt>
                <c:pt idx="25">
                  <c:v>85.132000000000005</c:v>
                </c:pt>
                <c:pt idx="26">
                  <c:v>85.132000000000005</c:v>
                </c:pt>
                <c:pt idx="27">
                  <c:v>85.132000000000005</c:v>
                </c:pt>
                <c:pt idx="28">
                  <c:v>85.132000000000005</c:v>
                </c:pt>
                <c:pt idx="29">
                  <c:v>85.132000000000005</c:v>
                </c:pt>
                <c:pt idx="30">
                  <c:v>85.132000000000005</c:v>
                </c:pt>
                <c:pt idx="31">
                  <c:v>85.132000000000005</c:v>
                </c:pt>
                <c:pt idx="32">
                  <c:v>85.132000000000005</c:v>
                </c:pt>
                <c:pt idx="33">
                  <c:v>85.132000000000005</c:v>
                </c:pt>
                <c:pt idx="34">
                  <c:v>85.132000000000005</c:v>
                </c:pt>
                <c:pt idx="35">
                  <c:v>85.132000000000005</c:v>
                </c:pt>
                <c:pt idx="36">
                  <c:v>85.132000000000005</c:v>
                </c:pt>
                <c:pt idx="37">
                  <c:v>85.132000000000005</c:v>
                </c:pt>
                <c:pt idx="38">
                  <c:v>85.132000000000005</c:v>
                </c:pt>
                <c:pt idx="39">
                  <c:v>85.132000000000005</c:v>
                </c:pt>
                <c:pt idx="40">
                  <c:v>85.132000000000005</c:v>
                </c:pt>
                <c:pt idx="41">
                  <c:v>85.132000000000005</c:v>
                </c:pt>
                <c:pt idx="42">
                  <c:v>82.948999999999998</c:v>
                </c:pt>
                <c:pt idx="43">
                  <c:v>82.948999999999998</c:v>
                </c:pt>
                <c:pt idx="44">
                  <c:v>82.948999999999998</c:v>
                </c:pt>
                <c:pt idx="45">
                  <c:v>82.948999999999998</c:v>
                </c:pt>
                <c:pt idx="46">
                  <c:v>82.948999999999998</c:v>
                </c:pt>
                <c:pt idx="47">
                  <c:v>82.948999999999998</c:v>
                </c:pt>
                <c:pt idx="48">
                  <c:v>82.948999999999998</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(N=24)</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100</c:v>
                </c:pt>
                <c:pt idx="2">
                  <c:v>95.832999999999998</c:v>
                </c:pt>
                <c:pt idx="3">
                  <c:v>91.667000000000002</c:v>
                </c:pt>
                <c:pt idx="4">
                  <c:v>87.5</c:v>
                </c:pt>
                <c:pt idx="5">
                  <c:v>79.167000000000002</c:v>
                </c:pt>
                <c:pt idx="6">
                  <c:v>75</c:v>
                </c:pt>
                <c:pt idx="7">
                  <c:v>75</c:v>
                </c:pt>
                <c:pt idx="8">
                  <c:v>75</c:v>
                </c:pt>
                <c:pt idx="9">
                  <c:v>70.832999999999998</c:v>
                </c:pt>
                <c:pt idx="10">
                  <c:v>70.832999999999998</c:v>
                </c:pt>
                <c:pt idx="11">
                  <c:v>70.832999999999998</c:v>
                </c:pt>
                <c:pt idx="12">
                  <c:v>70.832999999999998</c:v>
                </c:pt>
                <c:pt idx="13">
                  <c:v>66.667000000000002</c:v>
                </c:pt>
                <c:pt idx="14">
                  <c:v>66.667000000000002</c:v>
                </c:pt>
                <c:pt idx="15">
                  <c:v>66.667000000000002</c:v>
                </c:pt>
                <c:pt idx="16">
                  <c:v>66.667000000000002</c:v>
                </c:pt>
                <c:pt idx="17">
                  <c:v>66.667000000000002</c:v>
                </c:pt>
                <c:pt idx="18">
                  <c:v>66.667000000000002</c:v>
                </c:pt>
                <c:pt idx="19">
                  <c:v>66.667000000000002</c:v>
                </c:pt>
                <c:pt idx="20">
                  <c:v>66.667000000000002</c:v>
                </c:pt>
                <c:pt idx="21">
                  <c:v>66.667000000000002</c:v>
                </c:pt>
                <c:pt idx="22">
                  <c:v>66.667000000000002</c:v>
                </c:pt>
                <c:pt idx="23">
                  <c:v>66.667000000000002</c:v>
                </c:pt>
                <c:pt idx="24">
                  <c:v>66.667000000000002</c:v>
                </c:pt>
                <c:pt idx="25">
                  <c:v>66.667000000000002</c:v>
                </c:pt>
                <c:pt idx="26">
                  <c:v>66.667000000000002</c:v>
                </c:pt>
                <c:pt idx="27">
                  <c:v>66.667000000000002</c:v>
                </c:pt>
                <c:pt idx="28">
                  <c:v>66.667000000000002</c:v>
                </c:pt>
                <c:pt idx="29">
                  <c:v>66.667000000000002</c:v>
                </c:pt>
                <c:pt idx="30">
                  <c:v>66.667000000000002</c:v>
                </c:pt>
                <c:pt idx="31">
                  <c:v>62.222000000000001</c:v>
                </c:pt>
                <c:pt idx="32">
                  <c:v>62.222000000000001</c:v>
                </c:pt>
                <c:pt idx="33">
                  <c:v>62.222000000000001</c:v>
                </c:pt>
                <c:pt idx="34">
                  <c:v>62.222000000000001</c:v>
                </c:pt>
                <c:pt idx="35">
                  <c:v>57.436</c:v>
                </c:pt>
                <c:pt idx="36">
                  <c:v>57.436</c:v>
                </c:pt>
                <c:pt idx="37">
                  <c:v>57.436</c:v>
                </c:pt>
                <c:pt idx="38">
                  <c:v>57.436</c:v>
                </c:pt>
                <c:pt idx="39">
                  <c:v>57.436</c:v>
                </c:pt>
                <c:pt idx="40">
                  <c:v>57.436</c:v>
                </c:pt>
                <c:pt idx="41">
                  <c:v>57.436</c:v>
                </c:pt>
                <c:pt idx="42">
                  <c:v>57.436</c:v>
                </c:pt>
                <c:pt idx="43">
                  <c:v>57.436</c:v>
                </c:pt>
                <c:pt idx="44">
                  <c:v>57.436</c:v>
                </c:pt>
                <c:pt idx="45">
                  <c:v>57.436</c:v>
                </c:pt>
                <c:pt idx="46">
                  <c:v>57.436</c:v>
                </c:pt>
                <c:pt idx="47">
                  <c:v>57.436</c:v>
                </c:pt>
                <c:pt idx="48">
                  <c:v>57.436</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egendEntry>
        <c:idx val="0"/>
        <c:delete val="1"/>
      </c:legendEntry>
      <c:layout>
        <c:manualLayout>
          <c:xMode val="edge"/>
          <c:yMode val="edge"/>
          <c:x val="0.11351762602950494"/>
          <c:y val="0.68120375932598198"/>
          <c:w val="0.80107769933930673"/>
          <c:h val="0.13077207617270636"/>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2.4347457662016309E-2"/>
          <c:w val="0.8887554119837584"/>
          <c:h val="0.86374405360256623"/>
        </c:manualLayout>
      </c:layout>
      <c:scatterChart>
        <c:scatterStyle val="lineMarker"/>
        <c:varyColors val="0"/>
        <c:ser>
          <c:idx val="0"/>
          <c:order val="0"/>
          <c:tx>
            <c:strRef>
              <c:f>Sheet1!$B$1</c:f>
              <c:strCache>
                <c:ptCount val="1"/>
                <c:pt idx="0">
                  <c:v>&lt;-15 cm (N=28)</c:v>
                </c:pt>
              </c:strCache>
            </c:strRef>
          </c:tx>
          <c:spPr>
            <a:ln w="41275">
              <a:solidFill>
                <a:srgbClr val="00339A"/>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96.428527832</c:v>
                </c:pt>
                <c:pt idx="2">
                  <c:v>92.857116699000002</c:v>
                </c:pt>
                <c:pt idx="3">
                  <c:v>92.857116699000002</c:v>
                </c:pt>
                <c:pt idx="4">
                  <c:v>89.285705566000004</c:v>
                </c:pt>
                <c:pt idx="5">
                  <c:v>89.285705566000004</c:v>
                </c:pt>
                <c:pt idx="6">
                  <c:v>89.285705566000004</c:v>
                </c:pt>
                <c:pt idx="7">
                  <c:v>89.285705566000004</c:v>
                </c:pt>
                <c:pt idx="8">
                  <c:v>89.285705566000004</c:v>
                </c:pt>
                <c:pt idx="9">
                  <c:v>89.285705566000004</c:v>
                </c:pt>
                <c:pt idx="10">
                  <c:v>89.285705566000004</c:v>
                </c:pt>
                <c:pt idx="11">
                  <c:v>85.714233398000005</c:v>
                </c:pt>
                <c:pt idx="12">
                  <c:v>85.714233398000005</c:v>
                </c:pt>
                <c:pt idx="13">
                  <c:v>85.714233398000005</c:v>
                </c:pt>
                <c:pt idx="14">
                  <c:v>85.714233398000005</c:v>
                </c:pt>
                <c:pt idx="15">
                  <c:v>85.714233398000005</c:v>
                </c:pt>
                <c:pt idx="16">
                  <c:v>85.714233398000005</c:v>
                </c:pt>
                <c:pt idx="17">
                  <c:v>85.714233398000005</c:v>
                </c:pt>
                <c:pt idx="18">
                  <c:v>85.714233398000005</c:v>
                </c:pt>
                <c:pt idx="19">
                  <c:v>85.714233398000005</c:v>
                </c:pt>
                <c:pt idx="20">
                  <c:v>85.714233398000005</c:v>
                </c:pt>
                <c:pt idx="21">
                  <c:v>85.714233398000005</c:v>
                </c:pt>
                <c:pt idx="22">
                  <c:v>85.714233398000005</c:v>
                </c:pt>
                <c:pt idx="23">
                  <c:v>85.714233398000005</c:v>
                </c:pt>
                <c:pt idx="24">
                  <c:v>85.714233398000005</c:v>
                </c:pt>
                <c:pt idx="25">
                  <c:v>85.714233398000005</c:v>
                </c:pt>
                <c:pt idx="26">
                  <c:v>85.714233398000005</c:v>
                </c:pt>
                <c:pt idx="27">
                  <c:v>85.714233398000005</c:v>
                </c:pt>
                <c:pt idx="28">
                  <c:v>85.714233398000005</c:v>
                </c:pt>
                <c:pt idx="29">
                  <c:v>85.714233398000005</c:v>
                </c:pt>
                <c:pt idx="30">
                  <c:v>85.714233398000005</c:v>
                </c:pt>
                <c:pt idx="31">
                  <c:v>85.714233398000005</c:v>
                </c:pt>
                <c:pt idx="32">
                  <c:v>85.714233398000005</c:v>
                </c:pt>
                <c:pt idx="33">
                  <c:v>85.714233398000005</c:v>
                </c:pt>
                <c:pt idx="34">
                  <c:v>85.714233398000005</c:v>
                </c:pt>
                <c:pt idx="35">
                  <c:v>85.714233398000005</c:v>
                </c:pt>
                <c:pt idx="36">
                  <c:v>85.714233398000005</c:v>
                </c:pt>
                <c:pt idx="37">
                  <c:v>85.714233398000005</c:v>
                </c:pt>
                <c:pt idx="38">
                  <c:v>85.714233398000005</c:v>
                </c:pt>
                <c:pt idx="39">
                  <c:v>85.714233398000005</c:v>
                </c:pt>
                <c:pt idx="40">
                  <c:v>85.714233398000005</c:v>
                </c:pt>
                <c:pt idx="41">
                  <c:v>85.714233398000005</c:v>
                </c:pt>
                <c:pt idx="42">
                  <c:v>85.714233398000005</c:v>
                </c:pt>
                <c:pt idx="43">
                  <c:v>82.142822265999996</c:v>
                </c:pt>
                <c:pt idx="44">
                  <c:v>82.142822265999996</c:v>
                </c:pt>
                <c:pt idx="45">
                  <c:v>82.142822265999996</c:v>
                </c:pt>
                <c:pt idx="46">
                  <c:v>82.142822265999996</c:v>
                </c:pt>
                <c:pt idx="47">
                  <c:v>82.142822265999996</c:v>
                </c:pt>
                <c:pt idx="48">
                  <c:v>78.571411132999998</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(N=46)</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97.826049804999997</c:v>
                </c:pt>
                <c:pt idx="3">
                  <c:v>97.826049804999997</c:v>
                </c:pt>
                <c:pt idx="4">
                  <c:v>93.326477050999998</c:v>
                </c:pt>
                <c:pt idx="5">
                  <c:v>93.326477050999998</c:v>
                </c:pt>
                <c:pt idx="6">
                  <c:v>93.326477050999998</c:v>
                </c:pt>
                <c:pt idx="7">
                  <c:v>93.326477050999998</c:v>
                </c:pt>
                <c:pt idx="8">
                  <c:v>93.326477050999998</c:v>
                </c:pt>
                <c:pt idx="9">
                  <c:v>93.326477050999998</c:v>
                </c:pt>
                <c:pt idx="10">
                  <c:v>93.326477050999998</c:v>
                </c:pt>
                <c:pt idx="11">
                  <c:v>93.326477050999998</c:v>
                </c:pt>
                <c:pt idx="12">
                  <c:v>93.326477050999998</c:v>
                </c:pt>
                <c:pt idx="13">
                  <c:v>93.326477050999998</c:v>
                </c:pt>
                <c:pt idx="14">
                  <c:v>93.326477050999998</c:v>
                </c:pt>
                <c:pt idx="15">
                  <c:v>93.326477050999998</c:v>
                </c:pt>
                <c:pt idx="16">
                  <c:v>90.993347168</c:v>
                </c:pt>
                <c:pt idx="17">
                  <c:v>88.66015625</c:v>
                </c:pt>
                <c:pt idx="18">
                  <c:v>88.66015625</c:v>
                </c:pt>
                <c:pt idx="19">
                  <c:v>88.66015625</c:v>
                </c:pt>
                <c:pt idx="20">
                  <c:v>88.66015625</c:v>
                </c:pt>
                <c:pt idx="21">
                  <c:v>88.66015625</c:v>
                </c:pt>
                <c:pt idx="22">
                  <c:v>88.66015625</c:v>
                </c:pt>
                <c:pt idx="23">
                  <c:v>86.326965332</c:v>
                </c:pt>
                <c:pt idx="24">
                  <c:v>86.326965332</c:v>
                </c:pt>
                <c:pt idx="25">
                  <c:v>86.326965332</c:v>
                </c:pt>
                <c:pt idx="26">
                  <c:v>86.326965332</c:v>
                </c:pt>
                <c:pt idx="27">
                  <c:v>86.326965332</c:v>
                </c:pt>
                <c:pt idx="28">
                  <c:v>86.326965332</c:v>
                </c:pt>
                <c:pt idx="29">
                  <c:v>86.326965332</c:v>
                </c:pt>
                <c:pt idx="30">
                  <c:v>86.326965332</c:v>
                </c:pt>
                <c:pt idx="31">
                  <c:v>86.326965332</c:v>
                </c:pt>
                <c:pt idx="32">
                  <c:v>83.993835449000002</c:v>
                </c:pt>
                <c:pt idx="33">
                  <c:v>81.660644531000003</c:v>
                </c:pt>
                <c:pt idx="34">
                  <c:v>81.660644531000003</c:v>
                </c:pt>
                <c:pt idx="35">
                  <c:v>81.660644531000003</c:v>
                </c:pt>
                <c:pt idx="36">
                  <c:v>81.660644531000003</c:v>
                </c:pt>
                <c:pt idx="37">
                  <c:v>79.327514648000005</c:v>
                </c:pt>
                <c:pt idx="38">
                  <c:v>79.327514648000005</c:v>
                </c:pt>
                <c:pt idx="39">
                  <c:v>79.327514648000005</c:v>
                </c:pt>
                <c:pt idx="40">
                  <c:v>79.327514648000005</c:v>
                </c:pt>
                <c:pt idx="41">
                  <c:v>79.327514648000005</c:v>
                </c:pt>
                <c:pt idx="42">
                  <c:v>79.327514648000005</c:v>
                </c:pt>
                <c:pt idx="43">
                  <c:v>79.327514648000005</c:v>
                </c:pt>
                <c:pt idx="44">
                  <c:v>79.327514648000005</c:v>
                </c:pt>
                <c:pt idx="45">
                  <c:v>79.327514648000005</c:v>
                </c:pt>
                <c:pt idx="46">
                  <c:v>79.327514648000005</c:v>
                </c:pt>
                <c:pt idx="47">
                  <c:v>79.327514648000005</c:v>
                </c:pt>
                <c:pt idx="48">
                  <c:v>79.327514648000005</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(N=71)</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98.591491699000002</c:v>
                </c:pt>
                <c:pt idx="2">
                  <c:v>98.591491699000002</c:v>
                </c:pt>
                <c:pt idx="3">
                  <c:v>98.591491699000002</c:v>
                </c:pt>
                <c:pt idx="4">
                  <c:v>98.591491699000002</c:v>
                </c:pt>
                <c:pt idx="5">
                  <c:v>98.591491699000002</c:v>
                </c:pt>
                <c:pt idx="6">
                  <c:v>98.591491699000002</c:v>
                </c:pt>
                <c:pt idx="7">
                  <c:v>98.591491699000002</c:v>
                </c:pt>
                <c:pt idx="8">
                  <c:v>98.591491699000002</c:v>
                </c:pt>
                <c:pt idx="9">
                  <c:v>97.162658691000004</c:v>
                </c:pt>
                <c:pt idx="10">
                  <c:v>97.162658691000004</c:v>
                </c:pt>
                <c:pt idx="11">
                  <c:v>97.162658691000004</c:v>
                </c:pt>
                <c:pt idx="12">
                  <c:v>97.162658691000004</c:v>
                </c:pt>
                <c:pt idx="13">
                  <c:v>97.162658691000004</c:v>
                </c:pt>
                <c:pt idx="14">
                  <c:v>97.162658691000004</c:v>
                </c:pt>
                <c:pt idx="15">
                  <c:v>97.162658691000004</c:v>
                </c:pt>
                <c:pt idx="16">
                  <c:v>97.162658691000004</c:v>
                </c:pt>
                <c:pt idx="17">
                  <c:v>97.162658691000004</c:v>
                </c:pt>
                <c:pt idx="18">
                  <c:v>97.162658691000004</c:v>
                </c:pt>
                <c:pt idx="19">
                  <c:v>97.162658691000004</c:v>
                </c:pt>
                <c:pt idx="20">
                  <c:v>97.162658691000004</c:v>
                </c:pt>
                <c:pt idx="21">
                  <c:v>97.162658691000004</c:v>
                </c:pt>
                <c:pt idx="22">
                  <c:v>97.162658691000004</c:v>
                </c:pt>
                <c:pt idx="23">
                  <c:v>97.162658691000004</c:v>
                </c:pt>
                <c:pt idx="24">
                  <c:v>97.162658691000004</c:v>
                </c:pt>
                <c:pt idx="25">
                  <c:v>97.162658691000004</c:v>
                </c:pt>
                <c:pt idx="26">
                  <c:v>97.162658691000004</c:v>
                </c:pt>
                <c:pt idx="27">
                  <c:v>97.162658691000004</c:v>
                </c:pt>
                <c:pt idx="28">
                  <c:v>97.162658691000004</c:v>
                </c:pt>
                <c:pt idx="29">
                  <c:v>95.733764648000005</c:v>
                </c:pt>
                <c:pt idx="30">
                  <c:v>94.304931640999996</c:v>
                </c:pt>
                <c:pt idx="31">
                  <c:v>94.304931640999996</c:v>
                </c:pt>
                <c:pt idx="32">
                  <c:v>94.304931640999996</c:v>
                </c:pt>
                <c:pt idx="33">
                  <c:v>94.304931640999996</c:v>
                </c:pt>
                <c:pt idx="34">
                  <c:v>94.304931640999996</c:v>
                </c:pt>
                <c:pt idx="35">
                  <c:v>94.304931640999996</c:v>
                </c:pt>
                <c:pt idx="36">
                  <c:v>94.304931640999996</c:v>
                </c:pt>
                <c:pt idx="37">
                  <c:v>94.304931640999996</c:v>
                </c:pt>
                <c:pt idx="38">
                  <c:v>94.304931640999996</c:v>
                </c:pt>
                <c:pt idx="39">
                  <c:v>94.304931640999996</c:v>
                </c:pt>
                <c:pt idx="40">
                  <c:v>94.304931640999996</c:v>
                </c:pt>
                <c:pt idx="41">
                  <c:v>94.304931640999996</c:v>
                </c:pt>
                <c:pt idx="42">
                  <c:v>94.304931640999996</c:v>
                </c:pt>
                <c:pt idx="43">
                  <c:v>94.304931640999996</c:v>
                </c:pt>
                <c:pt idx="44">
                  <c:v>94.304931640999996</c:v>
                </c:pt>
                <c:pt idx="45">
                  <c:v>94.304931640999996</c:v>
                </c:pt>
                <c:pt idx="46">
                  <c:v>92.876037597999996</c:v>
                </c:pt>
                <c:pt idx="47">
                  <c:v>92.876037597999996</c:v>
                </c:pt>
                <c:pt idx="48">
                  <c:v>92.876037597999996</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(N=39)</c:v>
                </c:pt>
              </c:strCache>
            </c:strRef>
          </c:tx>
          <c:spPr>
            <a:ln w="41275">
              <a:solidFill>
                <a:srgbClr val="0099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100</c:v>
                </c:pt>
                <c:pt idx="2">
                  <c:v>100</c:v>
                </c:pt>
                <c:pt idx="3">
                  <c:v>100</c:v>
                </c:pt>
                <c:pt idx="4">
                  <c:v>100</c:v>
                </c:pt>
                <c:pt idx="5">
                  <c:v>100</c:v>
                </c:pt>
                <c:pt idx="6">
                  <c:v>100</c:v>
                </c:pt>
                <c:pt idx="7">
                  <c:v>100</c:v>
                </c:pt>
                <c:pt idx="8">
                  <c:v>100</c:v>
                </c:pt>
                <c:pt idx="9">
                  <c:v>97.435852050999998</c:v>
                </c:pt>
                <c:pt idx="10">
                  <c:v>97.435852050999998</c:v>
                </c:pt>
                <c:pt idx="11">
                  <c:v>97.435852050999998</c:v>
                </c:pt>
                <c:pt idx="12">
                  <c:v>94.871765136999997</c:v>
                </c:pt>
                <c:pt idx="13">
                  <c:v>92.307678222999996</c:v>
                </c:pt>
                <c:pt idx="14">
                  <c:v>92.307678222999996</c:v>
                </c:pt>
                <c:pt idx="15">
                  <c:v>92.307678222999996</c:v>
                </c:pt>
                <c:pt idx="16">
                  <c:v>92.307678222999996</c:v>
                </c:pt>
                <c:pt idx="17">
                  <c:v>92.307678222999996</c:v>
                </c:pt>
                <c:pt idx="18">
                  <c:v>92.307678222999996</c:v>
                </c:pt>
                <c:pt idx="19">
                  <c:v>92.307678222999996</c:v>
                </c:pt>
                <c:pt idx="20">
                  <c:v>92.307678222999996</c:v>
                </c:pt>
                <c:pt idx="21">
                  <c:v>92.307678222999996</c:v>
                </c:pt>
                <c:pt idx="22">
                  <c:v>92.307678222999996</c:v>
                </c:pt>
                <c:pt idx="23">
                  <c:v>92.307678222999996</c:v>
                </c:pt>
                <c:pt idx="24">
                  <c:v>92.307678222999996</c:v>
                </c:pt>
                <c:pt idx="25">
                  <c:v>92.307678222999996</c:v>
                </c:pt>
                <c:pt idx="26">
                  <c:v>92.307678222999996</c:v>
                </c:pt>
                <c:pt idx="27">
                  <c:v>92.307678222999996</c:v>
                </c:pt>
                <c:pt idx="28">
                  <c:v>92.307678222999996</c:v>
                </c:pt>
                <c:pt idx="29">
                  <c:v>92.307678222999996</c:v>
                </c:pt>
                <c:pt idx="30">
                  <c:v>92.307678222999996</c:v>
                </c:pt>
                <c:pt idx="31">
                  <c:v>92.307678222999996</c:v>
                </c:pt>
                <c:pt idx="32">
                  <c:v>92.307678222999996</c:v>
                </c:pt>
                <c:pt idx="33">
                  <c:v>92.307678222999996</c:v>
                </c:pt>
                <c:pt idx="34">
                  <c:v>92.307678222999996</c:v>
                </c:pt>
                <c:pt idx="35">
                  <c:v>92.307678222999996</c:v>
                </c:pt>
                <c:pt idx="36">
                  <c:v>92.307678222999996</c:v>
                </c:pt>
                <c:pt idx="37">
                  <c:v>92.307678222999996</c:v>
                </c:pt>
                <c:pt idx="38">
                  <c:v>92.307678222999996</c:v>
                </c:pt>
                <c:pt idx="39">
                  <c:v>92.307678222999996</c:v>
                </c:pt>
                <c:pt idx="40">
                  <c:v>92.307678222999996</c:v>
                </c:pt>
                <c:pt idx="41">
                  <c:v>92.307678222999996</c:v>
                </c:pt>
                <c:pt idx="42">
                  <c:v>92.307678222999996</c:v>
                </c:pt>
                <c:pt idx="43">
                  <c:v>92.307678222999996</c:v>
                </c:pt>
                <c:pt idx="44">
                  <c:v>92.307678222999996</c:v>
                </c:pt>
                <c:pt idx="45">
                  <c:v>92.307678222999996</c:v>
                </c:pt>
                <c:pt idx="46">
                  <c:v>92.307678222999996</c:v>
                </c:pt>
                <c:pt idx="47">
                  <c:v>92.307678222999996</c:v>
                </c:pt>
                <c:pt idx="48">
                  <c:v>92.307678222999996</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(N=48) </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97.916625976999995</c:v>
                </c:pt>
                <c:pt idx="2">
                  <c:v>95.740722656000003</c:v>
                </c:pt>
                <c:pt idx="3">
                  <c:v>95.740722656000003</c:v>
                </c:pt>
                <c:pt idx="4">
                  <c:v>95.740722656000003</c:v>
                </c:pt>
                <c:pt idx="5">
                  <c:v>95.740722656000003</c:v>
                </c:pt>
                <c:pt idx="6">
                  <c:v>95.740722656000003</c:v>
                </c:pt>
                <c:pt idx="7">
                  <c:v>95.740722656000003</c:v>
                </c:pt>
                <c:pt idx="8">
                  <c:v>95.740722656000003</c:v>
                </c:pt>
                <c:pt idx="9">
                  <c:v>95.740722656000003</c:v>
                </c:pt>
                <c:pt idx="10">
                  <c:v>95.740722656000003</c:v>
                </c:pt>
                <c:pt idx="11">
                  <c:v>95.740722656000003</c:v>
                </c:pt>
                <c:pt idx="12">
                  <c:v>95.740722656000003</c:v>
                </c:pt>
                <c:pt idx="13">
                  <c:v>95.740722656000003</c:v>
                </c:pt>
                <c:pt idx="14">
                  <c:v>95.740722656000003</c:v>
                </c:pt>
                <c:pt idx="15">
                  <c:v>95.740722656000003</c:v>
                </c:pt>
                <c:pt idx="16">
                  <c:v>95.740722656000003</c:v>
                </c:pt>
                <c:pt idx="17">
                  <c:v>95.740722656000003</c:v>
                </c:pt>
                <c:pt idx="18">
                  <c:v>95.740722656000003</c:v>
                </c:pt>
                <c:pt idx="19">
                  <c:v>91.287658691000004</c:v>
                </c:pt>
                <c:pt idx="20">
                  <c:v>91.287658691000004</c:v>
                </c:pt>
                <c:pt idx="21">
                  <c:v>91.287658691000004</c:v>
                </c:pt>
                <c:pt idx="22">
                  <c:v>91.287658691000004</c:v>
                </c:pt>
                <c:pt idx="23">
                  <c:v>91.287658691000004</c:v>
                </c:pt>
                <c:pt idx="24">
                  <c:v>91.287658691000004</c:v>
                </c:pt>
                <c:pt idx="25">
                  <c:v>91.287658691000004</c:v>
                </c:pt>
                <c:pt idx="26">
                  <c:v>91.287658691000004</c:v>
                </c:pt>
                <c:pt idx="27">
                  <c:v>91.287658691000004</c:v>
                </c:pt>
                <c:pt idx="28">
                  <c:v>91.287658691000004</c:v>
                </c:pt>
                <c:pt idx="29">
                  <c:v>91.287658691000004</c:v>
                </c:pt>
                <c:pt idx="30">
                  <c:v>91.287658691000004</c:v>
                </c:pt>
                <c:pt idx="31">
                  <c:v>91.287658691000004</c:v>
                </c:pt>
                <c:pt idx="32">
                  <c:v>91.287658691000004</c:v>
                </c:pt>
                <c:pt idx="33">
                  <c:v>91.287658691000004</c:v>
                </c:pt>
                <c:pt idx="34">
                  <c:v>91.287658691000004</c:v>
                </c:pt>
                <c:pt idx="35">
                  <c:v>91.287658691000004</c:v>
                </c:pt>
                <c:pt idx="36">
                  <c:v>91.287658691000004</c:v>
                </c:pt>
                <c:pt idx="37">
                  <c:v>91.287658691000004</c:v>
                </c:pt>
                <c:pt idx="38">
                  <c:v>91.287658691000004</c:v>
                </c:pt>
                <c:pt idx="39">
                  <c:v>91.287658691000004</c:v>
                </c:pt>
                <c:pt idx="40">
                  <c:v>91.287658691000004</c:v>
                </c:pt>
                <c:pt idx="41">
                  <c:v>91.287658691000004</c:v>
                </c:pt>
                <c:pt idx="42">
                  <c:v>91.287658691000004</c:v>
                </c:pt>
                <c:pt idx="43">
                  <c:v>91.287658691000004</c:v>
                </c:pt>
                <c:pt idx="44">
                  <c:v>91.287658691000004</c:v>
                </c:pt>
                <c:pt idx="45">
                  <c:v>91.287658691000004</c:v>
                </c:pt>
                <c:pt idx="46">
                  <c:v>91.287658691000004</c:v>
                </c:pt>
                <c:pt idx="47">
                  <c:v>91.287658691000004</c:v>
                </c:pt>
                <c:pt idx="48">
                  <c:v>91.287658691000004</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2225994444462238"/>
          <c:w val="0.79028971484496646"/>
          <c:h val="0.12469235672024696"/>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(N=46)</c:v>
                </c:pt>
              </c:strCache>
            </c:strRef>
          </c:tx>
          <c:spPr>
            <a:ln w="41275">
              <a:solidFill>
                <a:srgbClr val="00339A"/>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95.652160644999995</c:v>
                </c:pt>
                <c:pt idx="2">
                  <c:v>95.652160644999995</c:v>
                </c:pt>
                <c:pt idx="3">
                  <c:v>93.478210449000002</c:v>
                </c:pt>
                <c:pt idx="4">
                  <c:v>93.478210449000002</c:v>
                </c:pt>
                <c:pt idx="5">
                  <c:v>91.252563476999995</c:v>
                </c:pt>
                <c:pt idx="6">
                  <c:v>91.252563476999995</c:v>
                </c:pt>
                <c:pt idx="7">
                  <c:v>91.252563476999995</c:v>
                </c:pt>
                <c:pt idx="8">
                  <c:v>91.252563476999995</c:v>
                </c:pt>
                <c:pt idx="9">
                  <c:v>91.252563476999995</c:v>
                </c:pt>
                <c:pt idx="10">
                  <c:v>91.252563476999995</c:v>
                </c:pt>
                <c:pt idx="11">
                  <c:v>91.252563476999995</c:v>
                </c:pt>
                <c:pt idx="12">
                  <c:v>91.252563476999995</c:v>
                </c:pt>
                <c:pt idx="13">
                  <c:v>91.252563476999995</c:v>
                </c:pt>
                <c:pt idx="14">
                  <c:v>91.252563476999995</c:v>
                </c:pt>
                <c:pt idx="15">
                  <c:v>91.252563476999995</c:v>
                </c:pt>
                <c:pt idx="16">
                  <c:v>91.252563476999995</c:v>
                </c:pt>
                <c:pt idx="17">
                  <c:v>91.252563476999995</c:v>
                </c:pt>
                <c:pt idx="18">
                  <c:v>91.252563476999995</c:v>
                </c:pt>
                <c:pt idx="19">
                  <c:v>91.252563476999995</c:v>
                </c:pt>
                <c:pt idx="20">
                  <c:v>91.252563476999995</c:v>
                </c:pt>
                <c:pt idx="21">
                  <c:v>91.252563476999995</c:v>
                </c:pt>
                <c:pt idx="22">
                  <c:v>91.252563476999995</c:v>
                </c:pt>
                <c:pt idx="23">
                  <c:v>88.971252441000004</c:v>
                </c:pt>
                <c:pt idx="24">
                  <c:v>88.971252441000004</c:v>
                </c:pt>
                <c:pt idx="25">
                  <c:v>88.971252441000004</c:v>
                </c:pt>
                <c:pt idx="26">
                  <c:v>88.971252441000004</c:v>
                </c:pt>
                <c:pt idx="27">
                  <c:v>88.971252441000004</c:v>
                </c:pt>
                <c:pt idx="28">
                  <c:v>86.689941406000003</c:v>
                </c:pt>
                <c:pt idx="29">
                  <c:v>86.689941406000003</c:v>
                </c:pt>
                <c:pt idx="30">
                  <c:v>84.408630371000001</c:v>
                </c:pt>
                <c:pt idx="31">
                  <c:v>84.408630371000001</c:v>
                </c:pt>
                <c:pt idx="32">
                  <c:v>84.408630371000001</c:v>
                </c:pt>
                <c:pt idx="33">
                  <c:v>84.408630371000001</c:v>
                </c:pt>
                <c:pt idx="34">
                  <c:v>84.408630371000001</c:v>
                </c:pt>
                <c:pt idx="35">
                  <c:v>82.127319335999999</c:v>
                </c:pt>
                <c:pt idx="36">
                  <c:v>82.127319335999999</c:v>
                </c:pt>
                <c:pt idx="37">
                  <c:v>82.127319335999999</c:v>
                </c:pt>
                <c:pt idx="38">
                  <c:v>82.127319335999999</c:v>
                </c:pt>
                <c:pt idx="39">
                  <c:v>82.127319335999999</c:v>
                </c:pt>
                <c:pt idx="40">
                  <c:v>82.127319335999999</c:v>
                </c:pt>
                <c:pt idx="41">
                  <c:v>79.846008300999998</c:v>
                </c:pt>
                <c:pt idx="42">
                  <c:v>79.846008300999998</c:v>
                </c:pt>
                <c:pt idx="43">
                  <c:v>79.846008300999998</c:v>
                </c:pt>
                <c:pt idx="44">
                  <c:v>79.846008300999998</c:v>
                </c:pt>
                <c:pt idx="45">
                  <c:v>79.846008300999998</c:v>
                </c:pt>
                <c:pt idx="46">
                  <c:v>79.846008300999998</c:v>
                </c:pt>
                <c:pt idx="47">
                  <c:v>79.846008300999998</c:v>
                </c:pt>
                <c:pt idx="48">
                  <c:v>79.846008300999998</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(N=133)</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92.481201171999999</c:v>
                </c:pt>
                <c:pt idx="2">
                  <c:v>90.225524902000004</c:v>
                </c:pt>
                <c:pt idx="3">
                  <c:v>90.225524902000004</c:v>
                </c:pt>
                <c:pt idx="4">
                  <c:v>87.969909668</c:v>
                </c:pt>
                <c:pt idx="5">
                  <c:v>86.466125488000003</c:v>
                </c:pt>
                <c:pt idx="6">
                  <c:v>85.707641601999995</c:v>
                </c:pt>
                <c:pt idx="7">
                  <c:v>84.177185058999996</c:v>
                </c:pt>
                <c:pt idx="8">
                  <c:v>84.177185058999996</c:v>
                </c:pt>
                <c:pt idx="9">
                  <c:v>84.177185058999996</c:v>
                </c:pt>
                <c:pt idx="10">
                  <c:v>84.177185058999996</c:v>
                </c:pt>
                <c:pt idx="11">
                  <c:v>84.177185058999996</c:v>
                </c:pt>
                <c:pt idx="12">
                  <c:v>84.177185058999996</c:v>
                </c:pt>
                <c:pt idx="13">
                  <c:v>84.177185058999996</c:v>
                </c:pt>
                <c:pt idx="14">
                  <c:v>83.404907226999995</c:v>
                </c:pt>
                <c:pt idx="15">
                  <c:v>83.404907226999995</c:v>
                </c:pt>
                <c:pt idx="16">
                  <c:v>83.404907226999995</c:v>
                </c:pt>
                <c:pt idx="17">
                  <c:v>83.404907226999995</c:v>
                </c:pt>
                <c:pt idx="18">
                  <c:v>83.404907226999995</c:v>
                </c:pt>
                <c:pt idx="19">
                  <c:v>83.404907226999995</c:v>
                </c:pt>
                <c:pt idx="20">
                  <c:v>81.860351562999995</c:v>
                </c:pt>
                <c:pt idx="21">
                  <c:v>81.860351562999995</c:v>
                </c:pt>
                <c:pt idx="22">
                  <c:v>81.860351562999995</c:v>
                </c:pt>
                <c:pt idx="23">
                  <c:v>81.860351562999995</c:v>
                </c:pt>
                <c:pt idx="24">
                  <c:v>81.088073730000005</c:v>
                </c:pt>
                <c:pt idx="25">
                  <c:v>81.088073730000005</c:v>
                </c:pt>
                <c:pt idx="26">
                  <c:v>81.088073730000005</c:v>
                </c:pt>
                <c:pt idx="27">
                  <c:v>81.088073730000005</c:v>
                </c:pt>
                <c:pt idx="28">
                  <c:v>81.088073730000005</c:v>
                </c:pt>
                <c:pt idx="29">
                  <c:v>81.088073730000005</c:v>
                </c:pt>
                <c:pt idx="30">
                  <c:v>81.088073730000005</c:v>
                </c:pt>
                <c:pt idx="31">
                  <c:v>81.088073730000005</c:v>
                </c:pt>
                <c:pt idx="32">
                  <c:v>81.088073730000005</c:v>
                </c:pt>
                <c:pt idx="33">
                  <c:v>81.088073730000005</c:v>
                </c:pt>
                <c:pt idx="34">
                  <c:v>80.315795898000005</c:v>
                </c:pt>
                <c:pt idx="35">
                  <c:v>80.315795898000005</c:v>
                </c:pt>
                <c:pt idx="36">
                  <c:v>80.315795898000005</c:v>
                </c:pt>
                <c:pt idx="37">
                  <c:v>80.315795898000005</c:v>
                </c:pt>
                <c:pt idx="38">
                  <c:v>80.315795898000005</c:v>
                </c:pt>
                <c:pt idx="39">
                  <c:v>80.315795898000005</c:v>
                </c:pt>
                <c:pt idx="40">
                  <c:v>80.315795898000005</c:v>
                </c:pt>
                <c:pt idx="41">
                  <c:v>80.315795898000005</c:v>
                </c:pt>
                <c:pt idx="42">
                  <c:v>80.315795898000005</c:v>
                </c:pt>
                <c:pt idx="43">
                  <c:v>80.315795898000005</c:v>
                </c:pt>
                <c:pt idx="44">
                  <c:v>80.315795898000005</c:v>
                </c:pt>
                <c:pt idx="45">
                  <c:v>80.315795898000005</c:v>
                </c:pt>
                <c:pt idx="46">
                  <c:v>80.315795898000005</c:v>
                </c:pt>
                <c:pt idx="47">
                  <c:v>79.528442382999998</c:v>
                </c:pt>
                <c:pt idx="48">
                  <c:v>79.528442382999998</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(N=306)</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97.712402343999997</c:v>
                </c:pt>
                <c:pt idx="2">
                  <c:v>97.385620117000002</c:v>
                </c:pt>
                <c:pt idx="3">
                  <c:v>95.751586914000001</c:v>
                </c:pt>
                <c:pt idx="4">
                  <c:v>95.751586914000001</c:v>
                </c:pt>
                <c:pt idx="5">
                  <c:v>94.444396972999996</c:v>
                </c:pt>
                <c:pt idx="6">
                  <c:v>94.116455078000001</c:v>
                </c:pt>
                <c:pt idx="7">
                  <c:v>93.785095214999998</c:v>
                </c:pt>
                <c:pt idx="8">
                  <c:v>93.453674316000004</c:v>
                </c:pt>
                <c:pt idx="9">
                  <c:v>92.459472656000003</c:v>
                </c:pt>
                <c:pt idx="10">
                  <c:v>92.459472656000003</c:v>
                </c:pt>
                <c:pt idx="11">
                  <c:v>92.459472656000003</c:v>
                </c:pt>
                <c:pt idx="12">
                  <c:v>92.459472656000003</c:v>
                </c:pt>
                <c:pt idx="13">
                  <c:v>92.459472656000003</c:v>
                </c:pt>
                <c:pt idx="14">
                  <c:v>92.459472656000003</c:v>
                </c:pt>
                <c:pt idx="15">
                  <c:v>92.128112793</c:v>
                </c:pt>
                <c:pt idx="16">
                  <c:v>92.128112793</c:v>
                </c:pt>
                <c:pt idx="17">
                  <c:v>92.128112793</c:v>
                </c:pt>
                <c:pt idx="18">
                  <c:v>92.128112793</c:v>
                </c:pt>
                <c:pt idx="19">
                  <c:v>91.796691894999995</c:v>
                </c:pt>
                <c:pt idx="20">
                  <c:v>91.465332031000003</c:v>
                </c:pt>
                <c:pt idx="21">
                  <c:v>91.465332031000003</c:v>
                </c:pt>
                <c:pt idx="22">
                  <c:v>91.133911132999998</c:v>
                </c:pt>
                <c:pt idx="23">
                  <c:v>91.133911132999998</c:v>
                </c:pt>
                <c:pt idx="24">
                  <c:v>90.139709472999996</c:v>
                </c:pt>
                <c:pt idx="25">
                  <c:v>90.139709472999996</c:v>
                </c:pt>
                <c:pt idx="26">
                  <c:v>90.139709472999996</c:v>
                </c:pt>
                <c:pt idx="27">
                  <c:v>89.807128906000003</c:v>
                </c:pt>
                <c:pt idx="28">
                  <c:v>89.807128906000003</c:v>
                </c:pt>
                <c:pt idx="29">
                  <c:v>89.807128906000003</c:v>
                </c:pt>
                <c:pt idx="30">
                  <c:v>89.473266601999995</c:v>
                </c:pt>
                <c:pt idx="31">
                  <c:v>89.473266601999995</c:v>
                </c:pt>
                <c:pt idx="32">
                  <c:v>89.473266601999995</c:v>
                </c:pt>
                <c:pt idx="33">
                  <c:v>89.138122558999996</c:v>
                </c:pt>
                <c:pt idx="34">
                  <c:v>88.467956543</c:v>
                </c:pt>
                <c:pt idx="35">
                  <c:v>88.1328125</c:v>
                </c:pt>
                <c:pt idx="36">
                  <c:v>88.1328125</c:v>
                </c:pt>
                <c:pt idx="37">
                  <c:v>87.127502441000004</c:v>
                </c:pt>
                <c:pt idx="38">
                  <c:v>86.792419433999996</c:v>
                </c:pt>
                <c:pt idx="39">
                  <c:v>86.792419433999996</c:v>
                </c:pt>
                <c:pt idx="40">
                  <c:v>85.787109375</c:v>
                </c:pt>
                <c:pt idx="41">
                  <c:v>85.787109375</c:v>
                </c:pt>
                <c:pt idx="42">
                  <c:v>85.787109375</c:v>
                </c:pt>
                <c:pt idx="43">
                  <c:v>84.781799316000004</c:v>
                </c:pt>
                <c:pt idx="44">
                  <c:v>84.111572265999996</c:v>
                </c:pt>
                <c:pt idx="45">
                  <c:v>84.111572265999996</c:v>
                </c:pt>
                <c:pt idx="46">
                  <c:v>83.441345214999998</c:v>
                </c:pt>
                <c:pt idx="47">
                  <c:v>83.441345214999998</c:v>
                </c:pt>
                <c:pt idx="48">
                  <c:v>83.441345214999998</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(N=279)</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96.774169921999999</c:v>
                </c:pt>
                <c:pt idx="2">
                  <c:v>96.415710449000002</c:v>
                </c:pt>
                <c:pt idx="3">
                  <c:v>96.057312011999997</c:v>
                </c:pt>
                <c:pt idx="4">
                  <c:v>95.698913574000002</c:v>
                </c:pt>
                <c:pt idx="5">
                  <c:v>95.340454101999995</c:v>
                </c:pt>
                <c:pt idx="6">
                  <c:v>95.340454101999995</c:v>
                </c:pt>
                <c:pt idx="7">
                  <c:v>95.340454101999995</c:v>
                </c:pt>
                <c:pt idx="8">
                  <c:v>95.340454101999995</c:v>
                </c:pt>
                <c:pt idx="9">
                  <c:v>95.340454101999995</c:v>
                </c:pt>
                <c:pt idx="10">
                  <c:v>94.612670898000005</c:v>
                </c:pt>
                <c:pt idx="11">
                  <c:v>94.248779296999999</c:v>
                </c:pt>
                <c:pt idx="12">
                  <c:v>94.248779296999999</c:v>
                </c:pt>
                <c:pt idx="13">
                  <c:v>93.884887695000003</c:v>
                </c:pt>
                <c:pt idx="14">
                  <c:v>93.884887695000003</c:v>
                </c:pt>
                <c:pt idx="15">
                  <c:v>93.884887695000003</c:v>
                </c:pt>
                <c:pt idx="16">
                  <c:v>93.884887695000003</c:v>
                </c:pt>
                <c:pt idx="17">
                  <c:v>93.884887695000003</c:v>
                </c:pt>
                <c:pt idx="18">
                  <c:v>93.884887695000003</c:v>
                </c:pt>
                <c:pt idx="19">
                  <c:v>93.154296875</c:v>
                </c:pt>
                <c:pt idx="20">
                  <c:v>92.788940429999997</c:v>
                </c:pt>
                <c:pt idx="21">
                  <c:v>92.423645019999995</c:v>
                </c:pt>
                <c:pt idx="22">
                  <c:v>92.423645019999995</c:v>
                </c:pt>
                <c:pt idx="23">
                  <c:v>91.693054199000002</c:v>
                </c:pt>
                <c:pt idx="24">
                  <c:v>91.693054199000002</c:v>
                </c:pt>
                <c:pt idx="25">
                  <c:v>91.693054199000002</c:v>
                </c:pt>
                <c:pt idx="26">
                  <c:v>91.693054199000002</c:v>
                </c:pt>
                <c:pt idx="27">
                  <c:v>91.693054199000002</c:v>
                </c:pt>
                <c:pt idx="28">
                  <c:v>91.693054199000002</c:v>
                </c:pt>
                <c:pt idx="29">
                  <c:v>91.327697753999999</c:v>
                </c:pt>
                <c:pt idx="30">
                  <c:v>90.962402343999997</c:v>
                </c:pt>
                <c:pt idx="31">
                  <c:v>90.962402343999997</c:v>
                </c:pt>
                <c:pt idx="32">
                  <c:v>90.962402343999997</c:v>
                </c:pt>
                <c:pt idx="33">
                  <c:v>90.962402343999997</c:v>
                </c:pt>
                <c:pt idx="34">
                  <c:v>90.962402343999997</c:v>
                </c:pt>
                <c:pt idx="35">
                  <c:v>90.962402343999997</c:v>
                </c:pt>
                <c:pt idx="36">
                  <c:v>90.962402343999997</c:v>
                </c:pt>
                <c:pt idx="37">
                  <c:v>90.225891113000003</c:v>
                </c:pt>
                <c:pt idx="38">
                  <c:v>89.857604980000005</c:v>
                </c:pt>
                <c:pt idx="39">
                  <c:v>89.857604980000005</c:v>
                </c:pt>
                <c:pt idx="40">
                  <c:v>89.857604980000005</c:v>
                </c:pt>
                <c:pt idx="41">
                  <c:v>89.489318847999996</c:v>
                </c:pt>
                <c:pt idx="42">
                  <c:v>89.121032714999998</c:v>
                </c:pt>
                <c:pt idx="43">
                  <c:v>88.384521484000004</c:v>
                </c:pt>
                <c:pt idx="44">
                  <c:v>88.384521484000004</c:v>
                </c:pt>
                <c:pt idx="45">
                  <c:v>88.384521484000004</c:v>
                </c:pt>
                <c:pt idx="46">
                  <c:v>88.016235351999995</c:v>
                </c:pt>
                <c:pt idx="47">
                  <c:v>87.648010253999999</c:v>
                </c:pt>
                <c:pt idx="48">
                  <c:v>87.278137207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(N=201)</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98.004882812999995</c:v>
                </c:pt>
                <c:pt idx="2">
                  <c:v>96.999694824000002</c:v>
                </c:pt>
                <c:pt idx="3">
                  <c:v>93.976196289000001</c:v>
                </c:pt>
                <c:pt idx="4">
                  <c:v>93.470947265999996</c:v>
                </c:pt>
                <c:pt idx="5">
                  <c:v>92.460449218999997</c:v>
                </c:pt>
                <c:pt idx="6">
                  <c:v>91.449951171999999</c:v>
                </c:pt>
                <c:pt idx="7">
                  <c:v>91.449951171999999</c:v>
                </c:pt>
                <c:pt idx="8">
                  <c:v>91.449951171999999</c:v>
                </c:pt>
                <c:pt idx="9">
                  <c:v>90.944702148000005</c:v>
                </c:pt>
                <c:pt idx="10">
                  <c:v>90.944702148000005</c:v>
                </c:pt>
                <c:pt idx="11">
                  <c:v>90.944702148000005</c:v>
                </c:pt>
                <c:pt idx="12">
                  <c:v>89.928588867000002</c:v>
                </c:pt>
                <c:pt idx="13">
                  <c:v>89.928588867000002</c:v>
                </c:pt>
                <c:pt idx="14">
                  <c:v>89.928588867000002</c:v>
                </c:pt>
                <c:pt idx="15">
                  <c:v>89.420471191000004</c:v>
                </c:pt>
                <c:pt idx="16">
                  <c:v>88.909545898000005</c:v>
                </c:pt>
                <c:pt idx="17">
                  <c:v>88.909545898000005</c:v>
                </c:pt>
                <c:pt idx="18">
                  <c:v>88.909545898000005</c:v>
                </c:pt>
                <c:pt idx="19">
                  <c:v>88.909545898000005</c:v>
                </c:pt>
                <c:pt idx="20">
                  <c:v>88.398559570000003</c:v>
                </c:pt>
                <c:pt idx="21">
                  <c:v>87.887573242000002</c:v>
                </c:pt>
                <c:pt idx="22">
                  <c:v>87.373596191000004</c:v>
                </c:pt>
                <c:pt idx="23">
                  <c:v>87.373596191000004</c:v>
                </c:pt>
                <c:pt idx="24">
                  <c:v>87.373596191000004</c:v>
                </c:pt>
                <c:pt idx="25">
                  <c:v>86.856628418</c:v>
                </c:pt>
                <c:pt idx="26">
                  <c:v>86.856628418</c:v>
                </c:pt>
                <c:pt idx="27">
                  <c:v>86.856628418</c:v>
                </c:pt>
                <c:pt idx="28">
                  <c:v>86.856628418</c:v>
                </c:pt>
                <c:pt idx="29">
                  <c:v>86.856628418</c:v>
                </c:pt>
                <c:pt idx="30">
                  <c:v>85.822570800999998</c:v>
                </c:pt>
                <c:pt idx="31">
                  <c:v>85.822570800999998</c:v>
                </c:pt>
                <c:pt idx="32">
                  <c:v>85.822570800999998</c:v>
                </c:pt>
                <c:pt idx="33">
                  <c:v>85.305603027000004</c:v>
                </c:pt>
                <c:pt idx="34">
                  <c:v>85.305603027000004</c:v>
                </c:pt>
                <c:pt idx="35">
                  <c:v>85.305603027000004</c:v>
                </c:pt>
                <c:pt idx="36">
                  <c:v>85.305603027000004</c:v>
                </c:pt>
                <c:pt idx="37">
                  <c:v>85.305603027000004</c:v>
                </c:pt>
                <c:pt idx="38">
                  <c:v>84.785461425999998</c:v>
                </c:pt>
                <c:pt idx="39">
                  <c:v>83.745117187999995</c:v>
                </c:pt>
                <c:pt idx="40">
                  <c:v>83.745117187999995</c:v>
                </c:pt>
                <c:pt idx="41">
                  <c:v>83.224975585999999</c:v>
                </c:pt>
                <c:pt idx="42">
                  <c:v>82.704833984000004</c:v>
                </c:pt>
                <c:pt idx="43">
                  <c:v>82.704833984000004</c:v>
                </c:pt>
                <c:pt idx="44">
                  <c:v>82.704833984000004</c:v>
                </c:pt>
                <c:pt idx="45">
                  <c:v>82.704833984000004</c:v>
                </c:pt>
                <c:pt idx="46">
                  <c:v>82.704833984000004</c:v>
                </c:pt>
                <c:pt idx="47">
                  <c:v>82.704833984000004</c:v>
                </c:pt>
                <c:pt idx="48">
                  <c:v>82.704833984000004</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0765955495551769"/>
          <c:w val="0.79676735451172043"/>
          <c:h val="0.133481862478832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kg (N=38)</c:v>
                </c:pt>
              </c:strCache>
            </c:strRef>
          </c:tx>
          <c:spPr>
            <a:ln w="41275">
              <a:solidFill>
                <a:srgbClr val="00339A"/>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89.474000000000004</c:v>
                </c:pt>
                <c:pt idx="2">
                  <c:v>86.762</c:v>
                </c:pt>
                <c:pt idx="3">
                  <c:v>81.34</c:v>
                </c:pt>
                <c:pt idx="4">
                  <c:v>75.917000000000002</c:v>
                </c:pt>
                <c:pt idx="5">
                  <c:v>75.917000000000002</c:v>
                </c:pt>
                <c:pt idx="6">
                  <c:v>75.917000000000002</c:v>
                </c:pt>
                <c:pt idx="7">
                  <c:v>75.917000000000002</c:v>
                </c:pt>
                <c:pt idx="8">
                  <c:v>75.917000000000002</c:v>
                </c:pt>
                <c:pt idx="9">
                  <c:v>75.917000000000002</c:v>
                </c:pt>
                <c:pt idx="10">
                  <c:v>75.917000000000002</c:v>
                </c:pt>
                <c:pt idx="11">
                  <c:v>75.917000000000002</c:v>
                </c:pt>
                <c:pt idx="12">
                  <c:v>75.917000000000002</c:v>
                </c:pt>
                <c:pt idx="13">
                  <c:v>75.917000000000002</c:v>
                </c:pt>
                <c:pt idx="14">
                  <c:v>75.917000000000002</c:v>
                </c:pt>
                <c:pt idx="15">
                  <c:v>75.917000000000002</c:v>
                </c:pt>
                <c:pt idx="16">
                  <c:v>75.917000000000002</c:v>
                </c:pt>
                <c:pt idx="17">
                  <c:v>75.917000000000002</c:v>
                </c:pt>
                <c:pt idx="18">
                  <c:v>75.917000000000002</c:v>
                </c:pt>
                <c:pt idx="19">
                  <c:v>75.917000000000002</c:v>
                </c:pt>
                <c:pt idx="20">
                  <c:v>75.917000000000002</c:v>
                </c:pt>
                <c:pt idx="21">
                  <c:v>75.917000000000002</c:v>
                </c:pt>
                <c:pt idx="22">
                  <c:v>75.917000000000002</c:v>
                </c:pt>
                <c:pt idx="23">
                  <c:v>75.917000000000002</c:v>
                </c:pt>
                <c:pt idx="24">
                  <c:v>75.917000000000002</c:v>
                </c:pt>
                <c:pt idx="25">
                  <c:v>75.917000000000002</c:v>
                </c:pt>
                <c:pt idx="26">
                  <c:v>75.917000000000002</c:v>
                </c:pt>
                <c:pt idx="27">
                  <c:v>75.917000000000002</c:v>
                </c:pt>
                <c:pt idx="28">
                  <c:v>75.917000000000002</c:v>
                </c:pt>
                <c:pt idx="29">
                  <c:v>75.917000000000002</c:v>
                </c:pt>
                <c:pt idx="30">
                  <c:v>75.917000000000002</c:v>
                </c:pt>
                <c:pt idx="31">
                  <c:v>75.917000000000002</c:v>
                </c:pt>
                <c:pt idx="32">
                  <c:v>75.917000000000002</c:v>
                </c:pt>
                <c:pt idx="33">
                  <c:v>75.917000000000002</c:v>
                </c:pt>
                <c:pt idx="34">
                  <c:v>75.917000000000002</c:v>
                </c:pt>
                <c:pt idx="35">
                  <c:v>75.917000000000002</c:v>
                </c:pt>
                <c:pt idx="36">
                  <c:v>75.917000000000002</c:v>
                </c:pt>
                <c:pt idx="37">
                  <c:v>75.917000000000002</c:v>
                </c:pt>
                <c:pt idx="38">
                  <c:v>75.917000000000002</c:v>
                </c:pt>
                <c:pt idx="39">
                  <c:v>75.917000000000002</c:v>
                </c:pt>
                <c:pt idx="40">
                  <c:v>75.917000000000002</c:v>
                </c:pt>
                <c:pt idx="41">
                  <c:v>75.917000000000002</c:v>
                </c:pt>
                <c:pt idx="42">
                  <c:v>75.917000000000002</c:v>
                </c:pt>
                <c:pt idx="43">
                  <c:v>72.997</c:v>
                </c:pt>
                <c:pt idx="44">
                  <c:v>72.997</c:v>
                </c:pt>
                <c:pt idx="45">
                  <c:v>72.997</c:v>
                </c:pt>
                <c:pt idx="46">
                  <c:v>72.997</c:v>
                </c:pt>
                <c:pt idx="47">
                  <c:v>72.997</c:v>
                </c:pt>
                <c:pt idx="48">
                  <c:v>72.997</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kg - &lt; -5 kg (N=132)</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97.727000000000004</c:v>
                </c:pt>
                <c:pt idx="2">
                  <c:v>95.454999999999998</c:v>
                </c:pt>
                <c:pt idx="3">
                  <c:v>93.927000000000007</c:v>
                </c:pt>
                <c:pt idx="4">
                  <c:v>93.156999999999996</c:v>
                </c:pt>
                <c:pt idx="5">
                  <c:v>92.387</c:v>
                </c:pt>
                <c:pt idx="6">
                  <c:v>91.617999999999995</c:v>
                </c:pt>
                <c:pt idx="7">
                  <c:v>90.840999999999994</c:v>
                </c:pt>
                <c:pt idx="8">
                  <c:v>90.840999999999994</c:v>
                </c:pt>
                <c:pt idx="9">
                  <c:v>90.064999999999998</c:v>
                </c:pt>
                <c:pt idx="10">
                  <c:v>90.064999999999998</c:v>
                </c:pt>
                <c:pt idx="11">
                  <c:v>89.287999999999997</c:v>
                </c:pt>
                <c:pt idx="12">
                  <c:v>89.287999999999997</c:v>
                </c:pt>
                <c:pt idx="13">
                  <c:v>89.287999999999997</c:v>
                </c:pt>
                <c:pt idx="14">
                  <c:v>89.287999999999997</c:v>
                </c:pt>
                <c:pt idx="15">
                  <c:v>89.287999999999997</c:v>
                </c:pt>
                <c:pt idx="16">
                  <c:v>88.512</c:v>
                </c:pt>
                <c:pt idx="17">
                  <c:v>87.734999999999999</c:v>
                </c:pt>
                <c:pt idx="18">
                  <c:v>87.734999999999999</c:v>
                </c:pt>
                <c:pt idx="19">
                  <c:v>87.734999999999999</c:v>
                </c:pt>
                <c:pt idx="20">
                  <c:v>87.734999999999999</c:v>
                </c:pt>
                <c:pt idx="21">
                  <c:v>87.734999999999999</c:v>
                </c:pt>
                <c:pt idx="22">
                  <c:v>86.959000000000003</c:v>
                </c:pt>
                <c:pt idx="23">
                  <c:v>86.183000000000007</c:v>
                </c:pt>
                <c:pt idx="24">
                  <c:v>85.406000000000006</c:v>
                </c:pt>
                <c:pt idx="25">
                  <c:v>85.406000000000006</c:v>
                </c:pt>
                <c:pt idx="26">
                  <c:v>85.406000000000006</c:v>
                </c:pt>
                <c:pt idx="27">
                  <c:v>85.406000000000006</c:v>
                </c:pt>
                <c:pt idx="28">
                  <c:v>85.406000000000006</c:v>
                </c:pt>
                <c:pt idx="29">
                  <c:v>85.406000000000006</c:v>
                </c:pt>
                <c:pt idx="30">
                  <c:v>84.63</c:v>
                </c:pt>
                <c:pt idx="31">
                  <c:v>84.63</c:v>
                </c:pt>
                <c:pt idx="32">
                  <c:v>84.63</c:v>
                </c:pt>
                <c:pt idx="33">
                  <c:v>84.63</c:v>
                </c:pt>
                <c:pt idx="34">
                  <c:v>83.846000000000004</c:v>
                </c:pt>
                <c:pt idx="35">
                  <c:v>83.063000000000002</c:v>
                </c:pt>
                <c:pt idx="36">
                  <c:v>83.063000000000002</c:v>
                </c:pt>
                <c:pt idx="37">
                  <c:v>83.063000000000002</c:v>
                </c:pt>
                <c:pt idx="38">
                  <c:v>82.278999999999996</c:v>
                </c:pt>
                <c:pt idx="39">
                  <c:v>82.278999999999996</c:v>
                </c:pt>
                <c:pt idx="40">
                  <c:v>82.278999999999996</c:v>
                </c:pt>
                <c:pt idx="41">
                  <c:v>82.278999999999996</c:v>
                </c:pt>
                <c:pt idx="42">
                  <c:v>82.278999999999996</c:v>
                </c:pt>
                <c:pt idx="43">
                  <c:v>82.278999999999996</c:v>
                </c:pt>
                <c:pt idx="44">
                  <c:v>82.278999999999996</c:v>
                </c:pt>
                <c:pt idx="45">
                  <c:v>82.278999999999996</c:v>
                </c:pt>
                <c:pt idx="46">
                  <c:v>81.495000000000005</c:v>
                </c:pt>
                <c:pt idx="47">
                  <c:v>81.495000000000005</c:v>
                </c:pt>
                <c:pt idx="48">
                  <c:v>81.495000000000005</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kg - 5 kg (N=459)</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98.039000000000001</c:v>
                </c:pt>
                <c:pt idx="2">
                  <c:v>96.295000000000002</c:v>
                </c:pt>
                <c:pt idx="3">
                  <c:v>95.421999999999997</c:v>
                </c:pt>
                <c:pt idx="4">
                  <c:v>94.108999999999995</c:v>
                </c:pt>
                <c:pt idx="5">
                  <c:v>93.01</c:v>
                </c:pt>
                <c:pt idx="6">
                  <c:v>92.566999999999993</c:v>
                </c:pt>
                <c:pt idx="7">
                  <c:v>92.122</c:v>
                </c:pt>
                <c:pt idx="8">
                  <c:v>91.9</c:v>
                </c:pt>
                <c:pt idx="9">
                  <c:v>91.01</c:v>
                </c:pt>
                <c:pt idx="10">
                  <c:v>91.01</c:v>
                </c:pt>
                <c:pt idx="11">
                  <c:v>91.01</c:v>
                </c:pt>
                <c:pt idx="12">
                  <c:v>90.341999999999999</c:v>
                </c:pt>
                <c:pt idx="13">
                  <c:v>90.12</c:v>
                </c:pt>
                <c:pt idx="14">
                  <c:v>89.897000000000006</c:v>
                </c:pt>
                <c:pt idx="15">
                  <c:v>89.451999999999998</c:v>
                </c:pt>
                <c:pt idx="16">
                  <c:v>89.451999999999998</c:v>
                </c:pt>
                <c:pt idx="17">
                  <c:v>89.451999999999998</c:v>
                </c:pt>
                <c:pt idx="18">
                  <c:v>89.451999999999998</c:v>
                </c:pt>
                <c:pt idx="19">
                  <c:v>89.228999999999999</c:v>
                </c:pt>
                <c:pt idx="20">
                  <c:v>88.56</c:v>
                </c:pt>
                <c:pt idx="21">
                  <c:v>88.337000000000003</c:v>
                </c:pt>
                <c:pt idx="22">
                  <c:v>88.337000000000003</c:v>
                </c:pt>
                <c:pt idx="23">
                  <c:v>88.337000000000003</c:v>
                </c:pt>
                <c:pt idx="24">
                  <c:v>87.665999999999997</c:v>
                </c:pt>
                <c:pt idx="25">
                  <c:v>87.665999999999997</c:v>
                </c:pt>
                <c:pt idx="26">
                  <c:v>87.665999999999997</c:v>
                </c:pt>
                <c:pt idx="27">
                  <c:v>87.441999999999993</c:v>
                </c:pt>
                <c:pt idx="28">
                  <c:v>86.995000000000005</c:v>
                </c:pt>
                <c:pt idx="29">
                  <c:v>86.771000000000001</c:v>
                </c:pt>
                <c:pt idx="30">
                  <c:v>86.548000000000002</c:v>
                </c:pt>
                <c:pt idx="31">
                  <c:v>86.322999999999993</c:v>
                </c:pt>
                <c:pt idx="32">
                  <c:v>86.322999999999993</c:v>
                </c:pt>
                <c:pt idx="33">
                  <c:v>86.099000000000004</c:v>
                </c:pt>
                <c:pt idx="34">
                  <c:v>85.873999999999995</c:v>
                </c:pt>
                <c:pt idx="35">
                  <c:v>85.873999999999995</c:v>
                </c:pt>
                <c:pt idx="36">
                  <c:v>85.873999999999995</c:v>
                </c:pt>
                <c:pt idx="37">
                  <c:v>85.424000000000007</c:v>
                </c:pt>
                <c:pt idx="38">
                  <c:v>85.198999999999998</c:v>
                </c:pt>
                <c:pt idx="39">
                  <c:v>85.198999999999998</c:v>
                </c:pt>
                <c:pt idx="40">
                  <c:v>84.974000000000004</c:v>
                </c:pt>
                <c:pt idx="41">
                  <c:v>84.748999999999995</c:v>
                </c:pt>
                <c:pt idx="42">
                  <c:v>84.522999999999996</c:v>
                </c:pt>
                <c:pt idx="43">
                  <c:v>84.072999999999993</c:v>
                </c:pt>
                <c:pt idx="44">
                  <c:v>84.072999999999993</c:v>
                </c:pt>
                <c:pt idx="45">
                  <c:v>84.072999999999993</c:v>
                </c:pt>
                <c:pt idx="46">
                  <c:v>83.622</c:v>
                </c:pt>
                <c:pt idx="47">
                  <c:v>83.622</c:v>
                </c:pt>
                <c:pt idx="48">
                  <c:v>82.941999999999993</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 5 kg - 15 kg (N=297)</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97.978999999999999</c:v>
                </c:pt>
                <c:pt idx="2">
                  <c:v>97.978999999999999</c:v>
                </c:pt>
                <c:pt idx="3">
                  <c:v>96.626999999999995</c:v>
                </c:pt>
                <c:pt idx="4">
                  <c:v>95.271000000000001</c:v>
                </c:pt>
                <c:pt idx="5">
                  <c:v>93.575999999999993</c:v>
                </c:pt>
                <c:pt idx="6">
                  <c:v>92.894999999999996</c:v>
                </c:pt>
                <c:pt idx="7">
                  <c:v>92.552000000000007</c:v>
                </c:pt>
                <c:pt idx="8">
                  <c:v>92.552000000000007</c:v>
                </c:pt>
                <c:pt idx="9">
                  <c:v>91.867000000000004</c:v>
                </c:pt>
                <c:pt idx="10">
                  <c:v>91.867000000000004</c:v>
                </c:pt>
                <c:pt idx="11">
                  <c:v>91.867000000000004</c:v>
                </c:pt>
                <c:pt idx="12">
                  <c:v>91.867000000000004</c:v>
                </c:pt>
                <c:pt idx="13">
                  <c:v>91.522999999999996</c:v>
                </c:pt>
                <c:pt idx="14">
                  <c:v>91.522999999999996</c:v>
                </c:pt>
                <c:pt idx="15">
                  <c:v>90.834999999999994</c:v>
                </c:pt>
                <c:pt idx="16">
                  <c:v>90.491</c:v>
                </c:pt>
                <c:pt idx="17">
                  <c:v>90.491</c:v>
                </c:pt>
                <c:pt idx="18">
                  <c:v>90.491</c:v>
                </c:pt>
                <c:pt idx="19">
                  <c:v>90.146000000000001</c:v>
                </c:pt>
                <c:pt idx="20">
                  <c:v>90.146000000000001</c:v>
                </c:pt>
                <c:pt idx="21">
                  <c:v>90.146000000000001</c:v>
                </c:pt>
                <c:pt idx="22">
                  <c:v>90.146000000000001</c:v>
                </c:pt>
                <c:pt idx="23">
                  <c:v>89.457999999999998</c:v>
                </c:pt>
                <c:pt idx="24">
                  <c:v>89.457999999999998</c:v>
                </c:pt>
                <c:pt idx="25">
                  <c:v>89.114000000000004</c:v>
                </c:pt>
                <c:pt idx="26">
                  <c:v>89.114000000000004</c:v>
                </c:pt>
                <c:pt idx="27">
                  <c:v>89.114000000000004</c:v>
                </c:pt>
                <c:pt idx="28">
                  <c:v>88.77</c:v>
                </c:pt>
                <c:pt idx="29">
                  <c:v>88.77</c:v>
                </c:pt>
                <c:pt idx="30">
                  <c:v>87.738</c:v>
                </c:pt>
                <c:pt idx="31">
                  <c:v>87.738</c:v>
                </c:pt>
                <c:pt idx="32">
                  <c:v>87.393000000000001</c:v>
                </c:pt>
                <c:pt idx="33">
                  <c:v>87.393000000000001</c:v>
                </c:pt>
                <c:pt idx="34">
                  <c:v>87.046999999999997</c:v>
                </c:pt>
                <c:pt idx="35">
                  <c:v>86.701999999999998</c:v>
                </c:pt>
                <c:pt idx="36">
                  <c:v>86.701999999999998</c:v>
                </c:pt>
                <c:pt idx="37">
                  <c:v>85.661000000000001</c:v>
                </c:pt>
                <c:pt idx="38">
                  <c:v>85.661000000000001</c:v>
                </c:pt>
                <c:pt idx="39">
                  <c:v>85.661000000000001</c:v>
                </c:pt>
                <c:pt idx="40">
                  <c:v>85.661000000000001</c:v>
                </c:pt>
                <c:pt idx="41">
                  <c:v>85.313000000000002</c:v>
                </c:pt>
                <c:pt idx="42">
                  <c:v>85.313000000000002</c:v>
                </c:pt>
                <c:pt idx="43">
                  <c:v>84.962999999999994</c:v>
                </c:pt>
                <c:pt idx="44">
                  <c:v>84.263999999999996</c:v>
                </c:pt>
                <c:pt idx="45">
                  <c:v>84.263999999999996</c:v>
                </c:pt>
                <c:pt idx="46">
                  <c:v>84.263999999999996</c:v>
                </c:pt>
                <c:pt idx="47">
                  <c:v>83.56</c:v>
                </c:pt>
                <c:pt idx="48">
                  <c:v>83.56</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 15 kg (N=479)</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97.07</c:v>
                </c:pt>
                <c:pt idx="2">
                  <c:v>96.23</c:v>
                </c:pt>
                <c:pt idx="3">
                  <c:v>95.174999999999997</c:v>
                </c:pt>
                <c:pt idx="4">
                  <c:v>94.753</c:v>
                </c:pt>
                <c:pt idx="5">
                  <c:v>94.12</c:v>
                </c:pt>
                <c:pt idx="6">
                  <c:v>93.694999999999993</c:v>
                </c:pt>
                <c:pt idx="7">
                  <c:v>93.483000000000004</c:v>
                </c:pt>
                <c:pt idx="8">
                  <c:v>93.27</c:v>
                </c:pt>
                <c:pt idx="9">
                  <c:v>93.058000000000007</c:v>
                </c:pt>
                <c:pt idx="10">
                  <c:v>92.632999999999996</c:v>
                </c:pt>
                <c:pt idx="11">
                  <c:v>92.42</c:v>
                </c:pt>
                <c:pt idx="12">
                  <c:v>91.994</c:v>
                </c:pt>
                <c:pt idx="13">
                  <c:v>91.781000000000006</c:v>
                </c:pt>
                <c:pt idx="14">
                  <c:v>91.781000000000006</c:v>
                </c:pt>
                <c:pt idx="15">
                  <c:v>91.781000000000006</c:v>
                </c:pt>
                <c:pt idx="16">
                  <c:v>91.781000000000006</c:v>
                </c:pt>
                <c:pt idx="17">
                  <c:v>91.781000000000006</c:v>
                </c:pt>
                <c:pt idx="18">
                  <c:v>91.781000000000006</c:v>
                </c:pt>
                <c:pt idx="19">
                  <c:v>90.926000000000002</c:v>
                </c:pt>
                <c:pt idx="20">
                  <c:v>90.284000000000006</c:v>
                </c:pt>
                <c:pt idx="21">
                  <c:v>89.855999999999995</c:v>
                </c:pt>
                <c:pt idx="22">
                  <c:v>89.641000000000005</c:v>
                </c:pt>
                <c:pt idx="23">
                  <c:v>89.426000000000002</c:v>
                </c:pt>
                <c:pt idx="24">
                  <c:v>89.426000000000002</c:v>
                </c:pt>
                <c:pt idx="25">
                  <c:v>89.426000000000002</c:v>
                </c:pt>
                <c:pt idx="26">
                  <c:v>89.426000000000002</c:v>
                </c:pt>
                <c:pt idx="27">
                  <c:v>89.426000000000002</c:v>
                </c:pt>
                <c:pt idx="28">
                  <c:v>89.426000000000002</c:v>
                </c:pt>
                <c:pt idx="29">
                  <c:v>89.210999999999999</c:v>
                </c:pt>
                <c:pt idx="30">
                  <c:v>88.995000000000005</c:v>
                </c:pt>
                <c:pt idx="31">
                  <c:v>88.995000000000005</c:v>
                </c:pt>
                <c:pt idx="32">
                  <c:v>88.995000000000005</c:v>
                </c:pt>
                <c:pt idx="33">
                  <c:v>88.561999999999998</c:v>
                </c:pt>
                <c:pt idx="34">
                  <c:v>88.561999999999998</c:v>
                </c:pt>
                <c:pt idx="35">
                  <c:v>88.346000000000004</c:v>
                </c:pt>
                <c:pt idx="36">
                  <c:v>88.346000000000004</c:v>
                </c:pt>
                <c:pt idx="37">
                  <c:v>88.129000000000005</c:v>
                </c:pt>
                <c:pt idx="38">
                  <c:v>87.912000000000006</c:v>
                </c:pt>
                <c:pt idx="39">
                  <c:v>87.477999999999994</c:v>
                </c:pt>
                <c:pt idx="40">
                  <c:v>87.043999999999997</c:v>
                </c:pt>
                <c:pt idx="41">
                  <c:v>86.826999999999998</c:v>
                </c:pt>
                <c:pt idx="42">
                  <c:v>86.393000000000001</c:v>
                </c:pt>
                <c:pt idx="43">
                  <c:v>85.742000000000004</c:v>
                </c:pt>
                <c:pt idx="44">
                  <c:v>85.742000000000004</c:v>
                </c:pt>
                <c:pt idx="45">
                  <c:v>85.742000000000004</c:v>
                </c:pt>
                <c:pt idx="46">
                  <c:v>85.305999999999997</c:v>
                </c:pt>
                <c:pt idx="47">
                  <c:v>85.305999999999997</c:v>
                </c:pt>
                <c:pt idx="48">
                  <c:v>85.305999999999997</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1389428452582204"/>
          <c:w val="0.78814666485654805"/>
          <c:h val="0.1272471396763974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14933001795828E-2"/>
          <c:y val="3.497126374094519E-2"/>
          <c:w val="0.87289301008426579"/>
          <c:h val="0.81461151203802906"/>
        </c:manualLayout>
      </c:layout>
      <c:areaChart>
        <c:grouping val="stacked"/>
        <c:varyColors val="0"/>
        <c:ser>
          <c:idx val="0"/>
          <c:order val="0"/>
          <c:tx>
            <c:strRef>
              <c:f>Sheet1!$B$1</c:f>
              <c:strCache>
                <c:ptCount val="1"/>
                <c:pt idx="0">
                  <c:v>CF</c:v>
                </c:pt>
              </c:strCache>
            </c:strRef>
          </c:tx>
          <c:spPr>
            <a:gradFill>
              <a:gsLst>
                <a:gs pos="50000">
                  <a:srgbClr val="00FF00"/>
                </a:gs>
                <a:gs pos="0">
                  <a:srgbClr val="008000"/>
                </a:gs>
                <a:gs pos="100000">
                  <a:srgbClr val="008000"/>
                </a:gs>
              </a:gsLst>
            </a:gradFill>
            <a:ln w="9525">
              <a:solidFill>
                <a:srgbClr val="000000"/>
              </a:solidFill>
            </a:ln>
            <a:effectLst/>
          </c:spPr>
          <c:cat>
            <c:numRef>
              <c:f>Sheet1!$A$2:$A$19</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Sheet1!$B$2:$B$19</c:f>
              <c:numCache>
                <c:formatCode>General</c:formatCode>
                <c:ptCount val="16"/>
                <c:pt idx="0">
                  <c:v>44</c:v>
                </c:pt>
                <c:pt idx="1">
                  <c:v>53</c:v>
                </c:pt>
                <c:pt idx="2">
                  <c:v>57</c:v>
                </c:pt>
                <c:pt idx="3">
                  <c:v>55</c:v>
                </c:pt>
                <c:pt idx="4">
                  <c:v>54</c:v>
                </c:pt>
                <c:pt idx="5">
                  <c:v>60</c:v>
                </c:pt>
                <c:pt idx="6">
                  <c:v>71</c:v>
                </c:pt>
                <c:pt idx="7">
                  <c:v>69</c:v>
                </c:pt>
                <c:pt idx="8">
                  <c:v>62</c:v>
                </c:pt>
                <c:pt idx="9">
                  <c:v>63</c:v>
                </c:pt>
                <c:pt idx="10">
                  <c:v>54</c:v>
                </c:pt>
                <c:pt idx="11">
                  <c:v>72</c:v>
                </c:pt>
                <c:pt idx="12">
                  <c:v>57</c:v>
                </c:pt>
                <c:pt idx="13">
                  <c:v>41</c:v>
                </c:pt>
                <c:pt idx="14">
                  <c:v>52</c:v>
                </c:pt>
                <c:pt idx="15">
                  <c:v>56</c:v>
                </c:pt>
              </c:numCache>
            </c:numRef>
          </c:val>
          <c:extLst>
            <c:ext xmlns:c16="http://schemas.microsoft.com/office/drawing/2014/chart" uri="{C3380CC4-5D6E-409C-BE32-E72D297353CC}">
              <c16:uniqueId val="{00000000-79FA-4869-B659-2BDA184B69F6}"/>
            </c:ext>
          </c:extLst>
        </c:ser>
        <c:ser>
          <c:idx val="1"/>
          <c:order val="1"/>
          <c:tx>
            <c:strRef>
              <c:f>Sheet1!$C$1</c:f>
              <c:strCache>
                <c:ptCount val="1"/>
                <c:pt idx="0">
                  <c:v>ILD</c:v>
                </c:pt>
              </c:strCache>
            </c:strRef>
          </c:tx>
          <c:spPr>
            <a:gradFill>
              <a:gsLst>
                <a:gs pos="50000">
                  <a:schemeClr val="bg1">
                    <a:lumMod val="50000"/>
                    <a:lumOff val="50000"/>
                  </a:schemeClr>
                </a:gs>
                <a:gs pos="0">
                  <a:schemeClr val="bg1">
                    <a:lumMod val="75000"/>
                    <a:lumOff val="25000"/>
                  </a:schemeClr>
                </a:gs>
                <a:gs pos="100000">
                  <a:schemeClr val="bg1">
                    <a:lumMod val="75000"/>
                    <a:lumOff val="25000"/>
                  </a:schemeClr>
                </a:gs>
              </a:gsLst>
              <a:lin ang="10800000" scaled="0"/>
            </a:gradFill>
            <a:ln w="9525">
              <a:solidFill>
                <a:srgbClr val="000000"/>
              </a:solidFill>
            </a:ln>
            <a:effectLst/>
          </c:spPr>
          <c:cat>
            <c:numRef>
              <c:f>Sheet1!$A$2:$A$19</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Sheet1!$C$2:$C$19</c:f>
              <c:numCache>
                <c:formatCode>General</c:formatCode>
                <c:ptCount val="16"/>
                <c:pt idx="0">
                  <c:v>5</c:v>
                </c:pt>
                <c:pt idx="1">
                  <c:v>3</c:v>
                </c:pt>
                <c:pt idx="2">
                  <c:v>0</c:v>
                </c:pt>
                <c:pt idx="3">
                  <c:v>6</c:v>
                </c:pt>
                <c:pt idx="4">
                  <c:v>2</c:v>
                </c:pt>
                <c:pt idx="5">
                  <c:v>1</c:v>
                </c:pt>
                <c:pt idx="6">
                  <c:v>3</c:v>
                </c:pt>
                <c:pt idx="7">
                  <c:v>4</c:v>
                </c:pt>
                <c:pt idx="8">
                  <c:v>5</c:v>
                </c:pt>
                <c:pt idx="9">
                  <c:v>2</c:v>
                </c:pt>
                <c:pt idx="10">
                  <c:v>5</c:v>
                </c:pt>
                <c:pt idx="11">
                  <c:v>5</c:v>
                </c:pt>
                <c:pt idx="12">
                  <c:v>2</c:v>
                </c:pt>
                <c:pt idx="13">
                  <c:v>8</c:v>
                </c:pt>
                <c:pt idx="14">
                  <c:v>1</c:v>
                </c:pt>
                <c:pt idx="15">
                  <c:v>3</c:v>
                </c:pt>
              </c:numCache>
            </c:numRef>
          </c:val>
          <c:extLst>
            <c:ext xmlns:c16="http://schemas.microsoft.com/office/drawing/2014/chart" uri="{C3380CC4-5D6E-409C-BE32-E72D297353CC}">
              <c16:uniqueId val="{00000001-79FA-4869-B659-2BDA184B69F6}"/>
            </c:ext>
          </c:extLst>
        </c:ser>
        <c:ser>
          <c:idx val="2"/>
          <c:order val="2"/>
          <c:tx>
            <c:strRef>
              <c:f>Sheet1!$D$1</c:f>
              <c:strCache>
                <c:ptCount val="1"/>
                <c:pt idx="0">
                  <c:v>ILD Other</c:v>
                </c:pt>
              </c:strCache>
            </c:strRef>
          </c:tx>
          <c:spPr>
            <a:gradFill>
              <a:gsLst>
                <a:gs pos="50000">
                  <a:srgbClr val="FF9933"/>
                </a:gs>
                <a:gs pos="0">
                  <a:srgbClr val="FF6600"/>
                </a:gs>
                <a:gs pos="100000">
                  <a:srgbClr val="FF6600"/>
                </a:gs>
              </a:gsLst>
              <a:lin ang="10800000" scaled="0"/>
            </a:gradFill>
            <a:ln w="9525">
              <a:solidFill>
                <a:srgbClr val="000000"/>
              </a:solidFill>
            </a:ln>
            <a:effectLst/>
          </c:spPr>
          <c:cat>
            <c:numRef>
              <c:f>Sheet1!$A$2:$A$19</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Sheet1!$D$2:$D$19</c:f>
              <c:numCache>
                <c:formatCode>General</c:formatCode>
                <c:ptCount val="16"/>
                <c:pt idx="0">
                  <c:v>4</c:v>
                </c:pt>
                <c:pt idx="1">
                  <c:v>2</c:v>
                </c:pt>
                <c:pt idx="2">
                  <c:v>5</c:v>
                </c:pt>
                <c:pt idx="3">
                  <c:v>4</c:v>
                </c:pt>
                <c:pt idx="4">
                  <c:v>6</c:v>
                </c:pt>
                <c:pt idx="5">
                  <c:v>4</c:v>
                </c:pt>
                <c:pt idx="6">
                  <c:v>3</c:v>
                </c:pt>
                <c:pt idx="7">
                  <c:v>10</c:v>
                </c:pt>
                <c:pt idx="8">
                  <c:v>12</c:v>
                </c:pt>
                <c:pt idx="9">
                  <c:v>2</c:v>
                </c:pt>
                <c:pt idx="10">
                  <c:v>5</c:v>
                </c:pt>
                <c:pt idx="11">
                  <c:v>12</c:v>
                </c:pt>
                <c:pt idx="12">
                  <c:v>3</c:v>
                </c:pt>
                <c:pt idx="13">
                  <c:v>2</c:v>
                </c:pt>
                <c:pt idx="14">
                  <c:v>8</c:v>
                </c:pt>
                <c:pt idx="15">
                  <c:v>5</c:v>
                </c:pt>
              </c:numCache>
            </c:numRef>
          </c:val>
          <c:extLst>
            <c:ext xmlns:c16="http://schemas.microsoft.com/office/drawing/2014/chart" uri="{C3380CC4-5D6E-409C-BE32-E72D297353CC}">
              <c16:uniqueId val="{00000002-79FA-4869-B659-2BDA184B69F6}"/>
            </c:ext>
          </c:extLst>
        </c:ser>
        <c:ser>
          <c:idx val="3"/>
          <c:order val="3"/>
          <c:tx>
            <c:strRef>
              <c:f>Sheet1!$E$1</c:f>
              <c:strCache>
                <c:ptCount val="1"/>
                <c:pt idx="0">
                  <c:v>OB (non-Retx)</c:v>
                </c:pt>
              </c:strCache>
            </c:strRef>
          </c:tx>
          <c:spPr>
            <a:gradFill>
              <a:gsLst>
                <a:gs pos="50000">
                  <a:srgbClr val="9933FF"/>
                </a:gs>
                <a:gs pos="0">
                  <a:srgbClr val="6600CC"/>
                </a:gs>
                <a:gs pos="100000">
                  <a:srgbClr val="6600CC"/>
                </a:gs>
              </a:gsLst>
              <a:lin ang="10800000" scaled="0"/>
            </a:gradFill>
            <a:ln w="9525">
              <a:solidFill>
                <a:srgbClr val="000000"/>
              </a:solidFill>
            </a:ln>
            <a:effectLst/>
          </c:spPr>
          <c:cat>
            <c:numRef>
              <c:f>Sheet1!$A$2:$A$19</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Sheet1!$E$2:$E$19</c:f>
              <c:numCache>
                <c:formatCode>General</c:formatCode>
                <c:ptCount val="16"/>
                <c:pt idx="0">
                  <c:v>5</c:v>
                </c:pt>
                <c:pt idx="1">
                  <c:v>3</c:v>
                </c:pt>
                <c:pt idx="2">
                  <c:v>2</c:v>
                </c:pt>
                <c:pt idx="3">
                  <c:v>3</c:v>
                </c:pt>
                <c:pt idx="4">
                  <c:v>4</c:v>
                </c:pt>
                <c:pt idx="5">
                  <c:v>10</c:v>
                </c:pt>
                <c:pt idx="6">
                  <c:v>15</c:v>
                </c:pt>
                <c:pt idx="7">
                  <c:v>10</c:v>
                </c:pt>
                <c:pt idx="8">
                  <c:v>7</c:v>
                </c:pt>
                <c:pt idx="9">
                  <c:v>2</c:v>
                </c:pt>
                <c:pt idx="10">
                  <c:v>4</c:v>
                </c:pt>
                <c:pt idx="11">
                  <c:v>7</c:v>
                </c:pt>
                <c:pt idx="12">
                  <c:v>6</c:v>
                </c:pt>
                <c:pt idx="13">
                  <c:v>8</c:v>
                </c:pt>
                <c:pt idx="14">
                  <c:v>8</c:v>
                </c:pt>
                <c:pt idx="15">
                  <c:v>5</c:v>
                </c:pt>
              </c:numCache>
            </c:numRef>
          </c:val>
          <c:extLst>
            <c:ext xmlns:c16="http://schemas.microsoft.com/office/drawing/2014/chart" uri="{C3380CC4-5D6E-409C-BE32-E72D297353CC}">
              <c16:uniqueId val="{00000003-79FA-4869-B659-2BDA184B69F6}"/>
            </c:ext>
          </c:extLst>
        </c:ser>
        <c:ser>
          <c:idx val="4"/>
          <c:order val="4"/>
          <c:tx>
            <c:strRef>
              <c:f>Sheet1!$F$1</c:f>
              <c:strCache>
                <c:ptCount val="1"/>
                <c:pt idx="0">
                  <c:v>IPAH</c:v>
                </c:pt>
              </c:strCache>
            </c:strRef>
          </c:tx>
          <c:spPr>
            <a:gradFill>
              <a:gsLst>
                <a:gs pos="50000">
                  <a:srgbClr val="FFFF00"/>
                </a:gs>
                <a:gs pos="0">
                  <a:schemeClr val="tx2">
                    <a:lumMod val="75000"/>
                  </a:schemeClr>
                </a:gs>
                <a:gs pos="100000">
                  <a:schemeClr val="tx2">
                    <a:lumMod val="75000"/>
                  </a:schemeClr>
                </a:gs>
              </a:gsLst>
              <a:lin ang="10800000" scaled="0"/>
            </a:gradFill>
            <a:ln w="9525">
              <a:solidFill>
                <a:srgbClr val="000000"/>
              </a:solidFill>
            </a:ln>
            <a:effectLst/>
          </c:spPr>
          <c:cat>
            <c:numRef>
              <c:f>Sheet1!$A$2:$A$19</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Sheet1!$F$2:$F$19</c:f>
              <c:numCache>
                <c:formatCode>General</c:formatCode>
                <c:ptCount val="16"/>
                <c:pt idx="0">
                  <c:v>7</c:v>
                </c:pt>
                <c:pt idx="1">
                  <c:v>5</c:v>
                </c:pt>
                <c:pt idx="2">
                  <c:v>6</c:v>
                </c:pt>
                <c:pt idx="3">
                  <c:v>12</c:v>
                </c:pt>
                <c:pt idx="4">
                  <c:v>8</c:v>
                </c:pt>
                <c:pt idx="5">
                  <c:v>7</c:v>
                </c:pt>
                <c:pt idx="6">
                  <c:v>4</c:v>
                </c:pt>
                <c:pt idx="7">
                  <c:v>12</c:v>
                </c:pt>
                <c:pt idx="8">
                  <c:v>10</c:v>
                </c:pt>
                <c:pt idx="9">
                  <c:v>12</c:v>
                </c:pt>
                <c:pt idx="10">
                  <c:v>12</c:v>
                </c:pt>
                <c:pt idx="11">
                  <c:v>17</c:v>
                </c:pt>
                <c:pt idx="12">
                  <c:v>14</c:v>
                </c:pt>
                <c:pt idx="13">
                  <c:v>14</c:v>
                </c:pt>
                <c:pt idx="14">
                  <c:v>18</c:v>
                </c:pt>
                <c:pt idx="15">
                  <c:v>11</c:v>
                </c:pt>
              </c:numCache>
            </c:numRef>
          </c:val>
          <c:extLst>
            <c:ext xmlns:c16="http://schemas.microsoft.com/office/drawing/2014/chart" uri="{C3380CC4-5D6E-409C-BE32-E72D297353CC}">
              <c16:uniqueId val="{00000004-79FA-4869-B659-2BDA184B69F6}"/>
            </c:ext>
          </c:extLst>
        </c:ser>
        <c:ser>
          <c:idx val="5"/>
          <c:order val="5"/>
          <c:tx>
            <c:strRef>
              <c:f>Sheet1!$G$1</c:f>
              <c:strCache>
                <c:ptCount val="1"/>
                <c:pt idx="0">
                  <c:v>PH-not IPAH</c:v>
                </c:pt>
              </c:strCache>
            </c:strRef>
          </c:tx>
          <c:spPr>
            <a:gradFill>
              <a:gsLst>
                <a:gs pos="50000">
                  <a:srgbClr val="00FFFF"/>
                </a:gs>
                <a:gs pos="0">
                  <a:srgbClr val="00CC99"/>
                </a:gs>
                <a:gs pos="100000">
                  <a:srgbClr val="00CC99"/>
                </a:gs>
              </a:gsLst>
              <a:lin ang="10800000" scaled="0"/>
            </a:gradFill>
            <a:ln w="9525">
              <a:solidFill>
                <a:srgbClr val="000000"/>
              </a:solidFill>
            </a:ln>
            <a:effectLst/>
          </c:spPr>
          <c:cat>
            <c:numRef>
              <c:f>Sheet1!$A$2:$A$19</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Sheet1!$G$2:$G$19</c:f>
              <c:numCache>
                <c:formatCode>General</c:formatCode>
                <c:ptCount val="16"/>
                <c:pt idx="0">
                  <c:v>4</c:v>
                </c:pt>
                <c:pt idx="1">
                  <c:v>2</c:v>
                </c:pt>
                <c:pt idx="2">
                  <c:v>4</c:v>
                </c:pt>
                <c:pt idx="3">
                  <c:v>3</c:v>
                </c:pt>
                <c:pt idx="4">
                  <c:v>6</c:v>
                </c:pt>
                <c:pt idx="5">
                  <c:v>5</c:v>
                </c:pt>
                <c:pt idx="6">
                  <c:v>1</c:v>
                </c:pt>
                <c:pt idx="7">
                  <c:v>4</c:v>
                </c:pt>
                <c:pt idx="8">
                  <c:v>8</c:v>
                </c:pt>
                <c:pt idx="9">
                  <c:v>9</c:v>
                </c:pt>
                <c:pt idx="10">
                  <c:v>3</c:v>
                </c:pt>
                <c:pt idx="11">
                  <c:v>6</c:v>
                </c:pt>
                <c:pt idx="12">
                  <c:v>5</c:v>
                </c:pt>
                <c:pt idx="13">
                  <c:v>4</c:v>
                </c:pt>
                <c:pt idx="14">
                  <c:v>7</c:v>
                </c:pt>
                <c:pt idx="15">
                  <c:v>3</c:v>
                </c:pt>
              </c:numCache>
            </c:numRef>
          </c:val>
          <c:extLst>
            <c:ext xmlns:c16="http://schemas.microsoft.com/office/drawing/2014/chart" uri="{C3380CC4-5D6E-409C-BE32-E72D297353CC}">
              <c16:uniqueId val="{00000005-79FA-4869-B659-2BDA184B69F6}"/>
            </c:ext>
          </c:extLst>
        </c:ser>
        <c:ser>
          <c:idx val="7"/>
          <c:order val="6"/>
          <c:tx>
            <c:strRef>
              <c:f>Sheet1!$H$1</c:f>
              <c:strCache>
                <c:ptCount val="1"/>
                <c:pt idx="0">
                  <c:v>Retx</c:v>
                </c:pt>
              </c:strCache>
            </c:strRef>
          </c:tx>
          <c:spPr>
            <a:gradFill flip="none" rotWithShape="1">
              <a:gsLst>
                <a:gs pos="0">
                  <a:srgbClr val="006600"/>
                </a:gs>
                <a:gs pos="50000">
                  <a:srgbClr val="008000"/>
                </a:gs>
                <a:gs pos="100000">
                  <a:srgbClr val="006600"/>
                </a:gs>
              </a:gsLst>
              <a:lin ang="0" scaled="1"/>
              <a:tileRect/>
            </a:gradFill>
            <a:ln>
              <a:noFill/>
            </a:ln>
            <a:effectLst/>
          </c:spPr>
          <c:cat>
            <c:strLit>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extLst>
                <c:ext xmlns:c15="http://schemas.microsoft.com/office/drawing/2012/chart" uri="{02D57815-91ED-43cb-92C2-25804820EDAC}">
                  <c15:autoCat val="1"/>
                </c:ext>
              </c:extLst>
            </c:strLit>
          </c:cat>
          <c:val>
            <c:numRef>
              <c:f>Sheet1!$H$2:$H$19</c:f>
              <c:numCache>
                <c:formatCode>General</c:formatCode>
                <c:ptCount val="16"/>
                <c:pt idx="0">
                  <c:v>3</c:v>
                </c:pt>
                <c:pt idx="1">
                  <c:v>6</c:v>
                </c:pt>
                <c:pt idx="2">
                  <c:v>7</c:v>
                </c:pt>
                <c:pt idx="3">
                  <c:v>4</c:v>
                </c:pt>
                <c:pt idx="4">
                  <c:v>9</c:v>
                </c:pt>
                <c:pt idx="5">
                  <c:v>8</c:v>
                </c:pt>
                <c:pt idx="6">
                  <c:v>9</c:v>
                </c:pt>
                <c:pt idx="7">
                  <c:v>7</c:v>
                </c:pt>
                <c:pt idx="8">
                  <c:v>9</c:v>
                </c:pt>
                <c:pt idx="9">
                  <c:v>6</c:v>
                </c:pt>
                <c:pt idx="10">
                  <c:v>4</c:v>
                </c:pt>
                <c:pt idx="11">
                  <c:v>4</c:v>
                </c:pt>
                <c:pt idx="12">
                  <c:v>8</c:v>
                </c:pt>
                <c:pt idx="13">
                  <c:v>9</c:v>
                </c:pt>
                <c:pt idx="14">
                  <c:v>2</c:v>
                </c:pt>
                <c:pt idx="15">
                  <c:v>6</c:v>
                </c:pt>
              </c:numCache>
            </c:numRef>
          </c:val>
          <c:extLst>
            <c:ext xmlns:c16="http://schemas.microsoft.com/office/drawing/2014/chart" uri="{C3380CC4-5D6E-409C-BE32-E72D297353CC}">
              <c16:uniqueId val="{00000006-79FA-4869-B659-2BDA184B69F6}"/>
            </c:ext>
          </c:extLst>
        </c:ser>
        <c:ser>
          <c:idx val="6"/>
          <c:order val="7"/>
          <c:tx>
            <c:strRef>
              <c:f>Sheet1!$I$1</c:f>
              <c:strCache>
                <c:ptCount val="1"/>
                <c:pt idx="0">
                  <c:v>Other</c:v>
                </c:pt>
              </c:strCache>
            </c:strRef>
          </c:tx>
          <c:spPr>
            <a:gradFill>
              <a:gsLst>
                <a:gs pos="50000">
                  <a:srgbClr val="FF0000"/>
                </a:gs>
                <a:gs pos="0">
                  <a:srgbClr val="C00000"/>
                </a:gs>
                <a:gs pos="100000">
                  <a:srgbClr val="C00000"/>
                </a:gs>
              </a:gsLst>
              <a:lin ang="10800000" scaled="0"/>
            </a:gradFill>
            <a:ln w="9525">
              <a:solidFill>
                <a:schemeClr val="bg2"/>
              </a:solidFill>
            </a:ln>
            <a:effectLst/>
          </c:spPr>
          <c:cat>
            <c:numRef>
              <c:f>Sheet1!$A$2:$A$19</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Sheet1!$I$2:$I$19</c:f>
              <c:numCache>
                <c:formatCode>General</c:formatCode>
                <c:ptCount val="16"/>
                <c:pt idx="0">
                  <c:v>3</c:v>
                </c:pt>
                <c:pt idx="1">
                  <c:v>3</c:v>
                </c:pt>
                <c:pt idx="2">
                  <c:v>7</c:v>
                </c:pt>
                <c:pt idx="3">
                  <c:v>9</c:v>
                </c:pt>
                <c:pt idx="4">
                  <c:v>7</c:v>
                </c:pt>
                <c:pt idx="5">
                  <c:v>9</c:v>
                </c:pt>
                <c:pt idx="6">
                  <c:v>8</c:v>
                </c:pt>
                <c:pt idx="7">
                  <c:v>8</c:v>
                </c:pt>
                <c:pt idx="8">
                  <c:v>13</c:v>
                </c:pt>
                <c:pt idx="9">
                  <c:v>9</c:v>
                </c:pt>
                <c:pt idx="10">
                  <c:v>10</c:v>
                </c:pt>
                <c:pt idx="11">
                  <c:v>11</c:v>
                </c:pt>
                <c:pt idx="12">
                  <c:v>10</c:v>
                </c:pt>
                <c:pt idx="13">
                  <c:v>11</c:v>
                </c:pt>
                <c:pt idx="14">
                  <c:v>9</c:v>
                </c:pt>
                <c:pt idx="15">
                  <c:v>10</c:v>
                </c:pt>
              </c:numCache>
            </c:numRef>
          </c:val>
          <c:extLst>
            <c:ext xmlns:c16="http://schemas.microsoft.com/office/drawing/2014/chart" uri="{C3380CC4-5D6E-409C-BE32-E72D297353CC}">
              <c16:uniqueId val="{00000007-79FA-4869-B659-2BDA184B69F6}"/>
            </c:ext>
          </c:extLst>
        </c:ser>
        <c:dLbls>
          <c:showLegendKey val="0"/>
          <c:showVal val="0"/>
          <c:showCatName val="0"/>
          <c:showSerName val="0"/>
          <c:showPercent val="0"/>
          <c:showBubbleSize val="0"/>
        </c:dLbls>
        <c:axId val="571566384"/>
        <c:axId val="572500488"/>
      </c:areaChart>
      <c:catAx>
        <c:axId val="571566384"/>
        <c:scaling>
          <c:orientation val="minMax"/>
        </c:scaling>
        <c:delete val="0"/>
        <c:axPos val="b"/>
        <c:title>
          <c:tx>
            <c:rich>
              <a:bodyPr rot="0" spcFirstLastPara="1" vertOverflow="ellipsis" vert="horz" wrap="square" anchor="ctr" anchorCtr="1"/>
              <a:lstStyle/>
              <a:p>
                <a:pPr>
                  <a:defRPr sz="1700" b="0" i="0" u="none" strike="noStrike" kern="1200" baseline="0">
                    <a:solidFill>
                      <a:schemeClr val="bg2"/>
                    </a:solidFill>
                    <a:latin typeface="+mn-lt"/>
                    <a:ea typeface="+mn-ea"/>
                    <a:cs typeface="+mn-cs"/>
                  </a:defRPr>
                </a:pPr>
                <a:r>
                  <a:rPr lang="en-US" sz="1700" b="1" i="0" baseline="0" dirty="0" smtClean="0">
                    <a:solidFill>
                      <a:schemeClr val="bg2"/>
                    </a:solidFill>
                    <a:effectLst/>
                  </a:rPr>
                  <a:t>Transplant Year</a:t>
                </a:r>
                <a:endParaRPr lang="en-US" sz="1700" dirty="0">
                  <a:solidFill>
                    <a:schemeClr val="bg2"/>
                  </a:solidFill>
                  <a:effectLst/>
                </a:endParaRPr>
              </a:p>
            </c:rich>
          </c:tx>
          <c:layout/>
          <c:overlay val="0"/>
          <c:spPr>
            <a:noFill/>
            <a:ln>
              <a:noFill/>
            </a:ln>
            <a:effectLst/>
          </c:spPr>
          <c:txPr>
            <a:bodyPr rot="0" spcFirstLastPara="1" vertOverflow="ellipsis" vert="horz" wrap="square" anchor="ctr" anchorCtr="1"/>
            <a:lstStyle/>
            <a:p>
              <a:pPr>
                <a:defRPr sz="1700" b="0"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2"/>
            </a:solidFill>
            <a:round/>
          </a:ln>
          <a:effectLst/>
        </c:spPr>
        <c:txPr>
          <a:bodyPr rot="-1800000" spcFirstLastPara="1" vertOverflow="ellipsis" wrap="square" anchor="ctr" anchorCtr="1"/>
          <a:lstStyle/>
          <a:p>
            <a:pPr>
              <a:defRPr sz="1500" b="1" i="0" u="none" strike="noStrike" kern="1200" baseline="0">
                <a:solidFill>
                  <a:schemeClr val="bg2"/>
                </a:solidFill>
                <a:latin typeface="+mn-lt"/>
                <a:ea typeface="+mn-ea"/>
                <a:cs typeface="+mn-cs"/>
              </a:defRPr>
            </a:pPr>
            <a:endParaRPr lang="en-US"/>
          </a:p>
        </c:txPr>
        <c:crossAx val="572500488"/>
        <c:crosses val="autoZero"/>
        <c:auto val="1"/>
        <c:lblAlgn val="ctr"/>
        <c:lblOffset val="100"/>
        <c:tickLblSkip val="1"/>
        <c:noMultiLvlLbl val="0"/>
      </c:catAx>
      <c:valAx>
        <c:axId val="572500488"/>
        <c:scaling>
          <c:orientation val="minMax"/>
          <c:max val="160"/>
        </c:scaling>
        <c:delete val="0"/>
        <c:axPos val="l"/>
        <c:majorGridlines>
          <c:spPr>
            <a:ln w="9525" cap="flat" cmpd="sng" algn="ctr">
              <a:solidFill>
                <a:schemeClr val="bg2"/>
              </a:solidFill>
              <a:prstDash val="sysDash"/>
              <a:round/>
            </a:ln>
            <a:effectLst/>
          </c:spPr>
        </c:majorGridlines>
        <c:title>
          <c:tx>
            <c:rich>
              <a:bodyPr rot="-5400000" spcFirstLastPara="1" vertOverflow="ellipsis" vert="horz" wrap="square" anchor="ctr" anchorCtr="1"/>
              <a:lstStyle/>
              <a:p>
                <a:pPr>
                  <a:defRPr sz="1700" b="0" i="0" u="none" strike="noStrike" kern="1200" baseline="0">
                    <a:solidFill>
                      <a:schemeClr val="bg2"/>
                    </a:solidFill>
                    <a:latin typeface="+mn-lt"/>
                    <a:ea typeface="+mn-ea"/>
                    <a:cs typeface="+mn-cs"/>
                  </a:defRPr>
                </a:pPr>
                <a:r>
                  <a:rPr lang="en-US" sz="1700" b="1" i="0" baseline="0" dirty="0" smtClean="0">
                    <a:solidFill>
                      <a:schemeClr val="bg2"/>
                    </a:solidFill>
                    <a:effectLst/>
                  </a:rPr>
                  <a:t>Number of Transplants</a:t>
                </a:r>
                <a:endParaRPr lang="en-US" sz="1700" dirty="0">
                  <a:solidFill>
                    <a:schemeClr val="bg2"/>
                  </a:solidFill>
                  <a:effectLst/>
                </a:endParaRPr>
              </a:p>
            </c:rich>
          </c:tx>
          <c:layout>
            <c:manualLayout>
              <c:xMode val="edge"/>
              <c:yMode val="edge"/>
              <c:x val="9.4298245614035069E-3"/>
              <c:y val="0.19247942691300998"/>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571566384"/>
        <c:crosses val="autoZero"/>
        <c:crossBetween val="midCat"/>
      </c:valAx>
      <c:spPr>
        <a:noFill/>
        <a:ln>
          <a:solidFill>
            <a:schemeClr val="bg2"/>
          </a:solidFill>
        </a:ln>
        <a:effectLst/>
      </c:spPr>
    </c:plotArea>
    <c:legend>
      <c:legendPos val="b"/>
      <c:layout>
        <c:manualLayout>
          <c:xMode val="edge"/>
          <c:yMode val="edge"/>
          <c:x val="0.10713035870516185"/>
          <c:y val="5.5837619864754565E-2"/>
          <c:w val="0.83977356448864948"/>
          <c:h val="5.5086210377548961E-2"/>
        </c:manualLayout>
      </c:layout>
      <c:overlay val="0"/>
      <c:spPr>
        <a:noFill/>
        <a:ln>
          <a:solidFill>
            <a:schemeClr val="bg2"/>
          </a:solidFill>
        </a:ln>
        <a:effectLst/>
      </c:spPr>
      <c:txPr>
        <a:bodyPr rot="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(N=73)</c:v>
                </c:pt>
              </c:strCache>
            </c:strRef>
          </c:tx>
          <c:spPr>
            <a:ln w="41275">
              <a:solidFill>
                <a:srgbClr val="00339A"/>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95.89</c:v>
                </c:pt>
                <c:pt idx="2">
                  <c:v>94.521000000000001</c:v>
                </c:pt>
                <c:pt idx="3">
                  <c:v>93.150999999999996</c:v>
                </c:pt>
                <c:pt idx="4">
                  <c:v>93.150999999999996</c:v>
                </c:pt>
                <c:pt idx="5">
                  <c:v>91.76</c:v>
                </c:pt>
                <c:pt idx="6">
                  <c:v>91.76</c:v>
                </c:pt>
                <c:pt idx="7">
                  <c:v>91.76</c:v>
                </c:pt>
                <c:pt idx="8">
                  <c:v>91.76</c:v>
                </c:pt>
                <c:pt idx="9">
                  <c:v>91.76</c:v>
                </c:pt>
                <c:pt idx="10">
                  <c:v>91.76</c:v>
                </c:pt>
                <c:pt idx="11">
                  <c:v>90.349000000000004</c:v>
                </c:pt>
                <c:pt idx="12">
                  <c:v>90.349000000000004</c:v>
                </c:pt>
                <c:pt idx="13">
                  <c:v>90.349000000000004</c:v>
                </c:pt>
                <c:pt idx="14">
                  <c:v>90.349000000000004</c:v>
                </c:pt>
                <c:pt idx="15">
                  <c:v>90.349000000000004</c:v>
                </c:pt>
                <c:pt idx="16">
                  <c:v>90.349000000000004</c:v>
                </c:pt>
                <c:pt idx="17">
                  <c:v>90.349000000000004</c:v>
                </c:pt>
                <c:pt idx="18">
                  <c:v>90.349000000000004</c:v>
                </c:pt>
                <c:pt idx="19">
                  <c:v>90.349000000000004</c:v>
                </c:pt>
                <c:pt idx="20">
                  <c:v>90.349000000000004</c:v>
                </c:pt>
                <c:pt idx="21">
                  <c:v>90.349000000000004</c:v>
                </c:pt>
                <c:pt idx="22">
                  <c:v>90.349000000000004</c:v>
                </c:pt>
                <c:pt idx="23">
                  <c:v>88.936999999999998</c:v>
                </c:pt>
                <c:pt idx="24">
                  <c:v>88.936999999999998</c:v>
                </c:pt>
                <c:pt idx="25">
                  <c:v>88.936999999999998</c:v>
                </c:pt>
                <c:pt idx="26">
                  <c:v>88.936999999999998</c:v>
                </c:pt>
                <c:pt idx="27">
                  <c:v>88.936999999999998</c:v>
                </c:pt>
                <c:pt idx="28">
                  <c:v>87.525000000000006</c:v>
                </c:pt>
                <c:pt idx="29">
                  <c:v>87.525000000000006</c:v>
                </c:pt>
                <c:pt idx="30">
                  <c:v>86.114000000000004</c:v>
                </c:pt>
                <c:pt idx="31">
                  <c:v>86.114000000000004</c:v>
                </c:pt>
                <c:pt idx="32">
                  <c:v>86.114000000000004</c:v>
                </c:pt>
                <c:pt idx="33">
                  <c:v>86.114000000000004</c:v>
                </c:pt>
                <c:pt idx="34">
                  <c:v>86.114000000000004</c:v>
                </c:pt>
                <c:pt idx="35">
                  <c:v>84.701999999999998</c:v>
                </c:pt>
                <c:pt idx="36">
                  <c:v>84.701999999999998</c:v>
                </c:pt>
                <c:pt idx="37">
                  <c:v>84.701999999999998</c:v>
                </c:pt>
                <c:pt idx="38">
                  <c:v>84.701999999999998</c:v>
                </c:pt>
                <c:pt idx="39">
                  <c:v>84.701999999999998</c:v>
                </c:pt>
                <c:pt idx="40">
                  <c:v>84.701999999999998</c:v>
                </c:pt>
                <c:pt idx="41">
                  <c:v>83.29</c:v>
                </c:pt>
                <c:pt idx="42">
                  <c:v>83.29</c:v>
                </c:pt>
                <c:pt idx="43">
                  <c:v>81.878</c:v>
                </c:pt>
                <c:pt idx="44">
                  <c:v>81.878</c:v>
                </c:pt>
                <c:pt idx="45">
                  <c:v>81.878</c:v>
                </c:pt>
                <c:pt idx="46">
                  <c:v>81.878</c:v>
                </c:pt>
                <c:pt idx="47">
                  <c:v>81.878</c:v>
                </c:pt>
                <c:pt idx="48">
                  <c:v>80.466999999999999</c:v>
                </c:pt>
                <c:pt idx="49">
                  <c:v>79.055000000000007</c:v>
                </c:pt>
                <c:pt idx="50">
                  <c:v>77.643000000000001</c:v>
                </c:pt>
                <c:pt idx="51">
                  <c:v>77.643000000000001</c:v>
                </c:pt>
                <c:pt idx="52">
                  <c:v>73.248000000000005</c:v>
                </c:pt>
                <c:pt idx="53">
                  <c:v>68.822000000000003</c:v>
                </c:pt>
                <c:pt idx="54">
                  <c:v>67.325999999999993</c:v>
                </c:pt>
                <c:pt idx="55">
                  <c:v>65.83</c:v>
                </c:pt>
                <c:pt idx="56">
                  <c:v>65.83</c:v>
                </c:pt>
                <c:pt idx="57">
                  <c:v>64.263000000000005</c:v>
                </c:pt>
                <c:pt idx="58">
                  <c:v>62.572000000000003</c:v>
                </c:pt>
                <c:pt idx="59">
                  <c:v>62.572000000000003</c:v>
                </c:pt>
                <c:pt idx="60">
                  <c:v>60.832999999999998</c:v>
                </c:pt>
                <c:pt idx="61">
                  <c:v>60.832999999999998</c:v>
                </c:pt>
                <c:pt idx="62">
                  <c:v>57.356999999999999</c:v>
                </c:pt>
                <c:pt idx="63">
                  <c:v>53.881</c:v>
                </c:pt>
                <c:pt idx="64">
                  <c:v>53.881</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(N=185)</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95.135000000000005</c:v>
                </c:pt>
                <c:pt idx="2">
                  <c:v>92.426000000000002</c:v>
                </c:pt>
                <c:pt idx="3">
                  <c:v>91.882000000000005</c:v>
                </c:pt>
                <c:pt idx="4">
                  <c:v>89.694999999999993</c:v>
                </c:pt>
                <c:pt idx="5">
                  <c:v>88.590999999999994</c:v>
                </c:pt>
                <c:pt idx="6">
                  <c:v>87.483000000000004</c:v>
                </c:pt>
                <c:pt idx="7">
                  <c:v>86.376000000000005</c:v>
                </c:pt>
                <c:pt idx="8">
                  <c:v>86.376000000000005</c:v>
                </c:pt>
                <c:pt idx="9">
                  <c:v>86.376000000000005</c:v>
                </c:pt>
                <c:pt idx="10">
                  <c:v>86.376000000000005</c:v>
                </c:pt>
                <c:pt idx="11">
                  <c:v>86.376000000000005</c:v>
                </c:pt>
                <c:pt idx="12">
                  <c:v>86.376000000000005</c:v>
                </c:pt>
                <c:pt idx="13">
                  <c:v>86.376000000000005</c:v>
                </c:pt>
                <c:pt idx="14">
                  <c:v>85.819000000000003</c:v>
                </c:pt>
                <c:pt idx="15">
                  <c:v>85.260999999999996</c:v>
                </c:pt>
                <c:pt idx="16">
                  <c:v>84.703999999999994</c:v>
                </c:pt>
                <c:pt idx="17">
                  <c:v>84.147000000000006</c:v>
                </c:pt>
                <c:pt idx="18">
                  <c:v>84.147000000000006</c:v>
                </c:pt>
                <c:pt idx="19">
                  <c:v>84.147000000000006</c:v>
                </c:pt>
                <c:pt idx="20">
                  <c:v>83.031999999999996</c:v>
                </c:pt>
                <c:pt idx="21">
                  <c:v>83.031999999999996</c:v>
                </c:pt>
                <c:pt idx="22">
                  <c:v>83.031999999999996</c:v>
                </c:pt>
                <c:pt idx="23">
                  <c:v>82.474999999999994</c:v>
                </c:pt>
                <c:pt idx="24">
                  <c:v>81.918000000000006</c:v>
                </c:pt>
                <c:pt idx="25">
                  <c:v>81.918000000000006</c:v>
                </c:pt>
                <c:pt idx="26">
                  <c:v>81.918000000000006</c:v>
                </c:pt>
                <c:pt idx="27">
                  <c:v>81.918000000000006</c:v>
                </c:pt>
                <c:pt idx="28">
                  <c:v>80.802999999999997</c:v>
                </c:pt>
                <c:pt idx="29">
                  <c:v>80.802999999999997</c:v>
                </c:pt>
                <c:pt idx="30">
                  <c:v>80.802999999999997</c:v>
                </c:pt>
                <c:pt idx="31">
                  <c:v>80.802999999999997</c:v>
                </c:pt>
                <c:pt idx="32">
                  <c:v>80.242000000000004</c:v>
                </c:pt>
                <c:pt idx="33">
                  <c:v>80.242000000000004</c:v>
                </c:pt>
                <c:pt idx="34">
                  <c:v>79.680999999999997</c:v>
                </c:pt>
                <c:pt idx="35">
                  <c:v>79.680999999999997</c:v>
                </c:pt>
                <c:pt idx="36">
                  <c:v>79.680999999999997</c:v>
                </c:pt>
                <c:pt idx="37">
                  <c:v>79.12</c:v>
                </c:pt>
                <c:pt idx="38">
                  <c:v>79.12</c:v>
                </c:pt>
                <c:pt idx="39">
                  <c:v>79.12</c:v>
                </c:pt>
                <c:pt idx="40">
                  <c:v>79.12</c:v>
                </c:pt>
                <c:pt idx="41">
                  <c:v>79.12</c:v>
                </c:pt>
                <c:pt idx="42">
                  <c:v>79.12</c:v>
                </c:pt>
                <c:pt idx="43">
                  <c:v>79.12</c:v>
                </c:pt>
                <c:pt idx="44">
                  <c:v>79.12</c:v>
                </c:pt>
                <c:pt idx="45">
                  <c:v>79.12</c:v>
                </c:pt>
                <c:pt idx="46">
                  <c:v>79.12</c:v>
                </c:pt>
                <c:pt idx="47">
                  <c:v>78.551000000000002</c:v>
                </c:pt>
                <c:pt idx="48">
                  <c:v>78.551000000000002</c:v>
                </c:pt>
                <c:pt idx="49">
                  <c:v>76.239999999999995</c:v>
                </c:pt>
                <c:pt idx="50">
                  <c:v>74.507999999999996</c:v>
                </c:pt>
                <c:pt idx="51">
                  <c:v>74.507999999999996</c:v>
                </c:pt>
                <c:pt idx="52">
                  <c:v>72.17</c:v>
                </c:pt>
                <c:pt idx="53">
                  <c:v>70.394999999999996</c:v>
                </c:pt>
                <c:pt idx="54">
                  <c:v>68.599999999999994</c:v>
                </c:pt>
                <c:pt idx="55">
                  <c:v>66.795000000000002</c:v>
                </c:pt>
                <c:pt idx="56">
                  <c:v>66.192999999999998</c:v>
                </c:pt>
                <c:pt idx="57">
                  <c:v>64.366</c:v>
                </c:pt>
                <c:pt idx="58">
                  <c:v>63.128</c:v>
                </c:pt>
                <c:pt idx="59">
                  <c:v>61.89</c:v>
                </c:pt>
                <c:pt idx="60">
                  <c:v>60.64</c:v>
                </c:pt>
                <c:pt idx="61">
                  <c:v>58.139000000000003</c:v>
                </c:pt>
                <c:pt idx="62">
                  <c:v>56.889000000000003</c:v>
                </c:pt>
                <c:pt idx="63">
                  <c:v>55.610999999999997</c:v>
                </c:pt>
                <c:pt idx="64">
                  <c:v>55.610999999999997</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(N=372)</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97.849000000000004</c:v>
                </c:pt>
                <c:pt idx="2">
                  <c:v>96.504999999999995</c:v>
                </c:pt>
                <c:pt idx="3">
                  <c:v>95.426000000000002</c:v>
                </c:pt>
                <c:pt idx="4">
                  <c:v>94.617999999999995</c:v>
                </c:pt>
                <c:pt idx="5">
                  <c:v>93.539000000000001</c:v>
                </c:pt>
                <c:pt idx="6">
                  <c:v>93.269000000000005</c:v>
                </c:pt>
                <c:pt idx="7">
                  <c:v>92.997</c:v>
                </c:pt>
                <c:pt idx="8">
                  <c:v>92.724999999999994</c:v>
                </c:pt>
                <c:pt idx="9">
                  <c:v>91.638000000000005</c:v>
                </c:pt>
                <c:pt idx="10">
                  <c:v>91.638000000000005</c:v>
                </c:pt>
                <c:pt idx="11">
                  <c:v>91.638000000000005</c:v>
                </c:pt>
                <c:pt idx="12">
                  <c:v>91.366</c:v>
                </c:pt>
                <c:pt idx="13">
                  <c:v>91.366</c:v>
                </c:pt>
                <c:pt idx="14">
                  <c:v>91.366</c:v>
                </c:pt>
                <c:pt idx="15">
                  <c:v>91.093999999999994</c:v>
                </c:pt>
                <c:pt idx="16">
                  <c:v>91.093999999999994</c:v>
                </c:pt>
                <c:pt idx="17">
                  <c:v>91.093999999999994</c:v>
                </c:pt>
                <c:pt idx="18">
                  <c:v>91.093999999999994</c:v>
                </c:pt>
                <c:pt idx="19">
                  <c:v>90.822000000000003</c:v>
                </c:pt>
                <c:pt idx="20">
                  <c:v>90.55</c:v>
                </c:pt>
                <c:pt idx="21">
                  <c:v>90.55</c:v>
                </c:pt>
                <c:pt idx="22">
                  <c:v>90.278000000000006</c:v>
                </c:pt>
                <c:pt idx="23">
                  <c:v>90.278000000000006</c:v>
                </c:pt>
                <c:pt idx="24">
                  <c:v>89.462000000000003</c:v>
                </c:pt>
                <c:pt idx="25">
                  <c:v>89.462000000000003</c:v>
                </c:pt>
                <c:pt idx="26">
                  <c:v>89.462000000000003</c:v>
                </c:pt>
                <c:pt idx="27">
                  <c:v>89.462000000000003</c:v>
                </c:pt>
                <c:pt idx="28">
                  <c:v>89.462000000000003</c:v>
                </c:pt>
                <c:pt idx="29">
                  <c:v>89.19</c:v>
                </c:pt>
                <c:pt idx="30">
                  <c:v>88.917000000000002</c:v>
                </c:pt>
                <c:pt idx="31">
                  <c:v>88.917000000000002</c:v>
                </c:pt>
                <c:pt idx="32">
                  <c:v>88.917000000000002</c:v>
                </c:pt>
                <c:pt idx="33">
                  <c:v>88.644999999999996</c:v>
                </c:pt>
                <c:pt idx="34">
                  <c:v>88.372</c:v>
                </c:pt>
                <c:pt idx="35">
                  <c:v>88.099000000000004</c:v>
                </c:pt>
                <c:pt idx="36">
                  <c:v>88.099000000000004</c:v>
                </c:pt>
                <c:pt idx="37">
                  <c:v>87.554000000000002</c:v>
                </c:pt>
                <c:pt idx="38">
                  <c:v>87.281000000000006</c:v>
                </c:pt>
                <c:pt idx="39">
                  <c:v>87.281000000000006</c:v>
                </c:pt>
                <c:pt idx="40">
                  <c:v>86.734999999999999</c:v>
                </c:pt>
                <c:pt idx="41">
                  <c:v>86.734999999999999</c:v>
                </c:pt>
                <c:pt idx="42">
                  <c:v>86.734999999999999</c:v>
                </c:pt>
                <c:pt idx="43">
                  <c:v>85.644000000000005</c:v>
                </c:pt>
                <c:pt idx="44">
                  <c:v>85.372</c:v>
                </c:pt>
                <c:pt idx="45">
                  <c:v>85.372</c:v>
                </c:pt>
                <c:pt idx="46">
                  <c:v>84.552999999999997</c:v>
                </c:pt>
                <c:pt idx="47">
                  <c:v>84.552999999999997</c:v>
                </c:pt>
                <c:pt idx="48">
                  <c:v>84.28</c:v>
                </c:pt>
                <c:pt idx="49">
                  <c:v>82.358000000000004</c:v>
                </c:pt>
                <c:pt idx="50">
                  <c:v>79.593999999999994</c:v>
                </c:pt>
                <c:pt idx="51">
                  <c:v>76.822999999999993</c:v>
                </c:pt>
                <c:pt idx="52">
                  <c:v>74.043000000000006</c:v>
                </c:pt>
                <c:pt idx="53">
                  <c:v>72.646000000000001</c:v>
                </c:pt>
                <c:pt idx="54">
                  <c:v>69.840999999999994</c:v>
                </c:pt>
                <c:pt idx="55">
                  <c:v>68.433000000000007</c:v>
                </c:pt>
                <c:pt idx="56">
                  <c:v>67.025000000000006</c:v>
                </c:pt>
                <c:pt idx="57">
                  <c:v>65.605999999999995</c:v>
                </c:pt>
                <c:pt idx="58">
                  <c:v>63.874000000000002</c:v>
                </c:pt>
                <c:pt idx="59">
                  <c:v>63.000999999999998</c:v>
                </c:pt>
                <c:pt idx="60">
                  <c:v>61.216999999999999</c:v>
                </c:pt>
                <c:pt idx="61">
                  <c:v>60.308</c:v>
                </c:pt>
                <c:pt idx="62">
                  <c:v>59.383000000000003</c:v>
                </c:pt>
                <c:pt idx="63">
                  <c:v>58.146000000000001</c:v>
                </c:pt>
                <c:pt idx="64">
                  <c:v>56.567999999999998</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(N=282)</c:v>
                </c:pt>
              </c:strCache>
            </c:strRef>
          </c:tx>
          <c:spPr>
            <a:ln w="41275">
              <a:solidFill>
                <a:srgbClr val="00990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96.808000000000007</c:v>
                </c:pt>
                <c:pt idx="2">
                  <c:v>96.453999999999994</c:v>
                </c:pt>
                <c:pt idx="3">
                  <c:v>95.385999999999996</c:v>
                </c:pt>
                <c:pt idx="4">
                  <c:v>95.028999999999996</c:v>
                </c:pt>
                <c:pt idx="5">
                  <c:v>94.313000000000002</c:v>
                </c:pt>
                <c:pt idx="6">
                  <c:v>93.953999999999994</c:v>
                </c:pt>
                <c:pt idx="7">
                  <c:v>93.596000000000004</c:v>
                </c:pt>
                <c:pt idx="8">
                  <c:v>93.596000000000004</c:v>
                </c:pt>
                <c:pt idx="9">
                  <c:v>93.596000000000004</c:v>
                </c:pt>
                <c:pt idx="10">
                  <c:v>92.879000000000005</c:v>
                </c:pt>
                <c:pt idx="11">
                  <c:v>92.52</c:v>
                </c:pt>
                <c:pt idx="12">
                  <c:v>92.161000000000001</c:v>
                </c:pt>
                <c:pt idx="13">
                  <c:v>91.444000000000003</c:v>
                </c:pt>
                <c:pt idx="14">
                  <c:v>91.444000000000003</c:v>
                </c:pt>
                <c:pt idx="15">
                  <c:v>91.444000000000003</c:v>
                </c:pt>
                <c:pt idx="16">
                  <c:v>91.444000000000003</c:v>
                </c:pt>
                <c:pt idx="17">
                  <c:v>91.444000000000003</c:v>
                </c:pt>
                <c:pt idx="18">
                  <c:v>91.444000000000003</c:v>
                </c:pt>
                <c:pt idx="19">
                  <c:v>90.727000000000004</c:v>
                </c:pt>
                <c:pt idx="20">
                  <c:v>90.367999999999995</c:v>
                </c:pt>
                <c:pt idx="21">
                  <c:v>90.01</c:v>
                </c:pt>
                <c:pt idx="22">
                  <c:v>90.01</c:v>
                </c:pt>
                <c:pt idx="23">
                  <c:v>89.293000000000006</c:v>
                </c:pt>
                <c:pt idx="24">
                  <c:v>89.293000000000006</c:v>
                </c:pt>
                <c:pt idx="25">
                  <c:v>89.293000000000006</c:v>
                </c:pt>
                <c:pt idx="26">
                  <c:v>89.293000000000006</c:v>
                </c:pt>
                <c:pt idx="27">
                  <c:v>89.293000000000006</c:v>
                </c:pt>
                <c:pt idx="28">
                  <c:v>89.293000000000006</c:v>
                </c:pt>
                <c:pt idx="29">
                  <c:v>88.933999999999997</c:v>
                </c:pt>
                <c:pt idx="30">
                  <c:v>88.575000000000003</c:v>
                </c:pt>
                <c:pt idx="31">
                  <c:v>88.575000000000003</c:v>
                </c:pt>
                <c:pt idx="32">
                  <c:v>88.575000000000003</c:v>
                </c:pt>
                <c:pt idx="33">
                  <c:v>88.575000000000003</c:v>
                </c:pt>
                <c:pt idx="34">
                  <c:v>88.575000000000003</c:v>
                </c:pt>
                <c:pt idx="35">
                  <c:v>88.575000000000003</c:v>
                </c:pt>
                <c:pt idx="36">
                  <c:v>88.575000000000003</c:v>
                </c:pt>
                <c:pt idx="37">
                  <c:v>87.852000000000004</c:v>
                </c:pt>
                <c:pt idx="38">
                  <c:v>87.491</c:v>
                </c:pt>
                <c:pt idx="39">
                  <c:v>87.491</c:v>
                </c:pt>
                <c:pt idx="40">
                  <c:v>87.491</c:v>
                </c:pt>
                <c:pt idx="41">
                  <c:v>87.129000000000005</c:v>
                </c:pt>
                <c:pt idx="42">
                  <c:v>86.406000000000006</c:v>
                </c:pt>
                <c:pt idx="43">
                  <c:v>85.683000000000007</c:v>
                </c:pt>
                <c:pt idx="44">
                  <c:v>85.683000000000007</c:v>
                </c:pt>
                <c:pt idx="45">
                  <c:v>85.683000000000007</c:v>
                </c:pt>
                <c:pt idx="46">
                  <c:v>85.322000000000003</c:v>
                </c:pt>
                <c:pt idx="47">
                  <c:v>84.96</c:v>
                </c:pt>
                <c:pt idx="48">
                  <c:v>84.597999999999999</c:v>
                </c:pt>
                <c:pt idx="49">
                  <c:v>82.406999999999996</c:v>
                </c:pt>
                <c:pt idx="50">
                  <c:v>79.834999999999994</c:v>
                </c:pt>
                <c:pt idx="51">
                  <c:v>76.524000000000001</c:v>
                </c:pt>
                <c:pt idx="52">
                  <c:v>74.685000000000002</c:v>
                </c:pt>
                <c:pt idx="53">
                  <c:v>73.941999999999993</c:v>
                </c:pt>
                <c:pt idx="54">
                  <c:v>71.316000000000003</c:v>
                </c:pt>
                <c:pt idx="55">
                  <c:v>70.176000000000002</c:v>
                </c:pt>
                <c:pt idx="56">
                  <c:v>67.090999999999994</c:v>
                </c:pt>
                <c:pt idx="57">
                  <c:v>66.317999999999998</c:v>
                </c:pt>
                <c:pt idx="58">
                  <c:v>65.141000000000005</c:v>
                </c:pt>
                <c:pt idx="59">
                  <c:v>62.377000000000002</c:v>
                </c:pt>
                <c:pt idx="60">
                  <c:v>60.351999999999997</c:v>
                </c:pt>
                <c:pt idx="61">
                  <c:v>59.938000000000002</c:v>
                </c:pt>
                <c:pt idx="62">
                  <c:v>58.284999999999997</c:v>
                </c:pt>
                <c:pt idx="63">
                  <c:v>55.768999999999998</c:v>
                </c:pt>
                <c:pt idx="64">
                  <c:v>54.055</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(N=216)</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98.141999999999996</c:v>
                </c:pt>
                <c:pt idx="2">
                  <c:v>96.263000000000005</c:v>
                </c:pt>
                <c:pt idx="3">
                  <c:v>93.432000000000002</c:v>
                </c:pt>
                <c:pt idx="4">
                  <c:v>92.488</c:v>
                </c:pt>
                <c:pt idx="5">
                  <c:v>90.600999999999999</c:v>
                </c:pt>
                <c:pt idx="6">
                  <c:v>89.656999999999996</c:v>
                </c:pt>
                <c:pt idx="7">
                  <c:v>89.656999999999996</c:v>
                </c:pt>
                <c:pt idx="8">
                  <c:v>89.656999999999996</c:v>
                </c:pt>
                <c:pt idx="9">
                  <c:v>88.712999999999994</c:v>
                </c:pt>
                <c:pt idx="10">
                  <c:v>88.712999999999994</c:v>
                </c:pt>
                <c:pt idx="11">
                  <c:v>88.712999999999994</c:v>
                </c:pt>
                <c:pt idx="12">
                  <c:v>88.239000000000004</c:v>
                </c:pt>
                <c:pt idx="13">
                  <c:v>87.763999999999996</c:v>
                </c:pt>
                <c:pt idx="14">
                  <c:v>87.763999999999996</c:v>
                </c:pt>
                <c:pt idx="15">
                  <c:v>87.29</c:v>
                </c:pt>
                <c:pt idx="16">
                  <c:v>86.816000000000003</c:v>
                </c:pt>
                <c:pt idx="17">
                  <c:v>86.816000000000003</c:v>
                </c:pt>
                <c:pt idx="18">
                  <c:v>86.816000000000003</c:v>
                </c:pt>
                <c:pt idx="19">
                  <c:v>86.340999999999994</c:v>
                </c:pt>
                <c:pt idx="20">
                  <c:v>85.867000000000004</c:v>
                </c:pt>
                <c:pt idx="21">
                  <c:v>85.391999999999996</c:v>
                </c:pt>
                <c:pt idx="22">
                  <c:v>84.915000000000006</c:v>
                </c:pt>
                <c:pt idx="23">
                  <c:v>84.915000000000006</c:v>
                </c:pt>
                <c:pt idx="24">
                  <c:v>84.915000000000006</c:v>
                </c:pt>
                <c:pt idx="25">
                  <c:v>84.438000000000002</c:v>
                </c:pt>
                <c:pt idx="26">
                  <c:v>84.438000000000002</c:v>
                </c:pt>
                <c:pt idx="27">
                  <c:v>84.438000000000002</c:v>
                </c:pt>
                <c:pt idx="28">
                  <c:v>84.438000000000002</c:v>
                </c:pt>
                <c:pt idx="29">
                  <c:v>84.438000000000002</c:v>
                </c:pt>
                <c:pt idx="30">
                  <c:v>83.483999999999995</c:v>
                </c:pt>
                <c:pt idx="31">
                  <c:v>83.007000000000005</c:v>
                </c:pt>
                <c:pt idx="32">
                  <c:v>83.007000000000005</c:v>
                </c:pt>
                <c:pt idx="33">
                  <c:v>82.527000000000001</c:v>
                </c:pt>
                <c:pt idx="34">
                  <c:v>82.527000000000001</c:v>
                </c:pt>
                <c:pt idx="35">
                  <c:v>82.048000000000002</c:v>
                </c:pt>
                <c:pt idx="36">
                  <c:v>82.048000000000002</c:v>
                </c:pt>
                <c:pt idx="37">
                  <c:v>82.048000000000002</c:v>
                </c:pt>
                <c:pt idx="38">
                  <c:v>81.564999999999998</c:v>
                </c:pt>
                <c:pt idx="39">
                  <c:v>80.599999999999994</c:v>
                </c:pt>
                <c:pt idx="40">
                  <c:v>80.599999999999994</c:v>
                </c:pt>
                <c:pt idx="41">
                  <c:v>80.599999999999994</c:v>
                </c:pt>
                <c:pt idx="42">
                  <c:v>80.117000000000004</c:v>
                </c:pt>
                <c:pt idx="43">
                  <c:v>80.117000000000004</c:v>
                </c:pt>
                <c:pt idx="44">
                  <c:v>80.117000000000004</c:v>
                </c:pt>
                <c:pt idx="45">
                  <c:v>80.117000000000004</c:v>
                </c:pt>
                <c:pt idx="46">
                  <c:v>80.117000000000004</c:v>
                </c:pt>
                <c:pt idx="47">
                  <c:v>80.117000000000004</c:v>
                </c:pt>
                <c:pt idx="48">
                  <c:v>80.117000000000004</c:v>
                </c:pt>
                <c:pt idx="49">
                  <c:v>77.188000000000002</c:v>
                </c:pt>
                <c:pt idx="50">
                  <c:v>73.730999999999995</c:v>
                </c:pt>
                <c:pt idx="51">
                  <c:v>72.727999999999994</c:v>
                </c:pt>
                <c:pt idx="52">
                  <c:v>70.191999999999993</c:v>
                </c:pt>
                <c:pt idx="53">
                  <c:v>68.647000000000006</c:v>
                </c:pt>
                <c:pt idx="54">
                  <c:v>66.058000000000007</c:v>
                </c:pt>
                <c:pt idx="55">
                  <c:v>62.929000000000002</c:v>
                </c:pt>
                <c:pt idx="56">
                  <c:v>59.220999999999997</c:v>
                </c:pt>
                <c:pt idx="57">
                  <c:v>57.576000000000001</c:v>
                </c:pt>
                <c:pt idx="58">
                  <c:v>55.381999999999998</c:v>
                </c:pt>
                <c:pt idx="59">
                  <c:v>54.286000000000001</c:v>
                </c:pt>
                <c:pt idx="60">
                  <c:v>53.189</c:v>
                </c:pt>
                <c:pt idx="61">
                  <c:v>52.039000000000001</c:v>
                </c:pt>
                <c:pt idx="62">
                  <c:v>50.298000000000002</c:v>
                </c:pt>
                <c:pt idx="63">
                  <c:v>49.713000000000001</c:v>
                </c:pt>
                <c:pt idx="64">
                  <c:v>47.308999999999997</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1753683341239716"/>
          <c:w val="0.80588782380463309"/>
          <c:h val="0.12360460503088341"/>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6.2510925332708286E-2"/>
          <c:w val="0.8887554119837584"/>
          <c:h val="0.81009745553037993"/>
        </c:manualLayout>
      </c:layout>
      <c:scatterChart>
        <c:scatterStyle val="lineMarker"/>
        <c:varyColors val="0"/>
        <c:ser>
          <c:idx val="0"/>
          <c:order val="0"/>
          <c:tx>
            <c:strRef>
              <c:f>Sheet1!$B$1</c:f>
              <c:strCache>
                <c:ptCount val="1"/>
              </c:strCache>
            </c:strRef>
          </c:tx>
          <c:spPr>
            <a:ln w="41275">
              <a:solidFill>
                <a:srgbClr val="FFC00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(N=36)</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97.221999999999994</c:v>
                </c:pt>
                <c:pt idx="2">
                  <c:v>94.444000000000003</c:v>
                </c:pt>
                <c:pt idx="3">
                  <c:v>91.667000000000002</c:v>
                </c:pt>
                <c:pt idx="4">
                  <c:v>88.888999999999996</c:v>
                </c:pt>
                <c:pt idx="5">
                  <c:v>88.888999999999996</c:v>
                </c:pt>
                <c:pt idx="6">
                  <c:v>85.926000000000002</c:v>
                </c:pt>
                <c:pt idx="7">
                  <c:v>85.926000000000002</c:v>
                </c:pt>
                <c:pt idx="8">
                  <c:v>85.926000000000002</c:v>
                </c:pt>
                <c:pt idx="9">
                  <c:v>85.926000000000002</c:v>
                </c:pt>
                <c:pt idx="10">
                  <c:v>85.926000000000002</c:v>
                </c:pt>
                <c:pt idx="11">
                  <c:v>85.926000000000002</c:v>
                </c:pt>
                <c:pt idx="12">
                  <c:v>85.926000000000002</c:v>
                </c:pt>
                <c:pt idx="13">
                  <c:v>85.926000000000002</c:v>
                </c:pt>
                <c:pt idx="14">
                  <c:v>85.926000000000002</c:v>
                </c:pt>
                <c:pt idx="15">
                  <c:v>82.962999999999994</c:v>
                </c:pt>
                <c:pt idx="16">
                  <c:v>82.962999999999994</c:v>
                </c:pt>
                <c:pt idx="17">
                  <c:v>82.962999999999994</c:v>
                </c:pt>
                <c:pt idx="18">
                  <c:v>82.962999999999994</c:v>
                </c:pt>
                <c:pt idx="19">
                  <c:v>82.962999999999994</c:v>
                </c:pt>
                <c:pt idx="20">
                  <c:v>80</c:v>
                </c:pt>
                <c:pt idx="21">
                  <c:v>80</c:v>
                </c:pt>
                <c:pt idx="22">
                  <c:v>80</c:v>
                </c:pt>
                <c:pt idx="23">
                  <c:v>80</c:v>
                </c:pt>
                <c:pt idx="24">
                  <c:v>80</c:v>
                </c:pt>
                <c:pt idx="25">
                  <c:v>80</c:v>
                </c:pt>
                <c:pt idx="26">
                  <c:v>80</c:v>
                </c:pt>
                <c:pt idx="27">
                  <c:v>80</c:v>
                </c:pt>
                <c:pt idx="28">
                  <c:v>74.073999999999998</c:v>
                </c:pt>
                <c:pt idx="29">
                  <c:v>74.073999999999998</c:v>
                </c:pt>
                <c:pt idx="30">
                  <c:v>74.073999999999998</c:v>
                </c:pt>
                <c:pt idx="31">
                  <c:v>74.073999999999998</c:v>
                </c:pt>
                <c:pt idx="32">
                  <c:v>74.073999999999998</c:v>
                </c:pt>
                <c:pt idx="33">
                  <c:v>74.073999999999998</c:v>
                </c:pt>
                <c:pt idx="34">
                  <c:v>74.073999999999998</c:v>
                </c:pt>
                <c:pt idx="35">
                  <c:v>74.073999999999998</c:v>
                </c:pt>
                <c:pt idx="36">
                  <c:v>74.073999999999998</c:v>
                </c:pt>
                <c:pt idx="37">
                  <c:v>74.073999999999998</c:v>
                </c:pt>
                <c:pt idx="38">
                  <c:v>74.073999999999998</c:v>
                </c:pt>
                <c:pt idx="39">
                  <c:v>74.073999999999998</c:v>
                </c:pt>
                <c:pt idx="40">
                  <c:v>74.073999999999998</c:v>
                </c:pt>
                <c:pt idx="41">
                  <c:v>74.073999999999998</c:v>
                </c:pt>
                <c:pt idx="42">
                  <c:v>74.073999999999998</c:v>
                </c:pt>
                <c:pt idx="43">
                  <c:v>74.073999999999998</c:v>
                </c:pt>
                <c:pt idx="44">
                  <c:v>74.073999999999998</c:v>
                </c:pt>
                <c:pt idx="45">
                  <c:v>74.073999999999998</c:v>
                </c:pt>
                <c:pt idx="46">
                  <c:v>74.073999999999998</c:v>
                </c:pt>
                <c:pt idx="47">
                  <c:v>74.073999999999998</c:v>
                </c:pt>
                <c:pt idx="48">
                  <c:v>74.073999999999998</c:v>
                </c:pt>
                <c:pt idx="49">
                  <c:v>70.988</c:v>
                </c:pt>
                <c:pt idx="50">
                  <c:v>64.814999999999998</c:v>
                </c:pt>
                <c:pt idx="51">
                  <c:v>64.814999999999998</c:v>
                </c:pt>
                <c:pt idx="52">
                  <c:v>64.814999999999998</c:v>
                </c:pt>
                <c:pt idx="53">
                  <c:v>61.404000000000003</c:v>
                </c:pt>
                <c:pt idx="54">
                  <c:v>61.404000000000003</c:v>
                </c:pt>
                <c:pt idx="55">
                  <c:v>57.991999999999997</c:v>
                </c:pt>
                <c:pt idx="56">
                  <c:v>57.991999999999997</c:v>
                </c:pt>
                <c:pt idx="57">
                  <c:v>54.368000000000002</c:v>
                </c:pt>
                <c:pt idx="58">
                  <c:v>54.368000000000002</c:v>
                </c:pt>
                <c:pt idx="59">
                  <c:v>54.368000000000002</c:v>
                </c:pt>
                <c:pt idx="60">
                  <c:v>54.368000000000002</c:v>
                </c:pt>
                <c:pt idx="61">
                  <c:v>54.368000000000002</c:v>
                </c:pt>
                <c:pt idx="62">
                  <c:v>54.368000000000002</c:v>
                </c:pt>
                <c:pt idx="63">
                  <c:v>54.368000000000002</c:v>
                </c:pt>
                <c:pt idx="64">
                  <c:v>54.368000000000002</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(N=68)</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100</c:v>
                </c:pt>
                <c:pt idx="2">
                  <c:v>94.117999999999995</c:v>
                </c:pt>
                <c:pt idx="3">
                  <c:v>94.117999999999995</c:v>
                </c:pt>
                <c:pt idx="4">
                  <c:v>89.706000000000003</c:v>
                </c:pt>
                <c:pt idx="5">
                  <c:v>88.234999999999999</c:v>
                </c:pt>
                <c:pt idx="6">
                  <c:v>88.234999999999999</c:v>
                </c:pt>
                <c:pt idx="7">
                  <c:v>86.74</c:v>
                </c:pt>
                <c:pt idx="8">
                  <c:v>85.244</c:v>
                </c:pt>
                <c:pt idx="9">
                  <c:v>85.244</c:v>
                </c:pt>
                <c:pt idx="10">
                  <c:v>85.244</c:v>
                </c:pt>
                <c:pt idx="11">
                  <c:v>85.244</c:v>
                </c:pt>
                <c:pt idx="12">
                  <c:v>83.748999999999995</c:v>
                </c:pt>
                <c:pt idx="13">
                  <c:v>83.748999999999995</c:v>
                </c:pt>
                <c:pt idx="14">
                  <c:v>83.748999999999995</c:v>
                </c:pt>
                <c:pt idx="15">
                  <c:v>83.748999999999995</c:v>
                </c:pt>
                <c:pt idx="16">
                  <c:v>83.748999999999995</c:v>
                </c:pt>
                <c:pt idx="17">
                  <c:v>83.748999999999995</c:v>
                </c:pt>
                <c:pt idx="18">
                  <c:v>83.748999999999995</c:v>
                </c:pt>
                <c:pt idx="19">
                  <c:v>83.748999999999995</c:v>
                </c:pt>
                <c:pt idx="20">
                  <c:v>83.748999999999995</c:v>
                </c:pt>
                <c:pt idx="21">
                  <c:v>83.748999999999995</c:v>
                </c:pt>
                <c:pt idx="22">
                  <c:v>83.748999999999995</c:v>
                </c:pt>
                <c:pt idx="23">
                  <c:v>83.748999999999995</c:v>
                </c:pt>
                <c:pt idx="24">
                  <c:v>83.748999999999995</c:v>
                </c:pt>
                <c:pt idx="25">
                  <c:v>83.748999999999995</c:v>
                </c:pt>
                <c:pt idx="26">
                  <c:v>83.748999999999995</c:v>
                </c:pt>
                <c:pt idx="27">
                  <c:v>83.748999999999995</c:v>
                </c:pt>
                <c:pt idx="28">
                  <c:v>83.748999999999995</c:v>
                </c:pt>
                <c:pt idx="29">
                  <c:v>83.748999999999995</c:v>
                </c:pt>
                <c:pt idx="30">
                  <c:v>83.748999999999995</c:v>
                </c:pt>
                <c:pt idx="31">
                  <c:v>83.748999999999995</c:v>
                </c:pt>
                <c:pt idx="32">
                  <c:v>83.748999999999995</c:v>
                </c:pt>
                <c:pt idx="33">
                  <c:v>83.748999999999995</c:v>
                </c:pt>
                <c:pt idx="34">
                  <c:v>83.748999999999995</c:v>
                </c:pt>
                <c:pt idx="35">
                  <c:v>83.748999999999995</c:v>
                </c:pt>
                <c:pt idx="36">
                  <c:v>83.748999999999995</c:v>
                </c:pt>
                <c:pt idx="37">
                  <c:v>83.748999999999995</c:v>
                </c:pt>
                <c:pt idx="38">
                  <c:v>83.748999999999995</c:v>
                </c:pt>
                <c:pt idx="39">
                  <c:v>83.748999999999995</c:v>
                </c:pt>
                <c:pt idx="40">
                  <c:v>83.748999999999995</c:v>
                </c:pt>
                <c:pt idx="41">
                  <c:v>83.748999999999995</c:v>
                </c:pt>
                <c:pt idx="42">
                  <c:v>83.748999999999995</c:v>
                </c:pt>
                <c:pt idx="43">
                  <c:v>82.253</c:v>
                </c:pt>
                <c:pt idx="44">
                  <c:v>82.253</c:v>
                </c:pt>
                <c:pt idx="45">
                  <c:v>82.253</c:v>
                </c:pt>
                <c:pt idx="46">
                  <c:v>82.253</c:v>
                </c:pt>
                <c:pt idx="47">
                  <c:v>82.253</c:v>
                </c:pt>
                <c:pt idx="48">
                  <c:v>80.757999999999996</c:v>
                </c:pt>
                <c:pt idx="49">
                  <c:v>76.271000000000001</c:v>
                </c:pt>
                <c:pt idx="50">
                  <c:v>74.775999999999996</c:v>
                </c:pt>
                <c:pt idx="51">
                  <c:v>74.775999999999996</c:v>
                </c:pt>
                <c:pt idx="52">
                  <c:v>73.28</c:v>
                </c:pt>
                <c:pt idx="53">
                  <c:v>67.298000000000002</c:v>
                </c:pt>
                <c:pt idx="54">
                  <c:v>65.802999999999997</c:v>
                </c:pt>
                <c:pt idx="55">
                  <c:v>65.802999999999997</c:v>
                </c:pt>
                <c:pt idx="56">
                  <c:v>65.802999999999997</c:v>
                </c:pt>
                <c:pt idx="57">
                  <c:v>64.307000000000002</c:v>
                </c:pt>
                <c:pt idx="58">
                  <c:v>62.738999999999997</c:v>
                </c:pt>
                <c:pt idx="59">
                  <c:v>62.738999999999997</c:v>
                </c:pt>
                <c:pt idx="60">
                  <c:v>59.436999999999998</c:v>
                </c:pt>
                <c:pt idx="61">
                  <c:v>59.436999999999998</c:v>
                </c:pt>
                <c:pt idx="62">
                  <c:v>59.436999999999998</c:v>
                </c:pt>
                <c:pt idx="63">
                  <c:v>59.436999999999998</c:v>
                </c:pt>
                <c:pt idx="64">
                  <c:v>59.436999999999998</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(N=41)</c:v>
                </c:pt>
              </c:strCache>
            </c:strRef>
          </c:tx>
          <c:spPr>
            <a:ln w="41275">
              <a:solidFill>
                <a:srgbClr val="00990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100</c:v>
                </c:pt>
                <c:pt idx="2">
                  <c:v>100</c:v>
                </c:pt>
                <c:pt idx="3">
                  <c:v>95</c:v>
                </c:pt>
                <c:pt idx="4">
                  <c:v>95</c:v>
                </c:pt>
                <c:pt idx="5">
                  <c:v>92.432000000000002</c:v>
                </c:pt>
                <c:pt idx="6">
                  <c:v>89.864999999999995</c:v>
                </c:pt>
                <c:pt idx="7">
                  <c:v>87.296999999999997</c:v>
                </c:pt>
                <c:pt idx="8">
                  <c:v>87.296999999999997</c:v>
                </c:pt>
                <c:pt idx="9">
                  <c:v>87.296999999999997</c:v>
                </c:pt>
                <c:pt idx="10">
                  <c:v>87.296999999999997</c:v>
                </c:pt>
                <c:pt idx="11">
                  <c:v>87.296999999999997</c:v>
                </c:pt>
                <c:pt idx="12">
                  <c:v>84.73</c:v>
                </c:pt>
                <c:pt idx="13">
                  <c:v>84.73</c:v>
                </c:pt>
                <c:pt idx="14">
                  <c:v>84.73</c:v>
                </c:pt>
                <c:pt idx="15">
                  <c:v>84.73</c:v>
                </c:pt>
                <c:pt idx="16">
                  <c:v>84.73</c:v>
                </c:pt>
                <c:pt idx="17">
                  <c:v>84.73</c:v>
                </c:pt>
                <c:pt idx="18">
                  <c:v>84.73</c:v>
                </c:pt>
                <c:pt idx="19">
                  <c:v>84.73</c:v>
                </c:pt>
                <c:pt idx="20">
                  <c:v>84.73</c:v>
                </c:pt>
                <c:pt idx="21">
                  <c:v>84.73</c:v>
                </c:pt>
                <c:pt idx="22">
                  <c:v>84.73</c:v>
                </c:pt>
                <c:pt idx="23">
                  <c:v>84.73</c:v>
                </c:pt>
                <c:pt idx="24">
                  <c:v>84.73</c:v>
                </c:pt>
                <c:pt idx="25">
                  <c:v>84.73</c:v>
                </c:pt>
                <c:pt idx="26">
                  <c:v>84.73</c:v>
                </c:pt>
                <c:pt idx="27">
                  <c:v>84.73</c:v>
                </c:pt>
                <c:pt idx="28">
                  <c:v>84.73</c:v>
                </c:pt>
                <c:pt idx="29">
                  <c:v>84.73</c:v>
                </c:pt>
                <c:pt idx="30">
                  <c:v>84.73</c:v>
                </c:pt>
                <c:pt idx="31">
                  <c:v>84.73</c:v>
                </c:pt>
                <c:pt idx="32">
                  <c:v>84.73</c:v>
                </c:pt>
                <c:pt idx="33">
                  <c:v>84.73</c:v>
                </c:pt>
                <c:pt idx="34">
                  <c:v>84.73</c:v>
                </c:pt>
                <c:pt idx="35">
                  <c:v>84.73</c:v>
                </c:pt>
                <c:pt idx="36">
                  <c:v>84.73</c:v>
                </c:pt>
                <c:pt idx="37">
                  <c:v>84.73</c:v>
                </c:pt>
                <c:pt idx="38">
                  <c:v>84.73</c:v>
                </c:pt>
                <c:pt idx="39">
                  <c:v>84.73</c:v>
                </c:pt>
                <c:pt idx="40">
                  <c:v>84.73</c:v>
                </c:pt>
                <c:pt idx="41">
                  <c:v>84.73</c:v>
                </c:pt>
                <c:pt idx="42">
                  <c:v>82.162000000000006</c:v>
                </c:pt>
                <c:pt idx="43">
                  <c:v>82.162000000000006</c:v>
                </c:pt>
                <c:pt idx="44">
                  <c:v>82.162000000000006</c:v>
                </c:pt>
                <c:pt idx="45">
                  <c:v>82.162000000000006</c:v>
                </c:pt>
                <c:pt idx="46">
                  <c:v>82.162000000000006</c:v>
                </c:pt>
                <c:pt idx="47">
                  <c:v>82.162000000000006</c:v>
                </c:pt>
                <c:pt idx="48">
                  <c:v>82.162000000000006</c:v>
                </c:pt>
                <c:pt idx="49">
                  <c:v>82.162000000000006</c:v>
                </c:pt>
                <c:pt idx="50">
                  <c:v>82.162000000000006</c:v>
                </c:pt>
                <c:pt idx="51">
                  <c:v>82.162000000000006</c:v>
                </c:pt>
                <c:pt idx="52">
                  <c:v>79.594999999999999</c:v>
                </c:pt>
                <c:pt idx="53">
                  <c:v>77.027000000000001</c:v>
                </c:pt>
                <c:pt idx="54">
                  <c:v>77.027000000000001</c:v>
                </c:pt>
                <c:pt idx="55">
                  <c:v>77.027000000000001</c:v>
                </c:pt>
                <c:pt idx="56">
                  <c:v>77.027000000000001</c:v>
                </c:pt>
                <c:pt idx="57">
                  <c:v>74.459000000000003</c:v>
                </c:pt>
                <c:pt idx="58">
                  <c:v>74.459000000000003</c:v>
                </c:pt>
                <c:pt idx="59">
                  <c:v>69.323999999999998</c:v>
                </c:pt>
                <c:pt idx="60">
                  <c:v>69.323999999999998</c:v>
                </c:pt>
                <c:pt idx="61">
                  <c:v>69.323999999999998</c:v>
                </c:pt>
                <c:pt idx="62">
                  <c:v>69.323999999999998</c:v>
                </c:pt>
                <c:pt idx="63">
                  <c:v>66.551000000000002</c:v>
                </c:pt>
                <c:pt idx="64">
                  <c:v>63.777999999999999</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strCache>
            </c:strRef>
          </c:tx>
          <c:spPr>
            <a:ln w="41275">
              <a:solidFill>
                <a:srgbClr val="FF00FF"/>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6979881222474307"/>
              <c:y val="0.9126689135091246"/>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egendEntry>
        <c:idx val="0"/>
        <c:delete val="1"/>
      </c:legendEntry>
      <c:legendEntry>
        <c:idx val="4"/>
        <c:delete val="1"/>
      </c:legendEntry>
      <c:layout>
        <c:manualLayout>
          <c:xMode val="edge"/>
          <c:yMode val="edge"/>
          <c:x val="0.12388021540410897"/>
          <c:y val="0.72921280308357417"/>
          <c:w val="0.79876429111615288"/>
          <c:h val="0.11192853608354819"/>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(N=26)</c:v>
                </c:pt>
              </c:strCache>
            </c:strRef>
          </c:tx>
          <c:spPr>
            <a:ln w="41275">
              <a:solidFill>
                <a:srgbClr val="00339A"/>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96.153999999999996</c:v>
                </c:pt>
                <c:pt idx="2">
                  <c:v>92.308000000000007</c:v>
                </c:pt>
                <c:pt idx="3">
                  <c:v>92.308000000000007</c:v>
                </c:pt>
                <c:pt idx="4">
                  <c:v>92.308000000000007</c:v>
                </c:pt>
                <c:pt idx="5">
                  <c:v>92.308000000000007</c:v>
                </c:pt>
                <c:pt idx="6">
                  <c:v>92.308000000000007</c:v>
                </c:pt>
                <c:pt idx="7">
                  <c:v>92.308000000000007</c:v>
                </c:pt>
                <c:pt idx="8">
                  <c:v>92.308000000000007</c:v>
                </c:pt>
                <c:pt idx="9">
                  <c:v>92.308000000000007</c:v>
                </c:pt>
                <c:pt idx="10">
                  <c:v>92.308000000000007</c:v>
                </c:pt>
                <c:pt idx="11">
                  <c:v>88.460999999999999</c:v>
                </c:pt>
                <c:pt idx="12">
                  <c:v>88.460999999999999</c:v>
                </c:pt>
                <c:pt idx="13">
                  <c:v>88.460999999999999</c:v>
                </c:pt>
                <c:pt idx="14">
                  <c:v>88.460999999999999</c:v>
                </c:pt>
                <c:pt idx="15">
                  <c:v>88.460999999999999</c:v>
                </c:pt>
                <c:pt idx="16">
                  <c:v>88.460999999999999</c:v>
                </c:pt>
                <c:pt idx="17">
                  <c:v>88.460999999999999</c:v>
                </c:pt>
                <c:pt idx="18">
                  <c:v>88.460999999999999</c:v>
                </c:pt>
                <c:pt idx="19">
                  <c:v>88.460999999999999</c:v>
                </c:pt>
                <c:pt idx="20">
                  <c:v>88.460999999999999</c:v>
                </c:pt>
                <c:pt idx="21">
                  <c:v>88.460999999999999</c:v>
                </c:pt>
                <c:pt idx="22">
                  <c:v>88.460999999999999</c:v>
                </c:pt>
                <c:pt idx="23">
                  <c:v>88.460999999999999</c:v>
                </c:pt>
                <c:pt idx="24">
                  <c:v>88.460999999999999</c:v>
                </c:pt>
                <c:pt idx="25">
                  <c:v>88.460999999999999</c:v>
                </c:pt>
                <c:pt idx="26">
                  <c:v>88.460999999999999</c:v>
                </c:pt>
                <c:pt idx="27">
                  <c:v>88.460999999999999</c:v>
                </c:pt>
                <c:pt idx="28">
                  <c:v>88.460999999999999</c:v>
                </c:pt>
                <c:pt idx="29">
                  <c:v>88.460999999999999</c:v>
                </c:pt>
                <c:pt idx="30">
                  <c:v>88.460999999999999</c:v>
                </c:pt>
                <c:pt idx="31">
                  <c:v>88.460999999999999</c:v>
                </c:pt>
                <c:pt idx="32">
                  <c:v>88.460999999999999</c:v>
                </c:pt>
                <c:pt idx="33">
                  <c:v>88.460999999999999</c:v>
                </c:pt>
                <c:pt idx="34">
                  <c:v>88.460999999999999</c:v>
                </c:pt>
                <c:pt idx="35">
                  <c:v>88.460999999999999</c:v>
                </c:pt>
                <c:pt idx="36">
                  <c:v>88.460999999999999</c:v>
                </c:pt>
                <c:pt idx="37">
                  <c:v>88.460999999999999</c:v>
                </c:pt>
                <c:pt idx="38">
                  <c:v>88.460999999999999</c:v>
                </c:pt>
                <c:pt idx="39">
                  <c:v>88.460999999999999</c:v>
                </c:pt>
                <c:pt idx="40">
                  <c:v>88.460999999999999</c:v>
                </c:pt>
                <c:pt idx="41">
                  <c:v>88.460999999999999</c:v>
                </c:pt>
                <c:pt idx="42">
                  <c:v>88.460999999999999</c:v>
                </c:pt>
                <c:pt idx="43">
                  <c:v>84.614999999999995</c:v>
                </c:pt>
                <c:pt idx="44">
                  <c:v>84.614999999999995</c:v>
                </c:pt>
                <c:pt idx="45">
                  <c:v>84.614999999999995</c:v>
                </c:pt>
                <c:pt idx="46">
                  <c:v>84.614999999999995</c:v>
                </c:pt>
                <c:pt idx="47">
                  <c:v>84.614999999999995</c:v>
                </c:pt>
                <c:pt idx="48">
                  <c:v>80.769000000000005</c:v>
                </c:pt>
                <c:pt idx="49">
                  <c:v>80.769000000000005</c:v>
                </c:pt>
                <c:pt idx="50">
                  <c:v>80.769000000000005</c:v>
                </c:pt>
                <c:pt idx="51">
                  <c:v>80.769000000000005</c:v>
                </c:pt>
                <c:pt idx="52">
                  <c:v>80.769000000000005</c:v>
                </c:pt>
                <c:pt idx="53">
                  <c:v>73.076999999999998</c:v>
                </c:pt>
                <c:pt idx="54">
                  <c:v>73.076999999999998</c:v>
                </c:pt>
                <c:pt idx="55">
                  <c:v>73.076999999999998</c:v>
                </c:pt>
                <c:pt idx="56">
                  <c:v>73.076999999999998</c:v>
                </c:pt>
                <c:pt idx="57">
                  <c:v>73.076999999999998</c:v>
                </c:pt>
                <c:pt idx="58">
                  <c:v>73.076999999999998</c:v>
                </c:pt>
                <c:pt idx="59">
                  <c:v>73.076999999999998</c:v>
                </c:pt>
                <c:pt idx="60">
                  <c:v>73.076999999999998</c:v>
                </c:pt>
                <c:pt idx="61">
                  <c:v>73.076999999999998</c:v>
                </c:pt>
                <c:pt idx="62">
                  <c:v>73.076999999999998</c:v>
                </c:pt>
                <c:pt idx="63">
                  <c:v>68.204999999999998</c:v>
                </c:pt>
                <c:pt idx="64">
                  <c:v>68.204999999999998</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(N=39)</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100</c:v>
                </c:pt>
                <c:pt idx="2">
                  <c:v>97.436000000000007</c:v>
                </c:pt>
                <c:pt idx="3">
                  <c:v>97.436000000000007</c:v>
                </c:pt>
                <c:pt idx="4">
                  <c:v>94.728999999999999</c:v>
                </c:pt>
                <c:pt idx="5">
                  <c:v>94.728999999999999</c:v>
                </c:pt>
                <c:pt idx="6">
                  <c:v>94.728999999999999</c:v>
                </c:pt>
                <c:pt idx="7">
                  <c:v>94.728999999999999</c:v>
                </c:pt>
                <c:pt idx="8">
                  <c:v>94.728999999999999</c:v>
                </c:pt>
                <c:pt idx="9">
                  <c:v>94.728999999999999</c:v>
                </c:pt>
                <c:pt idx="10">
                  <c:v>94.728999999999999</c:v>
                </c:pt>
                <c:pt idx="11">
                  <c:v>94.728999999999999</c:v>
                </c:pt>
                <c:pt idx="12">
                  <c:v>94.728999999999999</c:v>
                </c:pt>
                <c:pt idx="13">
                  <c:v>94.728999999999999</c:v>
                </c:pt>
                <c:pt idx="14">
                  <c:v>94.728999999999999</c:v>
                </c:pt>
                <c:pt idx="15">
                  <c:v>94.728999999999999</c:v>
                </c:pt>
                <c:pt idx="16">
                  <c:v>92.022999999999996</c:v>
                </c:pt>
                <c:pt idx="17">
                  <c:v>89.316000000000003</c:v>
                </c:pt>
                <c:pt idx="18">
                  <c:v>89.316000000000003</c:v>
                </c:pt>
                <c:pt idx="19">
                  <c:v>89.316000000000003</c:v>
                </c:pt>
                <c:pt idx="20">
                  <c:v>89.316000000000003</c:v>
                </c:pt>
                <c:pt idx="21">
                  <c:v>89.316000000000003</c:v>
                </c:pt>
                <c:pt idx="22">
                  <c:v>89.316000000000003</c:v>
                </c:pt>
                <c:pt idx="23">
                  <c:v>86.61</c:v>
                </c:pt>
                <c:pt idx="24">
                  <c:v>86.61</c:v>
                </c:pt>
                <c:pt idx="25">
                  <c:v>86.61</c:v>
                </c:pt>
                <c:pt idx="26">
                  <c:v>86.61</c:v>
                </c:pt>
                <c:pt idx="27">
                  <c:v>86.61</c:v>
                </c:pt>
                <c:pt idx="28">
                  <c:v>86.61</c:v>
                </c:pt>
                <c:pt idx="29">
                  <c:v>86.61</c:v>
                </c:pt>
                <c:pt idx="30">
                  <c:v>86.61</c:v>
                </c:pt>
                <c:pt idx="31">
                  <c:v>86.61</c:v>
                </c:pt>
                <c:pt idx="32">
                  <c:v>83.903000000000006</c:v>
                </c:pt>
                <c:pt idx="33">
                  <c:v>83.903000000000006</c:v>
                </c:pt>
                <c:pt idx="34">
                  <c:v>83.903000000000006</c:v>
                </c:pt>
                <c:pt idx="35">
                  <c:v>83.903000000000006</c:v>
                </c:pt>
                <c:pt idx="36">
                  <c:v>83.903000000000006</c:v>
                </c:pt>
                <c:pt idx="37">
                  <c:v>81.197000000000003</c:v>
                </c:pt>
                <c:pt idx="38">
                  <c:v>81.197000000000003</c:v>
                </c:pt>
                <c:pt idx="39">
                  <c:v>81.197000000000003</c:v>
                </c:pt>
                <c:pt idx="40">
                  <c:v>81.197000000000003</c:v>
                </c:pt>
                <c:pt idx="41">
                  <c:v>81.197000000000003</c:v>
                </c:pt>
                <c:pt idx="42">
                  <c:v>81.197000000000003</c:v>
                </c:pt>
                <c:pt idx="43">
                  <c:v>81.197000000000003</c:v>
                </c:pt>
                <c:pt idx="44">
                  <c:v>81.197000000000003</c:v>
                </c:pt>
                <c:pt idx="45">
                  <c:v>81.197000000000003</c:v>
                </c:pt>
                <c:pt idx="46">
                  <c:v>81.197000000000003</c:v>
                </c:pt>
                <c:pt idx="47">
                  <c:v>81.197000000000003</c:v>
                </c:pt>
                <c:pt idx="48">
                  <c:v>81.197000000000003</c:v>
                </c:pt>
                <c:pt idx="49">
                  <c:v>81.197000000000003</c:v>
                </c:pt>
                <c:pt idx="50">
                  <c:v>78.489999999999995</c:v>
                </c:pt>
                <c:pt idx="51">
                  <c:v>78.489999999999995</c:v>
                </c:pt>
                <c:pt idx="52">
                  <c:v>78.489999999999995</c:v>
                </c:pt>
                <c:pt idx="53">
                  <c:v>75.686999999999998</c:v>
                </c:pt>
                <c:pt idx="54">
                  <c:v>75.686999999999998</c:v>
                </c:pt>
                <c:pt idx="55">
                  <c:v>75.686999999999998</c:v>
                </c:pt>
                <c:pt idx="56">
                  <c:v>75.686999999999998</c:v>
                </c:pt>
                <c:pt idx="57">
                  <c:v>72.884</c:v>
                </c:pt>
                <c:pt idx="58">
                  <c:v>72.884</c:v>
                </c:pt>
                <c:pt idx="59">
                  <c:v>72.884</c:v>
                </c:pt>
                <c:pt idx="60">
                  <c:v>70.08</c:v>
                </c:pt>
                <c:pt idx="61">
                  <c:v>67.277000000000001</c:v>
                </c:pt>
                <c:pt idx="62">
                  <c:v>61.670999999999999</c:v>
                </c:pt>
                <c:pt idx="63">
                  <c:v>61.670999999999999</c:v>
                </c:pt>
                <c:pt idx="64">
                  <c:v>61.670999999999999</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(N=55)</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98.182000000000002</c:v>
                </c:pt>
                <c:pt idx="2">
                  <c:v>98.182000000000002</c:v>
                </c:pt>
                <c:pt idx="3">
                  <c:v>98.182000000000002</c:v>
                </c:pt>
                <c:pt idx="4">
                  <c:v>98.182000000000002</c:v>
                </c:pt>
                <c:pt idx="5">
                  <c:v>98.182000000000002</c:v>
                </c:pt>
                <c:pt idx="6">
                  <c:v>98.182000000000002</c:v>
                </c:pt>
                <c:pt idx="7">
                  <c:v>98.182000000000002</c:v>
                </c:pt>
                <c:pt idx="8">
                  <c:v>98.182000000000002</c:v>
                </c:pt>
                <c:pt idx="9">
                  <c:v>96.328999999999994</c:v>
                </c:pt>
                <c:pt idx="10">
                  <c:v>96.328999999999994</c:v>
                </c:pt>
                <c:pt idx="11">
                  <c:v>96.328999999999994</c:v>
                </c:pt>
                <c:pt idx="12">
                  <c:v>96.328999999999994</c:v>
                </c:pt>
                <c:pt idx="13">
                  <c:v>96.328999999999994</c:v>
                </c:pt>
                <c:pt idx="14">
                  <c:v>96.328999999999994</c:v>
                </c:pt>
                <c:pt idx="15">
                  <c:v>96.328999999999994</c:v>
                </c:pt>
                <c:pt idx="16">
                  <c:v>96.328999999999994</c:v>
                </c:pt>
                <c:pt idx="17">
                  <c:v>96.328999999999994</c:v>
                </c:pt>
                <c:pt idx="18">
                  <c:v>96.328999999999994</c:v>
                </c:pt>
                <c:pt idx="19">
                  <c:v>96.328999999999994</c:v>
                </c:pt>
                <c:pt idx="20">
                  <c:v>96.328999999999994</c:v>
                </c:pt>
                <c:pt idx="21">
                  <c:v>96.328999999999994</c:v>
                </c:pt>
                <c:pt idx="22">
                  <c:v>96.328999999999994</c:v>
                </c:pt>
                <c:pt idx="23">
                  <c:v>96.328999999999994</c:v>
                </c:pt>
                <c:pt idx="24">
                  <c:v>96.328999999999994</c:v>
                </c:pt>
                <c:pt idx="25">
                  <c:v>96.328999999999994</c:v>
                </c:pt>
                <c:pt idx="26">
                  <c:v>96.328999999999994</c:v>
                </c:pt>
                <c:pt idx="27">
                  <c:v>96.328999999999994</c:v>
                </c:pt>
                <c:pt idx="28">
                  <c:v>96.328999999999994</c:v>
                </c:pt>
                <c:pt idx="29">
                  <c:v>94.477000000000004</c:v>
                </c:pt>
                <c:pt idx="30">
                  <c:v>94.477000000000004</c:v>
                </c:pt>
                <c:pt idx="31">
                  <c:v>94.477000000000004</c:v>
                </c:pt>
                <c:pt idx="32">
                  <c:v>94.477000000000004</c:v>
                </c:pt>
                <c:pt idx="33">
                  <c:v>94.477000000000004</c:v>
                </c:pt>
                <c:pt idx="34">
                  <c:v>94.477000000000004</c:v>
                </c:pt>
                <c:pt idx="35">
                  <c:v>94.477000000000004</c:v>
                </c:pt>
                <c:pt idx="36">
                  <c:v>94.477000000000004</c:v>
                </c:pt>
                <c:pt idx="37">
                  <c:v>94.477000000000004</c:v>
                </c:pt>
                <c:pt idx="38">
                  <c:v>94.477000000000004</c:v>
                </c:pt>
                <c:pt idx="39">
                  <c:v>94.477000000000004</c:v>
                </c:pt>
                <c:pt idx="40">
                  <c:v>94.477000000000004</c:v>
                </c:pt>
                <c:pt idx="41">
                  <c:v>94.477000000000004</c:v>
                </c:pt>
                <c:pt idx="42">
                  <c:v>94.477000000000004</c:v>
                </c:pt>
                <c:pt idx="43">
                  <c:v>94.477000000000004</c:v>
                </c:pt>
                <c:pt idx="44">
                  <c:v>94.477000000000004</c:v>
                </c:pt>
                <c:pt idx="45">
                  <c:v>94.477000000000004</c:v>
                </c:pt>
                <c:pt idx="46">
                  <c:v>92.623999999999995</c:v>
                </c:pt>
                <c:pt idx="47">
                  <c:v>92.623999999999995</c:v>
                </c:pt>
                <c:pt idx="48">
                  <c:v>92.623999999999995</c:v>
                </c:pt>
                <c:pt idx="49">
                  <c:v>90.772000000000006</c:v>
                </c:pt>
                <c:pt idx="50">
                  <c:v>87.066999999999993</c:v>
                </c:pt>
                <c:pt idx="51">
                  <c:v>83.361999999999995</c:v>
                </c:pt>
                <c:pt idx="52">
                  <c:v>79.656999999999996</c:v>
                </c:pt>
                <c:pt idx="53">
                  <c:v>77.804000000000002</c:v>
                </c:pt>
                <c:pt idx="54">
                  <c:v>75.951999999999998</c:v>
                </c:pt>
                <c:pt idx="55">
                  <c:v>75.951999999999998</c:v>
                </c:pt>
                <c:pt idx="56">
                  <c:v>75.951999999999998</c:v>
                </c:pt>
                <c:pt idx="57">
                  <c:v>74.099000000000004</c:v>
                </c:pt>
                <c:pt idx="58">
                  <c:v>70.394000000000005</c:v>
                </c:pt>
                <c:pt idx="59">
                  <c:v>68.492000000000004</c:v>
                </c:pt>
                <c:pt idx="60">
                  <c:v>66.588999999999999</c:v>
                </c:pt>
                <c:pt idx="61">
                  <c:v>66.588999999999999</c:v>
                </c:pt>
                <c:pt idx="62">
                  <c:v>66.588999999999999</c:v>
                </c:pt>
                <c:pt idx="63">
                  <c:v>66.588999999999999</c:v>
                </c:pt>
                <c:pt idx="64">
                  <c:v>66.588999999999999</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(N=27)</c:v>
                </c:pt>
              </c:strCache>
            </c:strRef>
          </c:tx>
          <c:spPr>
            <a:ln w="41275">
              <a:solidFill>
                <a:srgbClr val="00990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96.296000000000006</c:v>
                </c:pt>
                <c:pt idx="14">
                  <c:v>96.296000000000006</c:v>
                </c:pt>
                <c:pt idx="15">
                  <c:v>96.296000000000006</c:v>
                </c:pt>
                <c:pt idx="16">
                  <c:v>96.296000000000006</c:v>
                </c:pt>
                <c:pt idx="17">
                  <c:v>96.296000000000006</c:v>
                </c:pt>
                <c:pt idx="18">
                  <c:v>96.296000000000006</c:v>
                </c:pt>
                <c:pt idx="19">
                  <c:v>96.296000000000006</c:v>
                </c:pt>
                <c:pt idx="20">
                  <c:v>96.296000000000006</c:v>
                </c:pt>
                <c:pt idx="21">
                  <c:v>96.296000000000006</c:v>
                </c:pt>
                <c:pt idx="22">
                  <c:v>96.296000000000006</c:v>
                </c:pt>
                <c:pt idx="23">
                  <c:v>96.296000000000006</c:v>
                </c:pt>
                <c:pt idx="24">
                  <c:v>96.296000000000006</c:v>
                </c:pt>
                <c:pt idx="25">
                  <c:v>96.296000000000006</c:v>
                </c:pt>
                <c:pt idx="26">
                  <c:v>96.296000000000006</c:v>
                </c:pt>
                <c:pt idx="27">
                  <c:v>96.296000000000006</c:v>
                </c:pt>
                <c:pt idx="28">
                  <c:v>96.296000000000006</c:v>
                </c:pt>
                <c:pt idx="29">
                  <c:v>96.296000000000006</c:v>
                </c:pt>
                <c:pt idx="30">
                  <c:v>96.296000000000006</c:v>
                </c:pt>
                <c:pt idx="31">
                  <c:v>96.296000000000006</c:v>
                </c:pt>
                <c:pt idx="32">
                  <c:v>96.296000000000006</c:v>
                </c:pt>
                <c:pt idx="33">
                  <c:v>96.296000000000006</c:v>
                </c:pt>
                <c:pt idx="34">
                  <c:v>96.296000000000006</c:v>
                </c:pt>
                <c:pt idx="35">
                  <c:v>96.296000000000006</c:v>
                </c:pt>
                <c:pt idx="36">
                  <c:v>96.296000000000006</c:v>
                </c:pt>
                <c:pt idx="37">
                  <c:v>96.296000000000006</c:v>
                </c:pt>
                <c:pt idx="38">
                  <c:v>96.296000000000006</c:v>
                </c:pt>
                <c:pt idx="39">
                  <c:v>96.296000000000006</c:v>
                </c:pt>
                <c:pt idx="40">
                  <c:v>96.296000000000006</c:v>
                </c:pt>
                <c:pt idx="41">
                  <c:v>96.296000000000006</c:v>
                </c:pt>
                <c:pt idx="42">
                  <c:v>96.296000000000006</c:v>
                </c:pt>
                <c:pt idx="43">
                  <c:v>96.296000000000006</c:v>
                </c:pt>
                <c:pt idx="44">
                  <c:v>96.296000000000006</c:v>
                </c:pt>
                <c:pt idx="45">
                  <c:v>96.296000000000006</c:v>
                </c:pt>
                <c:pt idx="46">
                  <c:v>96.296000000000006</c:v>
                </c:pt>
                <c:pt idx="47">
                  <c:v>96.296000000000006</c:v>
                </c:pt>
                <c:pt idx="48">
                  <c:v>96.296000000000006</c:v>
                </c:pt>
                <c:pt idx="49">
                  <c:v>96.296000000000006</c:v>
                </c:pt>
                <c:pt idx="50">
                  <c:v>92.444000000000003</c:v>
                </c:pt>
                <c:pt idx="51">
                  <c:v>92.444000000000003</c:v>
                </c:pt>
                <c:pt idx="52">
                  <c:v>88.593000000000004</c:v>
                </c:pt>
                <c:pt idx="53">
                  <c:v>88.593000000000004</c:v>
                </c:pt>
                <c:pt idx="54">
                  <c:v>80.888999999999996</c:v>
                </c:pt>
                <c:pt idx="55">
                  <c:v>80.888999999999996</c:v>
                </c:pt>
                <c:pt idx="56">
                  <c:v>77.037000000000006</c:v>
                </c:pt>
                <c:pt idx="57">
                  <c:v>77.037000000000006</c:v>
                </c:pt>
                <c:pt idx="58">
                  <c:v>73.185000000000002</c:v>
                </c:pt>
                <c:pt idx="59">
                  <c:v>69.332999999999998</c:v>
                </c:pt>
                <c:pt idx="60">
                  <c:v>69.332999999999998</c:v>
                </c:pt>
                <c:pt idx="61">
                  <c:v>69.332999999999998</c:v>
                </c:pt>
                <c:pt idx="62">
                  <c:v>69.332999999999998</c:v>
                </c:pt>
                <c:pt idx="63">
                  <c:v>65.480999999999995</c:v>
                </c:pt>
                <c:pt idx="64">
                  <c:v>65.480999999999995</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(N=35)</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97.143000000000001</c:v>
                </c:pt>
                <c:pt idx="2">
                  <c:v>94.198999999999998</c:v>
                </c:pt>
                <c:pt idx="3">
                  <c:v>94.198999999999998</c:v>
                </c:pt>
                <c:pt idx="4">
                  <c:v>94.198999999999998</c:v>
                </c:pt>
                <c:pt idx="5">
                  <c:v>94.198999999999998</c:v>
                </c:pt>
                <c:pt idx="6">
                  <c:v>94.198999999999998</c:v>
                </c:pt>
                <c:pt idx="7">
                  <c:v>94.198999999999998</c:v>
                </c:pt>
                <c:pt idx="8">
                  <c:v>94.198999999999998</c:v>
                </c:pt>
                <c:pt idx="9">
                  <c:v>94.198999999999998</c:v>
                </c:pt>
                <c:pt idx="10">
                  <c:v>94.198999999999998</c:v>
                </c:pt>
                <c:pt idx="11">
                  <c:v>94.198999999999998</c:v>
                </c:pt>
                <c:pt idx="12">
                  <c:v>94.198999999999998</c:v>
                </c:pt>
                <c:pt idx="13">
                  <c:v>94.198999999999998</c:v>
                </c:pt>
                <c:pt idx="14">
                  <c:v>94.198999999999998</c:v>
                </c:pt>
                <c:pt idx="15">
                  <c:v>94.198999999999998</c:v>
                </c:pt>
                <c:pt idx="16">
                  <c:v>94.198999999999998</c:v>
                </c:pt>
                <c:pt idx="17">
                  <c:v>94.198999999999998</c:v>
                </c:pt>
                <c:pt idx="18">
                  <c:v>94.198999999999998</c:v>
                </c:pt>
                <c:pt idx="19">
                  <c:v>91.16</c:v>
                </c:pt>
                <c:pt idx="20">
                  <c:v>91.16</c:v>
                </c:pt>
                <c:pt idx="21">
                  <c:v>91.16</c:v>
                </c:pt>
                <c:pt idx="22">
                  <c:v>91.16</c:v>
                </c:pt>
                <c:pt idx="23">
                  <c:v>91.16</c:v>
                </c:pt>
                <c:pt idx="24">
                  <c:v>91.16</c:v>
                </c:pt>
                <c:pt idx="25">
                  <c:v>91.16</c:v>
                </c:pt>
                <c:pt idx="26">
                  <c:v>91.16</c:v>
                </c:pt>
                <c:pt idx="27">
                  <c:v>91.16</c:v>
                </c:pt>
                <c:pt idx="28">
                  <c:v>91.16</c:v>
                </c:pt>
                <c:pt idx="29">
                  <c:v>91.16</c:v>
                </c:pt>
                <c:pt idx="30">
                  <c:v>91.16</c:v>
                </c:pt>
                <c:pt idx="31">
                  <c:v>91.16</c:v>
                </c:pt>
                <c:pt idx="32">
                  <c:v>91.16</c:v>
                </c:pt>
                <c:pt idx="33">
                  <c:v>91.16</c:v>
                </c:pt>
                <c:pt idx="34">
                  <c:v>91.16</c:v>
                </c:pt>
                <c:pt idx="35">
                  <c:v>91.16</c:v>
                </c:pt>
                <c:pt idx="36">
                  <c:v>91.16</c:v>
                </c:pt>
                <c:pt idx="37">
                  <c:v>91.16</c:v>
                </c:pt>
                <c:pt idx="38">
                  <c:v>91.16</c:v>
                </c:pt>
                <c:pt idx="39">
                  <c:v>91.16</c:v>
                </c:pt>
                <c:pt idx="40">
                  <c:v>91.16</c:v>
                </c:pt>
                <c:pt idx="41">
                  <c:v>91.16</c:v>
                </c:pt>
                <c:pt idx="42">
                  <c:v>91.16</c:v>
                </c:pt>
                <c:pt idx="43">
                  <c:v>91.16</c:v>
                </c:pt>
                <c:pt idx="44">
                  <c:v>91.16</c:v>
                </c:pt>
                <c:pt idx="45">
                  <c:v>91.16</c:v>
                </c:pt>
                <c:pt idx="46">
                  <c:v>91.16</c:v>
                </c:pt>
                <c:pt idx="47">
                  <c:v>91.16</c:v>
                </c:pt>
                <c:pt idx="48">
                  <c:v>91.16</c:v>
                </c:pt>
                <c:pt idx="49">
                  <c:v>88.122</c:v>
                </c:pt>
                <c:pt idx="50">
                  <c:v>88.122</c:v>
                </c:pt>
                <c:pt idx="51">
                  <c:v>88.122</c:v>
                </c:pt>
                <c:pt idx="52">
                  <c:v>84.858000000000004</c:v>
                </c:pt>
                <c:pt idx="53">
                  <c:v>81.593999999999994</c:v>
                </c:pt>
                <c:pt idx="54">
                  <c:v>81.593999999999994</c:v>
                </c:pt>
                <c:pt idx="55">
                  <c:v>81.593999999999994</c:v>
                </c:pt>
                <c:pt idx="56">
                  <c:v>68.539000000000001</c:v>
                </c:pt>
                <c:pt idx="57">
                  <c:v>68.539000000000001</c:v>
                </c:pt>
                <c:pt idx="58">
                  <c:v>62.012</c:v>
                </c:pt>
                <c:pt idx="59">
                  <c:v>62.012</c:v>
                </c:pt>
                <c:pt idx="60">
                  <c:v>62.012</c:v>
                </c:pt>
                <c:pt idx="61">
                  <c:v>62.012</c:v>
                </c:pt>
                <c:pt idx="62">
                  <c:v>62.012</c:v>
                </c:pt>
                <c:pt idx="63">
                  <c:v>62.012</c:v>
                </c:pt>
                <c:pt idx="64">
                  <c:v>55.484000000000002</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111608455685815"/>
          <c:w val="0.77952597520137568"/>
          <c:h val="0.1299805411759176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5.170634657576588E-2"/>
          <c:w val="0.8887554119837584"/>
          <c:h val="0.820902096623088"/>
        </c:manualLayout>
      </c:layout>
      <c:scatterChart>
        <c:scatterStyle val="lineMarker"/>
        <c:varyColors val="0"/>
        <c:ser>
          <c:idx val="0"/>
          <c:order val="0"/>
          <c:tx>
            <c:strRef>
              <c:f>Sheet1!$B$1</c:f>
              <c:strCache>
                <c:ptCount val="1"/>
                <c:pt idx="0">
                  <c:v>&lt;-15 cm (N=46)</c:v>
                </c:pt>
              </c:strCache>
            </c:strRef>
          </c:tx>
          <c:spPr>
            <a:ln w="41275">
              <a:solidFill>
                <a:srgbClr val="00339A"/>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95.652000000000001</c:v>
                </c:pt>
                <c:pt idx="2">
                  <c:v>95.652000000000001</c:v>
                </c:pt>
                <c:pt idx="3">
                  <c:v>93.477999999999994</c:v>
                </c:pt>
                <c:pt idx="4">
                  <c:v>93.477999999999994</c:v>
                </c:pt>
                <c:pt idx="5">
                  <c:v>91.253</c:v>
                </c:pt>
                <c:pt idx="6">
                  <c:v>91.253</c:v>
                </c:pt>
                <c:pt idx="7">
                  <c:v>91.253</c:v>
                </c:pt>
                <c:pt idx="8">
                  <c:v>91.253</c:v>
                </c:pt>
                <c:pt idx="9">
                  <c:v>91.253</c:v>
                </c:pt>
                <c:pt idx="10">
                  <c:v>91.253</c:v>
                </c:pt>
                <c:pt idx="11">
                  <c:v>91.253</c:v>
                </c:pt>
                <c:pt idx="12">
                  <c:v>91.253</c:v>
                </c:pt>
                <c:pt idx="13">
                  <c:v>91.253</c:v>
                </c:pt>
                <c:pt idx="14">
                  <c:v>91.253</c:v>
                </c:pt>
                <c:pt idx="15">
                  <c:v>91.253</c:v>
                </c:pt>
                <c:pt idx="16">
                  <c:v>91.253</c:v>
                </c:pt>
                <c:pt idx="17">
                  <c:v>91.253</c:v>
                </c:pt>
                <c:pt idx="18">
                  <c:v>91.253</c:v>
                </c:pt>
                <c:pt idx="19">
                  <c:v>91.253</c:v>
                </c:pt>
                <c:pt idx="20">
                  <c:v>91.253</c:v>
                </c:pt>
                <c:pt idx="21">
                  <c:v>91.253</c:v>
                </c:pt>
                <c:pt idx="22">
                  <c:v>91.253</c:v>
                </c:pt>
                <c:pt idx="23">
                  <c:v>88.971000000000004</c:v>
                </c:pt>
                <c:pt idx="24">
                  <c:v>88.971000000000004</c:v>
                </c:pt>
                <c:pt idx="25">
                  <c:v>88.971000000000004</c:v>
                </c:pt>
                <c:pt idx="26">
                  <c:v>88.971000000000004</c:v>
                </c:pt>
                <c:pt idx="27">
                  <c:v>88.971000000000004</c:v>
                </c:pt>
                <c:pt idx="28">
                  <c:v>86.69</c:v>
                </c:pt>
                <c:pt idx="29">
                  <c:v>86.69</c:v>
                </c:pt>
                <c:pt idx="30">
                  <c:v>84.409000000000006</c:v>
                </c:pt>
                <c:pt idx="31">
                  <c:v>84.409000000000006</c:v>
                </c:pt>
                <c:pt idx="32">
                  <c:v>84.409000000000006</c:v>
                </c:pt>
                <c:pt idx="33">
                  <c:v>84.409000000000006</c:v>
                </c:pt>
                <c:pt idx="34">
                  <c:v>84.409000000000006</c:v>
                </c:pt>
                <c:pt idx="35">
                  <c:v>82.126999999999995</c:v>
                </c:pt>
                <c:pt idx="36">
                  <c:v>82.126999999999995</c:v>
                </c:pt>
                <c:pt idx="37">
                  <c:v>82.126999999999995</c:v>
                </c:pt>
                <c:pt idx="38">
                  <c:v>82.126999999999995</c:v>
                </c:pt>
                <c:pt idx="39">
                  <c:v>82.126999999999995</c:v>
                </c:pt>
                <c:pt idx="40">
                  <c:v>82.126999999999995</c:v>
                </c:pt>
                <c:pt idx="41">
                  <c:v>79.846000000000004</c:v>
                </c:pt>
                <c:pt idx="42">
                  <c:v>79.846000000000004</c:v>
                </c:pt>
                <c:pt idx="43">
                  <c:v>79.846000000000004</c:v>
                </c:pt>
                <c:pt idx="44">
                  <c:v>79.846000000000004</c:v>
                </c:pt>
                <c:pt idx="45">
                  <c:v>79.846000000000004</c:v>
                </c:pt>
                <c:pt idx="46">
                  <c:v>79.846000000000004</c:v>
                </c:pt>
                <c:pt idx="47">
                  <c:v>79.846000000000004</c:v>
                </c:pt>
                <c:pt idx="48">
                  <c:v>79.846000000000004</c:v>
                </c:pt>
                <c:pt idx="49">
                  <c:v>77.564999999999998</c:v>
                </c:pt>
                <c:pt idx="50">
                  <c:v>75.283000000000001</c:v>
                </c:pt>
                <c:pt idx="51">
                  <c:v>75.283000000000001</c:v>
                </c:pt>
                <c:pt idx="52">
                  <c:v>67.998000000000005</c:v>
                </c:pt>
                <c:pt idx="53">
                  <c:v>65.569000000000003</c:v>
                </c:pt>
                <c:pt idx="54">
                  <c:v>63.140999999999998</c:v>
                </c:pt>
                <c:pt idx="55">
                  <c:v>63.140999999999998</c:v>
                </c:pt>
                <c:pt idx="56">
                  <c:v>63.140999999999998</c:v>
                </c:pt>
                <c:pt idx="57">
                  <c:v>60.51</c:v>
                </c:pt>
                <c:pt idx="58">
                  <c:v>57.76</c:v>
                </c:pt>
                <c:pt idx="59">
                  <c:v>57.76</c:v>
                </c:pt>
                <c:pt idx="60">
                  <c:v>55.009</c:v>
                </c:pt>
                <c:pt idx="61">
                  <c:v>55.009</c:v>
                </c:pt>
                <c:pt idx="62">
                  <c:v>49.508000000000003</c:v>
                </c:pt>
                <c:pt idx="63">
                  <c:v>46.758000000000003</c:v>
                </c:pt>
                <c:pt idx="64">
                  <c:v>46.758000000000003</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(N=110)</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92.727000000000004</c:v>
                </c:pt>
                <c:pt idx="2">
                  <c:v>90</c:v>
                </c:pt>
                <c:pt idx="3">
                  <c:v>90</c:v>
                </c:pt>
                <c:pt idx="4">
                  <c:v>88.182000000000002</c:v>
                </c:pt>
                <c:pt idx="5">
                  <c:v>86.364000000000004</c:v>
                </c:pt>
                <c:pt idx="6">
                  <c:v>85.454999999999998</c:v>
                </c:pt>
                <c:pt idx="7">
                  <c:v>83.635999999999996</c:v>
                </c:pt>
                <c:pt idx="8">
                  <c:v>83.635999999999996</c:v>
                </c:pt>
                <c:pt idx="9">
                  <c:v>83.635999999999996</c:v>
                </c:pt>
                <c:pt idx="10">
                  <c:v>83.635999999999996</c:v>
                </c:pt>
                <c:pt idx="11">
                  <c:v>83.635999999999996</c:v>
                </c:pt>
                <c:pt idx="12">
                  <c:v>83.635999999999996</c:v>
                </c:pt>
                <c:pt idx="13">
                  <c:v>83.635999999999996</c:v>
                </c:pt>
                <c:pt idx="14">
                  <c:v>82.716999999999999</c:v>
                </c:pt>
                <c:pt idx="15">
                  <c:v>82.716999999999999</c:v>
                </c:pt>
                <c:pt idx="16">
                  <c:v>82.716999999999999</c:v>
                </c:pt>
                <c:pt idx="17">
                  <c:v>82.716999999999999</c:v>
                </c:pt>
                <c:pt idx="18">
                  <c:v>82.716999999999999</c:v>
                </c:pt>
                <c:pt idx="19">
                  <c:v>82.716999999999999</c:v>
                </c:pt>
                <c:pt idx="20">
                  <c:v>81.798000000000002</c:v>
                </c:pt>
                <c:pt idx="21">
                  <c:v>81.798000000000002</c:v>
                </c:pt>
                <c:pt idx="22">
                  <c:v>81.798000000000002</c:v>
                </c:pt>
                <c:pt idx="23">
                  <c:v>81.798000000000002</c:v>
                </c:pt>
                <c:pt idx="24">
                  <c:v>80.879000000000005</c:v>
                </c:pt>
                <c:pt idx="25">
                  <c:v>80.879000000000005</c:v>
                </c:pt>
                <c:pt idx="26">
                  <c:v>80.879000000000005</c:v>
                </c:pt>
                <c:pt idx="27">
                  <c:v>80.879000000000005</c:v>
                </c:pt>
                <c:pt idx="28">
                  <c:v>80.879000000000005</c:v>
                </c:pt>
                <c:pt idx="29">
                  <c:v>80.879000000000005</c:v>
                </c:pt>
                <c:pt idx="30">
                  <c:v>80.879000000000005</c:v>
                </c:pt>
                <c:pt idx="31">
                  <c:v>80.879000000000005</c:v>
                </c:pt>
                <c:pt idx="32">
                  <c:v>80.879000000000005</c:v>
                </c:pt>
                <c:pt idx="33">
                  <c:v>80.879000000000005</c:v>
                </c:pt>
                <c:pt idx="34">
                  <c:v>79.959999999999994</c:v>
                </c:pt>
                <c:pt idx="35">
                  <c:v>79.959999999999994</c:v>
                </c:pt>
                <c:pt idx="36">
                  <c:v>79.959999999999994</c:v>
                </c:pt>
                <c:pt idx="37">
                  <c:v>79.959999999999994</c:v>
                </c:pt>
                <c:pt idx="38">
                  <c:v>79.959999999999994</c:v>
                </c:pt>
                <c:pt idx="39">
                  <c:v>79.959999999999994</c:v>
                </c:pt>
                <c:pt idx="40">
                  <c:v>79.959999999999994</c:v>
                </c:pt>
                <c:pt idx="41">
                  <c:v>79.959999999999994</c:v>
                </c:pt>
                <c:pt idx="42">
                  <c:v>79.959999999999994</c:v>
                </c:pt>
                <c:pt idx="43">
                  <c:v>79.959999999999994</c:v>
                </c:pt>
                <c:pt idx="44">
                  <c:v>79.959999999999994</c:v>
                </c:pt>
                <c:pt idx="45">
                  <c:v>79.959999999999994</c:v>
                </c:pt>
                <c:pt idx="46">
                  <c:v>79.959999999999994</c:v>
                </c:pt>
                <c:pt idx="47">
                  <c:v>79.019000000000005</c:v>
                </c:pt>
                <c:pt idx="48">
                  <c:v>79.019000000000005</c:v>
                </c:pt>
                <c:pt idx="49">
                  <c:v>76.128</c:v>
                </c:pt>
                <c:pt idx="50">
                  <c:v>76.128</c:v>
                </c:pt>
                <c:pt idx="51">
                  <c:v>76.128</c:v>
                </c:pt>
                <c:pt idx="52">
                  <c:v>72.274000000000001</c:v>
                </c:pt>
                <c:pt idx="53">
                  <c:v>71.31</c:v>
                </c:pt>
                <c:pt idx="54">
                  <c:v>68.366</c:v>
                </c:pt>
                <c:pt idx="55">
                  <c:v>66.384</c:v>
                </c:pt>
                <c:pt idx="56">
                  <c:v>65.393000000000001</c:v>
                </c:pt>
                <c:pt idx="57">
                  <c:v>64.402000000000001</c:v>
                </c:pt>
                <c:pt idx="58">
                  <c:v>62.357999999999997</c:v>
                </c:pt>
                <c:pt idx="59">
                  <c:v>60.313000000000002</c:v>
                </c:pt>
                <c:pt idx="60">
                  <c:v>59.273000000000003</c:v>
                </c:pt>
                <c:pt idx="61">
                  <c:v>56.154000000000003</c:v>
                </c:pt>
                <c:pt idx="62">
                  <c:v>56.154000000000003</c:v>
                </c:pt>
                <c:pt idx="63">
                  <c:v>54.073999999999998</c:v>
                </c:pt>
                <c:pt idx="64">
                  <c:v>54.073999999999998</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(N=249)</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97.188999999999993</c:v>
                </c:pt>
                <c:pt idx="2">
                  <c:v>96.787000000000006</c:v>
                </c:pt>
                <c:pt idx="3">
                  <c:v>95.180999999999997</c:v>
                </c:pt>
                <c:pt idx="4">
                  <c:v>95.180999999999997</c:v>
                </c:pt>
                <c:pt idx="5">
                  <c:v>93.975999999999999</c:v>
                </c:pt>
                <c:pt idx="6">
                  <c:v>93.572999999999993</c:v>
                </c:pt>
                <c:pt idx="7">
                  <c:v>93.572999999999993</c:v>
                </c:pt>
                <c:pt idx="8">
                  <c:v>93.572999999999993</c:v>
                </c:pt>
                <c:pt idx="9">
                  <c:v>92.356999999999999</c:v>
                </c:pt>
                <c:pt idx="10">
                  <c:v>92.356999999999999</c:v>
                </c:pt>
                <c:pt idx="11">
                  <c:v>92.356999999999999</c:v>
                </c:pt>
                <c:pt idx="12">
                  <c:v>92.356999999999999</c:v>
                </c:pt>
                <c:pt idx="13">
                  <c:v>92.356999999999999</c:v>
                </c:pt>
                <c:pt idx="14">
                  <c:v>92.356999999999999</c:v>
                </c:pt>
                <c:pt idx="15">
                  <c:v>91.951999999999998</c:v>
                </c:pt>
                <c:pt idx="16">
                  <c:v>91.951999999999998</c:v>
                </c:pt>
                <c:pt idx="17">
                  <c:v>91.951999999999998</c:v>
                </c:pt>
                <c:pt idx="18">
                  <c:v>91.951999999999998</c:v>
                </c:pt>
                <c:pt idx="19">
                  <c:v>91.546999999999997</c:v>
                </c:pt>
                <c:pt idx="20">
                  <c:v>91.141999999999996</c:v>
                </c:pt>
                <c:pt idx="21">
                  <c:v>91.141999999999996</c:v>
                </c:pt>
                <c:pt idx="22">
                  <c:v>90.736999999999995</c:v>
                </c:pt>
                <c:pt idx="23">
                  <c:v>90.736999999999995</c:v>
                </c:pt>
                <c:pt idx="24">
                  <c:v>89.522000000000006</c:v>
                </c:pt>
                <c:pt idx="25">
                  <c:v>89.522000000000006</c:v>
                </c:pt>
                <c:pt idx="26">
                  <c:v>89.522000000000006</c:v>
                </c:pt>
                <c:pt idx="27">
                  <c:v>89.522000000000006</c:v>
                </c:pt>
                <c:pt idx="28">
                  <c:v>89.522000000000006</c:v>
                </c:pt>
                <c:pt idx="29">
                  <c:v>89.522000000000006</c:v>
                </c:pt>
                <c:pt idx="30">
                  <c:v>89.114999999999995</c:v>
                </c:pt>
                <c:pt idx="31">
                  <c:v>89.114999999999995</c:v>
                </c:pt>
                <c:pt idx="32">
                  <c:v>89.114999999999995</c:v>
                </c:pt>
                <c:pt idx="33">
                  <c:v>88.707999999999998</c:v>
                </c:pt>
                <c:pt idx="34">
                  <c:v>88.301000000000002</c:v>
                </c:pt>
                <c:pt idx="35">
                  <c:v>87.894000000000005</c:v>
                </c:pt>
                <c:pt idx="36">
                  <c:v>87.894000000000005</c:v>
                </c:pt>
                <c:pt idx="37">
                  <c:v>87.08</c:v>
                </c:pt>
                <c:pt idx="38">
                  <c:v>86.673000000000002</c:v>
                </c:pt>
                <c:pt idx="39">
                  <c:v>86.673000000000002</c:v>
                </c:pt>
                <c:pt idx="40">
                  <c:v>85.858999999999995</c:v>
                </c:pt>
                <c:pt idx="41">
                  <c:v>85.858999999999995</c:v>
                </c:pt>
                <c:pt idx="42">
                  <c:v>85.858999999999995</c:v>
                </c:pt>
                <c:pt idx="43">
                  <c:v>84.638999999999996</c:v>
                </c:pt>
                <c:pt idx="44">
                  <c:v>84.231999999999999</c:v>
                </c:pt>
                <c:pt idx="45">
                  <c:v>84.231999999999999</c:v>
                </c:pt>
                <c:pt idx="46">
                  <c:v>83.418000000000006</c:v>
                </c:pt>
                <c:pt idx="47">
                  <c:v>83.418000000000006</c:v>
                </c:pt>
                <c:pt idx="48">
                  <c:v>83.418000000000006</c:v>
                </c:pt>
                <c:pt idx="49">
                  <c:v>82.180999999999997</c:v>
                </c:pt>
                <c:pt idx="50">
                  <c:v>79.275999999999996</c:v>
                </c:pt>
                <c:pt idx="51">
                  <c:v>75.941999999999993</c:v>
                </c:pt>
                <c:pt idx="52">
                  <c:v>73.016000000000005</c:v>
                </c:pt>
                <c:pt idx="53">
                  <c:v>73.016000000000005</c:v>
                </c:pt>
                <c:pt idx="54">
                  <c:v>69.625</c:v>
                </c:pt>
                <c:pt idx="55">
                  <c:v>67.489000000000004</c:v>
                </c:pt>
                <c:pt idx="56">
                  <c:v>65.352999999999994</c:v>
                </c:pt>
                <c:pt idx="57">
                  <c:v>64.052000000000007</c:v>
                </c:pt>
                <c:pt idx="58">
                  <c:v>62.738999999999997</c:v>
                </c:pt>
                <c:pt idx="59">
                  <c:v>61.854999999999997</c:v>
                </c:pt>
                <c:pt idx="60">
                  <c:v>60.51</c:v>
                </c:pt>
                <c:pt idx="61">
                  <c:v>59.131</c:v>
                </c:pt>
                <c:pt idx="62">
                  <c:v>57.731000000000002</c:v>
                </c:pt>
                <c:pt idx="63">
                  <c:v>55.853000000000002</c:v>
                </c:pt>
                <c:pt idx="64">
                  <c:v>53.462000000000003</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(N=214)</c:v>
                </c:pt>
              </c:strCache>
            </c:strRef>
          </c:tx>
          <c:spPr>
            <a:ln w="41275">
              <a:solidFill>
                <a:srgbClr val="00990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95.793999999999997</c:v>
                </c:pt>
                <c:pt idx="2">
                  <c:v>95.326999999999998</c:v>
                </c:pt>
                <c:pt idx="3">
                  <c:v>94.86</c:v>
                </c:pt>
                <c:pt idx="4">
                  <c:v>94.393000000000001</c:v>
                </c:pt>
                <c:pt idx="5">
                  <c:v>93.924999999999997</c:v>
                </c:pt>
                <c:pt idx="6">
                  <c:v>93.924999999999997</c:v>
                </c:pt>
                <c:pt idx="7">
                  <c:v>93.924999999999997</c:v>
                </c:pt>
                <c:pt idx="8">
                  <c:v>93.924999999999997</c:v>
                </c:pt>
                <c:pt idx="9">
                  <c:v>93.924999999999997</c:v>
                </c:pt>
                <c:pt idx="10">
                  <c:v>92.986000000000004</c:v>
                </c:pt>
                <c:pt idx="11">
                  <c:v>92.516000000000005</c:v>
                </c:pt>
                <c:pt idx="12">
                  <c:v>92.516000000000005</c:v>
                </c:pt>
                <c:pt idx="13">
                  <c:v>92.046999999999997</c:v>
                </c:pt>
                <c:pt idx="14">
                  <c:v>92.046999999999997</c:v>
                </c:pt>
                <c:pt idx="15">
                  <c:v>92.046999999999997</c:v>
                </c:pt>
                <c:pt idx="16">
                  <c:v>92.046999999999997</c:v>
                </c:pt>
                <c:pt idx="17">
                  <c:v>92.046999999999997</c:v>
                </c:pt>
                <c:pt idx="18">
                  <c:v>92.046999999999997</c:v>
                </c:pt>
                <c:pt idx="19">
                  <c:v>91.106999999999999</c:v>
                </c:pt>
                <c:pt idx="20">
                  <c:v>90.638000000000005</c:v>
                </c:pt>
                <c:pt idx="21">
                  <c:v>90.168000000000006</c:v>
                </c:pt>
                <c:pt idx="22">
                  <c:v>90.168000000000006</c:v>
                </c:pt>
                <c:pt idx="23">
                  <c:v>89.228999999999999</c:v>
                </c:pt>
                <c:pt idx="24">
                  <c:v>89.228999999999999</c:v>
                </c:pt>
                <c:pt idx="25">
                  <c:v>89.228999999999999</c:v>
                </c:pt>
                <c:pt idx="26">
                  <c:v>89.228999999999999</c:v>
                </c:pt>
                <c:pt idx="27">
                  <c:v>89.228999999999999</c:v>
                </c:pt>
                <c:pt idx="28">
                  <c:v>89.228999999999999</c:v>
                </c:pt>
                <c:pt idx="29">
                  <c:v>88.759</c:v>
                </c:pt>
                <c:pt idx="30">
                  <c:v>88.29</c:v>
                </c:pt>
                <c:pt idx="31">
                  <c:v>88.29</c:v>
                </c:pt>
                <c:pt idx="32">
                  <c:v>88.29</c:v>
                </c:pt>
                <c:pt idx="33">
                  <c:v>88.29</c:v>
                </c:pt>
                <c:pt idx="34">
                  <c:v>88.29</c:v>
                </c:pt>
                <c:pt idx="35">
                  <c:v>88.29</c:v>
                </c:pt>
                <c:pt idx="36">
                  <c:v>88.29</c:v>
                </c:pt>
                <c:pt idx="37">
                  <c:v>87.34</c:v>
                </c:pt>
                <c:pt idx="38">
                  <c:v>86.866</c:v>
                </c:pt>
                <c:pt idx="39">
                  <c:v>86.866</c:v>
                </c:pt>
                <c:pt idx="40">
                  <c:v>86.866</c:v>
                </c:pt>
                <c:pt idx="41">
                  <c:v>86.391000000000005</c:v>
                </c:pt>
                <c:pt idx="42">
                  <c:v>85.915999999999997</c:v>
                </c:pt>
                <c:pt idx="43">
                  <c:v>84.966999999999999</c:v>
                </c:pt>
                <c:pt idx="44">
                  <c:v>84.966999999999999</c:v>
                </c:pt>
                <c:pt idx="45">
                  <c:v>84.966999999999999</c:v>
                </c:pt>
                <c:pt idx="46">
                  <c:v>84.492000000000004</c:v>
                </c:pt>
                <c:pt idx="47">
                  <c:v>84.018000000000001</c:v>
                </c:pt>
                <c:pt idx="48">
                  <c:v>83.543000000000006</c:v>
                </c:pt>
                <c:pt idx="49">
                  <c:v>80.673000000000002</c:v>
                </c:pt>
                <c:pt idx="50">
                  <c:v>77.78</c:v>
                </c:pt>
                <c:pt idx="51">
                  <c:v>73.432000000000002</c:v>
                </c:pt>
                <c:pt idx="52">
                  <c:v>71.983000000000004</c:v>
                </c:pt>
                <c:pt idx="53">
                  <c:v>71.497</c:v>
                </c:pt>
                <c:pt idx="54">
                  <c:v>69.016999999999996</c:v>
                </c:pt>
                <c:pt idx="55">
                  <c:v>67.501999999999995</c:v>
                </c:pt>
                <c:pt idx="56">
                  <c:v>63.895000000000003</c:v>
                </c:pt>
                <c:pt idx="57">
                  <c:v>63.38</c:v>
                </c:pt>
                <c:pt idx="58">
                  <c:v>62.323999999999998</c:v>
                </c:pt>
                <c:pt idx="59">
                  <c:v>60.192999999999998</c:v>
                </c:pt>
                <c:pt idx="60">
                  <c:v>57.456000000000003</c:v>
                </c:pt>
                <c:pt idx="61">
                  <c:v>56.893000000000001</c:v>
                </c:pt>
                <c:pt idx="62">
                  <c:v>54.64</c:v>
                </c:pt>
                <c:pt idx="63">
                  <c:v>52.363</c:v>
                </c:pt>
                <c:pt idx="64">
                  <c:v>50.603999999999999</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(N=159)</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98.105000000000004</c:v>
                </c:pt>
                <c:pt idx="2">
                  <c:v>96.831000000000003</c:v>
                </c:pt>
                <c:pt idx="3">
                  <c:v>93.646000000000001</c:v>
                </c:pt>
                <c:pt idx="4">
                  <c:v>93.009</c:v>
                </c:pt>
                <c:pt idx="5">
                  <c:v>91.734999999999999</c:v>
                </c:pt>
                <c:pt idx="6">
                  <c:v>91.097999999999999</c:v>
                </c:pt>
                <c:pt idx="7">
                  <c:v>91.097999999999999</c:v>
                </c:pt>
                <c:pt idx="8">
                  <c:v>91.097999999999999</c:v>
                </c:pt>
                <c:pt idx="9">
                  <c:v>90.460999999999999</c:v>
                </c:pt>
                <c:pt idx="10">
                  <c:v>90.460999999999999</c:v>
                </c:pt>
                <c:pt idx="11">
                  <c:v>90.460999999999999</c:v>
                </c:pt>
                <c:pt idx="12">
                  <c:v>89.819000000000003</c:v>
                </c:pt>
                <c:pt idx="13">
                  <c:v>89.819000000000003</c:v>
                </c:pt>
                <c:pt idx="14">
                  <c:v>89.819000000000003</c:v>
                </c:pt>
                <c:pt idx="15">
                  <c:v>89.177000000000007</c:v>
                </c:pt>
                <c:pt idx="16">
                  <c:v>88.536000000000001</c:v>
                </c:pt>
                <c:pt idx="17">
                  <c:v>88.536000000000001</c:v>
                </c:pt>
                <c:pt idx="18">
                  <c:v>88.536000000000001</c:v>
                </c:pt>
                <c:pt idx="19">
                  <c:v>88.536000000000001</c:v>
                </c:pt>
                <c:pt idx="20">
                  <c:v>87.894000000000005</c:v>
                </c:pt>
                <c:pt idx="21">
                  <c:v>87.253</c:v>
                </c:pt>
                <c:pt idx="22">
                  <c:v>86.605999999999995</c:v>
                </c:pt>
                <c:pt idx="23">
                  <c:v>86.605999999999995</c:v>
                </c:pt>
                <c:pt idx="24">
                  <c:v>86.605999999999995</c:v>
                </c:pt>
                <c:pt idx="25">
                  <c:v>85.96</c:v>
                </c:pt>
                <c:pt idx="26">
                  <c:v>85.96</c:v>
                </c:pt>
                <c:pt idx="27">
                  <c:v>85.96</c:v>
                </c:pt>
                <c:pt idx="28">
                  <c:v>85.96</c:v>
                </c:pt>
                <c:pt idx="29">
                  <c:v>85.96</c:v>
                </c:pt>
                <c:pt idx="30">
                  <c:v>84.668000000000006</c:v>
                </c:pt>
                <c:pt idx="31">
                  <c:v>84.668000000000006</c:v>
                </c:pt>
                <c:pt idx="32">
                  <c:v>84.668000000000006</c:v>
                </c:pt>
                <c:pt idx="33">
                  <c:v>84.021000000000001</c:v>
                </c:pt>
                <c:pt idx="34">
                  <c:v>84.021000000000001</c:v>
                </c:pt>
                <c:pt idx="35">
                  <c:v>84.021000000000001</c:v>
                </c:pt>
                <c:pt idx="36">
                  <c:v>84.021000000000001</c:v>
                </c:pt>
                <c:pt idx="37">
                  <c:v>84.021000000000001</c:v>
                </c:pt>
                <c:pt idx="38">
                  <c:v>83.37</c:v>
                </c:pt>
                <c:pt idx="39">
                  <c:v>82.066999999999993</c:v>
                </c:pt>
                <c:pt idx="40">
                  <c:v>82.066999999999993</c:v>
                </c:pt>
                <c:pt idx="41">
                  <c:v>82.066999999999993</c:v>
                </c:pt>
                <c:pt idx="42">
                  <c:v>81.415999999999997</c:v>
                </c:pt>
                <c:pt idx="43">
                  <c:v>81.415999999999997</c:v>
                </c:pt>
                <c:pt idx="44">
                  <c:v>81.415999999999997</c:v>
                </c:pt>
                <c:pt idx="45">
                  <c:v>81.415999999999997</c:v>
                </c:pt>
                <c:pt idx="46">
                  <c:v>81.415999999999997</c:v>
                </c:pt>
                <c:pt idx="47">
                  <c:v>81.415999999999997</c:v>
                </c:pt>
                <c:pt idx="48">
                  <c:v>81.415999999999997</c:v>
                </c:pt>
                <c:pt idx="49">
                  <c:v>78.105000000000004</c:v>
                </c:pt>
                <c:pt idx="50">
                  <c:v>74.766999999999996</c:v>
                </c:pt>
                <c:pt idx="51">
                  <c:v>73.42</c:v>
                </c:pt>
                <c:pt idx="52">
                  <c:v>71.361000000000004</c:v>
                </c:pt>
                <c:pt idx="53">
                  <c:v>69.968999999999994</c:v>
                </c:pt>
                <c:pt idx="54">
                  <c:v>66.456000000000003</c:v>
                </c:pt>
                <c:pt idx="55">
                  <c:v>62.198</c:v>
                </c:pt>
                <c:pt idx="56">
                  <c:v>60.01</c:v>
                </c:pt>
                <c:pt idx="57">
                  <c:v>57.731000000000002</c:v>
                </c:pt>
                <c:pt idx="58">
                  <c:v>56.212000000000003</c:v>
                </c:pt>
                <c:pt idx="59">
                  <c:v>54.692</c:v>
                </c:pt>
                <c:pt idx="60">
                  <c:v>53.173000000000002</c:v>
                </c:pt>
                <c:pt idx="61">
                  <c:v>51.573999999999998</c:v>
                </c:pt>
                <c:pt idx="62">
                  <c:v>49.143000000000001</c:v>
                </c:pt>
                <c:pt idx="63">
                  <c:v>49.143000000000001</c:v>
                </c:pt>
                <c:pt idx="64">
                  <c:v>47.476999999999997</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9337292397273869"/>
              <c:y val="0.9028497016225796"/>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69679891794409377"/>
          <c:w val="0.79133417146386109"/>
          <c:h val="0.1443424082372983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kg (N=32)</c:v>
                </c:pt>
              </c:strCache>
            </c:strRef>
          </c:tx>
          <c:spPr>
            <a:ln w="41275">
              <a:solidFill>
                <a:srgbClr val="00339A"/>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90.625</c:v>
                </c:pt>
                <c:pt idx="2">
                  <c:v>87.388000000000005</c:v>
                </c:pt>
                <c:pt idx="3">
                  <c:v>80.915000000000006</c:v>
                </c:pt>
                <c:pt idx="4">
                  <c:v>80.915000000000006</c:v>
                </c:pt>
                <c:pt idx="5">
                  <c:v>80.915000000000006</c:v>
                </c:pt>
                <c:pt idx="6">
                  <c:v>80.915000000000006</c:v>
                </c:pt>
                <c:pt idx="7">
                  <c:v>80.915000000000006</c:v>
                </c:pt>
                <c:pt idx="8">
                  <c:v>80.915000000000006</c:v>
                </c:pt>
                <c:pt idx="9">
                  <c:v>80.915000000000006</c:v>
                </c:pt>
                <c:pt idx="10">
                  <c:v>80.915000000000006</c:v>
                </c:pt>
                <c:pt idx="11">
                  <c:v>80.915000000000006</c:v>
                </c:pt>
                <c:pt idx="12">
                  <c:v>80.915000000000006</c:v>
                </c:pt>
                <c:pt idx="13">
                  <c:v>80.915000000000006</c:v>
                </c:pt>
                <c:pt idx="14">
                  <c:v>80.915000000000006</c:v>
                </c:pt>
                <c:pt idx="15">
                  <c:v>80.915000000000006</c:v>
                </c:pt>
                <c:pt idx="16">
                  <c:v>80.915000000000006</c:v>
                </c:pt>
                <c:pt idx="17">
                  <c:v>80.915000000000006</c:v>
                </c:pt>
                <c:pt idx="18">
                  <c:v>80.915000000000006</c:v>
                </c:pt>
                <c:pt idx="19">
                  <c:v>80.915000000000006</c:v>
                </c:pt>
                <c:pt idx="20">
                  <c:v>80.915000000000006</c:v>
                </c:pt>
                <c:pt idx="21">
                  <c:v>80.915000000000006</c:v>
                </c:pt>
                <c:pt idx="22">
                  <c:v>80.915000000000006</c:v>
                </c:pt>
                <c:pt idx="23">
                  <c:v>80.915000000000006</c:v>
                </c:pt>
                <c:pt idx="24">
                  <c:v>80.915000000000006</c:v>
                </c:pt>
                <c:pt idx="25">
                  <c:v>80.915000000000006</c:v>
                </c:pt>
                <c:pt idx="26">
                  <c:v>80.915000000000006</c:v>
                </c:pt>
                <c:pt idx="27">
                  <c:v>80.915000000000006</c:v>
                </c:pt>
                <c:pt idx="28">
                  <c:v>80.915000000000006</c:v>
                </c:pt>
                <c:pt idx="29">
                  <c:v>80.915000000000006</c:v>
                </c:pt>
                <c:pt idx="30">
                  <c:v>80.915000000000006</c:v>
                </c:pt>
                <c:pt idx="31">
                  <c:v>80.915000000000006</c:v>
                </c:pt>
                <c:pt idx="32">
                  <c:v>80.915000000000006</c:v>
                </c:pt>
                <c:pt idx="33">
                  <c:v>80.915000000000006</c:v>
                </c:pt>
                <c:pt idx="34">
                  <c:v>80.915000000000006</c:v>
                </c:pt>
                <c:pt idx="35">
                  <c:v>80.915000000000006</c:v>
                </c:pt>
                <c:pt idx="36">
                  <c:v>80.915000000000006</c:v>
                </c:pt>
                <c:pt idx="37">
                  <c:v>80.915000000000006</c:v>
                </c:pt>
                <c:pt idx="38">
                  <c:v>80.915000000000006</c:v>
                </c:pt>
                <c:pt idx="39">
                  <c:v>80.915000000000006</c:v>
                </c:pt>
                <c:pt idx="40">
                  <c:v>80.915000000000006</c:v>
                </c:pt>
                <c:pt idx="41">
                  <c:v>80.915000000000006</c:v>
                </c:pt>
                <c:pt idx="42">
                  <c:v>80.915000000000006</c:v>
                </c:pt>
                <c:pt idx="43">
                  <c:v>77.397000000000006</c:v>
                </c:pt>
                <c:pt idx="44">
                  <c:v>77.397000000000006</c:v>
                </c:pt>
                <c:pt idx="45">
                  <c:v>77.397000000000006</c:v>
                </c:pt>
                <c:pt idx="46">
                  <c:v>77.397000000000006</c:v>
                </c:pt>
                <c:pt idx="47">
                  <c:v>77.397000000000006</c:v>
                </c:pt>
                <c:pt idx="48">
                  <c:v>77.397000000000006</c:v>
                </c:pt>
                <c:pt idx="49">
                  <c:v>73.712000000000003</c:v>
                </c:pt>
                <c:pt idx="50">
                  <c:v>73.712000000000003</c:v>
                </c:pt>
                <c:pt idx="51">
                  <c:v>73.712000000000003</c:v>
                </c:pt>
                <c:pt idx="52">
                  <c:v>62.655000000000001</c:v>
                </c:pt>
                <c:pt idx="53">
                  <c:v>62.655000000000001</c:v>
                </c:pt>
                <c:pt idx="54">
                  <c:v>55.283999999999999</c:v>
                </c:pt>
                <c:pt idx="55">
                  <c:v>47.912999999999997</c:v>
                </c:pt>
                <c:pt idx="56">
                  <c:v>47.912999999999997</c:v>
                </c:pt>
                <c:pt idx="57">
                  <c:v>44.226999999999997</c:v>
                </c:pt>
                <c:pt idx="58">
                  <c:v>44.226999999999997</c:v>
                </c:pt>
                <c:pt idx="59">
                  <c:v>44.226999999999997</c:v>
                </c:pt>
                <c:pt idx="60">
                  <c:v>40.540999999999997</c:v>
                </c:pt>
                <c:pt idx="61">
                  <c:v>40.540999999999997</c:v>
                </c:pt>
                <c:pt idx="62">
                  <c:v>40.540999999999997</c:v>
                </c:pt>
                <c:pt idx="63">
                  <c:v>40.540999999999997</c:v>
                </c:pt>
                <c:pt idx="64">
                  <c:v>40.540999999999997</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kg - &lt; -5 kg (N=110)</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97.272999999999996</c:v>
                </c:pt>
                <c:pt idx="2">
                  <c:v>94.545000000000002</c:v>
                </c:pt>
                <c:pt idx="3">
                  <c:v>93.628</c:v>
                </c:pt>
                <c:pt idx="4">
                  <c:v>93.628</c:v>
                </c:pt>
                <c:pt idx="5">
                  <c:v>92.700999999999993</c:v>
                </c:pt>
                <c:pt idx="6">
                  <c:v>91.772999999999996</c:v>
                </c:pt>
                <c:pt idx="7">
                  <c:v>90.846000000000004</c:v>
                </c:pt>
                <c:pt idx="8">
                  <c:v>90.846000000000004</c:v>
                </c:pt>
                <c:pt idx="9">
                  <c:v>89.918999999999997</c:v>
                </c:pt>
                <c:pt idx="10">
                  <c:v>89.918999999999997</c:v>
                </c:pt>
                <c:pt idx="11">
                  <c:v>88.992000000000004</c:v>
                </c:pt>
                <c:pt idx="12">
                  <c:v>88.992000000000004</c:v>
                </c:pt>
                <c:pt idx="13">
                  <c:v>88.992000000000004</c:v>
                </c:pt>
                <c:pt idx="14">
                  <c:v>88.992000000000004</c:v>
                </c:pt>
                <c:pt idx="15">
                  <c:v>88.992000000000004</c:v>
                </c:pt>
                <c:pt idx="16">
                  <c:v>88.064999999999998</c:v>
                </c:pt>
                <c:pt idx="17">
                  <c:v>87.138000000000005</c:v>
                </c:pt>
                <c:pt idx="18">
                  <c:v>87.138000000000005</c:v>
                </c:pt>
                <c:pt idx="19">
                  <c:v>87.138000000000005</c:v>
                </c:pt>
                <c:pt idx="20">
                  <c:v>87.138000000000005</c:v>
                </c:pt>
                <c:pt idx="21">
                  <c:v>87.138000000000005</c:v>
                </c:pt>
                <c:pt idx="22">
                  <c:v>86.210999999999999</c:v>
                </c:pt>
                <c:pt idx="23">
                  <c:v>85.284000000000006</c:v>
                </c:pt>
                <c:pt idx="24">
                  <c:v>84.356999999999999</c:v>
                </c:pt>
                <c:pt idx="25">
                  <c:v>84.356999999999999</c:v>
                </c:pt>
                <c:pt idx="26">
                  <c:v>84.356999999999999</c:v>
                </c:pt>
                <c:pt idx="27">
                  <c:v>84.356999999999999</c:v>
                </c:pt>
                <c:pt idx="28">
                  <c:v>84.356999999999999</c:v>
                </c:pt>
                <c:pt idx="29">
                  <c:v>84.356999999999999</c:v>
                </c:pt>
                <c:pt idx="30">
                  <c:v>83.43</c:v>
                </c:pt>
                <c:pt idx="31">
                  <c:v>83.43</c:v>
                </c:pt>
                <c:pt idx="32">
                  <c:v>83.43</c:v>
                </c:pt>
                <c:pt idx="33">
                  <c:v>83.43</c:v>
                </c:pt>
                <c:pt idx="34">
                  <c:v>83.43</c:v>
                </c:pt>
                <c:pt idx="35">
                  <c:v>82.492999999999995</c:v>
                </c:pt>
                <c:pt idx="36">
                  <c:v>82.492999999999995</c:v>
                </c:pt>
                <c:pt idx="37">
                  <c:v>82.492999999999995</c:v>
                </c:pt>
                <c:pt idx="38">
                  <c:v>81.555999999999997</c:v>
                </c:pt>
                <c:pt idx="39">
                  <c:v>81.555999999999997</c:v>
                </c:pt>
                <c:pt idx="40">
                  <c:v>81.555999999999997</c:v>
                </c:pt>
                <c:pt idx="41">
                  <c:v>81.555999999999997</c:v>
                </c:pt>
                <c:pt idx="42">
                  <c:v>81.555999999999997</c:v>
                </c:pt>
                <c:pt idx="43">
                  <c:v>81.555999999999997</c:v>
                </c:pt>
                <c:pt idx="44">
                  <c:v>81.555999999999997</c:v>
                </c:pt>
                <c:pt idx="45">
                  <c:v>81.555999999999997</c:v>
                </c:pt>
                <c:pt idx="46">
                  <c:v>80.617999999999995</c:v>
                </c:pt>
                <c:pt idx="47">
                  <c:v>80.617999999999995</c:v>
                </c:pt>
                <c:pt idx="48">
                  <c:v>80.617999999999995</c:v>
                </c:pt>
                <c:pt idx="49">
                  <c:v>78.742999999999995</c:v>
                </c:pt>
                <c:pt idx="50">
                  <c:v>78.742999999999995</c:v>
                </c:pt>
                <c:pt idx="51">
                  <c:v>78.742999999999995</c:v>
                </c:pt>
                <c:pt idx="52">
                  <c:v>76.811000000000007</c:v>
                </c:pt>
                <c:pt idx="53">
                  <c:v>74.840999999999994</c:v>
                </c:pt>
                <c:pt idx="54">
                  <c:v>70.849000000000004</c:v>
                </c:pt>
                <c:pt idx="55">
                  <c:v>68.852999999999994</c:v>
                </c:pt>
                <c:pt idx="56">
                  <c:v>65.86</c:v>
                </c:pt>
                <c:pt idx="57">
                  <c:v>63.817</c:v>
                </c:pt>
                <c:pt idx="58">
                  <c:v>62.771000000000001</c:v>
                </c:pt>
                <c:pt idx="59">
                  <c:v>62.771000000000001</c:v>
                </c:pt>
                <c:pt idx="60">
                  <c:v>60.604999999999997</c:v>
                </c:pt>
                <c:pt idx="61">
                  <c:v>59.503</c:v>
                </c:pt>
                <c:pt idx="62">
                  <c:v>59.503</c:v>
                </c:pt>
                <c:pt idx="63">
                  <c:v>54.99</c:v>
                </c:pt>
                <c:pt idx="64">
                  <c:v>54.99</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kg - 5 kg (N=374)</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97.593999999999994</c:v>
                </c:pt>
                <c:pt idx="2">
                  <c:v>95.453000000000003</c:v>
                </c:pt>
                <c:pt idx="3">
                  <c:v>94.38</c:v>
                </c:pt>
                <c:pt idx="4">
                  <c:v>93.036000000000001</c:v>
                </c:pt>
                <c:pt idx="5">
                  <c:v>91.685000000000002</c:v>
                </c:pt>
                <c:pt idx="6">
                  <c:v>91.141000000000005</c:v>
                </c:pt>
                <c:pt idx="7">
                  <c:v>90.594999999999999</c:v>
                </c:pt>
                <c:pt idx="8">
                  <c:v>90.322999999999993</c:v>
                </c:pt>
                <c:pt idx="9">
                  <c:v>89.777000000000001</c:v>
                </c:pt>
                <c:pt idx="10">
                  <c:v>89.777000000000001</c:v>
                </c:pt>
                <c:pt idx="11">
                  <c:v>89.777000000000001</c:v>
                </c:pt>
                <c:pt idx="12">
                  <c:v>89.230999999999995</c:v>
                </c:pt>
                <c:pt idx="13">
                  <c:v>88.957999999999998</c:v>
                </c:pt>
                <c:pt idx="14">
                  <c:v>88.685000000000002</c:v>
                </c:pt>
                <c:pt idx="15">
                  <c:v>88.412000000000006</c:v>
                </c:pt>
                <c:pt idx="16">
                  <c:v>88.412000000000006</c:v>
                </c:pt>
                <c:pt idx="17">
                  <c:v>88.412000000000006</c:v>
                </c:pt>
                <c:pt idx="18">
                  <c:v>88.412000000000006</c:v>
                </c:pt>
                <c:pt idx="19">
                  <c:v>88.412000000000006</c:v>
                </c:pt>
                <c:pt idx="20">
                  <c:v>87.593999999999994</c:v>
                </c:pt>
                <c:pt idx="21">
                  <c:v>87.593999999999994</c:v>
                </c:pt>
                <c:pt idx="22">
                  <c:v>87.593999999999994</c:v>
                </c:pt>
                <c:pt idx="23">
                  <c:v>87.593999999999994</c:v>
                </c:pt>
                <c:pt idx="24">
                  <c:v>86.775000000000006</c:v>
                </c:pt>
                <c:pt idx="25">
                  <c:v>86.775000000000006</c:v>
                </c:pt>
                <c:pt idx="26">
                  <c:v>86.775000000000006</c:v>
                </c:pt>
                <c:pt idx="27">
                  <c:v>86.775000000000006</c:v>
                </c:pt>
                <c:pt idx="28">
                  <c:v>86.228999999999999</c:v>
                </c:pt>
                <c:pt idx="29">
                  <c:v>85.956999999999994</c:v>
                </c:pt>
                <c:pt idx="30">
                  <c:v>85.956999999999994</c:v>
                </c:pt>
                <c:pt idx="31">
                  <c:v>85.683000000000007</c:v>
                </c:pt>
                <c:pt idx="32">
                  <c:v>85.683000000000007</c:v>
                </c:pt>
                <c:pt idx="33">
                  <c:v>85.683000000000007</c:v>
                </c:pt>
                <c:pt idx="34">
                  <c:v>85.409000000000006</c:v>
                </c:pt>
                <c:pt idx="35">
                  <c:v>85.409000000000006</c:v>
                </c:pt>
                <c:pt idx="36">
                  <c:v>85.409000000000006</c:v>
                </c:pt>
                <c:pt idx="37">
                  <c:v>85.135000000000005</c:v>
                </c:pt>
                <c:pt idx="38">
                  <c:v>84.861999999999995</c:v>
                </c:pt>
                <c:pt idx="39">
                  <c:v>84.861999999999995</c:v>
                </c:pt>
                <c:pt idx="40">
                  <c:v>84.587000000000003</c:v>
                </c:pt>
                <c:pt idx="41">
                  <c:v>84.311999999999998</c:v>
                </c:pt>
                <c:pt idx="42">
                  <c:v>84.037999999999997</c:v>
                </c:pt>
                <c:pt idx="43">
                  <c:v>83.488</c:v>
                </c:pt>
                <c:pt idx="44">
                  <c:v>83.488</c:v>
                </c:pt>
                <c:pt idx="45">
                  <c:v>83.488</c:v>
                </c:pt>
                <c:pt idx="46">
                  <c:v>83.213999999999999</c:v>
                </c:pt>
                <c:pt idx="47">
                  <c:v>83.213999999999999</c:v>
                </c:pt>
                <c:pt idx="48">
                  <c:v>82.39</c:v>
                </c:pt>
                <c:pt idx="49">
                  <c:v>80.185000000000002</c:v>
                </c:pt>
                <c:pt idx="50">
                  <c:v>77.697000000000003</c:v>
                </c:pt>
                <c:pt idx="51">
                  <c:v>76.581999999999994</c:v>
                </c:pt>
                <c:pt idx="52">
                  <c:v>74.340999999999994</c:v>
                </c:pt>
                <c:pt idx="53">
                  <c:v>71.244</c:v>
                </c:pt>
                <c:pt idx="54">
                  <c:v>69.835999999999999</c:v>
                </c:pt>
                <c:pt idx="55">
                  <c:v>68.989999999999995</c:v>
                </c:pt>
                <c:pt idx="56">
                  <c:v>68.421000000000006</c:v>
                </c:pt>
                <c:pt idx="57">
                  <c:v>66.703999999999994</c:v>
                </c:pt>
                <c:pt idx="58">
                  <c:v>64.382999999999996</c:v>
                </c:pt>
                <c:pt idx="59">
                  <c:v>63.511000000000003</c:v>
                </c:pt>
                <c:pt idx="60">
                  <c:v>62.011000000000003</c:v>
                </c:pt>
                <c:pt idx="61">
                  <c:v>60.792000000000002</c:v>
                </c:pt>
                <c:pt idx="62">
                  <c:v>59.875999999999998</c:v>
                </c:pt>
                <c:pt idx="63">
                  <c:v>58.000999999999998</c:v>
                </c:pt>
                <c:pt idx="64">
                  <c:v>57.688000000000002</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 5 kg - 15 kg (N=239)</c:v>
                </c:pt>
              </c:strCache>
            </c:strRef>
          </c:tx>
          <c:spPr>
            <a:ln w="41275">
              <a:solidFill>
                <a:srgbClr val="00990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97.906000000000006</c:v>
                </c:pt>
                <c:pt idx="2">
                  <c:v>97.906000000000006</c:v>
                </c:pt>
                <c:pt idx="3">
                  <c:v>96.224999999999994</c:v>
                </c:pt>
                <c:pt idx="4">
                  <c:v>94.959000000000003</c:v>
                </c:pt>
                <c:pt idx="5">
                  <c:v>93.271000000000001</c:v>
                </c:pt>
                <c:pt idx="6">
                  <c:v>92.427000000000007</c:v>
                </c:pt>
                <c:pt idx="7">
                  <c:v>92.004999999999995</c:v>
                </c:pt>
                <c:pt idx="8">
                  <c:v>92.004999999999995</c:v>
                </c:pt>
                <c:pt idx="9">
                  <c:v>91.161000000000001</c:v>
                </c:pt>
                <c:pt idx="10">
                  <c:v>91.161000000000001</c:v>
                </c:pt>
                <c:pt idx="11">
                  <c:v>91.161000000000001</c:v>
                </c:pt>
                <c:pt idx="12">
                  <c:v>91.161000000000001</c:v>
                </c:pt>
                <c:pt idx="13">
                  <c:v>90.739000000000004</c:v>
                </c:pt>
                <c:pt idx="14">
                  <c:v>90.739000000000004</c:v>
                </c:pt>
                <c:pt idx="15">
                  <c:v>89.894999999999996</c:v>
                </c:pt>
                <c:pt idx="16">
                  <c:v>89.472999999999999</c:v>
                </c:pt>
                <c:pt idx="17">
                  <c:v>89.472999999999999</c:v>
                </c:pt>
                <c:pt idx="18">
                  <c:v>89.472999999999999</c:v>
                </c:pt>
                <c:pt idx="19">
                  <c:v>89.051000000000002</c:v>
                </c:pt>
                <c:pt idx="20">
                  <c:v>89.051000000000002</c:v>
                </c:pt>
                <c:pt idx="21">
                  <c:v>89.051000000000002</c:v>
                </c:pt>
                <c:pt idx="22">
                  <c:v>89.051000000000002</c:v>
                </c:pt>
                <c:pt idx="23">
                  <c:v>88.206999999999994</c:v>
                </c:pt>
                <c:pt idx="24">
                  <c:v>88.206999999999994</c:v>
                </c:pt>
                <c:pt idx="25">
                  <c:v>87.784999999999997</c:v>
                </c:pt>
                <c:pt idx="26">
                  <c:v>87.784999999999997</c:v>
                </c:pt>
                <c:pt idx="27">
                  <c:v>87.784999999999997</c:v>
                </c:pt>
                <c:pt idx="28">
                  <c:v>87.361999999999995</c:v>
                </c:pt>
                <c:pt idx="29">
                  <c:v>87.361999999999995</c:v>
                </c:pt>
                <c:pt idx="30">
                  <c:v>86.096000000000004</c:v>
                </c:pt>
                <c:pt idx="31">
                  <c:v>86.096000000000004</c:v>
                </c:pt>
                <c:pt idx="32">
                  <c:v>85.671999999999997</c:v>
                </c:pt>
                <c:pt idx="33">
                  <c:v>85.671999999999997</c:v>
                </c:pt>
                <c:pt idx="34">
                  <c:v>85.248000000000005</c:v>
                </c:pt>
                <c:pt idx="35">
                  <c:v>84.823999999999998</c:v>
                </c:pt>
                <c:pt idx="36">
                  <c:v>84.823999999999998</c:v>
                </c:pt>
                <c:pt idx="37">
                  <c:v>83.552000000000007</c:v>
                </c:pt>
                <c:pt idx="38">
                  <c:v>83.552000000000007</c:v>
                </c:pt>
                <c:pt idx="39">
                  <c:v>83.552000000000007</c:v>
                </c:pt>
                <c:pt idx="40">
                  <c:v>83.552000000000007</c:v>
                </c:pt>
                <c:pt idx="41">
                  <c:v>83.128</c:v>
                </c:pt>
                <c:pt idx="42">
                  <c:v>83.128</c:v>
                </c:pt>
                <c:pt idx="43">
                  <c:v>82.700999999999993</c:v>
                </c:pt>
                <c:pt idx="44">
                  <c:v>82.275000000000006</c:v>
                </c:pt>
                <c:pt idx="45">
                  <c:v>82.275000000000006</c:v>
                </c:pt>
                <c:pt idx="46">
                  <c:v>82.275000000000006</c:v>
                </c:pt>
                <c:pt idx="47">
                  <c:v>81.421999999999997</c:v>
                </c:pt>
                <c:pt idx="48">
                  <c:v>81.421999999999997</c:v>
                </c:pt>
                <c:pt idx="49">
                  <c:v>80.555999999999997</c:v>
                </c:pt>
                <c:pt idx="50">
                  <c:v>77.516999999999996</c:v>
                </c:pt>
                <c:pt idx="51">
                  <c:v>73.597999999999999</c:v>
                </c:pt>
                <c:pt idx="52">
                  <c:v>71.42</c:v>
                </c:pt>
                <c:pt idx="53">
                  <c:v>70.111000000000004</c:v>
                </c:pt>
                <c:pt idx="54">
                  <c:v>67.043999999999997</c:v>
                </c:pt>
                <c:pt idx="55">
                  <c:v>64.367000000000004</c:v>
                </c:pt>
                <c:pt idx="56">
                  <c:v>60.767000000000003</c:v>
                </c:pt>
                <c:pt idx="57">
                  <c:v>59.866</c:v>
                </c:pt>
                <c:pt idx="58">
                  <c:v>58.478000000000002</c:v>
                </c:pt>
                <c:pt idx="59">
                  <c:v>56.12</c:v>
                </c:pt>
                <c:pt idx="60">
                  <c:v>54.701000000000001</c:v>
                </c:pt>
                <c:pt idx="61">
                  <c:v>54.225000000000001</c:v>
                </c:pt>
                <c:pt idx="62">
                  <c:v>52.292000000000002</c:v>
                </c:pt>
                <c:pt idx="63">
                  <c:v>51.314999999999998</c:v>
                </c:pt>
                <c:pt idx="64">
                  <c:v>48.823</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 15 kg (N=373)</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96.504999999999995</c:v>
                </c:pt>
                <c:pt idx="2">
                  <c:v>95.427000000000007</c:v>
                </c:pt>
                <c:pt idx="3">
                  <c:v>94.346000000000004</c:v>
                </c:pt>
                <c:pt idx="4">
                  <c:v>93.805000000000007</c:v>
                </c:pt>
                <c:pt idx="5">
                  <c:v>92.994</c:v>
                </c:pt>
                <c:pt idx="6">
                  <c:v>92.722999999999999</c:v>
                </c:pt>
                <c:pt idx="7">
                  <c:v>92.722999999999999</c:v>
                </c:pt>
                <c:pt idx="8">
                  <c:v>92.722999999999999</c:v>
                </c:pt>
                <c:pt idx="9">
                  <c:v>92.451999999999998</c:v>
                </c:pt>
                <c:pt idx="10">
                  <c:v>91.909000000000006</c:v>
                </c:pt>
                <c:pt idx="11">
                  <c:v>91.638000000000005</c:v>
                </c:pt>
                <c:pt idx="12">
                  <c:v>91.366</c:v>
                </c:pt>
                <c:pt idx="13">
                  <c:v>91.093999999999994</c:v>
                </c:pt>
                <c:pt idx="14">
                  <c:v>91.093999999999994</c:v>
                </c:pt>
                <c:pt idx="15">
                  <c:v>91.093999999999994</c:v>
                </c:pt>
                <c:pt idx="16">
                  <c:v>91.093999999999994</c:v>
                </c:pt>
                <c:pt idx="17">
                  <c:v>91.093999999999994</c:v>
                </c:pt>
                <c:pt idx="18">
                  <c:v>91.093999999999994</c:v>
                </c:pt>
                <c:pt idx="19">
                  <c:v>90.278000000000006</c:v>
                </c:pt>
                <c:pt idx="20">
                  <c:v>89.733999999999995</c:v>
                </c:pt>
                <c:pt idx="21">
                  <c:v>89.19</c:v>
                </c:pt>
                <c:pt idx="22">
                  <c:v>88.918000000000006</c:v>
                </c:pt>
                <c:pt idx="23">
                  <c:v>88.644999999999996</c:v>
                </c:pt>
                <c:pt idx="24">
                  <c:v>88.644999999999996</c:v>
                </c:pt>
                <c:pt idx="25">
                  <c:v>88.644999999999996</c:v>
                </c:pt>
                <c:pt idx="26">
                  <c:v>88.644999999999996</c:v>
                </c:pt>
                <c:pt idx="27">
                  <c:v>88.644999999999996</c:v>
                </c:pt>
                <c:pt idx="28">
                  <c:v>88.644999999999996</c:v>
                </c:pt>
                <c:pt idx="29">
                  <c:v>88.372</c:v>
                </c:pt>
                <c:pt idx="30">
                  <c:v>88.099000000000004</c:v>
                </c:pt>
                <c:pt idx="31">
                  <c:v>88.099000000000004</c:v>
                </c:pt>
                <c:pt idx="32">
                  <c:v>88.099000000000004</c:v>
                </c:pt>
                <c:pt idx="33">
                  <c:v>87.55</c:v>
                </c:pt>
                <c:pt idx="34">
                  <c:v>87.55</c:v>
                </c:pt>
                <c:pt idx="35">
                  <c:v>87.275999999999996</c:v>
                </c:pt>
                <c:pt idx="36">
                  <c:v>87.275999999999996</c:v>
                </c:pt>
                <c:pt idx="37">
                  <c:v>87.001000000000005</c:v>
                </c:pt>
                <c:pt idx="38">
                  <c:v>86.725999999999999</c:v>
                </c:pt>
                <c:pt idx="39">
                  <c:v>86.174999999999997</c:v>
                </c:pt>
                <c:pt idx="40">
                  <c:v>85.9</c:v>
                </c:pt>
                <c:pt idx="41">
                  <c:v>85.9</c:v>
                </c:pt>
                <c:pt idx="42">
                  <c:v>85.349000000000004</c:v>
                </c:pt>
                <c:pt idx="43">
                  <c:v>84.524000000000001</c:v>
                </c:pt>
                <c:pt idx="44">
                  <c:v>84.524000000000001</c:v>
                </c:pt>
                <c:pt idx="45">
                  <c:v>84.524000000000001</c:v>
                </c:pt>
                <c:pt idx="46">
                  <c:v>83.972999999999999</c:v>
                </c:pt>
                <c:pt idx="47">
                  <c:v>83.972999999999999</c:v>
                </c:pt>
                <c:pt idx="48">
                  <c:v>83.972999999999999</c:v>
                </c:pt>
                <c:pt idx="49">
                  <c:v>80.909000000000006</c:v>
                </c:pt>
                <c:pt idx="50">
                  <c:v>77.527000000000001</c:v>
                </c:pt>
                <c:pt idx="51">
                  <c:v>75.263000000000005</c:v>
                </c:pt>
                <c:pt idx="52">
                  <c:v>72.701999999999998</c:v>
                </c:pt>
                <c:pt idx="53">
                  <c:v>72.701999999999998</c:v>
                </c:pt>
                <c:pt idx="54">
                  <c:v>70.361999999999995</c:v>
                </c:pt>
                <c:pt idx="55">
                  <c:v>68.875</c:v>
                </c:pt>
                <c:pt idx="56">
                  <c:v>66.471000000000004</c:v>
                </c:pt>
                <c:pt idx="57">
                  <c:v>65.557000000000002</c:v>
                </c:pt>
                <c:pt idx="58">
                  <c:v>64.326999999999998</c:v>
                </c:pt>
                <c:pt idx="59">
                  <c:v>62.47</c:v>
                </c:pt>
                <c:pt idx="60">
                  <c:v>60.908000000000001</c:v>
                </c:pt>
                <c:pt idx="61">
                  <c:v>59.621000000000002</c:v>
                </c:pt>
                <c:pt idx="62">
                  <c:v>57.344999999999999</c:v>
                </c:pt>
                <c:pt idx="63">
                  <c:v>56.357999999999997</c:v>
                </c:pt>
                <c:pt idx="64">
                  <c:v>54.008000000000003</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8661656966792194"/>
              <c:y val="0.93324242046622952"/>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1753683341239716"/>
          <c:w val="0.80588782380463309"/>
          <c:h val="0.12360460503088341"/>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(N=47)</c:v>
                </c:pt>
              </c:strCache>
            </c:strRef>
          </c:tx>
          <c:spPr>
            <a:ln w="41275">
              <a:solidFill>
                <a:srgbClr val="00339A"/>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97.872</c:v>
                </c:pt>
                <c:pt idx="22">
                  <c:v>95.745000000000005</c:v>
                </c:pt>
                <c:pt idx="23">
                  <c:v>95.745000000000005</c:v>
                </c:pt>
                <c:pt idx="24">
                  <c:v>91.393000000000001</c:v>
                </c:pt>
                <c:pt idx="25">
                  <c:v>87.040999999999997</c:v>
                </c:pt>
                <c:pt idx="26">
                  <c:v>84.864999999999995</c:v>
                </c:pt>
                <c:pt idx="27">
                  <c:v>84.864999999999995</c:v>
                </c:pt>
                <c:pt idx="28">
                  <c:v>84.864999999999995</c:v>
                </c:pt>
                <c:pt idx="29">
                  <c:v>84.864999999999995</c:v>
                </c:pt>
                <c:pt idx="30">
                  <c:v>84.864999999999995</c:v>
                </c:pt>
                <c:pt idx="31">
                  <c:v>84.864999999999995</c:v>
                </c:pt>
                <c:pt idx="32">
                  <c:v>84.864999999999995</c:v>
                </c:pt>
                <c:pt idx="33">
                  <c:v>84.864999999999995</c:v>
                </c:pt>
                <c:pt idx="34">
                  <c:v>84.864999999999995</c:v>
                </c:pt>
                <c:pt idx="35">
                  <c:v>84.864999999999995</c:v>
                </c:pt>
                <c:pt idx="36">
                  <c:v>84.864999999999995</c:v>
                </c:pt>
                <c:pt idx="37">
                  <c:v>84.864999999999995</c:v>
                </c:pt>
                <c:pt idx="38">
                  <c:v>84.864999999999995</c:v>
                </c:pt>
                <c:pt idx="39">
                  <c:v>84.864999999999995</c:v>
                </c:pt>
                <c:pt idx="40">
                  <c:v>84.864999999999995</c:v>
                </c:pt>
                <c:pt idx="41">
                  <c:v>84.864999999999995</c:v>
                </c:pt>
                <c:pt idx="42">
                  <c:v>84.864999999999995</c:v>
                </c:pt>
                <c:pt idx="43">
                  <c:v>84.864999999999995</c:v>
                </c:pt>
                <c:pt idx="44">
                  <c:v>84.864999999999995</c:v>
                </c:pt>
                <c:pt idx="45">
                  <c:v>84.864999999999995</c:v>
                </c:pt>
                <c:pt idx="46">
                  <c:v>84.864999999999995</c:v>
                </c:pt>
                <c:pt idx="47">
                  <c:v>84.864999999999995</c:v>
                </c:pt>
                <c:pt idx="48">
                  <c:v>84.864999999999995</c:v>
                </c:pt>
                <c:pt idx="49">
                  <c:v>82.44</c:v>
                </c:pt>
                <c:pt idx="50">
                  <c:v>75.165999999999997</c:v>
                </c:pt>
                <c:pt idx="51">
                  <c:v>58.192999999999998</c:v>
                </c:pt>
                <c:pt idx="52">
                  <c:v>55.548000000000002</c:v>
                </c:pt>
                <c:pt idx="53">
                  <c:v>55.548000000000002</c:v>
                </c:pt>
                <c:pt idx="54">
                  <c:v>49.012999999999998</c:v>
                </c:pt>
                <c:pt idx="55">
                  <c:v>45.744999999999997</c:v>
                </c:pt>
                <c:pt idx="56">
                  <c:v>45.744999999999997</c:v>
                </c:pt>
                <c:pt idx="57">
                  <c:v>45.744999999999997</c:v>
                </c:pt>
                <c:pt idx="58">
                  <c:v>41.933</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(N=113)</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99.090999999999994</c:v>
                </c:pt>
                <c:pt idx="21">
                  <c:v>99.090999999999994</c:v>
                </c:pt>
                <c:pt idx="22">
                  <c:v>99.090999999999994</c:v>
                </c:pt>
                <c:pt idx="23">
                  <c:v>97.256</c:v>
                </c:pt>
                <c:pt idx="24">
                  <c:v>97.256</c:v>
                </c:pt>
                <c:pt idx="25">
                  <c:v>97.256</c:v>
                </c:pt>
                <c:pt idx="26">
                  <c:v>96.337999999999994</c:v>
                </c:pt>
                <c:pt idx="27">
                  <c:v>95.421000000000006</c:v>
                </c:pt>
                <c:pt idx="28">
                  <c:v>94.503</c:v>
                </c:pt>
                <c:pt idx="29">
                  <c:v>93.576999999999998</c:v>
                </c:pt>
                <c:pt idx="30">
                  <c:v>92.65</c:v>
                </c:pt>
                <c:pt idx="31">
                  <c:v>92.65</c:v>
                </c:pt>
                <c:pt idx="32">
                  <c:v>92.65</c:v>
                </c:pt>
                <c:pt idx="33">
                  <c:v>92.65</c:v>
                </c:pt>
                <c:pt idx="34">
                  <c:v>92.65</c:v>
                </c:pt>
                <c:pt idx="35">
                  <c:v>92.65</c:v>
                </c:pt>
                <c:pt idx="36">
                  <c:v>92.65</c:v>
                </c:pt>
                <c:pt idx="37">
                  <c:v>92.65</c:v>
                </c:pt>
                <c:pt idx="38">
                  <c:v>92.65</c:v>
                </c:pt>
                <c:pt idx="39">
                  <c:v>92.65</c:v>
                </c:pt>
                <c:pt idx="40">
                  <c:v>92.65</c:v>
                </c:pt>
                <c:pt idx="41">
                  <c:v>92.65</c:v>
                </c:pt>
                <c:pt idx="42">
                  <c:v>92.65</c:v>
                </c:pt>
                <c:pt idx="43">
                  <c:v>92.65</c:v>
                </c:pt>
                <c:pt idx="44">
                  <c:v>92.65</c:v>
                </c:pt>
                <c:pt idx="45">
                  <c:v>92.65</c:v>
                </c:pt>
                <c:pt idx="46">
                  <c:v>92.65</c:v>
                </c:pt>
                <c:pt idx="47">
                  <c:v>92.65</c:v>
                </c:pt>
                <c:pt idx="48">
                  <c:v>92.65</c:v>
                </c:pt>
                <c:pt idx="49">
                  <c:v>92.65</c:v>
                </c:pt>
                <c:pt idx="50">
                  <c:v>88.238</c:v>
                </c:pt>
                <c:pt idx="51">
                  <c:v>78.186000000000007</c:v>
                </c:pt>
                <c:pt idx="52">
                  <c:v>78.186000000000007</c:v>
                </c:pt>
                <c:pt idx="53">
                  <c:v>78.186000000000007</c:v>
                </c:pt>
                <c:pt idx="54">
                  <c:v>75.703999999999994</c:v>
                </c:pt>
                <c:pt idx="55">
                  <c:v>70.739999999999995</c:v>
                </c:pt>
                <c:pt idx="56">
                  <c:v>70.739999999999995</c:v>
                </c:pt>
                <c:pt idx="57">
                  <c:v>69.405000000000001</c:v>
                </c:pt>
                <c:pt idx="58">
                  <c:v>66.736000000000004</c:v>
                </c:pt>
                <c:pt idx="59">
                  <c:v>57.225999999999999</c:v>
                </c:pt>
                <c:pt idx="60">
                  <c:v>57.225999999999999</c:v>
                </c:pt>
                <c:pt idx="61">
                  <c:v>57.225999999999999</c:v>
                </c:pt>
                <c:pt idx="62">
                  <c:v>48.057000000000002</c:v>
                </c:pt>
                <c:pt idx="63">
                  <c:v>43.350999999999999</c:v>
                </c:pt>
                <c:pt idx="64">
                  <c:v>43.350999999999999</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(N=192)</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100</c:v>
                </c:pt>
                <c:pt idx="2">
                  <c:v>100</c:v>
                </c:pt>
                <c:pt idx="3">
                  <c:v>100</c:v>
                </c:pt>
                <c:pt idx="4">
                  <c:v>100</c:v>
                </c:pt>
                <c:pt idx="5">
                  <c:v>100</c:v>
                </c:pt>
                <c:pt idx="6">
                  <c:v>100</c:v>
                </c:pt>
                <c:pt idx="7">
                  <c:v>100</c:v>
                </c:pt>
                <c:pt idx="8">
                  <c:v>99.478999999999999</c:v>
                </c:pt>
                <c:pt idx="9">
                  <c:v>99.478999999999999</c:v>
                </c:pt>
                <c:pt idx="10">
                  <c:v>99.478999999999999</c:v>
                </c:pt>
                <c:pt idx="11">
                  <c:v>98.957999999999998</c:v>
                </c:pt>
                <c:pt idx="12">
                  <c:v>98.957999999999998</c:v>
                </c:pt>
                <c:pt idx="13">
                  <c:v>98.957999999999998</c:v>
                </c:pt>
                <c:pt idx="14">
                  <c:v>98.957999999999998</c:v>
                </c:pt>
                <c:pt idx="15">
                  <c:v>98.957999999999998</c:v>
                </c:pt>
                <c:pt idx="16">
                  <c:v>98.957999999999998</c:v>
                </c:pt>
                <c:pt idx="17">
                  <c:v>98.957999999999998</c:v>
                </c:pt>
                <c:pt idx="18">
                  <c:v>97.911000000000001</c:v>
                </c:pt>
                <c:pt idx="19">
                  <c:v>96.864000000000004</c:v>
                </c:pt>
                <c:pt idx="20">
                  <c:v>95.816999999999993</c:v>
                </c:pt>
                <c:pt idx="21">
                  <c:v>95.293000000000006</c:v>
                </c:pt>
                <c:pt idx="22">
                  <c:v>94.245999999999995</c:v>
                </c:pt>
                <c:pt idx="23">
                  <c:v>94.245999999999995</c:v>
                </c:pt>
                <c:pt idx="24">
                  <c:v>91.625</c:v>
                </c:pt>
                <c:pt idx="25">
                  <c:v>90.572000000000003</c:v>
                </c:pt>
                <c:pt idx="26">
                  <c:v>88.992000000000004</c:v>
                </c:pt>
                <c:pt idx="27">
                  <c:v>88.465999999999994</c:v>
                </c:pt>
                <c:pt idx="28">
                  <c:v>88.465999999999994</c:v>
                </c:pt>
                <c:pt idx="29">
                  <c:v>88.465999999999994</c:v>
                </c:pt>
                <c:pt idx="30">
                  <c:v>88.465999999999994</c:v>
                </c:pt>
                <c:pt idx="31">
                  <c:v>87.938999999999993</c:v>
                </c:pt>
                <c:pt idx="32">
                  <c:v>87.412000000000006</c:v>
                </c:pt>
                <c:pt idx="33">
                  <c:v>87.412000000000006</c:v>
                </c:pt>
                <c:pt idx="34">
                  <c:v>87.412000000000006</c:v>
                </c:pt>
                <c:pt idx="35">
                  <c:v>87.412000000000006</c:v>
                </c:pt>
                <c:pt idx="36">
                  <c:v>87.412000000000006</c:v>
                </c:pt>
                <c:pt idx="37">
                  <c:v>87.412000000000006</c:v>
                </c:pt>
                <c:pt idx="38">
                  <c:v>87.412000000000006</c:v>
                </c:pt>
                <c:pt idx="39">
                  <c:v>87.412000000000006</c:v>
                </c:pt>
                <c:pt idx="40">
                  <c:v>87.412000000000006</c:v>
                </c:pt>
                <c:pt idx="41">
                  <c:v>87.412000000000006</c:v>
                </c:pt>
                <c:pt idx="42">
                  <c:v>87.412000000000006</c:v>
                </c:pt>
                <c:pt idx="43">
                  <c:v>87.412000000000006</c:v>
                </c:pt>
                <c:pt idx="44">
                  <c:v>87.412000000000006</c:v>
                </c:pt>
                <c:pt idx="45">
                  <c:v>86.855999999999995</c:v>
                </c:pt>
                <c:pt idx="46">
                  <c:v>86.855999999999995</c:v>
                </c:pt>
                <c:pt idx="47">
                  <c:v>86.855999999999995</c:v>
                </c:pt>
                <c:pt idx="48">
                  <c:v>86.855999999999995</c:v>
                </c:pt>
                <c:pt idx="49">
                  <c:v>86.206999999999994</c:v>
                </c:pt>
                <c:pt idx="50">
                  <c:v>79.725999999999999</c:v>
                </c:pt>
                <c:pt idx="51">
                  <c:v>73.843999999999994</c:v>
                </c:pt>
                <c:pt idx="52">
                  <c:v>73.843999999999994</c:v>
                </c:pt>
                <c:pt idx="53">
                  <c:v>73.12</c:v>
                </c:pt>
                <c:pt idx="54">
                  <c:v>70.947999999999993</c:v>
                </c:pt>
                <c:pt idx="55">
                  <c:v>62.984000000000002</c:v>
                </c:pt>
                <c:pt idx="56">
                  <c:v>62.26</c:v>
                </c:pt>
                <c:pt idx="57">
                  <c:v>62.26</c:v>
                </c:pt>
                <c:pt idx="58">
                  <c:v>57.212000000000003</c:v>
                </c:pt>
                <c:pt idx="59">
                  <c:v>53.005000000000003</c:v>
                </c:pt>
                <c:pt idx="60">
                  <c:v>53.005000000000003</c:v>
                </c:pt>
                <c:pt idx="61">
                  <c:v>53.005000000000003</c:v>
                </c:pt>
                <c:pt idx="62">
                  <c:v>47.326000000000001</c:v>
                </c:pt>
                <c:pt idx="63">
                  <c:v>45.433</c:v>
                </c:pt>
                <c:pt idx="64">
                  <c:v>45.433</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(N=159)</c:v>
                </c:pt>
              </c:strCache>
            </c:strRef>
          </c:tx>
          <c:spPr>
            <a:ln w="41275">
              <a:solidFill>
                <a:srgbClr val="00990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99.367000000000004</c:v>
                </c:pt>
                <c:pt idx="16">
                  <c:v>99.367000000000004</c:v>
                </c:pt>
                <c:pt idx="17">
                  <c:v>99.367000000000004</c:v>
                </c:pt>
                <c:pt idx="18">
                  <c:v>99.367000000000004</c:v>
                </c:pt>
                <c:pt idx="19">
                  <c:v>98.100999999999999</c:v>
                </c:pt>
                <c:pt idx="20">
                  <c:v>98.100999999999999</c:v>
                </c:pt>
                <c:pt idx="21">
                  <c:v>98.100999999999999</c:v>
                </c:pt>
                <c:pt idx="22">
                  <c:v>98.100999999999999</c:v>
                </c:pt>
                <c:pt idx="23">
                  <c:v>96.834999999999994</c:v>
                </c:pt>
                <c:pt idx="24">
                  <c:v>94.304000000000002</c:v>
                </c:pt>
                <c:pt idx="25">
                  <c:v>89.24</c:v>
                </c:pt>
                <c:pt idx="26">
                  <c:v>88.608000000000004</c:v>
                </c:pt>
                <c:pt idx="27">
                  <c:v>87.974999999999994</c:v>
                </c:pt>
                <c:pt idx="28">
                  <c:v>86.703999999999994</c:v>
                </c:pt>
                <c:pt idx="29">
                  <c:v>85.429000000000002</c:v>
                </c:pt>
                <c:pt idx="30">
                  <c:v>85.429000000000002</c:v>
                </c:pt>
                <c:pt idx="31">
                  <c:v>85.429000000000002</c:v>
                </c:pt>
                <c:pt idx="32">
                  <c:v>85.429000000000002</c:v>
                </c:pt>
                <c:pt idx="33">
                  <c:v>85.429000000000002</c:v>
                </c:pt>
                <c:pt idx="34">
                  <c:v>85.429000000000002</c:v>
                </c:pt>
                <c:pt idx="35">
                  <c:v>85.429000000000002</c:v>
                </c:pt>
                <c:pt idx="36">
                  <c:v>85.429000000000002</c:v>
                </c:pt>
                <c:pt idx="37">
                  <c:v>85.429000000000002</c:v>
                </c:pt>
                <c:pt idx="38">
                  <c:v>85.429000000000002</c:v>
                </c:pt>
                <c:pt idx="39">
                  <c:v>85.429000000000002</c:v>
                </c:pt>
                <c:pt idx="40">
                  <c:v>85.429000000000002</c:v>
                </c:pt>
                <c:pt idx="41">
                  <c:v>85.429000000000002</c:v>
                </c:pt>
                <c:pt idx="42">
                  <c:v>85.429000000000002</c:v>
                </c:pt>
                <c:pt idx="43">
                  <c:v>85.429000000000002</c:v>
                </c:pt>
                <c:pt idx="44">
                  <c:v>85.429000000000002</c:v>
                </c:pt>
                <c:pt idx="45">
                  <c:v>85.429000000000002</c:v>
                </c:pt>
                <c:pt idx="46">
                  <c:v>85.429000000000002</c:v>
                </c:pt>
                <c:pt idx="47">
                  <c:v>85.429000000000002</c:v>
                </c:pt>
                <c:pt idx="48">
                  <c:v>85.429000000000002</c:v>
                </c:pt>
                <c:pt idx="49">
                  <c:v>85.429000000000002</c:v>
                </c:pt>
                <c:pt idx="50">
                  <c:v>77.016999999999996</c:v>
                </c:pt>
                <c:pt idx="51">
                  <c:v>75.468000000000004</c:v>
                </c:pt>
                <c:pt idx="52">
                  <c:v>75.468000000000004</c:v>
                </c:pt>
                <c:pt idx="53">
                  <c:v>75.468000000000004</c:v>
                </c:pt>
                <c:pt idx="54">
                  <c:v>66.034999999999997</c:v>
                </c:pt>
                <c:pt idx="55">
                  <c:v>62.581000000000003</c:v>
                </c:pt>
                <c:pt idx="56">
                  <c:v>62.581000000000003</c:v>
                </c:pt>
                <c:pt idx="57">
                  <c:v>62.581000000000003</c:v>
                </c:pt>
                <c:pt idx="58">
                  <c:v>58.9</c:v>
                </c:pt>
                <c:pt idx="59">
                  <c:v>56.139000000000003</c:v>
                </c:pt>
                <c:pt idx="60">
                  <c:v>56.139000000000003</c:v>
                </c:pt>
                <c:pt idx="61">
                  <c:v>54.021000000000001</c:v>
                </c:pt>
                <c:pt idx="62">
                  <c:v>47.664999999999999</c:v>
                </c:pt>
                <c:pt idx="63">
                  <c:v>44.488</c:v>
                </c:pt>
                <c:pt idx="64">
                  <c:v>44.488</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(N=118)</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100</c:v>
                </c:pt>
                <c:pt idx="2">
                  <c:v>100</c:v>
                </c:pt>
                <c:pt idx="3">
                  <c:v>100</c:v>
                </c:pt>
                <c:pt idx="4">
                  <c:v>100</c:v>
                </c:pt>
                <c:pt idx="5">
                  <c:v>100</c:v>
                </c:pt>
                <c:pt idx="6">
                  <c:v>100</c:v>
                </c:pt>
                <c:pt idx="7">
                  <c:v>99.153000000000006</c:v>
                </c:pt>
                <c:pt idx="8">
                  <c:v>98.305000000000007</c:v>
                </c:pt>
                <c:pt idx="9">
                  <c:v>98.305000000000007</c:v>
                </c:pt>
                <c:pt idx="10">
                  <c:v>97.457999999999998</c:v>
                </c:pt>
                <c:pt idx="11">
                  <c:v>97.457999999999998</c:v>
                </c:pt>
                <c:pt idx="12">
                  <c:v>97.457999999999998</c:v>
                </c:pt>
                <c:pt idx="13">
                  <c:v>97.457999999999998</c:v>
                </c:pt>
                <c:pt idx="14">
                  <c:v>97.457999999999998</c:v>
                </c:pt>
                <c:pt idx="15">
                  <c:v>97.457999999999998</c:v>
                </c:pt>
                <c:pt idx="16">
                  <c:v>97.457999999999998</c:v>
                </c:pt>
                <c:pt idx="17">
                  <c:v>97.457999999999998</c:v>
                </c:pt>
                <c:pt idx="18">
                  <c:v>97.457999999999998</c:v>
                </c:pt>
                <c:pt idx="19">
                  <c:v>96.61</c:v>
                </c:pt>
                <c:pt idx="20">
                  <c:v>96.61</c:v>
                </c:pt>
                <c:pt idx="21">
                  <c:v>96.61</c:v>
                </c:pt>
                <c:pt idx="22">
                  <c:v>96.61</c:v>
                </c:pt>
                <c:pt idx="23">
                  <c:v>95.754999999999995</c:v>
                </c:pt>
                <c:pt idx="24">
                  <c:v>94.045000000000002</c:v>
                </c:pt>
                <c:pt idx="25">
                  <c:v>92.334999999999994</c:v>
                </c:pt>
                <c:pt idx="26">
                  <c:v>90.625</c:v>
                </c:pt>
                <c:pt idx="27">
                  <c:v>90.625</c:v>
                </c:pt>
                <c:pt idx="28">
                  <c:v>87.206000000000003</c:v>
                </c:pt>
                <c:pt idx="29">
                  <c:v>87.206000000000003</c:v>
                </c:pt>
                <c:pt idx="30">
                  <c:v>87.206000000000003</c:v>
                </c:pt>
                <c:pt idx="31">
                  <c:v>87.206000000000003</c:v>
                </c:pt>
                <c:pt idx="32">
                  <c:v>87.206000000000003</c:v>
                </c:pt>
                <c:pt idx="33">
                  <c:v>87.206000000000003</c:v>
                </c:pt>
                <c:pt idx="34">
                  <c:v>87.206000000000003</c:v>
                </c:pt>
                <c:pt idx="35">
                  <c:v>87.206000000000003</c:v>
                </c:pt>
                <c:pt idx="36">
                  <c:v>87.206000000000003</c:v>
                </c:pt>
                <c:pt idx="37">
                  <c:v>87.206000000000003</c:v>
                </c:pt>
                <c:pt idx="38">
                  <c:v>87.206000000000003</c:v>
                </c:pt>
                <c:pt idx="39">
                  <c:v>87.206000000000003</c:v>
                </c:pt>
                <c:pt idx="40">
                  <c:v>87.206000000000003</c:v>
                </c:pt>
                <c:pt idx="41">
                  <c:v>87.206000000000003</c:v>
                </c:pt>
                <c:pt idx="42">
                  <c:v>87.206000000000003</c:v>
                </c:pt>
                <c:pt idx="43">
                  <c:v>87.206000000000003</c:v>
                </c:pt>
                <c:pt idx="44">
                  <c:v>87.206000000000003</c:v>
                </c:pt>
                <c:pt idx="45">
                  <c:v>87.206000000000003</c:v>
                </c:pt>
                <c:pt idx="46">
                  <c:v>87.206000000000003</c:v>
                </c:pt>
                <c:pt idx="47">
                  <c:v>87.206000000000003</c:v>
                </c:pt>
                <c:pt idx="48">
                  <c:v>87.206000000000003</c:v>
                </c:pt>
                <c:pt idx="49">
                  <c:v>86.203000000000003</c:v>
                </c:pt>
                <c:pt idx="50">
                  <c:v>80.152000000000001</c:v>
                </c:pt>
                <c:pt idx="51">
                  <c:v>74.064999999999998</c:v>
                </c:pt>
                <c:pt idx="52">
                  <c:v>73.05</c:v>
                </c:pt>
                <c:pt idx="53">
                  <c:v>73.05</c:v>
                </c:pt>
                <c:pt idx="54">
                  <c:v>65.183000000000007</c:v>
                </c:pt>
                <c:pt idx="55">
                  <c:v>61.811999999999998</c:v>
                </c:pt>
                <c:pt idx="56">
                  <c:v>61.811999999999998</c:v>
                </c:pt>
                <c:pt idx="57">
                  <c:v>60.497</c:v>
                </c:pt>
                <c:pt idx="58">
                  <c:v>55.235999999999997</c:v>
                </c:pt>
                <c:pt idx="59">
                  <c:v>53.920999999999999</c:v>
                </c:pt>
                <c:pt idx="60">
                  <c:v>53.920999999999999</c:v>
                </c:pt>
                <c:pt idx="61">
                  <c:v>53.920999999999999</c:v>
                </c:pt>
                <c:pt idx="62">
                  <c:v>49.548999999999999</c:v>
                </c:pt>
                <c:pt idx="63">
                  <c:v>49.548999999999999</c:v>
                </c:pt>
                <c:pt idx="64">
                  <c:v>49.548999999999999</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8471784776902888"/>
              <c:y val="0.9316012580048145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0567746341710202"/>
          <c:w val="0.80538804416689291"/>
          <c:h val="0.1354638049586637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1.1842685816446299</c:v>
                </c:pt>
                <c:pt idx="1">
                  <c:v>1.1675692050650399</c:v>
                </c:pt>
                <c:pt idx="2">
                  <c:v>1.1511053064694801</c:v>
                </c:pt>
                <c:pt idx="3">
                  <c:v>1.13487356538183</c:v>
                </c:pt>
                <c:pt idx="4">
                  <c:v>1.11889913039584</c:v>
                </c:pt>
                <c:pt idx="5">
                  <c:v>1.1033176989322999</c:v>
                </c:pt>
                <c:pt idx="6">
                  <c:v>1.08828493819962</c:v>
                </c:pt>
                <c:pt idx="7">
                  <c:v>1.07394794077733</c:v>
                </c:pt>
                <c:pt idx="8">
                  <c:v>1.0604461274630199</c:v>
                </c:pt>
                <c:pt idx="9">
                  <c:v>1.0479123379286599</c:v>
                </c:pt>
                <c:pt idx="10">
                  <c:v>1.0364740940931301</c:v>
                </c:pt>
                <c:pt idx="11">
                  <c:v>1.0262550257821299</c:v>
                </c:pt>
                <c:pt idx="12">
                  <c:v>1.0173764535113701</c:v>
                </c:pt>
                <c:pt idx="13">
                  <c:v>1.00995912908035</c:v>
                </c:pt>
                <c:pt idx="14">
                  <c:v>1.00412514113254</c:v>
                </c:pt>
                <c:pt idx="15">
                  <c:v>1</c:v>
                </c:pt>
                <c:pt idx="16">
                  <c:v>0.99768036439521801</c:v>
                </c:pt>
                <c:pt idx="17">
                  <c:v>0.99713299970264702</c:v>
                </c:pt>
                <c:pt idx="18">
                  <c:v>0.99829966035984097</c:v>
                </c:pt>
                <c:pt idx="19">
                  <c:v>1.00113087910971</c:v>
                </c:pt>
                <c:pt idx="20">
                  <c:v>1.0055850785292599</c:v>
                </c:pt>
                <c:pt idx="21">
                  <c:v>1.01162777195142</c:v>
                </c:pt>
                <c:pt idx="22">
                  <c:v>1.0192308399055601</c:v>
                </c:pt>
                <c:pt idx="23">
                  <c:v>1.0283718698973401</c:v>
                </c:pt>
                <c:pt idx="24">
                  <c:v>1.0390335487885001</c:v>
                </c:pt>
                <c:pt idx="25">
                  <c:v>1.0512030982624101</c:v>
                </c:pt>
                <c:pt idx="26">
                  <c:v>1.0648717449088301</c:v>
                </c:pt>
                <c:pt idx="27">
                  <c:v>1.0800342173606099</c:v>
                </c:pt>
                <c:pt idx="28">
                  <c:v>1.09668826369249</c:v>
                </c:pt>
                <c:pt idx="29">
                  <c:v>1.1148341829699799</c:v>
                </c:pt>
                <c:pt idx="30">
                  <c:v>1.1344743654345899</c:v>
                </c:pt>
                <c:pt idx="31">
                  <c:v>1.1556128363473099</c:v>
                </c:pt>
                <c:pt idx="32">
                  <c:v>1.17825479900036</c:v>
                </c:pt>
                <c:pt idx="33">
                  <c:v>1.2024061728622999</c:v>
                </c:pt>
                <c:pt idx="34">
                  <c:v>1.2280731232553199</c:v>
                </c:pt>
                <c:pt idx="35">
                  <c:v>1.25526157938719</c:v>
                </c:pt>
                <c:pt idx="36">
                  <c:v>1.2839767379849201</c:v>
                </c:pt>
                <c:pt idx="37">
                  <c:v>1.3142225502111899</c:v>
                </c:pt>
                <c:pt idx="38">
                  <c:v>1.3460011899970701</c:v>
                </c:pt>
                <c:pt idx="39">
                  <c:v>1.37931250240375</c:v>
                </c:pt>
                <c:pt idx="40">
                  <c:v>1.41415343113772</c:v>
                </c:pt>
                <c:pt idx="41">
                  <c:v>1.4505174248958701</c:v>
                </c:pt>
                <c:pt idx="42">
                  <c:v>1.4883938228126099</c:v>
                </c:pt>
                <c:pt idx="43">
                  <c:v>1.52776721992675</c:v>
                </c:pt>
                <c:pt idx="44">
                  <c:v>1.5686168142819501</c:v>
                </c:pt>
                <c:pt idx="45">
                  <c:v>1.61091573802486</c:v>
                </c:pt>
                <c:pt idx="46">
                  <c:v>1.65463037566816</c:v>
                </c:pt>
                <c:pt idx="47">
                  <c:v>1.6997196735403499</c:v>
                </c:pt>
                <c:pt idx="48">
                  <c:v>1.74613444534652</c:v>
                </c:pt>
                <c:pt idx="49">
                  <c:v>1.7938332496270899</c:v>
                </c:pt>
                <c:pt idx="50">
                  <c:v>1.84283503257341</c:v>
                </c:pt>
                <c:pt idx="51">
                  <c:v>1.8931753873922299</c:v>
                </c:pt>
                <c:pt idx="52">
                  <c:v>1.9448908795828099</c:v>
                </c:pt>
                <c:pt idx="53">
                  <c:v>1.99801907349682</c:v>
                </c:pt>
                <c:pt idx="54">
                  <c:v>2.0525985596237799</c:v>
                </c:pt>
                <c:pt idx="55">
                  <c:v>2.1086689826218499</c:v>
                </c:pt>
                <c:pt idx="56">
                  <c:v>2.1662710701144001</c:v>
                </c:pt>
                <c:pt idx="57">
                  <c:v>2.22544666227309</c:v>
                </c:pt>
                <c:pt idx="58">
                  <c:v>2.2862387422091599</c:v>
                </c:pt>
                <c:pt idx="59">
                  <c:v>2.34869146719487</c:v>
                </c:pt>
                <c:pt idx="60">
                  <c:v>2.4128502007378398</c:v>
                </c:pt>
                <c:pt idx="61">
                  <c:v>2.4787615455315102</c:v>
                </c:pt>
                <c:pt idx="62">
                  <c:v>2.5464733773057602</c:v>
                </c:pt>
                <c:pt idx="63">
                  <c:v>2.6160348796021702</c:v>
                </c:pt>
                <c:pt idx="64">
                  <c:v>2.68749657949926</c:v>
                </c:pt>
                <c:pt idx="65">
                  <c:v>2.7609103843135898</c:v>
                </c:pt>
                <c:pt idx="66">
                  <c:v>2.8363296193035099</c:v>
                </c:pt>
                <c:pt idx="67">
                  <c:v>2.9138090664027301</c:v>
                </c:pt>
                <c:pt idx="68">
                  <c:v>2.9934050040120801</c:v>
                </c:pt>
                <c:pt idx="69">
                  <c:v>3.0751752478781098</c:v>
                </c:pt>
                <c:pt idx="70">
                  <c:v>3.15917919308859</c:v>
                </c:pt>
              </c:numCache>
            </c:numRef>
          </c:yVal>
          <c:smooth val="0"/>
          <c:extLst>
            <c:ext xmlns:c16="http://schemas.microsoft.com/office/drawing/2014/chart" uri="{C3380CC4-5D6E-409C-BE32-E72D297353CC}">
              <c16:uniqueId val="{00000000-CB00-4EF2-A2AD-9E6E1894EB00}"/>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0.54203637558176498</c:v>
                </c:pt>
                <c:pt idx="1">
                  <c:v>0.56608100508864201</c:v>
                </c:pt>
                <c:pt idx="2">
                  <c:v>0.59119070701804399</c:v>
                </c:pt>
                <c:pt idx="3">
                  <c:v>0.61741213354933999</c:v>
                </c:pt>
                <c:pt idx="4">
                  <c:v>0.64477937944201102</c:v>
                </c:pt>
                <c:pt idx="5">
                  <c:v>0.67326596464609301</c:v>
                </c:pt>
                <c:pt idx="6">
                  <c:v>0.70281872989628302</c:v>
                </c:pt>
                <c:pt idx="7">
                  <c:v>0.73336976852567304</c:v>
                </c:pt>
                <c:pt idx="8">
                  <c:v>0.76483526655401401</c:v>
                </c:pt>
                <c:pt idx="9">
                  <c:v>0.79711450950517304</c:v>
                </c:pt>
                <c:pt idx="10">
                  <c:v>0.83008912641847299</c:v>
                </c:pt>
                <c:pt idx="11">
                  <c:v>0.86362265622324197</c:v>
                </c:pt>
                <c:pt idx="12">
                  <c:v>0.89756054025390097</c:v>
                </c:pt>
                <c:pt idx="13">
                  <c:v>0.93173066945522698</c:v>
                </c:pt>
                <c:pt idx="14">
                  <c:v>0.96594464966252902</c:v>
                </c:pt>
                <c:pt idx="15">
                  <c:v>1</c:v>
                </c:pt>
                <c:pt idx="16">
                  <c:v>0.962903734409287</c:v>
                </c:pt>
                <c:pt idx="17">
                  <c:v>0.93182675397194104</c:v>
                </c:pt>
                <c:pt idx="18">
                  <c:v>0.90609984518808295</c:v>
                </c:pt>
                <c:pt idx="19">
                  <c:v>0.88516290764924599</c:v>
                </c:pt>
                <c:pt idx="20">
                  <c:v>0.86854564088097697</c:v>
                </c:pt>
                <c:pt idx="21">
                  <c:v>0.85585157179270099</c:v>
                </c:pt>
                <c:pt idx="22">
                  <c:v>0.84674467898949901</c:v>
                </c:pt>
                <c:pt idx="23">
                  <c:v>0.84093801952482805</c:v>
                </c:pt>
                <c:pt idx="24">
                  <c:v>0.83818388014788403</c:v>
                </c:pt>
                <c:pt idx="25">
                  <c:v>0.83826506855559202</c:v>
                </c:pt>
                <c:pt idx="26">
                  <c:v>0.840987039147024</c:v>
                </c:pt>
                <c:pt idx="27">
                  <c:v>0.84617062028162904</c:v>
                </c:pt>
                <c:pt idx="28">
                  <c:v>0.85364518393444699</c:v>
                </c:pt>
                <c:pt idx="29">
                  <c:v>0.86324218170703704</c:v>
                </c:pt>
                <c:pt idx="30">
                  <c:v>0.87478907036957698</c:v>
                </c:pt>
                <c:pt idx="31">
                  <c:v>0.88810376972336602</c:v>
                </c:pt>
                <c:pt idx="32">
                  <c:v>0.90298993352566603</c:v>
                </c:pt>
                <c:pt idx="33">
                  <c:v>0.91923345693213698</c:v>
                </c:pt>
                <c:pt idx="34">
                  <c:v>0.93660076071581799</c:v>
                </c:pt>
                <c:pt idx="35">
                  <c:v>0.95483943333961896</c:v>
                </c:pt>
                <c:pt idx="36">
                  <c:v>0.97368171441417595</c:v>
                </c:pt>
                <c:pt idx="37">
                  <c:v>0.99285101523845398</c:v>
                </c:pt>
                <c:pt idx="38">
                  <c:v>1.0120711904256201</c:v>
                </c:pt>
                <c:pt idx="39">
                  <c:v>1.0310776811843101</c:v>
                </c:pt>
                <c:pt idx="40">
                  <c:v>1.04962911896832</c:v>
                </c:pt>
                <c:pt idx="41">
                  <c:v>1.0675177185028899</c:v>
                </c:pt>
                <c:pt idx="42">
                  <c:v>1.08457694561179</c:v>
                </c:pt>
                <c:pt idx="43">
                  <c:v>1.1006855017427399</c:v>
                </c:pt>
                <c:pt idx="44">
                  <c:v>1.1157674377562801</c:v>
                </c:pt>
                <c:pt idx="45">
                  <c:v>1.1297889308867699</c:v>
                </c:pt>
                <c:pt idx="46">
                  <c:v>1.1427527217142399</c:v>
                </c:pt>
                <c:pt idx="47">
                  <c:v>1.15469134094302</c:v>
                </c:pt>
                <c:pt idx="48">
                  <c:v>1.16566011869363</c:v>
                </c:pt>
                <c:pt idx="49">
                  <c:v>1.17573452917873</c:v>
                </c:pt>
                <c:pt idx="50">
                  <c:v>1.1850100213566099</c:v>
                </c:pt>
                <c:pt idx="51">
                  <c:v>1.19357712310951</c:v>
                </c:pt>
                <c:pt idx="52">
                  <c:v>1.2015161901632601</c:v>
                </c:pt>
                <c:pt idx="53">
                  <c:v>1.2088980986948801</c:v>
                </c:pt>
                <c:pt idx="54">
                  <c:v>1.2157851117721701</c:v>
                </c:pt>
                <c:pt idx="55">
                  <c:v>1.22223179959673</c:v>
                </c:pt>
                <c:pt idx="56">
                  <c:v>1.2282859411574001</c:v>
                </c:pt>
                <c:pt idx="57">
                  <c:v>1.2339893672087101</c:v>
                </c:pt>
                <c:pt idx="58">
                  <c:v>1.23937872540486</c:v>
                </c:pt>
                <c:pt idx="59">
                  <c:v>1.2444861613474401</c:v>
                </c:pt>
                <c:pt idx="60">
                  <c:v>1.2493399168688899</c:v>
                </c:pt>
                <c:pt idx="61">
                  <c:v>1.2539648509641499</c:v>
                </c:pt>
                <c:pt idx="62">
                  <c:v>1.2583828907005199</c:v>
                </c:pt>
                <c:pt idx="63">
                  <c:v>1.2626134200458701</c:v>
                </c:pt>
                <c:pt idx="64">
                  <c:v>1.2666736144173101</c:v>
                </c:pt>
                <c:pt idx="65">
                  <c:v>1.2705787282180501</c:v>
                </c:pt>
                <c:pt idx="66">
                  <c:v>1.27434234191517</c:v>
                </c:pt>
                <c:pt idx="67">
                  <c:v>1.2779765744423499</c:v>
                </c:pt>
                <c:pt idx="68">
                  <c:v>1.2814922659611701</c:v>
                </c:pt>
                <c:pt idx="69">
                  <c:v>1.2848991353194199</c:v>
                </c:pt>
                <c:pt idx="70">
                  <c:v>1.2882059159206101</c:v>
                </c:pt>
              </c:numCache>
            </c:numRef>
          </c:yVal>
          <c:smooth val="0"/>
          <c:extLst>
            <c:ext xmlns:c16="http://schemas.microsoft.com/office/drawing/2014/chart" uri="{C3380CC4-5D6E-409C-BE32-E72D297353CC}">
              <c16:uniqueId val="{00000001-CB00-4EF2-A2AD-9E6E1894EB00}"/>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2.58745009864935</c:v>
                </c:pt>
                <c:pt idx="1">
                  <c:v>2.4081674466408698</c:v>
                </c:pt>
                <c:pt idx="2">
                  <c:v>2.2413130160074499</c:v>
                </c:pt>
                <c:pt idx="3">
                  <c:v>2.0860263986041998</c:v>
                </c:pt>
                <c:pt idx="4">
                  <c:v>1.94164904138838</c:v>
                </c:pt>
                <c:pt idx="5">
                  <c:v>1.80806695822972</c:v>
                </c:pt>
                <c:pt idx="6">
                  <c:v>1.6851629820493299</c:v>
                </c:pt>
                <c:pt idx="7">
                  <c:v>1.5726911975367199</c:v>
                </c:pt>
                <c:pt idx="8">
                  <c:v>1.4703113708628801</c:v>
                </c:pt>
                <c:pt idx="9">
                  <c:v>1.3776192189310199</c:v>
                </c:pt>
                <c:pt idx="10">
                  <c:v>1.2941725334498499</c:v>
                </c:pt>
                <c:pt idx="11">
                  <c:v>1.2195133723667</c:v>
                </c:pt>
                <c:pt idx="12">
                  <c:v>1.1531866673490101</c:v>
                </c:pt>
                <c:pt idx="13">
                  <c:v>1.0947556797815201</c:v>
                </c:pt>
                <c:pt idx="14">
                  <c:v>1.0438147769716399</c:v>
                </c:pt>
                <c:pt idx="15">
                  <c:v>1</c:v>
                </c:pt>
                <c:pt idx="16">
                  <c:v>1.0337130015498399</c:v>
                </c:pt>
                <c:pt idx="17">
                  <c:v>1.0670161753328899</c:v>
                </c:pt>
                <c:pt idx="18">
                  <c:v>1.0998812296096401</c:v>
                </c:pt>
                <c:pt idx="19">
                  <c:v>1.13229217858747</c:v>
                </c:pt>
                <c:pt idx="20">
                  <c:v>1.1642466469983299</c:v>
                </c:pt>
                <c:pt idx="21">
                  <c:v>1.19575728165079</c:v>
                </c:pt>
                <c:pt idx="22">
                  <c:v>1.2268533015812</c:v>
                </c:pt>
                <c:pt idx="23">
                  <c:v>1.25758222156933</c:v>
                </c:pt>
                <c:pt idx="24">
                  <c:v>1.2880117848574599</c:v>
                </c:pt>
                <c:pt idx="25">
                  <c:v>1.31823213831463</c:v>
                </c:pt>
                <c:pt idx="26">
                  <c:v>1.34835827464747</c:v>
                </c:pt>
                <c:pt idx="27">
                  <c:v>1.37853274825532</c:v>
                </c:pt>
                <c:pt idx="28">
                  <c:v>1.40892863962226</c:v>
                </c:pt>
                <c:pt idx="29">
                  <c:v>1.43975269264603</c:v>
                </c:pt>
                <c:pt idx="30">
                  <c:v>1.4712484751146599</c:v>
                </c:pt>
                <c:pt idx="31">
                  <c:v>1.50369931201468</c:v>
                </c:pt>
                <c:pt idx="32">
                  <c:v>1.5374306177998001</c:v>
                </c:pt>
                <c:pt idx="33">
                  <c:v>1.5728111217389</c:v>
                </c:pt>
                <c:pt idx="34">
                  <c:v>1.61025237146875</c:v>
                </c:pt>
                <c:pt idx="35">
                  <c:v>1.6502058646390001</c:v>
                </c:pt>
                <c:pt idx="36">
                  <c:v>1.69315725999671</c:v>
                </c:pt>
                <c:pt idx="37">
                  <c:v>1.7396174098374599</c:v>
                </c:pt>
                <c:pt idx="38">
                  <c:v>1.7901104394757299</c:v>
                </c:pt>
                <c:pt idx="39">
                  <c:v>1.84515969456544</c:v>
                </c:pt>
                <c:pt idx="40">
                  <c:v>1.90527291083942</c:v>
                </c:pt>
                <c:pt idx="41">
                  <c:v>1.9709282229781</c:v>
                </c:pt>
                <c:pt idx="42">
                  <c:v>2.0425624763184702</c:v>
                </c:pt>
                <c:pt idx="43">
                  <c:v>2.1205627534723899</c:v>
                </c:pt>
                <c:pt idx="44">
                  <c:v>2.2052612639386902</c:v>
                </c:pt>
                <c:pt idx="45">
                  <c:v>2.2969330324199002</c:v>
                </c:pt>
                <c:pt idx="46">
                  <c:v>2.39579537030269</c:v>
                </c:pt>
                <c:pt idx="47">
                  <c:v>2.50200799657912</c:v>
                </c:pt>
                <c:pt idx="48">
                  <c:v>2.6156728297804399</c:v>
                </c:pt>
                <c:pt idx="49">
                  <c:v>2.7368743943544902</c:v>
                </c:pt>
                <c:pt idx="50">
                  <c:v>2.8658331120204501</c:v>
                </c:pt>
                <c:pt idx="51">
                  <c:v>3.0028332296536999</c:v>
                </c:pt>
                <c:pt idx="52">
                  <c:v>3.14818939973705</c:v>
                </c:pt>
                <c:pt idx="53">
                  <c:v>3.3022470813436802</c:v>
                </c:pt>
                <c:pt idx="54">
                  <c:v>3.4653828264341402</c:v>
                </c:pt>
                <c:pt idx="55">
                  <c:v>3.6380045746957101</c:v>
                </c:pt>
                <c:pt idx="56">
                  <c:v>3.8205520326909301</c:v>
                </c:pt>
                <c:pt idx="57">
                  <c:v>4.0134971809564899</c:v>
                </c:pt>
                <c:pt idx="58">
                  <c:v>4.2173449319703797</c:v>
                </c:pt>
                <c:pt idx="59">
                  <c:v>4.43263394918052</c:v>
                </c:pt>
                <c:pt idx="60">
                  <c:v>4.6599376299377697</c:v>
                </c:pt>
                <c:pt idx="61">
                  <c:v>4.8998652513119296</c:v>
                </c:pt>
                <c:pt idx="62">
                  <c:v>5.15306327608854</c:v>
                </c:pt>
                <c:pt idx="63">
                  <c:v>5.4202168158853397</c:v>
                </c:pt>
                <c:pt idx="64">
                  <c:v>5.7020512487289299</c:v>
                </c:pt>
                <c:pt idx="65">
                  <c:v>5.9993339892452902</c:v>
                </c:pt>
                <c:pt idx="66">
                  <c:v>6.3128764106261697</c:v>
                </c:pt>
                <c:pt idx="67">
                  <c:v>6.6435359186106497</c:v>
                </c:pt>
                <c:pt idx="68">
                  <c:v>6.9922181787994298</c:v>
                </c:pt>
                <c:pt idx="69">
                  <c:v>7.3598794996553298</c:v>
                </c:pt>
                <c:pt idx="70">
                  <c:v>7.7475293745343503</c:v>
                </c:pt>
              </c:numCache>
            </c:numRef>
          </c:yVal>
          <c:smooth val="1"/>
          <c:extLst>
            <c:ext xmlns:c16="http://schemas.microsoft.com/office/drawing/2014/chart" uri="{C3380CC4-5D6E-409C-BE32-E72D297353CC}">
              <c16:uniqueId val="{00000002-CB00-4EF2-A2AD-9E6E1894EB00}"/>
            </c:ext>
          </c:extLst>
        </c:ser>
        <c:dLbls>
          <c:showLegendKey val="0"/>
          <c:showVal val="0"/>
          <c:showCatName val="0"/>
          <c:showSerName val="0"/>
          <c:showPercent val="0"/>
          <c:showBubbleSize val="0"/>
        </c:dLbls>
        <c:axId val="554661456"/>
        <c:axId val="554660672"/>
      </c:scatterChart>
      <c:valAx>
        <c:axId val="554661456"/>
        <c:scaling>
          <c:orientation val="minMax"/>
          <c:max val="40"/>
          <c:min val="0"/>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5"/>
      </c:valAx>
      <c:valAx>
        <c:axId val="554660672"/>
        <c:scaling>
          <c:orientation val="minMax"/>
          <c:max val="3"/>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Mortality/Graft Failure</a:t>
                </a:r>
                <a:endParaRPr lang="en-US" sz="1700" b="1" i="0" baseline="0" dirty="0">
                  <a:solidFill>
                    <a:schemeClr val="bg2"/>
                  </a:solidFill>
                </a:endParaRPr>
              </a:p>
            </c:rich>
          </c:tx>
          <c:layout>
            <c:manualLayout>
              <c:xMode val="edge"/>
              <c:yMode val="edge"/>
              <c:x val="1.3021159965623766E-2"/>
              <c:y val="0.11694564389128778"/>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1.1198955811569899</c:v>
                </c:pt>
                <c:pt idx="1">
                  <c:v>1.0791186062253999</c:v>
                </c:pt>
                <c:pt idx="2">
                  <c:v>1.0398263783653601</c:v>
                </c:pt>
                <c:pt idx="3">
                  <c:v>1.00196483584548</c:v>
                </c:pt>
                <c:pt idx="4">
                  <c:v>0.965481885398083</c:v>
                </c:pt>
                <c:pt idx="5">
                  <c:v>0.93032733054475703</c:v>
                </c:pt>
                <c:pt idx="6">
                  <c:v>0.89695224542017504</c:v>
                </c:pt>
                <c:pt idx="7">
                  <c:v>0.86766926938426003</c:v>
                </c:pt>
                <c:pt idx="8">
                  <c:v>0.84497102463652296</c:v>
                </c:pt>
                <c:pt idx="9">
                  <c:v>0.83115778228675197</c:v>
                </c:pt>
                <c:pt idx="10">
                  <c:v>0.82857255910338601</c:v>
                </c:pt>
                <c:pt idx="11">
                  <c:v>0.839913150280719</c:v>
                </c:pt>
                <c:pt idx="12">
                  <c:v>0.86865301813982299</c:v>
                </c:pt>
                <c:pt idx="13">
                  <c:v>0.91963979300424703</c:v>
                </c:pt>
                <c:pt idx="14">
                  <c:v>1</c:v>
                </c:pt>
                <c:pt idx="15">
                  <c:v>1.1180902290096399</c:v>
                </c:pt>
                <c:pt idx="16">
                  <c:v>1.2754452524372299</c:v>
                </c:pt>
                <c:pt idx="17">
                  <c:v>1.46960577374211</c:v>
                </c:pt>
                <c:pt idx="18">
                  <c:v>1.6961550664521701</c:v>
                </c:pt>
                <c:pt idx="19">
                  <c:v>1.95762840678401</c:v>
                </c:pt>
                <c:pt idx="20">
                  <c:v>2.2594095639284402</c:v>
                </c:pt>
                <c:pt idx="21">
                  <c:v>2.6077122501290702</c:v>
                </c:pt>
                <c:pt idx="22">
                  <c:v>3.0097080618043099</c:v>
                </c:pt>
                <c:pt idx="23">
                  <c:v>3.4736741436259</c:v>
                </c:pt>
                <c:pt idx="24">
                  <c:v>4.0091636159758899</c:v>
                </c:pt>
                <c:pt idx="25">
                  <c:v>4.6272022749051196</c:v>
                </c:pt>
                <c:pt idx="26">
                  <c:v>5.3405156146702604</c:v>
                </c:pt>
                <c:pt idx="27">
                  <c:v>6.1637908472721099</c:v>
                </c:pt>
                <c:pt idx="28">
                  <c:v>7.1139793140106899</c:v>
                </c:pt>
                <c:pt idx="29">
                  <c:v>8.2106455157494107</c:v>
                </c:pt>
                <c:pt idx="30">
                  <c:v>9.4763699484654893</c:v>
                </c:pt>
                <c:pt idx="31">
                  <c:v>10.9372140385218</c:v>
                </c:pt>
                <c:pt idx="32">
                  <c:v>12.6232567507358</c:v>
                </c:pt>
                <c:pt idx="33">
                  <c:v>14.5692139180751</c:v>
                </c:pt>
                <c:pt idx="34">
                  <c:v>16.815153045053801</c:v>
                </c:pt>
                <c:pt idx="35">
                  <c:v>19.407318302725699</c:v>
                </c:pt>
                <c:pt idx="36">
                  <c:v>22.399082702021701</c:v>
                </c:pt>
                <c:pt idx="37">
                  <c:v>25.852047050804899</c:v>
                </c:pt>
                <c:pt idx="38">
                  <c:v>29.837308322304601</c:v>
                </c:pt>
                <c:pt idx="39">
                  <c:v>34.4369235508006</c:v>
                </c:pt>
                <c:pt idx="40">
                  <c:v>39.745599396349199</c:v>
                </c:pt>
                <c:pt idx="41">
                  <c:v>45.872642166909102</c:v>
                </c:pt>
                <c:pt idx="42">
                  <c:v>52.9442084490639</c:v>
                </c:pt>
                <c:pt idx="43">
                  <c:v>61.105902688116899</c:v>
                </c:pt>
                <c:pt idx="44">
                  <c:v>70.525775202057204</c:v>
                </c:pt>
                <c:pt idx="45">
                  <c:v>81.397782358895796</c:v>
                </c:pt>
                <c:pt idx="46">
                  <c:v>93.945780162836201</c:v>
                </c:pt>
                <c:pt idx="47">
                  <c:v>108.428133477762</c:v>
                </c:pt>
                <c:pt idx="48">
                  <c:v>125.14303579249101</c:v>
                </c:pt>
                <c:pt idx="49">
                  <c:v>144.434649062483</c:v>
                </c:pt>
                <c:pt idx="50">
                  <c:v>166.70019004807699</c:v>
                </c:pt>
                <c:pt idx="51">
                  <c:v>192.398109057917</c:v>
                </c:pt>
                <c:pt idx="52">
                  <c:v>222.057529498843</c:v>
                </c:pt>
                <c:pt idx="53">
                  <c:v>256.28914259382498</c:v>
                </c:pt>
                <c:pt idx="54">
                  <c:v>295.79778159164999</c:v>
                </c:pt>
                <c:pt idx="55">
                  <c:v>341.396934372705</c:v>
                </c:pt>
                <c:pt idx="56">
                  <c:v>394.02549326751102</c:v>
                </c:pt>
                <c:pt idx="57">
                  <c:v>454.76708696866302</c:v>
                </c:pt>
                <c:pt idx="58">
                  <c:v>524.87239258283398</c:v>
                </c:pt>
                <c:pt idx="59">
                  <c:v>605.78488723091505</c:v>
                </c:pt>
                <c:pt idx="60">
                  <c:v>699.170569424532</c:v>
                </c:pt>
                <c:pt idx="61">
                  <c:v>806.95226218660298</c:v>
                </c:pt>
                <c:pt idx="62">
                  <c:v>931.34920422068706</c:v>
                </c:pt>
                <c:pt idx="63">
                  <c:v>1074.92274431703</c:v>
                </c:pt>
                <c:pt idx="64">
                  <c:v>1240.6290798487601</c:v>
                </c:pt>
                <c:pt idx="65">
                  <c:v>1431.88012524948</c:v>
                </c:pt>
                <c:pt idx="66">
                  <c:v>1652.61376376467</c:v>
                </c:pt>
                <c:pt idx="67">
                  <c:v>1907.3749289648699</c:v>
                </c:pt>
                <c:pt idx="68">
                  <c:v>2201.4091855056499</c:v>
                </c:pt>
                <c:pt idx="69">
                  <c:v>2540.7707359656702</c:v>
                </c:pt>
                <c:pt idx="70">
                  <c:v>2932.4470776456201</c:v>
                </c:pt>
              </c:numCache>
            </c:numRef>
          </c:yVal>
          <c:smooth val="0"/>
          <c:extLst>
            <c:ext xmlns:c16="http://schemas.microsoft.com/office/drawing/2014/chart" uri="{C3380CC4-5D6E-409C-BE32-E72D297353CC}">
              <c16:uniqueId val="{00000000-0561-4C1C-B584-143B5F8AC812}"/>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0.75909251917213005</c:v>
                </c:pt>
                <c:pt idx="1">
                  <c:v>0.75953282951283796</c:v>
                </c:pt>
                <c:pt idx="2">
                  <c:v>0.75964187076650402</c:v>
                </c:pt>
                <c:pt idx="3">
                  <c:v>0.75928601081160496</c:v>
                </c:pt>
                <c:pt idx="4">
                  <c:v>0.75825469101980703</c:v>
                </c:pt>
                <c:pt idx="5">
                  <c:v>0.75620180876299803</c:v>
                </c:pt>
                <c:pt idx="6">
                  <c:v>0.75288024140429799</c:v>
                </c:pt>
                <c:pt idx="7">
                  <c:v>0.74922814010771899</c:v>
                </c:pt>
                <c:pt idx="8">
                  <c:v>0.74679007646672002</c:v>
                </c:pt>
                <c:pt idx="9">
                  <c:v>0.74790575994695296</c:v>
                </c:pt>
                <c:pt idx="10">
                  <c:v>0.75628301470995296</c:v>
                </c:pt>
                <c:pt idx="11">
                  <c:v>0.77726889065779603</c:v>
                </c:pt>
                <c:pt idx="12">
                  <c:v>0.817913023402286</c:v>
                </c:pt>
                <c:pt idx="13">
                  <c:v>0.88760624143262101</c:v>
                </c:pt>
                <c:pt idx="14">
                  <c:v>1</c:v>
                </c:pt>
                <c:pt idx="15">
                  <c:v>1.0657787174501201</c:v>
                </c:pt>
                <c:pt idx="16">
                  <c:v>1.14797949769219</c:v>
                </c:pt>
                <c:pt idx="17">
                  <c:v>1.2429184725570801</c:v>
                </c:pt>
                <c:pt idx="18">
                  <c:v>1.3468114260069699</c:v>
                </c:pt>
                <c:pt idx="19">
                  <c:v>1.45935889953354</c:v>
                </c:pt>
                <c:pt idx="20">
                  <c:v>1.5812964067400499</c:v>
                </c:pt>
                <c:pt idx="21">
                  <c:v>1.71341348607452</c:v>
                </c:pt>
                <c:pt idx="22">
                  <c:v>1.8565630110757401</c:v>
                </c:pt>
                <c:pt idx="23">
                  <c:v>2.0116679750754001</c:v>
                </c:pt>
                <c:pt idx="24">
                  <c:v>2.1797279225930999</c:v>
                </c:pt>
                <c:pt idx="25">
                  <c:v>2.3618255984603498</c:v>
                </c:pt>
                <c:pt idx="26">
                  <c:v>2.55913402322353</c:v>
                </c:pt>
                <c:pt idx="27">
                  <c:v>2.77292410119485</c:v>
                </c:pt>
                <c:pt idx="28">
                  <c:v>3.0045728352536099</c:v>
                </c:pt>
                <c:pt idx="29">
                  <c:v>3.2555722126657298</c:v>
                </c:pt>
                <c:pt idx="30">
                  <c:v>3.5275388246846302</c:v>
                </c:pt>
                <c:pt idx="31">
                  <c:v>3.8222242847521599</c:v>
                </c:pt>
                <c:pt idx="32">
                  <c:v>4.1415265139562099</c:v>
                </c:pt>
                <c:pt idx="33">
                  <c:v>4.4875019673147101</c:v>
                </c:pt>
                <c:pt idx="34">
                  <c:v>4.8623788801506604</c:v>
                </c:pt>
                <c:pt idx="35">
                  <c:v>5.2685716201887196</c:v>
                </c:pt>
                <c:pt idx="36">
                  <c:v>5.7086962380060804</c:v>
                </c:pt>
                <c:pt idx="37">
                  <c:v>6.1855873161167798</c:v>
                </c:pt>
                <c:pt idx="38">
                  <c:v>6.70231622528825</c:v>
                </c:pt>
                <c:pt idx="39">
                  <c:v>7.2622109057245803</c:v>
                </c:pt>
                <c:pt idx="40">
                  <c:v>7.8688773005528097</c:v>
                </c:pt>
                <c:pt idx="41">
                  <c:v>8.5262225796793008</c:v>
                </c:pt>
                <c:pt idx="42">
                  <c:v>9.2384803036049696</c:v>
                </c:pt>
                <c:pt idx="43">
                  <c:v>10.0102376892776</c:v>
                </c:pt>
                <c:pt idx="44">
                  <c:v>10.846465153592501</c:v>
                </c:pt>
                <c:pt idx="45">
                  <c:v>11.752548324821801</c:v>
                </c:pt>
                <c:pt idx="46">
                  <c:v>12.734322728139301</c:v>
                </c:pt>
                <c:pt idx="47">
                  <c:v>13.798111368637</c:v>
                </c:pt>
                <c:pt idx="48">
                  <c:v>14.950765453881299</c:v>
                </c:pt>
                <c:pt idx="49">
                  <c:v>16.199708518281302</c:v>
                </c:pt>
                <c:pt idx="50">
                  <c:v>17.5529842334474</c:v>
                </c:pt>
                <c:pt idx="51">
                  <c:v>19.019308212459599</c:v>
                </c:pt>
                <c:pt idx="52">
                  <c:v>20.608124141680999</c:v>
                </c:pt>
                <c:pt idx="53">
                  <c:v>22.3296646016308</c:v>
                </c:pt>
                <c:pt idx="54">
                  <c:v>24.195016968628298</c:v>
                </c:pt>
                <c:pt idx="55">
                  <c:v>26.216194821630602</c:v>
                </c:pt>
                <c:pt idx="56">
                  <c:v>28.406215314161201</c:v>
                </c:pt>
                <c:pt idx="57">
                  <c:v>30.779183009625399</c:v>
                </c:pt>
                <c:pt idx="58">
                  <c:v>33.350380719947701</c:v>
                </c:pt>
                <c:pt idx="59">
                  <c:v>36.136367932568803</c:v>
                </c:pt>
                <c:pt idx="60">
                  <c:v>39.155087459693704</c:v>
                </c:pt>
                <c:pt idx="61">
                  <c:v>42.425980996675001</c:v>
                </c:pt>
                <c:pt idx="62">
                  <c:v>45.970114333744498</c:v>
                </c:pt>
                <c:pt idx="63">
                  <c:v>49.810313027525098</c:v>
                </c:pt>
                <c:pt idx="64">
                  <c:v>53.9713094060887</c:v>
                </c:pt>
                <c:pt idx="65">
                  <c:v>58.479901854306398</c:v>
                </c:pt>
                <c:pt idx="66">
                  <c:v>63.365127405407499</c:v>
                </c:pt>
                <c:pt idx="67">
                  <c:v>68.658448750201899</c:v>
                </c:pt>
                <c:pt idx="68">
                  <c:v>74.393956868509605</c:v>
                </c:pt>
                <c:pt idx="69">
                  <c:v>80.608590587648294</c:v>
                </c:pt>
                <c:pt idx="70">
                  <c:v>87.342374482181299</c:v>
                </c:pt>
              </c:numCache>
            </c:numRef>
          </c:yVal>
          <c:smooth val="0"/>
          <c:extLst>
            <c:ext xmlns:c16="http://schemas.microsoft.com/office/drawing/2014/chart" uri="{C3380CC4-5D6E-409C-BE32-E72D297353CC}">
              <c16:uniqueId val="{00000001-0561-4C1C-B584-143B5F8AC812}"/>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1.6521913745938901</c:v>
                </c:pt>
                <c:pt idx="1">
                  <c:v>1.53317529019614</c:v>
                </c:pt>
                <c:pt idx="2">
                  <c:v>1.42335347583384</c:v>
                </c:pt>
                <c:pt idx="3">
                  <c:v>1.32220733422672</c:v>
                </c:pt>
                <c:pt idx="4">
                  <c:v>1.2293432300143701</c:v>
                </c:pt>
                <c:pt idx="5">
                  <c:v>1.1445475690865401</c:v>
                </c:pt>
                <c:pt idx="6">
                  <c:v>1.0685940290631999</c:v>
                </c:pt>
                <c:pt idx="7">
                  <c:v>1.0048340695339799</c:v>
                </c:pt>
                <c:pt idx="8">
                  <c:v>0.956059882120183</c:v>
                </c:pt>
                <c:pt idx="9">
                  <c:v>0.92367688023265104</c:v>
                </c:pt>
                <c:pt idx="10">
                  <c:v>0.90777192181478705</c:v>
                </c:pt>
                <c:pt idx="11">
                  <c:v>0.90760624604113704</c:v>
                </c:pt>
                <c:pt idx="12">
                  <c:v>0.92254071561872997</c:v>
                </c:pt>
                <c:pt idx="13">
                  <c:v>0.95282942976138796</c:v>
                </c:pt>
                <c:pt idx="14">
                  <c:v>1</c:v>
                </c:pt>
                <c:pt idx="15">
                  <c:v>1.17296934132609</c:v>
                </c:pt>
                <c:pt idx="16">
                  <c:v>1.41706415074048</c:v>
                </c:pt>
                <c:pt idx="17">
                  <c:v>1.7376370034736699</c:v>
                </c:pt>
                <c:pt idx="18">
                  <c:v>2.1361134557500199</c:v>
                </c:pt>
                <c:pt idx="19">
                  <c:v>2.6260222761328</c:v>
                </c:pt>
                <c:pt idx="20">
                  <c:v>3.2283204817340301</c:v>
                </c:pt>
                <c:pt idx="21">
                  <c:v>3.9687811697178601</c:v>
                </c:pt>
                <c:pt idx="22">
                  <c:v>4.8790924753160896</c:v>
                </c:pt>
                <c:pt idx="23">
                  <c:v>5.9982125308938699</c:v>
                </c:pt>
                <c:pt idx="24">
                  <c:v>7.3740363341050497</c:v>
                </c:pt>
                <c:pt idx="25">
                  <c:v>9.0654453516147502</c:v>
                </c:pt>
                <c:pt idx="26">
                  <c:v>11.1448274188513</c:v>
                </c:pt>
                <c:pt idx="27">
                  <c:v>13.701174724740801</c:v>
                </c:pt>
                <c:pt idx="28">
                  <c:v>16.843892444997099</c:v>
                </c:pt>
                <c:pt idx="29">
                  <c:v>20.707481014557299</c:v>
                </c:pt>
                <c:pt idx="30">
                  <c:v>25.457292424898601</c:v>
                </c:pt>
                <c:pt idx="31">
                  <c:v>31.296606900239599</c:v>
                </c:pt>
                <c:pt idx="32">
                  <c:v>38.4753328170248</c:v>
                </c:pt>
                <c:pt idx="33">
                  <c:v>47.300702202844697</c:v>
                </c:pt>
                <c:pt idx="34">
                  <c:v>58.150419557560603</c:v>
                </c:pt>
                <c:pt idx="35">
                  <c:v>71.488826736272102</c:v>
                </c:pt>
                <c:pt idx="36">
                  <c:v>87.886775714527204</c:v>
                </c:pt>
                <c:pt idx="37">
                  <c:v>108.046059745317</c:v>
                </c:pt>
                <c:pt idx="38">
                  <c:v>132.82944850636</c:v>
                </c:pt>
                <c:pt idx="39">
                  <c:v>163.29761267452</c:v>
                </c:pt>
                <c:pt idx="40">
                  <c:v>200.75451821622599</c:v>
                </c:pt>
                <c:pt idx="41">
                  <c:v>246.80323316781599</c:v>
                </c:pt>
                <c:pt idx="42">
                  <c:v>303.41453531097801</c:v>
                </c:pt>
                <c:pt idx="43">
                  <c:v>373.01125699834199</c:v>
                </c:pt>
                <c:pt idx="44">
                  <c:v>458.57197689919002</c:v>
                </c:pt>
                <c:pt idx="45">
                  <c:v>563.75849644052505</c:v>
                </c:pt>
                <c:pt idx="46">
                  <c:v>693.07255665049195</c:v>
                </c:pt>
                <c:pt idx="47">
                  <c:v>852.048502535951</c:v>
                </c:pt>
                <c:pt idx="48">
                  <c:v>1047.4901405998</c:v>
                </c:pt>
                <c:pt idx="49">
                  <c:v>1287.7619264729799</c:v>
                </c:pt>
                <c:pt idx="50">
                  <c:v>1583.1469448432999</c:v>
                </c:pt>
                <c:pt idx="51">
                  <c:v>1946.28700242695</c:v>
                </c:pt>
                <c:pt idx="52">
                  <c:v>2392.7236689824799</c:v>
                </c:pt>
                <c:pt idx="53">
                  <c:v>2941.5634217219999</c:v>
                </c:pt>
                <c:pt idx="54">
                  <c:v>3616.2953598251602</c:v>
                </c:pt>
                <c:pt idx="55">
                  <c:v>4445.7964854196098</c:v>
                </c:pt>
                <c:pt idx="56">
                  <c:v>5465.5675748295298</c:v>
                </c:pt>
                <c:pt idx="57">
                  <c:v>6719.2525326383002</c:v>
                </c:pt>
                <c:pt idx="58">
                  <c:v>8260.5062535568104</c:v>
                </c:pt>
                <c:pt idx="59">
                  <c:v>10155.290932452201</c:v>
                </c:pt>
                <c:pt idx="60">
                  <c:v>12484.6990995138</c:v>
                </c:pt>
                <c:pt idx="61">
                  <c:v>15348.424200235</c:v>
                </c:pt>
                <c:pt idx="62">
                  <c:v>18869.027253338401</c:v>
                </c:pt>
                <c:pt idx="63">
                  <c:v>23197.1821901933</c:v>
                </c:pt>
                <c:pt idx="64">
                  <c:v>28518.124364660001</c:v>
                </c:pt>
                <c:pt idx="65">
                  <c:v>35059.578215305803</c:v>
                </c:pt>
                <c:pt idx="66">
                  <c:v>43101.503366524499</c:v>
                </c:pt>
                <c:pt idx="67">
                  <c:v>52988.076280022797</c:v>
                </c:pt>
                <c:pt idx="68">
                  <c:v>65142.420245158297</c:v>
                </c:pt>
                <c:pt idx="69">
                  <c:v>80084.714118903605</c:v>
                </c:pt>
                <c:pt idx="70">
                  <c:v>98454.454829902199</c:v>
                </c:pt>
              </c:numCache>
            </c:numRef>
          </c:yVal>
          <c:smooth val="1"/>
          <c:extLst>
            <c:ext xmlns:c16="http://schemas.microsoft.com/office/drawing/2014/chart" uri="{C3380CC4-5D6E-409C-BE32-E72D297353CC}">
              <c16:uniqueId val="{00000002-0561-4C1C-B584-143B5F8AC812}"/>
            </c:ext>
          </c:extLst>
        </c:ser>
        <c:dLbls>
          <c:showLegendKey val="0"/>
          <c:showVal val="0"/>
          <c:showCatName val="0"/>
          <c:showSerName val="0"/>
          <c:showPercent val="0"/>
          <c:showBubbleSize val="0"/>
        </c:dLbls>
        <c:axId val="554661456"/>
        <c:axId val="554660672"/>
      </c:scatterChart>
      <c:valAx>
        <c:axId val="554661456"/>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Mortality/Graft Failure</a:t>
                </a:r>
                <a:endParaRPr lang="en-US" sz="1700" b="1" i="0" baseline="0" dirty="0">
                  <a:solidFill>
                    <a:schemeClr val="bg2"/>
                  </a:solidFill>
                </a:endParaRPr>
              </a:p>
            </c:rich>
          </c:tx>
          <c:layout>
            <c:manualLayout>
              <c:xMode val="edge"/>
              <c:yMode val="edge"/>
              <c:x val="1.3021159965623766E-2"/>
              <c:y val="0.1088811277622555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2230274313056"/>
          <c:y val="3.3590508847684365E-2"/>
          <c:w val="0.83755661626367495"/>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Microsoft_Excel_Worksheet2!$B$2:$B$10002</c:f>
              <c:numCache>
                <c:formatCode>General</c:formatCode>
                <c:ptCount val="10001"/>
                <c:pt idx="0">
                  <c:v>0.93491513274020799</c:v>
                </c:pt>
                <c:pt idx="1">
                  <c:v>0.95407081920555104</c:v>
                </c:pt>
                <c:pt idx="2">
                  <c:v>0.97440466369104595</c:v>
                </c:pt>
                <c:pt idx="3">
                  <c:v>1</c:v>
                </c:pt>
                <c:pt idx="4">
                  <c:v>1.0351736574643</c:v>
                </c:pt>
                <c:pt idx="5">
                  <c:v>1.08049975290252</c:v>
                </c:pt>
                <c:pt idx="6">
                  <c:v>1.1356089811436201</c:v>
                </c:pt>
                <c:pt idx="7">
                  <c:v>1.2001073343628701</c:v>
                </c:pt>
                <c:pt idx="8">
                  <c:v>1.2734823323265401</c:v>
                </c:pt>
                <c:pt idx="9">
                  <c:v>1.35500768845779</c:v>
                </c:pt>
                <c:pt idx="10">
                  <c:v>1.4436471362251799</c:v>
                </c:pt>
                <c:pt idx="11">
                  <c:v>1.5383838515210699</c:v>
                </c:pt>
                <c:pt idx="12">
                  <c:v>1.6393374912993099</c:v>
                </c:pt>
                <c:pt idx="13">
                  <c:v>1.7469160299117299</c:v>
                </c:pt>
                <c:pt idx="14">
                  <c:v>1.86155421428436</c:v>
                </c:pt>
                <c:pt idx="15">
                  <c:v>1.9837153208187901</c:v>
                </c:pt>
                <c:pt idx="16">
                  <c:v>2.1138930275871601</c:v>
                </c:pt>
                <c:pt idx="17">
                  <c:v>2.2526134093863801</c:v>
                </c:pt>
                <c:pt idx="18">
                  <c:v>2.40043706371425</c:v>
                </c:pt>
                <c:pt idx="19">
                  <c:v>2.55796137625883</c:v>
                </c:pt>
                <c:pt idx="20">
                  <c:v>2.72582293505649</c:v>
                </c:pt>
                <c:pt idx="21">
                  <c:v>2.90470010307464</c:v>
                </c:pt>
                <c:pt idx="22">
                  <c:v>3.0953157596155298</c:v>
                </c:pt>
                <c:pt idx="23">
                  <c:v>3.29844022161969</c:v>
                </c:pt>
                <c:pt idx="24">
                  <c:v>3.5148943566745898</c:v>
                </c:pt>
                <c:pt idx="25">
                  <c:v>3.7455529003088501</c:v>
                </c:pt>
                <c:pt idx="26">
                  <c:v>3.9913479909777099</c:v>
                </c:pt>
                <c:pt idx="27">
                  <c:v>4.2532729370256499</c:v>
                </c:pt>
                <c:pt idx="28">
                  <c:v>4.5323862308492098</c:v>
                </c:pt>
                <c:pt idx="29">
                  <c:v>4.8298158264814299</c:v>
                </c:pt>
                <c:pt idx="30">
                  <c:v>5.1467636978853797</c:v>
                </c:pt>
                <c:pt idx="31">
                  <c:v>5.4845106963774697</c:v>
                </c:pt>
                <c:pt idx="32">
                  <c:v>5.8444217268101504</c:v>
                </c:pt>
                <c:pt idx="33">
                  <c:v>6.2279512634321197</c:v>
                </c:pt>
                <c:pt idx="34">
                  <c:v>6.6366492277166698</c:v>
                </c:pt>
                <c:pt idx="35">
                  <c:v>7.07216725191262</c:v>
                </c:pt>
                <c:pt idx="36">
                  <c:v>7.5362653536282798</c:v>
                </c:pt>
                <c:pt idx="37">
                  <c:v>8.0308190484238295</c:v>
                </c:pt>
                <c:pt idx="38">
                  <c:v>8.5578269291534301</c:v>
                </c:pt>
                <c:pt idx="39">
                  <c:v>9.1194187426894704</c:v>
                </c:pt>
                <c:pt idx="40">
                  <c:v>9.7178639966653702</c:v>
                </c:pt>
              </c:numCache>
            </c:numRef>
          </c:yVal>
          <c:smooth val="0"/>
          <c:extLst>
            <c:ext xmlns:c16="http://schemas.microsoft.com/office/drawing/2014/chart" uri="{C3380CC4-5D6E-409C-BE32-E72D297353CC}">
              <c16:uniqueId val="{00000000-AEBE-474F-BCDB-F9BB6C2EEBCA}"/>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Microsoft_Excel_Worksheet2!$C$2:$C$10002</c:f>
              <c:numCache>
                <c:formatCode>General</c:formatCode>
                <c:ptCount val="10001"/>
                <c:pt idx="0">
                  <c:v>0.69823789614313403</c:v>
                </c:pt>
                <c:pt idx="1">
                  <c:v>0.79040042438835301</c:v>
                </c:pt>
                <c:pt idx="2">
                  <c:v>0.893255156219391</c:v>
                </c:pt>
                <c:pt idx="3">
                  <c:v>1</c:v>
                </c:pt>
                <c:pt idx="4">
                  <c:v>0.97254724495770095</c:v>
                </c:pt>
                <c:pt idx="5">
                  <c:v>0.97452091765747695</c:v>
                </c:pt>
                <c:pt idx="6">
                  <c:v>0.99783477692142697</c:v>
                </c:pt>
                <c:pt idx="7">
                  <c:v>1.03464723672492</c:v>
                </c:pt>
                <c:pt idx="8">
                  <c:v>1.07682349103484</c:v>
                </c:pt>
                <c:pt idx="9">
                  <c:v>1.11743836462791</c:v>
                </c:pt>
                <c:pt idx="10">
                  <c:v>1.15288651582872</c:v>
                </c:pt>
                <c:pt idx="11">
                  <c:v>1.1832060731966201</c:v>
                </c:pt>
                <c:pt idx="12">
                  <c:v>1.21010891750994</c:v>
                </c:pt>
                <c:pt idx="13">
                  <c:v>1.2348498105710399</c:v>
                </c:pt>
                <c:pt idx="14">
                  <c:v>1.2582078576694</c:v>
                </c:pt>
                <c:pt idx="15">
                  <c:v>1.28067605361161</c:v>
                </c:pt>
                <c:pt idx="16">
                  <c:v>1.3025759037349001</c:v>
                </c:pt>
                <c:pt idx="17">
                  <c:v>1.3241240073730101</c:v>
                </c:pt>
                <c:pt idx="18">
                  <c:v>1.3454709631854</c:v>
                </c:pt>
                <c:pt idx="19">
                  <c:v>1.36672461190585</c:v>
                </c:pt>
                <c:pt idx="20">
                  <c:v>1.3879643076275801</c:v>
                </c:pt>
                <c:pt idx="21">
                  <c:v>1.40924993011154</c:v>
                </c:pt>
                <c:pt idx="22">
                  <c:v>1.4306277314004201</c:v>
                </c:pt>
                <c:pt idx="23">
                  <c:v>1.4521342250515601</c:v>
                </c:pt>
                <c:pt idx="24">
                  <c:v>1.4737988336032599</c:v>
                </c:pt>
                <c:pt idx="25">
                  <c:v>1.49564572908501</c:v>
                </c:pt>
                <c:pt idx="26">
                  <c:v>1.5176951373291001</c:v>
                </c:pt>
                <c:pt idx="27">
                  <c:v>1.53996427862122</c:v>
                </c:pt>
                <c:pt idx="28">
                  <c:v>1.56246805702423</c:v>
                </c:pt>
                <c:pt idx="29">
                  <c:v>1.58521957298337</c:v>
                </c:pt>
                <c:pt idx="30">
                  <c:v>1.60823050968395</c:v>
                </c:pt>
                <c:pt idx="31">
                  <c:v>1.6315114278906999</c:v>
                </c:pt>
                <c:pt idx="32">
                  <c:v>1.6550719935443201</c:v>
                </c:pt>
                <c:pt idx="33">
                  <c:v>1.6789211553325101</c:v>
                </c:pt>
                <c:pt idx="34">
                  <c:v>1.7030672846130599</c:v>
                </c:pt>
                <c:pt idx="35">
                  <c:v>1.727518286699</c:v>
                </c:pt>
                <c:pt idx="36">
                  <c:v>1.75228169014276</c:v>
                </c:pt>
                <c:pt idx="37">
                  <c:v>1.7773647189601001</c:v>
                </c:pt>
                <c:pt idx="38">
                  <c:v>1.80277435151089</c:v>
                </c:pt>
                <c:pt idx="39">
                  <c:v>1.8285173688588301</c:v>
                </c:pt>
                <c:pt idx="40">
                  <c:v>1.8546003947733201</c:v>
                </c:pt>
              </c:numCache>
            </c:numRef>
          </c:yVal>
          <c:smooth val="0"/>
          <c:extLst>
            <c:ext xmlns:c16="http://schemas.microsoft.com/office/drawing/2014/chart" uri="{C3380CC4-5D6E-409C-BE32-E72D297353CC}">
              <c16:uniqueId val="{00000001-AEBE-474F-BCDB-F9BB6C2EEBCA}"/>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Microsoft_Excel_Worksheet2!$D$2:$D$10002</c:f>
              <c:numCache>
                <c:formatCode>General</c:formatCode>
                <c:ptCount val="10001"/>
                <c:pt idx="0">
                  <c:v>1.2518173394121599</c:v>
                </c:pt>
                <c:pt idx="1">
                  <c:v>1.1516328938764699</c:v>
                </c:pt>
                <c:pt idx="2">
                  <c:v>1.06292635649748</c:v>
                </c:pt>
                <c:pt idx="3">
                  <c:v>1</c:v>
                </c:pt>
                <c:pt idx="4">
                  <c:v>1.1018328483925</c:v>
                </c:pt>
                <c:pt idx="5">
                  <c:v>1.1980037522732301</c:v>
                </c:pt>
                <c:pt idx="6">
                  <c:v>1.2924061055807501</c:v>
                </c:pt>
                <c:pt idx="7">
                  <c:v>1.39202770071717</c:v>
                </c:pt>
                <c:pt idx="8">
                  <c:v>1.5060567161191001</c:v>
                </c:pt>
                <c:pt idx="9">
                  <c:v>1.64308466032584</c:v>
                </c:pt>
                <c:pt idx="10">
                  <c:v>1.8077382511782101</c:v>
                </c:pt>
                <c:pt idx="11">
                  <c:v>2.0001797896684201</c:v>
                </c:pt>
                <c:pt idx="12">
                  <c:v>2.2208144833024401</c:v>
                </c:pt>
                <c:pt idx="13">
                  <c:v>2.4713253299616702</c:v>
                </c:pt>
                <c:pt idx="14">
                  <c:v>2.7542222627180402</c:v>
                </c:pt>
                <c:pt idx="15">
                  <c:v>3.0726946622870202</c:v>
                </c:pt>
                <c:pt idx="16">
                  <c:v>3.4305438318557</c:v>
                </c:pt>
                <c:pt idx="17">
                  <c:v>3.83216915024025</c:v>
                </c:pt>
                <c:pt idx="18">
                  <c:v>4.2825882196753904</c:v>
                </c:pt>
                <c:pt idx="19">
                  <c:v>4.7874797493459198</c:v>
                </c:pt>
                <c:pt idx="20">
                  <c:v>5.35324333086065</c:v>
                </c:pt>
                <c:pt idx="21">
                  <c:v>5.9870733420110902</c:v>
                </c:pt>
                <c:pt idx="22">
                  <c:v>6.6970459480367799</c:v>
                </c:pt>
                <c:pt idx="23">
                  <c:v>7.4922191818819304</c:v>
                </c:pt>
                <c:pt idx="24">
                  <c:v>8.3827467201732304</c:v>
                </c:pt>
                <c:pt idx="25">
                  <c:v>9.3800064120763995</c:v>
                </c:pt>
                <c:pt idx="26">
                  <c:v>10.4967449609923</c:v>
                </c:pt>
                <c:pt idx="27">
                  <c:v>11.7472404574421</c:v>
                </c:pt>
                <c:pt idx="28">
                  <c:v>13.147484745842</c:v>
                </c:pt>
                <c:pt idx="29">
                  <c:v>14.7153878965985</c:v>
                </c:pt>
                <c:pt idx="30">
                  <c:v>16.471007360180302</c:v>
                </c:pt>
                <c:pt idx="31">
                  <c:v>18.436804710321699</c:v>
                </c:pt>
                <c:pt idx="32">
                  <c:v>20.637933246434201</c:v>
                </c:pt>
                <c:pt idx="33">
                  <c:v>23.1025601270739</c:v>
                </c:pt>
                <c:pt idx="34">
                  <c:v>25.862227153144602</c:v>
                </c:pt>
                <c:pt idx="35">
                  <c:v>28.9522548178617</c:v>
                </c:pt>
                <c:pt idx="36">
                  <c:v>32.412194797099502</c:v>
                </c:pt>
                <c:pt idx="37">
                  <c:v>36.286336676166897</c:v>
                </c:pt>
                <c:pt idx="38">
                  <c:v>40.624275405274503</c:v>
                </c:pt>
                <c:pt idx="39">
                  <c:v>45.481546755237098</c:v>
                </c:pt>
                <c:pt idx="40">
                  <c:v>50.920338917121697</c:v>
                </c:pt>
              </c:numCache>
            </c:numRef>
          </c:yVal>
          <c:smooth val="1"/>
          <c:extLst>
            <c:ext xmlns:c16="http://schemas.microsoft.com/office/drawing/2014/chart" uri="{C3380CC4-5D6E-409C-BE32-E72D297353CC}">
              <c16:uniqueId val="{00000002-AEBE-474F-BCDB-F9BB6C2EEBCA}"/>
            </c:ext>
          </c:extLst>
        </c:ser>
        <c:dLbls>
          <c:showLegendKey val="0"/>
          <c:showVal val="0"/>
          <c:showCatName val="0"/>
          <c:showSerName val="0"/>
          <c:showPercent val="0"/>
          <c:showBubbleSize val="0"/>
        </c:dLbls>
        <c:axId val="247118384"/>
        <c:axId val="247118776"/>
      </c:scatterChart>
      <c:valAx>
        <c:axId val="247118384"/>
        <c:scaling>
          <c:orientation val="minMax"/>
          <c:max val="1.8"/>
          <c:min val="0.2"/>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3736430678466076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0.2"/>
      </c:valAx>
      <c:valAx>
        <c:axId val="247118776"/>
        <c:scaling>
          <c:orientation val="minMax"/>
          <c:max val="4.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Mortality/Graft Failure</a:t>
                </a:r>
                <a:endParaRPr lang="en-US" sz="1700" b="1" i="0" baseline="0" dirty="0">
                  <a:solidFill>
                    <a:schemeClr val="bg2"/>
                  </a:solidFill>
                </a:endParaRPr>
              </a:p>
            </c:rich>
          </c:tx>
          <c:layout>
            <c:manualLayout>
              <c:xMode val="edge"/>
              <c:yMode val="edge"/>
              <c:x val="1.3021159965623766E-2"/>
              <c:y val="0.1088811277622555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0.13001291169249005"/>
          <c:w val="0.86216012722985902"/>
          <c:h val="0.77121645076623491"/>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Sheet1!$B$1:$C$1</c:f>
              <c:strCache>
                <c:ptCount val="2"/>
                <c:pt idx="0">
                  <c:v>Male (N=389)</c:v>
                </c:pt>
                <c:pt idx="1">
                  <c:v>Female (N=514)</c:v>
                </c:pt>
              </c:strCache>
            </c:strRef>
          </c:cat>
          <c:val>
            <c:numRef>
              <c:f>Sheet1!$B$2:$C$2</c:f>
              <c:numCache>
                <c:formatCode>General</c:formatCode>
                <c:ptCount val="2"/>
                <c:pt idx="0">
                  <c:v>192</c:v>
                </c:pt>
                <c:pt idx="1">
                  <c:v>288</c:v>
                </c:pt>
              </c:numCache>
            </c:numRef>
          </c:val>
          <c:extLst>
            <c:ext xmlns:c16="http://schemas.microsoft.com/office/drawing/2014/chart" uri="{C3380CC4-5D6E-409C-BE32-E72D297353CC}">
              <c16:uniqueId val="{00000000-22B7-42F4-923F-62782DD46792}"/>
            </c:ext>
          </c:extLst>
        </c:ser>
        <c:ser>
          <c:idx val="1"/>
          <c:order val="1"/>
          <c:tx>
            <c:strRef>
              <c:f>Sheet1!$A$3</c:f>
              <c:strCache>
                <c:ptCount val="1"/>
                <c:pt idx="0">
                  <c:v>ILD</c:v>
                </c:pt>
              </c:strCache>
            </c:strRef>
          </c:tx>
          <c:spPr>
            <a:gradFill flip="none" rotWithShape="1">
              <a:gsLst>
                <a:gs pos="0">
                  <a:srgbClr val="000077"/>
                </a:gs>
                <a:gs pos="50000">
                  <a:srgbClr val="2626FF"/>
                </a:gs>
                <a:gs pos="100000">
                  <a:srgbClr val="00004C">
                    <a:lumMod val="90000"/>
                    <a:lumOff val="10000"/>
                  </a:srgbClr>
                </a:gs>
              </a:gsLst>
              <a:lin ang="10800000" scaled="1"/>
              <a:tileRect/>
            </a:gradFill>
            <a:ln>
              <a:solidFill>
                <a:schemeClr val="bg2"/>
              </a:solidFill>
            </a:ln>
          </c:spPr>
          <c:invertIfNegative val="0"/>
          <c:cat>
            <c:strRef>
              <c:f>Sheet1!$B$1:$C$1</c:f>
              <c:strCache>
                <c:ptCount val="2"/>
                <c:pt idx="0">
                  <c:v>Male (N=389)</c:v>
                </c:pt>
                <c:pt idx="1">
                  <c:v>Female (N=514)</c:v>
                </c:pt>
              </c:strCache>
            </c:strRef>
          </c:cat>
          <c:val>
            <c:numRef>
              <c:f>Sheet1!$B$3:$C$3</c:f>
              <c:numCache>
                <c:formatCode>General</c:formatCode>
                <c:ptCount val="2"/>
                <c:pt idx="0">
                  <c:v>12</c:v>
                </c:pt>
                <c:pt idx="1">
                  <c:v>19</c:v>
                </c:pt>
              </c:numCache>
            </c:numRef>
          </c:val>
          <c:extLst>
            <c:ext xmlns:c16="http://schemas.microsoft.com/office/drawing/2014/chart" uri="{C3380CC4-5D6E-409C-BE32-E72D297353CC}">
              <c16:uniqueId val="{00000001-22B7-42F4-923F-62782DD46792}"/>
            </c:ext>
          </c:extLst>
        </c:ser>
        <c:ser>
          <c:idx val="2"/>
          <c:order val="2"/>
          <c:tx>
            <c:strRef>
              <c:f>Sheet1!$A$4</c:f>
              <c:strCache>
                <c:ptCount val="1"/>
                <c:pt idx="0">
                  <c:v>ILD Other</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cat>
            <c:strRef>
              <c:f>Sheet1!$B$1:$C$1</c:f>
              <c:strCache>
                <c:ptCount val="2"/>
                <c:pt idx="0">
                  <c:v>Male (N=389)</c:v>
                </c:pt>
                <c:pt idx="1">
                  <c:v>Female (N=514)</c:v>
                </c:pt>
              </c:strCache>
            </c:strRef>
          </c:cat>
          <c:val>
            <c:numRef>
              <c:f>Sheet1!$B$4:$C$4</c:f>
              <c:numCache>
                <c:formatCode>General</c:formatCode>
                <c:ptCount val="2"/>
                <c:pt idx="0">
                  <c:v>21</c:v>
                </c:pt>
                <c:pt idx="1">
                  <c:v>29</c:v>
                </c:pt>
              </c:numCache>
            </c:numRef>
          </c:val>
          <c:extLst>
            <c:ext xmlns:c16="http://schemas.microsoft.com/office/drawing/2014/chart" uri="{C3380CC4-5D6E-409C-BE32-E72D297353CC}">
              <c16:uniqueId val="{00000002-22B7-42F4-923F-62782DD46792}"/>
            </c:ext>
          </c:extLst>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Sheet1!$B$1:$C$1</c:f>
              <c:strCache>
                <c:ptCount val="2"/>
                <c:pt idx="0">
                  <c:v>Male (N=389)</c:v>
                </c:pt>
                <c:pt idx="1">
                  <c:v>Female (N=514)</c:v>
                </c:pt>
              </c:strCache>
            </c:strRef>
          </c:cat>
          <c:val>
            <c:numRef>
              <c:f>Sheet1!$B$5:$C$5</c:f>
              <c:numCache>
                <c:formatCode>General</c:formatCode>
                <c:ptCount val="2"/>
                <c:pt idx="0">
                  <c:v>29</c:v>
                </c:pt>
                <c:pt idx="1">
                  <c:v>21</c:v>
                </c:pt>
              </c:numCache>
            </c:numRef>
          </c:val>
          <c:extLst>
            <c:ext xmlns:c16="http://schemas.microsoft.com/office/drawing/2014/chart" uri="{C3380CC4-5D6E-409C-BE32-E72D297353CC}">
              <c16:uniqueId val="{00000003-22B7-42F4-923F-62782DD46792}"/>
            </c:ext>
          </c:extLst>
        </c:ser>
        <c:ser>
          <c:idx val="4"/>
          <c:order val="4"/>
          <c:tx>
            <c:strRef>
              <c:f>Sheet1!$A$6</c:f>
              <c:strCache>
                <c:ptCount val="1"/>
                <c:pt idx="0">
                  <c:v>IPAH</c:v>
                </c:pt>
              </c:strCache>
            </c:strRef>
          </c:tx>
          <c:spPr>
            <a:gradFill>
              <a:gsLst>
                <a:gs pos="0">
                  <a:srgbClr val="A6A200"/>
                </a:gs>
                <a:gs pos="50000">
                  <a:srgbClr val="FFFF00"/>
                </a:gs>
                <a:gs pos="100000">
                  <a:srgbClr val="A6A200"/>
                </a:gs>
              </a:gsLst>
              <a:lin ang="0" scaled="1"/>
            </a:gradFill>
            <a:ln>
              <a:solidFill>
                <a:schemeClr val="bg2"/>
              </a:solidFill>
            </a:ln>
          </c:spPr>
          <c:invertIfNegative val="0"/>
          <c:cat>
            <c:strRef>
              <c:f>Sheet1!$B$1:$C$1</c:f>
              <c:strCache>
                <c:ptCount val="2"/>
                <c:pt idx="0">
                  <c:v>Male (N=389)</c:v>
                </c:pt>
                <c:pt idx="1">
                  <c:v>Female (N=514)</c:v>
                </c:pt>
              </c:strCache>
            </c:strRef>
          </c:cat>
          <c:val>
            <c:numRef>
              <c:f>Sheet1!$B$6:$C$6</c:f>
              <c:numCache>
                <c:formatCode>General</c:formatCode>
                <c:ptCount val="2"/>
                <c:pt idx="0">
                  <c:v>50</c:v>
                </c:pt>
                <c:pt idx="1">
                  <c:v>63</c:v>
                </c:pt>
              </c:numCache>
            </c:numRef>
          </c:val>
          <c:extLst>
            <c:ext xmlns:c16="http://schemas.microsoft.com/office/drawing/2014/chart" uri="{C3380CC4-5D6E-409C-BE32-E72D297353CC}">
              <c16:uniqueId val="{00000004-22B7-42F4-923F-62782DD46792}"/>
            </c:ext>
          </c:extLst>
        </c:ser>
        <c:ser>
          <c:idx val="5"/>
          <c:order val="5"/>
          <c:tx>
            <c:strRef>
              <c:f>Sheet1!$A$7</c:f>
              <c:strCache>
                <c:ptCount val="1"/>
                <c:pt idx="0">
                  <c:v>PH-not IPAH</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Sheet1!$B$1:$C$1</c:f>
              <c:strCache>
                <c:ptCount val="2"/>
                <c:pt idx="0">
                  <c:v>Male (N=389)</c:v>
                </c:pt>
                <c:pt idx="1">
                  <c:v>Female (N=514)</c:v>
                </c:pt>
              </c:strCache>
            </c:strRef>
          </c:cat>
          <c:val>
            <c:numRef>
              <c:f>Sheet1!$B$7:$C$7</c:f>
              <c:numCache>
                <c:formatCode>General</c:formatCode>
                <c:ptCount val="2"/>
                <c:pt idx="0">
                  <c:v>19</c:v>
                </c:pt>
                <c:pt idx="1">
                  <c:v>27</c:v>
                </c:pt>
              </c:numCache>
            </c:numRef>
          </c:val>
          <c:extLst>
            <c:ext xmlns:c16="http://schemas.microsoft.com/office/drawing/2014/chart" uri="{C3380CC4-5D6E-409C-BE32-E72D297353CC}">
              <c16:uniqueId val="{00000005-22B7-42F4-923F-62782DD46792}"/>
            </c:ext>
          </c:extLst>
        </c:ser>
        <c:ser>
          <c:idx val="6"/>
          <c:order val="6"/>
          <c:tx>
            <c:strRef>
              <c:f>Sheet1!$A$8</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Sheet1!$B$1:$C$1</c:f>
              <c:strCache>
                <c:ptCount val="2"/>
                <c:pt idx="0">
                  <c:v>Male (N=389)</c:v>
                </c:pt>
                <c:pt idx="1">
                  <c:v>Female (N=514)</c:v>
                </c:pt>
              </c:strCache>
            </c:strRef>
          </c:cat>
          <c:val>
            <c:numRef>
              <c:f>Sheet1!$B$8:$C$8</c:f>
              <c:numCache>
                <c:formatCode>General</c:formatCode>
                <c:ptCount val="2"/>
                <c:pt idx="0">
                  <c:v>66</c:v>
                </c:pt>
                <c:pt idx="1">
                  <c:v>67</c:v>
                </c:pt>
              </c:numCache>
            </c:numRef>
          </c:val>
          <c:extLst>
            <c:ext xmlns:c16="http://schemas.microsoft.com/office/drawing/2014/chart" uri="{C3380CC4-5D6E-409C-BE32-E72D297353CC}">
              <c16:uniqueId val="{00000006-22B7-42F4-923F-62782DD46792}"/>
            </c:ext>
          </c:extLst>
        </c:ser>
        <c:dLbls>
          <c:showLegendKey val="0"/>
          <c:showVal val="0"/>
          <c:showCatName val="0"/>
          <c:showSerName val="0"/>
          <c:showPercent val="0"/>
          <c:showBubbleSize val="0"/>
        </c:dLbls>
        <c:gapWidth val="45"/>
        <c:overlap val="100"/>
        <c:axId val="572500880"/>
        <c:axId val="572501272"/>
      </c:barChart>
      <c:catAx>
        <c:axId val="5725008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2501272"/>
        <c:crosses val="autoZero"/>
        <c:auto val="1"/>
        <c:lblAlgn val="ctr"/>
        <c:lblOffset val="100"/>
        <c:noMultiLvlLbl val="0"/>
      </c:catAx>
      <c:valAx>
        <c:axId val="57250127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72E-3"/>
              <c:y val="0.26531345467062517"/>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500880"/>
        <c:crosses val="autoZero"/>
        <c:crossBetween val="between"/>
        <c:majorUnit val="0.2"/>
      </c:valAx>
      <c:spPr>
        <a:noFill/>
        <a:ln w="12700">
          <a:solidFill>
            <a:schemeClr val="bg2"/>
          </a:solidFill>
        </a:ln>
      </c:spPr>
    </c:plotArea>
    <c:legend>
      <c:legendPos val="t"/>
      <c:layout>
        <c:manualLayout>
          <c:xMode val="edge"/>
          <c:yMode val="edge"/>
          <c:x val="0.14307542595311179"/>
          <c:y val="2.9569892473118281E-2"/>
          <c:w val="0.77599592953423191"/>
          <c:h val="5.7751672170011009E-2"/>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9.7754829826600859E-2"/>
          <c:w val="0.87910930853470903"/>
          <c:h val="0.76522309711286085"/>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Europe (N=388)</c:v>
                </c:pt>
                <c:pt idx="1">
                  <c:v>North America (N=415)</c:v>
                </c:pt>
                <c:pt idx="2">
                  <c:v>Other (N=100)</c:v>
                </c:pt>
              </c:strCache>
            </c:strRef>
          </c:cat>
          <c:val>
            <c:numRef>
              <c:f>Sheet1!$B$2:$D$2</c:f>
              <c:numCache>
                <c:formatCode>General</c:formatCode>
                <c:ptCount val="3"/>
                <c:pt idx="0">
                  <c:v>229</c:v>
                </c:pt>
                <c:pt idx="1">
                  <c:v>202</c:v>
                </c:pt>
                <c:pt idx="2">
                  <c:v>49</c:v>
                </c:pt>
              </c:numCache>
            </c:numRef>
          </c:val>
          <c:extLst>
            <c:ext xmlns:c16="http://schemas.microsoft.com/office/drawing/2014/chart" uri="{C3380CC4-5D6E-409C-BE32-E72D297353CC}">
              <c16:uniqueId val="{00000000-BFD9-4198-897C-C0FA213CE291}"/>
            </c:ext>
          </c:extLst>
        </c:ser>
        <c:ser>
          <c:idx val="1"/>
          <c:order val="1"/>
          <c:tx>
            <c:strRef>
              <c:f>Sheet1!$A$3</c:f>
              <c:strCache>
                <c:ptCount val="1"/>
                <c:pt idx="0">
                  <c:v>ILD</c:v>
                </c:pt>
              </c:strCache>
            </c:strRef>
          </c:tx>
          <c:spPr>
            <a:gradFill flip="none" rotWithShape="1">
              <a:gsLst>
                <a:gs pos="0">
                  <a:srgbClr val="000077"/>
                </a:gs>
                <a:gs pos="50000">
                  <a:srgbClr val="2626FF"/>
                </a:gs>
                <a:gs pos="100000">
                  <a:srgbClr val="00004C">
                    <a:lumMod val="90000"/>
                    <a:lumOff val="10000"/>
                  </a:srgbClr>
                </a:gs>
              </a:gsLst>
              <a:lin ang="10800000" scaled="1"/>
              <a:tileRect/>
            </a:gradFill>
            <a:ln>
              <a:solidFill>
                <a:schemeClr val="bg2"/>
              </a:solidFill>
            </a:ln>
          </c:spPr>
          <c:invertIfNegative val="0"/>
          <c:cat>
            <c:strRef>
              <c:f>Sheet1!$B$1:$D$1</c:f>
              <c:strCache>
                <c:ptCount val="3"/>
                <c:pt idx="0">
                  <c:v>Europe (N=388)</c:v>
                </c:pt>
                <c:pt idx="1">
                  <c:v>North America (N=415)</c:v>
                </c:pt>
                <c:pt idx="2">
                  <c:v>Other (N=100)</c:v>
                </c:pt>
              </c:strCache>
            </c:strRef>
          </c:cat>
          <c:val>
            <c:numRef>
              <c:f>Sheet1!$B$3:$D$3</c:f>
              <c:numCache>
                <c:formatCode>General</c:formatCode>
                <c:ptCount val="3"/>
                <c:pt idx="0">
                  <c:v>16</c:v>
                </c:pt>
                <c:pt idx="1">
                  <c:v>13</c:v>
                </c:pt>
                <c:pt idx="2">
                  <c:v>2</c:v>
                </c:pt>
              </c:numCache>
            </c:numRef>
          </c:val>
          <c:extLst>
            <c:ext xmlns:c16="http://schemas.microsoft.com/office/drawing/2014/chart" uri="{C3380CC4-5D6E-409C-BE32-E72D297353CC}">
              <c16:uniqueId val="{00000001-BFD9-4198-897C-C0FA213CE291}"/>
            </c:ext>
          </c:extLst>
        </c:ser>
        <c:ser>
          <c:idx val="2"/>
          <c:order val="2"/>
          <c:tx>
            <c:strRef>
              <c:f>Sheet1!$A$4</c:f>
              <c:strCache>
                <c:ptCount val="1"/>
                <c:pt idx="0">
                  <c:v>ILD Other</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cat>
            <c:strRef>
              <c:f>Sheet1!$B$1:$D$1</c:f>
              <c:strCache>
                <c:ptCount val="3"/>
                <c:pt idx="0">
                  <c:v>Europe (N=388)</c:v>
                </c:pt>
                <c:pt idx="1">
                  <c:v>North America (N=415)</c:v>
                </c:pt>
                <c:pt idx="2">
                  <c:v>Other (N=100)</c:v>
                </c:pt>
              </c:strCache>
            </c:strRef>
          </c:cat>
          <c:val>
            <c:numRef>
              <c:f>Sheet1!$B$4:$D$4</c:f>
              <c:numCache>
                <c:formatCode>General</c:formatCode>
                <c:ptCount val="3"/>
                <c:pt idx="0">
                  <c:v>11</c:v>
                </c:pt>
                <c:pt idx="1">
                  <c:v>37</c:v>
                </c:pt>
                <c:pt idx="2">
                  <c:v>2</c:v>
                </c:pt>
              </c:numCache>
            </c:numRef>
          </c:val>
          <c:extLst>
            <c:ext xmlns:c16="http://schemas.microsoft.com/office/drawing/2014/chart" uri="{C3380CC4-5D6E-409C-BE32-E72D297353CC}">
              <c16:uniqueId val="{00000002-BFD9-4198-897C-C0FA213CE291}"/>
            </c:ext>
          </c:extLst>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Sheet1!$B$1:$D$1</c:f>
              <c:strCache>
                <c:ptCount val="3"/>
                <c:pt idx="0">
                  <c:v>Europe (N=388)</c:v>
                </c:pt>
                <c:pt idx="1">
                  <c:v>North America (N=415)</c:v>
                </c:pt>
                <c:pt idx="2">
                  <c:v>Other (N=100)</c:v>
                </c:pt>
              </c:strCache>
            </c:strRef>
          </c:cat>
          <c:val>
            <c:numRef>
              <c:f>Sheet1!$B$5:$D$5</c:f>
              <c:numCache>
                <c:formatCode>General</c:formatCode>
                <c:ptCount val="3"/>
                <c:pt idx="0">
                  <c:v>20</c:v>
                </c:pt>
                <c:pt idx="1">
                  <c:v>21</c:v>
                </c:pt>
                <c:pt idx="2">
                  <c:v>9</c:v>
                </c:pt>
              </c:numCache>
            </c:numRef>
          </c:val>
          <c:extLst>
            <c:ext xmlns:c16="http://schemas.microsoft.com/office/drawing/2014/chart" uri="{C3380CC4-5D6E-409C-BE32-E72D297353CC}">
              <c16:uniqueId val="{00000003-BFD9-4198-897C-C0FA213CE291}"/>
            </c:ext>
          </c:extLst>
        </c:ser>
        <c:ser>
          <c:idx val="4"/>
          <c:order val="4"/>
          <c:tx>
            <c:strRef>
              <c:f>Sheet1!$A$6</c:f>
              <c:strCache>
                <c:ptCount val="1"/>
                <c:pt idx="0">
                  <c:v>IPAH</c:v>
                </c:pt>
              </c:strCache>
            </c:strRef>
          </c:tx>
          <c:spPr>
            <a:gradFill>
              <a:gsLst>
                <a:gs pos="0">
                  <a:srgbClr val="A6A200"/>
                </a:gs>
                <a:gs pos="50000">
                  <a:srgbClr val="FFFF00"/>
                </a:gs>
                <a:gs pos="100000">
                  <a:srgbClr val="A6A200"/>
                </a:gs>
              </a:gsLst>
              <a:lin ang="0" scaled="1"/>
            </a:gradFill>
            <a:ln>
              <a:solidFill>
                <a:schemeClr val="bg2"/>
              </a:solidFill>
            </a:ln>
          </c:spPr>
          <c:invertIfNegative val="0"/>
          <c:cat>
            <c:strRef>
              <c:f>Sheet1!$B$1:$D$1</c:f>
              <c:strCache>
                <c:ptCount val="3"/>
                <c:pt idx="0">
                  <c:v>Europe (N=388)</c:v>
                </c:pt>
                <c:pt idx="1">
                  <c:v>North America (N=415)</c:v>
                </c:pt>
                <c:pt idx="2">
                  <c:v>Other (N=100)</c:v>
                </c:pt>
              </c:strCache>
            </c:strRef>
          </c:cat>
          <c:val>
            <c:numRef>
              <c:f>Sheet1!$B$6:$D$6</c:f>
              <c:numCache>
                <c:formatCode>General</c:formatCode>
                <c:ptCount val="3"/>
                <c:pt idx="0">
                  <c:v>63</c:v>
                </c:pt>
                <c:pt idx="1">
                  <c:v>37</c:v>
                </c:pt>
                <c:pt idx="2">
                  <c:v>13</c:v>
                </c:pt>
              </c:numCache>
            </c:numRef>
          </c:val>
          <c:extLst>
            <c:ext xmlns:c16="http://schemas.microsoft.com/office/drawing/2014/chart" uri="{C3380CC4-5D6E-409C-BE32-E72D297353CC}">
              <c16:uniqueId val="{00000004-BFD9-4198-897C-C0FA213CE291}"/>
            </c:ext>
          </c:extLst>
        </c:ser>
        <c:ser>
          <c:idx val="5"/>
          <c:order val="5"/>
          <c:tx>
            <c:strRef>
              <c:f>Sheet1!$A$7</c:f>
              <c:strCache>
                <c:ptCount val="1"/>
                <c:pt idx="0">
                  <c:v>PH-not IPAH</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Sheet1!$B$1:$D$1</c:f>
              <c:strCache>
                <c:ptCount val="3"/>
                <c:pt idx="0">
                  <c:v>Europe (N=388)</c:v>
                </c:pt>
                <c:pt idx="1">
                  <c:v>North America (N=415)</c:v>
                </c:pt>
                <c:pt idx="2">
                  <c:v>Other (N=100)</c:v>
                </c:pt>
              </c:strCache>
            </c:strRef>
          </c:cat>
          <c:val>
            <c:numRef>
              <c:f>Sheet1!$B$7:$D$7</c:f>
              <c:numCache>
                <c:formatCode>General</c:formatCode>
                <c:ptCount val="3"/>
                <c:pt idx="0">
                  <c:v>10</c:v>
                </c:pt>
                <c:pt idx="1">
                  <c:v>33</c:v>
                </c:pt>
                <c:pt idx="2">
                  <c:v>3</c:v>
                </c:pt>
              </c:numCache>
            </c:numRef>
          </c:val>
          <c:extLst>
            <c:ext xmlns:c16="http://schemas.microsoft.com/office/drawing/2014/chart" uri="{C3380CC4-5D6E-409C-BE32-E72D297353CC}">
              <c16:uniqueId val="{00000005-BFD9-4198-897C-C0FA213CE291}"/>
            </c:ext>
          </c:extLst>
        </c:ser>
        <c:ser>
          <c:idx val="6"/>
          <c:order val="6"/>
          <c:tx>
            <c:strRef>
              <c:f>Sheet1!$A$8</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 (N=388)</c:v>
                </c:pt>
                <c:pt idx="1">
                  <c:v>North America (N=415)</c:v>
                </c:pt>
                <c:pt idx="2">
                  <c:v>Other (N=100)</c:v>
                </c:pt>
              </c:strCache>
            </c:strRef>
          </c:cat>
          <c:val>
            <c:numRef>
              <c:f>Sheet1!$B$8:$D$8</c:f>
              <c:numCache>
                <c:formatCode>General</c:formatCode>
                <c:ptCount val="3"/>
                <c:pt idx="0">
                  <c:v>39</c:v>
                </c:pt>
                <c:pt idx="1">
                  <c:v>72</c:v>
                </c:pt>
                <c:pt idx="2">
                  <c:v>22</c:v>
                </c:pt>
              </c:numCache>
            </c:numRef>
          </c:val>
          <c:extLst>
            <c:ext xmlns:c16="http://schemas.microsoft.com/office/drawing/2014/chart" uri="{C3380CC4-5D6E-409C-BE32-E72D297353CC}">
              <c16:uniqueId val="{00000006-BFD9-4198-897C-C0FA213CE291}"/>
            </c:ext>
          </c:extLst>
        </c:ser>
        <c:dLbls>
          <c:showLegendKey val="0"/>
          <c:showVal val="0"/>
          <c:showCatName val="0"/>
          <c:showSerName val="0"/>
          <c:showPercent val="0"/>
          <c:showBubbleSize val="0"/>
        </c:dLbls>
        <c:gapWidth val="45"/>
        <c:overlap val="100"/>
        <c:axId val="572502056"/>
        <c:axId val="572502448"/>
      </c:barChart>
      <c:catAx>
        <c:axId val="57250205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2502448"/>
        <c:crosses val="autoZero"/>
        <c:auto val="1"/>
        <c:lblAlgn val="ctr"/>
        <c:lblOffset val="100"/>
        <c:noMultiLvlLbl val="0"/>
      </c:catAx>
      <c:valAx>
        <c:axId val="57250244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72E-3"/>
              <c:y val="0.26531345467062517"/>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502056"/>
        <c:crosses val="autoZero"/>
        <c:crossBetween val="between"/>
        <c:majorUnit val="0.2"/>
      </c:valAx>
      <c:spPr>
        <a:noFill/>
        <a:ln w="12700">
          <a:solidFill>
            <a:schemeClr val="bg2"/>
          </a:solidFill>
        </a:ln>
      </c:spPr>
    </c:plotArea>
    <c:legend>
      <c:legendPos val="t"/>
      <c:layout>
        <c:manualLayout>
          <c:xMode val="edge"/>
          <c:yMode val="edge"/>
          <c:x val="0.15437486098136038"/>
          <c:y val="1.6393442622950821E-2"/>
          <c:w val="0.77599592953423191"/>
          <c:h val="5.8698420894109544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0.20513</cdr:x>
      <cdr:y>0.38553</cdr:y>
    </cdr:from>
    <cdr:to>
      <cdr:x>0.29363</cdr:x>
      <cdr:y>0.46618</cdr:y>
    </cdr:to>
    <cdr:sp macro="" textlink="">
      <cdr:nvSpPr>
        <cdr:cNvPr id="3" name="TextBox 2"/>
        <cdr:cNvSpPr txBox="1"/>
      </cdr:nvSpPr>
      <cdr:spPr>
        <a:xfrm xmlns:a="http://schemas.openxmlformats.org/drawingml/2006/main">
          <a:off x="1828800" y="1821418"/>
          <a:ext cx="789013"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a:t>T</a:t>
          </a:r>
          <a:r>
            <a:rPr lang="en-US" sz="1500" b="1" dirty="0" smtClean="0"/>
            <a:t>ac</a:t>
          </a:r>
          <a:endParaRPr lang="en-US" sz="1500" b="1" dirty="0"/>
        </a:p>
      </cdr:txBody>
    </cdr:sp>
  </cdr:relSizeAnchor>
  <cdr:relSizeAnchor xmlns:cdr="http://schemas.openxmlformats.org/drawingml/2006/chartDrawing">
    <cdr:from>
      <cdr:x>0.20513</cdr:x>
      <cdr:y>0.80295</cdr:y>
    </cdr:from>
    <cdr:to>
      <cdr:x>0.29363</cdr:x>
      <cdr:y>0.8836</cdr:y>
    </cdr:to>
    <cdr:sp macro="" textlink="">
      <cdr:nvSpPr>
        <cdr:cNvPr id="4" name="TextBox 1"/>
        <cdr:cNvSpPr txBox="1"/>
      </cdr:nvSpPr>
      <cdr:spPr>
        <a:xfrm xmlns:a="http://schemas.openxmlformats.org/drawingml/2006/main">
          <a:off x="1828800" y="3793436"/>
          <a:ext cx="78901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2060"/>
              </a:solidFill>
            </a:rPr>
            <a:t>CyA</a:t>
          </a:r>
          <a:endParaRPr lang="en-US" sz="1500" b="1" dirty="0">
            <a:solidFill>
              <a:srgbClr val="002060"/>
            </a:solidFill>
          </a:endParaRPr>
        </a:p>
      </cdr:txBody>
    </cdr:sp>
  </cdr:relSizeAnchor>
  <cdr:relSizeAnchor xmlns:cdr="http://schemas.openxmlformats.org/drawingml/2006/chartDrawing">
    <cdr:from>
      <cdr:x>0.50979</cdr:x>
      <cdr:y>0.79448</cdr:y>
    </cdr:from>
    <cdr:to>
      <cdr:x>0.59829</cdr:x>
      <cdr:y>0.87513</cdr:y>
    </cdr:to>
    <cdr:sp macro="" textlink="">
      <cdr:nvSpPr>
        <cdr:cNvPr id="7" name="TextBox 1"/>
        <cdr:cNvSpPr txBox="1"/>
      </cdr:nvSpPr>
      <cdr:spPr>
        <a:xfrm xmlns:a="http://schemas.openxmlformats.org/drawingml/2006/main">
          <a:off x="4544987" y="3753447"/>
          <a:ext cx="78901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0.5</cdr:x>
      <cdr:y>0.37791</cdr:y>
    </cdr:from>
    <cdr:to>
      <cdr:x>0.5885</cdr:x>
      <cdr:y>0.49082</cdr:y>
    </cdr:to>
    <cdr:sp macro="" textlink="">
      <cdr:nvSpPr>
        <cdr:cNvPr id="9" name="TextBox 1"/>
        <cdr:cNvSpPr txBox="1"/>
      </cdr:nvSpPr>
      <cdr:spPr>
        <a:xfrm xmlns:a="http://schemas.openxmlformats.org/drawingml/2006/main">
          <a:off x="4457700" y="1785419"/>
          <a:ext cx="789013" cy="5334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MMF/MPA</a:t>
          </a:r>
          <a:endParaRPr lang="en-US" sz="1500" b="1" dirty="0">
            <a:solidFill>
              <a:schemeClr val="bg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p>
        <a:p xmlns:a="http://schemas.openxmlformats.org/drawingml/2006/main">
          <a:endParaRPr lang="en-US" sz="1400" b="1" dirty="0">
            <a:solidFill>
              <a:schemeClr val="bg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p>
        <a:p xmlns:a="http://schemas.openxmlformats.org/drawingml/2006/main">
          <a:endParaRPr lang="en-US" sz="1400" b="1" dirty="0">
            <a:solidFill>
              <a:schemeClr val="bg2"/>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0.00885</cdr:x>
      <cdr:y>0</cdr:y>
    </cdr:from>
    <cdr:to>
      <cdr:x>0.10619</cdr:x>
      <cdr:y>0.84375</cdr:y>
    </cdr:to>
    <cdr:sp macro="" textlink="">
      <cdr:nvSpPr>
        <cdr:cNvPr id="3" name="TextBox 2"/>
        <cdr:cNvSpPr txBox="1"/>
      </cdr:nvSpPr>
      <cdr:spPr>
        <a:xfrm xmlns:a="http://schemas.openxmlformats.org/drawingml/2006/main">
          <a:off x="76204" y="0"/>
          <a:ext cx="838196" cy="411479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bg2"/>
              </a:solidFill>
            </a:rPr>
            <a:t>Freedom from Severe Renal Dysfunction (%)</a:t>
          </a:r>
        </a:p>
        <a:p xmlns:a="http://schemas.openxmlformats.org/drawingml/2006/main">
          <a:endParaRPr lang="en-US" sz="1100" dirty="0">
            <a:solidFill>
              <a:schemeClr val="bg2"/>
            </a:solidFill>
          </a:endParaRPr>
        </a:p>
      </cdr:txBody>
    </cdr:sp>
  </cdr:relSizeAnchor>
  <cdr:relSizeAnchor xmlns:cdr="http://schemas.openxmlformats.org/drawingml/2006/chartDrawing">
    <cdr:from>
      <cdr:x>0.16814</cdr:x>
      <cdr:y>0.46875</cdr:y>
    </cdr:from>
    <cdr:to>
      <cdr:x>0.71682</cdr:x>
      <cdr:y>0.59375</cdr:y>
    </cdr:to>
    <cdr:sp macro="" textlink="">
      <cdr:nvSpPr>
        <cdr:cNvPr id="4" name="TextBox 3"/>
        <cdr:cNvSpPr txBox="1"/>
      </cdr:nvSpPr>
      <cdr:spPr>
        <a:xfrm xmlns:a="http://schemas.openxmlformats.org/drawingml/2006/main">
          <a:off x="1447800" y="2286000"/>
          <a:ext cx="4724464" cy="609600"/>
        </a:xfrm>
        <a:prstGeom xmlns:a="http://schemas.openxmlformats.org/drawingml/2006/main" prst="rect">
          <a:avLst/>
        </a:prstGeom>
        <a:noFill xmlns:a="http://schemas.openxmlformats.org/drawingml/2006/main"/>
        <a:ln xmlns:a="http://schemas.openxmlformats.org/drawingml/2006/main">
          <a:solidFill>
            <a:schemeClr val="bg2"/>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bg2"/>
              </a:solidFill>
            </a:rPr>
            <a:t>*Severe renal dysfunction = Creatinine &gt; 2.5 mg/dl (221 μmol/L), </a:t>
          </a:r>
          <a:r>
            <a:rPr lang="en-US" sz="1500" b="1" dirty="0" smtClean="0">
              <a:solidFill>
                <a:schemeClr val="bg2"/>
              </a:solidFill>
            </a:rPr>
            <a:t>dialysis, </a:t>
          </a:r>
          <a:r>
            <a:rPr lang="en-US" sz="1500" b="1" dirty="0">
              <a:solidFill>
                <a:schemeClr val="bg2"/>
              </a:solidFill>
            </a:rPr>
            <a:t>or renal transplant</a:t>
          </a:r>
        </a:p>
      </cdr:txBody>
    </cdr:sp>
  </cdr:relSizeAnchor>
</c:userShapes>
</file>

<file path=ppt/drawings/drawing7.xml><?xml version="1.0" encoding="utf-8"?>
<c:userShapes xmlns:c="http://schemas.openxmlformats.org/drawingml/2006/chart">
  <cdr:relSizeAnchor xmlns:cdr="http://schemas.openxmlformats.org/drawingml/2006/chartDrawing">
    <cdr:from>
      <cdr:x>0.00885</cdr:x>
      <cdr:y>2.05052E-7</cdr:y>
    </cdr:from>
    <cdr:to>
      <cdr:x>0.10619</cdr:x>
      <cdr:y>0.84375</cdr:y>
    </cdr:to>
    <cdr:sp macro="" textlink="">
      <cdr:nvSpPr>
        <cdr:cNvPr id="3" name="TextBox 2"/>
        <cdr:cNvSpPr txBox="1"/>
      </cdr:nvSpPr>
      <cdr:spPr>
        <a:xfrm xmlns:a="http://schemas.openxmlformats.org/drawingml/2006/main">
          <a:off x="76204" y="1"/>
          <a:ext cx="838196" cy="4114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bg2"/>
              </a:solidFill>
            </a:rPr>
            <a:t>Freedom from Severe Renal Dysfunction (%)</a:t>
          </a:r>
        </a:p>
        <a:p xmlns:a="http://schemas.openxmlformats.org/drawingml/2006/main">
          <a:endParaRPr lang="en-US" sz="1100" dirty="0">
            <a:solidFill>
              <a:schemeClr val="bg2"/>
            </a:solidFill>
          </a:endParaRPr>
        </a:p>
      </cdr:txBody>
    </cdr:sp>
  </cdr:relSizeAnchor>
  <cdr:relSizeAnchor xmlns:cdr="http://schemas.openxmlformats.org/drawingml/2006/chartDrawing">
    <cdr:from>
      <cdr:x>0.40575</cdr:x>
      <cdr:y>0.47252</cdr:y>
    </cdr:from>
    <cdr:to>
      <cdr:x>0.95443</cdr:x>
      <cdr:y>0.59752</cdr:y>
    </cdr:to>
    <cdr:sp macro="" textlink="">
      <cdr:nvSpPr>
        <cdr:cNvPr id="4" name="TextBox 3"/>
        <cdr:cNvSpPr txBox="1"/>
      </cdr:nvSpPr>
      <cdr:spPr>
        <a:xfrm xmlns:a="http://schemas.openxmlformats.org/drawingml/2006/main">
          <a:off x="3493745" y="2304365"/>
          <a:ext cx="4724464" cy="609600"/>
        </a:xfrm>
        <a:prstGeom xmlns:a="http://schemas.openxmlformats.org/drawingml/2006/main" prst="rect">
          <a:avLst/>
        </a:prstGeom>
        <a:noFill xmlns:a="http://schemas.openxmlformats.org/drawingml/2006/main"/>
        <a:ln xmlns:a="http://schemas.openxmlformats.org/drawingml/2006/main">
          <a:solidFill>
            <a:schemeClr val="bg2"/>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bg2"/>
              </a:solidFill>
            </a:rPr>
            <a:t>*Severe renal dysfunction = Creatinine &gt; 2.5 mg/dl (221 μmol/L), </a:t>
          </a:r>
          <a:r>
            <a:rPr lang="en-US" sz="1500" b="1" dirty="0" smtClean="0">
              <a:solidFill>
                <a:schemeClr val="bg2"/>
              </a:solidFill>
            </a:rPr>
            <a:t>dialysis, </a:t>
          </a:r>
          <a:r>
            <a:rPr lang="en-US" sz="1500" b="1" dirty="0">
              <a:solidFill>
                <a:schemeClr val="bg2"/>
              </a:solidFill>
            </a:rPr>
            <a:t>or renal transplant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734E2-BCB6-4C57-B9E5-DDA820ECD009}" type="datetimeFigureOut">
              <a:rPr lang="en-US" smtClean="0"/>
              <a:pPr/>
              <a:t>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CF527-DB22-4A89-A796-D9BF6FBA4C61}" type="slidenum">
              <a:rPr lang="en-US" smtClean="0"/>
              <a:pPr/>
              <a:t>‹#›</a:t>
            </a:fld>
            <a:endParaRPr lang="en-US" dirty="0"/>
          </a:p>
        </p:txBody>
      </p:sp>
    </p:spTree>
    <p:extLst>
      <p:ext uri="{BB962C8B-B14F-4D97-AF65-F5344CB8AC3E}">
        <p14:creationId xmlns:p14="http://schemas.microsoft.com/office/powerpoint/2010/main" val="99761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dirty="0"/>
          </a:p>
        </p:txBody>
      </p:sp>
    </p:spTree>
    <p:extLst>
      <p:ext uri="{BB962C8B-B14F-4D97-AF65-F5344CB8AC3E}">
        <p14:creationId xmlns:p14="http://schemas.microsoft.com/office/powerpoint/2010/main" val="323593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42341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172953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3078860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369372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165038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281356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4173044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17</a:t>
            </a:fld>
            <a:endParaRPr lang="en-US" dirty="0"/>
          </a:p>
        </p:txBody>
      </p:sp>
    </p:spTree>
    <p:extLst>
      <p:ext uri="{BB962C8B-B14F-4D97-AF65-F5344CB8AC3E}">
        <p14:creationId xmlns:p14="http://schemas.microsoft.com/office/powerpoint/2010/main" val="63299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419882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50074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847459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3960566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739507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743736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3265526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3989615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1830112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53955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3218045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survival conditional on survival to 1 year.  Therefore, only patients surviving to at least 1 year were included in the calculation. The conditional median survival is the estimated time point at which 50% of the recipients who survive to at least 1 year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615141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298159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dirty="0"/>
          </a:p>
        </p:txBody>
      </p:sp>
    </p:spTree>
    <p:extLst>
      <p:ext uri="{BB962C8B-B14F-4D97-AF65-F5344CB8AC3E}">
        <p14:creationId xmlns:p14="http://schemas.microsoft.com/office/powerpoint/2010/main" val="1922491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survival conditional on survival to 1 year.  Therefore, only patients surviving to at least 1 year were included in the calculation.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 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3895951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3215013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3853575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2296475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r>
              <a:rPr lang="en-US" sz="1200" kern="1200" dirty="0" smtClean="0">
                <a:solidFill>
                  <a:schemeClr val="tx1"/>
                </a:solidFill>
                <a:latin typeface="+mn-lt"/>
                <a:ea typeface="+mn-ea"/>
                <a:cs typeface="+mn-cs"/>
              </a:rPr>
              <a:t>1992-2001 vs. 2002-2009: p=0.0003; 1992-2001 vs. 2010-6/2017: p&lt;0.0001; 2002-2009 vs. 2010-6/2017: p=0.6891</a:t>
            </a: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2115306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2803013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3676388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eGFR was calculated</a:t>
            </a:r>
            <a:r>
              <a:rPr lang="en-US" sz="1200" kern="1200" baseline="0" dirty="0" smtClean="0">
                <a:solidFill>
                  <a:schemeClr val="tx1"/>
                </a:solidFill>
                <a:latin typeface="+mn-lt"/>
                <a:ea typeface="+mn-ea"/>
                <a:cs typeface="+mn-cs"/>
              </a:rPr>
              <a:t> using the Schwartz formula.</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2052155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retransplants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2992854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 2008 and June 2017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403376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2969746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2008 and June 2017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1356403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between discharge and 1 year, between the 1-year and 3-year follow-up, and between the 3-year and 5-year follow-up, respectively.  Because all follow-ups between 2008 and June 2017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2992576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or Fisher's exact test.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3741740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or Fisher's exact test.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r>
              <a:rPr lang="en-US" sz="1200" b="0" i="0" u="none" strike="noStrike"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24724378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1387967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45</a:t>
            </a:fld>
            <a:endParaRPr lang="en-US" dirty="0"/>
          </a:p>
        </p:txBody>
      </p:sp>
    </p:spTree>
    <p:extLst>
      <p:ext uri="{BB962C8B-B14F-4D97-AF65-F5344CB8AC3E}">
        <p14:creationId xmlns:p14="http://schemas.microsoft.com/office/powerpoint/2010/main" val="87530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1828901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3215997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2703979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379505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920459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675341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2974988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1828793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3392785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54</a:t>
            </a:fld>
            <a:endParaRPr lang="en-US" dirty="0"/>
          </a:p>
        </p:txBody>
      </p:sp>
    </p:spTree>
    <p:extLst>
      <p:ext uri="{BB962C8B-B14F-4D97-AF65-F5344CB8AC3E}">
        <p14:creationId xmlns:p14="http://schemas.microsoft.com/office/powerpoint/2010/main" val="3992643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7 years following transplantation. The percentages are based on patients with known responses. To reduce bias, only patients with responses reported on every follow-up through the 5-year annual (or 7-year annual) follow-up were included in the 5-year (or 7-year)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2434255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12391922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5 years following transplantation. The percentages are based on patients with known responses.  To reduce bias, only patients with responses reported on every follow-up through the 5-year annual follow-up were included.  Because the outcomes are reported to be unknown at different rates the number with known responses for each outcome are also provided.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7840495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36785075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a:t>
            </a:r>
          </a:p>
          <a:p>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374933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30980753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29644722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s</a:t>
            </a:r>
            <a:r>
              <a:rPr lang="en-US" sz="1200" kern="1200" dirty="0" smtClean="0">
                <a:solidFill>
                  <a:schemeClr val="tx1"/>
                </a:solidFill>
                <a:latin typeface="+mn-lt"/>
                <a:ea typeface="+mn-ea"/>
                <a:cs typeface="+mn-cs"/>
              </a:rPr>
              <a:t>evere renal dysfunction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555940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dirty="0" smtClean="0"/>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16763102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within 5 years and within 7 years following transplantation. The percentages are based on patients with known responses.  To reduce bias, only patients with responses reported on every follow-up through the 5-year (or 7-year) annual follow-up were included in the “5-Year Survivors” (or “7-Year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18716432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m</a:t>
            </a:r>
            <a:r>
              <a:rPr lang="en-US" sz="1200" kern="1200" dirty="0" smtClean="0">
                <a:solidFill>
                  <a:schemeClr val="tx1"/>
                </a:solidFill>
                <a:latin typeface="+mn-lt"/>
                <a:ea typeface="+mn-ea"/>
                <a:cs typeface="+mn-cs"/>
              </a:rPr>
              <a:t>alignancy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35448672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a:t>
            </a:r>
            <a:r>
              <a:rPr lang="en-US" sz="1200" kern="1200" dirty="0" smtClean="0">
                <a:solidFill>
                  <a:schemeClr val="tx1"/>
                </a:solidFill>
                <a:latin typeface="+mn-lt"/>
                <a:ea typeface="+mn-ea"/>
                <a:cs typeface="+mn-cs"/>
              </a:rPr>
              <a:t>Malignancy rates were computed using the Kaplan-Meier method.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30948879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a:t>
            </a:r>
            <a:r>
              <a:rPr lang="en-US" sz="1200" kern="1200" dirty="0" smtClean="0">
                <a:solidFill>
                  <a:schemeClr val="tx1"/>
                </a:solidFill>
                <a:latin typeface="+mn-lt"/>
                <a:ea typeface="+mn-ea"/>
                <a:cs typeface="+mn-cs"/>
              </a:rPr>
              <a:t>Malignancy rates were computed using the Kaplan-Meier method.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5418140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28249846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26413136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137333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24661056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70</a:t>
            </a:fld>
            <a:endParaRPr lang="en-US" dirty="0"/>
          </a:p>
        </p:txBody>
      </p:sp>
    </p:spTree>
    <p:extLst>
      <p:ext uri="{BB962C8B-B14F-4D97-AF65-F5344CB8AC3E}">
        <p14:creationId xmlns:p14="http://schemas.microsoft.com/office/powerpoint/2010/main" val="6307379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eGFR was calculated using the Schwartz</a:t>
            </a:r>
            <a:r>
              <a:rPr lang="en-US" baseline="0" dirty="0" smtClean="0"/>
              <a:t> formula</a:t>
            </a: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72</a:t>
            </a:fld>
            <a:endParaRPr lang="en-US" dirty="0"/>
          </a:p>
        </p:txBody>
      </p:sp>
    </p:spTree>
    <p:extLst>
      <p:ext uri="{BB962C8B-B14F-4D97-AF65-F5344CB8AC3E}">
        <p14:creationId xmlns:p14="http://schemas.microsoft.com/office/powerpoint/2010/main" val="35373590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25839364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eGFR was calculated using the Schwartz</a:t>
            </a:r>
            <a:r>
              <a:rPr lang="en-US" baseline="0" dirty="0" smtClean="0"/>
              <a:t> formula.</a:t>
            </a:r>
            <a:endParaRPr lang="en-US"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41364516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75</a:t>
            </a:fld>
            <a:endParaRPr lang="en-US" dirty="0"/>
          </a:p>
        </p:txBody>
      </p:sp>
    </p:spTree>
    <p:extLst>
      <p:ext uri="{BB962C8B-B14F-4D97-AF65-F5344CB8AC3E}">
        <p14:creationId xmlns:p14="http://schemas.microsoft.com/office/powerpoint/2010/main" val="11764850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76</a:t>
            </a:fld>
            <a:endParaRPr lang="en-US" dirty="0"/>
          </a:p>
        </p:txBody>
      </p:sp>
    </p:spTree>
    <p:extLst>
      <p:ext uri="{BB962C8B-B14F-4D97-AF65-F5344CB8AC3E}">
        <p14:creationId xmlns:p14="http://schemas.microsoft.com/office/powerpoint/2010/main" val="41720133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2060"/>
                </a:solidFill>
              </a:rPr>
              <a:t>Transplants with unknown Recipient height, donor height </a:t>
            </a:r>
            <a:r>
              <a:rPr lang="en-US" sz="1200" b="0" baseline="0" dirty="0" smtClean="0">
                <a:solidFill>
                  <a:srgbClr val="002060"/>
                </a:solidFill>
              </a:rPr>
              <a:t> and recipient diagnoses </a:t>
            </a:r>
            <a:r>
              <a:rPr lang="en-US" sz="1200" b="0" dirty="0" smtClean="0">
                <a:solidFill>
                  <a:srgbClr val="002060"/>
                </a:solidFill>
              </a:rPr>
              <a:t>excluded from this analysis. Analysis includes both deceased and living donor transplants.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11682780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2060"/>
                </a:solidFill>
              </a:rPr>
              <a:t>Transplants with unknown Recipient height, donor height  , recipient age, recipient sex and donor sex excluded from this analysis. Analysis includes both deceased and living donor transplants.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78</a:t>
            </a:fld>
            <a:endParaRPr lang="en-US" dirty="0"/>
          </a:p>
        </p:txBody>
      </p:sp>
    </p:spTree>
    <p:extLst>
      <p:ext uri="{BB962C8B-B14F-4D97-AF65-F5344CB8AC3E}">
        <p14:creationId xmlns:p14="http://schemas.microsoft.com/office/powerpoint/2010/main" val="15442491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2060"/>
                </a:solidFill>
              </a:rPr>
              <a:t>Transplants with unknown Recipient height, donor height , recipient age, recipient sex and donor sex excluded from this analysis. Analysis includes both deceased and living donor transplants.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79</a:t>
            </a:fld>
            <a:endParaRPr lang="en-US" dirty="0"/>
          </a:p>
        </p:txBody>
      </p:sp>
    </p:spTree>
    <p:extLst>
      <p:ext uri="{BB962C8B-B14F-4D97-AF65-F5344CB8AC3E}">
        <p14:creationId xmlns:p14="http://schemas.microsoft.com/office/powerpoint/2010/main" val="13361662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Transplants with unknown recipient height, donor height, recipient age and donor age excluded from this analysis. Analysis includes both deceased and living donor transplants.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80</a:t>
            </a:fld>
            <a:endParaRPr lang="en-US" dirty="0"/>
          </a:p>
        </p:txBody>
      </p:sp>
    </p:spTree>
    <p:extLst>
      <p:ext uri="{BB962C8B-B14F-4D97-AF65-F5344CB8AC3E}">
        <p14:creationId xmlns:p14="http://schemas.microsoft.com/office/powerpoint/2010/main" val="265357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5019971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Transplants with unknown recipient height, donor height, recipient age and ischemic time excluded from this analysis. Analysis includes both deceased and living donor transplants.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81</a:t>
            </a:fld>
            <a:endParaRPr lang="en-US" dirty="0"/>
          </a:p>
        </p:txBody>
      </p:sp>
    </p:spTree>
    <p:extLst>
      <p:ext uri="{BB962C8B-B14F-4D97-AF65-F5344CB8AC3E}">
        <p14:creationId xmlns:p14="http://schemas.microsoft.com/office/powerpoint/2010/main" val="17207916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Transplants with unknown recipient height, donor height  and recipient age excluded from this analysis. Analysis includes both deceased and living donor transplants.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82</a:t>
            </a:fld>
            <a:endParaRPr lang="en-US" dirty="0"/>
          </a:p>
        </p:txBody>
      </p:sp>
    </p:spTree>
    <p:extLst>
      <p:ext uri="{BB962C8B-B14F-4D97-AF65-F5344CB8AC3E}">
        <p14:creationId xmlns:p14="http://schemas.microsoft.com/office/powerpoint/2010/main" val="39266250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32678931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37485898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N</a:t>
            </a:r>
            <a:r>
              <a:rPr lang="en-US" sz="1200" kern="1200" baseline="0" dirty="0" smtClean="0">
                <a:solidFill>
                  <a:schemeClr val="tx1"/>
                </a:solidFill>
                <a:latin typeface="+mn-lt"/>
                <a:ea typeface="+mn-ea"/>
                <a:cs typeface="+mn-cs"/>
              </a:rPr>
              <a:t> is small in &lt;-15cm group.</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28768385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26297154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27918707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22676088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b="0" i="0" u="none" strike="noStrike" kern="1200" dirty="0" smtClean="0">
                <a:solidFill>
                  <a:schemeClr val="tx1"/>
                </a:solidFill>
                <a:effectLst/>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dirty="0"/>
          </a:p>
        </p:txBody>
      </p:sp>
    </p:spTree>
    <p:extLst>
      <p:ext uri="{BB962C8B-B14F-4D97-AF65-F5344CB8AC3E}">
        <p14:creationId xmlns:p14="http://schemas.microsoft.com/office/powerpoint/2010/main" val="21554306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small numbers</a:t>
            </a:r>
            <a:r>
              <a:rPr lang="en-US" sz="1200" kern="1200" baseline="0" dirty="0" smtClean="0">
                <a:solidFill>
                  <a:schemeClr val="tx1"/>
                </a:solidFill>
                <a:latin typeface="+mn-lt"/>
                <a:ea typeface="+mn-ea"/>
                <a:cs typeface="+mn-cs"/>
              </a:rPr>
              <a:t> in &lt;-15 cm and &gt;15 cm.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dirty="0"/>
          </a:p>
        </p:txBody>
      </p:sp>
    </p:spTree>
    <p:extLst>
      <p:ext uri="{BB962C8B-B14F-4D97-AF65-F5344CB8AC3E}">
        <p14:creationId xmlns:p14="http://schemas.microsoft.com/office/powerpoint/2010/main" val="114126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38370682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dirty="0"/>
          </a:p>
        </p:txBody>
      </p:sp>
    </p:spTree>
    <p:extLst>
      <p:ext uri="{BB962C8B-B14F-4D97-AF65-F5344CB8AC3E}">
        <p14:creationId xmlns:p14="http://schemas.microsoft.com/office/powerpoint/2010/main" val="6757835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dirty="0" smtClean="0">
                <a:solidFill>
                  <a:schemeClr val="tx1"/>
                </a:solidFill>
                <a:effectLst/>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dirty="0"/>
          </a:p>
        </p:txBody>
      </p:sp>
    </p:spTree>
    <p:extLst>
      <p:ext uri="{BB962C8B-B14F-4D97-AF65-F5344CB8AC3E}">
        <p14:creationId xmlns:p14="http://schemas.microsoft.com/office/powerpoint/2010/main" val="25881799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b="0" i="0" u="none" strike="noStrike" kern="1200" dirty="0" smtClean="0">
                <a:solidFill>
                  <a:schemeClr val="tx1"/>
                </a:solidFill>
                <a:effectLst/>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dirty="0"/>
          </a:p>
        </p:txBody>
      </p:sp>
    </p:spTree>
    <p:extLst>
      <p:ext uri="{BB962C8B-B14F-4D97-AF65-F5344CB8AC3E}">
        <p14:creationId xmlns:p14="http://schemas.microsoft.com/office/powerpoint/2010/main" val="5556314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dirty="0"/>
          </a:p>
        </p:txBody>
      </p:sp>
    </p:spTree>
    <p:extLst>
      <p:ext uri="{BB962C8B-B14F-4D97-AF65-F5344CB8AC3E}">
        <p14:creationId xmlns:p14="http://schemas.microsoft.com/office/powerpoint/2010/main" val="1307740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96</a:t>
            </a:fld>
            <a:endParaRPr lang="en-US" dirty="0"/>
          </a:p>
        </p:txBody>
      </p:sp>
    </p:spTree>
    <p:extLst>
      <p:ext uri="{BB962C8B-B14F-4D97-AF65-F5344CB8AC3E}">
        <p14:creationId xmlns:p14="http://schemas.microsoft.com/office/powerpoint/2010/main" val="106651137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Recipient</a:t>
            </a:r>
            <a:r>
              <a:rPr lang="en-US" baseline="0" dirty="0" smtClean="0"/>
              <a:t> age p-value=</a:t>
            </a:r>
            <a:r>
              <a:rPr lang="en-US" dirty="0" smtClean="0"/>
              <a:t>0.2980</a:t>
            </a:r>
          </a:p>
          <a:p>
            <a:r>
              <a:rPr lang="en-US" dirty="0" smtClean="0"/>
              <a:t>Hgt difference p=0.1618</a:t>
            </a:r>
          </a:p>
          <a:p>
            <a:r>
              <a:rPr lang="en-US" dirty="0" smtClean="0"/>
              <a:t>Interaction</a:t>
            </a:r>
            <a:r>
              <a:rPr lang="en-US" baseline="0" dirty="0" smtClean="0"/>
              <a:t> between recipient age and hgt difference p=0.2388</a:t>
            </a:r>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98</a:t>
            </a:fld>
            <a:endParaRPr lang="en-US" dirty="0"/>
          </a:p>
        </p:txBody>
      </p:sp>
    </p:spTree>
    <p:extLst>
      <p:ext uri="{BB962C8B-B14F-4D97-AF65-F5344CB8AC3E}">
        <p14:creationId xmlns:p14="http://schemas.microsoft.com/office/powerpoint/2010/main" val="13307442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dirty="0"/>
          </a:p>
        </p:txBody>
      </p:sp>
    </p:spTree>
    <p:extLst>
      <p:ext uri="{BB962C8B-B14F-4D97-AF65-F5344CB8AC3E}">
        <p14:creationId xmlns:p14="http://schemas.microsoft.com/office/powerpoint/2010/main" val="13599915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P-value for hgt diff = 0.3273</a:t>
            </a:r>
          </a:p>
          <a:p>
            <a:r>
              <a:rPr lang="en-US" dirty="0" smtClean="0"/>
              <a:t>P-value</a:t>
            </a:r>
            <a:r>
              <a:rPr lang="en-US" baseline="0" dirty="0" smtClean="0"/>
              <a:t> for recipient age and hgt diff = 0.2372</a:t>
            </a:r>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101</a:t>
            </a:fld>
            <a:endParaRPr lang="en-US" dirty="0"/>
          </a:p>
        </p:txBody>
      </p:sp>
    </p:spTree>
    <p:extLst>
      <p:ext uri="{BB962C8B-B14F-4D97-AF65-F5344CB8AC3E}">
        <p14:creationId xmlns:p14="http://schemas.microsoft.com/office/powerpoint/2010/main" val="39963738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dirty="0"/>
          </a:p>
        </p:txBody>
      </p:sp>
    </p:spTree>
    <p:extLst>
      <p:ext uri="{BB962C8B-B14F-4D97-AF65-F5344CB8AC3E}">
        <p14:creationId xmlns:p14="http://schemas.microsoft.com/office/powerpoint/2010/main" val="7594018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dirty="0"/>
          </a:p>
        </p:txBody>
      </p:sp>
    </p:spTree>
    <p:extLst>
      <p:ext uri="{BB962C8B-B14F-4D97-AF65-F5344CB8AC3E}">
        <p14:creationId xmlns:p14="http://schemas.microsoft.com/office/powerpoint/2010/main" val="91013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LUNG TRANSPLANTATION</a:t>
            </a:r>
            <a:endParaRPr lang="en-US" sz="4000" dirty="0">
              <a:solidFill>
                <a:srgbClr val="002060"/>
              </a:solidFill>
            </a:endParaRPr>
          </a:p>
        </p:txBody>
      </p:sp>
      <p:sp>
        <p:nvSpPr>
          <p:cNvPr id="3" name="Subtitle 2"/>
          <p:cNvSpPr>
            <a:spLocks noGrp="1"/>
          </p:cNvSpPr>
          <p:nvPr>
            <p:ph type="subTitle" idx="1"/>
          </p:nvPr>
        </p:nvSpPr>
        <p:spPr/>
        <p:txBody>
          <a:bodyPr/>
          <a:lstStyle/>
          <a:p>
            <a:r>
              <a:rPr lang="en-US" dirty="0" smtClean="0">
                <a:solidFill>
                  <a:srgbClr val="002060"/>
                </a:solidFill>
              </a:rPr>
              <a:t>Pediatric Recipients</a:t>
            </a:r>
            <a:endParaRPr lang="en-US"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9647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 y="266902"/>
            <a:ext cx="9143999" cy="475746"/>
          </a:xfrm>
        </p:spPr>
        <p:txBody>
          <a:bodyPr/>
          <a:lstStyle/>
          <a:p>
            <a:r>
              <a:rPr lang="en-US" sz="2600" dirty="0" smtClean="0">
                <a:solidFill>
                  <a:srgbClr val="002060"/>
                </a:solidFill>
              </a:rPr>
              <a:t>Pediatric Lung Transplants</a:t>
            </a:r>
            <a:endParaRPr lang="en-US" sz="2000" dirty="0">
              <a:solidFill>
                <a:srgbClr val="002060"/>
              </a:solidFill>
            </a:endParaRPr>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2009430984"/>
              </p:ext>
            </p:extLst>
          </p:nvPr>
        </p:nvGraphicFramePr>
        <p:xfrm>
          <a:off x="457201" y="1156064"/>
          <a:ext cx="8348235" cy="4947458"/>
        </p:xfrm>
        <a:graphic>
          <a:graphicData uri="http://schemas.openxmlformats.org/drawingml/2006/table">
            <a:tbl>
              <a:tblPr bandRow="1">
                <a:tableStyleId>{5C22544A-7EE6-4342-B048-85BDC9FD1C3A}</a:tableStyleId>
              </a:tblPr>
              <a:tblGrid>
                <a:gridCol w="3352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86779">
                  <a:extLst>
                    <a:ext uri="{9D8B030D-6E8A-4147-A177-3AD203B41FA5}">
                      <a16:colId xmlns:a16="http://schemas.microsoft.com/office/drawing/2014/main" val="20002"/>
                    </a:ext>
                  </a:extLst>
                </a:gridCol>
                <a:gridCol w="620476">
                  <a:extLst>
                    <a:ext uri="{9D8B030D-6E8A-4147-A177-3AD203B41FA5}">
                      <a16:colId xmlns:a16="http://schemas.microsoft.com/office/drawing/2014/main" val="20003"/>
                    </a:ext>
                  </a:extLst>
                </a:gridCol>
                <a:gridCol w="620476">
                  <a:extLst>
                    <a:ext uri="{9D8B030D-6E8A-4147-A177-3AD203B41FA5}">
                      <a16:colId xmlns:a16="http://schemas.microsoft.com/office/drawing/2014/main" val="20004"/>
                    </a:ext>
                  </a:extLst>
                </a:gridCol>
                <a:gridCol w="620476">
                  <a:extLst>
                    <a:ext uri="{9D8B030D-6E8A-4147-A177-3AD203B41FA5}">
                      <a16:colId xmlns:a16="http://schemas.microsoft.com/office/drawing/2014/main" val="20005"/>
                    </a:ext>
                  </a:extLst>
                </a:gridCol>
                <a:gridCol w="620476">
                  <a:extLst>
                    <a:ext uri="{9D8B030D-6E8A-4147-A177-3AD203B41FA5}">
                      <a16:colId xmlns:a16="http://schemas.microsoft.com/office/drawing/2014/main" val="20006"/>
                    </a:ext>
                  </a:extLst>
                </a:gridCol>
                <a:gridCol w="620476">
                  <a:extLst>
                    <a:ext uri="{9D8B030D-6E8A-4147-A177-3AD203B41FA5}">
                      <a16:colId xmlns:a16="http://schemas.microsoft.com/office/drawing/2014/main" val="20007"/>
                    </a:ext>
                  </a:extLst>
                </a:gridCol>
                <a:gridCol w="620476">
                  <a:extLst>
                    <a:ext uri="{9D8B030D-6E8A-4147-A177-3AD203B41FA5}">
                      <a16:colId xmlns:a16="http://schemas.microsoft.com/office/drawing/2014/main" val="20008"/>
                    </a:ext>
                  </a:extLst>
                </a:gridCol>
              </a:tblGrid>
              <a:tr h="291742">
                <a:tc>
                  <a:txBody>
                    <a:bodyPr/>
                    <a:lstStyle/>
                    <a:p>
                      <a:pPr rtl="0" fontAlgn="t"/>
                      <a:r>
                        <a:rPr lang="en-US" sz="1350" b="1" dirty="0">
                          <a:solidFill>
                            <a:schemeClr val="bg2"/>
                          </a:solidFill>
                        </a:rPr>
                        <a:t>Diagnosis</a:t>
                      </a:r>
                      <a:endParaRPr lang="en-US" sz="1350" dirty="0">
                        <a:solidFill>
                          <a:schemeClr val="bg2"/>
                        </a:solidFill>
                      </a:endParaRP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chemeClr val="bg2"/>
                          </a:solidFill>
                          <a:latin typeface="+mn-lt"/>
                          <a:ea typeface="+mn-ea"/>
                          <a:cs typeface="+mn-cs"/>
                        </a:rPr>
                        <a:t>&lt; 1</a:t>
                      </a:r>
                      <a:endParaRPr lang="en-US" sz="135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chemeClr val="bg2"/>
                          </a:solidFill>
                          <a:latin typeface="+mn-lt"/>
                          <a:ea typeface="+mn-ea"/>
                          <a:cs typeface="+mn-cs"/>
                        </a:rPr>
                        <a:t>1-5</a:t>
                      </a:r>
                      <a:endParaRPr lang="en-US" sz="135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chemeClr val="bg2"/>
                          </a:solidFill>
                          <a:latin typeface="+mn-lt"/>
                          <a:ea typeface="+mn-ea"/>
                          <a:cs typeface="+mn-cs"/>
                        </a:rPr>
                        <a:t>6-10</a:t>
                      </a:r>
                      <a:endParaRPr lang="en-US" sz="135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chemeClr val="bg2"/>
                          </a:solidFill>
                          <a:latin typeface="+mn-lt"/>
                          <a:ea typeface="+mn-ea"/>
                          <a:cs typeface="+mn-cs"/>
                        </a:rPr>
                        <a:t>11-17</a:t>
                      </a:r>
                      <a:endParaRPr lang="en-US" sz="135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Cystic Fibrosis</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 </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116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48.1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823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65.4%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Non CF-bronchiectasis</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 </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 </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0.8%</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ILD</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8.1%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5.2%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39</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ILD Other Specify Cause</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9.7</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8.6%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8.7%</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51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IPAH</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7</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11.3%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26.7%</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10.0%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112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8.9%</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PH-not IPAH</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25.8%</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21.6%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7</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2.9%</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27</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431535">
                <a:tc>
                  <a:txBody>
                    <a:bodyPr/>
                    <a:lstStyle/>
                    <a:p>
                      <a:pPr algn="l" fontAlgn="ctr"/>
                      <a:r>
                        <a:rPr lang="en-US" sz="1300" b="1" i="0" u="none" strike="noStrike" dirty="0" smtClean="0">
                          <a:solidFill>
                            <a:srgbClr val="000000"/>
                          </a:solidFill>
                          <a:effectLst/>
                          <a:latin typeface="Arial" panose="020B0604020202020204" pitchFamily="34" charset="0"/>
                        </a:rPr>
                        <a:t>Obliterative Bronchiolitis (non-Retransplant)</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 </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8.6%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13.3%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60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4.8%</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ABCA3 Transporter Mutation</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9.7%</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5.2%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0.8%</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Bronchopulmonary Dysplasia</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4.8%</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Surfactant Protein B Deficiency</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22.6%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 </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Surfactant Protein C Deficiency</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 </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0.9%</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 </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Retransplant (Obliterative Bronchiolitis)</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 </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7</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2.9%</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2.8%</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431535">
                <a:tc>
                  <a:txBody>
                    <a:bodyPr/>
                    <a:lstStyle/>
                    <a:p>
                      <a:pPr algn="l" fontAlgn="ctr"/>
                      <a:r>
                        <a:rPr lang="en-US" sz="1300" b="1" i="0" u="none" strike="noStrike" dirty="0" smtClean="0">
                          <a:solidFill>
                            <a:srgbClr val="000000"/>
                          </a:solidFill>
                          <a:effectLst/>
                          <a:latin typeface="Arial" panose="020B0604020202020204" pitchFamily="34" charset="0"/>
                        </a:rPr>
                        <a:t>Retransplant (not Obliterative Bronchiolitis)</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 </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7</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2.9%</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COPD, with or without A1ATD</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0.9%</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0.9%</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r h="291742">
                <a:tc>
                  <a:txBody>
                    <a:bodyPr/>
                    <a:lstStyle/>
                    <a:p>
                      <a:pPr algn="l" fontAlgn="ctr"/>
                      <a:r>
                        <a:rPr lang="en-US" sz="1300" b="1" i="0" u="none" strike="noStrike" dirty="0" smtClean="0">
                          <a:solidFill>
                            <a:srgbClr val="000000"/>
                          </a:solidFill>
                          <a:effectLst/>
                          <a:latin typeface="Arial" panose="020B0604020202020204" pitchFamily="34" charset="0"/>
                        </a:rPr>
                        <a:t>Other</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4.8%</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11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4.6%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smtClean="0">
                          <a:solidFill>
                            <a:srgbClr val="000000"/>
                          </a:solidFill>
                          <a:effectLst/>
                          <a:latin typeface="Arial" panose="020B0604020202020204" pitchFamily="34" charset="0"/>
                        </a:rPr>
                        <a:t>2.1%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9" name="TextBox 8"/>
          <p:cNvSpPr txBox="1"/>
          <p:nvPr/>
        </p:nvSpPr>
        <p:spPr>
          <a:xfrm>
            <a:off x="5105400" y="6259320"/>
            <a:ext cx="3666066" cy="461665"/>
          </a:xfrm>
          <a:prstGeom prst="rect">
            <a:avLst/>
          </a:prstGeom>
          <a:noFill/>
        </p:spPr>
        <p:txBody>
          <a:bodyPr wrap="square" lIns="0" rIns="0" rtlCol="0">
            <a:spAutoFit/>
          </a:bodyPr>
          <a:lstStyle/>
          <a:p>
            <a:r>
              <a:rPr lang="en-US" sz="1200" b="1" dirty="0" smtClean="0">
                <a:solidFill>
                  <a:srgbClr val="002060"/>
                </a:solidFill>
              </a:rPr>
              <a:t>Analysis includes deceased and living donor transplants</a:t>
            </a:r>
            <a:r>
              <a:rPr lang="en-US" sz="1200" b="1" dirty="0">
                <a:solidFill>
                  <a:srgbClr val="002060"/>
                </a:solidFill>
              </a:rPr>
              <a:t>. </a:t>
            </a:r>
            <a:endParaRPr lang="en-US" sz="1200" dirty="0">
              <a:solidFill>
                <a:srgbClr val="002060"/>
              </a:solidFill>
            </a:endParaRPr>
          </a:p>
        </p:txBody>
      </p:sp>
      <p:sp>
        <p:nvSpPr>
          <p:cNvPr id="3" name="title_cohort"/>
          <p:cNvSpPr txBox="1"/>
          <p:nvPr/>
        </p:nvSpPr>
        <p:spPr>
          <a:xfrm>
            <a:off x="3886200" y="708567"/>
            <a:ext cx="5113900" cy="400110"/>
          </a:xfrm>
          <a:prstGeom prst="rect">
            <a:avLst/>
          </a:prstGeom>
          <a:noFill/>
        </p:spPr>
        <p:txBody>
          <a:bodyPr wrap="none" rtlCol="0">
            <a:spAutoFit/>
          </a:bodyPr>
          <a:lstStyle/>
          <a:p>
            <a:r>
              <a:rPr lang="en-US" sz="2000" b="1" kern="0" dirty="0">
                <a:solidFill>
                  <a:srgbClr val="002060"/>
                </a:solidFill>
                <a:ea typeface="+mj-ea"/>
                <a:cs typeface="+mj-cs"/>
              </a:rPr>
              <a:t>(Transplants: January </a:t>
            </a:r>
            <a:r>
              <a:rPr lang="en-US" sz="2000" b="1" kern="0" dirty="0" smtClean="0">
                <a:solidFill>
                  <a:srgbClr val="002060"/>
                </a:solidFill>
                <a:ea typeface="+mj-ea"/>
                <a:cs typeface="+mj-cs"/>
              </a:rPr>
              <a:t>2002 </a:t>
            </a:r>
            <a:r>
              <a:rPr lang="en-US" sz="2000" b="1" kern="0" dirty="0">
                <a:solidFill>
                  <a:srgbClr val="002060"/>
                </a:solidFill>
                <a:ea typeface="+mj-ea"/>
                <a:cs typeface="+mj-cs"/>
              </a:rPr>
              <a:t>– June </a:t>
            </a:r>
            <a:r>
              <a:rPr lang="en-US" sz="2000" b="1" kern="0" dirty="0" smtClean="0">
                <a:solidFill>
                  <a:srgbClr val="002060"/>
                </a:solidFill>
                <a:ea typeface="+mj-ea"/>
                <a:cs typeface="+mj-cs"/>
              </a:rPr>
              <a:t>2018)</a:t>
            </a:r>
            <a:endParaRPr lang="en-US" dirty="0">
              <a:solidFill>
                <a:srgbClr val="002060"/>
              </a:solidFill>
            </a:endParaRPr>
          </a:p>
        </p:txBody>
      </p:sp>
      <p:sp>
        <p:nvSpPr>
          <p:cNvPr id="14" name="Title 1"/>
          <p:cNvSpPr txBox="1">
            <a:spLocks/>
          </p:cNvSpPr>
          <p:nvPr/>
        </p:nvSpPr>
        <p:spPr bwMode="auto">
          <a:xfrm>
            <a:off x="40217" y="705020"/>
            <a:ext cx="3962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Diagnosis by Age Group</a:t>
            </a:r>
            <a:endParaRPr lang="en-US" sz="2000"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889099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5613" y="1199091"/>
            <a:ext cx="7239000" cy="49530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1,264)</a:t>
            </a:r>
            <a:endParaRPr lang="en-US" sz="2400" b="1" dirty="0">
              <a:solidFill>
                <a:srgbClr val="00206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6" name="Title 2"/>
          <p:cNvSpPr txBox="1">
            <a:spLocks/>
          </p:cNvSpPr>
          <p:nvPr/>
        </p:nvSpPr>
        <p:spPr bwMode="auto">
          <a:xfrm>
            <a:off x="76200" y="521397"/>
            <a:ext cx="8991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Mortality/Graft Failure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(2000-6/2013)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160837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592534478"/>
                    </a:ext>
                  </a:extLst>
                </a:gridCol>
                <a:gridCol w="4152900">
                  <a:extLst>
                    <a:ext uri="{9D8B030D-6E8A-4147-A177-3AD203B41FA5}">
                      <a16:colId xmlns:a16="http://schemas.microsoft.com/office/drawing/2014/main" val="447171186"/>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3433162477"/>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bilirubin (mg/dL)</a:t>
                      </a:r>
                      <a:endParaRPr lang="en-US" dirty="0">
                        <a:solidFill>
                          <a:srgbClr val="000000"/>
                        </a:solidFill>
                      </a:endParaRPr>
                    </a:p>
                  </a:txBody>
                  <a:tcPr>
                    <a:solidFill>
                      <a:srgbClr val="FFFFFF"/>
                    </a:solidFill>
                  </a:tcPr>
                </a:tc>
                <a:extLst>
                  <a:ext uri="{0D108BD9-81ED-4DB2-BD59-A6C34878D82A}">
                    <a16:rowId xmlns:a16="http://schemas.microsoft.com/office/drawing/2014/main" val="536381882"/>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Mortality/Graft Failure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(2000-6/2013)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
        <p:nvSpPr>
          <p:cNvPr id="13" name="TextBox 12"/>
          <p:cNvSpPr txBox="1"/>
          <p:nvPr/>
        </p:nvSpPr>
        <p:spPr>
          <a:xfrm>
            <a:off x="841669" y="4531968"/>
            <a:ext cx="7768931" cy="553998"/>
          </a:xfrm>
          <a:prstGeom prst="rect">
            <a:avLst/>
          </a:prstGeom>
          <a:noFill/>
        </p:spPr>
        <p:txBody>
          <a:bodyPr wrap="square" rtlCol="0">
            <a:spAutoFit/>
          </a:bodyPr>
          <a:lstStyle/>
          <a:p>
            <a:pPr algn="just"/>
            <a:r>
              <a:rPr lang="en-US" sz="1500" u="sng" dirty="0" smtClean="0">
                <a:solidFill>
                  <a:srgbClr val="002060"/>
                </a:solidFill>
              </a:rPr>
              <a:t>Note</a:t>
            </a:r>
            <a:r>
              <a:rPr lang="en-US" sz="1500" dirty="0" smtClean="0">
                <a:solidFill>
                  <a:srgbClr val="002060"/>
                </a:solidFill>
              </a:rPr>
              <a:t>: Height difference and interaction between recipient age and height difference were retained in the final model but were not statistically significant (p-values </a:t>
            </a:r>
            <a:r>
              <a:rPr lang="en-US" sz="1500" u="sng" dirty="0" smtClean="0">
                <a:solidFill>
                  <a:srgbClr val="002060"/>
                </a:solidFill>
              </a:rPr>
              <a:t>&gt;</a:t>
            </a:r>
            <a:r>
              <a:rPr lang="en-US" sz="1500" dirty="0" smtClean="0">
                <a:solidFill>
                  <a:srgbClr val="002060"/>
                </a:solidFill>
              </a:rPr>
              <a:t> 0.05).</a:t>
            </a:r>
            <a:endParaRPr lang="en-US" sz="1500" dirty="0">
              <a:solidFill>
                <a:srgbClr val="002060"/>
              </a:solidFill>
            </a:endParaRPr>
          </a:p>
        </p:txBody>
      </p:sp>
    </p:spTree>
    <p:extLst>
      <p:ext uri="{BB962C8B-B14F-4D97-AF65-F5344CB8AC3E}">
        <p14:creationId xmlns:p14="http://schemas.microsoft.com/office/powerpoint/2010/main" val="35661379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1,264)</a:t>
            </a:r>
            <a:endParaRPr lang="en-US" sz="2400" b="1" dirty="0">
              <a:solidFill>
                <a:srgbClr val="002060"/>
              </a:solidFill>
            </a:endParaRPr>
          </a:p>
        </p:txBody>
      </p:sp>
      <p:sp>
        <p:nvSpPr>
          <p:cNvPr id="18" name="Title 4"/>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143934" y="7112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
</a:t>
            </a:r>
            <a:endParaRPr lang="en-US" sz="2000" kern="0" dirty="0">
              <a:solidFill>
                <a:srgbClr val="0070C0"/>
              </a:solidFill>
            </a:endParaRPr>
          </a:p>
        </p:txBody>
      </p:sp>
      <p:sp>
        <p:nvSpPr>
          <p:cNvPr id="16" name="Title 2"/>
          <p:cNvSpPr txBox="1">
            <a:spLocks/>
          </p:cNvSpPr>
          <p:nvPr/>
        </p:nvSpPr>
        <p:spPr bwMode="auto">
          <a:xfrm>
            <a:off x="248557" y="526126"/>
            <a:ext cx="8763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Mortality/Graft Failure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(2000-6/2013)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6393118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2209800" y="2286000"/>
            <a:ext cx="1828800" cy="323165"/>
          </a:xfrm>
          <a:prstGeom prst="rect">
            <a:avLst/>
          </a:prstGeom>
          <a:noFill/>
        </p:spPr>
        <p:txBody>
          <a:bodyPr wrap="square" rtlCol="0">
            <a:spAutoFit/>
          </a:bodyPr>
          <a:lstStyle/>
          <a:p>
            <a:pPr algn="ctr"/>
            <a:r>
              <a:rPr lang="en-US" sz="1500" b="1" dirty="0" smtClean="0">
                <a:solidFill>
                  <a:schemeClr val="bg2"/>
                </a:solidFill>
              </a:rPr>
              <a:t>p = 0.0057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1,264)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53113" y="69203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(mg/dL)
</a:t>
            </a:r>
            <a:endParaRPr lang="en-US" sz="2000" kern="0" dirty="0">
              <a:solidFill>
                <a:srgbClr val="0070C0"/>
              </a:solidFill>
            </a:endParaRPr>
          </a:p>
        </p:txBody>
      </p:sp>
      <p:sp>
        <p:nvSpPr>
          <p:cNvPr id="16" name="Title 2"/>
          <p:cNvSpPr txBox="1">
            <a:spLocks/>
          </p:cNvSpPr>
          <p:nvPr/>
        </p:nvSpPr>
        <p:spPr bwMode="auto">
          <a:xfrm>
            <a:off x="14785" y="4914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Mortality/Graft Failure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(2000-6/2013)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55007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solidFill>
                  <a:srgbClr val="002060"/>
                </a:solidFill>
              </a:rPr>
              <a:t>Pediatric Lung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Diagnosis by Year (Number)</a:t>
            </a:r>
            <a:endParaRPr lang="en-US" sz="2400" dirty="0">
              <a:solidFill>
                <a:srgbClr val="00206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2349736"/>
              </p:ext>
            </p:extLst>
          </p:nvPr>
        </p:nvGraphicFramePr>
        <p:xfrm>
          <a:off x="152400" y="1143000"/>
          <a:ext cx="86868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0453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Diagnosis Distribution by Sex</a:t>
            </a:r>
            <a:br>
              <a:rPr lang="en-US" sz="24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12229955"/>
              </p:ext>
            </p:extLst>
          </p:nvPr>
        </p:nvGraphicFramePr>
        <p:xfrm>
          <a:off x="0" y="1295400"/>
          <a:ext cx="8991600" cy="494020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002060"/>
                </a:solidFill>
              </a:rPr>
              <a:t>NOTE: Unknown diagnoses were excluded from this tabulation. Analysis includes deceased and living donor </a:t>
            </a:r>
            <a:r>
              <a:rPr lang="en-US" sz="1200" b="1" dirty="0" smtClean="0">
                <a:solidFill>
                  <a:srgbClr val="002060"/>
                </a:solidFill>
              </a:rPr>
              <a:t>transplants.</a:t>
            </a:r>
            <a:endParaRPr lang="en-US" sz="1200" dirty="0">
              <a:solidFill>
                <a:srgbClr val="00206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dirty="0">
                <a:solidFill>
                  <a:srgbClr val="002060"/>
                </a:solidFill>
                <a:ea typeface="+mj-ea"/>
                <a:cs typeface="+mj-cs"/>
              </a:rPr>
              <a:t>(Transplants: January 2010 – June 2018)</a:t>
            </a: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04401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Diagnosis Distribution by Location</a:t>
            </a:r>
            <a:br>
              <a:rPr lang="en-US" sz="24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59729097"/>
              </p:ext>
            </p:extLst>
          </p:nvPr>
        </p:nvGraphicFramePr>
        <p:xfrm>
          <a:off x="0" y="12954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002060"/>
                </a:solidFill>
              </a:rPr>
              <a:t>NOTE: Unknown diagnoses were excluded from this tabulation. Analysis includes deceased and living donor </a:t>
            </a:r>
            <a:r>
              <a:rPr lang="en-US" sz="1200" b="1" dirty="0" smtClean="0">
                <a:solidFill>
                  <a:srgbClr val="002060"/>
                </a:solidFill>
              </a:rPr>
              <a:t>transplants.</a:t>
            </a:r>
            <a:endParaRPr lang="en-US" sz="1200" dirty="0">
              <a:solidFill>
                <a:srgbClr val="00206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2010 – June 2018)</a:t>
            </a:r>
            <a:endParaRPr lang="en-US" dirty="0">
              <a:solidFill>
                <a:srgbClr val="002060"/>
              </a:solidFill>
            </a:endParaRPr>
          </a:p>
        </p:txBody>
      </p:sp>
      <p:sp>
        <p:nvSpPr>
          <p:cNvPr id="23" name="TextBox 22"/>
          <p:cNvSpPr txBox="1"/>
          <p:nvPr/>
        </p:nvSpPr>
        <p:spPr>
          <a:xfrm>
            <a:off x="4882979" y="5743526"/>
            <a:ext cx="4094008" cy="276999"/>
          </a:xfrm>
          <a:prstGeom prst="rect">
            <a:avLst/>
          </a:prstGeom>
          <a:noFill/>
        </p:spPr>
        <p:txBody>
          <a:bodyPr wrap="square" rtlCol="0">
            <a:spAutoFit/>
          </a:bodyPr>
          <a:lstStyle/>
          <a:p>
            <a:r>
              <a:rPr lang="en-US" sz="1200" b="1" u="sng" dirty="0" smtClean="0">
                <a:solidFill>
                  <a:schemeClr val="bg2"/>
                </a:solidFill>
              </a:rPr>
              <a:t>Total number of transplants reported</a:t>
            </a:r>
            <a:r>
              <a:rPr lang="en-US" sz="1200" b="1" dirty="0" smtClean="0">
                <a:solidFill>
                  <a:schemeClr val="bg2"/>
                </a:solidFill>
              </a:rPr>
              <a:t>:</a:t>
            </a:r>
          </a:p>
        </p:txBody>
      </p:sp>
      <p:sp>
        <p:nvSpPr>
          <p:cNvPr id="4" name="pvalues"/>
          <p:cNvSpPr txBox="1"/>
          <p:nvPr/>
        </p:nvSpPr>
        <p:spPr>
          <a:xfrm>
            <a:off x="4893374" y="5936388"/>
            <a:ext cx="3754297" cy="276999"/>
          </a:xfrm>
          <a:prstGeom prst="rect">
            <a:avLst/>
          </a:prstGeom>
          <a:noFill/>
        </p:spPr>
        <p:txBody>
          <a:bodyPr wrap="square" rtlCol="0">
            <a:spAutoFit/>
          </a:bodyPr>
          <a:lstStyle/>
          <a:p>
            <a:r>
              <a:rPr lang="en-US" sz="1200" b="1" dirty="0">
                <a:solidFill>
                  <a:schemeClr val="bg2"/>
                </a:solidFill>
              </a:rPr>
              <a:t>Europe = 397, North America = 417, Other = 100</a:t>
            </a:r>
          </a:p>
        </p:txBody>
      </p:sp>
      <p:grpSp>
        <p:nvGrpSpPr>
          <p:cNvPr id="13" name="Group 12"/>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88914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solidFill>
                  <a:srgbClr val="002060"/>
                </a:solidFill>
              </a:rPr>
              <a:t>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Age Distribution by </a:t>
            </a:r>
            <a:r>
              <a:rPr lang="en-US" sz="2400" dirty="0">
                <a:solidFill>
                  <a:srgbClr val="002060"/>
                </a:solidFill>
              </a:rPr>
              <a:t>Diagnosis</a:t>
            </a:r>
            <a:r>
              <a:rPr lang="en-US" sz="2300" dirty="0" smtClean="0">
                <a:solidFill>
                  <a:srgbClr val="002060"/>
                </a:solidFill>
              </a:rPr>
              <a:t/>
            </a:r>
            <a:br>
              <a:rPr lang="en-US" sz="23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16643492"/>
              </p:ext>
            </p:extLst>
          </p:nvPr>
        </p:nvGraphicFramePr>
        <p:xfrm>
          <a:off x="76200" y="1371600"/>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068161" y="101836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2010 – June 2018)</a:t>
            </a:r>
            <a:endParaRPr lang="en-US" dirty="0">
              <a:solidFill>
                <a:srgbClr val="002060"/>
              </a:solidFill>
            </a:endParaRPr>
          </a:p>
        </p:txBody>
      </p:sp>
      <p:sp>
        <p:nvSpPr>
          <p:cNvPr id="12" name="TextBox 11"/>
          <p:cNvSpPr txBox="1"/>
          <p:nvPr/>
        </p:nvSpPr>
        <p:spPr>
          <a:xfrm>
            <a:off x="4897297" y="6192337"/>
            <a:ext cx="4419600" cy="646331"/>
          </a:xfrm>
          <a:prstGeom prst="rect">
            <a:avLst/>
          </a:prstGeom>
          <a:noFill/>
        </p:spPr>
        <p:txBody>
          <a:bodyPr wrap="square" rtlCol="0">
            <a:spAutoFit/>
          </a:bodyPr>
          <a:lstStyle/>
          <a:p>
            <a:r>
              <a:rPr lang="en-US" sz="1200" b="1" dirty="0">
                <a:solidFill>
                  <a:srgbClr val="002060"/>
                </a:solidFill>
              </a:rPr>
              <a:t>NOTE: Unknown diagnoses were excluded from this tabulation. Analysis includes deceased and living donor </a:t>
            </a:r>
            <a:r>
              <a:rPr lang="en-US" sz="1200" b="1" dirty="0" smtClean="0">
                <a:solidFill>
                  <a:srgbClr val="002060"/>
                </a:solidFill>
              </a:rPr>
              <a:t>transplants.</a:t>
            </a:r>
            <a:endParaRPr lang="en-US" sz="120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93684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Diagnosis Distribution by Era</a:t>
            </a:r>
            <a:br>
              <a:rPr lang="en-US" sz="24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1534748"/>
              </p:ext>
            </p:extLst>
          </p:nvPr>
        </p:nvGraphicFramePr>
        <p:xfrm>
          <a:off x="0" y="1295399"/>
          <a:ext cx="8991600" cy="489693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002060"/>
                </a:solidFill>
              </a:rPr>
              <a:t>NOTE: Unknown diagnoses were excluded from this tabulation. Analysis includes deceased and living donor </a:t>
            </a:r>
            <a:r>
              <a:rPr lang="en-US" sz="1200" b="1" dirty="0" smtClean="0">
                <a:solidFill>
                  <a:srgbClr val="002060"/>
                </a:solidFill>
              </a:rPr>
              <a:t>transplants.</a:t>
            </a:r>
            <a:endParaRPr lang="en-US" sz="1200" dirty="0">
              <a:solidFill>
                <a:srgbClr val="00206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2018)</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04060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solidFill>
                  <a:srgbClr val="002060"/>
                </a:solidFill>
              </a:rPr>
              <a:t>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Age Distribution by Era and Diagnosis</a:t>
            </a:r>
            <a:r>
              <a:rPr lang="en-US" sz="2300" dirty="0" smtClean="0">
                <a:solidFill>
                  <a:srgbClr val="002060"/>
                </a:solidFill>
              </a:rPr>
              <a:t/>
            </a:r>
            <a:br>
              <a:rPr lang="en-US" sz="23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12653580"/>
              </p:ext>
            </p:extLst>
          </p:nvPr>
        </p:nvGraphicFramePr>
        <p:xfrm>
          <a:off x="76200" y="1371600"/>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068161" y="101836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2002 – June 2018)</a:t>
            </a:r>
            <a:endParaRPr lang="en-US" dirty="0">
              <a:solidFill>
                <a:srgbClr val="002060"/>
              </a:solidFill>
            </a:endParaRPr>
          </a:p>
        </p:txBody>
      </p:sp>
      <p:sp>
        <p:nvSpPr>
          <p:cNvPr id="12" name="TextBox 11"/>
          <p:cNvSpPr txBox="1"/>
          <p:nvPr/>
        </p:nvSpPr>
        <p:spPr>
          <a:xfrm>
            <a:off x="4897297" y="6192337"/>
            <a:ext cx="4419600" cy="646331"/>
          </a:xfrm>
          <a:prstGeom prst="rect">
            <a:avLst/>
          </a:prstGeom>
          <a:noFill/>
        </p:spPr>
        <p:txBody>
          <a:bodyPr wrap="square" rtlCol="0">
            <a:spAutoFit/>
          </a:bodyPr>
          <a:lstStyle/>
          <a:p>
            <a:r>
              <a:rPr lang="en-US" sz="1200" b="1" dirty="0">
                <a:solidFill>
                  <a:srgbClr val="002060"/>
                </a:solidFill>
              </a:rPr>
              <a:t>NOTE: Unknown diagnoses were excluded from this tabulation. Analysis includes deceased and living donor </a:t>
            </a:r>
            <a:r>
              <a:rPr lang="en-US" sz="1200" b="1" dirty="0" smtClean="0">
                <a:solidFill>
                  <a:srgbClr val="002060"/>
                </a:solidFill>
              </a:rPr>
              <a:t>transplants.</a:t>
            </a:r>
            <a:endParaRPr lang="en-US" sz="1200" dirty="0">
              <a:solidFill>
                <a:srgbClr val="002060"/>
              </a:solidFill>
            </a:endParaRPr>
          </a:p>
        </p:txBody>
      </p:sp>
      <p:sp>
        <p:nvSpPr>
          <p:cNvPr id="4" name="TextBox 3"/>
          <p:cNvSpPr txBox="1"/>
          <p:nvPr/>
        </p:nvSpPr>
        <p:spPr>
          <a:xfrm>
            <a:off x="892622" y="5638800"/>
            <a:ext cx="848961" cy="323165"/>
          </a:xfrm>
          <a:prstGeom prst="rect">
            <a:avLst/>
          </a:prstGeom>
          <a:noFill/>
        </p:spPr>
        <p:txBody>
          <a:bodyPr wrap="square" rtlCol="0">
            <a:spAutoFit/>
          </a:bodyPr>
          <a:lstStyle/>
          <a:p>
            <a:pPr algn="ctr"/>
            <a:r>
              <a:rPr lang="en-US" sz="1500" b="1" dirty="0" smtClean="0">
                <a:solidFill>
                  <a:srgbClr val="0070C0"/>
                </a:solidFill>
              </a:rPr>
              <a:t>CF</a:t>
            </a:r>
            <a:endParaRPr lang="en-US" sz="1500" b="1" dirty="0">
              <a:solidFill>
                <a:srgbClr val="0070C0"/>
              </a:solidFill>
            </a:endParaRPr>
          </a:p>
        </p:txBody>
      </p:sp>
      <p:sp>
        <p:nvSpPr>
          <p:cNvPr id="13" name="TextBox 12"/>
          <p:cNvSpPr txBox="1"/>
          <p:nvPr/>
        </p:nvSpPr>
        <p:spPr>
          <a:xfrm>
            <a:off x="4355872" y="5638800"/>
            <a:ext cx="1138257" cy="553998"/>
          </a:xfrm>
          <a:prstGeom prst="rect">
            <a:avLst/>
          </a:prstGeom>
          <a:noFill/>
        </p:spPr>
        <p:txBody>
          <a:bodyPr wrap="square" rtlCol="0">
            <a:spAutoFit/>
          </a:bodyPr>
          <a:lstStyle/>
          <a:p>
            <a:pPr algn="ctr"/>
            <a:r>
              <a:rPr lang="en-US" sz="1500" b="1" dirty="0" smtClean="0">
                <a:solidFill>
                  <a:srgbClr val="0070C0"/>
                </a:solidFill>
              </a:rPr>
              <a:t>OB (non-Retx)</a:t>
            </a:r>
            <a:endParaRPr lang="en-US" sz="1500" b="1" dirty="0">
              <a:solidFill>
                <a:srgbClr val="0070C0"/>
              </a:solidFill>
            </a:endParaRPr>
          </a:p>
        </p:txBody>
      </p:sp>
      <p:sp>
        <p:nvSpPr>
          <p:cNvPr id="17" name="TextBox 16"/>
          <p:cNvSpPr txBox="1"/>
          <p:nvPr/>
        </p:nvSpPr>
        <p:spPr>
          <a:xfrm>
            <a:off x="3266758" y="5638800"/>
            <a:ext cx="848961" cy="553998"/>
          </a:xfrm>
          <a:prstGeom prst="rect">
            <a:avLst/>
          </a:prstGeom>
          <a:noFill/>
        </p:spPr>
        <p:txBody>
          <a:bodyPr wrap="square" rtlCol="0">
            <a:spAutoFit/>
          </a:bodyPr>
          <a:lstStyle/>
          <a:p>
            <a:pPr algn="ctr"/>
            <a:r>
              <a:rPr lang="en-US" sz="1500" b="1" dirty="0" smtClean="0">
                <a:solidFill>
                  <a:srgbClr val="0070C0"/>
                </a:solidFill>
              </a:rPr>
              <a:t>ILD Other</a:t>
            </a:r>
            <a:endParaRPr lang="en-US" sz="1500" b="1" dirty="0">
              <a:solidFill>
                <a:srgbClr val="0070C0"/>
              </a:solidFill>
            </a:endParaRPr>
          </a:p>
        </p:txBody>
      </p:sp>
      <p:sp>
        <p:nvSpPr>
          <p:cNvPr id="18" name="TextBox 17"/>
          <p:cNvSpPr txBox="1"/>
          <p:nvPr/>
        </p:nvSpPr>
        <p:spPr>
          <a:xfrm>
            <a:off x="1891442" y="5638800"/>
            <a:ext cx="1286406" cy="323165"/>
          </a:xfrm>
          <a:prstGeom prst="rect">
            <a:avLst/>
          </a:prstGeom>
          <a:noFill/>
        </p:spPr>
        <p:txBody>
          <a:bodyPr wrap="square" rtlCol="0">
            <a:spAutoFit/>
          </a:bodyPr>
          <a:lstStyle/>
          <a:p>
            <a:pPr algn="ctr"/>
            <a:r>
              <a:rPr lang="en-US" sz="1500" b="1" dirty="0" smtClean="0">
                <a:solidFill>
                  <a:srgbClr val="0070C0"/>
                </a:solidFill>
              </a:rPr>
              <a:t>ILD</a:t>
            </a:r>
            <a:endParaRPr lang="en-US" sz="1500" b="1" dirty="0">
              <a:solidFill>
                <a:srgbClr val="0070C0"/>
              </a:solidFill>
            </a:endParaRPr>
          </a:p>
        </p:txBody>
      </p:sp>
      <p:sp>
        <p:nvSpPr>
          <p:cNvPr id="20" name="TextBox 19"/>
          <p:cNvSpPr txBox="1"/>
          <p:nvPr/>
        </p:nvSpPr>
        <p:spPr>
          <a:xfrm>
            <a:off x="6847239" y="5638800"/>
            <a:ext cx="848961" cy="553998"/>
          </a:xfrm>
          <a:prstGeom prst="rect">
            <a:avLst/>
          </a:prstGeom>
          <a:noFill/>
        </p:spPr>
        <p:txBody>
          <a:bodyPr wrap="square" rtlCol="0">
            <a:spAutoFit/>
          </a:bodyPr>
          <a:lstStyle/>
          <a:p>
            <a:pPr algn="ctr"/>
            <a:r>
              <a:rPr lang="en-US" sz="1500" b="1" dirty="0">
                <a:solidFill>
                  <a:srgbClr val="0070C0"/>
                </a:solidFill>
              </a:rPr>
              <a:t>PH-not IPAH</a:t>
            </a:r>
          </a:p>
        </p:txBody>
      </p:sp>
      <p:sp>
        <p:nvSpPr>
          <p:cNvPr id="21" name="TextBox 20"/>
          <p:cNvSpPr txBox="1"/>
          <p:nvPr/>
        </p:nvSpPr>
        <p:spPr>
          <a:xfrm>
            <a:off x="7690055" y="5638800"/>
            <a:ext cx="1396473" cy="323165"/>
          </a:xfrm>
          <a:prstGeom prst="rect">
            <a:avLst/>
          </a:prstGeom>
          <a:noFill/>
        </p:spPr>
        <p:txBody>
          <a:bodyPr wrap="square" rtlCol="0">
            <a:spAutoFit/>
          </a:bodyPr>
          <a:lstStyle/>
          <a:p>
            <a:pPr algn="ctr"/>
            <a:r>
              <a:rPr lang="en-US" sz="1500" b="1" dirty="0" smtClean="0">
                <a:solidFill>
                  <a:srgbClr val="0070C0"/>
                </a:solidFill>
              </a:rPr>
              <a:t>Other</a:t>
            </a:r>
            <a:endParaRPr lang="en-US" sz="1500" b="1" dirty="0">
              <a:solidFill>
                <a:srgbClr val="0070C0"/>
              </a:solidFill>
            </a:endParaRPr>
          </a:p>
        </p:txBody>
      </p:sp>
      <p:sp>
        <p:nvSpPr>
          <p:cNvPr id="22" name="TextBox 21"/>
          <p:cNvSpPr txBox="1"/>
          <p:nvPr/>
        </p:nvSpPr>
        <p:spPr>
          <a:xfrm>
            <a:off x="5562600" y="5638800"/>
            <a:ext cx="975437" cy="323165"/>
          </a:xfrm>
          <a:prstGeom prst="rect">
            <a:avLst/>
          </a:prstGeom>
          <a:noFill/>
        </p:spPr>
        <p:txBody>
          <a:bodyPr wrap="square" rtlCol="0">
            <a:spAutoFit/>
          </a:bodyPr>
          <a:lstStyle/>
          <a:p>
            <a:pPr algn="ctr"/>
            <a:r>
              <a:rPr lang="en-US" sz="1500" b="1" dirty="0" smtClean="0">
                <a:solidFill>
                  <a:srgbClr val="0070C0"/>
                </a:solidFill>
              </a:rPr>
              <a:t>IPAH</a:t>
            </a:r>
            <a:endParaRPr lang="en-US" sz="1500" b="1" dirty="0">
              <a:solidFill>
                <a:srgbClr val="0070C0"/>
              </a:solidFill>
            </a:endParaRPr>
          </a:p>
        </p:txBody>
      </p:sp>
      <p:grpSp>
        <p:nvGrpSpPr>
          <p:cNvPr id="23" name="Group 22"/>
          <p:cNvGrpSpPr/>
          <p:nvPr/>
        </p:nvGrpSpPr>
        <p:grpSpPr>
          <a:xfrm>
            <a:off x="2" y="6146792"/>
            <a:ext cx="4715932" cy="711201"/>
            <a:chOff x="2" y="6146792"/>
            <a:chExt cx="4715932" cy="711201"/>
          </a:xfrm>
        </p:grpSpPr>
        <p:grpSp>
          <p:nvGrpSpPr>
            <p:cNvPr id="24" name="Group 23"/>
            <p:cNvGrpSpPr/>
            <p:nvPr/>
          </p:nvGrpSpPr>
          <p:grpSpPr>
            <a:xfrm>
              <a:off x="2" y="6146792"/>
              <a:ext cx="4715932" cy="711201"/>
              <a:chOff x="1" y="6067776"/>
              <a:chExt cx="4952999" cy="790224"/>
            </a:xfrm>
          </p:grpSpPr>
          <p:pic>
            <p:nvPicPr>
              <p:cNvPr id="26" name="Picture 2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07987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Post-Transplant:</a:t>
            </a:r>
            <a:br>
              <a:rPr lang="en-US" sz="4000" dirty="0" smtClean="0">
                <a:solidFill>
                  <a:srgbClr val="002060"/>
                </a:solidFill>
              </a:rPr>
            </a:br>
            <a:r>
              <a:rPr lang="en-US" sz="4000" dirty="0" smtClean="0">
                <a:solidFill>
                  <a:srgbClr val="002060"/>
                </a:solidFill>
              </a:rPr>
              <a:t>Survival and Other Outcomes</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27313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Recipient Age Group </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1587628"/>
              </p:ext>
            </p:extLst>
          </p:nvPr>
        </p:nvGraphicFramePr>
        <p:xfrm>
          <a:off x="76200" y="12192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7391400" y="3663043"/>
            <a:ext cx="1143000" cy="292388"/>
          </a:xfrm>
          <a:prstGeom prst="rect">
            <a:avLst/>
          </a:prstGeom>
          <a:noFill/>
        </p:spPr>
        <p:txBody>
          <a:bodyPr wrap="square" rtlCol="0">
            <a:spAutoFit/>
          </a:bodyPr>
          <a:lstStyle/>
          <a:p>
            <a:pPr algn="ctr"/>
            <a:r>
              <a:rPr lang="en-US" sz="1300" b="1" dirty="0">
                <a:solidFill>
                  <a:schemeClr val="bg2"/>
                </a:solidFill>
              </a:rPr>
              <a:t>p = 0.0894</a:t>
            </a:r>
          </a:p>
        </p:txBody>
      </p:sp>
      <p:sp>
        <p:nvSpPr>
          <p:cNvPr id="18" name="median_survival"/>
          <p:cNvSpPr txBox="1"/>
          <p:nvPr/>
        </p:nvSpPr>
        <p:spPr>
          <a:xfrm>
            <a:off x="1152822" y="4851417"/>
            <a:ext cx="2410288"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Adult = 6.2; Pediatric = 5.7</a:t>
            </a:r>
          </a:p>
        </p:txBody>
      </p:sp>
      <p:sp>
        <p:nvSpPr>
          <p:cNvPr id="5" name="title_cohort"/>
          <p:cNvSpPr txBox="1"/>
          <p:nvPr/>
        </p:nvSpPr>
        <p:spPr>
          <a:xfrm>
            <a:off x="2357966"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90881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a:t>
            </a:r>
            <a:r>
              <a:rPr lang="en-US" sz="2400" dirty="0">
                <a:solidFill>
                  <a:srgbClr val="002060"/>
                </a:solidFill>
              </a:rPr>
              <a:t>Conditional on Survival to 1 Year </a:t>
            </a:r>
            <a:r>
              <a:rPr lang="en-US" sz="2400" dirty="0" smtClean="0">
                <a:solidFill>
                  <a:srgbClr val="002060"/>
                </a:solidFill>
              </a:rPr>
              <a:t>by Recipient Age Group </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9109673"/>
              </p:ext>
            </p:extLst>
          </p:nvPr>
        </p:nvGraphicFramePr>
        <p:xfrm>
          <a:off x="76200" y="15240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7391400" y="3663043"/>
            <a:ext cx="1143000" cy="292388"/>
          </a:xfrm>
          <a:prstGeom prst="rect">
            <a:avLst/>
          </a:prstGeom>
          <a:noFill/>
        </p:spPr>
        <p:txBody>
          <a:bodyPr wrap="square" rtlCol="0">
            <a:spAutoFit/>
          </a:bodyPr>
          <a:lstStyle/>
          <a:p>
            <a:pPr algn="ctr"/>
            <a:r>
              <a:rPr lang="en-US" sz="1300" b="1" dirty="0" smtClean="0">
                <a:solidFill>
                  <a:schemeClr val="bg2"/>
                </a:solidFill>
              </a:rPr>
              <a:t>p = 0.0088</a:t>
            </a:r>
            <a:endParaRPr lang="en-US" sz="1300" b="1" dirty="0">
              <a:solidFill>
                <a:schemeClr val="bg2"/>
              </a:solidFill>
            </a:endParaRPr>
          </a:p>
        </p:txBody>
      </p:sp>
      <p:sp>
        <p:nvSpPr>
          <p:cNvPr id="18" name="median_survival"/>
          <p:cNvSpPr txBox="1"/>
          <p:nvPr/>
        </p:nvSpPr>
        <p:spPr>
          <a:xfrm>
            <a:off x="1152822" y="4851417"/>
            <a:ext cx="2410288"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Adult = 8.3; Pediatric = 9.1</a:t>
            </a:r>
          </a:p>
        </p:txBody>
      </p:sp>
      <p:sp>
        <p:nvSpPr>
          <p:cNvPr id="5" name="title_cohort"/>
          <p:cNvSpPr txBox="1"/>
          <p:nvPr/>
        </p:nvSpPr>
        <p:spPr>
          <a:xfrm>
            <a:off x="2057400" y="116199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64259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13" y="0"/>
            <a:ext cx="8610600" cy="1066800"/>
          </a:xfrm>
        </p:spPr>
        <p:txBody>
          <a:bodyPr/>
          <a:lstStyle/>
          <a:p>
            <a:r>
              <a:rPr lang="en-US" sz="3200" dirty="0" smtClean="0">
                <a:solidFill>
                  <a:srgbClr val="002060"/>
                </a:solidFill>
              </a:rPr>
              <a:t>Table of Contents</a:t>
            </a:r>
            <a:endParaRPr lang="en-US" sz="3200" dirty="0">
              <a:solidFill>
                <a:srgbClr val="002060"/>
              </a:solidFill>
            </a:endParaRPr>
          </a:p>
        </p:txBody>
      </p:sp>
      <p:sp>
        <p:nvSpPr>
          <p:cNvPr id="10" name="Content Placeholder 9"/>
          <p:cNvSpPr>
            <a:spLocks noGrp="1"/>
          </p:cNvSpPr>
          <p:nvPr>
            <p:ph idx="1"/>
          </p:nvPr>
        </p:nvSpPr>
        <p:spPr>
          <a:xfrm>
            <a:off x="129313" y="1041400"/>
            <a:ext cx="8991600" cy="4114800"/>
          </a:xfrm>
        </p:spPr>
        <p:txBody>
          <a:bodyPr lIns="9144" rIns="9144"/>
          <a:lstStyle/>
          <a:p>
            <a:pPr>
              <a:lnSpc>
                <a:spcPct val="120000"/>
              </a:lnSpc>
              <a:buClr>
                <a:srgbClr val="0070C0"/>
              </a:buClr>
            </a:pPr>
            <a:r>
              <a:rPr lang="en-US" sz="2300" b="1" dirty="0" smtClean="0">
                <a:solidFill>
                  <a:srgbClr val="002060"/>
                </a:solidFill>
              </a:rPr>
              <a:t>Donor, recipient and center characteristics: slides 3-16</a:t>
            </a:r>
          </a:p>
          <a:p>
            <a:pPr>
              <a:lnSpc>
                <a:spcPct val="120000"/>
              </a:lnSpc>
              <a:buClr>
                <a:srgbClr val="0070C0"/>
              </a:buClr>
            </a:pPr>
            <a:r>
              <a:rPr lang="en-US" sz="2300" b="1" dirty="0" smtClean="0">
                <a:solidFill>
                  <a:srgbClr val="002060"/>
                </a:solidFill>
              </a:rPr>
              <a:t>Post-transplant – survival and other outcomes: slides 17-44</a:t>
            </a:r>
          </a:p>
          <a:p>
            <a:pPr>
              <a:lnSpc>
                <a:spcPct val="120000"/>
              </a:lnSpc>
              <a:buClr>
                <a:srgbClr val="0070C0"/>
              </a:buClr>
            </a:pPr>
            <a:r>
              <a:rPr lang="en-US" sz="2300" b="1" dirty="0">
                <a:solidFill>
                  <a:srgbClr val="002060"/>
                </a:solidFill>
              </a:rPr>
              <a:t>Induction and </a:t>
            </a:r>
            <a:r>
              <a:rPr lang="en-US" sz="2300" b="1" dirty="0" smtClean="0">
                <a:solidFill>
                  <a:srgbClr val="002060"/>
                </a:solidFill>
              </a:rPr>
              <a:t>maintenance immunosuppression: slides 45-53</a:t>
            </a:r>
          </a:p>
          <a:p>
            <a:pPr>
              <a:lnSpc>
                <a:spcPct val="120000"/>
              </a:lnSpc>
              <a:buClr>
                <a:srgbClr val="0070C0"/>
              </a:buClr>
            </a:pPr>
            <a:r>
              <a:rPr lang="en-US" sz="2300" b="1" dirty="0" smtClean="0">
                <a:solidFill>
                  <a:srgbClr val="002060"/>
                </a:solidFill>
              </a:rPr>
              <a:t>Post-transplant morbidities: slides 54-69</a:t>
            </a:r>
          </a:p>
          <a:p>
            <a:pPr>
              <a:lnSpc>
                <a:spcPct val="120000"/>
              </a:lnSpc>
              <a:buClr>
                <a:srgbClr val="0070C0"/>
              </a:buClr>
            </a:pPr>
            <a:r>
              <a:rPr lang="en-US" sz="2300" b="1" dirty="0" smtClean="0">
                <a:solidFill>
                  <a:srgbClr val="002060"/>
                </a:solidFill>
              </a:rPr>
              <a:t>Multivariable analyses: slides 70-74</a:t>
            </a:r>
          </a:p>
          <a:p>
            <a:pPr>
              <a:lnSpc>
                <a:spcPct val="120000"/>
              </a:lnSpc>
              <a:buClr>
                <a:srgbClr val="0070C0"/>
              </a:buClr>
            </a:pPr>
            <a:r>
              <a:rPr lang="en-US" sz="2300" b="1" dirty="0" smtClean="0">
                <a:solidFill>
                  <a:srgbClr val="002060"/>
                </a:solidFill>
              </a:rPr>
              <a:t>Focus theme – Donor and recipient size match: slides 75-103</a:t>
            </a:r>
          </a:p>
          <a:p>
            <a:pPr lvl="1">
              <a:lnSpc>
                <a:spcPct val="120000"/>
              </a:lnSpc>
              <a:buClr>
                <a:srgbClr val="0070C0"/>
              </a:buClr>
            </a:pPr>
            <a:r>
              <a:rPr lang="en-US" sz="2300" b="1" dirty="0" smtClean="0">
                <a:solidFill>
                  <a:srgbClr val="002060"/>
                </a:solidFill>
              </a:rPr>
              <a:t>Select characteristics by size match: slides 76-82 </a:t>
            </a:r>
          </a:p>
          <a:p>
            <a:pPr lvl="1">
              <a:lnSpc>
                <a:spcPct val="120000"/>
              </a:lnSpc>
              <a:buClr>
                <a:srgbClr val="0070C0"/>
              </a:buClr>
            </a:pPr>
            <a:r>
              <a:rPr lang="en-US" sz="2300" b="1" dirty="0" smtClean="0">
                <a:solidFill>
                  <a:srgbClr val="002060"/>
                </a:solidFill>
              </a:rPr>
              <a:t>Post-transplant outcomes: slides 83-95</a:t>
            </a:r>
          </a:p>
          <a:p>
            <a:pPr lvl="1">
              <a:lnSpc>
                <a:spcPct val="120000"/>
              </a:lnSpc>
              <a:buClr>
                <a:srgbClr val="0070C0"/>
              </a:buClr>
            </a:pPr>
            <a:r>
              <a:rPr lang="en-US" sz="2300" b="1" dirty="0" smtClean="0">
                <a:solidFill>
                  <a:srgbClr val="002060"/>
                </a:solidFill>
              </a:rPr>
              <a:t>Multivariable analyses: slides 96-103</a:t>
            </a:r>
          </a:p>
          <a:p>
            <a:pPr>
              <a:buNone/>
            </a:pPr>
            <a:endParaRPr lang="en-US" sz="230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10239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Recipient Age Group and Procedure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5723130"/>
              </p:ext>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886200" y="2673460"/>
            <a:ext cx="4648200" cy="600164"/>
          </a:xfrm>
          <a:prstGeom prst="rect">
            <a:avLst/>
          </a:prstGeom>
          <a:noFill/>
        </p:spPr>
        <p:txBody>
          <a:bodyPr wrap="square" lIns="0" tIns="0" rIns="0" bIns="0" rtlCol="0">
            <a:spAutoFit/>
          </a:bodyPr>
          <a:lstStyle/>
          <a:p>
            <a:r>
              <a:rPr lang="en-US" sz="1300" b="1" dirty="0">
                <a:solidFill>
                  <a:schemeClr val="bg2"/>
                </a:solidFill>
              </a:rPr>
              <a:t>Adult, Single vs. Adult, Bilateral/Double: </a:t>
            </a:r>
            <a:r>
              <a:rPr lang="en-US" sz="1300" b="1" dirty="0" smtClean="0">
                <a:solidFill>
                  <a:schemeClr val="bg2"/>
                </a:solidFill>
              </a:rPr>
              <a:t>p&lt;0.0001 </a:t>
            </a:r>
          </a:p>
          <a:p>
            <a:r>
              <a:rPr lang="en-US" sz="1300" b="1" dirty="0" smtClean="0">
                <a:solidFill>
                  <a:schemeClr val="bg2"/>
                </a:solidFill>
              </a:rPr>
              <a:t>Adult</a:t>
            </a:r>
            <a:r>
              <a:rPr lang="en-US" sz="1300" b="1" dirty="0">
                <a:solidFill>
                  <a:schemeClr val="bg2"/>
                </a:solidFill>
              </a:rPr>
              <a:t>, Single vs. Pediatric: </a:t>
            </a:r>
            <a:r>
              <a:rPr lang="en-US" sz="1300" b="1" dirty="0" smtClean="0">
                <a:solidFill>
                  <a:schemeClr val="bg2"/>
                </a:solidFill>
              </a:rPr>
              <a:t>p&lt;0.0001</a:t>
            </a:r>
          </a:p>
          <a:p>
            <a:r>
              <a:rPr lang="en-US" sz="1300" b="1" dirty="0" smtClean="0">
                <a:solidFill>
                  <a:schemeClr val="bg2"/>
                </a:solidFill>
              </a:rPr>
              <a:t>Adult</a:t>
            </a:r>
            <a:r>
              <a:rPr lang="en-US" sz="1300" b="1" dirty="0">
                <a:solidFill>
                  <a:schemeClr val="bg2"/>
                </a:solidFill>
              </a:rPr>
              <a:t>, Bilateral/Double vs. Pediatric: p = 0.0009</a:t>
            </a:r>
          </a:p>
        </p:txBody>
      </p:sp>
      <p:sp>
        <p:nvSpPr>
          <p:cNvPr id="18" name="median_survival"/>
          <p:cNvSpPr txBox="1"/>
          <p:nvPr/>
        </p:nvSpPr>
        <p:spPr>
          <a:xfrm>
            <a:off x="1100799" y="4462647"/>
            <a:ext cx="2626536"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Adult, Single=4.6</a:t>
            </a:r>
            <a:r>
              <a:rPr lang="en-US" sz="1400" b="1" dirty="0" smtClean="0">
                <a:solidFill>
                  <a:schemeClr val="bg2"/>
                </a:solidFill>
              </a:rPr>
              <a:t>;</a:t>
            </a:r>
          </a:p>
          <a:p>
            <a:r>
              <a:rPr lang="en-US" sz="1400" b="1" dirty="0" smtClean="0">
                <a:solidFill>
                  <a:schemeClr val="bg2"/>
                </a:solidFill>
              </a:rPr>
              <a:t>Adult</a:t>
            </a:r>
            <a:r>
              <a:rPr lang="en-US" sz="1400" b="1" dirty="0">
                <a:solidFill>
                  <a:schemeClr val="bg2"/>
                </a:solidFill>
              </a:rPr>
              <a:t>, Bilateral/Double=7.6; Pediatric=5.7</a:t>
            </a:r>
          </a:p>
        </p:txBody>
      </p:sp>
      <p:sp>
        <p:nvSpPr>
          <p:cNvPr id="3" name="title_cohort"/>
          <p:cNvSpPr txBox="1"/>
          <p:nvPr/>
        </p:nvSpPr>
        <p:spPr>
          <a:xfrm>
            <a:off x="2125100" y="95837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33351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2"/>
          <p:cNvSpPr txBox="1"/>
          <p:nvPr/>
        </p:nvSpPr>
        <p:spPr>
          <a:xfrm>
            <a:off x="0" y="1276290"/>
            <a:ext cx="9144000" cy="400110"/>
          </a:xfrm>
          <a:prstGeom prst="rect">
            <a:avLst/>
          </a:prstGeom>
          <a:noFill/>
        </p:spPr>
        <p:txBody>
          <a:bodyPr wrap="square" rtlCol="0">
            <a:spAutoFit/>
          </a:bodyPr>
          <a:lstStyle/>
          <a:p>
            <a:pPr algn="ctr"/>
            <a:r>
              <a:rPr lang="en-US" sz="2000" b="1" kern="0" dirty="0" smtClean="0">
                <a:solidFill>
                  <a:srgbClr val="0070C0"/>
                </a:solidFill>
                <a:ea typeface="+mj-ea"/>
                <a:cs typeface="+mj-cs"/>
              </a:rPr>
              <a:t>Diagnosis: CF</a:t>
            </a:r>
            <a:endParaRPr lang="en-US" sz="2000" dirty="0">
              <a:solidFill>
                <a:srgbClr val="0070C0"/>
              </a:solidFill>
            </a:endParaRPr>
          </a:p>
        </p:txBody>
      </p:sp>
      <p:sp>
        <p:nvSpPr>
          <p:cNvPr id="2" name="Title 1"/>
          <p:cNvSpPr>
            <a:spLocks noGrp="1"/>
          </p:cNvSpPr>
          <p:nvPr>
            <p:ph type="title"/>
          </p:nvPr>
        </p:nvSpPr>
        <p:spPr>
          <a:xfrm>
            <a:off x="0" y="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Recipient Age Group and Procedure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8906839"/>
              </p:ext>
            </p:extLst>
          </p:nvPr>
        </p:nvGraphicFramePr>
        <p:xfrm>
          <a:off x="76200" y="1600199"/>
          <a:ext cx="8991600" cy="4663317"/>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4267200" y="2836394"/>
            <a:ext cx="4648200" cy="600164"/>
          </a:xfrm>
          <a:prstGeom prst="rect">
            <a:avLst/>
          </a:prstGeom>
          <a:noFill/>
        </p:spPr>
        <p:txBody>
          <a:bodyPr wrap="square" lIns="0" tIns="0" rIns="0" bIns="0" rtlCol="0">
            <a:spAutoFit/>
          </a:bodyPr>
          <a:lstStyle/>
          <a:p>
            <a:r>
              <a:rPr lang="en-US" sz="1300" b="1" dirty="0">
                <a:solidFill>
                  <a:schemeClr val="bg2"/>
                </a:solidFill>
              </a:rPr>
              <a:t>Adult, Single vs. Adult, Bilateral/Double: </a:t>
            </a:r>
            <a:r>
              <a:rPr lang="en-US" sz="1300" b="1" dirty="0" smtClean="0">
                <a:solidFill>
                  <a:schemeClr val="bg2"/>
                </a:solidFill>
              </a:rPr>
              <a:t>p&lt;0.0001 </a:t>
            </a:r>
          </a:p>
          <a:p>
            <a:r>
              <a:rPr lang="en-US" sz="1300" b="1" dirty="0" smtClean="0">
                <a:solidFill>
                  <a:schemeClr val="bg2"/>
                </a:solidFill>
              </a:rPr>
              <a:t>Adult</a:t>
            </a:r>
            <a:r>
              <a:rPr lang="en-US" sz="1300" b="1" dirty="0">
                <a:solidFill>
                  <a:schemeClr val="bg2"/>
                </a:solidFill>
              </a:rPr>
              <a:t>, Single vs. Pediatric: p = </a:t>
            </a:r>
            <a:r>
              <a:rPr lang="en-US" sz="1300" b="1" dirty="0" smtClean="0">
                <a:solidFill>
                  <a:schemeClr val="bg2"/>
                </a:solidFill>
              </a:rPr>
              <a:t>0.0128</a:t>
            </a:r>
          </a:p>
          <a:p>
            <a:r>
              <a:rPr lang="en-US" sz="1300" b="1" dirty="0" smtClean="0">
                <a:solidFill>
                  <a:schemeClr val="bg2"/>
                </a:solidFill>
              </a:rPr>
              <a:t>Adult</a:t>
            </a:r>
            <a:r>
              <a:rPr lang="en-US" sz="1300" b="1" dirty="0">
                <a:solidFill>
                  <a:schemeClr val="bg2"/>
                </a:solidFill>
              </a:rPr>
              <a:t>, Bilateral/Double vs. Pediatric: p&lt;0.0001</a:t>
            </a:r>
          </a:p>
        </p:txBody>
      </p:sp>
      <p:sp>
        <p:nvSpPr>
          <p:cNvPr id="18" name="median_survival"/>
          <p:cNvSpPr txBox="1"/>
          <p:nvPr/>
        </p:nvSpPr>
        <p:spPr>
          <a:xfrm>
            <a:off x="1100798" y="4462647"/>
            <a:ext cx="2633001"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Adult, Single=3.8; </a:t>
            </a:r>
            <a:endParaRPr lang="en-US" sz="1400" b="1" dirty="0" smtClean="0">
              <a:solidFill>
                <a:schemeClr val="bg2"/>
              </a:solidFill>
            </a:endParaRPr>
          </a:p>
          <a:p>
            <a:r>
              <a:rPr lang="en-US" sz="1400" b="1" dirty="0" smtClean="0">
                <a:solidFill>
                  <a:schemeClr val="bg2"/>
                </a:solidFill>
              </a:rPr>
              <a:t>Adult</a:t>
            </a:r>
            <a:r>
              <a:rPr lang="en-US" sz="1400" b="1" dirty="0">
                <a:solidFill>
                  <a:schemeClr val="bg2"/>
                </a:solidFill>
              </a:rPr>
              <a:t>, Bilateral/Double=10.0; Pediatric=5.6</a:t>
            </a:r>
          </a:p>
        </p:txBody>
      </p:sp>
      <p:sp>
        <p:nvSpPr>
          <p:cNvPr id="3" name="title_cohort"/>
          <p:cNvSpPr txBox="1"/>
          <p:nvPr/>
        </p:nvSpPr>
        <p:spPr>
          <a:xfrm>
            <a:off x="0" y="958374"/>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1992 – June 2017)</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92358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2"/>
          <p:cNvSpPr txBox="1"/>
          <p:nvPr/>
        </p:nvSpPr>
        <p:spPr>
          <a:xfrm>
            <a:off x="0" y="1276290"/>
            <a:ext cx="9144000" cy="400110"/>
          </a:xfrm>
          <a:prstGeom prst="rect">
            <a:avLst/>
          </a:prstGeom>
          <a:noFill/>
        </p:spPr>
        <p:txBody>
          <a:bodyPr wrap="square" rtlCol="0">
            <a:spAutoFit/>
          </a:bodyPr>
          <a:lstStyle/>
          <a:p>
            <a:pPr algn="ctr"/>
            <a:r>
              <a:rPr lang="en-US" sz="2000" b="1" kern="0" dirty="0" smtClean="0">
                <a:solidFill>
                  <a:srgbClr val="0070C0"/>
                </a:solidFill>
                <a:ea typeface="+mj-ea"/>
                <a:cs typeface="+mj-cs"/>
              </a:rPr>
              <a:t>Diagnosis: IPAH</a:t>
            </a:r>
            <a:endParaRPr lang="en-US" sz="2000" dirty="0">
              <a:solidFill>
                <a:srgbClr val="0070C0"/>
              </a:solidFill>
            </a:endParaRPr>
          </a:p>
        </p:txBody>
      </p:sp>
      <p:sp>
        <p:nvSpPr>
          <p:cNvPr id="2" name="Title 1"/>
          <p:cNvSpPr>
            <a:spLocks noGrp="1"/>
          </p:cNvSpPr>
          <p:nvPr>
            <p:ph type="title"/>
          </p:nvPr>
        </p:nvSpPr>
        <p:spPr>
          <a:xfrm>
            <a:off x="0" y="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Recipient Age Group and Procedure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5644071"/>
              </p:ext>
            </p:extLst>
          </p:nvPr>
        </p:nvGraphicFramePr>
        <p:xfrm>
          <a:off x="76200" y="1600199"/>
          <a:ext cx="8991600" cy="4663317"/>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962400" y="2964359"/>
            <a:ext cx="4648200" cy="600164"/>
          </a:xfrm>
          <a:prstGeom prst="rect">
            <a:avLst/>
          </a:prstGeom>
          <a:noFill/>
        </p:spPr>
        <p:txBody>
          <a:bodyPr wrap="square" lIns="0" tIns="0" rIns="0" bIns="0" rtlCol="0">
            <a:spAutoFit/>
          </a:bodyPr>
          <a:lstStyle/>
          <a:p>
            <a:r>
              <a:rPr lang="en-US" sz="1300" b="1" dirty="0">
                <a:solidFill>
                  <a:schemeClr val="bg2"/>
                </a:solidFill>
              </a:rPr>
              <a:t>Adult, Single vs. Adult, Bilateral/Double: </a:t>
            </a:r>
            <a:r>
              <a:rPr lang="en-US" sz="1300" b="1" dirty="0" smtClean="0">
                <a:solidFill>
                  <a:schemeClr val="bg2"/>
                </a:solidFill>
              </a:rPr>
              <a:t>p&lt;0.0001 </a:t>
            </a:r>
          </a:p>
          <a:p>
            <a:r>
              <a:rPr lang="en-US" sz="1300" b="1" dirty="0" smtClean="0">
                <a:solidFill>
                  <a:schemeClr val="bg2"/>
                </a:solidFill>
              </a:rPr>
              <a:t>Adult</a:t>
            </a:r>
            <a:r>
              <a:rPr lang="en-US" sz="1300" b="1" dirty="0">
                <a:solidFill>
                  <a:schemeClr val="bg2"/>
                </a:solidFill>
              </a:rPr>
              <a:t>, Single vs. Pediatric: p = </a:t>
            </a:r>
            <a:r>
              <a:rPr lang="en-US" sz="1300" b="1" dirty="0" smtClean="0">
                <a:solidFill>
                  <a:schemeClr val="bg2"/>
                </a:solidFill>
              </a:rPr>
              <a:t>0.0002 </a:t>
            </a:r>
          </a:p>
          <a:p>
            <a:r>
              <a:rPr lang="en-US" sz="1300" b="1" dirty="0" smtClean="0">
                <a:solidFill>
                  <a:schemeClr val="bg2"/>
                </a:solidFill>
              </a:rPr>
              <a:t>Adult</a:t>
            </a:r>
            <a:r>
              <a:rPr lang="en-US" sz="1300" b="1" dirty="0">
                <a:solidFill>
                  <a:schemeClr val="bg2"/>
                </a:solidFill>
              </a:rPr>
              <a:t>, Bilateral/Double vs. Pediatric: p = 0.4610</a:t>
            </a:r>
          </a:p>
        </p:txBody>
      </p:sp>
      <p:sp>
        <p:nvSpPr>
          <p:cNvPr id="18" name="median_survival"/>
          <p:cNvSpPr txBox="1"/>
          <p:nvPr/>
        </p:nvSpPr>
        <p:spPr>
          <a:xfrm>
            <a:off x="1100799" y="4462647"/>
            <a:ext cx="2626536"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Adult, Single=3.6; </a:t>
            </a:r>
            <a:endParaRPr lang="en-US" sz="1400" b="1" dirty="0" smtClean="0">
              <a:solidFill>
                <a:schemeClr val="bg2"/>
              </a:solidFill>
            </a:endParaRPr>
          </a:p>
          <a:p>
            <a:r>
              <a:rPr lang="en-US" sz="1400" b="1" dirty="0" smtClean="0">
                <a:solidFill>
                  <a:schemeClr val="bg2"/>
                </a:solidFill>
              </a:rPr>
              <a:t>Adult</a:t>
            </a:r>
            <a:r>
              <a:rPr lang="en-US" sz="1400" b="1" dirty="0">
                <a:solidFill>
                  <a:schemeClr val="bg2"/>
                </a:solidFill>
              </a:rPr>
              <a:t>, Bilateral/Double=7.6; Pediatric=7.4</a:t>
            </a:r>
          </a:p>
        </p:txBody>
      </p:sp>
      <p:sp>
        <p:nvSpPr>
          <p:cNvPr id="3" name="title_cohort"/>
          <p:cNvSpPr txBox="1"/>
          <p:nvPr/>
        </p:nvSpPr>
        <p:spPr>
          <a:xfrm>
            <a:off x="0" y="958374"/>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1992 – June 2017)</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75588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a:t>
            </a:r>
            <a:r>
              <a:rPr lang="en-US" sz="2400" dirty="0">
                <a:solidFill>
                  <a:srgbClr val="002060"/>
                </a:solidFill>
              </a:rPr>
              <a:t>Conditional on Survival to 1 Year </a:t>
            </a:r>
            <a:r>
              <a:rPr lang="en-US" sz="2400" dirty="0" smtClean="0">
                <a:solidFill>
                  <a:srgbClr val="002060"/>
                </a:solidFill>
              </a:rPr>
              <a:t>by </a:t>
            </a:r>
            <a:r>
              <a:rPr lang="en-US" sz="2400" dirty="0">
                <a:solidFill>
                  <a:srgbClr val="002060"/>
                </a:solidFill>
              </a:rPr>
              <a:t>Recipient Age Group and Procedure</a:t>
            </a:r>
            <a:br>
              <a:rPr lang="en-US" sz="2400" dirty="0">
                <a:solidFill>
                  <a:srgbClr val="002060"/>
                </a:solidFill>
              </a:rPr>
            </a:b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763195"/>
              </p:ext>
            </p:extLst>
          </p:nvPr>
        </p:nvGraphicFramePr>
        <p:xfrm>
          <a:off x="76200" y="1414872"/>
          <a:ext cx="8991600" cy="4757328"/>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143000" y="4724400"/>
            <a:ext cx="4648200" cy="600164"/>
          </a:xfrm>
          <a:prstGeom prst="rect">
            <a:avLst/>
          </a:prstGeom>
          <a:noFill/>
        </p:spPr>
        <p:txBody>
          <a:bodyPr wrap="square" lIns="0" tIns="0" rIns="0" bIns="0" rtlCol="0">
            <a:spAutoFit/>
          </a:bodyPr>
          <a:lstStyle/>
          <a:p>
            <a:r>
              <a:rPr lang="en-US" sz="1300" b="1" dirty="0">
                <a:solidFill>
                  <a:schemeClr val="bg2"/>
                </a:solidFill>
              </a:rPr>
              <a:t>Adult, Single vs. Adult, Bilateral/Double: </a:t>
            </a:r>
            <a:r>
              <a:rPr lang="en-US" sz="1300" b="1" dirty="0" smtClean="0">
                <a:solidFill>
                  <a:schemeClr val="bg2"/>
                </a:solidFill>
              </a:rPr>
              <a:t>p&lt;0.0001 </a:t>
            </a:r>
          </a:p>
          <a:p>
            <a:r>
              <a:rPr lang="en-US" sz="1300" b="1" dirty="0" smtClean="0">
                <a:solidFill>
                  <a:schemeClr val="bg2"/>
                </a:solidFill>
              </a:rPr>
              <a:t>Adult</a:t>
            </a:r>
            <a:r>
              <a:rPr lang="en-US" sz="1300" b="1" dirty="0">
                <a:solidFill>
                  <a:schemeClr val="bg2"/>
                </a:solidFill>
              </a:rPr>
              <a:t>, Single vs. Pediatric: </a:t>
            </a:r>
            <a:r>
              <a:rPr lang="en-US" sz="1300" b="1" dirty="0" smtClean="0">
                <a:solidFill>
                  <a:schemeClr val="bg2"/>
                </a:solidFill>
              </a:rPr>
              <a:t>p&lt;0.0001</a:t>
            </a:r>
          </a:p>
          <a:p>
            <a:r>
              <a:rPr lang="en-US" sz="1300" b="1" dirty="0" smtClean="0">
                <a:solidFill>
                  <a:schemeClr val="bg2"/>
                </a:solidFill>
              </a:rPr>
              <a:t>Adult</a:t>
            </a:r>
            <a:r>
              <a:rPr lang="en-US" sz="1300" b="1" dirty="0">
                <a:solidFill>
                  <a:schemeClr val="bg2"/>
                </a:solidFill>
              </a:rPr>
              <a:t>, Bilateral/Double vs. Pediatric: p = 0.0192</a:t>
            </a:r>
          </a:p>
        </p:txBody>
      </p:sp>
      <p:sp>
        <p:nvSpPr>
          <p:cNvPr id="18" name="median_survival"/>
          <p:cNvSpPr txBox="1"/>
          <p:nvPr/>
        </p:nvSpPr>
        <p:spPr>
          <a:xfrm>
            <a:off x="6019800" y="2717386"/>
            <a:ext cx="2626536"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Adult, Single=6.5</a:t>
            </a:r>
            <a:r>
              <a:rPr lang="en-US" sz="1400" b="1" dirty="0" smtClean="0">
                <a:solidFill>
                  <a:schemeClr val="bg2"/>
                </a:solidFill>
              </a:rPr>
              <a:t>;</a:t>
            </a:r>
          </a:p>
          <a:p>
            <a:r>
              <a:rPr lang="en-US" sz="1400" b="1" dirty="0" smtClean="0">
                <a:solidFill>
                  <a:schemeClr val="bg2"/>
                </a:solidFill>
              </a:rPr>
              <a:t>Adult</a:t>
            </a:r>
            <a:r>
              <a:rPr lang="en-US" sz="1400" b="1" dirty="0">
                <a:solidFill>
                  <a:schemeClr val="bg2"/>
                </a:solidFill>
              </a:rPr>
              <a:t>, Bilateral/Double=10.1; Pediatric=9.1</a:t>
            </a:r>
          </a:p>
        </p:txBody>
      </p:sp>
      <p:sp>
        <p:nvSpPr>
          <p:cNvPr id="3" name="title_cohort"/>
          <p:cNvSpPr txBox="1"/>
          <p:nvPr/>
        </p:nvSpPr>
        <p:spPr>
          <a:xfrm>
            <a:off x="2286000" y="112389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73316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2"/>
          <p:cNvSpPr txBox="1"/>
          <p:nvPr/>
        </p:nvSpPr>
        <p:spPr>
          <a:xfrm>
            <a:off x="0" y="1428690"/>
            <a:ext cx="9144000" cy="400110"/>
          </a:xfrm>
          <a:prstGeom prst="rect">
            <a:avLst/>
          </a:prstGeom>
          <a:noFill/>
        </p:spPr>
        <p:txBody>
          <a:bodyPr wrap="square" rtlCol="0">
            <a:spAutoFit/>
          </a:bodyPr>
          <a:lstStyle/>
          <a:p>
            <a:pPr algn="ctr"/>
            <a:r>
              <a:rPr lang="en-US" sz="2000" b="1" kern="0" dirty="0" smtClean="0">
                <a:solidFill>
                  <a:srgbClr val="0070C0"/>
                </a:solidFill>
                <a:ea typeface="+mj-ea"/>
                <a:cs typeface="+mj-cs"/>
              </a:rPr>
              <a:t>Diagnosis: CF</a:t>
            </a:r>
            <a:endParaRPr lang="en-US" sz="2000" dirty="0">
              <a:solidFill>
                <a:srgbClr val="0070C0"/>
              </a:solidFill>
            </a:endParaRPr>
          </a:p>
        </p:txBody>
      </p:sp>
      <p:sp>
        <p:nvSpPr>
          <p:cNvPr id="2" name="Title 1"/>
          <p:cNvSpPr>
            <a:spLocks noGrp="1"/>
          </p:cNvSpPr>
          <p:nvPr>
            <p:ph type="title"/>
          </p:nvPr>
        </p:nvSpPr>
        <p:spPr>
          <a:xfrm>
            <a:off x="0" y="7620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a:t>
            </a:r>
            <a:r>
              <a:rPr lang="en-US" sz="2400" dirty="0">
                <a:solidFill>
                  <a:srgbClr val="002060"/>
                </a:solidFill>
              </a:rPr>
              <a:t>Conditional on Survival to 1 Year by </a:t>
            </a:r>
            <a:r>
              <a:rPr lang="en-US" sz="2400" dirty="0" smtClean="0">
                <a:solidFill>
                  <a:srgbClr val="002060"/>
                </a:solidFill>
              </a:rPr>
              <a:t>Recipient Age Group and Procedure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9507465"/>
              </p:ext>
            </p:extLst>
          </p:nvPr>
        </p:nvGraphicFramePr>
        <p:xfrm>
          <a:off x="76200" y="1600199"/>
          <a:ext cx="8991600" cy="4663317"/>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73275" y="4952151"/>
            <a:ext cx="4953000" cy="600164"/>
          </a:xfrm>
          <a:prstGeom prst="rect">
            <a:avLst/>
          </a:prstGeom>
          <a:noFill/>
        </p:spPr>
        <p:txBody>
          <a:bodyPr wrap="square" lIns="0" tIns="0" rIns="0" bIns="0" rtlCol="0">
            <a:spAutoFit/>
          </a:bodyPr>
          <a:lstStyle/>
          <a:p>
            <a:r>
              <a:rPr lang="en-US" sz="1300" b="1" dirty="0">
                <a:solidFill>
                  <a:schemeClr val="bg2"/>
                </a:solidFill>
              </a:rPr>
              <a:t>Adult, Single vs. Adult, Bilateral/Double: p = </a:t>
            </a:r>
            <a:r>
              <a:rPr lang="en-US" sz="1300" b="1" dirty="0" smtClean="0">
                <a:solidFill>
                  <a:schemeClr val="bg2"/>
                </a:solidFill>
              </a:rPr>
              <a:t>0.7874</a:t>
            </a:r>
          </a:p>
          <a:p>
            <a:r>
              <a:rPr lang="en-US" sz="1300" b="1" dirty="0" smtClean="0">
                <a:solidFill>
                  <a:schemeClr val="bg2"/>
                </a:solidFill>
              </a:rPr>
              <a:t>Adult</a:t>
            </a:r>
            <a:r>
              <a:rPr lang="en-US" sz="1300" b="1" dirty="0">
                <a:solidFill>
                  <a:schemeClr val="bg2"/>
                </a:solidFill>
              </a:rPr>
              <a:t>, Single vs. Pediatric: p = </a:t>
            </a:r>
            <a:r>
              <a:rPr lang="en-US" sz="1300" b="1" dirty="0" smtClean="0">
                <a:solidFill>
                  <a:schemeClr val="bg2"/>
                </a:solidFill>
              </a:rPr>
              <a:t>0.4390</a:t>
            </a:r>
          </a:p>
          <a:p>
            <a:r>
              <a:rPr lang="en-US" sz="1300" b="1" dirty="0" smtClean="0">
                <a:solidFill>
                  <a:schemeClr val="bg2"/>
                </a:solidFill>
              </a:rPr>
              <a:t>Adult</a:t>
            </a:r>
            <a:r>
              <a:rPr lang="en-US" sz="1300" b="1" dirty="0">
                <a:solidFill>
                  <a:schemeClr val="bg2"/>
                </a:solidFill>
              </a:rPr>
              <a:t>, Bilateral/Double vs. Pediatric: p&lt;0.0001</a:t>
            </a:r>
          </a:p>
        </p:txBody>
      </p:sp>
      <p:sp>
        <p:nvSpPr>
          <p:cNvPr id="18" name="median_survival"/>
          <p:cNvSpPr txBox="1"/>
          <p:nvPr/>
        </p:nvSpPr>
        <p:spPr>
          <a:xfrm>
            <a:off x="1044700" y="3607143"/>
            <a:ext cx="2626536"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Adult, Single=9.0; </a:t>
            </a:r>
            <a:endParaRPr lang="en-US" sz="1400" b="1" dirty="0" smtClean="0">
              <a:solidFill>
                <a:schemeClr val="bg2"/>
              </a:solidFill>
            </a:endParaRPr>
          </a:p>
          <a:p>
            <a:r>
              <a:rPr lang="en-US" sz="1400" b="1" dirty="0" smtClean="0">
                <a:solidFill>
                  <a:schemeClr val="bg2"/>
                </a:solidFill>
              </a:rPr>
              <a:t>Adult</a:t>
            </a:r>
            <a:r>
              <a:rPr lang="en-US" sz="1400" b="1" dirty="0">
                <a:solidFill>
                  <a:schemeClr val="bg2"/>
                </a:solidFill>
              </a:rPr>
              <a:t>, Bilateral/Double=12.5; Pediatric=8.2</a:t>
            </a:r>
          </a:p>
        </p:txBody>
      </p:sp>
      <p:sp>
        <p:nvSpPr>
          <p:cNvPr id="3" name="title_cohort"/>
          <p:cNvSpPr txBox="1"/>
          <p:nvPr/>
        </p:nvSpPr>
        <p:spPr>
          <a:xfrm>
            <a:off x="0" y="1143000"/>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1992 – June 2017)</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7960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2"/>
          <p:cNvSpPr txBox="1"/>
          <p:nvPr/>
        </p:nvSpPr>
        <p:spPr>
          <a:xfrm>
            <a:off x="0" y="1371600"/>
            <a:ext cx="9144000" cy="400110"/>
          </a:xfrm>
          <a:prstGeom prst="rect">
            <a:avLst/>
          </a:prstGeom>
          <a:noFill/>
        </p:spPr>
        <p:txBody>
          <a:bodyPr wrap="square" rtlCol="0">
            <a:spAutoFit/>
          </a:bodyPr>
          <a:lstStyle/>
          <a:p>
            <a:pPr algn="ctr"/>
            <a:r>
              <a:rPr lang="en-US" sz="2000" b="1" kern="0" dirty="0" smtClean="0">
                <a:solidFill>
                  <a:srgbClr val="0070C0"/>
                </a:solidFill>
                <a:ea typeface="+mj-ea"/>
                <a:cs typeface="+mj-cs"/>
              </a:rPr>
              <a:t>Diagnosis: IPAH</a:t>
            </a:r>
            <a:endParaRPr lang="en-US" sz="2000" dirty="0">
              <a:solidFill>
                <a:srgbClr val="0070C0"/>
              </a:solidFill>
            </a:endParaRPr>
          </a:p>
        </p:txBody>
      </p:sp>
      <p:sp>
        <p:nvSpPr>
          <p:cNvPr id="2" name="Title 1"/>
          <p:cNvSpPr>
            <a:spLocks noGrp="1"/>
          </p:cNvSpPr>
          <p:nvPr>
            <p:ph type="title"/>
          </p:nvPr>
        </p:nvSpPr>
        <p:spPr>
          <a:xfrm>
            <a:off x="0" y="7620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a:t>
            </a:r>
            <a:r>
              <a:rPr lang="en-US" sz="2400" dirty="0">
                <a:solidFill>
                  <a:srgbClr val="002060"/>
                </a:solidFill>
              </a:rPr>
              <a:t>Conditional on Survival to 1 Year by </a:t>
            </a:r>
            <a:r>
              <a:rPr lang="en-US" sz="2400" dirty="0" smtClean="0">
                <a:solidFill>
                  <a:srgbClr val="002060"/>
                </a:solidFill>
              </a:rPr>
              <a:t>Recipient Age Group and Procedure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4164222"/>
              </p:ext>
            </p:extLst>
          </p:nvPr>
        </p:nvGraphicFramePr>
        <p:xfrm>
          <a:off x="76200" y="1600199"/>
          <a:ext cx="8991600" cy="4663317"/>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95935" y="4893943"/>
            <a:ext cx="4267200" cy="600164"/>
          </a:xfrm>
          <a:prstGeom prst="rect">
            <a:avLst/>
          </a:prstGeom>
          <a:noFill/>
        </p:spPr>
        <p:txBody>
          <a:bodyPr wrap="square" lIns="0" tIns="0" rIns="0" bIns="0" rtlCol="0">
            <a:spAutoFit/>
          </a:bodyPr>
          <a:lstStyle/>
          <a:p>
            <a:r>
              <a:rPr lang="en-US" sz="1300" b="1" dirty="0">
                <a:solidFill>
                  <a:schemeClr val="bg2"/>
                </a:solidFill>
              </a:rPr>
              <a:t>Adult, Single vs. Adult, Bilateral/Double: p = </a:t>
            </a:r>
            <a:r>
              <a:rPr lang="en-US" sz="1300" b="1" dirty="0" smtClean="0">
                <a:solidFill>
                  <a:schemeClr val="bg2"/>
                </a:solidFill>
              </a:rPr>
              <a:t>0.0061 </a:t>
            </a:r>
            <a:r>
              <a:rPr lang="en-US" sz="1300" b="1" dirty="0">
                <a:solidFill>
                  <a:schemeClr val="bg2"/>
                </a:solidFill>
              </a:rPr>
              <a:t>Adult, Single vs. Pediatric: p = </a:t>
            </a:r>
            <a:r>
              <a:rPr lang="en-US" sz="1300" b="1" dirty="0" smtClean="0">
                <a:solidFill>
                  <a:schemeClr val="bg2"/>
                </a:solidFill>
              </a:rPr>
              <a:t>0.1396 </a:t>
            </a:r>
          </a:p>
          <a:p>
            <a:r>
              <a:rPr lang="en-US" sz="1300" b="1" dirty="0" smtClean="0">
                <a:solidFill>
                  <a:schemeClr val="bg2"/>
                </a:solidFill>
              </a:rPr>
              <a:t>Adult</a:t>
            </a:r>
            <a:r>
              <a:rPr lang="en-US" sz="1300" b="1" dirty="0">
                <a:solidFill>
                  <a:schemeClr val="bg2"/>
                </a:solidFill>
              </a:rPr>
              <a:t>, Bilateral/Double vs. Pediatric: p = 0.9882</a:t>
            </a:r>
          </a:p>
        </p:txBody>
      </p:sp>
      <p:sp>
        <p:nvSpPr>
          <p:cNvPr id="18" name="median_survival"/>
          <p:cNvSpPr txBox="1"/>
          <p:nvPr/>
        </p:nvSpPr>
        <p:spPr>
          <a:xfrm>
            <a:off x="1109164" y="3573583"/>
            <a:ext cx="2626536"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Adult, Single=8.7; </a:t>
            </a:r>
            <a:endParaRPr lang="en-US" sz="1400" b="1" dirty="0" smtClean="0">
              <a:solidFill>
                <a:schemeClr val="bg2"/>
              </a:solidFill>
            </a:endParaRPr>
          </a:p>
          <a:p>
            <a:r>
              <a:rPr lang="en-US" sz="1400" b="1" dirty="0" smtClean="0">
                <a:solidFill>
                  <a:schemeClr val="bg2"/>
                </a:solidFill>
              </a:rPr>
              <a:t>Adult</a:t>
            </a:r>
            <a:r>
              <a:rPr lang="en-US" sz="1400" b="1" dirty="0">
                <a:solidFill>
                  <a:schemeClr val="bg2"/>
                </a:solidFill>
              </a:rPr>
              <a:t>, Bilateral/Double=12.8; Pediatric=12.4</a:t>
            </a:r>
          </a:p>
        </p:txBody>
      </p:sp>
      <p:sp>
        <p:nvSpPr>
          <p:cNvPr id="3" name="title_cohort"/>
          <p:cNvSpPr txBox="1"/>
          <p:nvPr/>
        </p:nvSpPr>
        <p:spPr>
          <a:xfrm>
            <a:off x="0" y="1100665"/>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1992 – June 2017)</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45158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Kaplan-Meier Survival by Procedure Type</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2411822"/>
              </p:ext>
            </p:extLst>
          </p:nvPr>
        </p:nvGraphicFramePr>
        <p:xfrm>
          <a:off x="76200" y="12954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400800" y="3568408"/>
            <a:ext cx="1981200" cy="292388"/>
          </a:xfrm>
          <a:prstGeom prst="rect">
            <a:avLst/>
          </a:prstGeom>
          <a:noFill/>
        </p:spPr>
        <p:txBody>
          <a:bodyPr wrap="square" rtlCol="0">
            <a:spAutoFit/>
          </a:bodyPr>
          <a:lstStyle/>
          <a:p>
            <a:pPr algn="ctr"/>
            <a:r>
              <a:rPr lang="en-US" sz="1300" b="1" dirty="0" smtClean="0">
                <a:solidFill>
                  <a:schemeClr val="bg2"/>
                </a:solidFill>
              </a:rPr>
              <a:t>p&lt;0.0001</a:t>
            </a:r>
            <a:endParaRPr lang="en-US" sz="1300" b="1" dirty="0">
              <a:solidFill>
                <a:schemeClr val="bg2"/>
              </a:solidFill>
            </a:endParaRPr>
          </a:p>
        </p:txBody>
      </p:sp>
      <p:sp>
        <p:nvSpPr>
          <p:cNvPr id="18" name="median_survival"/>
          <p:cNvSpPr txBox="1"/>
          <p:nvPr/>
        </p:nvSpPr>
        <p:spPr>
          <a:xfrm>
            <a:off x="1143000" y="4800600"/>
            <a:ext cx="4038587" cy="550591"/>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Single </a:t>
            </a:r>
            <a:r>
              <a:rPr lang="en-US" sz="1400" b="1" dirty="0">
                <a:solidFill>
                  <a:schemeClr val="bg2"/>
                </a:solidFill>
              </a:rPr>
              <a:t>Lung=1.9; Bilateral/Double=5.9</a:t>
            </a:r>
          </a:p>
        </p:txBody>
      </p:sp>
      <p:sp>
        <p:nvSpPr>
          <p:cNvPr id="3" name="title_cohort"/>
          <p:cNvSpPr txBox="1"/>
          <p:nvPr/>
        </p:nvSpPr>
        <p:spPr>
          <a:xfrm>
            <a:off x="1976950" y="1004139"/>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51082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Diagnosis</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1318947"/>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63490" y="4127871"/>
            <a:ext cx="5257800" cy="492443"/>
          </a:xfrm>
          <a:prstGeom prst="rect">
            <a:avLst/>
          </a:prstGeom>
          <a:solidFill>
            <a:schemeClr val="tx1"/>
          </a:solidFill>
        </p:spPr>
        <p:txBody>
          <a:bodyPr wrap="square" rtlCol="0">
            <a:spAutoFit/>
          </a:bodyPr>
          <a:lstStyle/>
          <a:p>
            <a:r>
              <a:rPr lang="en-US" sz="1300" b="1" dirty="0" smtClean="0">
                <a:solidFill>
                  <a:schemeClr val="bg2"/>
                </a:solidFill>
              </a:rPr>
              <a:t>No pairwise comparisons were </a:t>
            </a:r>
            <a:r>
              <a:rPr lang="en-US" sz="1300" b="1" dirty="0">
                <a:solidFill>
                  <a:schemeClr val="bg2"/>
                </a:solidFill>
              </a:rPr>
              <a:t>significant at p &lt; </a:t>
            </a:r>
            <a:r>
              <a:rPr lang="en-US" sz="1300" b="1" dirty="0" smtClean="0">
                <a:solidFill>
                  <a:schemeClr val="bg2"/>
                </a:solidFill>
              </a:rPr>
              <a:t>0.05 </a:t>
            </a:r>
            <a:r>
              <a:rPr lang="en-US" sz="1300" b="1" dirty="0">
                <a:solidFill>
                  <a:schemeClr val="bg2"/>
                </a:solidFill>
              </a:rPr>
              <a:t>except </a:t>
            </a:r>
            <a:r>
              <a:rPr lang="en-US" sz="1300" b="1" dirty="0" smtClean="0">
                <a:solidFill>
                  <a:schemeClr val="bg2"/>
                </a:solidFill>
              </a:rPr>
              <a:t>Obliterative </a:t>
            </a:r>
            <a:r>
              <a:rPr lang="en-US" sz="1300" b="1" dirty="0">
                <a:solidFill>
                  <a:schemeClr val="bg2"/>
                </a:solidFill>
              </a:rPr>
              <a:t>Bronchiolitis (non-Retransplant) </a:t>
            </a:r>
            <a:r>
              <a:rPr lang="en-US" sz="1300" b="1" dirty="0" smtClean="0">
                <a:solidFill>
                  <a:schemeClr val="bg2"/>
                </a:solidFill>
              </a:rPr>
              <a:t>vs</a:t>
            </a:r>
            <a:r>
              <a:rPr lang="en-US" sz="1300" b="1" dirty="0">
                <a:solidFill>
                  <a:schemeClr val="bg2"/>
                </a:solidFill>
              </a:rPr>
              <a:t>. PH-not </a:t>
            </a:r>
            <a:r>
              <a:rPr lang="en-US" sz="1300" b="1" dirty="0" smtClean="0">
                <a:solidFill>
                  <a:schemeClr val="bg2"/>
                </a:solidFill>
              </a:rPr>
              <a:t>IPAH</a:t>
            </a:r>
            <a:endParaRPr lang="en-US" sz="1300" b="1" dirty="0">
              <a:solidFill>
                <a:schemeClr val="bg2"/>
              </a:solidFill>
            </a:endParaRPr>
          </a:p>
        </p:txBody>
      </p:sp>
      <p:sp>
        <p:nvSpPr>
          <p:cNvPr id="18" name="median_survival"/>
          <p:cNvSpPr txBox="1"/>
          <p:nvPr/>
        </p:nvSpPr>
        <p:spPr>
          <a:xfrm>
            <a:off x="1063490" y="4663586"/>
            <a:ext cx="5794510" cy="670414"/>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CF=5.6</a:t>
            </a:r>
            <a:r>
              <a:rPr lang="en-US" sz="1400" b="1" dirty="0">
                <a:solidFill>
                  <a:schemeClr val="bg2"/>
                </a:solidFill>
              </a:rPr>
              <a:t>; ILD=4.5; ILD Other=7.3; OB (non-Retx)=12.4; </a:t>
            </a:r>
            <a:endParaRPr lang="en-US" sz="1400" b="1" dirty="0" smtClean="0">
              <a:solidFill>
                <a:schemeClr val="bg2"/>
              </a:solidFill>
            </a:endParaRPr>
          </a:p>
          <a:p>
            <a:r>
              <a:rPr lang="en-US" sz="1400" b="1" dirty="0" smtClean="0">
                <a:solidFill>
                  <a:schemeClr val="bg2"/>
                </a:solidFill>
              </a:rPr>
              <a:t>IPAH=7.4</a:t>
            </a:r>
            <a:r>
              <a:rPr lang="en-US" sz="1400" b="1" dirty="0">
                <a:solidFill>
                  <a:schemeClr val="bg2"/>
                </a:solidFill>
              </a:rPr>
              <a:t>; PH-not IPAH=3.2</a:t>
            </a: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66986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Conditional Kaplan-Meier Survival by Diagnosis</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787915"/>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183000" y="3947868"/>
            <a:ext cx="5105400" cy="292388"/>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a:t>
            </a:r>
            <a:r>
              <a:rPr lang="en-US" sz="1300" b="1" dirty="0" smtClean="0">
                <a:solidFill>
                  <a:schemeClr val="bg2"/>
                </a:solidFill>
              </a:rPr>
              <a:t>were </a:t>
            </a:r>
            <a:r>
              <a:rPr lang="en-US" sz="1300" b="1" dirty="0">
                <a:solidFill>
                  <a:schemeClr val="bg2"/>
                </a:solidFill>
              </a:rPr>
              <a:t>significant at p &lt; 0.05.</a:t>
            </a:r>
          </a:p>
        </p:txBody>
      </p:sp>
      <p:sp>
        <p:nvSpPr>
          <p:cNvPr id="18" name="median_survival"/>
          <p:cNvSpPr txBox="1"/>
          <p:nvPr/>
        </p:nvSpPr>
        <p:spPr>
          <a:xfrm>
            <a:off x="3429000" y="1482537"/>
            <a:ext cx="5181600"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CF=8.2; ILD=7.9; ILD Other=8.6; OB (non-Retx)=15.7; IPAH=12.4; PH-not IPAH=9.2</a:t>
            </a: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35990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Kaplan-Meier Survival by Recipient Age Group</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9459150"/>
              </p:ext>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524000" y="1639796"/>
            <a:ext cx="4572000" cy="292388"/>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p &lt; 0.05.</a:t>
            </a:r>
          </a:p>
        </p:txBody>
      </p:sp>
      <p:sp>
        <p:nvSpPr>
          <p:cNvPr id="20" name="median_survival"/>
          <p:cNvSpPr txBox="1"/>
          <p:nvPr/>
        </p:nvSpPr>
        <p:spPr>
          <a:xfrm>
            <a:off x="1143000" y="4823217"/>
            <a:ext cx="3886200" cy="501388"/>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&lt;</a:t>
            </a:r>
            <a:r>
              <a:rPr lang="en-US" sz="1400" b="1" dirty="0">
                <a:solidFill>
                  <a:schemeClr val="bg2"/>
                </a:solidFill>
              </a:rPr>
              <a:t>1=7.3; 1-5=5.8; 6-10=8.4; 11-17=5.4</a:t>
            </a:r>
          </a:p>
        </p:txBody>
      </p:sp>
      <p:sp>
        <p:nvSpPr>
          <p:cNvPr id="3" name="title_cohort"/>
          <p:cNvSpPr txBox="1"/>
          <p:nvPr/>
        </p:nvSpPr>
        <p:spPr>
          <a:xfrm>
            <a:off x="2015050" y="100543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14094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Donor, Recipient and Center Characteristics</a:t>
            </a:r>
            <a:endParaRPr lang="en-US" sz="400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66427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Conditional Kaplan-Meier Survival by Recipient Age Group</a:t>
            </a:r>
            <a:r>
              <a:rPr lang="en-US" sz="2800" dirty="0" smtClean="0">
                <a:solidFill>
                  <a:srgbClr val="002060"/>
                </a:solidFill>
              </a:rPr>
              <a:t/>
            </a:r>
            <a:br>
              <a:rPr lang="en-US" sz="28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1482394"/>
              </p:ext>
            </p:extLst>
          </p:nvPr>
        </p:nvGraphicFramePr>
        <p:xfrm>
          <a:off x="762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039586" y="1752487"/>
            <a:ext cx="4495800" cy="292388"/>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p &lt; 0.05.</a:t>
            </a:r>
          </a:p>
        </p:txBody>
      </p:sp>
      <p:sp>
        <p:nvSpPr>
          <p:cNvPr id="20" name="median_survival"/>
          <p:cNvSpPr txBox="1"/>
          <p:nvPr/>
        </p:nvSpPr>
        <p:spPr>
          <a:xfrm>
            <a:off x="1066800" y="4800600"/>
            <a:ext cx="3733800" cy="549370"/>
          </a:xfrm>
          <a:prstGeom prst="rect">
            <a:avLst/>
          </a:prstGeom>
          <a:noFill/>
          <a:ln>
            <a:solidFill>
              <a:schemeClr val="bg2"/>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&lt; </a:t>
            </a:r>
            <a:r>
              <a:rPr lang="en-US" sz="1400" b="1" dirty="0">
                <a:solidFill>
                  <a:schemeClr val="bg2"/>
                </a:solidFill>
              </a:rPr>
              <a:t>1=12.1; </a:t>
            </a:r>
            <a:r>
              <a:rPr lang="en-US" sz="1400" b="1" dirty="0" smtClean="0">
                <a:solidFill>
                  <a:schemeClr val="bg2"/>
                </a:solidFill>
              </a:rPr>
              <a:t>1-5=12.8; 6-10=10.2</a:t>
            </a:r>
            <a:r>
              <a:rPr lang="en-US" sz="1400" b="1" dirty="0">
                <a:solidFill>
                  <a:schemeClr val="bg2"/>
                </a:solidFill>
              </a:rPr>
              <a:t>; 11-17=8.3</a:t>
            </a:r>
          </a:p>
        </p:txBody>
      </p:sp>
      <p:sp>
        <p:nvSpPr>
          <p:cNvPr id="3" name="title_cohort"/>
          <p:cNvSpPr txBox="1"/>
          <p:nvPr/>
        </p:nvSpPr>
        <p:spPr>
          <a:xfrm>
            <a:off x="2068161" y="107793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86628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Sex</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0535315"/>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410200" y="2514600"/>
            <a:ext cx="2819400" cy="292388"/>
          </a:xfrm>
          <a:prstGeom prst="rect">
            <a:avLst/>
          </a:prstGeom>
          <a:noFill/>
        </p:spPr>
        <p:txBody>
          <a:bodyPr wrap="square" rtlCol="0">
            <a:spAutoFit/>
          </a:bodyPr>
          <a:lstStyle/>
          <a:p>
            <a:pPr algn="ctr"/>
            <a:r>
              <a:rPr lang="en-US" sz="1300" b="1" dirty="0">
                <a:solidFill>
                  <a:schemeClr val="bg2"/>
                </a:solidFill>
              </a:rPr>
              <a:t>p = 0.0146</a:t>
            </a:r>
          </a:p>
        </p:txBody>
      </p:sp>
      <p:sp>
        <p:nvSpPr>
          <p:cNvPr id="18" name="median_survival"/>
          <p:cNvSpPr txBox="1"/>
          <p:nvPr/>
        </p:nvSpPr>
        <p:spPr>
          <a:xfrm>
            <a:off x="1201732" y="4572000"/>
            <a:ext cx="2312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Male=6.4; Female=5.4;</a:t>
            </a: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sp>
        <p:nvSpPr>
          <p:cNvPr id="3" name="TextBox 2"/>
          <p:cNvSpPr txBox="1"/>
          <p:nvPr/>
        </p:nvSpPr>
        <p:spPr>
          <a:xfrm>
            <a:off x="5419725" y="6178534"/>
            <a:ext cx="3124200" cy="523220"/>
          </a:xfrm>
          <a:prstGeom prst="rect">
            <a:avLst/>
          </a:prstGeom>
          <a:noFill/>
        </p:spPr>
        <p:txBody>
          <a:bodyPr wrap="square" rtlCol="0">
            <a:spAutoFit/>
          </a:bodyPr>
          <a:lstStyle/>
          <a:p>
            <a:r>
              <a:rPr lang="en-US" sz="1400" b="1" dirty="0">
                <a:solidFill>
                  <a:srgbClr val="002060"/>
                </a:solidFill>
              </a:rPr>
              <a:t>Median recipient age (years): Male=14.0; Female=14.0;</a:t>
            </a: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57009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46206"/>
            <a:ext cx="9144000" cy="9906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a:t>
            </a:r>
            <a:r>
              <a:rPr lang="en-US" sz="2400" dirty="0">
                <a:solidFill>
                  <a:srgbClr val="002060"/>
                </a:solidFill>
              </a:rPr>
              <a:t>Conditional on Survival </a:t>
            </a:r>
            <a:r>
              <a:rPr lang="en-US" sz="2400" dirty="0" smtClean="0">
                <a:solidFill>
                  <a:srgbClr val="002060"/>
                </a:solidFill>
              </a:rPr>
              <a:t>to 1 Year</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2206639"/>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410200" y="2514600"/>
            <a:ext cx="2819400" cy="292388"/>
          </a:xfrm>
          <a:prstGeom prst="rect">
            <a:avLst/>
          </a:prstGeom>
          <a:noFill/>
        </p:spPr>
        <p:txBody>
          <a:bodyPr wrap="square" rtlCol="0">
            <a:spAutoFit/>
          </a:bodyPr>
          <a:lstStyle/>
          <a:p>
            <a:pPr algn="ctr"/>
            <a:r>
              <a:rPr lang="en-US" sz="1300" b="1" dirty="0">
                <a:solidFill>
                  <a:schemeClr val="bg2"/>
                </a:solidFill>
              </a:rPr>
              <a:t>p = 0.0071</a:t>
            </a:r>
          </a:p>
        </p:txBody>
      </p:sp>
      <p:sp>
        <p:nvSpPr>
          <p:cNvPr id="18" name="median_survival"/>
          <p:cNvSpPr txBox="1"/>
          <p:nvPr/>
        </p:nvSpPr>
        <p:spPr>
          <a:xfrm>
            <a:off x="1163412" y="4572000"/>
            <a:ext cx="2312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Male=10.5; Female=8.2; </a:t>
            </a:r>
          </a:p>
        </p:txBody>
      </p:sp>
      <p:sp>
        <p:nvSpPr>
          <p:cNvPr id="5" name="title_cohort"/>
          <p:cNvSpPr txBox="1"/>
          <p:nvPr/>
        </p:nvSpPr>
        <p:spPr>
          <a:xfrm>
            <a:off x="2887100"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sp>
        <p:nvSpPr>
          <p:cNvPr id="3" name="TextBox 2"/>
          <p:cNvSpPr txBox="1"/>
          <p:nvPr/>
        </p:nvSpPr>
        <p:spPr>
          <a:xfrm>
            <a:off x="5444050" y="6179226"/>
            <a:ext cx="3124200" cy="523220"/>
          </a:xfrm>
          <a:prstGeom prst="rect">
            <a:avLst/>
          </a:prstGeom>
          <a:noFill/>
        </p:spPr>
        <p:txBody>
          <a:bodyPr wrap="square" rtlCol="0">
            <a:spAutoFit/>
          </a:bodyPr>
          <a:lstStyle/>
          <a:p>
            <a:r>
              <a:rPr lang="en-US" sz="1400" b="1" dirty="0">
                <a:solidFill>
                  <a:srgbClr val="002060"/>
                </a:solidFill>
              </a:rPr>
              <a:t>Median recipient age (years): Male=14.0; </a:t>
            </a:r>
            <a:r>
              <a:rPr lang="en-US" sz="1400" b="1" dirty="0" smtClean="0">
                <a:solidFill>
                  <a:srgbClr val="002060"/>
                </a:solidFill>
              </a:rPr>
              <a:t>Female=14.0</a:t>
            </a:r>
            <a:endParaRPr lang="en-US" sz="1400" b="1" dirty="0">
              <a:solidFill>
                <a:srgbClr val="002060"/>
              </a:solidFill>
            </a:endParaRPr>
          </a:p>
        </p:txBody>
      </p:sp>
      <p:sp>
        <p:nvSpPr>
          <p:cNvPr id="6" name="TextBox 5"/>
          <p:cNvSpPr txBox="1"/>
          <p:nvPr/>
        </p:nvSpPr>
        <p:spPr>
          <a:xfrm>
            <a:off x="1744098" y="919786"/>
            <a:ext cx="1828800" cy="461665"/>
          </a:xfrm>
          <a:prstGeom prst="rect">
            <a:avLst/>
          </a:prstGeom>
          <a:noFill/>
        </p:spPr>
        <p:txBody>
          <a:bodyPr wrap="square" rtlCol="0">
            <a:spAutoFit/>
          </a:bodyPr>
          <a:lstStyle/>
          <a:p>
            <a:r>
              <a:rPr lang="en-US" sz="2400" b="1" dirty="0">
                <a:solidFill>
                  <a:srgbClr val="002060"/>
                </a:solidFill>
              </a:rPr>
              <a:t>b</a:t>
            </a:r>
            <a:r>
              <a:rPr lang="en-US" sz="2400" b="1" dirty="0" smtClean="0">
                <a:solidFill>
                  <a:srgbClr val="002060"/>
                </a:solidFill>
              </a:rPr>
              <a:t>y Sex</a:t>
            </a:r>
            <a:endParaRPr lang="en-US" sz="2400" b="1"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47693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8382727"/>
              </p:ext>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Donor/Recipient Sex</a:t>
            </a:r>
            <a:br>
              <a:rPr lang="en-US" sz="2400" kern="0" dirty="0" smtClean="0">
                <a:solidFill>
                  <a:srgbClr val="002060"/>
                </a:solidFill>
              </a:rPr>
            </a:br>
            <a:endParaRPr lang="en-US" sz="2000" kern="0" dirty="0">
              <a:solidFill>
                <a:srgbClr val="002060"/>
              </a:solidFill>
            </a:endParaRPr>
          </a:p>
        </p:txBody>
      </p:sp>
      <p:sp>
        <p:nvSpPr>
          <p:cNvPr id="22" name="median_survival"/>
          <p:cNvSpPr txBox="1"/>
          <p:nvPr/>
        </p:nvSpPr>
        <p:spPr>
          <a:xfrm>
            <a:off x="1021270" y="4572000"/>
            <a:ext cx="3471478" cy="761999"/>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Male/Male</a:t>
            </a:r>
            <a:r>
              <a:rPr lang="en-US" sz="1400" b="1" dirty="0">
                <a:solidFill>
                  <a:schemeClr val="bg2"/>
                </a:solidFill>
              </a:rPr>
              <a:t>: 6.3; Male/Female: 5.1; Female/Male: 6.7; Female/Female: 5.6</a:t>
            </a:r>
            <a:endParaRPr lang="en-US" sz="1400" b="1" dirty="0" smtClean="0">
              <a:solidFill>
                <a:schemeClr val="bg2"/>
              </a:solidFill>
            </a:endParaRPr>
          </a:p>
        </p:txBody>
      </p:sp>
      <p:sp>
        <p:nvSpPr>
          <p:cNvPr id="9" name="pvalues"/>
          <p:cNvSpPr txBox="1"/>
          <p:nvPr/>
        </p:nvSpPr>
        <p:spPr>
          <a:xfrm>
            <a:off x="3962400" y="2666026"/>
            <a:ext cx="4648200" cy="292388"/>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p &lt; 0.05.</a:t>
            </a:r>
          </a:p>
        </p:txBody>
      </p:sp>
      <p:sp>
        <p:nvSpPr>
          <p:cNvPr id="3" name="title_cohort"/>
          <p:cNvSpPr txBox="1"/>
          <p:nvPr/>
        </p:nvSpPr>
        <p:spPr>
          <a:xfrm>
            <a:off x="2048934" y="979116"/>
            <a:ext cx="5334000" cy="400110"/>
          </a:xfrm>
          <a:prstGeom prst="rect">
            <a:avLst/>
          </a:prstGeom>
          <a:noFill/>
        </p:spPr>
        <p:txBody>
          <a:bodyPr wrap="square" rtlCol="0">
            <a:spAutoFit/>
          </a:bodyPr>
          <a:lstStyle/>
          <a:p>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12316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Kaplan-Meier Survival by Era </a:t>
            </a:r>
            <a:r>
              <a:rPr lang="en-US" sz="2800" dirty="0" smtClean="0">
                <a:solidFill>
                  <a:srgbClr val="002060"/>
                </a:solidFill>
              </a:rPr>
              <a:t/>
            </a:r>
            <a:br>
              <a:rPr lang="en-US" sz="28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2507258"/>
              </p:ext>
            </p:extLst>
          </p:nvPr>
        </p:nvGraphicFramePr>
        <p:xfrm>
          <a:off x="76200" y="1219200"/>
          <a:ext cx="8991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pvalues"/>
          <p:cNvSpPr/>
          <p:nvPr/>
        </p:nvSpPr>
        <p:spPr>
          <a:xfrm>
            <a:off x="4800600" y="2438401"/>
            <a:ext cx="3810000" cy="692497"/>
          </a:xfrm>
          <a:prstGeom prst="rect">
            <a:avLst/>
          </a:prstGeom>
        </p:spPr>
        <p:txBody>
          <a:bodyPr wrap="square">
            <a:spAutoFit/>
          </a:bodyPr>
          <a:lstStyle/>
          <a:p>
            <a:r>
              <a:rPr lang="en-US" sz="1300" b="1" dirty="0">
                <a:solidFill>
                  <a:schemeClr val="bg2"/>
                </a:solidFill>
              </a:rPr>
              <a:t>1992-2001 vs. 2002-2009: </a:t>
            </a:r>
            <a:r>
              <a:rPr lang="en-US" sz="1300" b="1" dirty="0" smtClean="0">
                <a:solidFill>
                  <a:schemeClr val="bg2"/>
                </a:solidFill>
              </a:rPr>
              <a:t>p=0.0003</a:t>
            </a:r>
          </a:p>
          <a:p>
            <a:r>
              <a:rPr lang="en-US" sz="1300" b="1" dirty="0" smtClean="0">
                <a:solidFill>
                  <a:schemeClr val="bg2"/>
                </a:solidFill>
              </a:rPr>
              <a:t>1992-2001 </a:t>
            </a:r>
            <a:r>
              <a:rPr lang="en-US" sz="1300" b="1" dirty="0">
                <a:solidFill>
                  <a:schemeClr val="bg2"/>
                </a:solidFill>
              </a:rPr>
              <a:t>vs. 2010-6/2017: </a:t>
            </a:r>
            <a:r>
              <a:rPr lang="en-US" sz="1300" b="1" dirty="0" smtClean="0">
                <a:solidFill>
                  <a:schemeClr val="bg2"/>
                </a:solidFill>
              </a:rPr>
              <a:t>p&lt;0.0001 </a:t>
            </a:r>
          </a:p>
          <a:p>
            <a:r>
              <a:rPr lang="en-US" sz="1300" b="1" dirty="0" smtClean="0">
                <a:solidFill>
                  <a:schemeClr val="bg2"/>
                </a:solidFill>
              </a:rPr>
              <a:t>2002-2009 </a:t>
            </a:r>
            <a:r>
              <a:rPr lang="en-US" sz="1300" b="1" dirty="0">
                <a:solidFill>
                  <a:schemeClr val="bg2"/>
                </a:solidFill>
              </a:rPr>
              <a:t>vs. 2010-6/2017: p=0.6891</a:t>
            </a:r>
          </a:p>
        </p:txBody>
      </p:sp>
      <p:sp>
        <p:nvSpPr>
          <p:cNvPr id="19" name="median_survival"/>
          <p:cNvSpPr txBox="1"/>
          <p:nvPr/>
        </p:nvSpPr>
        <p:spPr>
          <a:xfrm>
            <a:off x="2881423" y="1546855"/>
            <a:ext cx="5729177" cy="762006"/>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Unconditional</a:t>
            </a:r>
            <a:r>
              <a:rPr lang="en-US" sz="1400" b="1" dirty="0">
                <a:solidFill>
                  <a:schemeClr val="bg2"/>
                </a:solidFill>
              </a:rPr>
              <a:t>: 1992-2001=4.0; 2002-2009=6.3; 2010-6/2017=NA Conditional: 1992-2001=7.3; 2002-2009=9.4; 2010-6/2017=NA</a:t>
            </a:r>
          </a:p>
        </p:txBody>
      </p:sp>
      <p:sp>
        <p:nvSpPr>
          <p:cNvPr id="3" name="title_cohort"/>
          <p:cNvSpPr txBox="1"/>
          <p:nvPr/>
        </p:nvSpPr>
        <p:spPr>
          <a:xfrm>
            <a:off x="2158982" y="967376"/>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04971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pPr algn="l"/>
            <a:r>
              <a:rPr lang="en-US" sz="2600" dirty="0" smtClean="0">
                <a:solidFill>
                  <a:srgbClr val="002060"/>
                </a:solidFill>
              </a:rPr>
              <a:t>		        Pediatric Lung Transplants</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		</a:t>
            </a:r>
            <a:r>
              <a:rPr lang="en-US" sz="2400" dirty="0" smtClean="0">
                <a:solidFill>
                  <a:srgbClr val="002060"/>
                </a:solidFill>
              </a:rPr>
              <a:t>Kaplan-Meier Survival by Donor Age, </a:t>
            </a:r>
            <a:br>
              <a:rPr lang="en-US" sz="2400" dirty="0" smtClean="0">
                <a:solidFill>
                  <a:srgbClr val="002060"/>
                </a:solidFill>
              </a:rPr>
            </a:br>
            <a:r>
              <a:rPr lang="en-US" sz="2400" dirty="0" smtClean="0">
                <a:solidFill>
                  <a:srgbClr val="002060"/>
                </a:solidFill>
              </a:rPr>
              <a:t>Recipients Age 11-17 Years                                                          </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0439163"/>
              </p:ext>
            </p:extLst>
          </p:nvPr>
        </p:nvGraphicFramePr>
        <p:xfrm>
          <a:off x="76200" y="1219200"/>
          <a:ext cx="9067800" cy="4927592"/>
        </p:xfrm>
        <a:graphic>
          <a:graphicData uri="http://schemas.openxmlformats.org/drawingml/2006/chart">
            <c:chart xmlns:c="http://schemas.openxmlformats.org/drawingml/2006/chart" xmlns:r="http://schemas.openxmlformats.org/officeDocument/2006/relationships" r:id="rId3"/>
          </a:graphicData>
        </a:graphic>
      </p:graphicFrame>
      <p:sp>
        <p:nvSpPr>
          <p:cNvPr id="22" name="median_survival"/>
          <p:cNvSpPr txBox="1"/>
          <p:nvPr/>
        </p:nvSpPr>
        <p:spPr>
          <a:xfrm>
            <a:off x="3505200" y="1518409"/>
            <a:ext cx="5222670" cy="519881"/>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0-10 = 6.1</a:t>
            </a:r>
            <a:r>
              <a:rPr lang="en-US" sz="1400" b="1" dirty="0">
                <a:solidFill>
                  <a:schemeClr val="bg2"/>
                </a:solidFill>
              </a:rPr>
              <a:t>; </a:t>
            </a:r>
            <a:r>
              <a:rPr lang="en-US" sz="1400" b="1" dirty="0" smtClean="0">
                <a:solidFill>
                  <a:schemeClr val="bg2"/>
                </a:solidFill>
              </a:rPr>
              <a:t>11-17 = 5.2</a:t>
            </a:r>
            <a:r>
              <a:rPr lang="en-US" sz="1400" b="1" dirty="0">
                <a:solidFill>
                  <a:schemeClr val="bg2"/>
                </a:solidFill>
              </a:rPr>
              <a:t>; </a:t>
            </a:r>
            <a:r>
              <a:rPr lang="en-US" sz="1400" b="1" dirty="0" smtClean="0">
                <a:solidFill>
                  <a:schemeClr val="bg2"/>
                </a:solidFill>
              </a:rPr>
              <a:t>18-34 = 4.9</a:t>
            </a:r>
            <a:r>
              <a:rPr lang="en-US" sz="1400" b="1" dirty="0">
                <a:solidFill>
                  <a:schemeClr val="bg2"/>
                </a:solidFill>
              </a:rPr>
              <a:t>; </a:t>
            </a:r>
            <a:r>
              <a:rPr lang="en-US" sz="1400" b="1" dirty="0" smtClean="0">
                <a:solidFill>
                  <a:schemeClr val="bg2"/>
                </a:solidFill>
              </a:rPr>
              <a:t>35- 49 = 5.6</a:t>
            </a:r>
            <a:r>
              <a:rPr lang="en-US" sz="1400" b="1" dirty="0">
                <a:solidFill>
                  <a:schemeClr val="bg2"/>
                </a:solidFill>
              </a:rPr>
              <a:t>; 50</a:t>
            </a:r>
            <a:r>
              <a:rPr lang="en-US" sz="1400" b="1" dirty="0" smtClean="0">
                <a:solidFill>
                  <a:schemeClr val="bg2"/>
                </a:solidFill>
              </a:rPr>
              <a:t>+ = 4.5</a:t>
            </a:r>
            <a:endParaRPr lang="en-US" sz="1400" b="1" dirty="0">
              <a:solidFill>
                <a:schemeClr val="bg2"/>
              </a:solidFill>
            </a:endParaRPr>
          </a:p>
        </p:txBody>
      </p:sp>
      <p:sp>
        <p:nvSpPr>
          <p:cNvPr id="23" name="pvalues"/>
          <p:cNvSpPr txBox="1"/>
          <p:nvPr/>
        </p:nvSpPr>
        <p:spPr>
          <a:xfrm>
            <a:off x="3810000" y="2590800"/>
            <a:ext cx="4480920" cy="2923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p &lt; 0.05.</a:t>
            </a:r>
          </a:p>
        </p:txBody>
      </p:sp>
      <p:sp>
        <p:nvSpPr>
          <p:cNvPr id="3" name="title_cohort"/>
          <p:cNvSpPr txBox="1"/>
          <p:nvPr/>
        </p:nvSpPr>
        <p:spPr>
          <a:xfrm>
            <a:off x="4030100" y="89529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20353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pPr algn="l"/>
            <a:r>
              <a:rPr lang="en-US" sz="2600" dirty="0" smtClean="0">
                <a:solidFill>
                  <a:srgbClr val="002060"/>
                </a:solidFill>
              </a:rPr>
              <a:t>                        Pediatric Lung Transplants</a:t>
            </a:r>
            <a:r>
              <a:rPr lang="en-US" sz="2800" dirty="0" smtClean="0">
                <a:solidFill>
                  <a:srgbClr val="002060"/>
                </a:solidFill>
              </a:rPr>
              <a:t/>
            </a:r>
            <a:br>
              <a:rPr lang="en-US" sz="2800" dirty="0" smtClean="0">
                <a:solidFill>
                  <a:srgbClr val="002060"/>
                </a:solidFill>
              </a:rPr>
            </a:br>
            <a:r>
              <a:rPr lang="en-US" sz="2800" dirty="0">
                <a:solidFill>
                  <a:srgbClr val="002060"/>
                </a:solidFill>
              </a:rPr>
              <a:t> </a:t>
            </a:r>
            <a:r>
              <a:rPr lang="en-US" sz="2400" dirty="0" smtClean="0">
                <a:solidFill>
                  <a:srgbClr val="002060"/>
                </a:solidFill>
              </a:rPr>
              <a:t>Kaplan-Meier Survival by Donor Type for Recipients Age      	11-17 Years      </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3315068"/>
              </p:ext>
            </p:extLst>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971800" y="2667000"/>
            <a:ext cx="1066800" cy="292388"/>
          </a:xfrm>
          <a:prstGeom prst="rect">
            <a:avLst/>
          </a:prstGeom>
          <a:noFill/>
        </p:spPr>
        <p:txBody>
          <a:bodyPr wrap="square" rtlCol="0">
            <a:spAutoFit/>
          </a:bodyPr>
          <a:lstStyle/>
          <a:p>
            <a:r>
              <a:rPr lang="en-US" sz="1300" b="1" dirty="0">
                <a:solidFill>
                  <a:schemeClr val="bg2"/>
                </a:solidFill>
              </a:rPr>
              <a:t>p = 0.0541</a:t>
            </a:r>
          </a:p>
        </p:txBody>
      </p:sp>
      <p:sp>
        <p:nvSpPr>
          <p:cNvPr id="18" name="median_survival"/>
          <p:cNvSpPr txBox="1"/>
          <p:nvPr/>
        </p:nvSpPr>
        <p:spPr>
          <a:xfrm>
            <a:off x="5867400" y="1465623"/>
            <a:ext cx="2514625" cy="607015"/>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Deceased = 5.4 Living = 3.8</a:t>
            </a:r>
          </a:p>
        </p:txBody>
      </p:sp>
      <p:sp>
        <p:nvSpPr>
          <p:cNvPr id="3" name="title_cohort"/>
          <p:cNvSpPr txBox="1"/>
          <p:nvPr/>
        </p:nvSpPr>
        <p:spPr>
          <a:xfrm>
            <a:off x="2829559"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90865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lvl="0"/>
            <a:r>
              <a:rPr lang="en-US" sz="2600" dirty="0" smtClean="0">
                <a:solidFill>
                  <a:srgbClr val="002060"/>
                </a:solidFill>
              </a:rPr>
              <a:t>Pediatric Lung Transplants</a:t>
            </a:r>
            <a:br>
              <a:rPr lang="en-US" sz="2600" dirty="0" smtClean="0">
                <a:solidFill>
                  <a:srgbClr val="002060"/>
                </a:solidFill>
              </a:rPr>
            </a:br>
            <a:r>
              <a:rPr lang="en-US" sz="2200" dirty="0" smtClean="0">
                <a:solidFill>
                  <a:srgbClr val="002060"/>
                </a:solidFill>
              </a:rPr>
              <a:t>Kaplan-Meier Survival by </a:t>
            </a:r>
            <a:r>
              <a:rPr lang="en-US" sz="2200" kern="1200" dirty="0" smtClean="0">
                <a:solidFill>
                  <a:srgbClr val="002060"/>
                </a:solidFill>
                <a:latin typeface="Arial" charset="0"/>
              </a:rPr>
              <a:t>Stages of Chronic Kidney Disease* at</a:t>
            </a:r>
            <a:r>
              <a:rPr lang="en-US" sz="2800" dirty="0" smtClean="0">
                <a:solidFill>
                  <a:srgbClr val="002060"/>
                </a:solidFill>
              </a:rPr>
              <a:t/>
            </a:r>
            <a:br>
              <a:rPr lang="en-US" sz="28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6732934"/>
              </p:ext>
            </p:extLst>
          </p:nvPr>
        </p:nvGraphicFramePr>
        <p:xfrm>
          <a:off x="76200" y="1219200"/>
          <a:ext cx="8991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pvalues"/>
          <p:cNvSpPr/>
          <p:nvPr/>
        </p:nvSpPr>
        <p:spPr>
          <a:xfrm>
            <a:off x="3962400" y="2676216"/>
            <a:ext cx="4800600" cy="292388"/>
          </a:xfrm>
          <a:prstGeom prst="rect">
            <a:avLst/>
          </a:prstGeom>
        </p:spPr>
        <p:txBody>
          <a:bodyPr wrap="square">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p&lt;0.05.</a:t>
            </a:r>
          </a:p>
        </p:txBody>
      </p:sp>
      <p:sp>
        <p:nvSpPr>
          <p:cNvPr id="19" name="median_survival"/>
          <p:cNvSpPr txBox="1"/>
          <p:nvPr/>
        </p:nvSpPr>
        <p:spPr>
          <a:xfrm>
            <a:off x="6059596" y="1546855"/>
            <a:ext cx="2551003" cy="559407"/>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1=5.8; 2=4.0; 3=4.0</a:t>
            </a:r>
          </a:p>
        </p:txBody>
      </p:sp>
      <p:sp>
        <p:nvSpPr>
          <p:cNvPr id="3" name="title_cohort"/>
          <p:cNvSpPr txBox="1"/>
          <p:nvPr/>
        </p:nvSpPr>
        <p:spPr>
          <a:xfrm>
            <a:off x="3377351" y="967376"/>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1992 – June 2017)</a:t>
            </a:r>
            <a:endParaRPr lang="en-US" dirty="0">
              <a:solidFill>
                <a:srgbClr val="002060"/>
              </a:solidFill>
            </a:endParaRPr>
          </a:p>
        </p:txBody>
      </p:sp>
      <p:sp>
        <p:nvSpPr>
          <p:cNvPr id="5" name="TextBox 4"/>
          <p:cNvSpPr txBox="1"/>
          <p:nvPr/>
        </p:nvSpPr>
        <p:spPr>
          <a:xfrm>
            <a:off x="76200" y="914400"/>
            <a:ext cx="3886200" cy="461665"/>
          </a:xfrm>
          <a:prstGeom prst="rect">
            <a:avLst/>
          </a:prstGeom>
          <a:noFill/>
        </p:spPr>
        <p:txBody>
          <a:bodyPr wrap="square" rtlCol="0">
            <a:spAutoFit/>
          </a:bodyPr>
          <a:lstStyle/>
          <a:p>
            <a:pPr algn="ctr"/>
            <a:r>
              <a:rPr lang="en-US" sz="2400" b="1" dirty="0">
                <a:solidFill>
                  <a:srgbClr val="002060"/>
                </a:solidFill>
                <a:latin typeface="Arial" charset="0"/>
              </a:rPr>
              <a:t>Time of </a:t>
            </a:r>
            <a:r>
              <a:rPr lang="en-US" sz="2400" b="1" dirty="0">
                <a:solidFill>
                  <a:srgbClr val="002060"/>
                </a:solidFill>
              </a:rPr>
              <a:t>Transplant</a:t>
            </a:r>
          </a:p>
        </p:txBody>
      </p:sp>
      <p:sp>
        <p:nvSpPr>
          <p:cNvPr id="6" name="TextBox 5"/>
          <p:cNvSpPr txBox="1"/>
          <p:nvPr/>
        </p:nvSpPr>
        <p:spPr>
          <a:xfrm>
            <a:off x="5968774" y="6029778"/>
            <a:ext cx="2819400" cy="784830"/>
          </a:xfrm>
          <a:prstGeom prst="rect">
            <a:avLst/>
          </a:prstGeom>
          <a:noFill/>
        </p:spPr>
        <p:txBody>
          <a:bodyPr wrap="square" rtlCol="0">
            <a:spAutoFit/>
          </a:bodyPr>
          <a:lstStyle/>
          <a:p>
            <a:r>
              <a:rPr lang="en-US" sz="1500" b="1" dirty="0" smtClean="0">
                <a:solidFill>
                  <a:srgbClr val="002060"/>
                </a:solidFill>
              </a:rPr>
              <a:t>* Stages of CKD:</a:t>
            </a:r>
          </a:p>
          <a:p>
            <a:r>
              <a:rPr lang="en-US" sz="1500" b="1" dirty="0" smtClean="0">
                <a:solidFill>
                  <a:srgbClr val="002060"/>
                </a:solidFill>
              </a:rPr>
              <a:t>1: eGFR ≥90; 2: eGFR=60-89; 3: eGFR=30-59</a:t>
            </a:r>
            <a:endParaRPr lang="en-US" sz="1500" b="1"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6458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sz="2600" dirty="0" smtClean="0">
                <a:solidFill>
                  <a:srgbClr val="002060"/>
                </a:solidFill>
              </a:rPr>
              <a:t>Pediatric Lung </a:t>
            </a:r>
            <a:r>
              <a:rPr lang="en-US" sz="2600" dirty="0">
                <a:solidFill>
                  <a:srgbClr val="002060"/>
                </a:solidFill>
              </a:rPr>
              <a:t>T</a:t>
            </a:r>
            <a:r>
              <a:rPr lang="en-US" sz="2600" dirty="0" smtClean="0">
                <a:solidFill>
                  <a:srgbClr val="002060"/>
                </a:solidFill>
              </a:rPr>
              <a: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Transplant Type</a:t>
            </a:r>
            <a:r>
              <a:rPr lang="en-US" sz="2000" dirty="0" smtClean="0">
                <a:solidFill>
                  <a:srgbClr val="002060"/>
                </a:solidFill>
              </a:rPr>
              <a:t/>
            </a:r>
            <a:br>
              <a:rPr lang="en-US" sz="20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3842520"/>
              </p:ext>
            </p:extLst>
          </p:nvPr>
        </p:nvGraphicFramePr>
        <p:xfrm>
          <a:off x="76200" y="1219200"/>
          <a:ext cx="8991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pvalues"/>
          <p:cNvSpPr txBox="1"/>
          <p:nvPr/>
        </p:nvSpPr>
        <p:spPr>
          <a:xfrm>
            <a:off x="5181600" y="2438400"/>
            <a:ext cx="1295400" cy="292388"/>
          </a:xfrm>
          <a:prstGeom prst="rect">
            <a:avLst/>
          </a:prstGeom>
          <a:noFill/>
        </p:spPr>
        <p:txBody>
          <a:bodyPr wrap="square" rtlCol="0">
            <a:spAutoFit/>
          </a:bodyPr>
          <a:lstStyle/>
          <a:p>
            <a:r>
              <a:rPr lang="en-US" sz="1300" b="1" dirty="0" smtClean="0">
                <a:solidFill>
                  <a:schemeClr val="bg2"/>
                </a:solidFill>
              </a:rPr>
              <a:t>p = 0.0018</a:t>
            </a:r>
            <a:endParaRPr lang="en-US" sz="1300" b="1" dirty="0">
              <a:solidFill>
                <a:schemeClr val="bg2"/>
              </a:solidFill>
            </a:endParaRPr>
          </a:p>
        </p:txBody>
      </p:sp>
      <p:sp>
        <p:nvSpPr>
          <p:cNvPr id="3" name="title_cohort"/>
          <p:cNvSpPr txBox="1"/>
          <p:nvPr/>
        </p:nvSpPr>
        <p:spPr>
          <a:xfrm>
            <a:off x="2015050" y="923835"/>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2000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85527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892616788"/>
              </p:ext>
            </p:extLst>
          </p:nvPr>
        </p:nvGraphicFramePr>
        <p:xfrm>
          <a:off x="152400" y="1426064"/>
          <a:ext cx="8839200" cy="47714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5645" y="168343"/>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Functional Status of Surviving Recipients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91267" y="1014665"/>
            <a:ext cx="5181600" cy="400110"/>
          </a:xfrm>
          <a:prstGeom prst="rect">
            <a:avLst/>
          </a:prstGeom>
          <a:noFill/>
        </p:spPr>
        <p:txBody>
          <a:bodyPr wrap="square" rtlCol="0">
            <a:spAutoFit/>
          </a:bodyPr>
          <a:lstStyle/>
          <a:p>
            <a:r>
              <a:rPr lang="en-US" sz="2000" b="1" kern="0" dirty="0" smtClean="0">
                <a:solidFill>
                  <a:srgbClr val="002060"/>
                </a:solidFill>
              </a:rPr>
              <a:t>(Follow-ups: January 2010 – June 2018)</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52474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Recipient Age Distribution – Number </a:t>
            </a:r>
            <a:r>
              <a:rPr lang="en-US" sz="3200" dirty="0" smtClean="0">
                <a:solidFill>
                  <a:srgbClr val="002060"/>
                </a:solidFill>
              </a:rPr>
              <a:t/>
            </a:r>
            <a:br>
              <a:rPr lang="en-US" sz="32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60281728"/>
              </p:ext>
            </p:extLst>
          </p:nvPr>
        </p:nvGraphicFramePr>
        <p:xfrm>
          <a:off x="0" y="1447800"/>
          <a:ext cx="9067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953000" y="6240774"/>
            <a:ext cx="3505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sp>
        <p:nvSpPr>
          <p:cNvPr id="11" name="title_cohort"/>
          <p:cNvSpPr txBox="1"/>
          <p:nvPr/>
        </p:nvSpPr>
        <p:spPr>
          <a:xfrm>
            <a:off x="2209800" y="1069961"/>
            <a:ext cx="5099729" cy="400110"/>
          </a:xfrm>
          <a:prstGeom prst="rect">
            <a:avLst/>
          </a:prstGeom>
          <a:noFill/>
        </p:spPr>
        <p:txBody>
          <a:bodyPr wrap="none" rtlCol="0">
            <a:spAutoFit/>
          </a:bodyPr>
          <a:lstStyle/>
          <a:p>
            <a:r>
              <a:rPr lang="en-US" sz="2000" b="1" dirty="0" smtClean="0">
                <a:solidFill>
                  <a:srgbClr val="002060"/>
                </a:solidFill>
                <a:latin typeface="+mj-lt"/>
              </a:rPr>
              <a:t>(Transplants: January 1992 – June 2018)</a:t>
            </a:r>
            <a:endParaRPr lang="en-US" sz="2000" b="1" dirty="0">
              <a:solidFill>
                <a:srgbClr val="002060"/>
              </a:solidFill>
              <a:latin typeface="+mj-lt"/>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93922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solidFill>
                  <a:srgbClr val="002060"/>
                </a:solidFill>
              </a:rPr>
              <a:t>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Rehospitalization Post-Transplant of Surviving Recipients </a:t>
            </a:r>
            <a:r>
              <a:rPr lang="en-US" sz="2600" dirty="0" smtClean="0">
                <a:solidFill>
                  <a:srgbClr val="002060"/>
                </a:solidFill>
              </a:rPr>
              <a:t/>
            </a:r>
            <a:br>
              <a:rPr lang="en-US" sz="26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20258797"/>
              </p:ext>
            </p:extLst>
          </p:nvPr>
        </p:nvGraphicFramePr>
        <p:xfrm>
          <a:off x="0" y="1447800"/>
          <a:ext cx="90678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1828800" y="1065351"/>
            <a:ext cx="54864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(Follow-ups: January 2010 – June 2018)</a:t>
            </a: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61806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solidFill>
                  <a:srgbClr val="002060"/>
                </a:solidFill>
              </a:rPr>
              <a:t>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Rehospitalization Post-Transplant of Surviving Recipients </a:t>
            </a:r>
            <a:r>
              <a:rPr lang="en-US" sz="2600" dirty="0" smtClean="0">
                <a:solidFill>
                  <a:srgbClr val="002060"/>
                </a:solidFill>
              </a:rPr>
              <a:t/>
            </a:r>
            <a:br>
              <a:rPr lang="en-US" sz="26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6257790"/>
              </p:ext>
            </p:extLst>
          </p:nvPr>
        </p:nvGraphicFramePr>
        <p:xfrm>
          <a:off x="0" y="1447800"/>
          <a:ext cx="90678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118655" y="1065351"/>
            <a:ext cx="5012911" cy="400110"/>
          </a:xfrm>
          <a:prstGeom prst="rect">
            <a:avLst/>
          </a:prstGeom>
          <a:noFill/>
        </p:spPr>
        <p:txBody>
          <a:bodyPr wrap="none" rtlCol="0">
            <a:spAutoFit/>
          </a:bodyPr>
          <a:lstStyle/>
          <a:p>
            <a:r>
              <a:rPr lang="en-US" sz="2000" b="1" kern="0" dirty="0" smtClean="0">
                <a:solidFill>
                  <a:srgbClr val="002060"/>
                </a:solidFill>
                <a:ea typeface="+mj-ea"/>
                <a:cs typeface="+mj-cs"/>
              </a:rPr>
              <a:t>(Follow-ups: January 2010 – June 2018)</a:t>
            </a: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012708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62123474"/>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76070" y="5860546"/>
            <a:ext cx="4476364" cy="276999"/>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dirty="0">
              <a:solidFill>
                <a:srgbClr val="002060"/>
              </a:solidFill>
            </a:endParaRPr>
          </a:p>
        </p:txBody>
      </p:sp>
      <p:sp>
        <p:nvSpPr>
          <p:cNvPr id="12" name="TextBox 11"/>
          <p:cNvSpPr txBox="1"/>
          <p:nvPr/>
        </p:nvSpPr>
        <p:spPr>
          <a:xfrm>
            <a:off x="4800600" y="5889984"/>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Percentage Experiencing </a:t>
            </a:r>
            <a:r>
              <a:rPr lang="en-US" sz="2300" i="1" u="sng" kern="0" dirty="0" smtClean="0">
                <a:solidFill>
                  <a:srgbClr val="002060"/>
                </a:solidFill>
              </a:rPr>
              <a:t>Treated</a:t>
            </a:r>
            <a:r>
              <a:rPr lang="en-US" sz="2300" kern="0" dirty="0" smtClean="0">
                <a:solidFill>
                  <a:srgbClr val="002060"/>
                </a:solidFill>
              </a:rPr>
              <a:t> Rejection between Discharge</a:t>
            </a:r>
            <a:endParaRPr lang="en-US" sz="2000" kern="0" dirty="0">
              <a:solidFill>
                <a:srgbClr val="002060"/>
              </a:solidFill>
            </a:endParaRPr>
          </a:p>
        </p:txBody>
      </p:sp>
      <p:sp>
        <p:nvSpPr>
          <p:cNvPr id="3" name="Title 2"/>
          <p:cNvSpPr txBox="1"/>
          <p:nvPr/>
        </p:nvSpPr>
        <p:spPr>
          <a:xfrm>
            <a:off x="784578" y="1028534"/>
            <a:ext cx="3352800" cy="446276"/>
          </a:xfrm>
          <a:prstGeom prst="rect">
            <a:avLst/>
          </a:prstGeom>
          <a:noFill/>
        </p:spPr>
        <p:txBody>
          <a:bodyPr wrap="square" rtlCol="0">
            <a:spAutoFit/>
          </a:bodyPr>
          <a:lstStyle/>
          <a:p>
            <a:r>
              <a:rPr lang="en-US" sz="2300" b="1" kern="0" dirty="0">
                <a:solidFill>
                  <a:srgbClr val="002060"/>
                </a:solidFill>
              </a:rPr>
              <a:t>and 1-Year </a:t>
            </a:r>
            <a:r>
              <a:rPr lang="en-US" sz="2300" b="1" kern="0" dirty="0" smtClean="0">
                <a:solidFill>
                  <a:srgbClr val="002060"/>
                </a:solidFill>
              </a:rPr>
              <a:t>Follow-Up</a:t>
            </a:r>
            <a:endParaRPr lang="en-US" sz="2300" b="1" kern="0" dirty="0">
              <a:solidFill>
                <a:srgbClr val="002060"/>
              </a:solidFill>
            </a:endParaRPr>
          </a:p>
        </p:txBody>
      </p:sp>
      <p:sp>
        <p:nvSpPr>
          <p:cNvPr id="13" name="pvalues"/>
          <p:cNvSpPr txBox="1"/>
          <p:nvPr/>
        </p:nvSpPr>
        <p:spPr>
          <a:xfrm>
            <a:off x="1676400" y="1879600"/>
            <a:ext cx="6248400" cy="292388"/>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p&lt;0.05 except &lt;</a:t>
            </a:r>
            <a:r>
              <a:rPr lang="en-US" sz="1300" b="1" dirty="0" smtClean="0">
                <a:solidFill>
                  <a:schemeClr val="bg2"/>
                </a:solidFill>
              </a:rPr>
              <a:t>1 vs</a:t>
            </a:r>
            <a:r>
              <a:rPr lang="en-US" sz="1300" b="1" dirty="0">
                <a:solidFill>
                  <a:schemeClr val="bg2"/>
                </a:solidFill>
              </a:rPr>
              <a:t>. 11-17</a:t>
            </a:r>
          </a:p>
        </p:txBody>
      </p:sp>
      <p:sp>
        <p:nvSpPr>
          <p:cNvPr id="16" name="title_cohort"/>
          <p:cNvSpPr txBox="1"/>
          <p:nvPr/>
        </p:nvSpPr>
        <p:spPr>
          <a:xfrm>
            <a:off x="3761204" y="1058979"/>
            <a:ext cx="5001796" cy="400110"/>
          </a:xfrm>
          <a:prstGeom prst="rect">
            <a:avLst/>
          </a:prstGeom>
          <a:noFill/>
        </p:spPr>
        <p:txBody>
          <a:bodyPr wrap="square" rtlCol="0">
            <a:spAutoFit/>
          </a:bodyPr>
          <a:lstStyle/>
          <a:p>
            <a:pPr algn="ctr"/>
            <a:r>
              <a:rPr lang="en-US" sz="2000" b="1" kern="0" dirty="0">
                <a:solidFill>
                  <a:srgbClr val="002060"/>
                </a:solidFill>
              </a:rPr>
              <a:t>(Follow-ups: January 2005 – June 2018)</a:t>
            </a: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26607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2313018"/>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75487" y="5848194"/>
            <a:ext cx="4396513" cy="276999"/>
          </a:xfrm>
          <a:prstGeom prst="rect">
            <a:avLst/>
          </a:prstGeom>
          <a:noFill/>
        </p:spPr>
        <p:txBody>
          <a:bodyPr wrap="square" rtlCol="0">
            <a:spAutoFit/>
          </a:bodyPr>
          <a:lstStyle/>
          <a:p>
            <a:r>
              <a:rPr lang="en-US" sz="1200" b="1" dirty="0" smtClean="0">
                <a:solidFill>
                  <a:schemeClr val="bg2"/>
                </a:solidFill>
              </a:rPr>
              <a:t>Analysis is limited to patients who were alive at follow-up.</a:t>
            </a:r>
            <a:endParaRPr lang="en-US" sz="1200" dirty="0">
              <a:solidFill>
                <a:schemeClr val="bg2"/>
              </a:solidFill>
            </a:endParaRPr>
          </a:p>
        </p:txBody>
      </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Percentage Experiencing </a:t>
            </a:r>
            <a:r>
              <a:rPr lang="en-US" sz="2300" i="1" u="sng" kern="0" dirty="0" smtClean="0">
                <a:solidFill>
                  <a:srgbClr val="002060"/>
                </a:solidFill>
              </a:rPr>
              <a:t>Any</a:t>
            </a:r>
            <a:r>
              <a:rPr lang="en-US" sz="2300" kern="0" dirty="0" smtClean="0">
                <a:solidFill>
                  <a:srgbClr val="002060"/>
                </a:solidFill>
              </a:rPr>
              <a:t> Rejection between Discharge</a:t>
            </a:r>
            <a:endParaRPr lang="en-US" sz="2000" kern="0" dirty="0">
              <a:solidFill>
                <a:srgbClr val="002060"/>
              </a:solidFill>
            </a:endParaRPr>
          </a:p>
        </p:txBody>
      </p:sp>
      <p:sp>
        <p:nvSpPr>
          <p:cNvPr id="3" name="Title 2"/>
          <p:cNvSpPr txBox="1"/>
          <p:nvPr/>
        </p:nvSpPr>
        <p:spPr>
          <a:xfrm>
            <a:off x="784578" y="1028534"/>
            <a:ext cx="3352800" cy="446276"/>
          </a:xfrm>
          <a:prstGeom prst="rect">
            <a:avLst/>
          </a:prstGeom>
          <a:noFill/>
        </p:spPr>
        <p:txBody>
          <a:bodyPr wrap="square" rtlCol="0">
            <a:spAutoFit/>
          </a:bodyPr>
          <a:lstStyle/>
          <a:p>
            <a:r>
              <a:rPr lang="en-US" sz="2300" b="1" kern="0" dirty="0">
                <a:solidFill>
                  <a:srgbClr val="002060"/>
                </a:solidFill>
              </a:rPr>
              <a:t>and 1-Year </a:t>
            </a:r>
            <a:r>
              <a:rPr lang="en-US" sz="2300" b="1" kern="0" dirty="0" smtClean="0">
                <a:solidFill>
                  <a:srgbClr val="002060"/>
                </a:solidFill>
              </a:rPr>
              <a:t>Follow-Up</a:t>
            </a:r>
            <a:endParaRPr lang="en-US" sz="2300" b="1" kern="0" dirty="0">
              <a:solidFill>
                <a:srgbClr val="002060"/>
              </a:solidFill>
            </a:endParaRPr>
          </a:p>
        </p:txBody>
      </p:sp>
      <p:sp>
        <p:nvSpPr>
          <p:cNvPr id="13" name="pvalues"/>
          <p:cNvSpPr txBox="1"/>
          <p:nvPr/>
        </p:nvSpPr>
        <p:spPr>
          <a:xfrm>
            <a:off x="2590800" y="1655617"/>
            <a:ext cx="4800600" cy="492443"/>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p&lt;0.05 except &lt;1 vs. 11-17 and </a:t>
            </a:r>
            <a:r>
              <a:rPr lang="en-US" sz="1300" b="1" dirty="0" smtClean="0">
                <a:solidFill>
                  <a:schemeClr val="bg2"/>
                </a:solidFill>
              </a:rPr>
              <a:t>6-10 vs</a:t>
            </a:r>
            <a:r>
              <a:rPr lang="en-US" sz="1300" b="1" dirty="0">
                <a:solidFill>
                  <a:schemeClr val="bg2"/>
                </a:solidFill>
              </a:rPr>
              <a:t>. </a:t>
            </a:r>
            <a:r>
              <a:rPr lang="en-US" sz="1300" b="1" dirty="0" smtClean="0">
                <a:solidFill>
                  <a:schemeClr val="bg2"/>
                </a:solidFill>
              </a:rPr>
              <a:t>11-17.</a:t>
            </a:r>
            <a:endParaRPr lang="en-US" sz="1300" b="1" dirty="0">
              <a:solidFill>
                <a:schemeClr val="bg2"/>
              </a:solidFill>
            </a:endParaRPr>
          </a:p>
        </p:txBody>
      </p:sp>
      <p:sp>
        <p:nvSpPr>
          <p:cNvPr id="16" name="title_cohort"/>
          <p:cNvSpPr txBox="1"/>
          <p:nvPr/>
        </p:nvSpPr>
        <p:spPr>
          <a:xfrm>
            <a:off x="3761204" y="1058979"/>
            <a:ext cx="5216548" cy="400110"/>
          </a:xfrm>
          <a:prstGeom prst="rect">
            <a:avLst/>
          </a:prstGeom>
          <a:noFill/>
        </p:spPr>
        <p:txBody>
          <a:bodyPr wrap="square" rtlCol="0">
            <a:spAutoFit/>
          </a:bodyPr>
          <a:lstStyle/>
          <a:p>
            <a:pPr algn="ctr"/>
            <a:r>
              <a:rPr lang="en-US" sz="2000" b="1" kern="0" dirty="0">
                <a:solidFill>
                  <a:srgbClr val="002060"/>
                </a:solidFill>
              </a:rPr>
              <a:t>(Follow-ups: January 2005 – June 2018)</a:t>
            </a:r>
          </a:p>
        </p:txBody>
      </p:sp>
      <p:sp>
        <p:nvSpPr>
          <p:cNvPr id="17" name="TextBox 16"/>
          <p:cNvSpPr txBox="1"/>
          <p:nvPr/>
        </p:nvSpPr>
        <p:spPr>
          <a:xfrm>
            <a:off x="4786752" y="5931692"/>
            <a:ext cx="4191000" cy="646331"/>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(1) no acute rejection episodes and (2) was reported either as not hospitalized for rejection or did not receive anti-rejection agents.</a:t>
            </a:r>
            <a:endParaRPr lang="en-US" sz="120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39869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0678362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15662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a:t>
            </a:r>
            <a:r>
              <a:rPr lang="en-US" sz="2200" kern="0" dirty="0" smtClean="0">
                <a:solidFill>
                  <a:srgbClr val="002060"/>
                </a:solidFill>
              </a:rPr>
              <a:t> by Donor/Recipient CMV Status</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1143000" y="4800600"/>
            <a:ext cx="4495800" cy="292388"/>
          </a:xfrm>
          <a:prstGeom prst="rect">
            <a:avLst/>
          </a:prstGeom>
          <a:noFill/>
        </p:spPr>
        <p:txBody>
          <a:bodyPr wrap="square" rtlCol="0">
            <a:spAutoFit/>
          </a:bodyPr>
          <a:lstStyle/>
          <a:p>
            <a:r>
              <a:rPr lang="pt-BR" sz="1300" b="1" dirty="0">
                <a:solidFill>
                  <a:schemeClr val="bg2"/>
                </a:solidFill>
              </a:rPr>
              <a:t>No </a:t>
            </a:r>
            <a:r>
              <a:rPr lang="pt-BR" sz="1300" b="1" dirty="0" smtClean="0">
                <a:solidFill>
                  <a:schemeClr val="bg2"/>
                </a:solidFill>
              </a:rPr>
              <a:t>pairwise </a:t>
            </a:r>
            <a:r>
              <a:rPr lang="pt-BR" sz="1300" b="1" dirty="0">
                <a:solidFill>
                  <a:schemeClr val="bg2"/>
                </a:solidFill>
              </a:rPr>
              <a:t>comparisons were significant at p &lt; </a:t>
            </a:r>
            <a:r>
              <a:rPr lang="pt-BR" sz="1300" b="1" dirty="0" smtClean="0">
                <a:solidFill>
                  <a:schemeClr val="bg2"/>
                </a:solidFill>
              </a:rPr>
              <a:t>0.05.</a:t>
            </a:r>
            <a:endParaRPr lang="en-US" sz="1300" b="1" dirty="0">
              <a:solidFill>
                <a:schemeClr val="bg2"/>
              </a:solidFill>
            </a:endParaRPr>
          </a:p>
        </p:txBody>
      </p:sp>
      <p:sp>
        <p:nvSpPr>
          <p:cNvPr id="3" name="title_cohort"/>
          <p:cNvSpPr txBox="1"/>
          <p:nvPr/>
        </p:nvSpPr>
        <p:spPr>
          <a:xfrm>
            <a:off x="2041878" y="996470"/>
            <a:ext cx="5257800" cy="400110"/>
          </a:xfrm>
          <a:prstGeom prst="rect">
            <a:avLst/>
          </a:prstGeom>
          <a:noFill/>
        </p:spPr>
        <p:txBody>
          <a:bodyPr wrap="square" rtlCol="0">
            <a:spAutoFit/>
          </a:bodyPr>
          <a:lstStyle/>
          <a:p>
            <a:r>
              <a:rPr lang="en-US" sz="2000" b="1" kern="0" dirty="0" smtClean="0">
                <a:solidFill>
                  <a:srgbClr val="002060"/>
                </a:solidFill>
              </a:rPr>
              <a:t>(Transplants: January 2000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69769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Induction and Maintenance Immunosuppression</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04965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519497042"/>
              </p:ext>
            </p:extLst>
          </p:nvPr>
        </p:nvGraphicFramePr>
        <p:xfrm>
          <a:off x="152400" y="13716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discharge.</a:t>
            </a:r>
            <a:endParaRPr lang="en-US" sz="1200" b="1" dirty="0">
              <a:solidFill>
                <a:srgbClr val="002060"/>
              </a:solidFill>
            </a:endParaRPr>
          </a:p>
        </p:txBody>
      </p:sp>
      <p:sp>
        <p:nvSpPr>
          <p:cNvPr id="11" name="Title 1"/>
          <p:cNvSpPr txBox="1">
            <a:spLocks/>
          </p:cNvSpPr>
          <p:nvPr/>
        </p:nvSpPr>
        <p:spPr bwMode="auto">
          <a:xfrm>
            <a:off x="0" y="28302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972734" y="1015899"/>
            <a:ext cx="52578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2" name="pvalues"/>
          <p:cNvSpPr txBox="1"/>
          <p:nvPr/>
        </p:nvSpPr>
        <p:spPr>
          <a:xfrm>
            <a:off x="6692053" y="1987297"/>
            <a:ext cx="1076961" cy="323165"/>
          </a:xfrm>
          <a:prstGeom prst="rect">
            <a:avLst/>
          </a:prstGeom>
          <a:noFill/>
        </p:spPr>
        <p:txBody>
          <a:bodyPr wrap="square" rtlCol="0">
            <a:spAutoFit/>
          </a:bodyPr>
          <a:lstStyle/>
          <a:p>
            <a:r>
              <a:rPr lang="pt-BR" sz="1500" b="1" dirty="0" smtClean="0">
                <a:solidFill>
                  <a:schemeClr val="bg2"/>
                </a:solidFill>
              </a:rPr>
              <a:t>N = 387</a:t>
            </a:r>
            <a:endParaRPr lang="en-US" sz="1500" b="1" dirty="0">
              <a:solidFill>
                <a:schemeClr val="bg2"/>
              </a:solidFill>
            </a:endParaRPr>
          </a:p>
        </p:txBody>
      </p:sp>
    </p:spTree>
    <p:extLst>
      <p:ext uri="{BB962C8B-B14F-4D97-AF65-F5344CB8AC3E}">
        <p14:creationId xmlns:p14="http://schemas.microsoft.com/office/powerpoint/2010/main" val="13775708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173414120"/>
              </p:ext>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1289" y="1524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a:t>
            </a:r>
            <a:endParaRPr lang="en-US" sz="2000" kern="0" dirty="0">
              <a:solidFill>
                <a:srgbClr val="002060"/>
              </a:solidFill>
            </a:endParaRPr>
          </a:p>
        </p:txBody>
      </p:sp>
      <p:sp>
        <p:nvSpPr>
          <p:cNvPr id="13" name="title_cohort"/>
          <p:cNvSpPr txBox="1"/>
          <p:nvPr/>
        </p:nvSpPr>
        <p:spPr>
          <a:xfrm>
            <a:off x="1714500" y="1066800"/>
            <a:ext cx="57150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sp>
        <p:nvSpPr>
          <p:cNvPr id="18" name="TextBox 17"/>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discharge.</a:t>
            </a:r>
            <a:endParaRPr lang="en-US" sz="1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456164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Stratified by Induction Use </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478275"/>
              </p:ext>
            </p:extLst>
          </p:nvPr>
        </p:nvGraphicFramePr>
        <p:xfrm>
          <a:off x="762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248400" y="2021488"/>
            <a:ext cx="1371600" cy="292388"/>
          </a:xfrm>
          <a:prstGeom prst="rect">
            <a:avLst/>
          </a:prstGeom>
          <a:noFill/>
        </p:spPr>
        <p:txBody>
          <a:bodyPr wrap="square" rtlCol="0">
            <a:spAutoFit/>
          </a:bodyPr>
          <a:lstStyle/>
          <a:p>
            <a:pPr algn="ctr"/>
            <a:r>
              <a:rPr lang="en-US" sz="1300" b="1" dirty="0">
                <a:solidFill>
                  <a:schemeClr val="bg2"/>
                </a:solidFill>
              </a:rPr>
              <a:t>p = 0.9415</a:t>
            </a:r>
          </a:p>
        </p:txBody>
      </p:sp>
      <p:sp>
        <p:nvSpPr>
          <p:cNvPr id="3" name="title_cohort"/>
          <p:cNvSpPr txBox="1"/>
          <p:nvPr/>
        </p:nvSpPr>
        <p:spPr>
          <a:xfrm>
            <a:off x="1976950" y="104007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2010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714897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19200"/>
          </a:xfrm>
        </p:spPr>
        <p:txBody>
          <a:bodyPr/>
          <a:lstStyle/>
          <a:p>
            <a:r>
              <a:rPr lang="en-US" sz="2600" dirty="0" smtClean="0">
                <a:solidFill>
                  <a:srgbClr val="002060"/>
                </a:solidFill>
              </a:rPr>
              <a:t>Pediatric Lung Transplants</a:t>
            </a:r>
            <a:r>
              <a:rPr lang="en-US" sz="3200" dirty="0" smtClean="0">
                <a:solidFill>
                  <a:srgbClr val="002060"/>
                </a:solidFill>
              </a:rPr>
              <a:t/>
            </a:r>
            <a:br>
              <a:rPr lang="en-US" sz="3200" dirty="0" smtClean="0">
                <a:solidFill>
                  <a:srgbClr val="002060"/>
                </a:solidFill>
              </a:rPr>
            </a:br>
            <a:r>
              <a:rPr lang="en-US" sz="2200" dirty="0" smtClean="0">
                <a:solidFill>
                  <a:srgbClr val="002060"/>
                </a:solidFill>
              </a:rPr>
              <a:t>Maintenance Immunosuppression at 1 Year Follow-up</a:t>
            </a:r>
            <a:r>
              <a:rPr lang="en-US" sz="3200" dirty="0" smtClean="0">
                <a:solidFill>
                  <a:srgbClr val="002060"/>
                </a:solidFill>
              </a:rPr>
              <a:t/>
            </a:r>
            <a:br>
              <a:rPr lang="en-US" sz="32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5316184"/>
              </p:ext>
            </p:extLst>
          </p:nvPr>
        </p:nvGraphicFramePr>
        <p:xfrm>
          <a:off x="76200" y="13716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172200"/>
            <a:ext cx="3886200" cy="461665"/>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b="1" dirty="0">
              <a:solidFill>
                <a:srgbClr val="002060"/>
              </a:solidFill>
            </a:endParaRPr>
          </a:p>
        </p:txBody>
      </p:sp>
      <p:sp>
        <p:nvSpPr>
          <p:cNvPr id="3" name="title_cohort"/>
          <p:cNvSpPr/>
          <p:nvPr/>
        </p:nvSpPr>
        <p:spPr>
          <a:xfrm>
            <a:off x="2057400" y="979557"/>
            <a:ext cx="5334000" cy="400110"/>
          </a:xfrm>
          <a:prstGeom prst="rect">
            <a:avLst/>
          </a:prstGeom>
        </p:spPr>
        <p:txBody>
          <a:bodyPr wrap="square">
            <a:spAutoFit/>
          </a:bodyPr>
          <a:lstStyle/>
          <a:p>
            <a:r>
              <a:rPr lang="en-US" sz="2000" b="1" kern="0" dirty="0" smtClean="0">
                <a:solidFill>
                  <a:srgbClr val="002060"/>
                </a:solidFill>
                <a:ea typeface="+mj-ea"/>
                <a:cs typeface="+mj-cs"/>
              </a:rPr>
              <a:t>(Follow-ups: January 2010 – June 2018)</a:t>
            </a:r>
            <a:endParaRPr lang="en-US" dirty="0">
              <a:solidFill>
                <a:srgbClr val="002060"/>
              </a:solidFill>
            </a:endParaRPr>
          </a:p>
        </p:txBody>
      </p:sp>
      <p:sp>
        <p:nvSpPr>
          <p:cNvPr id="13" name="pvalues"/>
          <p:cNvSpPr txBox="1"/>
          <p:nvPr/>
        </p:nvSpPr>
        <p:spPr>
          <a:xfrm>
            <a:off x="6172200" y="1727784"/>
            <a:ext cx="1371600" cy="323165"/>
          </a:xfrm>
          <a:prstGeom prst="rect">
            <a:avLst/>
          </a:prstGeom>
          <a:noFill/>
        </p:spPr>
        <p:txBody>
          <a:bodyPr wrap="square" rtlCol="0">
            <a:spAutoFit/>
          </a:bodyPr>
          <a:lstStyle/>
          <a:p>
            <a:pPr algn="ctr"/>
            <a:r>
              <a:rPr lang="en-US" sz="1500" b="1" dirty="0" smtClean="0">
                <a:solidFill>
                  <a:schemeClr val="bg2"/>
                </a:solidFill>
              </a:rPr>
              <a:t>N=348</a:t>
            </a:r>
            <a:endParaRPr lang="en-US" sz="1500" b="1" dirty="0">
              <a:solidFill>
                <a:schemeClr val="bg2"/>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55193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Recipient Age Distribution – Percentage</a:t>
            </a:r>
            <a:br>
              <a:rPr lang="en-US" sz="24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40889663"/>
              </p:ext>
            </p:extLst>
          </p:nvPr>
        </p:nvGraphicFramePr>
        <p:xfrm>
          <a:off x="0" y="137160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6240774"/>
            <a:ext cx="3505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sp>
        <p:nvSpPr>
          <p:cNvPr id="3" name="title_cohort"/>
          <p:cNvSpPr txBox="1"/>
          <p:nvPr/>
        </p:nvSpPr>
        <p:spPr>
          <a:xfrm>
            <a:off x="2209800" y="1069961"/>
            <a:ext cx="5099729" cy="400110"/>
          </a:xfrm>
          <a:prstGeom prst="rect">
            <a:avLst/>
          </a:prstGeom>
          <a:noFill/>
        </p:spPr>
        <p:txBody>
          <a:bodyPr wrap="none" rtlCol="0">
            <a:spAutoFit/>
          </a:bodyPr>
          <a:lstStyle/>
          <a:p>
            <a:r>
              <a:rPr lang="en-US" sz="2000" b="1" dirty="0" smtClean="0">
                <a:solidFill>
                  <a:srgbClr val="002060"/>
                </a:solidFill>
                <a:latin typeface="+mj-lt"/>
              </a:rPr>
              <a:t>(Transplants: January 1992 – June 2018)</a:t>
            </a:r>
            <a:endParaRPr lang="en-US" sz="2000" b="1" dirty="0">
              <a:solidFill>
                <a:srgbClr val="002060"/>
              </a:solidFill>
              <a:latin typeface="+mj-lt"/>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4371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solidFill>
                  <a:srgbClr val="002060"/>
                </a:solidFill>
              </a:rPr>
              <a:t>Pediatric Lung Transplants</a:t>
            </a:r>
            <a:r>
              <a:rPr lang="en-US" sz="3200" dirty="0" smtClean="0">
                <a:solidFill>
                  <a:srgbClr val="002060"/>
                </a:solidFill>
              </a:rPr>
              <a:t/>
            </a:r>
            <a:br>
              <a:rPr lang="en-US" sz="3200" dirty="0" smtClean="0">
                <a:solidFill>
                  <a:srgbClr val="002060"/>
                </a:solidFill>
              </a:rPr>
            </a:br>
            <a:r>
              <a:rPr lang="en-US" sz="2200" dirty="0" smtClean="0">
                <a:solidFill>
                  <a:srgbClr val="002060"/>
                </a:solidFill>
              </a:rPr>
              <a:t>Maintenance Immunosuppression at 1 Year Follow-up</a:t>
            </a:r>
            <a:br>
              <a:rPr lang="en-US" sz="2200" dirty="0" smtClean="0">
                <a:solidFill>
                  <a:srgbClr val="002060"/>
                </a:solidFill>
              </a:rPr>
            </a:br>
            <a:endParaRPr lang="en-US" sz="22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3988641"/>
              </p:ext>
            </p:extLst>
          </p:nvPr>
        </p:nvGraphicFramePr>
        <p:xfrm>
          <a:off x="0" y="12192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0" y="6240774"/>
            <a:ext cx="3352800" cy="461665"/>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b="1" dirty="0">
              <a:solidFill>
                <a:srgbClr val="002060"/>
              </a:solidFill>
            </a:endParaRPr>
          </a:p>
        </p:txBody>
      </p:sp>
      <p:sp>
        <p:nvSpPr>
          <p:cNvPr id="9" name="median_survival"/>
          <p:cNvSpPr txBox="1"/>
          <p:nvPr/>
        </p:nvSpPr>
        <p:spPr>
          <a:xfrm>
            <a:off x="2997384" y="5619528"/>
            <a:ext cx="5994991" cy="443198"/>
          </a:xfrm>
          <a:prstGeom prst="rect">
            <a:avLst/>
          </a:prstGeom>
          <a:noFill/>
          <a:ln>
            <a:solidFill>
              <a:schemeClr val="bg2"/>
            </a:solidFill>
          </a:ln>
        </p:spPr>
        <p:txBody>
          <a:bodyPr wrap="square" lIns="45720" tIns="36576" rIns="45720" bIns="36576" rtlCol="0">
            <a:spAutoFit/>
          </a:bodyPr>
          <a:lstStyle/>
          <a:p>
            <a:r>
              <a:rPr lang="en-US" sz="1200" b="1" dirty="0" smtClean="0">
                <a:solidFill>
                  <a:schemeClr val="bg2"/>
                </a:solidFill>
              </a:rPr>
              <a:t>NOTE: 0 patients were on both calcineurin inhibitors at different points during the 1-year, and 5 patients were on neither drug during the 1-year.</a:t>
            </a:r>
          </a:p>
        </p:txBody>
      </p:sp>
      <p:sp>
        <p:nvSpPr>
          <p:cNvPr id="13" name="pvalues"/>
          <p:cNvSpPr txBox="1"/>
          <p:nvPr/>
        </p:nvSpPr>
        <p:spPr>
          <a:xfrm>
            <a:off x="0" y="5709057"/>
            <a:ext cx="2998160"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2060"/>
                </a:solidFill>
              </a:rPr>
              <a:t>N=348</a:t>
            </a:r>
            <a:endParaRPr lang="en-US" sz="1600" dirty="0">
              <a:solidFill>
                <a:srgbClr val="002060"/>
              </a:solidFill>
            </a:endParaRPr>
          </a:p>
        </p:txBody>
      </p:sp>
      <p:sp>
        <p:nvSpPr>
          <p:cNvPr id="3" name="title_cohort"/>
          <p:cNvSpPr txBox="1"/>
          <p:nvPr/>
        </p:nvSpPr>
        <p:spPr>
          <a:xfrm>
            <a:off x="2118655" y="966935"/>
            <a:ext cx="5012911" cy="400110"/>
          </a:xfrm>
          <a:prstGeom prst="rect">
            <a:avLst/>
          </a:prstGeom>
          <a:noFill/>
        </p:spPr>
        <p:txBody>
          <a:bodyPr wrap="none" rtlCol="0">
            <a:spAutoFit/>
          </a:bodyPr>
          <a:lstStyle/>
          <a:p>
            <a:r>
              <a:rPr lang="en-US" sz="2000" b="1" kern="0" dirty="0" smtClean="0">
                <a:solidFill>
                  <a:srgbClr val="002060"/>
                </a:solidFill>
                <a:ea typeface="+mj-ea"/>
                <a:cs typeface="+mj-cs"/>
              </a:rPr>
              <a:t>(Follow-ups: January 2010 – June 2018)</a:t>
            </a:r>
            <a:endParaRPr lang="en-US"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328507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lnSpc>
                <a:spcPct val="90000"/>
              </a:lnSpc>
            </a:pPr>
            <a:r>
              <a:rPr lang="en-US" sz="2600" dirty="0">
                <a:solidFill>
                  <a:srgbClr val="002060"/>
                </a:solidFill>
              </a:rPr>
              <a:t> </a:t>
            </a:r>
            <a:r>
              <a:rPr lang="en-US" sz="2600" dirty="0" smtClean="0">
                <a:solidFill>
                  <a:srgbClr val="002060"/>
                </a:solidFill>
              </a:rPr>
              <a:t>  		    Pediatric Lung Transplants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    Maintenance Immunosuppression Drug Combinations at  	</a:t>
            </a: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09396454"/>
              </p:ext>
            </p:extLst>
          </p:nvPr>
        </p:nvGraphicFramePr>
        <p:xfrm>
          <a:off x="152400" y="1229833"/>
          <a:ext cx="8763000" cy="49169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6259316"/>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p>
        </p:txBody>
      </p:sp>
      <p:sp>
        <p:nvSpPr>
          <p:cNvPr id="3" name="title_cohort"/>
          <p:cNvSpPr txBox="1"/>
          <p:nvPr/>
        </p:nvSpPr>
        <p:spPr>
          <a:xfrm>
            <a:off x="3352800" y="906495"/>
            <a:ext cx="5012911" cy="400110"/>
          </a:xfrm>
          <a:prstGeom prst="rect">
            <a:avLst/>
          </a:prstGeom>
          <a:noFill/>
        </p:spPr>
        <p:txBody>
          <a:bodyPr wrap="none" rtlCol="0">
            <a:spAutoFit/>
          </a:bodyPr>
          <a:lstStyle/>
          <a:p>
            <a:r>
              <a:rPr lang="en-US" sz="2000" b="1" kern="0" dirty="0" smtClean="0">
                <a:solidFill>
                  <a:srgbClr val="002060"/>
                </a:solidFill>
                <a:ea typeface="+mj-ea"/>
                <a:cs typeface="+mj-cs"/>
              </a:rPr>
              <a:t>(Follow-ups: January 2010 – June 2018)</a:t>
            </a:r>
            <a:endParaRPr lang="en-US" sz="2000" dirty="0">
              <a:solidFill>
                <a:srgbClr val="002060"/>
              </a:solidFill>
            </a:endParaRPr>
          </a:p>
        </p:txBody>
      </p:sp>
      <p:sp>
        <p:nvSpPr>
          <p:cNvPr id="4" name="TextBox 3"/>
          <p:cNvSpPr txBox="1"/>
          <p:nvPr/>
        </p:nvSpPr>
        <p:spPr>
          <a:xfrm>
            <a:off x="785236" y="844940"/>
            <a:ext cx="3962400" cy="461665"/>
          </a:xfrm>
          <a:prstGeom prst="rect">
            <a:avLst/>
          </a:prstGeom>
          <a:noFill/>
        </p:spPr>
        <p:txBody>
          <a:bodyPr wrap="square" rtlCol="0">
            <a:spAutoFit/>
          </a:bodyPr>
          <a:lstStyle/>
          <a:p>
            <a:r>
              <a:rPr lang="en-US" sz="2400" b="1" dirty="0" smtClean="0">
                <a:solidFill>
                  <a:srgbClr val="002060"/>
                </a:solidFill>
              </a:rPr>
              <a:t>1 </a:t>
            </a:r>
            <a:r>
              <a:rPr lang="en-US" sz="2400" b="1" dirty="0">
                <a:solidFill>
                  <a:srgbClr val="002060"/>
                </a:solidFill>
              </a:rPr>
              <a:t>Year Follow-up</a:t>
            </a: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778330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9195380"/>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9313" y="5860894"/>
            <a:ext cx="4495800" cy="276999"/>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dirty="0">
              <a:solidFill>
                <a:srgbClr val="002060"/>
              </a:solidFill>
            </a:endParaRPr>
          </a:p>
        </p:txBody>
      </p:sp>
      <p:sp>
        <p:nvSpPr>
          <p:cNvPr id="12" name="TextBox 11"/>
          <p:cNvSpPr txBox="1"/>
          <p:nvPr/>
        </p:nvSpPr>
        <p:spPr>
          <a:xfrm>
            <a:off x="4876800" y="5867400"/>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4" name="Title 1"/>
          <p:cNvSpPr txBox="1">
            <a:spLocks/>
          </p:cNvSpPr>
          <p:nvPr/>
        </p:nvSpPr>
        <p:spPr bwMode="auto">
          <a:xfrm>
            <a:off x="-3332" y="-1128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Treated</a:t>
            </a:r>
            <a:r>
              <a:rPr lang="en-US" sz="2000" kern="0" dirty="0" smtClean="0">
                <a:solidFill>
                  <a:srgbClr val="002060"/>
                </a:solidFill>
              </a:rPr>
              <a:t> Rejection between Discharge and </a:t>
            </a:r>
          </a:p>
        </p:txBody>
      </p:sp>
      <p:sp>
        <p:nvSpPr>
          <p:cNvPr id="3" name="Title 2"/>
          <p:cNvSpPr txBox="1"/>
          <p:nvPr/>
        </p:nvSpPr>
        <p:spPr>
          <a:xfrm>
            <a:off x="183444" y="883198"/>
            <a:ext cx="4648200" cy="400110"/>
          </a:xfrm>
          <a:prstGeom prst="rect">
            <a:avLst/>
          </a:prstGeom>
          <a:noFill/>
        </p:spPr>
        <p:txBody>
          <a:bodyPr wrap="square" rtlCol="0">
            <a:spAutoFit/>
          </a:bodyPr>
          <a:lstStyle/>
          <a:p>
            <a:r>
              <a:rPr lang="en-US" sz="2000" b="1" kern="0" dirty="0" smtClean="0">
                <a:solidFill>
                  <a:srgbClr val="002060"/>
                </a:solidFill>
              </a:rPr>
              <a:t>1 Year </a:t>
            </a:r>
            <a:r>
              <a:rPr lang="en-US" sz="2000" b="1" kern="0" dirty="0">
                <a:solidFill>
                  <a:srgbClr val="002060"/>
                </a:solidFill>
              </a:rPr>
              <a:t>Follow-Up by </a:t>
            </a:r>
            <a:r>
              <a:rPr lang="en-US" sz="2000" b="1" kern="0" dirty="0" smtClean="0">
                <a:solidFill>
                  <a:srgbClr val="002060"/>
                </a:solidFill>
              </a:rPr>
              <a:t>Induction Type</a:t>
            </a:r>
            <a:endParaRPr lang="en-US" sz="2000" b="1" kern="0" dirty="0">
              <a:solidFill>
                <a:srgbClr val="002060"/>
              </a:solidFill>
            </a:endParaRPr>
          </a:p>
        </p:txBody>
      </p:sp>
      <p:sp>
        <p:nvSpPr>
          <p:cNvPr id="13" name="pvalues"/>
          <p:cNvSpPr txBox="1"/>
          <p:nvPr/>
        </p:nvSpPr>
        <p:spPr>
          <a:xfrm>
            <a:off x="2286000" y="2209800"/>
            <a:ext cx="6172200" cy="292388"/>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p &lt; 0.05.</a:t>
            </a:r>
          </a:p>
        </p:txBody>
      </p:sp>
      <p:sp>
        <p:nvSpPr>
          <p:cNvPr id="15" name="title_cohort"/>
          <p:cNvSpPr txBox="1"/>
          <p:nvPr/>
        </p:nvSpPr>
        <p:spPr>
          <a:xfrm>
            <a:off x="4667955" y="892140"/>
            <a:ext cx="4659489" cy="369332"/>
          </a:xfrm>
          <a:prstGeom prst="rect">
            <a:avLst/>
          </a:prstGeom>
          <a:noFill/>
        </p:spPr>
        <p:txBody>
          <a:bodyPr wrap="square" rtlCol="0">
            <a:spAutoFit/>
          </a:bodyPr>
          <a:lstStyle/>
          <a:p>
            <a:r>
              <a:rPr lang="en-US" b="1" kern="0" dirty="0">
                <a:solidFill>
                  <a:srgbClr val="002060"/>
                </a:solidFill>
              </a:rPr>
              <a:t>(Follow-ups: January 2005 – June 2018)</a:t>
            </a: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934516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2086795"/>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03913" y="5869793"/>
            <a:ext cx="4495800" cy="276999"/>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dirty="0">
              <a:solidFill>
                <a:srgbClr val="002060"/>
              </a:solidFill>
            </a:endParaRPr>
          </a:p>
        </p:txBody>
      </p:sp>
      <p:sp>
        <p:nvSpPr>
          <p:cNvPr id="14" name="Title 1"/>
          <p:cNvSpPr txBox="1">
            <a:spLocks/>
          </p:cNvSpPr>
          <p:nvPr/>
        </p:nvSpPr>
        <p:spPr bwMode="auto">
          <a:xfrm>
            <a:off x="-3332" y="-1128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Any</a:t>
            </a:r>
            <a:r>
              <a:rPr lang="en-US" sz="2000" kern="0" dirty="0" smtClean="0">
                <a:solidFill>
                  <a:srgbClr val="002060"/>
                </a:solidFill>
              </a:rPr>
              <a:t> Rejection between Discharge and </a:t>
            </a:r>
          </a:p>
        </p:txBody>
      </p:sp>
      <p:sp>
        <p:nvSpPr>
          <p:cNvPr id="3" name="Title 2"/>
          <p:cNvSpPr txBox="1"/>
          <p:nvPr/>
        </p:nvSpPr>
        <p:spPr>
          <a:xfrm>
            <a:off x="183444" y="883198"/>
            <a:ext cx="4648200" cy="400110"/>
          </a:xfrm>
          <a:prstGeom prst="rect">
            <a:avLst/>
          </a:prstGeom>
          <a:noFill/>
        </p:spPr>
        <p:txBody>
          <a:bodyPr wrap="square" rtlCol="0">
            <a:spAutoFit/>
          </a:bodyPr>
          <a:lstStyle/>
          <a:p>
            <a:r>
              <a:rPr lang="en-US" sz="2000" b="1" kern="0" dirty="0" smtClean="0">
                <a:solidFill>
                  <a:srgbClr val="002060"/>
                </a:solidFill>
              </a:rPr>
              <a:t>1 Year </a:t>
            </a:r>
            <a:r>
              <a:rPr lang="en-US" sz="2000" b="1" kern="0" dirty="0">
                <a:solidFill>
                  <a:srgbClr val="002060"/>
                </a:solidFill>
              </a:rPr>
              <a:t>Follow-Up </a:t>
            </a:r>
            <a:r>
              <a:rPr lang="en-US" sz="2000" b="1" kern="0" dirty="0" smtClean="0">
                <a:solidFill>
                  <a:srgbClr val="002060"/>
                </a:solidFill>
              </a:rPr>
              <a:t>by Induction Type</a:t>
            </a:r>
            <a:endParaRPr lang="en-US" sz="2000" b="1" kern="0" dirty="0">
              <a:solidFill>
                <a:srgbClr val="002060"/>
              </a:solidFill>
            </a:endParaRPr>
          </a:p>
        </p:txBody>
      </p:sp>
      <p:sp>
        <p:nvSpPr>
          <p:cNvPr id="13" name="pvalues"/>
          <p:cNvSpPr txBox="1"/>
          <p:nvPr/>
        </p:nvSpPr>
        <p:spPr>
          <a:xfrm>
            <a:off x="2286000" y="2209800"/>
            <a:ext cx="6172200" cy="292388"/>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p &lt; 0.05.</a:t>
            </a:r>
          </a:p>
        </p:txBody>
      </p:sp>
      <p:sp>
        <p:nvSpPr>
          <p:cNvPr id="15" name="title_cohort"/>
          <p:cNvSpPr txBox="1"/>
          <p:nvPr/>
        </p:nvSpPr>
        <p:spPr>
          <a:xfrm>
            <a:off x="4667955" y="892140"/>
            <a:ext cx="4503757" cy="369332"/>
          </a:xfrm>
          <a:prstGeom prst="rect">
            <a:avLst/>
          </a:prstGeom>
          <a:noFill/>
        </p:spPr>
        <p:txBody>
          <a:bodyPr wrap="square" rtlCol="0">
            <a:spAutoFit/>
          </a:bodyPr>
          <a:lstStyle/>
          <a:p>
            <a:r>
              <a:rPr lang="en-US" b="1" kern="0" dirty="0">
                <a:solidFill>
                  <a:srgbClr val="002060"/>
                </a:solidFill>
              </a:rPr>
              <a:t>(Follow-ups: January 2005 – June 2018)</a:t>
            </a:r>
          </a:p>
        </p:txBody>
      </p:sp>
      <p:sp>
        <p:nvSpPr>
          <p:cNvPr id="16" name="TextBox 15"/>
          <p:cNvSpPr txBox="1"/>
          <p:nvPr/>
        </p:nvSpPr>
        <p:spPr>
          <a:xfrm>
            <a:off x="4800600" y="5983069"/>
            <a:ext cx="4191000" cy="646331"/>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a:t>
            </a:r>
            <a:r>
              <a:rPr lang="en-US" sz="1200" b="1" dirty="0">
                <a:solidFill>
                  <a:srgbClr val="002060"/>
                </a:solidFill>
              </a:rPr>
              <a:t>1</a:t>
            </a:r>
            <a:r>
              <a:rPr lang="en-US" sz="1200" b="1" dirty="0" smtClean="0">
                <a:solidFill>
                  <a:srgbClr val="002060"/>
                </a:solidFill>
              </a:rPr>
              <a:t>) no acute rejection episodes and (</a:t>
            </a:r>
            <a:r>
              <a:rPr lang="en-US" sz="1200" b="1" dirty="0">
                <a:solidFill>
                  <a:srgbClr val="002060"/>
                </a:solidFill>
              </a:rPr>
              <a:t>2</a:t>
            </a:r>
            <a:r>
              <a:rPr lang="en-US" sz="1200" b="1" dirty="0" smtClean="0">
                <a:solidFill>
                  <a:srgbClr val="002060"/>
                </a:solidFill>
              </a:rPr>
              <a:t>) was reported either as not hospitalized for rejection or did not receive anti-rejection agents.</a:t>
            </a:r>
            <a:endParaRPr lang="en-US" sz="120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009294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Post-Transplant Morbidities</a:t>
            </a:r>
            <a:endParaRPr lang="en-US" sz="4000" dirty="0">
              <a:solidFill>
                <a:srgbClr val="002060"/>
              </a:solidFill>
            </a:endParaRPr>
          </a:p>
        </p:txBody>
      </p:sp>
      <p:grpSp>
        <p:nvGrpSpPr>
          <p:cNvPr id="3" name="Group 2"/>
          <p:cNvGrpSpPr/>
          <p:nvPr/>
        </p:nvGrpSpPr>
        <p:grpSpPr>
          <a:xfrm>
            <a:off x="2" y="6146792"/>
            <a:ext cx="4715932" cy="711201"/>
            <a:chOff x="2" y="6146792"/>
            <a:chExt cx="4715932" cy="711201"/>
          </a:xfrm>
        </p:grpSpPr>
        <p:grpSp>
          <p:nvGrpSpPr>
            <p:cNvPr id="4" name="Group 3"/>
            <p:cNvGrpSpPr/>
            <p:nvPr/>
          </p:nvGrpSpPr>
          <p:grpSpPr>
            <a:xfrm>
              <a:off x="2" y="6146792"/>
              <a:ext cx="4715932" cy="711201"/>
              <a:chOff x="1" y="6067776"/>
              <a:chExt cx="4952999" cy="790224"/>
            </a:xfrm>
          </p:grpSpPr>
          <p:pic>
            <p:nvPicPr>
              <p:cNvPr id="6" name="Picture 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600465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pPr algn="l"/>
            <a:r>
              <a:rPr lang="en-US" sz="2600" dirty="0" smtClean="0">
                <a:solidFill>
                  <a:srgbClr val="002060"/>
                </a:solidFill>
              </a:rPr>
              <a:t>		    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   Cumulative Morbidity Rates in </a:t>
            </a:r>
            <a:r>
              <a:rPr lang="en-US" sz="2400" u="sng" dirty="0" smtClean="0">
                <a:solidFill>
                  <a:srgbClr val="002060"/>
                </a:solidFill>
              </a:rPr>
              <a:t>Survivors</a:t>
            </a:r>
            <a:r>
              <a:rPr lang="en-US" sz="2400" dirty="0" smtClean="0">
                <a:solidFill>
                  <a:srgbClr val="002060"/>
                </a:solidFill>
              </a:rPr>
              <a:t> within 1, 5 and 7   	Years Post-Transplant</a:t>
            </a:r>
            <a:endParaRPr lang="en-US" sz="20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644661274"/>
              </p:ext>
            </p:extLst>
          </p:nvPr>
        </p:nvGraphicFramePr>
        <p:xfrm>
          <a:off x="228598" y="1524000"/>
          <a:ext cx="8763002" cy="3965285"/>
        </p:xfrm>
        <a:graphic>
          <a:graphicData uri="http://schemas.openxmlformats.org/drawingml/2006/table">
            <a:tbl>
              <a:tblPr bandRow="1">
                <a:tableStyleId>{5C22544A-7EE6-4342-B048-85BDC9FD1C3A}</a:tableStyleId>
              </a:tblPr>
              <a:tblGrid>
                <a:gridCol w="304800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gridCol w="952500">
                  <a:extLst>
                    <a:ext uri="{9D8B030D-6E8A-4147-A177-3AD203B41FA5}">
                      <a16:colId xmlns:a16="http://schemas.microsoft.com/office/drawing/2014/main" val="20006"/>
                    </a:ext>
                  </a:extLst>
                </a:gridCol>
              </a:tblGrid>
              <a:tr h="1228016">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Within </a:t>
                      </a:r>
                      <a:endParaRPr lang="en-US" sz="13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1 </a:t>
                      </a:r>
                      <a:r>
                        <a:rPr lang="en-US" sz="1300" b="1" u="sng" strike="noStrike" dirty="0">
                          <a:solidFill>
                            <a:schemeClr val="bg2"/>
                          </a:solidFill>
                          <a:latin typeface="+mn-lt"/>
                          <a:ea typeface="Times New Roman"/>
                          <a:cs typeface="Times New Roman"/>
                        </a:rPr>
                        <a:t>Year</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Within </a:t>
                      </a: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5 Years</a:t>
                      </a:r>
                      <a:endParaRPr lang="en-US" sz="1300" b="1" u="sng" dirty="0" smtClean="0">
                        <a:solidFill>
                          <a:schemeClr val="bg2"/>
                        </a:solidFill>
                        <a:latin typeface="+mn-lt"/>
                        <a:ea typeface="Times New Roman"/>
                        <a:cs typeface="Times New Roman"/>
                      </a:endParaRPr>
                    </a:p>
                    <a:p>
                      <a:pPr marL="0" marR="0" algn="ctr">
                        <a:spcBef>
                          <a:spcPts val="0"/>
                        </a:spcBef>
                        <a:spcAft>
                          <a:spcPts val="0"/>
                        </a:spcAft>
                      </a:pP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Within </a:t>
                      </a: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7 Years</a:t>
                      </a:r>
                      <a:endParaRPr lang="en-US" sz="1300" b="1" u="sng" dirty="0" smtClean="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8030">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smtClean="0">
                          <a:solidFill>
                            <a:srgbClr val="000000"/>
                          </a:solidFill>
                          <a:effectLst/>
                          <a:latin typeface="Arial" panose="020B0604020202020204" pitchFamily="34" charset="0"/>
                        </a:rPr>
                        <a:t>2.0%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a:t>
                      </a:r>
                      <a:r>
                        <a:rPr lang="en-US" sz="1300" b="1" i="0" u="none" strike="noStrike" dirty="0" smtClean="0">
                          <a:solidFill>
                            <a:srgbClr val="000000"/>
                          </a:solidFill>
                          <a:effectLst/>
                          <a:latin typeface="Arial" panose="020B0604020202020204" pitchFamily="34" charset="0"/>
                        </a:rPr>
                        <a:t>867</a:t>
                      </a:r>
                      <a:r>
                        <a:rPr lang="en-US" sz="1300" b="1" i="0" u="none" strike="noStrike" dirty="0">
                          <a:solidFill>
                            <a:srgbClr val="000000"/>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smtClean="0">
                          <a:solidFill>
                            <a:srgbClr val="000000"/>
                          </a:solidFill>
                          <a:effectLst/>
                          <a:latin typeface="Arial" panose="020B0604020202020204" pitchFamily="34" charset="0"/>
                        </a:rPr>
                        <a:t>5.8%</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a:t>
                      </a:r>
                      <a:r>
                        <a:rPr lang="en-US" sz="1300" b="1" i="0" u="none" strike="noStrike" dirty="0" smtClean="0">
                          <a:solidFill>
                            <a:srgbClr val="000000"/>
                          </a:solidFill>
                          <a:effectLst/>
                          <a:latin typeface="Arial" panose="020B0604020202020204" pitchFamily="34" charset="0"/>
                        </a:rPr>
                        <a:t>343)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smtClean="0">
                          <a:solidFill>
                            <a:srgbClr val="000000"/>
                          </a:solidFill>
                          <a:effectLst/>
                          <a:latin typeface="Arial" panose="020B0604020202020204" pitchFamily="34" charset="0"/>
                        </a:rPr>
                        <a:t>7.4%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a:t>
                      </a:r>
                      <a:r>
                        <a:rPr lang="en-US" sz="1300" b="1" i="0" u="none" strike="noStrike" dirty="0" smtClean="0">
                          <a:solidFill>
                            <a:srgbClr val="000000"/>
                          </a:solidFill>
                          <a:effectLst/>
                          <a:latin typeface="Arial" panose="020B0604020202020204" pitchFamily="34" charset="0"/>
                        </a:rPr>
                        <a:t>215)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4393">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1.5%</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smtClean="0">
                          <a:solidFill>
                            <a:srgbClr val="000000"/>
                          </a:solidFill>
                          <a:effectLst/>
                          <a:latin typeface="Arial" panose="020B0604020202020204" pitchFamily="34" charset="0"/>
                        </a:rPr>
                        <a:t>3.8%</a:t>
                      </a:r>
                      <a:endParaRPr lang="en-US" sz="1300" b="1" i="1"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smtClean="0">
                          <a:solidFill>
                            <a:srgbClr val="000000"/>
                          </a:solidFill>
                          <a:effectLst/>
                          <a:latin typeface="Arial" panose="020B0604020202020204" pitchFamily="34" charset="0"/>
                        </a:rPr>
                        <a:t>5.6%</a:t>
                      </a:r>
                      <a:endParaRPr lang="en-US" sz="1300" b="1" i="1"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393">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0.3%</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smtClean="0">
                          <a:solidFill>
                            <a:srgbClr val="000000"/>
                          </a:solidFill>
                          <a:effectLst/>
                          <a:latin typeface="Arial" panose="020B0604020202020204" pitchFamily="34" charset="0"/>
                        </a:rPr>
                        <a:t>1.5%</a:t>
                      </a:r>
                      <a:endParaRPr lang="en-US" sz="1300" b="1" i="1"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0.9%</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4393">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0.1%</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0.6%</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0.9%</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8030">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Diabetes</a:t>
                      </a:r>
                      <a:r>
                        <a:rPr lang="en-US" sz="1300" b="1" baseline="30000" dirty="0" smtClean="0">
                          <a:solidFill>
                            <a:schemeClr val="bg2"/>
                          </a:solidFill>
                          <a:latin typeface="+mn-lt"/>
                          <a:ea typeface="Times New Roman"/>
                          <a:cs typeface="Times New Roman"/>
                        </a:rPr>
                        <a:t>2</a:t>
                      </a:r>
                      <a:endParaRPr lang="en-US" sz="13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18.2%</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a:t>
                      </a:r>
                      <a:r>
                        <a:rPr lang="en-US" sz="1300" b="1" i="0" u="none" strike="noStrike" dirty="0" smtClean="0">
                          <a:solidFill>
                            <a:srgbClr val="000000"/>
                          </a:solidFill>
                          <a:effectLst/>
                          <a:latin typeface="Arial" panose="020B0604020202020204" pitchFamily="34" charset="0"/>
                        </a:rPr>
                        <a:t>872)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smtClean="0">
                          <a:solidFill>
                            <a:srgbClr val="000000"/>
                          </a:solidFill>
                          <a:effectLst/>
                          <a:latin typeface="Arial" panose="020B0604020202020204" pitchFamily="34" charset="0"/>
                        </a:rPr>
                        <a:t>27.1%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a:t>
                      </a:r>
                      <a:r>
                        <a:rPr lang="en-US" sz="1300" b="1" i="0" u="none" strike="noStrike" dirty="0" smtClean="0">
                          <a:solidFill>
                            <a:srgbClr val="000000"/>
                          </a:solidFill>
                          <a:effectLst/>
                          <a:latin typeface="Arial" panose="020B0604020202020204" pitchFamily="34" charset="0"/>
                        </a:rPr>
                        <a:t>354)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98030">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Bronchiolitis Obliterans Syndrome</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9.2%</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a:t>
                      </a:r>
                      <a:r>
                        <a:rPr lang="en-US" sz="1300" b="1" i="0" u="none" strike="noStrike" dirty="0" smtClean="0">
                          <a:solidFill>
                            <a:srgbClr val="000000"/>
                          </a:solidFill>
                          <a:effectLst/>
                          <a:latin typeface="Arial" panose="020B0604020202020204" pitchFamily="34" charset="0"/>
                        </a:rPr>
                        <a:t>815)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smtClean="0">
                          <a:solidFill>
                            <a:srgbClr val="000000"/>
                          </a:solidFill>
                          <a:effectLst/>
                          <a:latin typeface="Arial" panose="020B0604020202020204" pitchFamily="34" charset="0"/>
                        </a:rPr>
                        <a:t>36.5%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a:t>
                      </a:r>
                      <a:r>
                        <a:rPr lang="en-US" sz="1300" b="1" i="0" u="none" strike="noStrike" dirty="0" smtClean="0">
                          <a:solidFill>
                            <a:srgbClr val="000000"/>
                          </a:solidFill>
                          <a:effectLst/>
                          <a:latin typeface="Arial" panose="020B0604020202020204" pitchFamily="34" charset="0"/>
                        </a:rPr>
                        <a:t>277)</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46.3%</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162)</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29200" y="5908265"/>
            <a:ext cx="3962401" cy="938719"/>
          </a:xfrm>
          <a:prstGeom prst="rect">
            <a:avLst/>
          </a:prstGeom>
          <a:noFill/>
        </p:spPr>
        <p:txBody>
          <a:bodyPr wrap="square" rtlCol="0">
            <a:spAutoFit/>
          </a:bodyPr>
          <a:lstStyle/>
          <a:p>
            <a:r>
              <a:rPr lang="en-US" sz="1300" b="1" baseline="30000" dirty="0" smtClean="0">
                <a:solidFill>
                  <a:srgbClr val="002060"/>
                </a:solidFill>
              </a:rPr>
              <a:t>1 </a:t>
            </a:r>
            <a:r>
              <a:rPr lang="en-US" sz="1300" b="1" dirty="0" smtClean="0">
                <a:solidFill>
                  <a:srgbClr val="002060"/>
                </a:solidFill>
              </a:rPr>
              <a:t>Severe </a:t>
            </a:r>
            <a:r>
              <a:rPr lang="en-US" sz="1300" b="1" dirty="0">
                <a:solidFill>
                  <a:srgbClr val="002060"/>
                </a:solidFill>
              </a:rPr>
              <a:t>renal dysfunction = Creatinine &gt; 2.5 mg/dl (221 μmol/L), </a:t>
            </a:r>
            <a:r>
              <a:rPr lang="en-US" sz="1300" b="1" dirty="0" smtClean="0">
                <a:solidFill>
                  <a:srgbClr val="002060"/>
                </a:solidFill>
              </a:rPr>
              <a:t>dialysis, </a:t>
            </a:r>
            <a:r>
              <a:rPr lang="en-US" sz="1300" b="1" dirty="0">
                <a:solidFill>
                  <a:srgbClr val="002060"/>
                </a:solidFill>
              </a:rPr>
              <a:t>or renal </a:t>
            </a:r>
            <a:r>
              <a:rPr lang="en-US" sz="1300" b="1" dirty="0" smtClean="0">
                <a:solidFill>
                  <a:srgbClr val="002060"/>
                </a:solidFill>
              </a:rPr>
              <a:t>transplant</a:t>
            </a:r>
          </a:p>
          <a:p>
            <a:endParaRPr lang="en-US" sz="300" b="1" dirty="0">
              <a:solidFill>
                <a:srgbClr val="002060"/>
              </a:solidFill>
            </a:endParaRPr>
          </a:p>
          <a:p>
            <a:r>
              <a:rPr lang="en-US" sz="1300" b="1" baseline="30000" dirty="0" smtClean="0">
                <a:solidFill>
                  <a:srgbClr val="002060"/>
                </a:solidFill>
              </a:rPr>
              <a:t>2</a:t>
            </a:r>
            <a:r>
              <a:rPr lang="en-US" sz="1300" b="1" dirty="0" smtClean="0">
                <a:solidFill>
                  <a:srgbClr val="002060"/>
                </a:solidFill>
              </a:rPr>
              <a:t> Data are not available 7 years post-transplant.</a:t>
            </a:r>
          </a:p>
          <a:p>
            <a:endParaRPr lang="en-US" sz="1300" dirty="0">
              <a:solidFill>
                <a:srgbClr val="002060"/>
              </a:solidFill>
            </a:endParaRPr>
          </a:p>
        </p:txBody>
      </p:sp>
      <p:sp>
        <p:nvSpPr>
          <p:cNvPr id="3" name="title_cohort"/>
          <p:cNvSpPr txBox="1"/>
          <p:nvPr/>
        </p:nvSpPr>
        <p:spPr>
          <a:xfrm>
            <a:off x="4191000" y="1022892"/>
            <a:ext cx="4886274" cy="384721"/>
          </a:xfrm>
          <a:prstGeom prst="rect">
            <a:avLst/>
          </a:prstGeom>
          <a:noFill/>
        </p:spPr>
        <p:txBody>
          <a:bodyPr wrap="none" rtlCol="0">
            <a:spAutoFit/>
          </a:bodyPr>
          <a:lstStyle/>
          <a:p>
            <a:r>
              <a:rPr lang="en-US" sz="1900" b="1" kern="0" dirty="0" smtClean="0">
                <a:solidFill>
                  <a:srgbClr val="002060"/>
                </a:solidFill>
                <a:ea typeface="+mj-ea"/>
                <a:cs typeface="+mj-cs"/>
              </a:rPr>
              <a:t>(Transplants: January 1995 </a:t>
            </a:r>
            <a:r>
              <a:rPr lang="en-US" sz="1900" b="1" kern="0" dirty="0">
                <a:solidFill>
                  <a:srgbClr val="002060"/>
                </a:solidFill>
                <a:ea typeface="+mj-ea"/>
                <a:cs typeface="+mj-cs"/>
              </a:rPr>
              <a:t>– June </a:t>
            </a:r>
            <a:r>
              <a:rPr lang="en-US" sz="1900" b="1" kern="0" dirty="0" smtClean="0">
                <a:solidFill>
                  <a:srgbClr val="002060"/>
                </a:solidFill>
                <a:ea typeface="+mj-ea"/>
                <a:cs typeface="+mj-cs"/>
              </a:rPr>
              <a:t>2017)</a:t>
            </a:r>
            <a:endParaRPr lang="en-US" sz="190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640330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r>
              <a:rPr lang="en-US" sz="2600" dirty="0" smtClean="0">
                <a:solidFill>
                  <a:srgbClr val="002060"/>
                </a:solidFill>
              </a:rPr>
              <a:t>		Pediatric Lung Transplants</a:t>
            </a:r>
            <a:br>
              <a:rPr lang="en-US" sz="2600" dirty="0" smtClean="0">
                <a:solidFill>
                  <a:srgbClr val="002060"/>
                </a:solidFill>
              </a:rPr>
            </a:br>
            <a:r>
              <a:rPr lang="en-US" sz="2600" dirty="0" smtClean="0">
                <a:solidFill>
                  <a:srgbClr val="002060"/>
                </a:solidFill>
              </a:rPr>
              <a:t>   </a:t>
            </a:r>
            <a:r>
              <a:rPr lang="en-US" sz="2300" dirty="0" smtClean="0">
                <a:solidFill>
                  <a:srgbClr val="002060"/>
                </a:solidFill>
              </a:rPr>
              <a:t>Cumulative Morbidity Rates in </a:t>
            </a:r>
            <a:r>
              <a:rPr lang="en-US" sz="2300" u="sng" dirty="0" smtClean="0">
                <a:solidFill>
                  <a:srgbClr val="002060"/>
                </a:solidFill>
              </a:rPr>
              <a:t>Survivors</a:t>
            </a:r>
            <a:r>
              <a:rPr lang="en-US" sz="2300" dirty="0" smtClean="0">
                <a:solidFill>
                  <a:srgbClr val="002060"/>
                </a:solidFill>
              </a:rPr>
              <a:t> within 1 Year Post-Transplant by Induction Use</a:t>
            </a:r>
            <a:endParaRPr lang="en-US" sz="20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778265190"/>
              </p:ext>
            </p:extLst>
          </p:nvPr>
        </p:nvGraphicFramePr>
        <p:xfrm>
          <a:off x="380999" y="1524001"/>
          <a:ext cx="8305801" cy="4183778"/>
        </p:xfrm>
        <a:graphic>
          <a:graphicData uri="http://schemas.openxmlformats.org/drawingml/2006/table">
            <a:tbl>
              <a:tblPr bandRow="1">
                <a:tableStyleId>{5C22544A-7EE6-4342-B048-85BDC9FD1C3A}</a:tableStyleId>
              </a:tblPr>
              <a:tblGrid>
                <a:gridCol w="3505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66293">
                <a:tc rowSpan="2">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Outcome</a:t>
                      </a:r>
                      <a:endParaRPr lang="en-US" sz="15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spcBef>
                          <a:spcPts val="0"/>
                        </a:spcBef>
                        <a:spcAft>
                          <a:spcPts val="0"/>
                        </a:spcAft>
                      </a:pPr>
                      <a:r>
                        <a:rPr lang="en-US" sz="1500" b="1" u="none" dirty="0" smtClean="0">
                          <a:solidFill>
                            <a:schemeClr val="bg2"/>
                          </a:solidFill>
                          <a:latin typeface="+mn-lt"/>
                          <a:ea typeface="Times New Roman"/>
                          <a:cs typeface="Times New Roman"/>
                        </a:rPr>
                        <a:t>Induction</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chemeClr val="bg2"/>
                          </a:solidFill>
                          <a:latin typeface="+mn-lt"/>
                          <a:ea typeface="Times New Roman"/>
                          <a:cs typeface="Times New Roman"/>
                        </a:rPr>
                        <a:t>No Induction</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867779">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Within </a:t>
                      </a:r>
                      <a:endParaRPr lang="en-US" sz="15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500" b="1" u="none" strike="noStrike" dirty="0" smtClean="0">
                          <a:solidFill>
                            <a:schemeClr val="bg2"/>
                          </a:solidFill>
                          <a:latin typeface="+mn-lt"/>
                          <a:ea typeface="Times New Roman"/>
                          <a:cs typeface="Times New Roman"/>
                        </a:rPr>
                        <a:t>1 </a:t>
                      </a:r>
                      <a:r>
                        <a:rPr lang="en-US" sz="1500" b="1" u="none" strike="noStrike" dirty="0">
                          <a:solidFill>
                            <a:schemeClr val="bg2"/>
                          </a:solidFill>
                          <a:latin typeface="+mn-lt"/>
                          <a:ea typeface="Times New Roman"/>
                          <a:cs typeface="Times New Roman"/>
                        </a:rPr>
                        <a:t>Year</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Total number with known response</a:t>
                      </a:r>
                      <a:endParaRPr lang="en-US" sz="1500" b="1" u="none" dirty="0">
                        <a:solidFill>
                          <a:schemeClr val="bg2"/>
                        </a:solidFill>
                        <a:latin typeface="+mn-lt"/>
                        <a:ea typeface="Times New Roman"/>
                        <a:cs typeface="Times New Roman"/>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Within </a:t>
                      </a:r>
                      <a:endParaRPr lang="en-US" sz="15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500" b="1" u="none" strike="noStrike" dirty="0" smtClean="0">
                          <a:solidFill>
                            <a:schemeClr val="bg2"/>
                          </a:solidFill>
                          <a:latin typeface="+mn-lt"/>
                          <a:ea typeface="Times New Roman"/>
                          <a:cs typeface="Times New Roman"/>
                        </a:rPr>
                        <a:t>1 </a:t>
                      </a:r>
                      <a:r>
                        <a:rPr lang="en-US" sz="1500" b="1" u="none" strike="noStrike" dirty="0">
                          <a:solidFill>
                            <a:schemeClr val="bg2"/>
                          </a:solidFill>
                          <a:latin typeface="+mn-lt"/>
                          <a:ea typeface="Times New Roman"/>
                          <a:cs typeface="Times New Roman"/>
                        </a:rPr>
                        <a:t>Year</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Total number with known response</a:t>
                      </a:r>
                      <a:endParaRPr lang="en-US" sz="1500" b="1" u="none" dirty="0">
                        <a:solidFill>
                          <a:schemeClr val="bg2"/>
                        </a:solidFill>
                        <a:latin typeface="+mn-lt"/>
                        <a:ea typeface="Times New Roman"/>
                        <a:cs typeface="Times New Roman"/>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8487">
                <a:tc>
                  <a:txBody>
                    <a:bodyPr/>
                    <a:lstStyle/>
                    <a:p>
                      <a:pPr marL="0" marR="0">
                        <a:spcBef>
                          <a:spcPts val="0"/>
                        </a:spcBef>
                        <a:spcAft>
                          <a:spcPts val="0"/>
                        </a:spcAft>
                      </a:pPr>
                      <a:r>
                        <a:rPr lang="en-US" sz="1500" b="1" kern="0" dirty="0" smtClean="0">
                          <a:solidFill>
                            <a:schemeClr val="bg2"/>
                          </a:solidFill>
                          <a:latin typeface="+mn-lt"/>
                          <a:ea typeface="Times New Roman"/>
                          <a:cs typeface="Times New Roman"/>
                        </a:rPr>
                        <a:t>Severe Renal Dysfunction*</a:t>
                      </a:r>
                      <a:endParaRPr lang="en-US" sz="15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2.0%</a:t>
                      </a:r>
                    </a:p>
                  </a:txBody>
                  <a:tcPr marL="9525" marR="9525" marT="9525"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(N = 446)</a:t>
                      </a:r>
                    </a:p>
                  </a:txBody>
                  <a:tcPr marL="9525" marR="9525" marT="9525"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0.9%</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(N = 227)</a:t>
                      </a:r>
                    </a:p>
                  </a:txBody>
                  <a:tcPr marL="9525" marR="9525" marT="9525"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1415">
                <a:tc>
                  <a:txBody>
                    <a:bodyPr/>
                    <a:lstStyle/>
                    <a:p>
                      <a:pPr marL="0" marR="0">
                        <a:spcBef>
                          <a:spcPts val="0"/>
                        </a:spcBef>
                        <a:spcAft>
                          <a:spcPts val="0"/>
                        </a:spcAft>
                      </a:pPr>
                      <a:r>
                        <a:rPr lang="en-US" sz="1500" b="1" i="1" dirty="0">
                          <a:solidFill>
                            <a:schemeClr val="bg2"/>
                          </a:solidFill>
                          <a:latin typeface="+mn-lt"/>
                          <a:ea typeface="Times New Roman"/>
                          <a:cs typeface="Times New Roman"/>
                        </a:rPr>
                        <a:t>        Creatinine &gt; 2.5 mg/dl</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n-lt"/>
                        </a:rPr>
                        <a:t>1.8%</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n-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n-lt"/>
                        </a:rPr>
                        <a:t>0.4%</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1415">
                <a:tc>
                  <a:txBody>
                    <a:bodyPr/>
                    <a:lstStyle/>
                    <a:p>
                      <a:pPr marL="0" marR="0">
                        <a:spcBef>
                          <a:spcPts val="0"/>
                        </a:spcBef>
                        <a:spcAft>
                          <a:spcPts val="0"/>
                        </a:spcAft>
                      </a:pPr>
                      <a:r>
                        <a:rPr lang="en-US" sz="1500" b="1" i="1" dirty="0">
                          <a:solidFill>
                            <a:schemeClr val="bg2"/>
                          </a:solidFill>
                          <a:latin typeface="+mn-lt"/>
                          <a:ea typeface="Times New Roman"/>
                          <a:cs typeface="Times New Roman"/>
                        </a:rPr>
                        <a:t>        Chronic Dialysis</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n-lt"/>
                        </a:rPr>
                        <a:t>0.2%</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n-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n-lt"/>
                        </a:rPr>
                        <a:t>0.0%</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1415">
                <a:tc>
                  <a:txBody>
                    <a:bodyPr/>
                    <a:lstStyle/>
                    <a:p>
                      <a:pPr marL="0" marR="0">
                        <a:spcBef>
                          <a:spcPts val="0"/>
                        </a:spcBef>
                        <a:spcAft>
                          <a:spcPts val="0"/>
                        </a:spcAft>
                      </a:pPr>
                      <a:r>
                        <a:rPr lang="en-US" sz="1500" b="1" i="1" dirty="0">
                          <a:solidFill>
                            <a:schemeClr val="bg2"/>
                          </a:solidFill>
                          <a:latin typeface="+mn-lt"/>
                          <a:ea typeface="Times New Roman"/>
                          <a:cs typeface="Times New Roman"/>
                        </a:rPr>
                        <a:t>        Renal Transplant</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n-lt"/>
                        </a:rPr>
                        <a:t>0.0%</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n-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n-lt"/>
                        </a:rPr>
                        <a:t>0.4%</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8487">
                <a:tc>
                  <a:txBody>
                    <a:bodyPr/>
                    <a:lstStyle/>
                    <a:p>
                      <a:pPr marL="0" marR="0">
                        <a:spcBef>
                          <a:spcPts val="0"/>
                        </a:spcBef>
                        <a:spcAft>
                          <a:spcPts val="0"/>
                        </a:spcAft>
                      </a:pPr>
                      <a:r>
                        <a:rPr lang="en-US" sz="1500" b="1" dirty="0">
                          <a:solidFill>
                            <a:schemeClr val="bg2"/>
                          </a:solidFill>
                          <a:latin typeface="+mn-lt"/>
                          <a:ea typeface="Times New Roman"/>
                          <a:cs typeface="Times New Roman"/>
                        </a:rPr>
                        <a:t>Diabetes</a:t>
                      </a:r>
                      <a:endParaRPr lang="en-US" sz="15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16.3%</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(N = 447)</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21.2%</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(N = 226)</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18487">
                <a:tc>
                  <a:txBody>
                    <a:bodyPr/>
                    <a:lstStyle/>
                    <a:p>
                      <a:pPr marL="0" marR="0">
                        <a:spcBef>
                          <a:spcPts val="0"/>
                        </a:spcBef>
                        <a:spcAft>
                          <a:spcPts val="0"/>
                        </a:spcAft>
                      </a:pPr>
                      <a:r>
                        <a:rPr lang="en-US" sz="15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9.2%</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(N = 425)</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8.0%</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n-lt"/>
                        </a:rPr>
                        <a:t>(N = 213)</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3" name="title_cohort"/>
          <p:cNvSpPr/>
          <p:nvPr/>
        </p:nvSpPr>
        <p:spPr>
          <a:xfrm>
            <a:off x="4080932" y="987664"/>
            <a:ext cx="5444068" cy="400110"/>
          </a:xfrm>
          <a:prstGeom prst="rect">
            <a:avLst/>
          </a:prstGeom>
        </p:spPr>
        <p:txBody>
          <a:bodyPr wrap="square">
            <a:spAutoFit/>
          </a:bodyPr>
          <a:lstStyle/>
          <a:p>
            <a:r>
              <a:rPr lang="en-US" sz="2000" b="1" kern="0" dirty="0">
                <a:solidFill>
                  <a:srgbClr val="002060"/>
                </a:solidFill>
                <a:ea typeface="+mj-ea"/>
                <a:cs typeface="+mj-cs"/>
              </a:rPr>
              <a:t>(Transplants: January 2000 – June </a:t>
            </a:r>
            <a:r>
              <a:rPr lang="en-US" sz="2000" b="1" kern="0" dirty="0" smtClean="0">
                <a:solidFill>
                  <a:srgbClr val="002060"/>
                </a:solidFill>
                <a:ea typeface="+mj-ea"/>
                <a:cs typeface="+mj-cs"/>
              </a:rPr>
              <a:t>2017)</a:t>
            </a:r>
            <a:endParaRPr lang="en-US"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1" name="TextBox 20"/>
          <p:cNvSpPr txBox="1"/>
          <p:nvPr/>
        </p:nvSpPr>
        <p:spPr>
          <a:xfrm>
            <a:off x="4876800" y="5867400"/>
            <a:ext cx="4038600" cy="492443"/>
          </a:xfrm>
          <a:prstGeom prst="rect">
            <a:avLst/>
          </a:prstGeom>
          <a:noFill/>
        </p:spPr>
        <p:txBody>
          <a:bodyPr wrap="square" rtlCol="0">
            <a:spAutoFit/>
          </a:bodyPr>
          <a:lstStyle/>
          <a:p>
            <a:r>
              <a:rPr lang="en-US" sz="1300" b="1" dirty="0" smtClean="0">
                <a:solidFill>
                  <a:srgbClr val="002060"/>
                </a:solidFill>
              </a:rPr>
              <a:t>* Severe </a:t>
            </a:r>
            <a:r>
              <a:rPr lang="en-US" sz="1300" b="1" dirty="0">
                <a:solidFill>
                  <a:srgbClr val="002060"/>
                </a:solidFill>
              </a:rPr>
              <a:t>renal dysfunction = Creatinine &gt; 2.5 mg/dl (221 μmol/L), </a:t>
            </a:r>
            <a:r>
              <a:rPr lang="en-US" sz="1300" b="1" dirty="0" smtClean="0">
                <a:solidFill>
                  <a:srgbClr val="002060"/>
                </a:solidFill>
              </a:rPr>
              <a:t>dialysis, </a:t>
            </a:r>
            <a:r>
              <a:rPr lang="en-US" sz="1300" b="1" dirty="0">
                <a:solidFill>
                  <a:srgbClr val="002060"/>
                </a:solidFill>
              </a:rPr>
              <a:t>or renal </a:t>
            </a:r>
            <a:r>
              <a:rPr lang="en-US" sz="1300" b="1" dirty="0" smtClean="0">
                <a:solidFill>
                  <a:srgbClr val="002060"/>
                </a:solidFill>
              </a:rPr>
              <a:t>transplant</a:t>
            </a:r>
            <a:endParaRPr lang="en-US" sz="1300" b="1" dirty="0">
              <a:solidFill>
                <a:srgbClr val="002060"/>
              </a:solidFill>
            </a:endParaRPr>
          </a:p>
        </p:txBody>
      </p:sp>
    </p:spTree>
    <p:extLst>
      <p:ext uri="{BB962C8B-B14F-4D97-AF65-F5344CB8AC3E}">
        <p14:creationId xmlns:p14="http://schemas.microsoft.com/office/powerpoint/2010/main" val="27721091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r>
              <a:rPr lang="en-US" sz="2600" dirty="0" smtClean="0">
                <a:solidFill>
                  <a:srgbClr val="002060"/>
                </a:solidFill>
              </a:rPr>
              <a:t>		Pediatric Lung Transplants</a:t>
            </a:r>
            <a:br>
              <a:rPr lang="en-US" sz="2600" dirty="0" smtClean="0">
                <a:solidFill>
                  <a:srgbClr val="002060"/>
                </a:solidFill>
              </a:rPr>
            </a:br>
            <a:r>
              <a:rPr lang="en-US" sz="2600" dirty="0" smtClean="0">
                <a:solidFill>
                  <a:srgbClr val="002060"/>
                </a:solidFill>
              </a:rPr>
              <a:t>  </a:t>
            </a:r>
            <a:r>
              <a:rPr lang="en-US" sz="2300" dirty="0" smtClean="0">
                <a:solidFill>
                  <a:srgbClr val="002060"/>
                </a:solidFill>
              </a:rPr>
              <a:t>Cumulative Morbidity Rates in </a:t>
            </a:r>
            <a:r>
              <a:rPr lang="en-US" sz="2300" u="sng" dirty="0" smtClean="0">
                <a:solidFill>
                  <a:srgbClr val="002060"/>
                </a:solidFill>
              </a:rPr>
              <a:t>Survivors</a:t>
            </a:r>
            <a:r>
              <a:rPr lang="en-US" sz="2300" dirty="0" smtClean="0">
                <a:solidFill>
                  <a:srgbClr val="002060"/>
                </a:solidFill>
              </a:rPr>
              <a:t> within 5 Years Post-Transplant by Induction Use</a:t>
            </a:r>
            <a:endParaRPr lang="en-US" sz="20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094398599"/>
              </p:ext>
            </p:extLst>
          </p:nvPr>
        </p:nvGraphicFramePr>
        <p:xfrm>
          <a:off x="380999" y="1524001"/>
          <a:ext cx="8305801" cy="3879735"/>
        </p:xfrm>
        <a:graphic>
          <a:graphicData uri="http://schemas.openxmlformats.org/drawingml/2006/table">
            <a:tbl>
              <a:tblPr bandRow="1">
                <a:tableStyleId>{5C22544A-7EE6-4342-B048-85BDC9FD1C3A}</a:tableStyleId>
              </a:tblPr>
              <a:tblGrid>
                <a:gridCol w="3505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32406">
                <a:tc rowSpan="2">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Outcome</a:t>
                      </a:r>
                      <a:endParaRPr lang="en-US" sz="15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spcBef>
                          <a:spcPts val="0"/>
                        </a:spcBef>
                        <a:spcAft>
                          <a:spcPts val="0"/>
                        </a:spcAft>
                      </a:pPr>
                      <a:r>
                        <a:rPr lang="en-US" sz="1500" b="1" u="none" dirty="0" smtClean="0">
                          <a:solidFill>
                            <a:schemeClr val="bg2"/>
                          </a:solidFill>
                          <a:latin typeface="+mn-lt"/>
                          <a:ea typeface="Times New Roman"/>
                          <a:cs typeface="Times New Roman"/>
                        </a:rPr>
                        <a:t>Induction</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chemeClr val="bg2"/>
                          </a:solidFill>
                          <a:latin typeface="+mn-lt"/>
                          <a:ea typeface="Times New Roman"/>
                          <a:cs typeface="Times New Roman"/>
                        </a:rPr>
                        <a:t>No Induction</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804716">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Within </a:t>
                      </a:r>
                      <a:endParaRPr lang="en-US" sz="15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500" b="1" u="none" strike="noStrike" dirty="0" smtClean="0">
                          <a:solidFill>
                            <a:schemeClr val="bg2"/>
                          </a:solidFill>
                          <a:latin typeface="+mn-lt"/>
                          <a:ea typeface="Times New Roman"/>
                          <a:cs typeface="Times New Roman"/>
                        </a:rPr>
                        <a:t>5 Years</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Total number with known response</a:t>
                      </a:r>
                      <a:endParaRPr lang="en-US" sz="1500" b="1" u="none" dirty="0">
                        <a:solidFill>
                          <a:schemeClr val="bg2"/>
                        </a:solidFill>
                        <a:latin typeface="+mn-lt"/>
                        <a:ea typeface="Times New Roman"/>
                        <a:cs typeface="Times New Roman"/>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Within </a:t>
                      </a:r>
                      <a:endParaRPr lang="en-US" sz="15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500" b="1" u="none" strike="noStrike" dirty="0" smtClean="0">
                          <a:solidFill>
                            <a:schemeClr val="bg2"/>
                          </a:solidFill>
                          <a:latin typeface="+mn-lt"/>
                          <a:ea typeface="Times New Roman"/>
                          <a:cs typeface="Times New Roman"/>
                        </a:rPr>
                        <a:t>5 Years</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Total number with known response</a:t>
                      </a:r>
                      <a:endParaRPr lang="en-US" sz="1500" b="1" u="none" dirty="0">
                        <a:solidFill>
                          <a:schemeClr val="bg2"/>
                        </a:solidFill>
                        <a:latin typeface="+mn-lt"/>
                        <a:ea typeface="Times New Roman"/>
                        <a:cs typeface="Times New Roman"/>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0808">
                <a:tc>
                  <a:txBody>
                    <a:bodyPr/>
                    <a:lstStyle/>
                    <a:p>
                      <a:pPr marL="0" marR="0">
                        <a:spcBef>
                          <a:spcPts val="0"/>
                        </a:spcBef>
                        <a:spcAft>
                          <a:spcPts val="0"/>
                        </a:spcAft>
                      </a:pPr>
                      <a:r>
                        <a:rPr lang="en-US" sz="1500" b="1" kern="0" dirty="0" smtClean="0">
                          <a:solidFill>
                            <a:schemeClr val="bg2"/>
                          </a:solidFill>
                          <a:latin typeface="+mn-lt"/>
                          <a:ea typeface="Times New Roman"/>
                          <a:cs typeface="Times New Roman"/>
                        </a:rPr>
                        <a:t>Severe Renal Dysfunction*</a:t>
                      </a:r>
                      <a:endParaRPr lang="en-US" sz="15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3.7%</a:t>
                      </a:r>
                    </a:p>
                  </a:txBody>
                  <a:tcPr marL="9525" marR="9525" marT="9525"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163)</a:t>
                      </a:r>
                    </a:p>
                  </a:txBody>
                  <a:tcPr marL="9525" marR="9525" marT="9525"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6.7%</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90)</a:t>
                      </a:r>
                    </a:p>
                  </a:txBody>
                  <a:tcPr marL="9525" marR="9525" marT="9525"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063">
                <a:tc>
                  <a:txBody>
                    <a:bodyPr/>
                    <a:lstStyle/>
                    <a:p>
                      <a:pPr marL="0" marR="0">
                        <a:spcBef>
                          <a:spcPts val="0"/>
                        </a:spcBef>
                        <a:spcAft>
                          <a:spcPts val="0"/>
                        </a:spcAft>
                      </a:pPr>
                      <a:r>
                        <a:rPr lang="en-US" sz="1500" b="1" i="1" dirty="0">
                          <a:solidFill>
                            <a:schemeClr val="bg2"/>
                          </a:solidFill>
                          <a:latin typeface="+mn-lt"/>
                          <a:ea typeface="Times New Roman"/>
                          <a:cs typeface="Times New Roman"/>
                        </a:rPr>
                        <a:t>        Creatinine &gt; 2.5 mg/dl</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3.1%</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2.2%</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0063">
                <a:tc>
                  <a:txBody>
                    <a:bodyPr/>
                    <a:lstStyle/>
                    <a:p>
                      <a:pPr marL="0" marR="0">
                        <a:spcBef>
                          <a:spcPts val="0"/>
                        </a:spcBef>
                        <a:spcAft>
                          <a:spcPts val="0"/>
                        </a:spcAft>
                      </a:pPr>
                      <a:r>
                        <a:rPr lang="en-US" sz="1500" b="1" i="1" dirty="0">
                          <a:solidFill>
                            <a:schemeClr val="bg2"/>
                          </a:solidFill>
                          <a:latin typeface="+mn-lt"/>
                          <a:ea typeface="Times New Roman"/>
                          <a:cs typeface="Times New Roman"/>
                        </a:rPr>
                        <a:t>        Chronic Dialysis</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0.6%</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3.3%</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0063">
                <a:tc>
                  <a:txBody>
                    <a:bodyPr/>
                    <a:lstStyle/>
                    <a:p>
                      <a:pPr marL="0" marR="0">
                        <a:spcBef>
                          <a:spcPts val="0"/>
                        </a:spcBef>
                        <a:spcAft>
                          <a:spcPts val="0"/>
                        </a:spcAft>
                      </a:pPr>
                      <a:r>
                        <a:rPr lang="en-US" sz="1500" b="1" i="1" dirty="0">
                          <a:solidFill>
                            <a:schemeClr val="bg2"/>
                          </a:solidFill>
                          <a:latin typeface="+mn-lt"/>
                          <a:ea typeface="Times New Roman"/>
                          <a:cs typeface="Times New Roman"/>
                        </a:rPr>
                        <a:t>        Renal Transplant</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0.0%</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300" b="1" i="1" u="none" strike="noStrike" dirty="0">
                          <a:solidFill>
                            <a:srgbClr val="000000"/>
                          </a:solidFill>
                          <a:effectLst/>
                          <a:latin typeface="Arial" panose="020B0604020202020204" pitchFamily="34" charset="0"/>
                        </a:rPr>
                        <a:t>1.1%</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0808">
                <a:tc>
                  <a:txBody>
                    <a:bodyPr/>
                    <a:lstStyle/>
                    <a:p>
                      <a:pPr marL="0" marR="0">
                        <a:spcBef>
                          <a:spcPts val="0"/>
                        </a:spcBef>
                        <a:spcAft>
                          <a:spcPts val="0"/>
                        </a:spcAft>
                      </a:pPr>
                      <a:r>
                        <a:rPr lang="en-US" sz="1500" b="1" dirty="0">
                          <a:solidFill>
                            <a:schemeClr val="bg2"/>
                          </a:solidFill>
                          <a:latin typeface="+mn-lt"/>
                          <a:ea typeface="Times New Roman"/>
                          <a:cs typeface="Times New Roman"/>
                        </a:rPr>
                        <a:t>Diabetes</a:t>
                      </a:r>
                      <a:endParaRPr lang="en-US" sz="15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25.1%</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167)</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29.5%</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95)</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0808">
                <a:tc>
                  <a:txBody>
                    <a:bodyPr/>
                    <a:lstStyle/>
                    <a:p>
                      <a:pPr marL="0" marR="0">
                        <a:spcBef>
                          <a:spcPts val="0"/>
                        </a:spcBef>
                        <a:spcAft>
                          <a:spcPts val="0"/>
                        </a:spcAft>
                      </a:pPr>
                      <a:r>
                        <a:rPr lang="en-US" sz="15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34.3%</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140)</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43.2%</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Arial" panose="020B0604020202020204" pitchFamily="34" charset="0"/>
                        </a:rPr>
                        <a:t>(N = 74)</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3" name="title_cohort"/>
          <p:cNvSpPr txBox="1"/>
          <p:nvPr/>
        </p:nvSpPr>
        <p:spPr>
          <a:xfrm>
            <a:off x="4030100" y="954852"/>
            <a:ext cx="5113900" cy="400110"/>
          </a:xfrm>
          <a:prstGeom prst="rect">
            <a:avLst/>
          </a:prstGeom>
          <a:noFill/>
        </p:spPr>
        <p:txBody>
          <a:bodyPr wrap="none" rtlCol="0">
            <a:spAutoFit/>
          </a:bodyPr>
          <a:lstStyle/>
          <a:p>
            <a:r>
              <a:rPr lang="en-US" sz="2000" b="1" kern="0" dirty="0">
                <a:solidFill>
                  <a:srgbClr val="002060"/>
                </a:solidFill>
                <a:ea typeface="+mj-ea"/>
                <a:cs typeface="+mj-cs"/>
              </a:rPr>
              <a:t>(Transplants: January 2000 – June </a:t>
            </a:r>
            <a:r>
              <a:rPr lang="en-US" sz="2000" b="1" kern="0" dirty="0" smtClean="0">
                <a:solidFill>
                  <a:srgbClr val="002060"/>
                </a:solidFill>
                <a:ea typeface="+mj-ea"/>
                <a:cs typeface="+mj-cs"/>
              </a:rPr>
              <a:t>2013)</a:t>
            </a:r>
            <a:endParaRPr lang="en-US"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4" name="TextBox 3"/>
          <p:cNvSpPr txBox="1"/>
          <p:nvPr/>
        </p:nvSpPr>
        <p:spPr>
          <a:xfrm>
            <a:off x="4876800" y="5867400"/>
            <a:ext cx="4038600" cy="492443"/>
          </a:xfrm>
          <a:prstGeom prst="rect">
            <a:avLst/>
          </a:prstGeom>
          <a:noFill/>
        </p:spPr>
        <p:txBody>
          <a:bodyPr wrap="square" rtlCol="0">
            <a:spAutoFit/>
          </a:bodyPr>
          <a:lstStyle/>
          <a:p>
            <a:r>
              <a:rPr lang="en-US" sz="1300" b="1" dirty="0" smtClean="0">
                <a:solidFill>
                  <a:srgbClr val="002060"/>
                </a:solidFill>
              </a:rPr>
              <a:t>* Severe </a:t>
            </a:r>
            <a:r>
              <a:rPr lang="en-US" sz="1300" b="1" dirty="0">
                <a:solidFill>
                  <a:srgbClr val="002060"/>
                </a:solidFill>
              </a:rPr>
              <a:t>renal dysfunction = Creatinine &gt; 2.5 mg/dl (221 μmol/L), </a:t>
            </a:r>
            <a:r>
              <a:rPr lang="en-US" sz="1300" b="1" dirty="0" smtClean="0">
                <a:solidFill>
                  <a:srgbClr val="002060"/>
                </a:solidFill>
              </a:rPr>
              <a:t>dialysis, </a:t>
            </a:r>
            <a:r>
              <a:rPr lang="en-US" sz="1300" b="1" dirty="0">
                <a:solidFill>
                  <a:srgbClr val="002060"/>
                </a:solidFill>
              </a:rPr>
              <a:t>or renal </a:t>
            </a:r>
            <a:r>
              <a:rPr lang="en-US" sz="1300" b="1" dirty="0" smtClean="0">
                <a:solidFill>
                  <a:srgbClr val="002060"/>
                </a:solidFill>
              </a:rPr>
              <a:t>transplant</a:t>
            </a:r>
            <a:endParaRPr lang="en-US" sz="1300" b="1" dirty="0">
              <a:solidFill>
                <a:srgbClr val="002060"/>
              </a:solidFill>
            </a:endParaRPr>
          </a:p>
        </p:txBody>
      </p:sp>
    </p:spTree>
    <p:extLst>
      <p:ext uri="{BB962C8B-B14F-4D97-AF65-F5344CB8AC3E}">
        <p14:creationId xmlns:p14="http://schemas.microsoft.com/office/powerpoint/2010/main" val="24000970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solidFill>
                  <a:srgbClr val="002060"/>
                </a:solidFill>
              </a:rPr>
              <a:t>Lung Transplants</a:t>
            </a:r>
            <a:br>
              <a:rPr lang="en-US" sz="2600" dirty="0" smtClean="0">
                <a:solidFill>
                  <a:srgbClr val="002060"/>
                </a:solidFill>
              </a:rPr>
            </a:br>
            <a:r>
              <a:rPr lang="en-US" sz="2300" dirty="0">
                <a:solidFill>
                  <a:srgbClr val="002060"/>
                </a:solidFill>
              </a:rPr>
              <a:t>Freedom </a:t>
            </a:r>
            <a:r>
              <a:rPr lang="en-US" sz="2300" dirty="0" smtClean="0">
                <a:solidFill>
                  <a:srgbClr val="002060"/>
                </a:solidFill>
              </a:rPr>
              <a:t>from Bronchiolitis Obliterans Syndrome by Age Group</a:t>
            </a:r>
            <a:br>
              <a:rPr lang="en-US" sz="2300" dirty="0" smtClean="0">
                <a:solidFill>
                  <a:srgbClr val="002060"/>
                </a:solidFill>
              </a:rPr>
            </a:br>
            <a:endParaRPr lang="en-US" sz="23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9679423"/>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_cohort"/>
          <p:cNvSpPr txBox="1"/>
          <p:nvPr/>
        </p:nvSpPr>
        <p:spPr>
          <a:xfrm>
            <a:off x="0" y="968961"/>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1995 – June 2017)</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pvalues"/>
          <p:cNvSpPr txBox="1"/>
          <p:nvPr/>
        </p:nvSpPr>
        <p:spPr>
          <a:xfrm>
            <a:off x="6311924" y="2590800"/>
            <a:ext cx="1837251"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bg2"/>
                </a:solidFill>
              </a:rPr>
              <a:t>p = 0.0331</a:t>
            </a:r>
            <a:endParaRPr lang="en-US" sz="1300" b="1" dirty="0">
              <a:solidFill>
                <a:schemeClr val="bg2"/>
              </a:solidFill>
            </a:endParaRPr>
          </a:p>
        </p:txBody>
      </p:sp>
    </p:spTree>
    <p:extLst>
      <p:ext uri="{BB962C8B-B14F-4D97-AF65-F5344CB8AC3E}">
        <p14:creationId xmlns:p14="http://schemas.microsoft.com/office/powerpoint/2010/main" val="24253669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6130108"/>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pvalues"/>
          <p:cNvSpPr txBox="1"/>
          <p:nvPr/>
        </p:nvSpPr>
        <p:spPr>
          <a:xfrm>
            <a:off x="6311924" y="2590800"/>
            <a:ext cx="1837251"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bg2"/>
                </a:solidFill>
              </a:rPr>
              <a:t>p = 0.0297</a:t>
            </a:r>
            <a:endParaRPr lang="en-US" sz="1300" b="1" dirty="0">
              <a:solidFill>
                <a:schemeClr val="bg2"/>
              </a:solidFill>
            </a:endParaRPr>
          </a:p>
        </p:txBody>
      </p:sp>
      <p:sp>
        <p:nvSpPr>
          <p:cNvPr id="14" name="Title"/>
          <p:cNvSpPr>
            <a:spLocks noGrp="1"/>
          </p:cNvSpPr>
          <p:nvPr>
            <p:ph type="title"/>
          </p:nvPr>
        </p:nvSpPr>
        <p:spPr>
          <a:xfrm>
            <a:off x="0" y="122904"/>
            <a:ext cx="9144000" cy="12192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a:solidFill>
                  <a:srgbClr val="002060"/>
                </a:solidFill>
              </a:rPr>
              <a:t>Freedom </a:t>
            </a:r>
            <a:r>
              <a:rPr lang="en-US" sz="2400" dirty="0" smtClean="0">
                <a:solidFill>
                  <a:srgbClr val="002060"/>
                </a:solidFill>
              </a:rPr>
              <a:t>from Bronchiolitis Obliterans Syndrome</a:t>
            </a:r>
            <a:endParaRPr lang="en-US" sz="2000" dirty="0">
              <a:solidFill>
                <a:srgbClr val="002060"/>
              </a:solidFill>
            </a:endParaRPr>
          </a:p>
        </p:txBody>
      </p:sp>
      <p:sp>
        <p:nvSpPr>
          <p:cNvPr id="3" name="title_cohort"/>
          <p:cNvSpPr txBox="1"/>
          <p:nvPr/>
        </p:nvSpPr>
        <p:spPr>
          <a:xfrm>
            <a:off x="2044677" y="106547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1995 – June 2017)</a:t>
            </a: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20859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Recipient Age Distribution by Year of Transplant</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0022066"/>
              </p:ext>
            </p:extLst>
          </p:nvPr>
        </p:nvGraphicFramePr>
        <p:xfrm>
          <a:off x="0" y="1066800"/>
          <a:ext cx="8991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 y="5638800"/>
            <a:ext cx="8763000" cy="430887"/>
          </a:xfrm>
          <a:prstGeom prst="rect">
            <a:avLst/>
          </a:prstGeom>
          <a:noFill/>
        </p:spPr>
        <p:txBody>
          <a:bodyPr wrap="square" rtlCol="0">
            <a:spAutoFit/>
          </a:bodyPr>
          <a:lstStyle/>
          <a:p>
            <a:r>
              <a:rPr lang="en-US" sz="1100" b="1" dirty="0" smtClean="0">
                <a:solidFill>
                  <a:srgbClr val="002060"/>
                </a:solidFill>
              </a:rPr>
              <a:t>NOTE: This figure includes only the pediatric lung transplants that are reported to the ISHLT Transplant Registry. Therefore, these numbers should not be interpreted as the rate of change in pediatric lung procedures performed worldwide.</a:t>
            </a:r>
          </a:p>
        </p:txBody>
      </p:sp>
      <p:sp>
        <p:nvSpPr>
          <p:cNvPr id="11" name="TextBox 10"/>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873106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196"/>
            <a:ext cx="9144000" cy="10668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Bronchiolitis Obliterans Syndrome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6809642"/>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400800" y="2590800"/>
            <a:ext cx="1143000" cy="323165"/>
          </a:xfrm>
          <a:prstGeom prst="rect">
            <a:avLst/>
          </a:prstGeom>
          <a:noFill/>
        </p:spPr>
        <p:txBody>
          <a:bodyPr wrap="square" rtlCol="0">
            <a:spAutoFit/>
          </a:bodyPr>
          <a:lstStyle/>
          <a:p>
            <a:r>
              <a:rPr lang="en-US" sz="1500" b="1" dirty="0" smtClean="0">
                <a:solidFill>
                  <a:schemeClr val="bg2"/>
                </a:solidFill>
              </a:rPr>
              <a:t>p = 0.4330</a:t>
            </a:r>
            <a:endParaRPr lang="en-US" sz="1500" b="1" dirty="0">
              <a:solidFill>
                <a:schemeClr val="bg2"/>
              </a:solidFill>
            </a:endParaRPr>
          </a:p>
        </p:txBody>
      </p:sp>
      <p:sp>
        <p:nvSpPr>
          <p:cNvPr id="3" name="title_cohort"/>
          <p:cNvSpPr txBox="1"/>
          <p:nvPr/>
        </p:nvSpPr>
        <p:spPr>
          <a:xfrm>
            <a:off x="3276600" y="98894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1995 – June 2017)</a:t>
            </a:r>
            <a:endParaRPr lang="en-US"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5" name="TextBox 4"/>
          <p:cNvSpPr txBox="1"/>
          <p:nvPr/>
        </p:nvSpPr>
        <p:spPr>
          <a:xfrm>
            <a:off x="762000" y="964499"/>
            <a:ext cx="2661306" cy="461665"/>
          </a:xfrm>
          <a:prstGeom prst="rect">
            <a:avLst/>
          </a:prstGeom>
          <a:noFill/>
        </p:spPr>
        <p:txBody>
          <a:bodyPr wrap="none" rtlCol="0">
            <a:spAutoFit/>
          </a:bodyPr>
          <a:lstStyle/>
          <a:p>
            <a:r>
              <a:rPr lang="en-US" sz="2400" b="1" dirty="0">
                <a:solidFill>
                  <a:srgbClr val="002060"/>
                </a:solidFill>
              </a:rPr>
              <a:t>by Induction Use</a:t>
            </a:r>
          </a:p>
        </p:txBody>
      </p:sp>
    </p:spTree>
    <p:extLst>
      <p:ext uri="{BB962C8B-B14F-4D97-AF65-F5344CB8AC3E}">
        <p14:creationId xmlns:p14="http://schemas.microsoft.com/office/powerpoint/2010/main" val="32214842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a:solidFill>
                  <a:srgbClr val="002060"/>
                </a:solidFill>
              </a:rPr>
              <a:t>Freedom </a:t>
            </a:r>
            <a:r>
              <a:rPr lang="en-US" sz="2400" dirty="0" smtClean="0">
                <a:solidFill>
                  <a:srgbClr val="002060"/>
                </a:solidFill>
              </a:rPr>
              <a:t>from Severe Renal Dysfunction*</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1648552"/>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0" y="989272"/>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1995 – June 2017)</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886327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a:solidFill>
                  <a:srgbClr val="002060"/>
                </a:solidFill>
              </a:rPr>
              <a:t>Freedom </a:t>
            </a:r>
            <a:r>
              <a:rPr lang="en-US" sz="2400" dirty="0" smtClean="0">
                <a:solidFill>
                  <a:srgbClr val="002060"/>
                </a:solidFill>
              </a:rPr>
              <a:t>from Severe Renal Dysfunction* by Era</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2114636"/>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096000" y="2819400"/>
            <a:ext cx="1295400" cy="292388"/>
          </a:xfrm>
          <a:prstGeom prst="rect">
            <a:avLst/>
          </a:prstGeom>
          <a:noFill/>
        </p:spPr>
        <p:txBody>
          <a:bodyPr wrap="square" rtlCol="0">
            <a:spAutoFit/>
          </a:bodyPr>
          <a:lstStyle/>
          <a:p>
            <a:pPr algn="ctr"/>
            <a:r>
              <a:rPr lang="en-US" sz="1300" b="1" dirty="0" smtClean="0">
                <a:solidFill>
                  <a:schemeClr val="bg2"/>
                </a:solidFill>
              </a:rPr>
              <a:t>p = 0.0061</a:t>
            </a:r>
            <a:endParaRPr lang="en-US" sz="1300" b="1" dirty="0">
              <a:solidFill>
                <a:schemeClr val="bg2"/>
              </a:solidFill>
            </a:endParaRPr>
          </a:p>
        </p:txBody>
      </p:sp>
      <p:sp>
        <p:nvSpPr>
          <p:cNvPr id="3" name="title_cohort"/>
          <p:cNvSpPr/>
          <p:nvPr/>
        </p:nvSpPr>
        <p:spPr>
          <a:xfrm>
            <a:off x="2057400" y="949235"/>
            <a:ext cx="5712330" cy="400110"/>
          </a:xfrm>
          <a:prstGeom prst="rect">
            <a:avLst/>
          </a:prstGeom>
        </p:spPr>
        <p:txBody>
          <a:bodyPr wrap="square">
            <a:spAutoFit/>
          </a:bodyPr>
          <a:lstStyle/>
          <a:p>
            <a:r>
              <a:rPr lang="en-US" sz="2000" b="1" kern="0" dirty="0" smtClean="0">
                <a:solidFill>
                  <a:srgbClr val="002060"/>
                </a:solidFill>
                <a:ea typeface="+mj-ea"/>
                <a:cs typeface="+mj-cs"/>
              </a:rPr>
              <a:t>(Transplants: January 1995 – June 2017)</a:t>
            </a: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053570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Cumulative Post-Transplant Malignancy Rates in </a:t>
            </a:r>
            <a:r>
              <a:rPr lang="en-US" sz="2400" u="sng" dirty="0" smtClean="0">
                <a:solidFill>
                  <a:srgbClr val="002060"/>
                </a:solidFill>
              </a:rPr>
              <a:t>Survivors</a:t>
            </a:r>
            <a:r>
              <a:rPr lang="en-US" sz="2400" dirty="0" smtClean="0">
                <a:solidFill>
                  <a:srgbClr val="002060"/>
                </a:solidFill>
              </a:rPr>
              <a:t/>
            </a:r>
            <a:br>
              <a:rPr lang="en-US" sz="2400" dirty="0" smtClean="0">
                <a:solidFill>
                  <a:srgbClr val="002060"/>
                </a:solidFill>
              </a:rPr>
            </a:br>
            <a:endParaRPr lang="en-US" sz="20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41935105"/>
              </p:ext>
            </p:extLst>
          </p:nvPr>
        </p:nvGraphicFramePr>
        <p:xfrm>
          <a:off x="601134" y="1524000"/>
          <a:ext cx="8009465" cy="3625614"/>
        </p:xfrm>
        <a:graphic>
          <a:graphicData uri="http://schemas.openxmlformats.org/drawingml/2006/table">
            <a:tbl>
              <a:tblPr bandRow="1">
                <a:tableStyleId>{5C22544A-7EE6-4342-B048-85BDC9FD1C3A}</a:tableStyleId>
              </a:tblPr>
              <a:tblGrid>
                <a:gridCol w="1506569">
                  <a:extLst>
                    <a:ext uri="{9D8B030D-6E8A-4147-A177-3AD203B41FA5}">
                      <a16:colId xmlns:a16="http://schemas.microsoft.com/office/drawing/2014/main" val="20000"/>
                    </a:ext>
                  </a:extLst>
                </a:gridCol>
                <a:gridCol w="2134097">
                  <a:extLst>
                    <a:ext uri="{9D8B030D-6E8A-4147-A177-3AD203B41FA5}">
                      <a16:colId xmlns:a16="http://schemas.microsoft.com/office/drawing/2014/main" val="20001"/>
                    </a:ext>
                  </a:extLst>
                </a:gridCol>
                <a:gridCol w="1375362">
                  <a:extLst>
                    <a:ext uri="{9D8B030D-6E8A-4147-A177-3AD203B41FA5}">
                      <a16:colId xmlns:a16="http://schemas.microsoft.com/office/drawing/2014/main" val="20002"/>
                    </a:ext>
                  </a:extLst>
                </a:gridCol>
                <a:gridCol w="1375362">
                  <a:extLst>
                    <a:ext uri="{9D8B030D-6E8A-4147-A177-3AD203B41FA5}">
                      <a16:colId xmlns:a16="http://schemas.microsoft.com/office/drawing/2014/main" val="20003"/>
                    </a:ext>
                  </a:extLst>
                </a:gridCol>
                <a:gridCol w="1618075">
                  <a:extLst>
                    <a:ext uri="{9D8B030D-6E8A-4147-A177-3AD203B41FA5}">
                      <a16:colId xmlns:a16="http://schemas.microsoft.com/office/drawing/2014/main" val="20004"/>
                    </a:ext>
                  </a:extLst>
                </a:gridCol>
              </a:tblGrid>
              <a:tr h="668104">
                <a:tc gridSpan="2">
                  <a:txBody>
                    <a:bodyPr/>
                    <a:lstStyle/>
                    <a:p>
                      <a:pPr rtl="0" fontAlgn="t"/>
                      <a:r>
                        <a:rPr lang="en-US" sz="1600" b="1" dirty="0">
                          <a:solidFill>
                            <a:schemeClr val="bg2"/>
                          </a:solidFill>
                        </a:rPr>
                        <a:t>Malignancy/Type</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t"/>
                      <a:r>
                        <a:rPr lang="en-US" sz="1600" b="1" dirty="0">
                          <a:solidFill>
                            <a:schemeClr val="bg2"/>
                          </a:solidFill>
                        </a:rPr>
                        <a:t>1-Year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a:solidFill>
                            <a:schemeClr val="bg2"/>
                          </a:solidFill>
                        </a:rPr>
                        <a:t>5-Year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smtClean="0">
                          <a:solidFill>
                            <a:schemeClr val="bg2"/>
                          </a:solidFill>
                        </a:rPr>
                        <a:t>7-Year </a:t>
                      </a:r>
                      <a:r>
                        <a:rPr lang="en-US" sz="1600" b="1" dirty="0">
                          <a:solidFill>
                            <a:schemeClr val="bg2"/>
                          </a:solidFill>
                        </a:rPr>
                        <a:t>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4099">
                <a:tc gridSpan="2">
                  <a:txBody>
                    <a:bodyPr/>
                    <a:lstStyle/>
                    <a:p>
                      <a:pPr rtl="0" fontAlgn="t"/>
                      <a:r>
                        <a:rPr lang="en-US" sz="1600" b="1" dirty="0">
                          <a:solidFill>
                            <a:schemeClr val="bg2"/>
                          </a:solidFill>
                        </a:rPr>
                        <a:t>No Malignancy</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300" b="1" i="0" u="none" strike="noStrike" dirty="0" smtClean="0">
                          <a:solidFill>
                            <a:srgbClr val="000000"/>
                          </a:solidFill>
                          <a:effectLst/>
                          <a:latin typeface="+mn-lt"/>
                        </a:rPr>
                        <a:t>832 (95.2%)</a:t>
                      </a:r>
                      <a:endParaRPr lang="en-US" sz="1300" b="1"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n-lt"/>
                        </a:rPr>
                        <a:t>330 (90.7%)</a:t>
                      </a:r>
                      <a:endParaRPr lang="en-US" sz="1300" b="1"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n-lt"/>
                        </a:rPr>
                        <a:t>212 (90.2%)</a:t>
                      </a:r>
                      <a:endParaRPr lang="en-US" sz="1300" b="1"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4099">
                <a:tc gridSpan="2">
                  <a:txBody>
                    <a:bodyPr/>
                    <a:lstStyle/>
                    <a:p>
                      <a:pPr rtl="0" fontAlgn="t"/>
                      <a:r>
                        <a:rPr lang="en-US" sz="1600" b="1" dirty="0">
                          <a:solidFill>
                            <a:schemeClr val="bg2"/>
                          </a:solidFill>
                        </a:rPr>
                        <a:t>Malignancy (all types combined)</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300" b="1" i="0" u="none" strike="noStrike" dirty="0" smtClean="0">
                          <a:solidFill>
                            <a:srgbClr val="000000"/>
                          </a:solidFill>
                          <a:effectLst/>
                          <a:latin typeface="+mn-lt"/>
                        </a:rPr>
                        <a:t>42 (4.8%)</a:t>
                      </a:r>
                      <a:endParaRPr lang="en-US" sz="1300" b="1"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n-lt"/>
                        </a:rPr>
                        <a:t>34 (9.3%)</a:t>
                      </a:r>
                      <a:endParaRPr lang="en-US" sz="1300" b="1"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n-lt"/>
                        </a:rPr>
                        <a:t>23 (9.8%)</a:t>
                      </a:r>
                      <a:endParaRPr lang="en-US" sz="1300" b="1"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2328">
                <a:tc rowSpan="4">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1" dirty="0" smtClean="0">
                          <a:solidFill>
                            <a:schemeClr val="bg2"/>
                          </a:solidFill>
                        </a:rPr>
                        <a:t>Malignancy Type*</a:t>
                      </a:r>
                    </a:p>
                    <a:p>
                      <a:pPr marL="0" marR="0" algn="ctr">
                        <a:spcBef>
                          <a:spcPts val="0"/>
                        </a:spcBef>
                        <a:spcAft>
                          <a:spcPts val="0"/>
                        </a:spcAft>
                      </a:pPr>
                      <a:endParaRPr lang="en-US" sz="1600" b="1" u="sng" dirty="0">
                        <a:solidFill>
                          <a:schemeClr val="bg2"/>
                        </a:solidFill>
                        <a:latin typeface="+mn-lt"/>
                        <a:ea typeface="Times New Roman"/>
                        <a:cs typeface="Times New Roman"/>
                      </a:endParaRPr>
                    </a:p>
                  </a:txBody>
                  <a:tcPr marR="68580"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r>
                        <a:rPr lang="en-US" sz="1600" b="1" i="1" baseline="0" dirty="0" smtClean="0">
                          <a:solidFill>
                            <a:schemeClr val="bg2"/>
                          </a:solidFill>
                        </a:rPr>
                        <a:t>Lymphoma</a:t>
                      </a:r>
                      <a:endParaRPr lang="en-US" sz="1600" baseline="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smtClean="0">
                          <a:solidFill>
                            <a:srgbClr val="000000"/>
                          </a:solidFill>
                          <a:effectLst/>
                          <a:latin typeface="+mn-lt"/>
                        </a:rPr>
                        <a:t>39</a:t>
                      </a:r>
                      <a:endParaRPr lang="en-US" sz="1300" b="1" i="1"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a:solidFill>
                            <a:srgbClr val="000000"/>
                          </a:solidFill>
                          <a:effectLst/>
                          <a:latin typeface="+mn-lt"/>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a:solidFill>
                            <a:srgbClr val="000000"/>
                          </a:solidFill>
                          <a:effectLst/>
                          <a:latin typeface="+mn-lt"/>
                        </a:rPr>
                        <a:t>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2328">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bg2"/>
                          </a:solidFill>
                        </a:rPr>
                        <a:t>Other</a:t>
                      </a:r>
                      <a:endParaRPr lang="en-US" sz="1600" baseline="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a:solidFill>
                            <a:srgbClr val="000000"/>
                          </a:solidFill>
                          <a:effectLst/>
                          <a:latin typeface="+mn-lt"/>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a:solidFill>
                            <a:srgbClr val="000000"/>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a:solidFill>
                            <a:srgbClr val="000000"/>
                          </a:solidFill>
                          <a:effectLst/>
                          <a:latin typeface="+mn-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2328">
                <a:tc vMerge="1">
                  <a:txBody>
                    <a:bodyPr/>
                    <a:lstStyle/>
                    <a:p>
                      <a:endParaRPr lang="en-US"/>
                    </a:p>
                  </a:txBody>
                  <a:tcPr/>
                </a:tc>
                <a:tc>
                  <a:txBody>
                    <a:bodyPr/>
                    <a:lstStyle/>
                    <a:p>
                      <a:pPr marL="0" algn="l" defTabSz="914400" rtl="0" eaLnBrk="1" fontAlgn="t" latinLnBrk="0" hangingPunct="1"/>
                      <a:r>
                        <a:rPr lang="en-US" sz="1600" b="1" i="1" kern="1200" baseline="0" dirty="0" smtClean="0">
                          <a:solidFill>
                            <a:schemeClr val="bg2"/>
                          </a:solidFill>
                          <a:latin typeface="+mn-lt"/>
                          <a:ea typeface="+mn-ea"/>
                          <a:cs typeface="+mn-cs"/>
                        </a:rPr>
                        <a:t>Skin</a:t>
                      </a:r>
                      <a:endParaRPr lang="en-US" sz="1600" b="1" i="1" kern="1200" baseline="0" dirty="0">
                        <a:solidFill>
                          <a:schemeClr val="bg2"/>
                        </a:solidFill>
                        <a:latin typeface="+mn-lt"/>
                        <a:ea typeface="+mn-ea"/>
                        <a:cs typeface="+mn-cs"/>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a:solidFill>
                            <a:srgbClr val="000000"/>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a:solidFill>
                            <a:srgbClr val="000000"/>
                          </a:solidFill>
                          <a:effectLst/>
                          <a:latin typeface="+mn-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a:solidFill>
                            <a:srgbClr val="000000"/>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2328">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bg2"/>
                          </a:solidFill>
                        </a:rPr>
                        <a:t>Type Not Reported</a:t>
                      </a:r>
                      <a:endParaRPr lang="en-US" sz="1600" baseline="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a:solidFill>
                            <a:srgbClr val="000000"/>
                          </a:solidFill>
                          <a:effectLst/>
                          <a:latin typeface="+mn-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a:solidFill>
                            <a:srgbClr val="000000"/>
                          </a:solidFill>
                          <a:effectLst/>
                          <a:latin typeface="+mn-lt"/>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2" algn="ctr" fontAlgn="b"/>
                      <a:r>
                        <a:rPr lang="en-US" sz="1300" b="1" i="1" u="none" strike="noStrike" dirty="0">
                          <a:solidFill>
                            <a:srgbClr val="000000"/>
                          </a:solidFill>
                          <a:effectLst/>
                          <a:latin typeface="+mn-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extBox 8"/>
          <p:cNvSpPr txBox="1"/>
          <p:nvPr/>
        </p:nvSpPr>
        <p:spPr>
          <a:xfrm>
            <a:off x="601134" y="5504381"/>
            <a:ext cx="8229600" cy="553998"/>
          </a:xfrm>
          <a:prstGeom prst="rect">
            <a:avLst/>
          </a:prstGeom>
          <a:noFill/>
        </p:spPr>
        <p:txBody>
          <a:bodyPr wrap="square" rtlCol="0">
            <a:spAutoFit/>
          </a:bodyPr>
          <a:lstStyle/>
          <a:p>
            <a:r>
              <a:rPr lang="en-US" sz="1500" b="1" dirty="0" smtClean="0">
                <a:solidFill>
                  <a:schemeClr val="bg2"/>
                </a:solidFill>
              </a:rPr>
              <a:t>* Recipients may have experienced more than one type of malignancy so the sum of</a:t>
            </a:r>
          </a:p>
          <a:p>
            <a:r>
              <a:rPr lang="en-US" sz="1500" b="1" dirty="0" smtClean="0">
                <a:solidFill>
                  <a:schemeClr val="bg2"/>
                </a:solidFill>
              </a:rPr>
              <a:t>  individual malignancy types may be greater than the total number with malignancy.</a:t>
            </a:r>
            <a:endParaRPr lang="en-US" sz="1500" dirty="0">
              <a:solidFill>
                <a:schemeClr val="bg2"/>
              </a:solidFill>
            </a:endParaRPr>
          </a:p>
        </p:txBody>
      </p:sp>
      <p:sp>
        <p:nvSpPr>
          <p:cNvPr id="10" name="TextBox 9"/>
          <p:cNvSpPr txBox="1"/>
          <p:nvPr/>
        </p:nvSpPr>
        <p:spPr>
          <a:xfrm>
            <a:off x="601134" y="5149613"/>
            <a:ext cx="6324600" cy="307777"/>
          </a:xfrm>
          <a:prstGeom prst="rect">
            <a:avLst/>
          </a:prstGeom>
          <a:noFill/>
        </p:spPr>
        <p:txBody>
          <a:bodyPr wrap="square" rtlCol="0">
            <a:spAutoFit/>
          </a:bodyPr>
          <a:lstStyle/>
          <a:p>
            <a:r>
              <a:rPr lang="en-US" sz="1400" b="1" dirty="0" smtClean="0">
                <a:solidFill>
                  <a:srgbClr val="002060"/>
                </a:solidFill>
              </a:rPr>
              <a:t>“Other” includes liver and primitive neuroectodermal tumor. </a:t>
            </a:r>
          </a:p>
        </p:txBody>
      </p:sp>
      <p:sp>
        <p:nvSpPr>
          <p:cNvPr id="3" name="title_cohort"/>
          <p:cNvSpPr/>
          <p:nvPr/>
        </p:nvSpPr>
        <p:spPr>
          <a:xfrm>
            <a:off x="2265920" y="986838"/>
            <a:ext cx="5113900" cy="400110"/>
          </a:xfrm>
          <a:prstGeom prst="rect">
            <a:avLst/>
          </a:prstGeom>
        </p:spPr>
        <p:txBody>
          <a:bodyPr wrap="none">
            <a:spAutoFit/>
          </a:bodyPr>
          <a:lstStyle/>
          <a:p>
            <a:r>
              <a:rPr lang="en-US" sz="2000" b="1" kern="0" dirty="0" smtClean="0">
                <a:solidFill>
                  <a:srgbClr val="002060"/>
                </a:solidFill>
                <a:ea typeface="+mj-ea"/>
                <a:cs typeface="+mj-cs"/>
              </a:rPr>
              <a:t>(Transplants: January 1995 </a:t>
            </a:r>
            <a:r>
              <a:rPr lang="en-US" sz="2000" b="1" kern="0" dirty="0">
                <a:solidFill>
                  <a:srgbClr val="002060"/>
                </a:solidFill>
                <a:ea typeface="+mj-ea"/>
                <a:cs typeface="+mj-cs"/>
              </a:rPr>
              <a:t>– June </a:t>
            </a:r>
            <a:r>
              <a:rPr lang="en-US" sz="2000" b="1" kern="0" dirty="0" smtClean="0">
                <a:solidFill>
                  <a:srgbClr val="002060"/>
                </a:solidFill>
                <a:ea typeface="+mj-ea"/>
                <a:cs typeface="+mj-cs"/>
              </a:rPr>
              <a:t>2017)</a:t>
            </a:r>
            <a:endParaRPr lang="en-US"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520586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1" y="118891"/>
            <a:ext cx="9144000" cy="6858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a:solidFill>
                  <a:srgbClr val="002060"/>
                </a:solidFill>
              </a:rPr>
              <a:t>Freedom </a:t>
            </a:r>
            <a:r>
              <a:rPr lang="en-US" sz="2400" dirty="0" smtClean="0">
                <a:solidFill>
                  <a:srgbClr val="002060"/>
                </a:solidFill>
              </a:rPr>
              <a:t>from Malignancy</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6094454"/>
              </p:ext>
            </p:extLst>
          </p:nvPr>
        </p:nvGraphicFramePr>
        <p:xfrm>
          <a:off x="167411" y="1222836"/>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p:nvPr/>
        </p:nvSpPr>
        <p:spPr>
          <a:xfrm>
            <a:off x="2319031" y="873272"/>
            <a:ext cx="5113900" cy="400110"/>
          </a:xfrm>
          <a:prstGeom prst="rect">
            <a:avLst/>
          </a:prstGeom>
        </p:spPr>
        <p:txBody>
          <a:bodyPr wrap="none">
            <a:spAutoFit/>
          </a:bodyPr>
          <a:lstStyle/>
          <a:p>
            <a:r>
              <a:rPr lang="en-US" sz="2000" b="1" kern="0" dirty="0" smtClean="0">
                <a:solidFill>
                  <a:srgbClr val="002060"/>
                </a:solidFill>
                <a:ea typeface="+mj-ea"/>
                <a:cs typeface="+mj-cs"/>
              </a:rPr>
              <a:t>(Transplants: January 1995 – June 2017)</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980238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Pediatric Lung Transplants</a:t>
            </a:r>
            <a:r>
              <a:rPr lang="en-US" sz="3200" dirty="0" smtClean="0">
                <a:solidFill>
                  <a:srgbClr val="002060"/>
                </a:solidFill>
              </a:rPr>
              <a:t/>
            </a:r>
            <a:br>
              <a:rPr lang="en-US" sz="3200" dirty="0" smtClean="0">
                <a:solidFill>
                  <a:srgbClr val="002060"/>
                </a:solidFill>
              </a:rPr>
            </a:br>
            <a:r>
              <a:rPr lang="en-US" sz="2400" dirty="0">
                <a:solidFill>
                  <a:srgbClr val="002060"/>
                </a:solidFill>
              </a:rPr>
              <a:t>Freedom </a:t>
            </a:r>
            <a:r>
              <a:rPr lang="en-US" sz="2400" dirty="0" smtClean="0">
                <a:solidFill>
                  <a:srgbClr val="002060"/>
                </a:solidFill>
              </a:rPr>
              <a:t>from Malignancy by Age Group</a:t>
            </a:r>
            <a:r>
              <a:rPr lang="en-US" sz="2800" dirty="0" smtClean="0">
                <a:solidFill>
                  <a:srgbClr val="002060"/>
                </a:solidFill>
              </a:rPr>
              <a:t/>
            </a:r>
            <a:br>
              <a:rPr lang="en-US" sz="28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2772324"/>
              </p:ext>
            </p:extLst>
          </p:nvPr>
        </p:nvGraphicFramePr>
        <p:xfrm>
          <a:off x="228600" y="14478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733800" y="3352800"/>
            <a:ext cx="4495800" cy="292388"/>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p&lt;0.05.</a:t>
            </a:r>
          </a:p>
        </p:txBody>
      </p:sp>
      <p:sp>
        <p:nvSpPr>
          <p:cNvPr id="3" name="title_cohort"/>
          <p:cNvSpPr txBox="1"/>
          <p:nvPr/>
        </p:nvSpPr>
        <p:spPr>
          <a:xfrm>
            <a:off x="2091250" y="1087398"/>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1995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559632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a:solidFill>
                  <a:srgbClr val="002060"/>
                </a:solidFill>
              </a:rPr>
              <a:t>Freedom </a:t>
            </a:r>
            <a:r>
              <a:rPr lang="en-US" sz="2400" dirty="0" smtClean="0">
                <a:solidFill>
                  <a:srgbClr val="002060"/>
                </a:solidFill>
              </a:rPr>
              <a:t>from Malignancy by Induction Use</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9023265"/>
              </p:ext>
            </p:extLst>
          </p:nvPr>
        </p:nvGraphicFramePr>
        <p:xfrm>
          <a:off x="762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865003" y="2667000"/>
            <a:ext cx="1219200" cy="292388"/>
          </a:xfrm>
          <a:prstGeom prst="rect">
            <a:avLst/>
          </a:prstGeom>
          <a:noFill/>
        </p:spPr>
        <p:txBody>
          <a:bodyPr wrap="square" rtlCol="0">
            <a:spAutoFit/>
          </a:bodyPr>
          <a:lstStyle/>
          <a:p>
            <a:r>
              <a:rPr lang="en-US" sz="1300" b="1" dirty="0" smtClean="0">
                <a:solidFill>
                  <a:schemeClr val="bg2"/>
                </a:solidFill>
              </a:rPr>
              <a:t>p = 0.7578</a:t>
            </a:r>
            <a:endParaRPr lang="en-US" sz="1300" b="1" dirty="0">
              <a:solidFill>
                <a:schemeClr val="bg2"/>
              </a:solidFill>
            </a:endParaRPr>
          </a:p>
        </p:txBody>
      </p:sp>
      <p:sp>
        <p:nvSpPr>
          <p:cNvPr id="3" name="title_cohort"/>
          <p:cNvSpPr/>
          <p:nvPr/>
        </p:nvSpPr>
        <p:spPr>
          <a:xfrm>
            <a:off x="1981200" y="1035439"/>
            <a:ext cx="5334000" cy="400110"/>
          </a:xfrm>
          <a:prstGeom prst="rect">
            <a:avLst/>
          </a:prstGeom>
        </p:spPr>
        <p:txBody>
          <a:bodyPr wrap="square">
            <a:spAutoFit/>
          </a:bodyPr>
          <a:lstStyle/>
          <a:p>
            <a:r>
              <a:rPr lang="en-US" sz="2000" b="1" kern="0" dirty="0" smtClean="0">
                <a:solidFill>
                  <a:srgbClr val="002060"/>
                </a:solidFill>
                <a:ea typeface="+mj-ea"/>
                <a:cs typeface="+mj-cs"/>
              </a:rPr>
              <a:t>(Transplants: January 2000 – June 2017)</a:t>
            </a:r>
            <a:endParaRPr lang="en-US"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880774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57200"/>
          </a:xfrm>
        </p:spPr>
        <p:txBody>
          <a:bodyPr/>
          <a:lstStyle/>
          <a:p>
            <a:r>
              <a:rPr lang="en-US" sz="2600" dirty="0" smtClean="0">
                <a:solidFill>
                  <a:srgbClr val="002060"/>
                </a:solidFill>
              </a:rPr>
              <a:t>Pediatric Lung Transplants</a:t>
            </a:r>
            <a:endParaRPr lang="en-US" sz="20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87412846"/>
              </p:ext>
            </p:extLst>
          </p:nvPr>
        </p:nvGraphicFramePr>
        <p:xfrm>
          <a:off x="228601" y="1143000"/>
          <a:ext cx="8686799" cy="4952997"/>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val="20000"/>
                    </a:ext>
                  </a:extLst>
                </a:gridCol>
                <a:gridCol w="914399">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1">
                  <a:extLst>
                    <a:ext uri="{9D8B030D-6E8A-4147-A177-3AD203B41FA5}">
                      <a16:colId xmlns:a16="http://schemas.microsoft.com/office/drawing/2014/main" val="20004"/>
                    </a:ext>
                  </a:extLst>
                </a:gridCol>
                <a:gridCol w="990599">
                  <a:extLst>
                    <a:ext uri="{9D8B030D-6E8A-4147-A177-3AD203B41FA5}">
                      <a16:colId xmlns:a16="http://schemas.microsoft.com/office/drawing/2014/main" val="20005"/>
                    </a:ext>
                  </a:extLst>
                </a:gridCol>
              </a:tblGrid>
              <a:tr h="575822">
                <a:tc>
                  <a:txBody>
                    <a:bodyPr/>
                    <a:lstStyle/>
                    <a:p>
                      <a:pPr algn="ctr" fontAlgn="ctr"/>
                      <a:r>
                        <a:rPr lang="en-US" sz="1500" b="1" i="0" u="none" strike="noStrike" dirty="0">
                          <a:solidFill>
                            <a:srgbClr val="000000"/>
                          </a:solidFill>
                          <a:effectLst/>
                          <a:latin typeface="Arial" panose="020B0604020202020204" pitchFamily="34" charset="0"/>
                        </a:rPr>
                        <a:t>Cause of Death</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0-30 Days</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 (N = </a:t>
                      </a:r>
                      <a:r>
                        <a:rPr lang="en-US" sz="1200" b="1" i="0" u="none" strike="noStrike" dirty="0" smtClean="0">
                          <a:solidFill>
                            <a:srgbClr val="000000"/>
                          </a:solidFill>
                          <a:effectLst/>
                          <a:latin typeface="Arial" panose="020B0604020202020204" pitchFamily="34" charset="0"/>
                        </a:rPr>
                        <a:t>130)</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31 Days - 1 Year </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(N  = </a:t>
                      </a:r>
                      <a:r>
                        <a:rPr lang="en-US" sz="1200" b="1" i="0" u="none" strike="noStrike" dirty="0" smtClean="0">
                          <a:solidFill>
                            <a:srgbClr val="000000"/>
                          </a:solidFill>
                          <a:effectLst/>
                          <a:latin typeface="Arial" panose="020B0604020202020204" pitchFamily="34" charset="0"/>
                        </a:rPr>
                        <a:t>204)</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&gt;1 Year - 3 Years</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 (N = </a:t>
                      </a:r>
                      <a:r>
                        <a:rPr lang="en-US" sz="1200" b="1" i="0" u="none" strike="noStrike" dirty="0" smtClean="0">
                          <a:solidFill>
                            <a:srgbClr val="000000"/>
                          </a:solidFill>
                          <a:effectLst/>
                          <a:latin typeface="Arial" panose="020B0604020202020204" pitchFamily="34" charset="0"/>
                        </a:rPr>
                        <a:t>296)</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&gt;3 Years - 5 Years</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 (N = </a:t>
                      </a:r>
                      <a:r>
                        <a:rPr lang="en-US" sz="1200" b="1" i="0" u="none" strike="noStrike" dirty="0" smtClean="0">
                          <a:solidFill>
                            <a:srgbClr val="000000"/>
                          </a:solidFill>
                          <a:effectLst/>
                          <a:latin typeface="Arial" panose="020B0604020202020204" pitchFamily="34" charset="0"/>
                        </a:rPr>
                        <a:t>148)</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&gt;5 Years</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 (N = 185)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7925">
                <a:tc>
                  <a:txBody>
                    <a:bodyPr/>
                    <a:lstStyle/>
                    <a:p>
                      <a:pPr lvl="0" algn="l" fontAlgn="b"/>
                      <a:r>
                        <a:rPr lang="en-US" sz="1300" b="1" i="0" u="none" strike="noStrike" dirty="0">
                          <a:solidFill>
                            <a:srgbClr val="000000"/>
                          </a:solidFill>
                          <a:effectLst/>
                          <a:latin typeface="Arial" panose="020B0604020202020204" pitchFamily="34" charset="0"/>
                        </a:rPr>
                        <a:t>OB/BOS</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19 </a:t>
                      </a:r>
                      <a:r>
                        <a:rPr lang="en-US" sz="1300" b="1" i="0" u="none" strike="noStrike" dirty="0">
                          <a:solidFill>
                            <a:srgbClr val="000000"/>
                          </a:solidFill>
                          <a:effectLst/>
                          <a:latin typeface="Arial" panose="020B0604020202020204" pitchFamily="34" charset="0"/>
                        </a:rPr>
                        <a:t>(</a:t>
                      </a:r>
                      <a:r>
                        <a:rPr lang="en-US" sz="1300" b="1" i="0" u="none" strike="noStrike" dirty="0" smtClean="0">
                          <a:solidFill>
                            <a:srgbClr val="000000"/>
                          </a:solidFill>
                          <a:effectLst/>
                          <a:latin typeface="Arial" panose="020B0604020202020204" pitchFamily="34" charset="0"/>
                        </a:rPr>
                        <a:t>9.3%)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103 </a:t>
                      </a:r>
                      <a:r>
                        <a:rPr lang="en-US" sz="1300" b="1" i="0" u="none" strike="noStrike" dirty="0">
                          <a:solidFill>
                            <a:srgbClr val="000000"/>
                          </a:solidFill>
                          <a:effectLst/>
                          <a:latin typeface="Arial" panose="020B0604020202020204" pitchFamily="34" charset="0"/>
                        </a:rPr>
                        <a:t>(</a:t>
                      </a:r>
                      <a:r>
                        <a:rPr lang="en-US" sz="1300" b="1" i="0" u="none" strike="noStrike" dirty="0" smtClean="0">
                          <a:solidFill>
                            <a:srgbClr val="000000"/>
                          </a:solidFill>
                          <a:effectLst/>
                          <a:latin typeface="Arial" panose="020B0604020202020204" pitchFamily="34" charset="0"/>
                        </a:rPr>
                        <a:t>34.8%)</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59 (</a:t>
                      </a:r>
                      <a:r>
                        <a:rPr lang="en-US" sz="1300" b="1" i="0" u="none" strike="noStrike" dirty="0" smtClean="0">
                          <a:solidFill>
                            <a:srgbClr val="000000"/>
                          </a:solidFill>
                          <a:effectLst/>
                          <a:latin typeface="Arial" panose="020B0604020202020204" pitchFamily="34" charset="0"/>
                        </a:rPr>
                        <a:t>39.9%)</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76 (41.1%)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925">
                <a:tc>
                  <a:txBody>
                    <a:bodyPr/>
                    <a:lstStyle/>
                    <a:p>
                      <a:pPr lvl="0" algn="l" fontAlgn="b"/>
                      <a:r>
                        <a:rPr lang="en-US" sz="1300" b="1" i="0" u="none" strike="noStrike" dirty="0">
                          <a:solidFill>
                            <a:srgbClr val="000000"/>
                          </a:solidFill>
                          <a:effectLst/>
                          <a:latin typeface="Arial" panose="020B0604020202020204" pitchFamily="34" charset="0"/>
                        </a:rPr>
                        <a:t>ACUTE REJECTION</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3 </a:t>
                      </a:r>
                      <a:r>
                        <a:rPr lang="en-US" sz="1300" b="1" i="0" u="none" strike="noStrike" dirty="0" smtClean="0">
                          <a:solidFill>
                            <a:srgbClr val="000000"/>
                          </a:solidFill>
                          <a:effectLst/>
                          <a:latin typeface="Arial" panose="020B0604020202020204" pitchFamily="34" charset="0"/>
                        </a:rPr>
                        <a:t>(2.3%)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3 (1.5%)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6 </a:t>
                      </a:r>
                      <a:r>
                        <a:rPr lang="en-US" sz="1300" b="1" i="0" u="none" strike="noStrike" dirty="0" smtClean="0">
                          <a:solidFill>
                            <a:srgbClr val="000000"/>
                          </a:solidFill>
                          <a:effectLst/>
                          <a:latin typeface="Arial" panose="020B0604020202020204" pitchFamily="34" charset="0"/>
                        </a:rPr>
                        <a:t>(2.0%)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4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4 (2.2%)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7925">
                <a:tc>
                  <a:txBody>
                    <a:bodyPr/>
                    <a:lstStyle/>
                    <a:p>
                      <a:pPr lvl="0" algn="l" fontAlgn="b"/>
                      <a:r>
                        <a:rPr lang="en-US" sz="1300" b="1" i="0" u="none" strike="noStrike" dirty="0">
                          <a:solidFill>
                            <a:srgbClr val="000000"/>
                          </a:solidFill>
                          <a:effectLst/>
                          <a:latin typeface="Arial" panose="020B0604020202020204" pitchFamily="34" charset="0"/>
                        </a:rPr>
                        <a:t>LYMPHOMA</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7 (3.4%)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6 </a:t>
                      </a:r>
                      <a:r>
                        <a:rPr lang="en-US" sz="1300" b="1" i="0" u="none" strike="noStrike" dirty="0">
                          <a:solidFill>
                            <a:srgbClr val="000000"/>
                          </a:solidFill>
                          <a:effectLst/>
                          <a:latin typeface="Arial" panose="020B0604020202020204" pitchFamily="34" charset="0"/>
                        </a:rPr>
                        <a:t>(</a:t>
                      </a:r>
                      <a:r>
                        <a:rPr lang="en-US" sz="1300" b="1" i="0" u="none" strike="noStrike" dirty="0" smtClean="0">
                          <a:solidFill>
                            <a:srgbClr val="000000"/>
                          </a:solidFill>
                          <a:effectLst/>
                          <a:latin typeface="Arial" panose="020B0604020202020204" pitchFamily="34" charset="0"/>
                        </a:rPr>
                        <a:t>2.0%)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3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5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925">
                <a:tc>
                  <a:txBody>
                    <a:bodyPr/>
                    <a:lstStyle/>
                    <a:p>
                      <a:pPr lvl="0" algn="l" fontAlgn="b"/>
                      <a:r>
                        <a:rPr lang="en-US" sz="1300" b="1" i="0" u="none" strike="noStrike" dirty="0">
                          <a:solidFill>
                            <a:srgbClr val="000000"/>
                          </a:solidFill>
                          <a:effectLst/>
                          <a:latin typeface="Arial" panose="020B0604020202020204" pitchFamily="34" charset="0"/>
                        </a:rPr>
                        <a:t>MALIGNANCY, OTHER</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3 (</a:t>
                      </a:r>
                      <a:r>
                        <a:rPr lang="en-US" sz="1300" b="1" i="0" u="none" strike="noStrike" dirty="0" smtClean="0">
                          <a:solidFill>
                            <a:srgbClr val="000000"/>
                          </a:solidFill>
                          <a:effectLst/>
                          <a:latin typeface="Arial" panose="020B0604020202020204" pitchFamily="34" charset="0"/>
                        </a:rPr>
                        <a:t>1.5%)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1 (0.3%)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2 (</a:t>
                      </a:r>
                      <a:r>
                        <a:rPr lang="en-US" sz="1300" b="1" i="0" u="none" strike="noStrike" dirty="0" smtClean="0">
                          <a:solidFill>
                            <a:srgbClr val="000000"/>
                          </a:solidFill>
                          <a:effectLst/>
                          <a:latin typeface="Arial" panose="020B0604020202020204" pitchFamily="34" charset="0"/>
                        </a:rPr>
                        <a:t>1.4%)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7 (3.8%)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7925">
                <a:tc>
                  <a:txBody>
                    <a:bodyPr/>
                    <a:lstStyle/>
                    <a:p>
                      <a:pPr lvl="0" algn="l" fontAlgn="b"/>
                      <a:r>
                        <a:rPr lang="en-US" sz="1300" b="1" i="0" u="none" strike="noStrike" dirty="0">
                          <a:solidFill>
                            <a:srgbClr val="000000"/>
                          </a:solidFill>
                          <a:effectLst/>
                          <a:latin typeface="Arial" panose="020B0604020202020204" pitchFamily="34" charset="0"/>
                        </a:rPr>
                        <a:t>CMV</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5(2.5%)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925">
                <a:tc>
                  <a:txBody>
                    <a:bodyPr/>
                    <a:lstStyle/>
                    <a:p>
                      <a:pPr lvl="0" algn="l" fontAlgn="b"/>
                      <a:r>
                        <a:rPr lang="en-US" sz="1300" b="1" i="0" u="none" strike="noStrike" dirty="0">
                          <a:solidFill>
                            <a:srgbClr val="000000"/>
                          </a:solidFill>
                          <a:effectLst/>
                          <a:latin typeface="Arial" panose="020B0604020202020204" pitchFamily="34" charset="0"/>
                        </a:rPr>
                        <a:t>INFECTION, NON-CMV</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16 </a:t>
                      </a:r>
                      <a:r>
                        <a:rPr lang="en-US" sz="1300" b="1" i="0" u="none" strike="noStrike" dirty="0">
                          <a:solidFill>
                            <a:srgbClr val="000000"/>
                          </a:solidFill>
                          <a:effectLst/>
                          <a:latin typeface="Arial" panose="020B0604020202020204" pitchFamily="34" charset="0"/>
                        </a:rPr>
                        <a:t>(</a:t>
                      </a:r>
                      <a:r>
                        <a:rPr lang="en-US" sz="1300" b="1" i="0" u="none" strike="noStrike" dirty="0" smtClean="0">
                          <a:solidFill>
                            <a:srgbClr val="000000"/>
                          </a:solidFill>
                          <a:effectLst/>
                          <a:latin typeface="Arial" panose="020B0604020202020204" pitchFamily="34" charset="0"/>
                        </a:rPr>
                        <a:t>12.3%)</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58 (28.4%)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50 </a:t>
                      </a:r>
                      <a:r>
                        <a:rPr lang="en-US" sz="1300" b="1" i="0" u="none" strike="noStrike" dirty="0">
                          <a:solidFill>
                            <a:srgbClr val="000000"/>
                          </a:solidFill>
                          <a:effectLst/>
                          <a:latin typeface="Arial" panose="020B0604020202020204" pitchFamily="34" charset="0"/>
                        </a:rPr>
                        <a:t>(16.9%)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22 (</a:t>
                      </a:r>
                      <a:r>
                        <a:rPr lang="en-US" sz="1300" b="1" i="0" u="none" strike="noStrike" dirty="0" smtClean="0">
                          <a:solidFill>
                            <a:srgbClr val="000000"/>
                          </a:solidFill>
                          <a:effectLst/>
                          <a:latin typeface="Arial" panose="020B0604020202020204" pitchFamily="34" charset="0"/>
                        </a:rPr>
                        <a:t>14.9%)</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19 (10.3%)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7925">
                <a:tc>
                  <a:txBody>
                    <a:bodyPr/>
                    <a:lstStyle/>
                    <a:p>
                      <a:pPr lvl="0" algn="l" fontAlgn="b"/>
                      <a:r>
                        <a:rPr lang="en-US" sz="1300" b="1" i="0" u="none" strike="noStrike" dirty="0">
                          <a:solidFill>
                            <a:srgbClr val="000000"/>
                          </a:solidFill>
                          <a:effectLst/>
                          <a:latin typeface="Arial" panose="020B0604020202020204" pitchFamily="34" charset="0"/>
                        </a:rPr>
                        <a:t>GRAFT FAILURE</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29 (22.3</a:t>
                      </a:r>
                      <a:r>
                        <a:rPr lang="en-US" sz="13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45 (22.1%)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83 (28.0%)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35 (</a:t>
                      </a:r>
                      <a:r>
                        <a:rPr lang="en-US" sz="1300" b="1" i="0" u="none" strike="noStrike" dirty="0" smtClean="0">
                          <a:solidFill>
                            <a:srgbClr val="000000"/>
                          </a:solidFill>
                          <a:effectLst/>
                          <a:latin typeface="Arial" panose="020B0604020202020204" pitchFamily="34" charset="0"/>
                        </a:rPr>
                        <a:t>23.6%)</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45 (24.3%)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7925">
                <a:tc>
                  <a:txBody>
                    <a:bodyPr/>
                    <a:lstStyle/>
                    <a:p>
                      <a:pPr lvl="0" algn="l" fontAlgn="b"/>
                      <a:r>
                        <a:rPr lang="en-US" sz="1300" b="1" i="0" u="none" strike="noStrike" dirty="0">
                          <a:solidFill>
                            <a:srgbClr val="000000"/>
                          </a:solidFill>
                          <a:effectLst/>
                          <a:latin typeface="Arial" panose="020B0604020202020204" pitchFamily="34" charset="0"/>
                        </a:rPr>
                        <a:t>CARDIOVASCULAR</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21 </a:t>
                      </a:r>
                      <a:r>
                        <a:rPr lang="en-US" sz="1300" b="1" i="0" u="none" strike="noStrike" dirty="0">
                          <a:solidFill>
                            <a:srgbClr val="000000"/>
                          </a:solidFill>
                          <a:effectLst/>
                          <a:latin typeface="Arial" panose="020B0604020202020204" pitchFamily="34" charset="0"/>
                        </a:rPr>
                        <a:t>(</a:t>
                      </a:r>
                      <a:r>
                        <a:rPr lang="en-US" sz="1300" b="1" i="0" u="none" strike="noStrike" dirty="0" smtClean="0">
                          <a:solidFill>
                            <a:srgbClr val="000000"/>
                          </a:solidFill>
                          <a:effectLst/>
                          <a:latin typeface="Arial" panose="020B0604020202020204" pitchFamily="34" charset="0"/>
                        </a:rPr>
                        <a:t>16.2%)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9 </a:t>
                      </a:r>
                      <a:r>
                        <a:rPr lang="en-US" sz="1300" b="1" i="0" u="none" strike="noStrike" dirty="0">
                          <a:solidFill>
                            <a:srgbClr val="000000"/>
                          </a:solidFill>
                          <a:effectLst/>
                          <a:latin typeface="Arial" panose="020B0604020202020204" pitchFamily="34" charset="0"/>
                        </a:rPr>
                        <a:t>(</a:t>
                      </a:r>
                      <a:r>
                        <a:rPr lang="en-US" sz="1300" b="1" i="0" u="none" strike="noStrike" dirty="0" smtClean="0">
                          <a:solidFill>
                            <a:srgbClr val="000000"/>
                          </a:solidFill>
                          <a:effectLst/>
                          <a:latin typeface="Arial" panose="020B0604020202020204" pitchFamily="34" charset="0"/>
                        </a:rPr>
                        <a:t>4.4%)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4 (</a:t>
                      </a:r>
                      <a:r>
                        <a:rPr lang="en-US" sz="1300" b="1" i="0" u="none" strike="noStrike" dirty="0" smtClean="0">
                          <a:solidFill>
                            <a:srgbClr val="000000"/>
                          </a:solidFill>
                          <a:effectLst/>
                          <a:latin typeface="Arial" panose="020B0604020202020204" pitchFamily="34" charset="0"/>
                        </a:rPr>
                        <a:t>1.4%)</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1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2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7925">
                <a:tc>
                  <a:txBody>
                    <a:bodyPr/>
                    <a:lstStyle/>
                    <a:p>
                      <a:pPr lvl="0" algn="l" fontAlgn="b"/>
                      <a:r>
                        <a:rPr lang="en-US" sz="1300" b="1" i="0" u="none" strike="noStrike" dirty="0">
                          <a:solidFill>
                            <a:srgbClr val="000000"/>
                          </a:solidFill>
                          <a:effectLst/>
                          <a:latin typeface="Arial" panose="020B0604020202020204" pitchFamily="34" charset="0"/>
                        </a:rPr>
                        <a:t>TECHNICAL</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18 </a:t>
                      </a:r>
                      <a:r>
                        <a:rPr lang="en-US" sz="1300" b="1" i="0" u="none" strike="noStrike" dirty="0">
                          <a:solidFill>
                            <a:srgbClr val="000000"/>
                          </a:solidFill>
                          <a:effectLst/>
                          <a:latin typeface="Arial" panose="020B0604020202020204" pitchFamily="34" charset="0"/>
                        </a:rPr>
                        <a:t>(13.2%)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3 </a:t>
                      </a:r>
                      <a:r>
                        <a:rPr lang="en-US" sz="1300" b="1" i="0" u="none" strike="noStrike" dirty="0">
                          <a:solidFill>
                            <a:srgbClr val="000000"/>
                          </a:solidFill>
                          <a:effectLst/>
                          <a:latin typeface="Arial" panose="020B0604020202020204" pitchFamily="34" charset="0"/>
                        </a:rPr>
                        <a:t>(</a:t>
                      </a:r>
                      <a:r>
                        <a:rPr lang="en-US" sz="1300" b="1" i="0" u="none" strike="noStrike" dirty="0" smtClean="0">
                          <a:solidFill>
                            <a:srgbClr val="000000"/>
                          </a:solidFill>
                          <a:effectLst/>
                          <a:latin typeface="Arial" panose="020B0604020202020204" pitchFamily="34" charset="0"/>
                        </a:rPr>
                        <a:t>1.5%)</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3 </a:t>
                      </a:r>
                      <a:r>
                        <a:rPr lang="en-US" sz="1300" b="1" i="0" u="none" strike="noStrike" dirty="0">
                          <a:solidFill>
                            <a:srgbClr val="000000"/>
                          </a:solidFill>
                          <a:effectLst/>
                          <a:latin typeface="Arial" panose="020B0604020202020204" pitchFamily="34" charset="0"/>
                        </a:rPr>
                        <a:t>(</a:t>
                      </a:r>
                      <a:r>
                        <a:rPr lang="en-US" sz="1300" b="1" i="0" u="none" strike="noStrike" dirty="0" smtClean="0">
                          <a:solidFill>
                            <a:srgbClr val="000000"/>
                          </a:solidFill>
                          <a:effectLst/>
                          <a:latin typeface="Arial" panose="020B0604020202020204" pitchFamily="34" charset="0"/>
                        </a:rPr>
                        <a:t>1.0%)</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3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2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7925">
                <a:tc>
                  <a:txBody>
                    <a:bodyPr/>
                    <a:lstStyle/>
                    <a:p>
                      <a:pPr lvl="0" algn="l" fontAlgn="b"/>
                      <a:r>
                        <a:rPr lang="en-US" sz="1300" b="1" i="0" u="none" strike="noStrike" dirty="0">
                          <a:solidFill>
                            <a:srgbClr val="000000"/>
                          </a:solidFill>
                          <a:effectLst/>
                          <a:latin typeface="Arial" panose="020B0604020202020204" pitchFamily="34" charset="0"/>
                        </a:rPr>
                        <a:t>MULTIPLE ORGAN FAILURE</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22 </a:t>
                      </a:r>
                      <a:r>
                        <a:rPr lang="en-US" sz="1300" b="1" i="0" u="none" strike="noStrike" dirty="0">
                          <a:solidFill>
                            <a:srgbClr val="000000"/>
                          </a:solidFill>
                          <a:effectLst/>
                          <a:latin typeface="Arial" panose="020B0604020202020204" pitchFamily="34" charset="0"/>
                        </a:rPr>
                        <a:t>(</a:t>
                      </a:r>
                      <a:r>
                        <a:rPr lang="en-US" sz="1300" b="1" i="0" u="none" strike="noStrike" dirty="0" smtClean="0">
                          <a:solidFill>
                            <a:srgbClr val="000000"/>
                          </a:solidFill>
                          <a:effectLst/>
                          <a:latin typeface="Arial" panose="020B0604020202020204" pitchFamily="34" charset="0"/>
                        </a:rPr>
                        <a:t>16.9%)</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29 (</a:t>
                      </a:r>
                      <a:r>
                        <a:rPr lang="en-US" sz="1300" b="1" i="0" u="none" strike="noStrike" dirty="0" smtClean="0">
                          <a:solidFill>
                            <a:srgbClr val="000000"/>
                          </a:solidFill>
                          <a:effectLst/>
                          <a:latin typeface="Arial" panose="020B0604020202020204" pitchFamily="34" charset="0"/>
                        </a:rPr>
                        <a:t>14.2%)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17 (</a:t>
                      </a:r>
                      <a:r>
                        <a:rPr lang="en-US" sz="1300" b="1" i="0" u="none" strike="noStrike" dirty="0" smtClean="0">
                          <a:solidFill>
                            <a:srgbClr val="000000"/>
                          </a:solidFill>
                          <a:effectLst/>
                          <a:latin typeface="Arial" panose="020B0604020202020204" pitchFamily="34" charset="0"/>
                        </a:rPr>
                        <a:t>5.7%)</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6 (</a:t>
                      </a:r>
                      <a:r>
                        <a:rPr lang="en-US" sz="1300" b="1" i="0" u="none" strike="noStrike" dirty="0" smtClean="0">
                          <a:solidFill>
                            <a:srgbClr val="000000"/>
                          </a:solidFill>
                          <a:effectLst/>
                          <a:latin typeface="Arial" panose="020B0604020202020204" pitchFamily="34" charset="0"/>
                        </a:rPr>
                        <a:t>4.1%)</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12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7925">
                <a:tc>
                  <a:txBody>
                    <a:bodyPr/>
                    <a:lstStyle/>
                    <a:p>
                      <a:pPr lvl="0" algn="l" fontAlgn="b"/>
                      <a:r>
                        <a:rPr lang="en-US" sz="1300" b="1" i="0" u="none" strike="noStrike" dirty="0">
                          <a:solidFill>
                            <a:srgbClr val="000000"/>
                          </a:solidFill>
                          <a:effectLst/>
                          <a:latin typeface="Arial" panose="020B0604020202020204" pitchFamily="34" charset="0"/>
                        </a:rPr>
                        <a:t>OTHER</a:t>
                      </a:r>
                    </a:p>
                  </a:txBody>
                  <a:tcPr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21 </a:t>
                      </a:r>
                      <a:r>
                        <a:rPr lang="en-US" sz="1300" b="1" i="0" u="none" strike="noStrike" dirty="0">
                          <a:solidFill>
                            <a:srgbClr val="000000"/>
                          </a:solidFill>
                          <a:effectLst/>
                          <a:latin typeface="Arial" panose="020B0604020202020204" pitchFamily="34" charset="0"/>
                        </a:rPr>
                        <a:t>(</a:t>
                      </a:r>
                      <a:r>
                        <a:rPr lang="en-US" sz="1300" b="1" i="0" u="none" strike="noStrike" dirty="0" smtClean="0">
                          <a:solidFill>
                            <a:srgbClr val="000000"/>
                          </a:solidFill>
                          <a:effectLst/>
                          <a:latin typeface="Arial" panose="020B0604020202020204" pitchFamily="34" charset="0"/>
                        </a:rPr>
                        <a:t>16.2%)</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23 </a:t>
                      </a:r>
                      <a:r>
                        <a:rPr lang="en-US" sz="1300" b="1" i="0" u="none" strike="noStrike" dirty="0">
                          <a:solidFill>
                            <a:srgbClr val="000000"/>
                          </a:solidFill>
                          <a:effectLst/>
                          <a:latin typeface="Arial" panose="020B0604020202020204" pitchFamily="34" charset="0"/>
                        </a:rPr>
                        <a:t>(</a:t>
                      </a:r>
                      <a:r>
                        <a:rPr lang="en-US" sz="1300" b="1" i="0" u="none" strike="noStrike" dirty="0" smtClean="0">
                          <a:solidFill>
                            <a:srgbClr val="000000"/>
                          </a:solidFill>
                          <a:effectLst/>
                          <a:latin typeface="Arial" panose="020B0604020202020204" pitchFamily="34" charset="0"/>
                        </a:rPr>
                        <a:t>11.3</a:t>
                      </a:r>
                      <a:r>
                        <a:rPr lang="en-US" sz="13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23 </a:t>
                      </a:r>
                      <a:r>
                        <a:rPr lang="en-US" sz="1300" b="1" i="0" u="none" strike="noStrike" dirty="0">
                          <a:solidFill>
                            <a:srgbClr val="000000"/>
                          </a:solidFill>
                          <a:effectLst/>
                          <a:latin typeface="Arial" panose="020B0604020202020204" pitchFamily="34" charset="0"/>
                        </a:rPr>
                        <a:t>(7.8%)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Arial" panose="020B0604020202020204" pitchFamily="34" charset="0"/>
                        </a:rPr>
                        <a:t>13 (8.8%)</a:t>
                      </a:r>
                      <a:endParaRPr lang="en-US" sz="13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Arial" panose="020B0604020202020204" pitchFamily="34" charset="0"/>
                        </a:rPr>
                        <a:t>13 (7.0%)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 name="title_cohort"/>
          <p:cNvSpPr txBox="1"/>
          <p:nvPr/>
        </p:nvSpPr>
        <p:spPr>
          <a:xfrm>
            <a:off x="3505200" y="592761"/>
            <a:ext cx="4515980" cy="400110"/>
          </a:xfrm>
          <a:prstGeom prst="rect">
            <a:avLst/>
          </a:prstGeom>
          <a:noFill/>
        </p:spPr>
        <p:txBody>
          <a:bodyPr wrap="none" rtlCol="0">
            <a:spAutoFit/>
          </a:bodyPr>
          <a:lstStyle/>
          <a:p>
            <a:r>
              <a:rPr lang="en-US" sz="2000" b="1" kern="0" dirty="0">
                <a:solidFill>
                  <a:srgbClr val="002060"/>
                </a:solidFill>
                <a:ea typeface="+mj-ea"/>
                <a:cs typeface="+mj-cs"/>
              </a:rPr>
              <a:t>(Deaths: January </a:t>
            </a:r>
            <a:r>
              <a:rPr lang="en-US" sz="2000" b="1" kern="0" dirty="0" smtClean="0">
                <a:solidFill>
                  <a:srgbClr val="002060"/>
                </a:solidFill>
                <a:ea typeface="+mj-ea"/>
                <a:cs typeface="+mj-cs"/>
              </a:rPr>
              <a:t>1995 </a:t>
            </a:r>
            <a:r>
              <a:rPr lang="en-US" sz="2000" b="1" kern="0" dirty="0">
                <a:solidFill>
                  <a:srgbClr val="002060"/>
                </a:solidFill>
                <a:ea typeface="+mj-ea"/>
                <a:cs typeface="+mj-cs"/>
              </a:rPr>
              <a:t>– June </a:t>
            </a:r>
            <a:r>
              <a:rPr lang="en-US" sz="2000" b="1" kern="0" dirty="0" smtClean="0">
                <a:solidFill>
                  <a:srgbClr val="002060"/>
                </a:solidFill>
                <a:ea typeface="+mj-ea"/>
                <a:cs typeface="+mj-cs"/>
              </a:rPr>
              <a:t>2018)</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4" name="TextBox 3"/>
          <p:cNvSpPr txBox="1"/>
          <p:nvPr/>
        </p:nvSpPr>
        <p:spPr>
          <a:xfrm>
            <a:off x="1219200" y="561984"/>
            <a:ext cx="2895600" cy="461665"/>
          </a:xfrm>
          <a:prstGeom prst="rect">
            <a:avLst/>
          </a:prstGeom>
          <a:noFill/>
        </p:spPr>
        <p:txBody>
          <a:bodyPr wrap="square" rtlCol="0">
            <a:spAutoFit/>
          </a:bodyPr>
          <a:lstStyle/>
          <a:p>
            <a:r>
              <a:rPr lang="en-US" sz="2400" b="1" dirty="0">
                <a:solidFill>
                  <a:srgbClr val="002060"/>
                </a:solidFill>
              </a:rPr>
              <a:t>Cause of Death</a:t>
            </a:r>
            <a:endParaRPr lang="en-US" sz="2400" b="1" dirty="0"/>
          </a:p>
        </p:txBody>
      </p:sp>
    </p:spTree>
    <p:extLst>
      <p:ext uri="{BB962C8B-B14F-4D97-AF65-F5344CB8AC3E}">
        <p14:creationId xmlns:p14="http://schemas.microsoft.com/office/powerpoint/2010/main" val="19254974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535148172"/>
              </p:ext>
            </p:extLst>
          </p:nvPr>
        </p:nvGraphicFramePr>
        <p:xfrm>
          <a:off x="228601" y="1143000"/>
          <a:ext cx="8686799" cy="4952997"/>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val="20000"/>
                    </a:ext>
                  </a:extLst>
                </a:gridCol>
                <a:gridCol w="914399">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1">
                  <a:extLst>
                    <a:ext uri="{9D8B030D-6E8A-4147-A177-3AD203B41FA5}">
                      <a16:colId xmlns:a16="http://schemas.microsoft.com/office/drawing/2014/main" val="20004"/>
                    </a:ext>
                  </a:extLst>
                </a:gridCol>
                <a:gridCol w="990599">
                  <a:extLst>
                    <a:ext uri="{9D8B030D-6E8A-4147-A177-3AD203B41FA5}">
                      <a16:colId xmlns:a16="http://schemas.microsoft.com/office/drawing/2014/main" val="20005"/>
                    </a:ext>
                  </a:extLst>
                </a:gridCol>
              </a:tblGrid>
              <a:tr h="575822">
                <a:tc>
                  <a:txBody>
                    <a:bodyPr/>
                    <a:lstStyle/>
                    <a:p>
                      <a:pPr algn="ctr" fontAlgn="ctr"/>
                      <a:r>
                        <a:rPr lang="en-US" sz="1500" b="1" i="0" u="none" strike="noStrike" dirty="0">
                          <a:solidFill>
                            <a:srgbClr val="000000"/>
                          </a:solidFill>
                          <a:effectLst/>
                          <a:latin typeface="Arial" panose="020B0604020202020204" pitchFamily="34" charset="0"/>
                        </a:rPr>
                        <a:t>Cause of Death</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0-30 Days </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(N = </a:t>
                      </a:r>
                      <a:r>
                        <a:rPr lang="en-US" sz="1200" b="1" i="0" u="none" strike="noStrike" dirty="0" smtClean="0">
                          <a:solidFill>
                            <a:srgbClr val="000000"/>
                          </a:solidFill>
                          <a:effectLst/>
                          <a:latin typeface="Arial" panose="020B0604020202020204" pitchFamily="34" charset="0"/>
                        </a:rPr>
                        <a:t>65)</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31 Days - 1 Year </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(N  = </a:t>
                      </a:r>
                      <a:r>
                        <a:rPr lang="en-US" sz="1200" b="1" i="0" u="none" strike="noStrike" dirty="0" smtClean="0">
                          <a:solidFill>
                            <a:srgbClr val="000000"/>
                          </a:solidFill>
                          <a:effectLst/>
                          <a:latin typeface="Arial" panose="020B0604020202020204" pitchFamily="34" charset="0"/>
                        </a:rPr>
                        <a:t>118)</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&gt;1 Year - 3 Years</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 (N = </a:t>
                      </a:r>
                      <a:r>
                        <a:rPr lang="en-US" sz="1200" b="1" i="0" u="none" strike="noStrike" dirty="0" smtClean="0">
                          <a:solidFill>
                            <a:srgbClr val="000000"/>
                          </a:solidFill>
                          <a:effectLst/>
                          <a:latin typeface="Arial" panose="020B0604020202020204" pitchFamily="34" charset="0"/>
                        </a:rPr>
                        <a:t>197)</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&gt;3 Years - 5 Years</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 (N = </a:t>
                      </a:r>
                      <a:r>
                        <a:rPr lang="en-US" sz="1200" b="1" i="0" u="none" strike="noStrike" dirty="0" smtClean="0">
                          <a:solidFill>
                            <a:srgbClr val="000000"/>
                          </a:solidFill>
                          <a:effectLst/>
                          <a:latin typeface="Arial" panose="020B0604020202020204" pitchFamily="34" charset="0"/>
                        </a:rPr>
                        <a:t>97)</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&gt;5 Years</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 (N = </a:t>
                      </a:r>
                      <a:r>
                        <a:rPr lang="en-US" sz="1200" b="1" i="0" u="none" strike="noStrike" dirty="0" smtClean="0">
                          <a:solidFill>
                            <a:srgbClr val="000000"/>
                          </a:solidFill>
                          <a:effectLst/>
                          <a:latin typeface="Arial" panose="020B0604020202020204" pitchFamily="34" charset="0"/>
                        </a:rPr>
                        <a:t>152)</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7925">
                <a:tc>
                  <a:txBody>
                    <a:bodyPr/>
                    <a:lstStyle/>
                    <a:p>
                      <a:pPr algn="l" fontAlgn="t"/>
                      <a:r>
                        <a:rPr lang="en-US" sz="1300" b="1" i="0" u="none" strike="noStrike" dirty="0">
                          <a:solidFill>
                            <a:srgbClr val="000000"/>
                          </a:solidFill>
                          <a:effectLst/>
                          <a:latin typeface="Arial" panose="020B0604020202020204" pitchFamily="34" charset="0"/>
                        </a:rPr>
                        <a:t>OB/BOS</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10 (8.5%)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65 (33.0%)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36 (37.1%)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62 (40.8%)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925">
                <a:tc>
                  <a:txBody>
                    <a:bodyPr/>
                    <a:lstStyle/>
                    <a:p>
                      <a:pPr algn="l" fontAlgn="t"/>
                      <a:r>
                        <a:rPr lang="en-US" sz="1300" b="1" i="0" u="none" strike="noStrike" dirty="0">
                          <a:solidFill>
                            <a:srgbClr val="000000"/>
                          </a:solidFill>
                          <a:effectLst/>
                          <a:latin typeface="Arial" panose="020B0604020202020204" pitchFamily="34" charset="0"/>
                        </a:rPr>
                        <a:t>ACUTE REJECTION</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 (1.5%)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 (1.7%)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6 (3.0%)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3 (3.1%)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4 (2.6%)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7925">
                <a:tc>
                  <a:txBody>
                    <a:bodyPr/>
                    <a:lstStyle/>
                    <a:p>
                      <a:pPr algn="l" fontAlgn="t"/>
                      <a:r>
                        <a:rPr lang="en-US" sz="1300" b="1" i="0" u="none" strike="noStrike" dirty="0">
                          <a:solidFill>
                            <a:srgbClr val="000000"/>
                          </a:solidFill>
                          <a:effectLst/>
                          <a:latin typeface="Arial" panose="020B0604020202020204" pitchFamily="34" charset="0"/>
                        </a:rPr>
                        <a:t>LYMPHOMA</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 (1.7%)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3 (1.5%)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 (2.1%)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 (1.3%)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925">
                <a:tc>
                  <a:txBody>
                    <a:bodyPr/>
                    <a:lstStyle/>
                    <a:p>
                      <a:pPr algn="l" fontAlgn="t"/>
                      <a:r>
                        <a:rPr lang="en-US" sz="1300" b="1" i="0" u="none" strike="noStrike" dirty="0">
                          <a:solidFill>
                            <a:srgbClr val="000000"/>
                          </a:solidFill>
                          <a:effectLst/>
                          <a:latin typeface="Arial" panose="020B0604020202020204" pitchFamily="34" charset="0"/>
                        </a:rPr>
                        <a:t>MALIGNANCY, OTHER</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3 (2.5%)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 (2.1%)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7 (4.6%)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7925">
                <a:tc>
                  <a:txBody>
                    <a:bodyPr/>
                    <a:lstStyle/>
                    <a:p>
                      <a:pPr algn="l" fontAlgn="t"/>
                      <a:r>
                        <a:rPr lang="en-US" sz="1300" b="1" i="0" u="none" strike="noStrike" dirty="0">
                          <a:solidFill>
                            <a:srgbClr val="000000"/>
                          </a:solidFill>
                          <a:effectLst/>
                          <a:latin typeface="Arial" panose="020B0604020202020204" pitchFamily="34" charset="0"/>
                        </a:rPr>
                        <a:t>CMV</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 (1.7%)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925">
                <a:tc>
                  <a:txBody>
                    <a:bodyPr/>
                    <a:lstStyle/>
                    <a:p>
                      <a:pPr algn="l" fontAlgn="t"/>
                      <a:r>
                        <a:rPr lang="en-US" sz="1300" b="1" i="0" u="none" strike="noStrike" dirty="0">
                          <a:solidFill>
                            <a:srgbClr val="000000"/>
                          </a:solidFill>
                          <a:effectLst/>
                          <a:latin typeface="Arial" panose="020B0604020202020204" pitchFamily="34" charset="0"/>
                        </a:rPr>
                        <a:t>INFECTION, NON-CMV</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8 (12.3%)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27 (22.9%)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31 (15.7%)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8 (8.2%)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16 (10.5%)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7925">
                <a:tc>
                  <a:txBody>
                    <a:bodyPr/>
                    <a:lstStyle/>
                    <a:p>
                      <a:pPr algn="l" fontAlgn="t"/>
                      <a:r>
                        <a:rPr lang="en-US" sz="1300" b="1" i="0" u="none" strike="noStrike" dirty="0">
                          <a:solidFill>
                            <a:srgbClr val="000000"/>
                          </a:solidFill>
                          <a:effectLst/>
                          <a:latin typeface="Arial" panose="020B0604020202020204" pitchFamily="34" charset="0"/>
                        </a:rPr>
                        <a:t>GRAFT FAILURE</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10 (15.4%)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29 (24.6%)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65 (33.0%)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28 (28.9%)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39 (25.7%)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7925">
                <a:tc>
                  <a:txBody>
                    <a:bodyPr/>
                    <a:lstStyle/>
                    <a:p>
                      <a:pPr algn="l" fontAlgn="t"/>
                      <a:r>
                        <a:rPr lang="en-US" sz="1300" b="1" i="0" u="none" strike="noStrike" dirty="0">
                          <a:solidFill>
                            <a:srgbClr val="000000"/>
                          </a:solidFill>
                          <a:effectLst/>
                          <a:latin typeface="Arial" panose="020B0604020202020204" pitchFamily="34" charset="0"/>
                        </a:rPr>
                        <a:t>CARDIOVASCULAR</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12 (18.5%)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6 (5.1%)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3 (1.5%)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 (1.0%)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 (1.3%)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7925">
                <a:tc>
                  <a:txBody>
                    <a:bodyPr/>
                    <a:lstStyle/>
                    <a:p>
                      <a:pPr algn="l" fontAlgn="t"/>
                      <a:r>
                        <a:rPr lang="en-US" sz="1300" b="1" i="0" u="none" strike="noStrike" dirty="0">
                          <a:solidFill>
                            <a:srgbClr val="000000"/>
                          </a:solidFill>
                          <a:effectLst/>
                          <a:latin typeface="Arial" panose="020B0604020202020204" pitchFamily="34" charset="0"/>
                        </a:rPr>
                        <a:t>TECHNICAL</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11 (16.9%)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3 (2.5%)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 (1.0%)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 (2.1%)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2 (1.3%)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7925">
                <a:tc>
                  <a:txBody>
                    <a:bodyPr/>
                    <a:lstStyle/>
                    <a:p>
                      <a:pPr algn="l" fontAlgn="t"/>
                      <a:r>
                        <a:rPr lang="en-US" sz="1300" b="1" i="0" u="none" strike="noStrike" dirty="0">
                          <a:solidFill>
                            <a:srgbClr val="000000"/>
                          </a:solidFill>
                          <a:effectLst/>
                          <a:latin typeface="Arial" panose="020B0604020202020204" pitchFamily="34" charset="0"/>
                        </a:rPr>
                        <a:t>MULTIPLE ORGAN FAILURE</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16 (24.6%)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19 (16.1%)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9 (4.6%)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4 (4.1%)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8 (5.3%)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7925">
                <a:tc>
                  <a:txBody>
                    <a:bodyPr/>
                    <a:lstStyle/>
                    <a:p>
                      <a:pPr algn="l" fontAlgn="t"/>
                      <a:r>
                        <a:rPr lang="en-US" sz="1300" b="1" i="0" u="none" strike="noStrike" dirty="0">
                          <a:solidFill>
                            <a:srgbClr val="000000"/>
                          </a:solidFill>
                          <a:effectLst/>
                          <a:latin typeface="Arial" panose="020B0604020202020204" pitchFamily="34" charset="0"/>
                        </a:rPr>
                        <a:t>OTHER</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7 (10.8%)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15 (12.7%)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13 (6.6%)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11 (11.3%)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300" b="1" i="0" u="none" strike="noStrike" dirty="0">
                          <a:solidFill>
                            <a:srgbClr val="000000"/>
                          </a:solidFill>
                          <a:effectLst/>
                          <a:latin typeface="Arial" panose="020B0604020202020204" pitchFamily="34" charset="0"/>
                        </a:rPr>
                        <a:t>10 (6.6%)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 name="title_cohort"/>
          <p:cNvSpPr/>
          <p:nvPr/>
        </p:nvSpPr>
        <p:spPr>
          <a:xfrm>
            <a:off x="3505200" y="592761"/>
            <a:ext cx="4515980" cy="400110"/>
          </a:xfrm>
          <a:prstGeom prst="rect">
            <a:avLst/>
          </a:prstGeom>
        </p:spPr>
        <p:txBody>
          <a:bodyPr wrap="none">
            <a:spAutoFit/>
          </a:bodyPr>
          <a:lstStyle/>
          <a:p>
            <a:r>
              <a:rPr lang="en-US" sz="2000" b="1" kern="0" dirty="0">
                <a:solidFill>
                  <a:srgbClr val="002060"/>
                </a:solidFill>
                <a:ea typeface="+mj-ea"/>
                <a:cs typeface="+mj-cs"/>
              </a:rPr>
              <a:t>(Deaths: January </a:t>
            </a:r>
            <a:r>
              <a:rPr lang="en-US" sz="2000" b="1" kern="0" dirty="0" smtClean="0">
                <a:solidFill>
                  <a:srgbClr val="002060"/>
                </a:solidFill>
                <a:ea typeface="+mj-ea"/>
                <a:cs typeface="+mj-cs"/>
              </a:rPr>
              <a:t>2005 </a:t>
            </a:r>
            <a:r>
              <a:rPr lang="en-US" sz="2000" b="1" kern="0" dirty="0">
                <a:solidFill>
                  <a:srgbClr val="002060"/>
                </a:solidFill>
                <a:ea typeface="+mj-ea"/>
                <a:cs typeface="+mj-cs"/>
              </a:rPr>
              <a:t>– June </a:t>
            </a:r>
            <a:r>
              <a:rPr lang="en-US" sz="2000" b="1" kern="0" dirty="0" smtClean="0">
                <a:solidFill>
                  <a:srgbClr val="002060"/>
                </a:solidFill>
                <a:ea typeface="+mj-ea"/>
                <a:cs typeface="+mj-cs"/>
              </a:rPr>
              <a:t>2018)</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1" name="Title 1"/>
          <p:cNvSpPr>
            <a:spLocks noGrp="1"/>
          </p:cNvSpPr>
          <p:nvPr>
            <p:ph type="title"/>
          </p:nvPr>
        </p:nvSpPr>
        <p:spPr>
          <a:xfrm>
            <a:off x="0" y="152400"/>
            <a:ext cx="9144000" cy="457200"/>
          </a:xfrm>
        </p:spPr>
        <p:txBody>
          <a:bodyPr/>
          <a:lstStyle/>
          <a:p>
            <a:r>
              <a:rPr lang="en-US" sz="2600" dirty="0" smtClean="0">
                <a:solidFill>
                  <a:srgbClr val="002060"/>
                </a:solidFill>
              </a:rPr>
              <a:t>Pediatric Lung Transplants</a:t>
            </a:r>
            <a:endParaRPr lang="en-US" sz="2000" dirty="0">
              <a:solidFill>
                <a:srgbClr val="002060"/>
              </a:solidFill>
            </a:endParaRPr>
          </a:p>
        </p:txBody>
      </p:sp>
      <p:sp>
        <p:nvSpPr>
          <p:cNvPr id="22" name="TextBox 21"/>
          <p:cNvSpPr txBox="1"/>
          <p:nvPr/>
        </p:nvSpPr>
        <p:spPr>
          <a:xfrm>
            <a:off x="1219200" y="561984"/>
            <a:ext cx="2895600" cy="461665"/>
          </a:xfrm>
          <a:prstGeom prst="rect">
            <a:avLst/>
          </a:prstGeom>
          <a:noFill/>
        </p:spPr>
        <p:txBody>
          <a:bodyPr wrap="square" rtlCol="0">
            <a:spAutoFit/>
          </a:bodyPr>
          <a:lstStyle/>
          <a:p>
            <a:r>
              <a:rPr lang="en-US" sz="2400" b="1" dirty="0">
                <a:solidFill>
                  <a:srgbClr val="002060"/>
                </a:solidFill>
              </a:rPr>
              <a:t>Cause of Death</a:t>
            </a:r>
            <a:endParaRPr lang="en-US" sz="2400" b="1" dirty="0"/>
          </a:p>
        </p:txBody>
      </p:sp>
    </p:spTree>
    <p:extLst>
      <p:ext uri="{BB962C8B-B14F-4D97-AF65-F5344CB8AC3E}">
        <p14:creationId xmlns:p14="http://schemas.microsoft.com/office/powerpoint/2010/main" val="2630846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Relative Incidence of Leading Causes of Death</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10236"/>
              </p:ext>
            </p:extLst>
          </p:nvPr>
        </p:nvGraphicFramePr>
        <p:xfrm>
          <a:off x="76200" y="1447800"/>
          <a:ext cx="9067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p:nvPr/>
        </p:nvSpPr>
        <p:spPr>
          <a:xfrm>
            <a:off x="2314010" y="1047690"/>
            <a:ext cx="4515980" cy="400110"/>
          </a:xfrm>
          <a:prstGeom prst="rect">
            <a:avLst/>
          </a:prstGeom>
        </p:spPr>
        <p:txBody>
          <a:bodyPr wrap="none">
            <a:spAutoFit/>
          </a:bodyPr>
          <a:lstStyle/>
          <a:p>
            <a:r>
              <a:rPr lang="en-US" sz="2000" b="1" kern="0" dirty="0" smtClean="0">
                <a:solidFill>
                  <a:srgbClr val="002060"/>
                </a:solidFill>
                <a:ea typeface="+mj-ea"/>
                <a:cs typeface="+mj-cs"/>
              </a:rPr>
              <a:t>(Deaths: January 2005 – June 2018)</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33300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52400"/>
            <a:ext cx="9143998" cy="1143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Number of Centers Reporting Transplants by Location</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746939"/>
              </p:ext>
            </p:extLst>
          </p:nvPr>
        </p:nvGraphicFramePr>
        <p:xfrm>
          <a:off x="76200" y="12954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sp>
        <p:nvSpPr>
          <p:cNvPr id="3" name="title_cohort"/>
          <p:cNvSpPr txBox="1"/>
          <p:nvPr/>
        </p:nvSpPr>
        <p:spPr>
          <a:xfrm>
            <a:off x="1838381" y="989272"/>
            <a:ext cx="5755102"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1988 – December 2017)</a:t>
            </a:r>
            <a:endParaRPr lang="en-US"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362850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Multivariable Analyses</a:t>
            </a:r>
            <a:endParaRPr lang="en-US" sz="400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3" name="TextBox 2"/>
          <p:cNvSpPr txBox="1"/>
          <p:nvPr/>
        </p:nvSpPr>
        <p:spPr>
          <a:xfrm>
            <a:off x="1706034" y="3730527"/>
            <a:ext cx="6294966" cy="646331"/>
          </a:xfrm>
          <a:prstGeom prst="rect">
            <a:avLst/>
          </a:prstGeom>
          <a:noFill/>
        </p:spPr>
        <p:txBody>
          <a:bodyPr wrap="square" rtlCol="0">
            <a:spAutoFit/>
          </a:bodyPr>
          <a:lstStyle/>
          <a:p>
            <a:pPr algn="ctr"/>
            <a:r>
              <a:rPr lang="en-US" u="sng" dirty="0" smtClean="0">
                <a:solidFill>
                  <a:schemeClr val="bg2"/>
                </a:solidFill>
              </a:rPr>
              <a:t>Note</a:t>
            </a:r>
            <a:r>
              <a:rPr lang="en-US" dirty="0" smtClean="0">
                <a:solidFill>
                  <a:schemeClr val="bg2"/>
                </a:solidFill>
              </a:rPr>
              <a:t>: One- and five-year mortality models are included in the Focus theme section</a:t>
            </a:r>
            <a:endParaRPr lang="en-US" dirty="0">
              <a:solidFill>
                <a:schemeClr val="bg2"/>
              </a:solidFill>
            </a:endParaRPr>
          </a:p>
        </p:txBody>
      </p:sp>
    </p:spTree>
    <p:extLst>
      <p:ext uri="{BB962C8B-B14F-4D97-AF65-F5344CB8AC3E}">
        <p14:creationId xmlns:p14="http://schemas.microsoft.com/office/powerpoint/2010/main" val="17995524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693)</a:t>
            </a:r>
            <a:endParaRPr lang="en-US" sz="2400" b="1" dirty="0">
              <a:solidFill>
                <a:srgbClr val="00206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Mortality/Graft Failure with 95% Confidence Limits
</a:t>
            </a:r>
            <a:endParaRPr lang="en-US" sz="2000" kern="0" dirty="0">
              <a:solidFill>
                <a:srgbClr val="002060"/>
              </a:solidFill>
            </a:endParaRPr>
          </a:p>
        </p:txBody>
      </p:sp>
      <p:sp>
        <p:nvSpPr>
          <p:cNvPr id="7" name="Title 1"/>
          <p:cNvSpPr>
            <a:spLocks noGrp="1"/>
          </p:cNvSpPr>
          <p:nvPr>
            <p:ph type="title"/>
          </p:nvPr>
        </p:nvSpPr>
        <p:spPr>
          <a:xfrm>
            <a:off x="0" y="304800"/>
            <a:ext cx="9144000" cy="990600"/>
          </a:xfrm>
        </p:spPr>
        <p:txBody>
          <a:bodyPr/>
          <a:lstStyle/>
          <a:p>
            <a:r>
              <a:rPr lang="en-US" sz="2400" dirty="0" smtClean="0">
                <a:solidFill>
                  <a:srgbClr val="002060"/>
                </a:solidFill>
              </a:rPr>
              <a:t>Pediatric Lung Transplants (2000-6/2008)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076953"/>
            <a:ext cx="7620000" cy="5080000"/>
          </a:xfrm>
        </p:spPr>
      </p:pic>
    </p:spTree>
    <p:extLst>
      <p:ext uri="{BB962C8B-B14F-4D97-AF65-F5344CB8AC3E}">
        <p14:creationId xmlns:p14="http://schemas.microsoft.com/office/powerpoint/2010/main" val="20035038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2776315528"/>
              </p:ext>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1408740640"/>
                    </a:ext>
                  </a:extLst>
                </a:gridCol>
                <a:gridCol w="4152900">
                  <a:extLst>
                    <a:ext uri="{9D8B030D-6E8A-4147-A177-3AD203B41FA5}">
                      <a16:colId xmlns:a16="http://schemas.microsoft.com/office/drawing/2014/main" val="1988796398"/>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968664136"/>
                  </a:ext>
                </a:extLst>
              </a:tr>
              <a:tr h="635000">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eGFR (mL/min/1.73 m</a:t>
                      </a:r>
                      <a:r>
                        <a:rPr lang="en-US" baseline="30000" dirty="0" smtClean="0">
                          <a:solidFill>
                            <a:srgbClr val="000000"/>
                          </a:solidFill>
                        </a:rPr>
                        <a:t>2</a:t>
                      </a:r>
                      <a:r>
                        <a:rPr lang="en-US" dirty="0" smtClean="0">
                          <a:solidFill>
                            <a:srgbClr val="000000"/>
                          </a:solidFill>
                        </a:rPr>
                        <a:t>)</a:t>
                      </a:r>
                      <a:endParaRPr lang="en-US" dirty="0">
                        <a:solidFill>
                          <a:srgbClr val="000000"/>
                        </a:solidFill>
                      </a:endParaRPr>
                    </a:p>
                  </a:txBody>
                  <a:tcPr>
                    <a:solidFill>
                      <a:srgbClr val="FFFFFF"/>
                    </a:solidFill>
                  </a:tcPr>
                </a:tc>
                <a:extLst>
                  <a:ext uri="{0D108BD9-81ED-4DB2-BD59-A6C34878D82A}">
                    <a16:rowId xmlns:a16="http://schemas.microsoft.com/office/drawing/2014/main" val="2062725362"/>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Mortality/Graft Failure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(2000-6/2008)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560249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0.0391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693)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0396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
</a:t>
            </a:r>
            <a:endParaRPr lang="en-US" sz="2000" kern="0" dirty="0">
              <a:solidFill>
                <a:srgbClr val="0070C0"/>
              </a:solidFill>
            </a:endParaRPr>
          </a:p>
        </p:txBody>
      </p:sp>
      <p:sp>
        <p:nvSpPr>
          <p:cNvPr id="16" name="Title 2"/>
          <p:cNvSpPr txBox="1">
            <a:spLocks/>
          </p:cNvSpPr>
          <p:nvPr/>
        </p:nvSpPr>
        <p:spPr bwMode="auto">
          <a:xfrm>
            <a:off x="0" y="43401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Mortality/Graft Failure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(2000-6/2008)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205448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87394762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0.0372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693)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2059" y="68647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eGFR (mL/min/1.73 m</a:t>
            </a:r>
            <a:r>
              <a:rPr lang="en-US" sz="2000" kern="0" baseline="30000" dirty="0" smtClean="0">
                <a:solidFill>
                  <a:srgbClr val="0070C0"/>
                </a:solidFill>
              </a:rPr>
              <a:t>2</a:t>
            </a:r>
            <a:r>
              <a:rPr lang="en-US" sz="2000" kern="0" dirty="0" smtClean="0">
                <a:solidFill>
                  <a:srgbClr val="0070C0"/>
                </a:solidFill>
              </a:rPr>
              <a:t>)
</a:t>
            </a:r>
            <a:endParaRPr lang="en-US" sz="2000" kern="0" dirty="0">
              <a:solidFill>
                <a:srgbClr val="0070C0"/>
              </a:solidFill>
            </a:endParaRPr>
          </a:p>
        </p:txBody>
      </p:sp>
      <p:sp>
        <p:nvSpPr>
          <p:cNvPr id="16" name="Title 2"/>
          <p:cNvSpPr txBox="1">
            <a:spLocks/>
          </p:cNvSpPr>
          <p:nvPr/>
        </p:nvSpPr>
        <p:spPr bwMode="auto">
          <a:xfrm>
            <a:off x="0" y="4448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Mortality/Graft Failure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(2000-6/2008)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093607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Focus Theme: </a:t>
            </a:r>
            <a:br>
              <a:rPr lang="en-US" dirty="0" smtClean="0">
                <a:solidFill>
                  <a:srgbClr val="002060"/>
                </a:solidFill>
              </a:rPr>
            </a:br>
            <a:r>
              <a:rPr lang="en-US" dirty="0" smtClean="0">
                <a:solidFill>
                  <a:srgbClr val="002060"/>
                </a:solidFill>
              </a:rPr>
              <a:t>Donor and Recipient Size Match (Donor-Recipient Height Difference)</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08125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3200" dirty="0" smtClean="0">
                <a:solidFill>
                  <a:srgbClr val="002060"/>
                </a:solidFill>
              </a:rPr>
              <a:t>Focus Theme</a:t>
            </a:r>
            <a:r>
              <a:rPr lang="en-US" sz="3200" dirty="0">
                <a:solidFill>
                  <a:srgbClr val="002060"/>
                </a:solidFill>
              </a:rPr>
              <a:t> </a:t>
            </a:r>
            <a:r>
              <a:rPr lang="en-US" sz="3200" dirty="0" smtClean="0">
                <a:solidFill>
                  <a:srgbClr val="002060"/>
                </a:solidFill>
              </a:rPr>
              <a:t>-</a:t>
            </a:r>
            <a:br>
              <a:rPr lang="en-US" sz="3200" dirty="0" smtClean="0">
                <a:solidFill>
                  <a:srgbClr val="002060"/>
                </a:solidFill>
              </a:rPr>
            </a:br>
            <a:r>
              <a:rPr lang="en-US" sz="3200" dirty="0" smtClean="0">
                <a:solidFill>
                  <a:srgbClr val="002060"/>
                </a:solidFill>
              </a:rPr>
              <a:t>Select Characteristics by Donor and Recipient Size Match</a:t>
            </a:r>
            <a:endParaRPr lang="en-US" sz="32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625184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13" y="254008"/>
            <a:ext cx="8763000" cy="914400"/>
          </a:xfrm>
        </p:spPr>
        <p:txBody>
          <a:bodyPr/>
          <a:lstStyle/>
          <a:p>
            <a:pPr>
              <a:lnSpc>
                <a:spcPct val="90000"/>
              </a:lnSpc>
            </a:pPr>
            <a:r>
              <a:rPr lang="en-US" sz="2400" dirty="0" smtClean="0">
                <a:solidFill>
                  <a:srgbClr val="002060"/>
                </a:solidFill>
              </a:rPr>
              <a:t>Pediatric Lung Transplants</a:t>
            </a:r>
            <a:br>
              <a:rPr lang="en-US" sz="2400" dirty="0" smtClean="0">
                <a:solidFill>
                  <a:srgbClr val="002060"/>
                </a:solidFill>
              </a:rPr>
            </a:br>
            <a:r>
              <a:rPr lang="en-US" sz="2400" dirty="0" smtClean="0">
                <a:solidFill>
                  <a:srgbClr val="002060"/>
                </a:solidFill>
              </a:rPr>
              <a:t>Mean Donor-Recipient Height Difference (cm) by </a:t>
            </a:r>
            <a:r>
              <a:rPr lang="en-US" sz="2400" dirty="0">
                <a:solidFill>
                  <a:srgbClr val="002060"/>
                </a:solidFill>
              </a:rPr>
              <a:t>Recipient </a:t>
            </a:r>
            <a:r>
              <a:rPr lang="en-US" sz="2400" dirty="0" smtClean="0">
                <a:solidFill>
                  <a:srgbClr val="002060"/>
                </a:solidFill>
              </a:rPr>
              <a:t>Age and Transplant Era</a:t>
            </a:r>
            <a:endParaRPr lang="en-US" sz="2400" dirty="0">
              <a:solidFill>
                <a:srgbClr val="002060"/>
              </a:solidFill>
            </a:endParaRPr>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3229170313"/>
              </p:ext>
            </p:extLst>
          </p:nvPr>
        </p:nvGraphicFramePr>
        <p:xfrm>
          <a:off x="468516" y="1638299"/>
          <a:ext cx="8206967" cy="3602248"/>
        </p:xfrm>
        <a:graphic>
          <a:graphicData uri="http://schemas.openxmlformats.org/drawingml/2006/table">
            <a:tbl>
              <a:tblPr bandRow="1">
                <a:tableStyleId>{5C22544A-7EE6-4342-B048-85BDC9FD1C3A}</a:tableStyleId>
              </a:tblPr>
              <a:tblGrid>
                <a:gridCol w="1623287">
                  <a:extLst>
                    <a:ext uri="{9D8B030D-6E8A-4147-A177-3AD203B41FA5}">
                      <a16:colId xmlns:a16="http://schemas.microsoft.com/office/drawing/2014/main" val="20000"/>
                    </a:ext>
                  </a:extLst>
                </a:gridCol>
                <a:gridCol w="822960">
                  <a:extLst>
                    <a:ext uri="{9D8B030D-6E8A-4147-A177-3AD203B41FA5}">
                      <a16:colId xmlns:a16="http://schemas.microsoft.com/office/drawing/2014/main" val="156169088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830080540"/>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1363597508"/>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311862624"/>
                    </a:ext>
                  </a:extLst>
                </a:gridCol>
                <a:gridCol w="822960">
                  <a:extLst>
                    <a:ext uri="{9D8B030D-6E8A-4147-A177-3AD203B41FA5}">
                      <a16:colId xmlns:a16="http://schemas.microsoft.com/office/drawing/2014/main" val="20010"/>
                    </a:ext>
                  </a:extLst>
                </a:gridCol>
              </a:tblGrid>
              <a:tr h="597518">
                <a:tc rowSpan="2">
                  <a:txBody>
                    <a:bodyPr/>
                    <a:lstStyle/>
                    <a:p>
                      <a:pPr algn="ctr" rtl="0"/>
                      <a:r>
                        <a:rPr lang="en-US" sz="1700" b="1" dirty="0">
                          <a:solidFill>
                            <a:srgbClr val="0070C0"/>
                          </a:solidFill>
                          <a:latin typeface="+mj-lt"/>
                        </a:rPr>
                        <a:t>Year of </a:t>
                      </a:r>
                      <a:r>
                        <a:rPr lang="en-US" sz="1700" b="1" dirty="0" smtClean="0">
                          <a:solidFill>
                            <a:srgbClr val="0070C0"/>
                          </a:solidFill>
                          <a:latin typeface="+mj-lt"/>
                        </a:rPr>
                        <a:t>TX</a:t>
                      </a:r>
                      <a:endParaRPr lang="en-US" sz="1700" dirty="0">
                        <a:solidFill>
                          <a:srgbClr val="0070C0"/>
                        </a:solidFill>
                        <a:latin typeface="+mj-lt"/>
                      </a:endParaRPr>
                    </a:p>
                  </a:txBody>
                  <a:tcPr marL="45720" marR="45720"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marL="0" algn="ctr" defTabSz="914400" rtl="0" eaLnBrk="1" fontAlgn="t" latinLnBrk="0" hangingPunct="1"/>
                      <a:r>
                        <a:rPr lang="en-US" sz="1700" b="1" kern="1200" dirty="0" smtClean="0">
                          <a:solidFill>
                            <a:srgbClr val="0070C0"/>
                          </a:solidFill>
                          <a:latin typeface="+mj-lt"/>
                          <a:ea typeface="+mn-ea"/>
                          <a:cs typeface="+mn-cs"/>
                        </a:rPr>
                        <a:t>0-5 years</a:t>
                      </a:r>
                      <a:endParaRPr lang="en-US" sz="17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algn="ctr" defTabSz="914400" rtl="0" eaLnBrk="1" fontAlgn="t" latinLnBrk="0" hangingPunct="1"/>
                      <a:endParaRPr lang="en-US" sz="16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marL="0" algn="ctr" defTabSz="914400" rtl="0" eaLnBrk="1" fontAlgn="t" latinLnBrk="0" hangingPunct="1"/>
                      <a:r>
                        <a:rPr lang="en-US" sz="1700" b="1" kern="1200" dirty="0" smtClean="0">
                          <a:solidFill>
                            <a:srgbClr val="0070C0"/>
                          </a:solidFill>
                          <a:latin typeface="+mj-lt"/>
                          <a:ea typeface="+mn-ea"/>
                          <a:cs typeface="+mn-cs"/>
                        </a:rPr>
                        <a:t>6-10 years</a:t>
                      </a:r>
                      <a:endParaRPr lang="en-US" sz="17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algn="ctr" defTabSz="914400" rtl="0" eaLnBrk="1" fontAlgn="t" latinLnBrk="0" hangingPunct="1"/>
                      <a:endParaRPr lang="en-US" sz="16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marL="0" algn="ctr" defTabSz="914400" rtl="0" eaLnBrk="1" fontAlgn="t" latinLnBrk="0" hangingPunct="1"/>
                      <a:r>
                        <a:rPr lang="en-US" sz="1700" b="1" kern="1200" dirty="0" smtClean="0">
                          <a:solidFill>
                            <a:srgbClr val="0070C0"/>
                          </a:solidFill>
                          <a:latin typeface="+mj-lt"/>
                          <a:ea typeface="+mn-ea"/>
                          <a:cs typeface="+mn-cs"/>
                        </a:rPr>
                        <a:t>11-17 years</a:t>
                      </a:r>
                      <a:endParaRPr lang="en-US" sz="17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algn="ctr" defTabSz="914400" rtl="0" eaLnBrk="1" fontAlgn="t" latinLnBrk="0" hangingPunct="1"/>
                      <a:endParaRPr lang="en-US" sz="16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algn="ctr" rtl="0" fontAlgn="t"/>
                      <a:r>
                        <a:rPr lang="en-US" sz="1700" b="1" dirty="0" smtClean="0">
                          <a:solidFill>
                            <a:srgbClr val="0070C0"/>
                          </a:solidFill>
                          <a:latin typeface="+mj-lt"/>
                        </a:rPr>
                        <a:t>All</a:t>
                      </a:r>
                      <a:endParaRPr lang="en-US" sz="1700" dirty="0">
                        <a:solidFill>
                          <a:srgbClr val="0070C0"/>
                        </a:solidFill>
                        <a:latin typeface="+mj-lt"/>
                      </a:endParaRPr>
                    </a:p>
                  </a:txBody>
                  <a:tcPr marL="45720" marR="45720"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rtl="0" fontAlgn="t"/>
                      <a:endParaRPr lang="en-US" sz="1600" dirty="0">
                        <a:solidFill>
                          <a:srgbClr val="0070C0"/>
                        </a:solidFill>
                        <a:latin typeface="+mj-lt"/>
                      </a:endParaRPr>
                    </a:p>
                  </a:txBody>
                  <a:tcPr marL="45720" marR="45720"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497314">
                <a:tc vMerge="1">
                  <a:txBody>
                    <a:bodyPr/>
                    <a:lstStyle/>
                    <a:p>
                      <a:pPr algn="ctr" fontAlgn="b"/>
                      <a:endParaRPr lang="en-US" sz="1600" b="1" i="0" u="none" strike="noStrike" dirty="0">
                        <a:solidFill>
                          <a:srgbClr val="0070C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700" b="1" kern="1200" dirty="0" smtClean="0">
                          <a:solidFill>
                            <a:srgbClr val="0070C0"/>
                          </a:solidFill>
                          <a:latin typeface="+mj-lt"/>
                          <a:ea typeface="+mn-ea"/>
                          <a:cs typeface="+mn-cs"/>
                        </a:rPr>
                        <a:t>N</a:t>
                      </a:r>
                      <a:endParaRPr lang="en-US" sz="17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700" b="1" kern="1200" dirty="0" smtClean="0">
                          <a:solidFill>
                            <a:srgbClr val="0070C0"/>
                          </a:solidFill>
                          <a:latin typeface="+mj-lt"/>
                          <a:ea typeface="+mn-ea"/>
                          <a:cs typeface="+mn-cs"/>
                        </a:rPr>
                        <a:t>Mean (cm)</a:t>
                      </a:r>
                      <a:endParaRPr lang="en-US" sz="17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700" b="1" kern="1200" dirty="0" smtClean="0">
                          <a:solidFill>
                            <a:srgbClr val="0070C0"/>
                          </a:solidFill>
                          <a:latin typeface="+mj-lt"/>
                          <a:ea typeface="+mn-ea"/>
                          <a:cs typeface="+mn-cs"/>
                        </a:rPr>
                        <a:t>N</a:t>
                      </a:r>
                      <a:endParaRPr lang="en-US" sz="17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700" b="1" kern="1200" dirty="0" smtClean="0">
                          <a:solidFill>
                            <a:srgbClr val="0070C0"/>
                          </a:solidFill>
                          <a:latin typeface="+mj-lt"/>
                          <a:ea typeface="+mn-ea"/>
                          <a:cs typeface="+mn-cs"/>
                        </a:rPr>
                        <a:t>Mean (cm)</a:t>
                      </a:r>
                      <a:endParaRPr lang="en-US" sz="17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700" b="1" kern="1200" dirty="0" smtClean="0">
                          <a:solidFill>
                            <a:srgbClr val="0070C0"/>
                          </a:solidFill>
                          <a:latin typeface="+mj-lt"/>
                          <a:ea typeface="+mn-ea"/>
                          <a:cs typeface="+mn-cs"/>
                        </a:rPr>
                        <a:t>N</a:t>
                      </a:r>
                      <a:endParaRPr lang="en-US" sz="17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700" b="1" kern="1200" dirty="0" smtClean="0">
                          <a:solidFill>
                            <a:srgbClr val="0070C0"/>
                          </a:solidFill>
                          <a:latin typeface="+mj-lt"/>
                          <a:ea typeface="+mn-ea"/>
                          <a:cs typeface="+mn-cs"/>
                        </a:rPr>
                        <a:t>Mean (cm)</a:t>
                      </a:r>
                      <a:endParaRPr lang="en-US" sz="17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700" b="1" kern="1200" dirty="0" smtClean="0">
                          <a:solidFill>
                            <a:srgbClr val="0070C0"/>
                          </a:solidFill>
                          <a:latin typeface="+mj-lt"/>
                          <a:ea typeface="+mn-ea"/>
                          <a:cs typeface="+mn-cs"/>
                        </a:rPr>
                        <a:t>N</a:t>
                      </a:r>
                      <a:endParaRPr lang="en-US" sz="17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t" latinLnBrk="0" hangingPunct="1"/>
                      <a:r>
                        <a:rPr lang="en-US" sz="1700" b="1" kern="1200" dirty="0" smtClean="0">
                          <a:solidFill>
                            <a:srgbClr val="0070C0"/>
                          </a:solidFill>
                          <a:latin typeface="+mj-lt"/>
                          <a:ea typeface="+mn-ea"/>
                          <a:cs typeface="+mn-cs"/>
                        </a:rPr>
                        <a:t>Mean (cm)</a:t>
                      </a:r>
                      <a:endParaRPr lang="en-US" sz="1700" b="1" kern="1200" dirty="0">
                        <a:solidFill>
                          <a:srgbClr val="0070C0"/>
                        </a:solidFill>
                        <a:latin typeface="+mj-lt"/>
                        <a:ea typeface="+mn-ea"/>
                        <a:cs typeface="+mn-cs"/>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40340574"/>
                  </a:ext>
                </a:extLst>
              </a:tr>
              <a:tr h="497314">
                <a:tc>
                  <a:txBody>
                    <a:bodyPr/>
                    <a:lstStyle/>
                    <a:p>
                      <a:pPr algn="ctr" fontAlgn="b"/>
                      <a:r>
                        <a:rPr lang="en-US" sz="1700" b="1" i="0" u="none" strike="noStrike" dirty="0" smtClean="0">
                          <a:solidFill>
                            <a:srgbClr val="0070C0"/>
                          </a:solidFill>
                          <a:effectLst/>
                          <a:latin typeface="+mj-lt"/>
                        </a:rPr>
                        <a:t>1995-1999</a:t>
                      </a:r>
                      <a:endParaRPr lang="en-US" sz="1700" b="1" i="0" u="none" strike="noStrike" dirty="0">
                        <a:solidFill>
                          <a:srgbClr val="0070C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180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283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497314">
                <a:tc>
                  <a:txBody>
                    <a:bodyPr/>
                    <a:lstStyle/>
                    <a:p>
                      <a:pPr algn="ctr" fontAlgn="b"/>
                      <a:r>
                        <a:rPr lang="en-US" sz="1700" b="1" i="0" u="none" strike="noStrike" dirty="0" smtClean="0">
                          <a:solidFill>
                            <a:srgbClr val="0070C0"/>
                          </a:solidFill>
                          <a:effectLst/>
                          <a:latin typeface="+mj-lt"/>
                        </a:rPr>
                        <a:t>2000-2004</a:t>
                      </a:r>
                      <a:endParaRPr lang="en-US" sz="1700" b="1" i="0" u="none" strike="noStrike" dirty="0">
                        <a:solidFill>
                          <a:srgbClr val="0070C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175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232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497314">
                <a:tc>
                  <a:txBody>
                    <a:bodyPr/>
                    <a:lstStyle/>
                    <a:p>
                      <a:pPr algn="ctr" fontAlgn="b"/>
                      <a:r>
                        <a:rPr lang="en-US" sz="1700" b="1" i="0" u="none" strike="noStrike" dirty="0" smtClean="0">
                          <a:solidFill>
                            <a:srgbClr val="0070C0"/>
                          </a:solidFill>
                          <a:effectLst/>
                          <a:latin typeface="+mj-lt"/>
                        </a:rPr>
                        <a:t>2005-2009</a:t>
                      </a:r>
                      <a:endParaRPr lang="en-US" sz="1700" b="1" i="0" u="none" strike="noStrike" dirty="0">
                        <a:solidFill>
                          <a:srgbClr val="0070C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260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354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5.1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497314">
                <a:tc>
                  <a:txBody>
                    <a:bodyPr/>
                    <a:lstStyle/>
                    <a:p>
                      <a:pPr algn="ctr" fontAlgn="b"/>
                      <a:r>
                        <a:rPr lang="en-US" sz="1700" b="1" i="0" u="none" strike="noStrike" dirty="0" smtClean="0">
                          <a:solidFill>
                            <a:srgbClr val="0070C0"/>
                          </a:solidFill>
                          <a:effectLst/>
                          <a:latin typeface="+mj-lt"/>
                        </a:rPr>
                        <a:t>2010-2014</a:t>
                      </a:r>
                      <a:endParaRPr lang="en-US" sz="1700" b="1" i="0" u="none" strike="noStrike" dirty="0">
                        <a:solidFill>
                          <a:srgbClr val="0070C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240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360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497314">
                <a:tc>
                  <a:txBody>
                    <a:bodyPr/>
                    <a:lstStyle/>
                    <a:p>
                      <a:pPr algn="ctr" fontAlgn="b"/>
                      <a:r>
                        <a:rPr lang="en-US" sz="1700" b="1" i="0" u="none" strike="noStrike" dirty="0" smtClean="0">
                          <a:solidFill>
                            <a:srgbClr val="0070C0"/>
                          </a:solidFill>
                          <a:effectLst/>
                          <a:latin typeface="+mj-lt"/>
                        </a:rPr>
                        <a:t>2015-6/2018</a:t>
                      </a:r>
                      <a:endParaRPr lang="en-US" sz="1700" b="1" i="0" u="none" strike="noStrike" dirty="0">
                        <a:solidFill>
                          <a:srgbClr val="0070C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198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288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700" b="1" i="0" u="none" strike="noStrike" kern="1200" dirty="0">
                          <a:solidFill>
                            <a:srgbClr val="000000"/>
                          </a:solidFill>
                          <a:effectLst/>
                          <a:latin typeface="+mj-lt"/>
                          <a:ea typeface="+mn-ea"/>
                          <a:cs typeface="+mn-cs"/>
                        </a:rPr>
                        <a:t>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484281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 y="1531298"/>
          <a:ext cx="8991598" cy="470947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9101" y="155523"/>
            <a:ext cx="9144000" cy="109728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Pediatric Lung Transplants</a:t>
            </a:r>
            <a:br>
              <a:rPr lang="en-US" sz="2400" kern="0" dirty="0" smtClean="0">
                <a:solidFill>
                  <a:srgbClr val="002060"/>
                </a:solidFill>
              </a:rPr>
            </a:br>
            <a:r>
              <a:rPr lang="en-US" sz="2400" kern="0" dirty="0">
                <a:solidFill>
                  <a:srgbClr val="002060"/>
                </a:solidFill>
              </a:rPr>
              <a:t>Distribution </a:t>
            </a:r>
            <a:r>
              <a:rPr lang="en-US" sz="2400" kern="0" dirty="0" smtClean="0">
                <a:solidFill>
                  <a:srgbClr val="002060"/>
                </a:solidFill>
              </a:rPr>
              <a:t>of Donor-Recipient Height Difference by </a:t>
            </a:r>
            <a:r>
              <a:rPr lang="en-US" sz="2400" kern="0" dirty="0">
                <a:solidFill>
                  <a:srgbClr val="002060"/>
                </a:solidFill>
              </a:rPr>
              <a:t>Recipient </a:t>
            </a:r>
            <a:r>
              <a:rPr lang="en-US" sz="2400" kern="0" dirty="0" smtClean="0">
                <a:solidFill>
                  <a:srgbClr val="002060"/>
                </a:solidFill>
              </a:rPr>
              <a:t>Age </a:t>
            </a:r>
            <a:endParaRPr lang="en-US" sz="2400" kern="0" dirty="0">
              <a:solidFill>
                <a:srgbClr val="002060"/>
              </a:solidFill>
            </a:endParaRPr>
          </a:p>
        </p:txBody>
      </p:sp>
      <p:sp>
        <p:nvSpPr>
          <p:cNvPr id="8" name="title_cohort"/>
          <p:cNvSpPr txBox="1"/>
          <p:nvPr/>
        </p:nvSpPr>
        <p:spPr>
          <a:xfrm>
            <a:off x="1409700" y="1262615"/>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2000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891331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 y="1627399"/>
          <a:ext cx="9143998" cy="443098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346369" y="152400"/>
            <a:ext cx="8557487" cy="109728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Pediatric Lung Transplants</a:t>
            </a:r>
            <a:br>
              <a:rPr lang="en-US" sz="2400" kern="0" dirty="0" smtClean="0">
                <a:solidFill>
                  <a:srgbClr val="002060"/>
                </a:solidFill>
              </a:rPr>
            </a:br>
            <a:r>
              <a:rPr lang="en-US" sz="2400" kern="0" dirty="0" smtClean="0">
                <a:solidFill>
                  <a:srgbClr val="002060"/>
                </a:solidFill>
              </a:rPr>
              <a:t>Distribution of Donor-Recipient Height Difference by Donor-Recipient Sex Match</a:t>
            </a:r>
            <a:endParaRPr lang="en-US" sz="2400" kern="0" dirty="0">
              <a:solidFill>
                <a:srgbClr val="002060"/>
              </a:solidFill>
            </a:endParaRPr>
          </a:p>
        </p:txBody>
      </p:sp>
      <p:sp>
        <p:nvSpPr>
          <p:cNvPr id="8" name="title_cohort"/>
          <p:cNvSpPr txBox="1"/>
          <p:nvPr/>
        </p:nvSpPr>
        <p:spPr>
          <a:xfrm>
            <a:off x="1409700" y="1262615"/>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2000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72571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Number of Centers Reporting Transplants</a:t>
            </a:r>
            <a:br>
              <a:rPr lang="en-US" sz="2400" dirty="0" smtClean="0">
                <a:solidFill>
                  <a:srgbClr val="002060"/>
                </a:solidFill>
              </a:rPr>
            </a:br>
            <a:r>
              <a:rPr lang="en-US" sz="2400" dirty="0" smtClean="0">
                <a:solidFill>
                  <a:srgbClr val="002060"/>
                </a:solidFill>
              </a:rPr>
              <a:t>by Pediatric Center Volume</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2908321"/>
              </p:ext>
            </p:extLst>
          </p:nvPr>
        </p:nvGraphicFramePr>
        <p:xfrm>
          <a:off x="0" y="1143000"/>
          <a:ext cx="8991600" cy="50037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812696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28600" y="1531297"/>
          <a:ext cx="8763000" cy="470947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376963" y="143625"/>
            <a:ext cx="8496300" cy="109728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Pediatric Lung Transplants</a:t>
            </a:r>
            <a:br>
              <a:rPr lang="en-US" sz="2400" kern="0" dirty="0" smtClean="0">
                <a:solidFill>
                  <a:srgbClr val="002060"/>
                </a:solidFill>
              </a:rPr>
            </a:br>
            <a:r>
              <a:rPr lang="en-US" sz="2400" kern="0" dirty="0" smtClean="0">
                <a:solidFill>
                  <a:srgbClr val="002060"/>
                </a:solidFill>
              </a:rPr>
              <a:t>Distribution of Donor-Recipient Height Difference by Donor Age</a:t>
            </a:r>
            <a:endParaRPr lang="en-US" sz="2400" kern="0" dirty="0">
              <a:solidFill>
                <a:srgbClr val="002060"/>
              </a:solidFill>
            </a:endParaRPr>
          </a:p>
        </p:txBody>
      </p:sp>
      <p:sp>
        <p:nvSpPr>
          <p:cNvPr id="8" name="title_cohort"/>
          <p:cNvSpPr txBox="1"/>
          <p:nvPr/>
        </p:nvSpPr>
        <p:spPr>
          <a:xfrm>
            <a:off x="1462813" y="1262832"/>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2000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2" name="TextBox 1"/>
          <p:cNvSpPr txBox="1"/>
          <p:nvPr/>
        </p:nvSpPr>
        <p:spPr>
          <a:xfrm>
            <a:off x="2462935" y="5788720"/>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600" b="1" dirty="0">
              <a:solidFill>
                <a:srgbClr val="0070C0"/>
              </a:solidFill>
            </a:endParaRPr>
          </a:p>
        </p:txBody>
      </p:sp>
    </p:spTree>
    <p:extLst>
      <p:ext uri="{BB962C8B-B14F-4D97-AF65-F5344CB8AC3E}">
        <p14:creationId xmlns:p14="http://schemas.microsoft.com/office/powerpoint/2010/main" val="13472022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43613" y="1523999"/>
          <a:ext cx="8763000" cy="469517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53113" y="143736"/>
            <a:ext cx="9144000" cy="109728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Pediatric Lung Transplants</a:t>
            </a:r>
            <a:br>
              <a:rPr lang="en-US" sz="2400" kern="0" dirty="0" smtClean="0">
                <a:solidFill>
                  <a:srgbClr val="002060"/>
                </a:solidFill>
              </a:rPr>
            </a:br>
            <a:r>
              <a:rPr lang="en-US" sz="2400" kern="0" dirty="0">
                <a:solidFill>
                  <a:srgbClr val="002060"/>
                </a:solidFill>
              </a:rPr>
              <a:t>Distribution </a:t>
            </a:r>
            <a:r>
              <a:rPr lang="en-US" sz="2400" kern="0" dirty="0" smtClean="0">
                <a:solidFill>
                  <a:srgbClr val="002060"/>
                </a:solidFill>
              </a:rPr>
              <a:t>of Donor-Recipient Height Difference by Ischemic Time</a:t>
            </a:r>
            <a:endParaRPr lang="en-US" sz="2400" kern="0" dirty="0">
              <a:solidFill>
                <a:srgbClr val="002060"/>
              </a:solidFill>
            </a:endParaRPr>
          </a:p>
        </p:txBody>
      </p:sp>
      <p:sp>
        <p:nvSpPr>
          <p:cNvPr id="8" name="title_cohort"/>
          <p:cNvSpPr txBox="1"/>
          <p:nvPr/>
        </p:nvSpPr>
        <p:spPr>
          <a:xfrm>
            <a:off x="1409700" y="1262615"/>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2000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2" name="TextBox 1"/>
          <p:cNvSpPr txBox="1"/>
          <p:nvPr/>
        </p:nvSpPr>
        <p:spPr>
          <a:xfrm>
            <a:off x="2462935" y="5788720"/>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600" b="1" dirty="0">
              <a:solidFill>
                <a:srgbClr val="0070C0"/>
              </a:solidFill>
            </a:endParaRPr>
          </a:p>
        </p:txBody>
      </p:sp>
    </p:spTree>
    <p:extLst>
      <p:ext uri="{BB962C8B-B14F-4D97-AF65-F5344CB8AC3E}">
        <p14:creationId xmlns:p14="http://schemas.microsoft.com/office/powerpoint/2010/main" val="30438587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28600" y="1531298"/>
          <a:ext cx="8763000" cy="470947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132964" y="165335"/>
            <a:ext cx="9144000" cy="109728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Pediatric Lung Transplants</a:t>
            </a:r>
            <a:br>
              <a:rPr lang="en-US" sz="2400" kern="0" dirty="0" smtClean="0">
                <a:solidFill>
                  <a:srgbClr val="002060"/>
                </a:solidFill>
              </a:rPr>
            </a:br>
            <a:r>
              <a:rPr lang="en-US" sz="2400" kern="0" dirty="0">
                <a:solidFill>
                  <a:srgbClr val="002060"/>
                </a:solidFill>
              </a:rPr>
              <a:t>Distribution </a:t>
            </a:r>
            <a:r>
              <a:rPr lang="en-US" sz="2400" kern="0" dirty="0" smtClean="0">
                <a:solidFill>
                  <a:srgbClr val="002060"/>
                </a:solidFill>
              </a:rPr>
              <a:t>of Donor-Recipient Height Difference by Geographic Location</a:t>
            </a:r>
            <a:endParaRPr lang="en-US" sz="2400" kern="0" dirty="0">
              <a:solidFill>
                <a:srgbClr val="002060"/>
              </a:solidFill>
            </a:endParaRPr>
          </a:p>
        </p:txBody>
      </p:sp>
      <p:sp>
        <p:nvSpPr>
          <p:cNvPr id="8" name="title_cohort"/>
          <p:cNvSpPr txBox="1"/>
          <p:nvPr/>
        </p:nvSpPr>
        <p:spPr>
          <a:xfrm>
            <a:off x="1409700" y="1262615"/>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2000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142661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0"/>
            <a:ext cx="8839200" cy="857250"/>
          </a:xfrm>
        </p:spPr>
        <p:txBody>
          <a:bodyPr/>
          <a:lstStyle/>
          <a:p>
            <a:r>
              <a:rPr lang="en-US" sz="3200" dirty="0" smtClean="0">
                <a:solidFill>
                  <a:srgbClr val="002060"/>
                </a:solidFill>
              </a:rPr>
              <a:t>Focus Theme:</a:t>
            </a:r>
            <a:br>
              <a:rPr lang="en-US" sz="3200" dirty="0" smtClean="0">
                <a:solidFill>
                  <a:srgbClr val="002060"/>
                </a:solidFill>
              </a:rPr>
            </a:br>
            <a:r>
              <a:rPr lang="en-US" sz="3200" dirty="0" smtClean="0">
                <a:solidFill>
                  <a:srgbClr val="002060"/>
                </a:solidFill>
              </a:rPr>
              <a:t>Post-transplant Outcomes</a:t>
            </a:r>
            <a:endParaRPr lang="en-US" sz="32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201730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6" y="115736"/>
            <a:ext cx="9144000" cy="1143000"/>
          </a:xfrm>
        </p:spPr>
        <p:txBody>
          <a:bodyPr/>
          <a:lstStyle/>
          <a:p>
            <a:r>
              <a:rPr lang="en-US" sz="2600" dirty="0" smtClean="0">
                <a:solidFill>
                  <a:srgbClr val="002060"/>
                </a:solidFill>
              </a:rPr>
              <a:t>Pediatric Lung Transplants </a:t>
            </a:r>
            <a:br>
              <a:rPr lang="en-US" sz="2600" dirty="0" smtClean="0">
                <a:solidFill>
                  <a:srgbClr val="002060"/>
                </a:solidFill>
              </a:rPr>
            </a:br>
            <a:r>
              <a:rPr lang="en-US" sz="2000" dirty="0" smtClean="0">
                <a:solidFill>
                  <a:srgbClr val="002060"/>
                </a:solidFill>
              </a:rPr>
              <a:t>% of Recipients Experiencing </a:t>
            </a:r>
            <a:r>
              <a:rPr lang="en-US" sz="2000" i="1" u="sng" dirty="0" smtClean="0">
                <a:solidFill>
                  <a:srgbClr val="002060"/>
                </a:solidFill>
              </a:rPr>
              <a:t>Treated</a:t>
            </a:r>
            <a:r>
              <a:rPr lang="en-US" sz="2000" dirty="0" smtClean="0">
                <a:solidFill>
                  <a:srgbClr val="002060"/>
                </a:solidFill>
              </a:rPr>
              <a:t> Rejection Between Transplant Discharge and 1-Year Follow-Up by Donor-Recipient Height Difference</a:t>
            </a:r>
            <a:endParaRPr lang="en-US" sz="2000" dirty="0">
              <a:solidFill>
                <a:srgbClr val="002060"/>
              </a:solidFill>
            </a:endParaRPr>
          </a:p>
        </p:txBody>
      </p:sp>
      <p:graphicFrame>
        <p:nvGraphicFramePr>
          <p:cNvPr id="19" name="Content Placeholder 3"/>
          <p:cNvGraphicFramePr>
            <a:graphicFrameLocks noGrp="1"/>
          </p:cNvGraphicFramePr>
          <p:nvPr>
            <p:ph idx="1"/>
            <p:extLst/>
          </p:nvPr>
        </p:nvGraphicFramePr>
        <p:xfrm>
          <a:off x="-18585" y="1512289"/>
          <a:ext cx="8915400" cy="43809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562600" y="5988467"/>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extBox 10"/>
          <p:cNvSpPr txBox="1"/>
          <p:nvPr/>
        </p:nvSpPr>
        <p:spPr>
          <a:xfrm>
            <a:off x="152400" y="5881516"/>
            <a:ext cx="603838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002060"/>
                </a:solidFill>
              </a:rPr>
              <a:t>Analysis is limited to patients who were alive at follow-up.</a:t>
            </a:r>
            <a:endParaRPr lang="en-US" sz="1200" dirty="0">
              <a:solidFill>
                <a:srgbClr val="002060"/>
              </a:solidFill>
            </a:endParaRPr>
          </a:p>
        </p:txBody>
      </p:sp>
      <p:sp>
        <p:nvSpPr>
          <p:cNvPr id="3" name="TextBox 2"/>
          <p:cNvSpPr txBox="1"/>
          <p:nvPr/>
        </p:nvSpPr>
        <p:spPr>
          <a:xfrm>
            <a:off x="3505200" y="2438400"/>
            <a:ext cx="4602542" cy="307777"/>
          </a:xfrm>
          <a:prstGeom prst="rect">
            <a:avLst/>
          </a:prstGeom>
          <a:noFill/>
        </p:spPr>
        <p:txBody>
          <a:bodyPr wrap="none" rtlCol="0">
            <a:spAutoFit/>
          </a:bodyPr>
          <a:lstStyle/>
          <a:p>
            <a:r>
              <a:rPr lang="en-US" sz="1400" b="1" dirty="0" smtClean="0">
                <a:solidFill>
                  <a:srgbClr val="002060"/>
                </a:solidFill>
              </a:rPr>
              <a:t>No pairwise comparison was significant at p &lt;0.05.</a:t>
            </a:r>
            <a:r>
              <a:rPr lang="en-US" sz="1400" dirty="0" smtClean="0"/>
              <a:t>’</a:t>
            </a:r>
            <a:endParaRPr lang="en-US" sz="1400" dirty="0"/>
          </a:p>
        </p:txBody>
      </p:sp>
      <p:sp>
        <p:nvSpPr>
          <p:cNvPr id="12" name="title_cohort"/>
          <p:cNvSpPr txBox="1"/>
          <p:nvPr/>
        </p:nvSpPr>
        <p:spPr>
          <a:xfrm>
            <a:off x="1462813" y="1217006"/>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2000 – June 2017)</a:t>
            </a:r>
            <a:endParaRPr lang="en-US" sz="2000" b="1" kern="0" dirty="0">
              <a:solidFill>
                <a:srgbClr val="002060"/>
              </a:solidFill>
            </a:endParaRPr>
          </a:p>
        </p:txBody>
      </p:sp>
    </p:spTree>
    <p:extLst>
      <p:ext uri="{BB962C8B-B14F-4D97-AF65-F5344CB8AC3E}">
        <p14:creationId xmlns:p14="http://schemas.microsoft.com/office/powerpoint/2010/main" val="16998871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524000"/>
          <a:ext cx="8839200" cy="4716774"/>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152886"/>
            <a:ext cx="9144000" cy="1188720"/>
          </a:xfrm>
          <a:prstGeom prst="rect">
            <a:avLst/>
          </a:prstGeom>
          <a:noFill/>
          <a:ln w="9525">
            <a:noFill/>
            <a:miter lim="800000"/>
            <a:headEnd/>
            <a:tailEnd/>
          </a:ln>
        </p:spPr>
        <p:txBody>
          <a:bodyPr vert="horz" wrap="square" lIns="91440" tIns="45720" rIns="91440" bIns="9144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1 Year by Donor-Recipient Height Difference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1212737" y="3882387"/>
            <a:ext cx="5029200" cy="307777"/>
          </a:xfrm>
          <a:prstGeom prst="rect">
            <a:avLst/>
          </a:prstGeom>
          <a:solidFill>
            <a:schemeClr val="tx1"/>
          </a:solid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a:t>
            </a:r>
            <a:r>
              <a:rPr lang="en-US" sz="1400" b="1" dirty="0" smtClean="0">
                <a:solidFill>
                  <a:schemeClr val="bg2"/>
                </a:solidFill>
              </a:rPr>
              <a:t>&lt; 0.05.</a:t>
            </a:r>
            <a:endParaRPr lang="en-US" sz="1400" b="1" dirty="0">
              <a:solidFill>
                <a:schemeClr val="bg2"/>
              </a:solidFill>
            </a:endParaRPr>
          </a:p>
        </p:txBody>
      </p:sp>
      <p:sp>
        <p:nvSpPr>
          <p:cNvPr id="3" name="title_cohort"/>
          <p:cNvSpPr txBox="1"/>
          <p:nvPr/>
        </p:nvSpPr>
        <p:spPr>
          <a:xfrm>
            <a:off x="1485900" y="1283452"/>
            <a:ext cx="61722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477310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686663"/>
          <a:ext cx="8839200" cy="4624446"/>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66800" y="4191000"/>
            <a:ext cx="5029200" cy="307777"/>
          </a:xfrm>
          <a:prstGeom prst="rect">
            <a:avLst/>
          </a:prstGeom>
          <a:solidFill>
            <a:schemeClr val="tx1"/>
          </a:solid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a:t>
            </a:r>
            <a:r>
              <a:rPr lang="en-US" sz="1400" b="1" dirty="0" smtClean="0">
                <a:solidFill>
                  <a:schemeClr val="bg2"/>
                </a:solidFill>
              </a:rPr>
              <a:t>&lt; 0.05.</a:t>
            </a:r>
            <a:endParaRPr lang="en-US" sz="14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TextBox 1"/>
          <p:cNvSpPr txBox="1"/>
          <p:nvPr/>
        </p:nvSpPr>
        <p:spPr>
          <a:xfrm>
            <a:off x="2920404" y="1486608"/>
            <a:ext cx="3448334" cy="400110"/>
          </a:xfrm>
          <a:prstGeom prst="rect">
            <a:avLst/>
          </a:prstGeom>
          <a:noFill/>
        </p:spPr>
        <p:txBody>
          <a:bodyPr wrap="square" rtlCol="0">
            <a:spAutoFit/>
          </a:bodyPr>
          <a:lstStyle/>
          <a:p>
            <a:pPr algn="ctr"/>
            <a:r>
              <a:rPr lang="en-US" sz="2000" b="1" kern="0" dirty="0" smtClean="0">
                <a:solidFill>
                  <a:srgbClr val="0070C0"/>
                </a:solidFill>
              </a:rPr>
              <a:t>Recipient Age: 0-5 years</a:t>
            </a:r>
            <a:endParaRPr lang="en-US" sz="2000" b="1" dirty="0">
              <a:solidFill>
                <a:srgbClr val="0070C0"/>
              </a:solidFill>
            </a:endParaRPr>
          </a:p>
        </p:txBody>
      </p:sp>
      <p:sp>
        <p:nvSpPr>
          <p:cNvPr id="17" name="title_cohort"/>
          <p:cNvSpPr txBox="1"/>
          <p:nvPr/>
        </p:nvSpPr>
        <p:spPr>
          <a:xfrm>
            <a:off x="1881294" y="1108549"/>
            <a:ext cx="5669280" cy="430887"/>
          </a:xfrm>
          <a:prstGeom prst="rect">
            <a:avLst/>
          </a:prstGeom>
          <a:noFill/>
        </p:spPr>
        <p:txBody>
          <a:bodyPr wrap="square" rtlCol="0">
            <a:spAutoFit/>
          </a:bodyPr>
          <a:lstStyle/>
          <a:p>
            <a:pPr algn="ctr"/>
            <a:r>
              <a:rPr lang="en-US" sz="2200" b="1" kern="0" dirty="0" smtClean="0">
                <a:solidFill>
                  <a:srgbClr val="002060"/>
                </a:solidFill>
              </a:rPr>
              <a:t>(Transplants: January 1995 – June 2017)</a:t>
            </a:r>
            <a:endParaRPr lang="en-US" sz="2200" b="1" dirty="0">
              <a:solidFill>
                <a:srgbClr val="002060"/>
              </a:solidFill>
            </a:endParaRPr>
          </a:p>
        </p:txBody>
      </p:sp>
      <p:sp>
        <p:nvSpPr>
          <p:cNvPr id="18" name="Title 1"/>
          <p:cNvSpPr txBox="1">
            <a:spLocks/>
          </p:cNvSpPr>
          <p:nvPr/>
        </p:nvSpPr>
        <p:spPr bwMode="auto">
          <a:xfrm>
            <a:off x="76200" y="35893"/>
            <a:ext cx="9144000" cy="552236"/>
          </a:xfrm>
          <a:prstGeom prst="rect">
            <a:avLst/>
          </a:prstGeom>
          <a:noFill/>
          <a:ln w="9525">
            <a:noFill/>
            <a:miter lim="800000"/>
            <a:headEnd/>
            <a:tailEnd/>
          </a:ln>
        </p:spPr>
        <p:txBody>
          <a:bodyPr vert="horz" wrap="square" lIns="91440" tIns="45720" rIns="91440" bIns="9144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9" name="TextBox 18"/>
          <p:cNvSpPr txBox="1"/>
          <p:nvPr/>
        </p:nvSpPr>
        <p:spPr>
          <a:xfrm>
            <a:off x="381000" y="393177"/>
            <a:ext cx="8534400" cy="830997"/>
          </a:xfrm>
          <a:prstGeom prst="rect">
            <a:avLst/>
          </a:prstGeom>
          <a:noFill/>
        </p:spPr>
        <p:txBody>
          <a:bodyPr wrap="square" rtlCol="0">
            <a:spAutoFit/>
          </a:bodyPr>
          <a:lstStyle/>
          <a:p>
            <a:pPr algn="ctr"/>
            <a:r>
              <a:rPr lang="en-US" sz="2400" b="1" kern="0" dirty="0">
                <a:solidFill>
                  <a:srgbClr val="002060"/>
                </a:solidFill>
              </a:rPr>
              <a:t>Kaplan-Meier Survival Within 1 Year by Donor-Recipient Height Difference</a:t>
            </a:r>
            <a:endParaRPr lang="en-US" sz="2400" b="1" dirty="0"/>
          </a:p>
        </p:txBody>
      </p:sp>
    </p:spTree>
    <p:extLst>
      <p:ext uri="{BB962C8B-B14F-4D97-AF65-F5344CB8AC3E}">
        <p14:creationId xmlns:p14="http://schemas.microsoft.com/office/powerpoint/2010/main" val="31007199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810698"/>
          <a:ext cx="8991600" cy="44300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212737" y="4025735"/>
            <a:ext cx="5029200" cy="307777"/>
          </a:xfrm>
          <a:prstGeom prst="rect">
            <a:avLst/>
          </a:prstGeom>
          <a:solidFill>
            <a:schemeClr val="tx1"/>
          </a:solid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a:t>
            </a:r>
            <a:r>
              <a:rPr lang="en-US" sz="1400" b="1" dirty="0" smtClean="0">
                <a:solidFill>
                  <a:schemeClr val="bg2"/>
                </a:solidFill>
              </a:rPr>
              <a:t>&lt;0.05</a:t>
            </a:r>
            <a:endParaRPr lang="en-US" sz="14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TextBox 15"/>
          <p:cNvSpPr txBox="1"/>
          <p:nvPr/>
        </p:nvSpPr>
        <p:spPr>
          <a:xfrm>
            <a:off x="2766436" y="1510968"/>
            <a:ext cx="3571239" cy="400110"/>
          </a:xfrm>
          <a:prstGeom prst="rect">
            <a:avLst/>
          </a:prstGeom>
          <a:noFill/>
        </p:spPr>
        <p:txBody>
          <a:bodyPr wrap="square" rtlCol="0">
            <a:spAutoFit/>
          </a:bodyPr>
          <a:lstStyle/>
          <a:p>
            <a:pPr algn="ctr"/>
            <a:r>
              <a:rPr lang="en-US" sz="2000" b="1" kern="0" dirty="0" smtClean="0">
                <a:solidFill>
                  <a:srgbClr val="0070C0"/>
                </a:solidFill>
              </a:rPr>
              <a:t>Recipient Age: 6-10 years</a:t>
            </a:r>
            <a:endParaRPr lang="en-US" sz="2000" b="1" dirty="0">
              <a:solidFill>
                <a:srgbClr val="0070C0"/>
              </a:solidFill>
            </a:endParaRPr>
          </a:p>
        </p:txBody>
      </p:sp>
      <p:sp>
        <p:nvSpPr>
          <p:cNvPr id="17" name="title_cohort"/>
          <p:cNvSpPr txBox="1"/>
          <p:nvPr/>
        </p:nvSpPr>
        <p:spPr>
          <a:xfrm>
            <a:off x="1813560" y="1136594"/>
            <a:ext cx="5669280" cy="430887"/>
          </a:xfrm>
          <a:prstGeom prst="rect">
            <a:avLst/>
          </a:prstGeom>
          <a:noFill/>
        </p:spPr>
        <p:txBody>
          <a:bodyPr wrap="square" rtlCol="0">
            <a:spAutoFit/>
          </a:bodyPr>
          <a:lstStyle/>
          <a:p>
            <a:pPr algn="ctr"/>
            <a:r>
              <a:rPr lang="en-US" sz="2200" b="1" kern="0" dirty="0" smtClean="0">
                <a:solidFill>
                  <a:srgbClr val="002060"/>
                </a:solidFill>
              </a:rPr>
              <a:t>(Transplants: January 1995 – June 2017)</a:t>
            </a:r>
            <a:endParaRPr lang="en-US" sz="2200" b="1" dirty="0">
              <a:solidFill>
                <a:srgbClr val="002060"/>
              </a:solidFill>
            </a:endParaRPr>
          </a:p>
        </p:txBody>
      </p:sp>
      <p:sp>
        <p:nvSpPr>
          <p:cNvPr id="19" name="Title 1"/>
          <p:cNvSpPr txBox="1">
            <a:spLocks/>
          </p:cNvSpPr>
          <p:nvPr/>
        </p:nvSpPr>
        <p:spPr bwMode="auto">
          <a:xfrm>
            <a:off x="76200" y="39918"/>
            <a:ext cx="9144000" cy="552236"/>
          </a:xfrm>
          <a:prstGeom prst="rect">
            <a:avLst/>
          </a:prstGeom>
          <a:noFill/>
          <a:ln w="9525">
            <a:noFill/>
            <a:miter lim="800000"/>
            <a:headEnd/>
            <a:tailEnd/>
          </a:ln>
        </p:spPr>
        <p:txBody>
          <a:bodyPr vert="horz" wrap="square" lIns="91440" tIns="45720" rIns="91440" bIns="9144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20" name="TextBox 19"/>
          <p:cNvSpPr txBox="1"/>
          <p:nvPr/>
        </p:nvSpPr>
        <p:spPr>
          <a:xfrm>
            <a:off x="437764" y="432952"/>
            <a:ext cx="8534400" cy="830997"/>
          </a:xfrm>
          <a:prstGeom prst="rect">
            <a:avLst/>
          </a:prstGeom>
          <a:noFill/>
        </p:spPr>
        <p:txBody>
          <a:bodyPr wrap="square" rtlCol="0">
            <a:spAutoFit/>
          </a:bodyPr>
          <a:lstStyle/>
          <a:p>
            <a:pPr algn="ctr"/>
            <a:r>
              <a:rPr lang="en-US" sz="2400" b="1" kern="0" dirty="0">
                <a:solidFill>
                  <a:srgbClr val="002060"/>
                </a:solidFill>
              </a:rPr>
              <a:t>Kaplan-Meier Survival Within 1 Year by Donor-Recipient Height Difference</a:t>
            </a:r>
            <a:endParaRPr lang="en-US" sz="2400" b="1" dirty="0"/>
          </a:p>
        </p:txBody>
      </p:sp>
    </p:spTree>
    <p:extLst>
      <p:ext uri="{BB962C8B-B14F-4D97-AF65-F5344CB8AC3E}">
        <p14:creationId xmlns:p14="http://schemas.microsoft.com/office/powerpoint/2010/main" val="16176665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750210"/>
          <a:ext cx="8839200" cy="4490564"/>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66800" y="3995492"/>
            <a:ext cx="5029200" cy="307777"/>
          </a:xfrm>
          <a:prstGeom prst="rect">
            <a:avLst/>
          </a:prstGeom>
          <a:solidFill>
            <a:schemeClr val="tx1"/>
          </a:solid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a:t>
            </a:r>
            <a:r>
              <a:rPr lang="en-US" sz="1400" b="1" dirty="0" smtClean="0">
                <a:solidFill>
                  <a:schemeClr val="bg2"/>
                </a:solidFill>
              </a:rPr>
              <a:t>&lt; 0.05.</a:t>
            </a:r>
            <a:endParaRPr lang="en-US" sz="14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TextBox 1"/>
          <p:cNvSpPr txBox="1"/>
          <p:nvPr/>
        </p:nvSpPr>
        <p:spPr>
          <a:xfrm>
            <a:off x="2835672" y="1550155"/>
            <a:ext cx="3446777" cy="400110"/>
          </a:xfrm>
          <a:prstGeom prst="rect">
            <a:avLst/>
          </a:prstGeom>
          <a:noFill/>
        </p:spPr>
        <p:txBody>
          <a:bodyPr wrap="none" rtlCol="0">
            <a:spAutoFit/>
          </a:bodyPr>
          <a:lstStyle/>
          <a:p>
            <a:pPr algn="ctr"/>
            <a:r>
              <a:rPr lang="en-US" sz="2000" b="1" kern="0" dirty="0" smtClean="0">
                <a:solidFill>
                  <a:srgbClr val="0070C0"/>
                </a:solidFill>
              </a:rPr>
              <a:t>Recipient Age: 11-17 years</a:t>
            </a:r>
            <a:endParaRPr lang="en-US" sz="2000" b="1" kern="0" dirty="0">
              <a:solidFill>
                <a:srgbClr val="0070C0"/>
              </a:solidFill>
            </a:endParaRPr>
          </a:p>
        </p:txBody>
      </p:sp>
      <p:sp>
        <p:nvSpPr>
          <p:cNvPr id="20" name="title_cohort"/>
          <p:cNvSpPr txBox="1"/>
          <p:nvPr/>
        </p:nvSpPr>
        <p:spPr>
          <a:xfrm>
            <a:off x="1790473" y="1169978"/>
            <a:ext cx="5669280" cy="430887"/>
          </a:xfrm>
          <a:prstGeom prst="rect">
            <a:avLst/>
          </a:prstGeom>
          <a:noFill/>
        </p:spPr>
        <p:txBody>
          <a:bodyPr wrap="square" rtlCol="0">
            <a:spAutoFit/>
          </a:bodyPr>
          <a:lstStyle/>
          <a:p>
            <a:pPr algn="ctr"/>
            <a:r>
              <a:rPr lang="en-US" sz="2200" b="1" kern="0" dirty="0" smtClean="0">
                <a:solidFill>
                  <a:srgbClr val="002060"/>
                </a:solidFill>
              </a:rPr>
              <a:t>(Transplants: January 1995 – June 2017)</a:t>
            </a:r>
            <a:endParaRPr lang="en-US" sz="2200" b="1" dirty="0">
              <a:solidFill>
                <a:srgbClr val="002060"/>
              </a:solidFill>
            </a:endParaRPr>
          </a:p>
        </p:txBody>
      </p:sp>
      <p:sp>
        <p:nvSpPr>
          <p:cNvPr id="21" name="Title 1"/>
          <p:cNvSpPr txBox="1">
            <a:spLocks/>
          </p:cNvSpPr>
          <p:nvPr/>
        </p:nvSpPr>
        <p:spPr bwMode="auto">
          <a:xfrm>
            <a:off x="76200" y="93018"/>
            <a:ext cx="9144000" cy="552236"/>
          </a:xfrm>
          <a:prstGeom prst="rect">
            <a:avLst/>
          </a:prstGeom>
          <a:noFill/>
          <a:ln w="9525">
            <a:noFill/>
            <a:miter lim="800000"/>
            <a:headEnd/>
            <a:tailEnd/>
          </a:ln>
        </p:spPr>
        <p:txBody>
          <a:bodyPr vert="horz" wrap="square" lIns="91440" tIns="45720" rIns="91440" bIns="9144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22" name="TextBox 21"/>
          <p:cNvSpPr txBox="1"/>
          <p:nvPr/>
        </p:nvSpPr>
        <p:spPr>
          <a:xfrm>
            <a:off x="228600" y="475941"/>
            <a:ext cx="8534400" cy="830997"/>
          </a:xfrm>
          <a:prstGeom prst="rect">
            <a:avLst/>
          </a:prstGeom>
          <a:noFill/>
        </p:spPr>
        <p:txBody>
          <a:bodyPr wrap="square" rtlCol="0">
            <a:spAutoFit/>
          </a:bodyPr>
          <a:lstStyle/>
          <a:p>
            <a:pPr algn="ctr"/>
            <a:r>
              <a:rPr lang="en-US" sz="2400" b="1" kern="0" dirty="0">
                <a:solidFill>
                  <a:srgbClr val="002060"/>
                </a:solidFill>
              </a:rPr>
              <a:t>Kaplan-Meier Survival Within 1 Year by Donor-Recipient Height Difference</a:t>
            </a:r>
            <a:endParaRPr lang="en-US" sz="2400" b="1" dirty="0"/>
          </a:p>
        </p:txBody>
      </p:sp>
    </p:spTree>
    <p:extLst>
      <p:ext uri="{BB962C8B-B14F-4D97-AF65-F5344CB8AC3E}">
        <p14:creationId xmlns:p14="http://schemas.microsoft.com/office/powerpoint/2010/main" val="25177599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524000"/>
          <a:ext cx="8839200" cy="4716774"/>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152886"/>
            <a:ext cx="9144000" cy="1188720"/>
          </a:xfrm>
          <a:prstGeom prst="rect">
            <a:avLst/>
          </a:prstGeom>
          <a:noFill/>
          <a:ln w="9525">
            <a:noFill/>
            <a:miter lim="800000"/>
            <a:headEnd/>
            <a:tailEnd/>
          </a:ln>
        </p:spPr>
        <p:txBody>
          <a:bodyPr vert="horz" wrap="square" lIns="91440" tIns="45720" rIns="91440" bIns="9144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1 Year by Donor-Recipient Weight Difference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1212737" y="3882387"/>
            <a:ext cx="5029200" cy="307777"/>
          </a:xfrm>
          <a:prstGeom prst="rect">
            <a:avLst/>
          </a:prstGeom>
          <a:solidFill>
            <a:schemeClr val="tx1"/>
          </a:solid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a:t>
            </a:r>
            <a:r>
              <a:rPr lang="en-US" sz="1400" b="1" dirty="0" smtClean="0">
                <a:solidFill>
                  <a:schemeClr val="bg2"/>
                </a:solidFill>
              </a:rPr>
              <a:t>&lt; 0.05.</a:t>
            </a:r>
            <a:endParaRPr lang="en-US" sz="1400" b="1" dirty="0">
              <a:solidFill>
                <a:schemeClr val="bg2"/>
              </a:solidFill>
            </a:endParaRPr>
          </a:p>
        </p:txBody>
      </p:sp>
      <p:sp>
        <p:nvSpPr>
          <p:cNvPr id="3" name="title_cohort"/>
          <p:cNvSpPr txBox="1"/>
          <p:nvPr/>
        </p:nvSpPr>
        <p:spPr>
          <a:xfrm>
            <a:off x="1485900" y="1283452"/>
            <a:ext cx="61722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39701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Number of Transplants by Pediatric Center Volume</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3342245"/>
              </p:ext>
            </p:extLst>
          </p:nvPr>
        </p:nvGraphicFramePr>
        <p:xfrm>
          <a:off x="76200" y="1143000"/>
          <a:ext cx="8915400" cy="50257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67792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454750"/>
          <a:ext cx="8763000" cy="4670406"/>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76200" y="66057"/>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5 Years by Donor-Recipient Height  Difference</a:t>
            </a:r>
          </a:p>
          <a:p>
            <a:endParaRPr lang="en-US" sz="2400" kern="0" dirty="0">
              <a:solidFill>
                <a:srgbClr val="002060"/>
              </a:solidFill>
            </a:endParaRPr>
          </a:p>
        </p:txBody>
      </p:sp>
      <p:sp>
        <p:nvSpPr>
          <p:cNvPr id="9" name="pvalues"/>
          <p:cNvSpPr txBox="1"/>
          <p:nvPr/>
        </p:nvSpPr>
        <p:spPr>
          <a:xfrm>
            <a:off x="1221100" y="3869286"/>
            <a:ext cx="5029200" cy="307777"/>
          </a:xfrm>
          <a:prstGeom prst="rect">
            <a:avLst/>
          </a:prstGeom>
          <a:solidFill>
            <a:schemeClr val="tx1"/>
          </a:solid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a:t>
            </a:r>
            <a:r>
              <a:rPr lang="en-US" sz="1400" b="1" dirty="0" smtClean="0">
                <a:solidFill>
                  <a:schemeClr val="bg2"/>
                </a:solidFill>
              </a:rPr>
              <a:t>&lt; 0.05.</a:t>
            </a:r>
            <a:endParaRPr lang="en-US" sz="1400" b="1" dirty="0">
              <a:solidFill>
                <a:schemeClr val="bg2"/>
              </a:solidFill>
            </a:endParaRPr>
          </a:p>
        </p:txBody>
      </p:sp>
      <p:sp>
        <p:nvSpPr>
          <p:cNvPr id="3" name="title_cohort"/>
          <p:cNvSpPr txBox="1"/>
          <p:nvPr/>
        </p:nvSpPr>
        <p:spPr>
          <a:xfrm>
            <a:off x="1562100" y="1239306"/>
            <a:ext cx="6172200" cy="430887"/>
          </a:xfrm>
          <a:prstGeom prst="rect">
            <a:avLst/>
          </a:prstGeom>
          <a:noFill/>
        </p:spPr>
        <p:txBody>
          <a:bodyPr wrap="square" rtlCol="0">
            <a:spAutoFit/>
          </a:bodyPr>
          <a:lstStyle/>
          <a:p>
            <a:pPr algn="ctr"/>
            <a:r>
              <a:rPr lang="en-US" sz="2200" b="1" kern="0" dirty="0" smtClean="0">
                <a:solidFill>
                  <a:srgbClr val="002060"/>
                </a:solidFill>
              </a:rPr>
              <a:t>(Transplants: January 1995 – June 2013)</a:t>
            </a:r>
            <a:endParaRPr lang="en-US" sz="2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759719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92212"/>
          <a:ext cx="8991600" cy="479962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221100" y="4000987"/>
            <a:ext cx="5029200" cy="307777"/>
          </a:xfrm>
          <a:prstGeom prst="rect">
            <a:avLst/>
          </a:prstGeom>
          <a:solidFill>
            <a:schemeClr val="tx1"/>
          </a:solid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a:t>
            </a:r>
            <a:r>
              <a:rPr lang="en-US" sz="1400" b="1" dirty="0" smtClean="0">
                <a:solidFill>
                  <a:schemeClr val="bg2"/>
                </a:solidFill>
              </a:rPr>
              <a:t>&lt;0.05</a:t>
            </a:r>
            <a:endParaRPr lang="en-US" sz="1400" b="1" dirty="0">
              <a:solidFill>
                <a:schemeClr val="bg2"/>
              </a:solidFill>
            </a:endParaRPr>
          </a:p>
        </p:txBody>
      </p:sp>
      <p:sp>
        <p:nvSpPr>
          <p:cNvPr id="3" name="title_cohort"/>
          <p:cNvSpPr txBox="1"/>
          <p:nvPr/>
        </p:nvSpPr>
        <p:spPr>
          <a:xfrm>
            <a:off x="1630453" y="1075592"/>
            <a:ext cx="5989320" cy="430887"/>
          </a:xfrm>
          <a:prstGeom prst="rect">
            <a:avLst/>
          </a:prstGeom>
          <a:noFill/>
        </p:spPr>
        <p:txBody>
          <a:bodyPr wrap="square" rtlCol="0">
            <a:spAutoFit/>
          </a:bodyPr>
          <a:lstStyle/>
          <a:p>
            <a:pPr algn="ctr"/>
            <a:r>
              <a:rPr lang="en-US" sz="2200" b="1" kern="0" dirty="0" smtClean="0">
                <a:solidFill>
                  <a:srgbClr val="002060"/>
                </a:solidFill>
              </a:rPr>
              <a:t>(Transplants: January 1995 – June 2013)</a:t>
            </a:r>
            <a:endParaRPr lang="en-US" sz="2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TextBox 1"/>
          <p:cNvSpPr txBox="1"/>
          <p:nvPr/>
        </p:nvSpPr>
        <p:spPr>
          <a:xfrm>
            <a:off x="2564676" y="1407368"/>
            <a:ext cx="3685624" cy="369332"/>
          </a:xfrm>
          <a:prstGeom prst="rect">
            <a:avLst/>
          </a:prstGeom>
          <a:noFill/>
        </p:spPr>
        <p:txBody>
          <a:bodyPr wrap="none" rtlCol="0">
            <a:spAutoFit/>
          </a:bodyPr>
          <a:lstStyle/>
          <a:p>
            <a:r>
              <a:rPr lang="en-US" b="1" kern="0" dirty="0">
                <a:solidFill>
                  <a:srgbClr val="0070C0"/>
                </a:solidFill>
              </a:rPr>
              <a:t> </a:t>
            </a:r>
            <a:r>
              <a:rPr lang="en-US" b="1" kern="0" dirty="0" smtClean="0">
                <a:solidFill>
                  <a:srgbClr val="0070C0"/>
                </a:solidFill>
              </a:rPr>
              <a:t>Recipient </a:t>
            </a:r>
            <a:r>
              <a:rPr lang="en-US" b="1" kern="0" dirty="0">
                <a:solidFill>
                  <a:srgbClr val="0070C0"/>
                </a:solidFill>
              </a:rPr>
              <a:t>Age Group: </a:t>
            </a:r>
            <a:r>
              <a:rPr lang="en-US" b="1" kern="0" dirty="0" smtClean="0">
                <a:solidFill>
                  <a:srgbClr val="0070C0"/>
                </a:solidFill>
              </a:rPr>
              <a:t>0-5 years</a:t>
            </a:r>
            <a:endParaRPr lang="en-US" b="1" dirty="0">
              <a:solidFill>
                <a:srgbClr val="0070C0"/>
              </a:solidFill>
            </a:endParaRPr>
          </a:p>
        </p:txBody>
      </p:sp>
      <p:sp>
        <p:nvSpPr>
          <p:cNvPr id="16" name="Title 1"/>
          <p:cNvSpPr txBox="1">
            <a:spLocks/>
          </p:cNvSpPr>
          <p:nvPr/>
        </p:nvSpPr>
        <p:spPr bwMode="auto">
          <a:xfrm>
            <a:off x="132964" y="-36250"/>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5 Years by Donor-Recipient Height  Difference</a:t>
            </a:r>
          </a:p>
          <a:p>
            <a:endParaRPr lang="en-US" sz="2400" kern="0" dirty="0">
              <a:solidFill>
                <a:srgbClr val="002060"/>
              </a:solidFill>
            </a:endParaRPr>
          </a:p>
        </p:txBody>
      </p:sp>
    </p:spTree>
    <p:extLst>
      <p:ext uri="{BB962C8B-B14F-4D97-AF65-F5344CB8AC3E}">
        <p14:creationId xmlns:p14="http://schemas.microsoft.com/office/powerpoint/2010/main" val="1182171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628247"/>
          <a:ext cx="8839200" cy="4612527"/>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66800" y="3934510"/>
            <a:ext cx="5029200" cy="307777"/>
          </a:xfrm>
          <a:prstGeom prst="rect">
            <a:avLst/>
          </a:prstGeom>
          <a:solidFill>
            <a:schemeClr val="tx1"/>
          </a:solid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a:t>
            </a:r>
            <a:r>
              <a:rPr lang="en-US" sz="1400" b="1" dirty="0" smtClean="0">
                <a:solidFill>
                  <a:schemeClr val="bg2"/>
                </a:solidFill>
              </a:rPr>
              <a:t>&lt; </a:t>
            </a:r>
            <a:r>
              <a:rPr lang="en-US" sz="1400" b="1" dirty="0">
                <a:solidFill>
                  <a:schemeClr val="bg2"/>
                </a:solidFill>
              </a:rPr>
              <a:t>0.05 </a:t>
            </a:r>
            <a:r>
              <a:rPr lang="en-US" sz="1400" b="1" dirty="0" smtClean="0">
                <a:solidFill>
                  <a:schemeClr val="bg2"/>
                </a:solidFill>
              </a:rPr>
              <a:t>.</a:t>
            </a:r>
            <a:endParaRPr lang="en-US" sz="14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title_cohort"/>
          <p:cNvSpPr txBox="1"/>
          <p:nvPr/>
        </p:nvSpPr>
        <p:spPr>
          <a:xfrm>
            <a:off x="1668552" y="1112293"/>
            <a:ext cx="5913120" cy="430887"/>
          </a:xfrm>
          <a:prstGeom prst="rect">
            <a:avLst/>
          </a:prstGeom>
          <a:noFill/>
        </p:spPr>
        <p:txBody>
          <a:bodyPr wrap="square" rtlCol="0">
            <a:spAutoFit/>
          </a:bodyPr>
          <a:lstStyle/>
          <a:p>
            <a:pPr algn="ctr"/>
            <a:r>
              <a:rPr lang="en-US" sz="2200" b="1" kern="0" dirty="0" smtClean="0">
                <a:solidFill>
                  <a:srgbClr val="002060"/>
                </a:solidFill>
              </a:rPr>
              <a:t>(Transplants: January 1995 – June 2013)</a:t>
            </a:r>
            <a:endParaRPr lang="en-US" sz="2200" b="1" dirty="0">
              <a:solidFill>
                <a:srgbClr val="002060"/>
              </a:solidFill>
            </a:endParaRPr>
          </a:p>
        </p:txBody>
      </p:sp>
      <p:sp>
        <p:nvSpPr>
          <p:cNvPr id="21" name="TextBox 20"/>
          <p:cNvSpPr txBox="1"/>
          <p:nvPr/>
        </p:nvSpPr>
        <p:spPr>
          <a:xfrm>
            <a:off x="2628412" y="1458113"/>
            <a:ext cx="3993401" cy="369332"/>
          </a:xfrm>
          <a:prstGeom prst="rect">
            <a:avLst/>
          </a:prstGeom>
          <a:noFill/>
        </p:spPr>
        <p:txBody>
          <a:bodyPr wrap="none" rtlCol="0">
            <a:spAutoFit/>
          </a:bodyPr>
          <a:lstStyle/>
          <a:p>
            <a:r>
              <a:rPr lang="en-US" b="1" kern="0" dirty="0">
                <a:solidFill>
                  <a:srgbClr val="0070C0"/>
                </a:solidFill>
              </a:rPr>
              <a:t> (Recipient Age Group: </a:t>
            </a:r>
            <a:r>
              <a:rPr lang="en-US" b="1" kern="0" dirty="0" smtClean="0">
                <a:solidFill>
                  <a:srgbClr val="0070C0"/>
                </a:solidFill>
              </a:rPr>
              <a:t>6-10 years)</a:t>
            </a:r>
            <a:endParaRPr lang="en-US" b="1" dirty="0">
              <a:solidFill>
                <a:srgbClr val="0070C0"/>
              </a:solidFill>
            </a:endParaRPr>
          </a:p>
        </p:txBody>
      </p:sp>
      <p:sp>
        <p:nvSpPr>
          <p:cNvPr id="22" name="Title 1"/>
          <p:cNvSpPr txBox="1">
            <a:spLocks/>
          </p:cNvSpPr>
          <p:nvPr/>
        </p:nvSpPr>
        <p:spPr bwMode="auto">
          <a:xfrm>
            <a:off x="53112" y="-6714"/>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5 Years by Donor-Recipient Height  Difference</a:t>
            </a:r>
          </a:p>
          <a:p>
            <a:endParaRPr lang="en-US" sz="2400" kern="0" dirty="0">
              <a:solidFill>
                <a:srgbClr val="002060"/>
              </a:solidFill>
            </a:endParaRPr>
          </a:p>
        </p:txBody>
      </p:sp>
    </p:spTree>
    <p:extLst>
      <p:ext uri="{BB962C8B-B14F-4D97-AF65-F5344CB8AC3E}">
        <p14:creationId xmlns:p14="http://schemas.microsoft.com/office/powerpoint/2010/main" val="25996072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594429"/>
          <a:ext cx="9067800" cy="4876579"/>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105090" y="4114800"/>
            <a:ext cx="5261220" cy="307777"/>
          </a:xfrm>
          <a:prstGeom prst="rect">
            <a:avLst/>
          </a:prstGeom>
          <a:solidFill>
            <a:schemeClr val="tx1"/>
          </a:solid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a:t>
            </a:r>
            <a:r>
              <a:rPr lang="en-US" sz="1400" b="1" dirty="0" smtClean="0">
                <a:solidFill>
                  <a:schemeClr val="bg2"/>
                </a:solidFill>
              </a:rPr>
              <a:t>&lt; 0.05.</a:t>
            </a:r>
            <a:endParaRPr lang="en-US" sz="14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7" name="title_cohort"/>
          <p:cNvSpPr txBox="1"/>
          <p:nvPr/>
        </p:nvSpPr>
        <p:spPr>
          <a:xfrm>
            <a:off x="1835574" y="1116551"/>
            <a:ext cx="5760720" cy="430887"/>
          </a:xfrm>
          <a:prstGeom prst="rect">
            <a:avLst/>
          </a:prstGeom>
          <a:noFill/>
        </p:spPr>
        <p:txBody>
          <a:bodyPr wrap="square" rtlCol="0">
            <a:spAutoFit/>
          </a:bodyPr>
          <a:lstStyle/>
          <a:p>
            <a:pPr algn="ctr"/>
            <a:r>
              <a:rPr lang="en-US" sz="2200" b="1" kern="0" dirty="0" smtClean="0">
                <a:solidFill>
                  <a:srgbClr val="002060"/>
                </a:solidFill>
              </a:rPr>
              <a:t>(Transplants: January 1995 – June 2013)</a:t>
            </a:r>
            <a:endParaRPr lang="en-US" sz="2200" b="1" dirty="0">
              <a:solidFill>
                <a:srgbClr val="002060"/>
              </a:solidFill>
            </a:endParaRPr>
          </a:p>
        </p:txBody>
      </p:sp>
      <p:sp>
        <p:nvSpPr>
          <p:cNvPr id="18" name="TextBox 17"/>
          <p:cNvSpPr txBox="1"/>
          <p:nvPr/>
        </p:nvSpPr>
        <p:spPr>
          <a:xfrm>
            <a:off x="2549279" y="1506600"/>
            <a:ext cx="4121641" cy="369332"/>
          </a:xfrm>
          <a:prstGeom prst="rect">
            <a:avLst/>
          </a:prstGeom>
          <a:noFill/>
        </p:spPr>
        <p:txBody>
          <a:bodyPr wrap="none" rtlCol="0">
            <a:spAutoFit/>
          </a:bodyPr>
          <a:lstStyle/>
          <a:p>
            <a:r>
              <a:rPr lang="en-US" b="1" kern="0" dirty="0">
                <a:solidFill>
                  <a:srgbClr val="0070C0"/>
                </a:solidFill>
              </a:rPr>
              <a:t> (Recipient Age Group: </a:t>
            </a:r>
            <a:r>
              <a:rPr lang="en-US" b="1" kern="0" dirty="0" smtClean="0">
                <a:solidFill>
                  <a:srgbClr val="0070C0"/>
                </a:solidFill>
              </a:rPr>
              <a:t>11-17 years)</a:t>
            </a:r>
            <a:endParaRPr lang="en-US" b="1" dirty="0">
              <a:solidFill>
                <a:srgbClr val="0070C0"/>
              </a:solidFill>
            </a:endParaRPr>
          </a:p>
        </p:txBody>
      </p:sp>
      <p:sp>
        <p:nvSpPr>
          <p:cNvPr id="19" name="Title 1"/>
          <p:cNvSpPr txBox="1">
            <a:spLocks/>
          </p:cNvSpPr>
          <p:nvPr/>
        </p:nvSpPr>
        <p:spPr bwMode="auto">
          <a:xfrm>
            <a:off x="76200" y="17795"/>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5 Years by Donor-Recipient Height Difference</a:t>
            </a:r>
          </a:p>
          <a:p>
            <a:endParaRPr lang="en-US" sz="2400" kern="0" dirty="0">
              <a:solidFill>
                <a:srgbClr val="002060"/>
              </a:solidFill>
            </a:endParaRPr>
          </a:p>
        </p:txBody>
      </p:sp>
    </p:spTree>
    <p:extLst>
      <p:ext uri="{BB962C8B-B14F-4D97-AF65-F5344CB8AC3E}">
        <p14:creationId xmlns:p14="http://schemas.microsoft.com/office/powerpoint/2010/main" val="28953834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38914067"/>
              </p:ext>
            </p:extLst>
          </p:nvPr>
        </p:nvGraphicFramePr>
        <p:xfrm>
          <a:off x="76200" y="1570369"/>
          <a:ext cx="8763000" cy="4670406"/>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76200" y="66057"/>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5 Years by Donor-Recipient Weight  Difference</a:t>
            </a:r>
          </a:p>
          <a:p>
            <a:endParaRPr lang="en-US" sz="2400" kern="0" dirty="0">
              <a:solidFill>
                <a:srgbClr val="002060"/>
              </a:solidFill>
            </a:endParaRPr>
          </a:p>
        </p:txBody>
      </p:sp>
      <p:sp>
        <p:nvSpPr>
          <p:cNvPr id="9" name="pvalues"/>
          <p:cNvSpPr txBox="1"/>
          <p:nvPr/>
        </p:nvSpPr>
        <p:spPr>
          <a:xfrm>
            <a:off x="1143000" y="4191000"/>
            <a:ext cx="5029200" cy="307777"/>
          </a:xfrm>
          <a:prstGeom prst="rect">
            <a:avLst/>
          </a:prstGeom>
          <a:solidFill>
            <a:schemeClr val="tx1"/>
          </a:solid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a:t>
            </a:r>
            <a:r>
              <a:rPr lang="en-US" sz="1400" b="1" dirty="0" smtClean="0">
                <a:solidFill>
                  <a:schemeClr val="bg2"/>
                </a:solidFill>
              </a:rPr>
              <a:t>&lt; 0.05.</a:t>
            </a:r>
            <a:endParaRPr lang="en-US" sz="1400" b="1" dirty="0">
              <a:solidFill>
                <a:schemeClr val="bg2"/>
              </a:solidFill>
            </a:endParaRPr>
          </a:p>
        </p:txBody>
      </p:sp>
      <p:sp>
        <p:nvSpPr>
          <p:cNvPr id="3" name="title_cohort"/>
          <p:cNvSpPr txBox="1"/>
          <p:nvPr/>
        </p:nvSpPr>
        <p:spPr>
          <a:xfrm>
            <a:off x="1539013" y="1295494"/>
            <a:ext cx="6172200" cy="430887"/>
          </a:xfrm>
          <a:prstGeom prst="rect">
            <a:avLst/>
          </a:prstGeom>
          <a:noFill/>
        </p:spPr>
        <p:txBody>
          <a:bodyPr wrap="square" rtlCol="0">
            <a:spAutoFit/>
          </a:bodyPr>
          <a:lstStyle/>
          <a:p>
            <a:pPr algn="ctr"/>
            <a:r>
              <a:rPr lang="en-US" sz="2200" b="1" kern="0" dirty="0" smtClean="0">
                <a:solidFill>
                  <a:srgbClr val="002060"/>
                </a:solidFill>
              </a:rPr>
              <a:t>(Transplants: January 1995 – June 2013)</a:t>
            </a:r>
            <a:endParaRPr lang="en-US" sz="2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179061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6610632"/>
              </p:ext>
            </p:extLst>
          </p:nvPr>
        </p:nvGraphicFramePr>
        <p:xfrm>
          <a:off x="76200" y="1496754"/>
          <a:ext cx="8839200" cy="474402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353680" y="447463"/>
            <a:ext cx="8542866" cy="8641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Freedom from BOS Within 5 Years by Donor-Recipient Height Difference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1066800" y="4191000"/>
            <a:ext cx="5029200" cy="307777"/>
          </a:xfrm>
          <a:prstGeom prst="rect">
            <a:avLst/>
          </a:prstGeom>
          <a:solidFill>
            <a:schemeClr val="tx1"/>
          </a:solidFill>
        </p:spPr>
        <p:txBody>
          <a:bodyPr wrap="square" rtlCol="0">
            <a:spAutoFit/>
          </a:bodyPr>
          <a:lstStyle/>
          <a:p>
            <a:r>
              <a:rPr lang="en-US" sz="1400" b="1" dirty="0" smtClean="0">
                <a:solidFill>
                  <a:schemeClr val="bg2"/>
                </a:solidFill>
              </a:rPr>
              <a:t>No pairwise </a:t>
            </a:r>
            <a:r>
              <a:rPr lang="en-US" sz="1400" b="1" dirty="0">
                <a:solidFill>
                  <a:schemeClr val="bg2"/>
                </a:solidFill>
              </a:rPr>
              <a:t>comparisons were significant at p </a:t>
            </a:r>
            <a:r>
              <a:rPr lang="en-US" sz="1400" b="1" dirty="0" smtClean="0">
                <a:solidFill>
                  <a:schemeClr val="bg2"/>
                </a:solidFill>
              </a:rPr>
              <a:t>&lt; 0.05.</a:t>
            </a:r>
            <a:endParaRPr lang="en-US" sz="1400" b="1" dirty="0">
              <a:solidFill>
                <a:schemeClr val="bg2"/>
              </a:solidFill>
            </a:endParaRPr>
          </a:p>
        </p:txBody>
      </p:sp>
      <p:sp>
        <p:nvSpPr>
          <p:cNvPr id="3" name="title_cohort"/>
          <p:cNvSpPr txBox="1"/>
          <p:nvPr/>
        </p:nvSpPr>
        <p:spPr>
          <a:xfrm>
            <a:off x="1409700" y="1278558"/>
            <a:ext cx="6172200" cy="430887"/>
          </a:xfrm>
          <a:prstGeom prst="rect">
            <a:avLst/>
          </a:prstGeom>
          <a:noFill/>
        </p:spPr>
        <p:txBody>
          <a:bodyPr wrap="square" rtlCol="0">
            <a:spAutoFit/>
          </a:bodyPr>
          <a:lstStyle/>
          <a:p>
            <a:pPr algn="ctr"/>
            <a:r>
              <a:rPr lang="en-US" sz="2200" b="1" kern="0" dirty="0" smtClean="0">
                <a:solidFill>
                  <a:srgbClr val="002060"/>
                </a:solidFill>
              </a:rPr>
              <a:t>(Transplants: January 1995 – June 2013)</a:t>
            </a:r>
            <a:endParaRPr lang="en-US" sz="2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7352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0"/>
            <a:ext cx="8839200" cy="857250"/>
          </a:xfrm>
        </p:spPr>
        <p:txBody>
          <a:bodyPr/>
          <a:lstStyle/>
          <a:p>
            <a:r>
              <a:rPr lang="en-US" sz="3200" dirty="0" smtClean="0">
                <a:solidFill>
                  <a:srgbClr val="002060"/>
                </a:solidFill>
              </a:rPr>
              <a:t>Focus Theme: </a:t>
            </a:r>
            <a:br>
              <a:rPr lang="en-US" sz="3200" dirty="0" smtClean="0">
                <a:solidFill>
                  <a:srgbClr val="002060"/>
                </a:solidFill>
              </a:rPr>
            </a:br>
            <a:r>
              <a:rPr lang="en-US" sz="3200" dirty="0" smtClean="0">
                <a:solidFill>
                  <a:srgbClr val="002060"/>
                </a:solidFill>
              </a:rPr>
              <a:t>Multivariable Analyses</a:t>
            </a:r>
            <a:endParaRPr lang="en-US" sz="32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288249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253792"/>
            <a:ext cx="7696200" cy="4951401"/>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1,681)</a:t>
            </a:r>
            <a:endParaRPr lang="en-US" sz="2400" b="1" dirty="0">
              <a:solidFill>
                <a:srgbClr val="002060"/>
              </a:solidFill>
            </a:endParaRPr>
          </a:p>
        </p:txBody>
      </p:sp>
      <p:sp>
        <p:nvSpPr>
          <p:cNvPr id="6" name="Title 2"/>
          <p:cNvSpPr txBox="1">
            <a:spLocks/>
          </p:cNvSpPr>
          <p:nvPr/>
        </p:nvSpPr>
        <p:spPr bwMode="auto">
          <a:xfrm>
            <a:off x="131928" y="465942"/>
            <a:ext cx="9012072"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Mortality/Graft Failure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(2000-6/2017)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smtClean="0">
                <a:ln>
                  <a:noFill/>
                </a:ln>
                <a:solidFill>
                  <a:srgbClr val="00004C"/>
                </a:solidFill>
                <a:effectLst/>
                <a:uLnTx/>
                <a:uFillTx/>
                <a:latin typeface="Arial"/>
                <a:ea typeface="+mn-ea"/>
                <a:cs typeface="Arial"/>
              </a:rPr>
              <a:t>JHLT</a:t>
            </a:r>
            <a:r>
              <a:rPr kumimoji="0" lang="en-US" sz="900" b="1" i="0" u="none" strike="noStrike" kern="1200" cap="none" spc="0" normalizeH="0" baseline="0" noProof="0" dirty="0" smtClean="0">
                <a:ln>
                  <a:noFill/>
                </a:ln>
                <a:solidFill>
                  <a:srgbClr val="00004C"/>
                </a:solidFill>
                <a:effectLst/>
                <a:uLnTx/>
                <a:uFillTx/>
                <a:latin typeface="Arial"/>
                <a:ea typeface="+mn-ea"/>
                <a:cs typeface="Arial"/>
              </a:rPr>
              <a:t>. 2019 Oct; 38(10): 1015-1066</a:t>
            </a:r>
            <a:endParaRPr kumimoji="0" lang="en-US" sz="900" b="1" i="0" u="none" strike="noStrike" kern="1200" cap="none" spc="0" normalizeH="0" baseline="0" noProof="0" dirty="0">
              <a:ln>
                <a:noFill/>
              </a:ln>
              <a:solidFill>
                <a:srgbClr val="00004C"/>
              </a:solidFill>
              <a:effectLst/>
              <a:uLnTx/>
              <a:uFillTx/>
              <a:latin typeface="Arial"/>
              <a:ea typeface="+mn-ea"/>
              <a:cs typeface="Arial"/>
            </a:endParaRPr>
          </a:p>
        </p:txBody>
      </p:sp>
    </p:spTree>
    <p:extLst>
      <p:ext uri="{BB962C8B-B14F-4D97-AF65-F5344CB8AC3E}">
        <p14:creationId xmlns:p14="http://schemas.microsoft.com/office/powerpoint/2010/main" val="13162053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1072336439"/>
                    </a:ext>
                  </a:extLst>
                </a:gridCol>
                <a:gridCol w="4152900">
                  <a:extLst>
                    <a:ext uri="{9D8B030D-6E8A-4147-A177-3AD203B41FA5}">
                      <a16:colId xmlns:a16="http://schemas.microsoft.com/office/drawing/2014/main" val="862307409"/>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3393130598"/>
                  </a:ext>
                </a:extLst>
              </a:tr>
              <a:tr h="635000">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539403340"/>
                  </a:ext>
                </a:extLst>
              </a:tr>
            </a:tbl>
          </a:graphicData>
        </a:graphic>
      </p:graphicFrame>
      <p:sp>
        <p:nvSpPr>
          <p:cNvPr id="5" name="Title 2"/>
          <p:cNvSpPr txBox="1">
            <a:spLocks/>
          </p:cNvSpPr>
          <p:nvPr/>
        </p:nvSpPr>
        <p:spPr bwMode="auto">
          <a:xfrm>
            <a:off x="53113" y="5034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Mortality/Graft Failure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(2000-6/2017)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smtClean="0">
                <a:ln>
                  <a:noFill/>
                </a:ln>
                <a:solidFill>
                  <a:srgbClr val="00004C"/>
                </a:solidFill>
                <a:effectLst/>
                <a:uLnTx/>
                <a:uFillTx/>
                <a:latin typeface="Arial"/>
                <a:ea typeface="+mn-ea"/>
                <a:cs typeface="Arial"/>
              </a:rPr>
              <a:t>JHLT</a:t>
            </a:r>
            <a:r>
              <a:rPr kumimoji="0" lang="en-US" sz="900" b="1" i="0" u="none" strike="noStrike" kern="1200" cap="none" spc="0" normalizeH="0" baseline="0" noProof="0" dirty="0" smtClean="0">
                <a:ln>
                  <a:noFill/>
                </a:ln>
                <a:solidFill>
                  <a:srgbClr val="00004C"/>
                </a:solidFill>
                <a:effectLst/>
                <a:uLnTx/>
                <a:uFillTx/>
                <a:latin typeface="Arial"/>
                <a:ea typeface="+mn-ea"/>
                <a:cs typeface="Arial"/>
              </a:rPr>
              <a:t>. 2019 Oct; 38(10): 1015-1066</a:t>
            </a:r>
            <a:endParaRPr kumimoji="0" lang="en-US" sz="900" b="1" i="0" u="none" strike="noStrike" kern="1200" cap="none" spc="0" normalizeH="0" baseline="0" noProof="0" dirty="0">
              <a:ln>
                <a:noFill/>
              </a:ln>
              <a:solidFill>
                <a:srgbClr val="00004C"/>
              </a:solidFill>
              <a:effectLst/>
              <a:uLnTx/>
              <a:uFillTx/>
              <a:latin typeface="Arial"/>
              <a:ea typeface="+mn-ea"/>
              <a:cs typeface="Arial"/>
            </a:endParaRPr>
          </a:p>
        </p:txBody>
      </p:sp>
      <p:sp>
        <p:nvSpPr>
          <p:cNvPr id="2" name="TextBox 1"/>
          <p:cNvSpPr txBox="1"/>
          <p:nvPr/>
        </p:nvSpPr>
        <p:spPr>
          <a:xfrm>
            <a:off x="889578" y="4301983"/>
            <a:ext cx="7364844" cy="784830"/>
          </a:xfrm>
          <a:prstGeom prst="rect">
            <a:avLst/>
          </a:prstGeom>
          <a:noFill/>
        </p:spPr>
        <p:txBody>
          <a:bodyPr wrap="square" rtlCol="0">
            <a:spAutoFit/>
          </a:bodyPr>
          <a:lstStyle/>
          <a:p>
            <a:pPr algn="just"/>
            <a:r>
              <a:rPr lang="en-US" sz="1500" u="sng" dirty="0" smtClean="0">
                <a:solidFill>
                  <a:srgbClr val="002060"/>
                </a:solidFill>
              </a:rPr>
              <a:t>Note</a:t>
            </a:r>
            <a:r>
              <a:rPr lang="en-US" sz="1500" dirty="0" smtClean="0">
                <a:solidFill>
                  <a:srgbClr val="002060"/>
                </a:solidFill>
              </a:rPr>
              <a:t>: Recipient age, height difference, and interaction between recipient age and height difference were retained in the final model but were not statistically significant (p-values </a:t>
            </a:r>
            <a:r>
              <a:rPr lang="en-US" sz="1500" u="sng" dirty="0" smtClean="0">
                <a:solidFill>
                  <a:srgbClr val="002060"/>
                </a:solidFill>
              </a:rPr>
              <a:t>&gt;</a:t>
            </a:r>
            <a:r>
              <a:rPr lang="en-US" sz="1500" dirty="0" smtClean="0">
                <a:solidFill>
                  <a:srgbClr val="002060"/>
                </a:solidFill>
              </a:rPr>
              <a:t> 0.05).</a:t>
            </a:r>
            <a:endParaRPr lang="en-US" sz="1500" dirty="0">
              <a:solidFill>
                <a:srgbClr val="002060"/>
              </a:solidFill>
            </a:endParaRPr>
          </a:p>
        </p:txBody>
      </p:sp>
    </p:spTree>
    <p:extLst>
      <p:ext uri="{BB962C8B-B14F-4D97-AF65-F5344CB8AC3E}">
        <p14:creationId xmlns:p14="http://schemas.microsoft.com/office/powerpoint/2010/main" val="39934901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0.0252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1,681)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9149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
</a:t>
            </a:r>
            <a:endParaRPr lang="en-US" sz="2000" kern="0" dirty="0">
              <a:solidFill>
                <a:srgbClr val="0070C0"/>
              </a:solidFill>
            </a:endParaRPr>
          </a:p>
        </p:txBody>
      </p:sp>
      <p:sp>
        <p:nvSpPr>
          <p:cNvPr id="16" name="Title 2"/>
          <p:cNvSpPr txBox="1">
            <a:spLocks/>
          </p:cNvSpPr>
          <p:nvPr/>
        </p:nvSpPr>
        <p:spPr bwMode="auto">
          <a:xfrm>
            <a:off x="0" y="50812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Mortality/Graft Failure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(2000-6/2017)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20533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4A9236091AB348876378E1F235635F" ma:contentTypeVersion="0" ma:contentTypeDescription="Create a new document." ma:contentTypeScope="" ma:versionID="b8d2993a86a15f6ae2380fc1e2ee2d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4" ma:contentTypeDescription="Create a new document." ma:contentTypeScope="" ma:versionID="55e0cb1b9f983cbb78c6ec49b31cd581">
  <xsd:schema xmlns:xsd="http://www.w3.org/2001/XMLSchema" xmlns:xs="http://www.w3.org/2001/XMLSchema" xmlns:p="http://schemas.microsoft.com/office/2006/metadata/properties" xmlns:ns2="1df23a4e-d417-4e0a-a778-b7db59ac479a" targetNamespace="http://schemas.microsoft.com/office/2006/metadata/properties" ma:root="true" ma:fieldsID="7e1f3b636e1a6db76b0e288558fbf0ed" ns2:_="">
    <xsd:import namespace="1df23a4e-d417-4e0a-a778-b7db59ac479a"/>
    <xsd:element name="properties">
      <xsd:complexType>
        <xsd:sequence>
          <xsd:element name="documentManagement">
            <xsd:complexType>
              <xsd:all>
                <xsd:element ref="ns2:Description0" minOccurs="0"/>
                <xsd:element ref="ns2:Archive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ma:readOnly="false">
      <xsd:simpleType>
        <xsd:restriction base="dms:Text">
          <xsd:maxLength value="255"/>
        </xsd:restriction>
      </xsd:simpleType>
    </xsd:element>
    <xsd:element name="Archive_x0020_Status" ma:index="3" nillable="true" ma:displayName="Archive Status" ma:default="Active" ma:description="Status field of Active vs. Archive" ma:format="Dropdown" ma:internalName="Archive_x0020_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FB70B4-CEF4-46A0-98D0-87AE691FE24F}"/>
</file>

<file path=customXml/itemProps2.xml><?xml version="1.0" encoding="utf-8"?>
<ds:datastoreItem xmlns:ds="http://schemas.openxmlformats.org/officeDocument/2006/customXml" ds:itemID="{C91805D6-AC72-435D-A51A-1C2C01D7BD28}">
  <ds:schemaRefs>
    <ds:schemaRef ds:uri="http://schemas.microsoft.com/office/2006/documentManagement/types"/>
    <ds:schemaRef ds:uri="http://purl.org/dc/elements/1.1/"/>
    <ds:schemaRef ds:uri="1df23a4e-d417-4e0a-a778-b7db59ac479a"/>
    <ds:schemaRef ds:uri="http://www.w3.org/XML/1998/namespace"/>
    <ds:schemaRef ds:uri="http://purl.org/dc/dcmityp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53F59EA-A101-4729-BDBE-2702B8CC9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67B47CE-0255-4774-B4EC-289B3F01E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UNOSTemplate</Template>
  <TotalTime>14417</TotalTime>
  <Words>10906</Words>
  <Application>Microsoft Office PowerPoint</Application>
  <PresentationFormat>On-screen Show (4:3)</PresentationFormat>
  <Paragraphs>1566</Paragraphs>
  <Slides>103</Slides>
  <Notes>99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Arial</vt:lpstr>
      <vt:lpstr>Calibri</vt:lpstr>
      <vt:lpstr>Times</vt:lpstr>
      <vt:lpstr>Times New Roman</vt:lpstr>
      <vt:lpstr>Webdings</vt:lpstr>
      <vt:lpstr>UNOSTemplate</vt:lpstr>
      <vt:lpstr>LUNG TRANSPLANTATION</vt:lpstr>
      <vt:lpstr>Table of Contents</vt:lpstr>
      <vt:lpstr>Donor, Recipient and Center Characteristics</vt:lpstr>
      <vt:lpstr>Pediatric Lung Transplants Recipient Age Distribution – Number  </vt:lpstr>
      <vt:lpstr>Pediatric Lung Transplants Recipient Age Distribution – Percentage </vt:lpstr>
      <vt:lpstr>Pediatric Lung Transplants Recipient Age Distribution by Year of Transplant</vt:lpstr>
      <vt:lpstr>Pediatric Lung Transplants Number of Centers Reporting Transplants by Location </vt:lpstr>
      <vt:lpstr>Pediatric Lung Transplants Number of Centers Reporting Transplants by Pediatric Center Volume</vt:lpstr>
      <vt:lpstr>Pediatric Lung Transplants Number of Transplants by Pediatric Center Volume</vt:lpstr>
      <vt:lpstr>Pediatric Lung Transplants</vt:lpstr>
      <vt:lpstr>Pediatric Lung Transplants Diagnosis by Year (Number)</vt:lpstr>
      <vt:lpstr>Pediatric Lung Transplants Diagnosis Distribution by Sex </vt:lpstr>
      <vt:lpstr>Pediatric Lung Transplants Diagnosis Distribution by Location </vt:lpstr>
      <vt:lpstr>Pediatric Lung Transplants Age Distribution by Diagnosis </vt:lpstr>
      <vt:lpstr>Pediatric Lung Transplants Diagnosis Distribution by Era </vt:lpstr>
      <vt:lpstr>Pediatric Lung Transplants Age Distribution by Era and Diagnosis </vt:lpstr>
      <vt:lpstr>Post-Transplant: Survival and Other Outcomes</vt:lpstr>
      <vt:lpstr>Lung Transplants Kaplan-Meier Survival by Recipient Age Group  </vt:lpstr>
      <vt:lpstr>Lung Transplants Kaplan-Meier Survival Conditional on Survival to 1 Year by Recipient Age Group  </vt:lpstr>
      <vt:lpstr>Lung Transplants Kaplan-Meier Survival by Recipient Age Group and Procedure</vt:lpstr>
      <vt:lpstr>Lung Transplants Kaplan-Meier Survival by Recipient Age Group and Procedure</vt:lpstr>
      <vt:lpstr>Lung Transplants Kaplan-Meier Survival by Recipient Age Group and Procedure</vt:lpstr>
      <vt:lpstr>Lung Transplants Kaplan-Meier Survival Conditional on Survival to 1 Year by Recipient Age Group and Procedure </vt:lpstr>
      <vt:lpstr>Lung Transplants Kaplan-Meier Survival Conditional on Survival to 1 Year by Recipient Age Group and Procedure</vt:lpstr>
      <vt:lpstr>Lung Transplants Kaplan-Meier Survival Conditional on Survival to 1 Year by Recipient Age Group and Procedure</vt:lpstr>
      <vt:lpstr>Pediatric Lung Transplants Kaplan-Meier Survival by Procedure Type </vt:lpstr>
      <vt:lpstr>Pediatric Lung Transplants Kaplan-Meier Survival by Diagnosis </vt:lpstr>
      <vt:lpstr>Pediatric Lung Transplants Conditional Kaplan-Meier Survival by Diagnosis </vt:lpstr>
      <vt:lpstr>Pediatric Lung Transplants Kaplan-Meier Survival by Recipient Age Group </vt:lpstr>
      <vt:lpstr>Pediatric Lung Transplants Conditional Kaplan-Meier Survival by Recipient Age Group </vt:lpstr>
      <vt:lpstr>Pediatric Lung Transplants Kaplan-Meier Survival by Sex </vt:lpstr>
      <vt:lpstr>Pediatric Lung Transplants Kaplan-Meier Survival Conditional on Survival to 1 Year</vt:lpstr>
      <vt:lpstr>PowerPoint Presentation</vt:lpstr>
      <vt:lpstr>Pediatric Lung Transplants Kaplan-Meier Survival by Era  </vt:lpstr>
      <vt:lpstr>          Pediatric Lung Transplants   Kaplan-Meier Survival by Donor Age,  Recipients Age 11-17 Years                                                          </vt:lpstr>
      <vt:lpstr>                        Pediatric Lung Transplants  Kaplan-Meier Survival by Donor Type for Recipients Age       11-17 Years      </vt:lpstr>
      <vt:lpstr>Pediatric Lung Transplants Kaplan-Meier Survival by Stages of Chronic Kidney Disease* at </vt:lpstr>
      <vt:lpstr>Pediatric Lung Transplants Kaplan-Meier Survival by Transplant Type </vt:lpstr>
      <vt:lpstr>PowerPoint Presentation</vt:lpstr>
      <vt:lpstr>Pediatric Lung Transplants Rehospitalization Post-Transplant of Surviving Recipients  </vt:lpstr>
      <vt:lpstr>Pediatric Lung Transplants Rehospitalization Post-Transplant of Surviving Recipients  </vt:lpstr>
      <vt:lpstr>PowerPoint Presentation</vt:lpstr>
      <vt:lpstr>PowerPoint Presentation</vt:lpstr>
      <vt:lpstr>PowerPoint Presentation</vt:lpstr>
      <vt:lpstr>Induction and Maintenance Immunosuppression</vt:lpstr>
      <vt:lpstr>PowerPoint Presentation</vt:lpstr>
      <vt:lpstr>PowerPoint Presentation</vt:lpstr>
      <vt:lpstr>Pediatric Lung Transplants Kaplan-Meier Survival Stratified by Induction Use  </vt:lpstr>
      <vt:lpstr>Pediatric Lung Transplants Maintenance Immunosuppression at 1 Year Follow-up </vt:lpstr>
      <vt:lpstr>Pediatric Lung Transplants Maintenance Immunosuppression at 1 Year Follow-up </vt:lpstr>
      <vt:lpstr>         Pediatric Lung Transplants      Maintenance Immunosuppression Drug Combinations at   </vt:lpstr>
      <vt:lpstr>PowerPoint Presentation</vt:lpstr>
      <vt:lpstr>PowerPoint Presentation</vt:lpstr>
      <vt:lpstr>Post-Transplant Morbidities</vt:lpstr>
      <vt:lpstr>      Pediatric Lung Transplants    Cumulative Morbidity Rates in Survivors within 1, 5 and 7    Years Post-Transplant</vt:lpstr>
      <vt:lpstr>  Pediatric Lung Transplants    Cumulative Morbidity Rates in Survivors within 1 Year Post-Transplant by Induction Use</vt:lpstr>
      <vt:lpstr>  Pediatric Lung Transplants   Cumulative Morbidity Rates in Survivors within 5 Years Post-Transplant by Induction Use</vt:lpstr>
      <vt:lpstr>Lung Transplants Freedom from Bronchiolitis Obliterans Syndrome by Age Group </vt:lpstr>
      <vt:lpstr>Pediatric Lung Transplants Freedom from Bronchiolitis Obliterans Syndrome</vt:lpstr>
      <vt:lpstr>Pediatric Lung Transplants Freedom from Bronchiolitis Obliterans Syndrome</vt:lpstr>
      <vt:lpstr>Pediatric Lung Transplants Freedom from Severe Renal Dysfunction* </vt:lpstr>
      <vt:lpstr>Pediatric Lung Transplants Freedom from Severe Renal Dysfunction* by Era </vt:lpstr>
      <vt:lpstr>Pediatric Lung Transplants Cumulative Post-Transplant Malignancy Rates in Survivors </vt:lpstr>
      <vt:lpstr>Pediatric Lung Transplants Freedom from Malignancy</vt:lpstr>
      <vt:lpstr>Pediatric Lung Transplants Freedom from Malignancy by Age Group </vt:lpstr>
      <vt:lpstr>Pediatric Lung Transplants Freedom from Malignancy by Induction Use </vt:lpstr>
      <vt:lpstr>Pediatric Lung Transplants</vt:lpstr>
      <vt:lpstr>Pediatric Lung Transplants</vt:lpstr>
      <vt:lpstr>Pediatric Lung Transplants Relative Incidence of Leading Causes of Death </vt:lpstr>
      <vt:lpstr>Multivariable Analyses</vt:lpstr>
      <vt:lpstr>Pediatric Lung Transplants (2000-6/2008)
</vt:lpstr>
      <vt:lpstr>Pediatric Lung Transplants (2000-6/2008)
</vt:lpstr>
      <vt:lpstr>Pediatric Lung Transplants (2000-6/2008)
</vt:lpstr>
      <vt:lpstr>Pediatric Lung Transplants (2000-6/2008)
</vt:lpstr>
      <vt:lpstr>Focus Theme:  Donor and Recipient Size Match (Donor-Recipient Height Difference)</vt:lpstr>
      <vt:lpstr>Focus Theme - Select Characteristics by Donor and Recipient Size Match</vt:lpstr>
      <vt:lpstr>Pediatric Lung Transplants Mean Donor-Recipient Height Difference (cm) by Recipient Age and Transplant Era</vt:lpstr>
      <vt:lpstr>PowerPoint Presentation</vt:lpstr>
      <vt:lpstr>PowerPoint Presentation</vt:lpstr>
      <vt:lpstr>PowerPoint Presentation</vt:lpstr>
      <vt:lpstr>PowerPoint Presentation</vt:lpstr>
      <vt:lpstr>PowerPoint Presentation</vt:lpstr>
      <vt:lpstr>Focus Theme: Post-transplant Outcomes</vt:lpstr>
      <vt:lpstr>Pediatric Lung Transplants  % of Recipients Experiencing Treated Rejection Between Transplant Discharge and 1-Year Follow-Up by Donor-Recipient Height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Theme:  Multivariable Analyses</vt:lpstr>
      <vt:lpstr>Pediatric Lung Transplants (2000-6/2017)
</vt:lpstr>
      <vt:lpstr>Pediatric Lung Transplants (2000-6/2017)
</vt:lpstr>
      <vt:lpstr>Pediatric Lung Transplants (2000-6/2017)
</vt:lpstr>
      <vt:lpstr>Pediatric Lung Transplants (2000-6/2013)
</vt:lpstr>
      <vt:lpstr>Pediatric Lung Transplants (2000-6/2013)
</vt:lpstr>
      <vt:lpstr>Pediatric Lung Transplants (2000-6/2013)
</vt:lpstr>
      <vt:lpstr>Pediatric Lung Transplants (2000-6/2013)
</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Wida Cherikh</cp:lastModifiedBy>
  <cp:revision>1428</cp:revision>
  <dcterms:created xsi:type="dcterms:W3CDTF">2009-06-30T12:53:17Z</dcterms:created>
  <dcterms:modified xsi:type="dcterms:W3CDTF">2020-01-02T18:26:22Z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0x0101003C4A9236091AB348876378E1F235635F</vt:lpwstr>
  </property>
</Properties>
</file>