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notesSlides/notesSlide2.xml" ContentType="application/vnd.openxmlformats-officedocument.presentationml.notesSlide+xml"/>
  <Override PartName="/ppt/charts/chart2.xml" ContentType="application/vnd.openxmlformats-officedocument.drawingml.chart+xml"/>
  <Override PartName="/ppt/notesSlides/notesSlide3.xml" ContentType="application/vnd.openxmlformats-officedocument.presentationml.notesSlide+xml"/>
  <Override PartName="/ppt/charts/chart3.xml" ContentType="application/vnd.openxmlformats-officedocument.drawingml.chart+xml"/>
  <Override PartName="/ppt/notesSlides/notesSlide4.xml" ContentType="application/vnd.openxmlformats-officedocument.presentationml.notesSlide+xml"/>
  <Override PartName="/ppt/charts/chart4.xml" ContentType="application/vnd.openxmlformats-officedocument.drawingml.chart+xml"/>
  <Override PartName="/ppt/notesSlides/notesSlide5.xml" ContentType="application/vnd.openxmlformats-officedocument.presentationml.notesSlide+xml"/>
  <Override PartName="/ppt/charts/chart5.xml" ContentType="application/vnd.openxmlformats-officedocument.drawingml.chart+xml"/>
  <Override PartName="/ppt/notesSlides/notesSlide6.xml" ContentType="application/vnd.openxmlformats-officedocument.presentationml.notesSlide+xml"/>
  <Override PartName="/ppt/charts/chart6.xml" ContentType="application/vnd.openxmlformats-officedocument.drawingml.chart+xml"/>
  <Override PartName="/ppt/notesSlides/notesSlide7.xml" ContentType="application/vnd.openxmlformats-officedocument.presentationml.notesSlide+xml"/>
  <Override PartName="/ppt/charts/chart7.xml" ContentType="application/vnd.openxmlformats-officedocument.drawingml.chart+xml"/>
  <Override PartName="/ppt/drawings/drawing1.xml" ContentType="application/vnd.openxmlformats-officedocument.drawingml.chartshapes+xml"/>
  <Override PartName="/ppt/notesSlides/notesSlide8.xml" ContentType="application/vnd.openxmlformats-officedocument.presentationml.notesSlide+xml"/>
  <Override PartName="/ppt/charts/chart8.xml" ContentType="application/vnd.openxmlformats-officedocument.drawingml.chart+xml"/>
  <Override PartName="/ppt/notesSlides/notesSlide9.xml" ContentType="application/vnd.openxmlformats-officedocument.presentationml.notesSlide+xml"/>
  <Override PartName="/ppt/charts/chart9.xml" ContentType="application/vnd.openxmlformats-officedocument.drawingml.chart+xml"/>
  <Override PartName="/ppt/notesSlides/notesSlide10.xml" ContentType="application/vnd.openxmlformats-officedocument.presentationml.notesSlide+xml"/>
  <Override PartName="/ppt/charts/chart10.xml" ContentType="application/vnd.openxmlformats-officedocument.drawingml.chart+xml"/>
  <Override PartName="/ppt/notesSlides/notesSlide11.xml" ContentType="application/vnd.openxmlformats-officedocument.presentationml.notesSlide+xml"/>
  <Override PartName="/ppt/charts/chart11.xml" ContentType="application/vnd.openxmlformats-officedocument.drawingml.chart+xml"/>
  <Override PartName="/ppt/notesSlides/notesSlide12.xml" ContentType="application/vnd.openxmlformats-officedocument.presentationml.notesSlide+xml"/>
  <Override PartName="/ppt/charts/chart12.xml" ContentType="application/vnd.openxmlformats-officedocument.drawingml.chart+xml"/>
  <Override PartName="/ppt/drawings/drawing2.xml" ContentType="application/vnd.openxmlformats-officedocument.drawingml.chartshape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5"/>
  </p:sldMasterIdLst>
  <p:notesMasterIdLst>
    <p:notesMasterId r:id="rId19"/>
  </p:notesMasterIdLst>
  <p:sldIdLst>
    <p:sldId id="270" r:id="rId6"/>
    <p:sldId id="283" r:id="rId7"/>
    <p:sldId id="271" r:id="rId8"/>
    <p:sldId id="272" r:id="rId9"/>
    <p:sldId id="274" r:id="rId10"/>
    <p:sldId id="275" r:id="rId11"/>
    <p:sldId id="276" r:id="rId12"/>
    <p:sldId id="277" r:id="rId13"/>
    <p:sldId id="278" r:id="rId14"/>
    <p:sldId id="279" r:id="rId15"/>
    <p:sldId id="280" r:id="rId16"/>
    <p:sldId id="281" r:id="rId17"/>
    <p:sldId id="282" r:id="rId1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Wida Cherikh" initials="WC" lastIdx="7" clrIdx="0"/>
  <p:cmAuthor id="2" name="Aparna Sadavarte" initials="AS" lastIdx="6" clrIdx="1">
    <p:extLst>
      <p:ext uri="{19B8F6BF-5375-455C-9EA6-DF929625EA0E}">
        <p15:presenceInfo xmlns:p15="http://schemas.microsoft.com/office/powerpoint/2012/main" userId="S-1-5-21-3838001524-2532167733-2738084025-15799"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FF9933"/>
    <a:srgbClr val="FFFF00"/>
    <a:srgbClr val="00FFFF"/>
    <a:srgbClr val="00FF00"/>
    <a:srgbClr val="006600"/>
    <a:srgbClr val="00CC99"/>
    <a:srgbClr val="33CC33"/>
    <a:srgbClr val="008000"/>
    <a:srgbClr val="009999"/>
    <a:srgbClr val="3300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3187" autoAdjust="0"/>
    <p:restoredTop sz="83824" autoAdjust="0"/>
  </p:normalViewPr>
  <p:slideViewPr>
    <p:cSldViewPr>
      <p:cViewPr varScale="1">
        <p:scale>
          <a:sx n="73" d="100"/>
          <a:sy n="73" d="100"/>
        </p:scale>
        <p:origin x="1853" y="72"/>
      </p:cViewPr>
      <p:guideLst>
        <p:guide orient="horz" pos="2160"/>
        <p:guide pos="2880"/>
      </p:guideLst>
    </p:cSldViewPr>
  </p:slideViewPr>
  <p:notesTextViewPr>
    <p:cViewPr>
      <p:scale>
        <a:sx n="3" d="2"/>
        <a:sy n="3" d="2"/>
      </p:scale>
      <p:origin x="0" y="0"/>
    </p:cViewPr>
  </p:notesTextViewPr>
  <p:sorterViewPr>
    <p:cViewPr>
      <p:scale>
        <a:sx n="80" d="100"/>
        <a:sy n="80" d="100"/>
      </p:scale>
      <p:origin x="0" y="15546"/>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3" Type="http://schemas.openxmlformats.org/officeDocument/2006/relationships/customXml" Target="../customXml/item3.xml"/><Relationship Id="rId21" Type="http://schemas.openxmlformats.org/officeDocument/2006/relationships/presProps" Target="presProps.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commentAuthors" Target="commentAuthor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tableStyles" Target="tableStyles.xml"/><Relationship Id="rId5" Type="http://schemas.openxmlformats.org/officeDocument/2006/relationships/slideMaster" Target="slideMasters/slideMaster1.xml"/><Relationship Id="rId15" Type="http://schemas.openxmlformats.org/officeDocument/2006/relationships/slide" Target="slides/slide10.xml"/><Relationship Id="rId23" Type="http://schemas.openxmlformats.org/officeDocument/2006/relationships/theme" Target="theme/theme1.xml"/><Relationship Id="rId10" Type="http://schemas.openxmlformats.org/officeDocument/2006/relationships/slide" Target="slides/slide5.xml"/><Relationship Id="rId19" Type="http://schemas.openxmlformats.org/officeDocument/2006/relationships/notesMaster" Target="notesMasters/notesMaster1.xml"/><Relationship Id="rId22" Type="http://schemas.openxmlformats.org/officeDocument/2006/relationships/viewProps" Target="viewProps.xml"/><Relationship Id="rId9" Type="http://schemas.openxmlformats.org/officeDocument/2006/relationships/slide" Target="slides/slide4.xml"/><Relationship Id="rId14" Type="http://schemas.openxmlformats.org/officeDocument/2006/relationships/slide" Target="slides/slide9.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xlsx"/></Relationships>
</file>

<file path=ppt/charts/_rels/chart10.xml.rels><?xml version="1.0" encoding="UTF-8" standalone="yes"?>
<Relationships xmlns="http://schemas.openxmlformats.org/package/2006/relationships"><Relationship Id="rId1" Type="http://schemas.openxmlformats.org/officeDocument/2006/relationships/package" Target="../embeddings/Microsoft_Excel_Worksheet9.xlsx"/></Relationships>
</file>

<file path=ppt/charts/_rels/chart11.xml.rels><?xml version="1.0" encoding="UTF-8" standalone="yes"?>
<Relationships xmlns="http://schemas.openxmlformats.org/package/2006/relationships"><Relationship Id="rId1" Type="http://schemas.openxmlformats.org/officeDocument/2006/relationships/package" Target="../embeddings/Microsoft_Excel_Worksheet10.xlsx"/></Relationships>
</file>

<file path=ppt/charts/_rels/chart12.xml.rels><?xml version="1.0" encoding="UTF-8" standalone="yes"?>
<Relationships xmlns="http://schemas.openxmlformats.org/package/2006/relationships"><Relationship Id="rId2" Type="http://schemas.openxmlformats.org/officeDocument/2006/relationships/chartUserShapes" Target="../drawings/drawing2.xml"/><Relationship Id="rId1" Type="http://schemas.openxmlformats.org/officeDocument/2006/relationships/package" Target="../embeddings/Microsoft_Excel_Worksheet11.xlsx"/></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_rels/chart3.xml.rels><?xml version="1.0" encoding="UTF-8" standalone="yes"?>
<Relationships xmlns="http://schemas.openxmlformats.org/package/2006/relationships"><Relationship Id="rId1" Type="http://schemas.openxmlformats.org/officeDocument/2006/relationships/package" Target="../embeddings/Microsoft_Excel_Worksheet2.xlsx"/></Relationships>
</file>

<file path=ppt/charts/_rels/chart4.xml.rels><?xml version="1.0" encoding="UTF-8" standalone="yes"?>
<Relationships xmlns="http://schemas.openxmlformats.org/package/2006/relationships"><Relationship Id="rId1" Type="http://schemas.openxmlformats.org/officeDocument/2006/relationships/package" Target="../embeddings/Microsoft_Excel_Worksheet3.xlsx"/></Relationships>
</file>

<file path=ppt/charts/_rels/chart5.xml.rels><?xml version="1.0" encoding="UTF-8" standalone="yes"?>
<Relationships xmlns="http://schemas.openxmlformats.org/package/2006/relationships"><Relationship Id="rId1" Type="http://schemas.openxmlformats.org/officeDocument/2006/relationships/package" Target="../embeddings/Microsoft_Excel_Worksheet4.xlsx"/></Relationships>
</file>

<file path=ppt/charts/_rels/chart6.xml.rels><?xml version="1.0" encoding="UTF-8" standalone="yes"?>
<Relationships xmlns="http://schemas.openxmlformats.org/package/2006/relationships"><Relationship Id="rId1" Type="http://schemas.openxmlformats.org/officeDocument/2006/relationships/package" Target="../embeddings/Microsoft_Excel_Worksheet5.xlsx"/></Relationships>
</file>

<file path=ppt/charts/_rels/chart7.xml.rels><?xml version="1.0" encoding="UTF-8" standalone="yes"?>
<Relationships xmlns="http://schemas.openxmlformats.org/package/2006/relationships"><Relationship Id="rId2" Type="http://schemas.openxmlformats.org/officeDocument/2006/relationships/chartUserShapes" Target="../drawings/drawing1.xml"/><Relationship Id="rId1" Type="http://schemas.openxmlformats.org/officeDocument/2006/relationships/package" Target="../embeddings/Microsoft_Excel_Worksheet6.xlsx"/></Relationships>
</file>

<file path=ppt/charts/_rels/chart8.xml.rels><?xml version="1.0" encoding="UTF-8" standalone="yes"?>
<Relationships xmlns="http://schemas.openxmlformats.org/package/2006/relationships"><Relationship Id="rId1" Type="http://schemas.openxmlformats.org/officeDocument/2006/relationships/package" Target="../embeddings/Microsoft_Excel_Worksheet7.xlsx"/></Relationships>
</file>

<file path=ppt/charts/_rels/chart9.xml.rels><?xml version="1.0" encoding="UTF-8" standalone="yes"?>
<Relationships xmlns="http://schemas.openxmlformats.org/package/2006/relationships"><Relationship Id="rId1" Type="http://schemas.openxmlformats.org/officeDocument/2006/relationships/package" Target="../embeddings/Microsoft_Excel_Worksheet8.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1993595351863071"/>
          <c:y val="3.202653379265092E-2"/>
          <c:w val="0.8619230769230769"/>
          <c:h val="0.81785699639107601"/>
        </c:manualLayout>
      </c:layout>
      <c:barChart>
        <c:barDir val="col"/>
        <c:grouping val="stacked"/>
        <c:varyColors val="0"/>
        <c:ser>
          <c:idx val="0"/>
          <c:order val="0"/>
          <c:tx>
            <c:strRef>
              <c:f>Sheet1!$B$1</c:f>
              <c:strCache>
                <c:ptCount val="1"/>
                <c:pt idx="0">
                  <c:v>Europe</c:v>
                </c:pt>
              </c:strCache>
            </c:strRef>
          </c:tx>
          <c:spPr>
            <a:gradFill flip="none" rotWithShape="1">
              <a:gsLst>
                <a:gs pos="0">
                  <a:schemeClr val="tx2">
                    <a:lumMod val="75000"/>
                  </a:schemeClr>
                </a:gs>
                <a:gs pos="50000">
                  <a:srgbClr val="FFFF00"/>
                </a:gs>
                <a:gs pos="100000">
                  <a:schemeClr val="tx2">
                    <a:lumMod val="75000"/>
                  </a:schemeClr>
                </a:gs>
              </a:gsLst>
              <a:lin ang="10800000" scaled="1"/>
              <a:tileRect/>
            </a:gradFill>
            <a:ln>
              <a:solidFill>
                <a:srgbClr val="000000"/>
              </a:solidFill>
            </a:ln>
          </c:spPr>
          <c:invertIfNegative val="0"/>
          <c:cat>
            <c:numRef>
              <c:f>Sheet1!$A$2:$A$34</c:f>
              <c:numCache>
                <c:formatCode>General</c:formatCode>
                <c:ptCount val="30"/>
                <c:pt idx="0">
                  <c:v>1988</c:v>
                </c:pt>
                <c:pt idx="1">
                  <c:v>1989</c:v>
                </c:pt>
                <c:pt idx="2">
                  <c:v>1990</c:v>
                </c:pt>
                <c:pt idx="3">
                  <c:v>1991</c:v>
                </c:pt>
                <c:pt idx="4">
                  <c:v>1992</c:v>
                </c:pt>
                <c:pt idx="5">
                  <c:v>1993</c:v>
                </c:pt>
                <c:pt idx="6">
                  <c:v>1994</c:v>
                </c:pt>
                <c:pt idx="7">
                  <c:v>1995</c:v>
                </c:pt>
                <c:pt idx="8">
                  <c:v>1996</c:v>
                </c:pt>
                <c:pt idx="9">
                  <c:v>1997</c:v>
                </c:pt>
                <c:pt idx="10">
                  <c:v>1998</c:v>
                </c:pt>
                <c:pt idx="11">
                  <c:v>1999</c:v>
                </c:pt>
                <c:pt idx="12">
                  <c:v>2000</c:v>
                </c:pt>
                <c:pt idx="13">
                  <c:v>2001</c:v>
                </c:pt>
                <c:pt idx="14">
                  <c:v>2002</c:v>
                </c:pt>
                <c:pt idx="15">
                  <c:v>2003</c:v>
                </c:pt>
                <c:pt idx="16">
                  <c:v>2004</c:v>
                </c:pt>
                <c:pt idx="17">
                  <c:v>2005</c:v>
                </c:pt>
                <c:pt idx="18">
                  <c:v>2006</c:v>
                </c:pt>
                <c:pt idx="19">
                  <c:v>2007</c:v>
                </c:pt>
                <c:pt idx="20">
                  <c:v>2008</c:v>
                </c:pt>
                <c:pt idx="21">
                  <c:v>2009</c:v>
                </c:pt>
                <c:pt idx="22">
                  <c:v>2010</c:v>
                </c:pt>
                <c:pt idx="23">
                  <c:v>2011</c:v>
                </c:pt>
                <c:pt idx="24">
                  <c:v>2012</c:v>
                </c:pt>
                <c:pt idx="25">
                  <c:v>2013</c:v>
                </c:pt>
                <c:pt idx="26">
                  <c:v>2014</c:v>
                </c:pt>
                <c:pt idx="27">
                  <c:v>2015</c:v>
                </c:pt>
                <c:pt idx="28">
                  <c:v>2016</c:v>
                </c:pt>
                <c:pt idx="29">
                  <c:v>2017</c:v>
                </c:pt>
              </c:numCache>
            </c:numRef>
          </c:cat>
          <c:val>
            <c:numRef>
              <c:f>Sheet1!$B$2:$B$34</c:f>
              <c:numCache>
                <c:formatCode>General</c:formatCode>
                <c:ptCount val="30"/>
                <c:pt idx="0">
                  <c:v>41</c:v>
                </c:pt>
                <c:pt idx="1">
                  <c:v>87</c:v>
                </c:pt>
                <c:pt idx="2">
                  <c:v>189</c:v>
                </c:pt>
                <c:pt idx="3">
                  <c:v>281</c:v>
                </c:pt>
                <c:pt idx="4">
                  <c:v>363</c:v>
                </c:pt>
                <c:pt idx="5">
                  <c:v>380</c:v>
                </c:pt>
                <c:pt idx="6">
                  <c:v>436</c:v>
                </c:pt>
                <c:pt idx="7">
                  <c:v>402</c:v>
                </c:pt>
                <c:pt idx="8">
                  <c:v>435</c:v>
                </c:pt>
                <c:pt idx="9">
                  <c:v>417</c:v>
                </c:pt>
                <c:pt idx="10">
                  <c:v>521</c:v>
                </c:pt>
                <c:pt idx="11">
                  <c:v>507</c:v>
                </c:pt>
                <c:pt idx="12">
                  <c:v>513</c:v>
                </c:pt>
                <c:pt idx="13">
                  <c:v>513</c:v>
                </c:pt>
                <c:pt idx="14">
                  <c:v>686</c:v>
                </c:pt>
                <c:pt idx="15">
                  <c:v>713</c:v>
                </c:pt>
                <c:pt idx="16">
                  <c:v>783</c:v>
                </c:pt>
                <c:pt idx="17">
                  <c:v>875</c:v>
                </c:pt>
                <c:pt idx="18">
                  <c:v>1057</c:v>
                </c:pt>
                <c:pt idx="19">
                  <c:v>1133</c:v>
                </c:pt>
                <c:pt idx="20">
                  <c:v>1137</c:v>
                </c:pt>
                <c:pt idx="21">
                  <c:v>1241</c:v>
                </c:pt>
                <c:pt idx="22">
                  <c:v>1368</c:v>
                </c:pt>
                <c:pt idx="23">
                  <c:v>1534</c:v>
                </c:pt>
                <c:pt idx="24">
                  <c:v>1593</c:v>
                </c:pt>
                <c:pt idx="25">
                  <c:v>1650</c:v>
                </c:pt>
                <c:pt idx="26">
                  <c:v>1662</c:v>
                </c:pt>
                <c:pt idx="27">
                  <c:v>1595</c:v>
                </c:pt>
                <c:pt idx="28">
                  <c:v>1688</c:v>
                </c:pt>
                <c:pt idx="29">
                  <c:v>1378</c:v>
                </c:pt>
              </c:numCache>
            </c:numRef>
          </c:val>
          <c:extLst>
            <c:ext xmlns:c16="http://schemas.microsoft.com/office/drawing/2014/chart" uri="{C3380CC4-5D6E-409C-BE32-E72D297353CC}">
              <c16:uniqueId val="{00000000-438C-497A-9721-3F4835A5D66A}"/>
            </c:ext>
          </c:extLst>
        </c:ser>
        <c:ser>
          <c:idx val="1"/>
          <c:order val="1"/>
          <c:tx>
            <c:strRef>
              <c:f>Sheet1!$C$1</c:f>
              <c:strCache>
                <c:ptCount val="1"/>
                <c:pt idx="0">
                  <c:v>North America</c:v>
                </c:pt>
              </c:strCache>
            </c:strRef>
          </c:tx>
          <c:spPr>
            <a:gradFill flip="none" rotWithShape="1">
              <a:gsLst>
                <a:gs pos="0">
                  <a:srgbClr val="00B050"/>
                </a:gs>
                <a:gs pos="50000">
                  <a:srgbClr val="00FF00"/>
                </a:gs>
                <a:gs pos="100000">
                  <a:srgbClr val="00B050"/>
                </a:gs>
              </a:gsLst>
              <a:lin ang="10800000" scaled="1"/>
              <a:tileRect/>
            </a:gradFill>
            <a:ln>
              <a:solidFill>
                <a:schemeClr val="bg2"/>
              </a:solidFill>
            </a:ln>
          </c:spPr>
          <c:invertIfNegative val="0"/>
          <c:cat>
            <c:numRef>
              <c:f>Sheet1!$A$2:$A$34</c:f>
              <c:numCache>
                <c:formatCode>General</c:formatCode>
                <c:ptCount val="30"/>
                <c:pt idx="0">
                  <c:v>1988</c:v>
                </c:pt>
                <c:pt idx="1">
                  <c:v>1989</c:v>
                </c:pt>
                <c:pt idx="2">
                  <c:v>1990</c:v>
                </c:pt>
                <c:pt idx="3">
                  <c:v>1991</c:v>
                </c:pt>
                <c:pt idx="4">
                  <c:v>1992</c:v>
                </c:pt>
                <c:pt idx="5">
                  <c:v>1993</c:v>
                </c:pt>
                <c:pt idx="6">
                  <c:v>1994</c:v>
                </c:pt>
                <c:pt idx="7">
                  <c:v>1995</c:v>
                </c:pt>
                <c:pt idx="8">
                  <c:v>1996</c:v>
                </c:pt>
                <c:pt idx="9">
                  <c:v>1997</c:v>
                </c:pt>
                <c:pt idx="10">
                  <c:v>1998</c:v>
                </c:pt>
                <c:pt idx="11">
                  <c:v>1999</c:v>
                </c:pt>
                <c:pt idx="12">
                  <c:v>2000</c:v>
                </c:pt>
                <c:pt idx="13">
                  <c:v>2001</c:v>
                </c:pt>
                <c:pt idx="14">
                  <c:v>2002</c:v>
                </c:pt>
                <c:pt idx="15">
                  <c:v>2003</c:v>
                </c:pt>
                <c:pt idx="16">
                  <c:v>2004</c:v>
                </c:pt>
                <c:pt idx="17">
                  <c:v>2005</c:v>
                </c:pt>
                <c:pt idx="18">
                  <c:v>2006</c:v>
                </c:pt>
                <c:pt idx="19">
                  <c:v>2007</c:v>
                </c:pt>
                <c:pt idx="20">
                  <c:v>2008</c:v>
                </c:pt>
                <c:pt idx="21">
                  <c:v>2009</c:v>
                </c:pt>
                <c:pt idx="22">
                  <c:v>2010</c:v>
                </c:pt>
                <c:pt idx="23">
                  <c:v>2011</c:v>
                </c:pt>
                <c:pt idx="24">
                  <c:v>2012</c:v>
                </c:pt>
                <c:pt idx="25">
                  <c:v>2013</c:v>
                </c:pt>
                <c:pt idx="26">
                  <c:v>2014</c:v>
                </c:pt>
                <c:pt idx="27">
                  <c:v>2015</c:v>
                </c:pt>
                <c:pt idx="28">
                  <c:v>2016</c:v>
                </c:pt>
                <c:pt idx="29">
                  <c:v>2017</c:v>
                </c:pt>
              </c:numCache>
            </c:numRef>
          </c:cat>
          <c:val>
            <c:numRef>
              <c:f>Sheet1!$C$2:$C$34</c:f>
              <c:numCache>
                <c:formatCode>General</c:formatCode>
                <c:ptCount val="30"/>
                <c:pt idx="0">
                  <c:v>49</c:v>
                </c:pt>
                <c:pt idx="1">
                  <c:v>117</c:v>
                </c:pt>
                <c:pt idx="2">
                  <c:v>257</c:v>
                </c:pt>
                <c:pt idx="3">
                  <c:v>463</c:v>
                </c:pt>
                <c:pt idx="4">
                  <c:v>586</c:v>
                </c:pt>
                <c:pt idx="5">
                  <c:v>728</c:v>
                </c:pt>
                <c:pt idx="6">
                  <c:v>780</c:v>
                </c:pt>
                <c:pt idx="7">
                  <c:v>934</c:v>
                </c:pt>
                <c:pt idx="8">
                  <c:v>878</c:v>
                </c:pt>
                <c:pt idx="9">
                  <c:v>1010</c:v>
                </c:pt>
                <c:pt idx="10">
                  <c:v>937</c:v>
                </c:pt>
                <c:pt idx="11">
                  <c:v>968</c:v>
                </c:pt>
                <c:pt idx="12">
                  <c:v>1065</c:v>
                </c:pt>
                <c:pt idx="13">
                  <c:v>1175</c:v>
                </c:pt>
                <c:pt idx="14">
                  <c:v>1173</c:v>
                </c:pt>
                <c:pt idx="15">
                  <c:v>1192</c:v>
                </c:pt>
                <c:pt idx="16">
                  <c:v>1300</c:v>
                </c:pt>
                <c:pt idx="17">
                  <c:v>1545</c:v>
                </c:pt>
                <c:pt idx="18">
                  <c:v>1571</c:v>
                </c:pt>
                <c:pt idx="19">
                  <c:v>1650</c:v>
                </c:pt>
                <c:pt idx="20">
                  <c:v>1638</c:v>
                </c:pt>
                <c:pt idx="21">
                  <c:v>1843</c:v>
                </c:pt>
                <c:pt idx="22">
                  <c:v>1942</c:v>
                </c:pt>
                <c:pt idx="23">
                  <c:v>1994</c:v>
                </c:pt>
                <c:pt idx="24">
                  <c:v>1943</c:v>
                </c:pt>
                <c:pt idx="25">
                  <c:v>2146</c:v>
                </c:pt>
                <c:pt idx="26">
                  <c:v>2107</c:v>
                </c:pt>
                <c:pt idx="27">
                  <c:v>2280</c:v>
                </c:pt>
                <c:pt idx="28">
                  <c:v>2575</c:v>
                </c:pt>
                <c:pt idx="29">
                  <c:v>2740</c:v>
                </c:pt>
              </c:numCache>
            </c:numRef>
          </c:val>
          <c:extLst>
            <c:ext xmlns:c16="http://schemas.microsoft.com/office/drawing/2014/chart" uri="{C3380CC4-5D6E-409C-BE32-E72D297353CC}">
              <c16:uniqueId val="{00000001-438C-497A-9721-3F4835A5D66A}"/>
            </c:ext>
          </c:extLst>
        </c:ser>
        <c:ser>
          <c:idx val="2"/>
          <c:order val="2"/>
          <c:tx>
            <c:strRef>
              <c:f>Sheet1!$D$1</c:f>
              <c:strCache>
                <c:ptCount val="1"/>
                <c:pt idx="0">
                  <c:v>Other</c:v>
                </c:pt>
              </c:strCache>
            </c:strRef>
          </c:tx>
          <c:spPr>
            <a:gradFill>
              <a:gsLst>
                <a:gs pos="0">
                  <a:srgbClr val="C00000"/>
                </a:gs>
                <a:gs pos="50000">
                  <a:srgbClr val="FF0000"/>
                </a:gs>
                <a:gs pos="100000">
                  <a:srgbClr val="C00000"/>
                </a:gs>
              </a:gsLst>
              <a:lin ang="10800000" scaled="1"/>
            </a:gradFill>
            <a:ln>
              <a:solidFill>
                <a:srgbClr val="000000"/>
              </a:solidFill>
            </a:ln>
          </c:spPr>
          <c:invertIfNegative val="0"/>
          <c:cat>
            <c:numRef>
              <c:f>Sheet1!$A$2:$A$34</c:f>
              <c:numCache>
                <c:formatCode>General</c:formatCode>
                <c:ptCount val="30"/>
                <c:pt idx="0">
                  <c:v>1988</c:v>
                </c:pt>
                <c:pt idx="1">
                  <c:v>1989</c:v>
                </c:pt>
                <c:pt idx="2">
                  <c:v>1990</c:v>
                </c:pt>
                <c:pt idx="3">
                  <c:v>1991</c:v>
                </c:pt>
                <c:pt idx="4">
                  <c:v>1992</c:v>
                </c:pt>
                <c:pt idx="5">
                  <c:v>1993</c:v>
                </c:pt>
                <c:pt idx="6">
                  <c:v>1994</c:v>
                </c:pt>
                <c:pt idx="7">
                  <c:v>1995</c:v>
                </c:pt>
                <c:pt idx="8">
                  <c:v>1996</c:v>
                </c:pt>
                <c:pt idx="9">
                  <c:v>1997</c:v>
                </c:pt>
                <c:pt idx="10">
                  <c:v>1998</c:v>
                </c:pt>
                <c:pt idx="11">
                  <c:v>1999</c:v>
                </c:pt>
                <c:pt idx="12">
                  <c:v>2000</c:v>
                </c:pt>
                <c:pt idx="13">
                  <c:v>2001</c:v>
                </c:pt>
                <c:pt idx="14">
                  <c:v>2002</c:v>
                </c:pt>
                <c:pt idx="15">
                  <c:v>2003</c:v>
                </c:pt>
                <c:pt idx="16">
                  <c:v>2004</c:v>
                </c:pt>
                <c:pt idx="17">
                  <c:v>2005</c:v>
                </c:pt>
                <c:pt idx="18">
                  <c:v>2006</c:v>
                </c:pt>
                <c:pt idx="19">
                  <c:v>2007</c:v>
                </c:pt>
                <c:pt idx="20">
                  <c:v>2008</c:v>
                </c:pt>
                <c:pt idx="21">
                  <c:v>2009</c:v>
                </c:pt>
                <c:pt idx="22">
                  <c:v>2010</c:v>
                </c:pt>
                <c:pt idx="23">
                  <c:v>2011</c:v>
                </c:pt>
                <c:pt idx="24">
                  <c:v>2012</c:v>
                </c:pt>
                <c:pt idx="25">
                  <c:v>2013</c:v>
                </c:pt>
                <c:pt idx="26">
                  <c:v>2014</c:v>
                </c:pt>
                <c:pt idx="27">
                  <c:v>2015</c:v>
                </c:pt>
                <c:pt idx="28">
                  <c:v>2016</c:v>
                </c:pt>
                <c:pt idx="29">
                  <c:v>2017</c:v>
                </c:pt>
              </c:numCache>
            </c:numRef>
          </c:cat>
          <c:val>
            <c:numRef>
              <c:f>Sheet1!$D$2:$D$34</c:f>
              <c:numCache>
                <c:formatCode>General</c:formatCode>
                <c:ptCount val="30"/>
                <c:pt idx="0">
                  <c:v>0</c:v>
                </c:pt>
                <c:pt idx="1">
                  <c:v>0</c:v>
                </c:pt>
                <c:pt idx="2">
                  <c:v>7</c:v>
                </c:pt>
                <c:pt idx="3">
                  <c:v>20</c:v>
                </c:pt>
                <c:pt idx="4">
                  <c:v>33</c:v>
                </c:pt>
                <c:pt idx="5">
                  <c:v>62</c:v>
                </c:pt>
                <c:pt idx="6">
                  <c:v>78</c:v>
                </c:pt>
                <c:pt idx="7">
                  <c:v>78</c:v>
                </c:pt>
                <c:pt idx="8">
                  <c:v>77</c:v>
                </c:pt>
                <c:pt idx="9">
                  <c:v>87</c:v>
                </c:pt>
                <c:pt idx="10">
                  <c:v>95</c:v>
                </c:pt>
                <c:pt idx="11">
                  <c:v>95</c:v>
                </c:pt>
                <c:pt idx="12">
                  <c:v>132</c:v>
                </c:pt>
                <c:pt idx="13">
                  <c:v>102</c:v>
                </c:pt>
                <c:pt idx="14">
                  <c:v>125</c:v>
                </c:pt>
                <c:pt idx="15">
                  <c:v>119</c:v>
                </c:pt>
                <c:pt idx="16">
                  <c:v>148</c:v>
                </c:pt>
                <c:pt idx="17">
                  <c:v>167</c:v>
                </c:pt>
                <c:pt idx="18">
                  <c:v>191</c:v>
                </c:pt>
                <c:pt idx="19">
                  <c:v>169</c:v>
                </c:pt>
                <c:pt idx="20">
                  <c:v>256</c:v>
                </c:pt>
                <c:pt idx="21">
                  <c:v>232</c:v>
                </c:pt>
                <c:pt idx="22">
                  <c:v>280</c:v>
                </c:pt>
                <c:pt idx="23">
                  <c:v>345</c:v>
                </c:pt>
                <c:pt idx="24">
                  <c:v>319</c:v>
                </c:pt>
                <c:pt idx="25">
                  <c:v>389</c:v>
                </c:pt>
                <c:pt idx="26">
                  <c:v>349</c:v>
                </c:pt>
                <c:pt idx="27">
                  <c:v>421</c:v>
                </c:pt>
                <c:pt idx="28">
                  <c:v>410</c:v>
                </c:pt>
                <c:pt idx="29">
                  <c:v>436</c:v>
                </c:pt>
              </c:numCache>
            </c:numRef>
          </c:val>
          <c:extLst>
            <c:ext xmlns:c16="http://schemas.microsoft.com/office/drawing/2014/chart" uri="{C3380CC4-5D6E-409C-BE32-E72D297353CC}">
              <c16:uniqueId val="{00000002-438C-497A-9721-3F4835A5D66A}"/>
            </c:ext>
          </c:extLst>
        </c:ser>
        <c:dLbls>
          <c:showLegendKey val="0"/>
          <c:showVal val="0"/>
          <c:showCatName val="0"/>
          <c:showSerName val="0"/>
          <c:showPercent val="0"/>
          <c:showBubbleSize val="0"/>
        </c:dLbls>
        <c:gapWidth val="25"/>
        <c:overlap val="100"/>
        <c:axId val="553540744"/>
        <c:axId val="498155920"/>
      </c:barChart>
      <c:catAx>
        <c:axId val="553540744"/>
        <c:scaling>
          <c:orientation val="minMax"/>
        </c:scaling>
        <c:delete val="0"/>
        <c:axPos val="b"/>
        <c:numFmt formatCode="General" sourceLinked="1"/>
        <c:majorTickMark val="out"/>
        <c:minorTickMark val="none"/>
        <c:tickLblPos val="nextTo"/>
        <c:spPr>
          <a:ln>
            <a:solidFill>
              <a:schemeClr val="bg2"/>
            </a:solidFill>
          </a:ln>
        </c:spPr>
        <c:txPr>
          <a:bodyPr rot="-2700000"/>
          <a:lstStyle/>
          <a:p>
            <a:pPr>
              <a:defRPr sz="1500" b="1">
                <a:solidFill>
                  <a:schemeClr val="bg2"/>
                </a:solidFill>
              </a:defRPr>
            </a:pPr>
            <a:endParaRPr lang="en-US"/>
          </a:p>
        </c:txPr>
        <c:crossAx val="498155920"/>
        <c:crosses val="autoZero"/>
        <c:auto val="1"/>
        <c:lblAlgn val="ctr"/>
        <c:lblOffset val="100"/>
        <c:tickLblSkip val="1"/>
        <c:noMultiLvlLbl val="0"/>
      </c:catAx>
      <c:valAx>
        <c:axId val="498155920"/>
        <c:scaling>
          <c:orientation val="minMax"/>
          <c:max val="5000"/>
        </c:scaling>
        <c:delete val="0"/>
        <c:axPos val="l"/>
        <c:majorGridlines>
          <c:spPr>
            <a:ln>
              <a:solidFill>
                <a:schemeClr val="bg2"/>
              </a:solidFill>
              <a:prstDash val="sysDash"/>
            </a:ln>
          </c:spPr>
        </c:majorGridlines>
        <c:title>
          <c:tx>
            <c:rich>
              <a:bodyPr rot="-5400000" vert="horz"/>
              <a:lstStyle/>
              <a:p>
                <a:pPr>
                  <a:defRPr sz="1700">
                    <a:solidFill>
                      <a:schemeClr val="bg2"/>
                    </a:solidFill>
                  </a:defRPr>
                </a:pPr>
                <a:r>
                  <a:rPr lang="en-US" sz="1700" dirty="0" smtClean="0">
                    <a:solidFill>
                      <a:schemeClr val="bg2"/>
                    </a:solidFill>
                  </a:rPr>
                  <a:t>Number of transplants</a:t>
                </a:r>
                <a:endParaRPr lang="en-US" sz="1700" dirty="0">
                  <a:solidFill>
                    <a:schemeClr val="bg2"/>
                  </a:solidFill>
                </a:endParaRPr>
              </a:p>
            </c:rich>
          </c:tx>
          <c:layout>
            <c:manualLayout>
              <c:xMode val="edge"/>
              <c:yMode val="edge"/>
              <c:x val="7.3746312684365781E-3"/>
              <c:y val="0.18741666666666665"/>
            </c:manualLayout>
          </c:layout>
          <c:overlay val="0"/>
        </c:title>
        <c:numFmt formatCode="General" sourceLinked="0"/>
        <c:majorTickMark val="out"/>
        <c:minorTickMark val="none"/>
        <c:tickLblPos val="nextTo"/>
        <c:spPr>
          <a:ln>
            <a:solidFill>
              <a:schemeClr val="bg2"/>
            </a:solidFill>
          </a:ln>
        </c:spPr>
        <c:txPr>
          <a:bodyPr/>
          <a:lstStyle/>
          <a:p>
            <a:pPr>
              <a:defRPr sz="1500" b="1">
                <a:solidFill>
                  <a:schemeClr val="bg2"/>
                </a:solidFill>
              </a:defRPr>
            </a:pPr>
            <a:endParaRPr lang="en-US"/>
          </a:p>
        </c:txPr>
        <c:crossAx val="553540744"/>
        <c:crosses val="autoZero"/>
        <c:crossBetween val="between"/>
        <c:majorUnit val="500"/>
      </c:valAx>
      <c:spPr>
        <a:noFill/>
        <a:ln>
          <a:solidFill>
            <a:schemeClr val="bg2"/>
          </a:solidFill>
        </a:ln>
      </c:spPr>
    </c:plotArea>
    <c:legend>
      <c:legendPos val="r"/>
      <c:layout>
        <c:manualLayout>
          <c:xMode val="edge"/>
          <c:yMode val="edge"/>
          <c:x val="0.12974695470758463"/>
          <c:y val="4.7822752624671915E-2"/>
          <c:w val="0.17112256985575688"/>
          <c:h val="0.18845282497582541"/>
        </c:manualLayout>
      </c:layout>
      <c:overlay val="0"/>
      <c:spPr>
        <a:solidFill>
          <a:schemeClr val="tx1"/>
        </a:solidFill>
        <a:ln>
          <a:solidFill>
            <a:schemeClr val="bg2"/>
          </a:solidFill>
        </a:ln>
      </c:spPr>
      <c:txPr>
        <a:bodyPr/>
        <a:lstStyle/>
        <a:p>
          <a:pPr>
            <a:defRPr sz="1400" b="1">
              <a:solidFill>
                <a:schemeClr val="bg2"/>
              </a:solidFill>
            </a:defRPr>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9.6799269656510326E-2"/>
          <c:y val="4.7031369062738131E-2"/>
          <c:w val="0.88204654727893528"/>
          <c:h val="0.82181779696892732"/>
        </c:manualLayout>
      </c:layout>
      <c:scatterChart>
        <c:scatterStyle val="lineMarker"/>
        <c:varyColors val="0"/>
        <c:ser>
          <c:idx val="0"/>
          <c:order val="0"/>
          <c:tx>
            <c:strRef>
              <c:f>Sheet1!$B$1</c:f>
              <c:strCache>
                <c:ptCount val="1"/>
                <c:pt idx="0">
                  <c:v>Adult (N=48,511)</c:v>
                </c:pt>
              </c:strCache>
            </c:strRef>
          </c:tx>
          <c:spPr>
            <a:ln w="41275">
              <a:solidFill>
                <a:srgbClr val="00B050"/>
              </a:solidFill>
            </a:ln>
          </c:spPr>
          <c:marker>
            <c:symbol val="none"/>
          </c:marker>
          <c:xVal>
            <c:numRef>
              <c:f>Sheet1!$A$2:$A$25</c:f>
              <c:numCache>
                <c:formatCode>General</c:formatCode>
                <c:ptCount val="24"/>
                <c:pt idx="0">
                  <c:v>0</c:v>
                </c:pt>
                <c:pt idx="1">
                  <c:v>1</c:v>
                </c:pt>
                <c:pt idx="2">
                  <c:v>2</c:v>
                </c:pt>
                <c:pt idx="3">
                  <c:v>3</c:v>
                </c:pt>
                <c:pt idx="4">
                  <c:v>4</c:v>
                </c:pt>
                <c:pt idx="5">
                  <c:v>5</c:v>
                </c:pt>
                <c:pt idx="6">
                  <c:v>6</c:v>
                </c:pt>
                <c:pt idx="7">
                  <c:v>7</c:v>
                </c:pt>
                <c:pt idx="8">
                  <c:v>8</c:v>
                </c:pt>
                <c:pt idx="9">
                  <c:v>9</c:v>
                </c:pt>
                <c:pt idx="10">
                  <c:v>10</c:v>
                </c:pt>
                <c:pt idx="11">
                  <c:v>11</c:v>
                </c:pt>
                <c:pt idx="12">
                  <c:v>12</c:v>
                </c:pt>
                <c:pt idx="13">
                  <c:v>13</c:v>
                </c:pt>
                <c:pt idx="14">
                  <c:v>14</c:v>
                </c:pt>
                <c:pt idx="15">
                  <c:v>15</c:v>
                </c:pt>
                <c:pt idx="16">
                  <c:v>16</c:v>
                </c:pt>
                <c:pt idx="17">
                  <c:v>17</c:v>
                </c:pt>
                <c:pt idx="18">
                  <c:v>18</c:v>
                </c:pt>
                <c:pt idx="19">
                  <c:v>19</c:v>
                </c:pt>
                <c:pt idx="20">
                  <c:v>20</c:v>
                </c:pt>
                <c:pt idx="21">
                  <c:v>21</c:v>
                </c:pt>
                <c:pt idx="22">
                  <c:v>22</c:v>
                </c:pt>
              </c:numCache>
            </c:numRef>
          </c:xVal>
          <c:yVal>
            <c:numRef>
              <c:f>Sheet1!$B$2:$B$25</c:f>
              <c:numCache>
                <c:formatCode>General</c:formatCode>
                <c:ptCount val="24"/>
                <c:pt idx="0">
                  <c:v>100</c:v>
                </c:pt>
                <c:pt idx="1">
                  <c:v>100</c:v>
                </c:pt>
                <c:pt idx="2">
                  <c:v>90.304000000000002</c:v>
                </c:pt>
                <c:pt idx="3">
                  <c:v>82.108999999999995</c:v>
                </c:pt>
                <c:pt idx="4">
                  <c:v>75.042000000000002</c:v>
                </c:pt>
                <c:pt idx="5">
                  <c:v>68.543000000000006</c:v>
                </c:pt>
                <c:pt idx="6">
                  <c:v>62.645000000000003</c:v>
                </c:pt>
                <c:pt idx="7">
                  <c:v>56.947000000000003</c:v>
                </c:pt>
                <c:pt idx="8">
                  <c:v>51.646999999999998</c:v>
                </c:pt>
                <c:pt idx="9">
                  <c:v>46.777999999999999</c:v>
                </c:pt>
                <c:pt idx="10">
                  <c:v>41.927999999999997</c:v>
                </c:pt>
                <c:pt idx="11">
                  <c:v>37.627000000000002</c:v>
                </c:pt>
                <c:pt idx="12">
                  <c:v>33.728999999999999</c:v>
                </c:pt>
                <c:pt idx="13">
                  <c:v>30.170999999999999</c:v>
                </c:pt>
                <c:pt idx="14">
                  <c:v>27.231000000000002</c:v>
                </c:pt>
                <c:pt idx="15">
                  <c:v>24.507000000000001</c:v>
                </c:pt>
                <c:pt idx="16">
                  <c:v>21.861999999999998</c:v>
                </c:pt>
                <c:pt idx="17">
                  <c:v>19.600000000000001</c:v>
                </c:pt>
                <c:pt idx="18">
                  <c:v>17.478999999999999</c:v>
                </c:pt>
                <c:pt idx="19">
                  <c:v>15.976000000000001</c:v>
                </c:pt>
                <c:pt idx="20">
                  <c:v>14.504</c:v>
                </c:pt>
                <c:pt idx="21">
                  <c:v>13.278</c:v>
                </c:pt>
                <c:pt idx="22">
                  <c:v>11.721</c:v>
                </c:pt>
              </c:numCache>
            </c:numRef>
          </c:yVal>
          <c:smooth val="0"/>
          <c:extLst>
            <c:ext xmlns:c16="http://schemas.microsoft.com/office/drawing/2014/chart" uri="{C3380CC4-5D6E-409C-BE32-E72D297353CC}">
              <c16:uniqueId val="{00000000-04F4-42FA-A3E6-D6FBC3004F73}"/>
            </c:ext>
          </c:extLst>
        </c:ser>
        <c:ser>
          <c:idx val="1"/>
          <c:order val="1"/>
          <c:tx>
            <c:strRef>
              <c:f>Sheet1!$C$1</c:f>
              <c:strCache>
                <c:ptCount val="1"/>
                <c:pt idx="0">
                  <c:v>LCL (Adult)</c:v>
                </c:pt>
              </c:strCache>
            </c:strRef>
          </c:tx>
          <c:spPr>
            <a:ln w="41275">
              <a:solidFill>
                <a:srgbClr val="00B050"/>
              </a:solidFill>
              <a:prstDash val="sysDash"/>
            </a:ln>
          </c:spPr>
          <c:marker>
            <c:symbol val="none"/>
          </c:marker>
          <c:xVal>
            <c:numRef>
              <c:f>Sheet1!$A$2:$A$25</c:f>
              <c:numCache>
                <c:formatCode>General</c:formatCode>
                <c:ptCount val="24"/>
                <c:pt idx="0">
                  <c:v>0</c:v>
                </c:pt>
                <c:pt idx="1">
                  <c:v>1</c:v>
                </c:pt>
                <c:pt idx="2">
                  <c:v>2</c:v>
                </c:pt>
                <c:pt idx="3">
                  <c:v>3</c:v>
                </c:pt>
                <c:pt idx="4">
                  <c:v>4</c:v>
                </c:pt>
                <c:pt idx="5">
                  <c:v>5</c:v>
                </c:pt>
                <c:pt idx="6">
                  <c:v>6</c:v>
                </c:pt>
                <c:pt idx="7">
                  <c:v>7</c:v>
                </c:pt>
                <c:pt idx="8">
                  <c:v>8</c:v>
                </c:pt>
                <c:pt idx="9">
                  <c:v>9</c:v>
                </c:pt>
                <c:pt idx="10">
                  <c:v>10</c:v>
                </c:pt>
                <c:pt idx="11">
                  <c:v>11</c:v>
                </c:pt>
                <c:pt idx="12">
                  <c:v>12</c:v>
                </c:pt>
                <c:pt idx="13">
                  <c:v>13</c:v>
                </c:pt>
                <c:pt idx="14">
                  <c:v>14</c:v>
                </c:pt>
                <c:pt idx="15">
                  <c:v>15</c:v>
                </c:pt>
                <c:pt idx="16">
                  <c:v>16</c:v>
                </c:pt>
                <c:pt idx="17">
                  <c:v>17</c:v>
                </c:pt>
                <c:pt idx="18">
                  <c:v>18</c:v>
                </c:pt>
                <c:pt idx="19">
                  <c:v>19</c:v>
                </c:pt>
                <c:pt idx="20">
                  <c:v>20</c:v>
                </c:pt>
                <c:pt idx="21">
                  <c:v>21</c:v>
                </c:pt>
                <c:pt idx="22">
                  <c:v>22</c:v>
                </c:pt>
              </c:numCache>
            </c:numRef>
          </c:xVal>
          <c:yVal>
            <c:numRef>
              <c:f>Sheet1!$C$2:$C$25</c:f>
              <c:numCache>
                <c:formatCode>General</c:formatCode>
                <c:ptCount val="24"/>
                <c:pt idx="0">
                  <c:v>100</c:v>
                </c:pt>
                <c:pt idx="1">
                  <c:v>100</c:v>
                </c:pt>
                <c:pt idx="2">
                  <c:v>90.031000000000006</c:v>
                </c:pt>
                <c:pt idx="3">
                  <c:v>81.748000000000005</c:v>
                </c:pt>
                <c:pt idx="4">
                  <c:v>74.623000000000005</c:v>
                </c:pt>
                <c:pt idx="5">
                  <c:v>68.081000000000003</c:v>
                </c:pt>
                <c:pt idx="6">
                  <c:v>62.148000000000003</c:v>
                </c:pt>
                <c:pt idx="7">
                  <c:v>56.418999999999997</c:v>
                </c:pt>
                <c:pt idx="8">
                  <c:v>51.094000000000001</c:v>
                </c:pt>
                <c:pt idx="9">
                  <c:v>46.203000000000003</c:v>
                </c:pt>
                <c:pt idx="10">
                  <c:v>41.331000000000003</c:v>
                </c:pt>
                <c:pt idx="11">
                  <c:v>37.012</c:v>
                </c:pt>
                <c:pt idx="12">
                  <c:v>33.097999999999999</c:v>
                </c:pt>
                <c:pt idx="13">
                  <c:v>29.524000000000001</c:v>
                </c:pt>
                <c:pt idx="14">
                  <c:v>26.568999999999999</c:v>
                </c:pt>
                <c:pt idx="15">
                  <c:v>23.827999999999999</c:v>
                </c:pt>
                <c:pt idx="16">
                  <c:v>21.167000000000002</c:v>
                </c:pt>
                <c:pt idx="17">
                  <c:v>18.888000000000002</c:v>
                </c:pt>
                <c:pt idx="18">
                  <c:v>16.748000000000001</c:v>
                </c:pt>
                <c:pt idx="19">
                  <c:v>15.225</c:v>
                </c:pt>
                <c:pt idx="20">
                  <c:v>13.727</c:v>
                </c:pt>
                <c:pt idx="21">
                  <c:v>12.471</c:v>
                </c:pt>
                <c:pt idx="22">
                  <c:v>10.863</c:v>
                </c:pt>
              </c:numCache>
            </c:numRef>
          </c:yVal>
          <c:smooth val="0"/>
          <c:extLst>
            <c:ext xmlns:c16="http://schemas.microsoft.com/office/drawing/2014/chart" uri="{C3380CC4-5D6E-409C-BE32-E72D297353CC}">
              <c16:uniqueId val="{00000001-04F4-42FA-A3E6-D6FBC3004F73}"/>
            </c:ext>
          </c:extLst>
        </c:ser>
        <c:ser>
          <c:idx val="2"/>
          <c:order val="2"/>
          <c:tx>
            <c:strRef>
              <c:f>Sheet1!$D$1</c:f>
              <c:strCache>
                <c:ptCount val="1"/>
                <c:pt idx="0">
                  <c:v>UCL (Adult)</c:v>
                </c:pt>
              </c:strCache>
            </c:strRef>
          </c:tx>
          <c:spPr>
            <a:ln w="41275">
              <a:solidFill>
                <a:srgbClr val="00B050"/>
              </a:solidFill>
              <a:prstDash val="sysDash"/>
            </a:ln>
          </c:spPr>
          <c:marker>
            <c:symbol val="none"/>
          </c:marker>
          <c:xVal>
            <c:numRef>
              <c:f>Sheet1!$A$2:$A$25</c:f>
              <c:numCache>
                <c:formatCode>General</c:formatCode>
                <c:ptCount val="24"/>
                <c:pt idx="0">
                  <c:v>0</c:v>
                </c:pt>
                <c:pt idx="1">
                  <c:v>1</c:v>
                </c:pt>
                <c:pt idx="2">
                  <c:v>2</c:v>
                </c:pt>
                <c:pt idx="3">
                  <c:v>3</c:v>
                </c:pt>
                <c:pt idx="4">
                  <c:v>4</c:v>
                </c:pt>
                <c:pt idx="5">
                  <c:v>5</c:v>
                </c:pt>
                <c:pt idx="6">
                  <c:v>6</c:v>
                </c:pt>
                <c:pt idx="7">
                  <c:v>7</c:v>
                </c:pt>
                <c:pt idx="8">
                  <c:v>8</c:v>
                </c:pt>
                <c:pt idx="9">
                  <c:v>9</c:v>
                </c:pt>
                <c:pt idx="10">
                  <c:v>10</c:v>
                </c:pt>
                <c:pt idx="11">
                  <c:v>11</c:v>
                </c:pt>
                <c:pt idx="12">
                  <c:v>12</c:v>
                </c:pt>
                <c:pt idx="13">
                  <c:v>13</c:v>
                </c:pt>
                <c:pt idx="14">
                  <c:v>14</c:v>
                </c:pt>
                <c:pt idx="15">
                  <c:v>15</c:v>
                </c:pt>
                <c:pt idx="16">
                  <c:v>16</c:v>
                </c:pt>
                <c:pt idx="17">
                  <c:v>17</c:v>
                </c:pt>
                <c:pt idx="18">
                  <c:v>18</c:v>
                </c:pt>
                <c:pt idx="19">
                  <c:v>19</c:v>
                </c:pt>
                <c:pt idx="20">
                  <c:v>20</c:v>
                </c:pt>
                <c:pt idx="21">
                  <c:v>21</c:v>
                </c:pt>
                <c:pt idx="22">
                  <c:v>22</c:v>
                </c:pt>
              </c:numCache>
            </c:numRef>
          </c:xVal>
          <c:yVal>
            <c:numRef>
              <c:f>Sheet1!$D$2:$D$25</c:f>
              <c:numCache>
                <c:formatCode>General</c:formatCode>
                <c:ptCount val="24"/>
                <c:pt idx="0">
                  <c:v>100</c:v>
                </c:pt>
                <c:pt idx="1">
                  <c:v>100</c:v>
                </c:pt>
                <c:pt idx="2">
                  <c:v>90.57</c:v>
                </c:pt>
                <c:pt idx="3">
                  <c:v>82.463999999999999</c:v>
                </c:pt>
                <c:pt idx="4">
                  <c:v>75.454999999999998</c:v>
                </c:pt>
                <c:pt idx="5">
                  <c:v>69</c:v>
                </c:pt>
                <c:pt idx="6">
                  <c:v>63.137999999999998</c:v>
                </c:pt>
                <c:pt idx="7">
                  <c:v>57.47</c:v>
                </c:pt>
                <c:pt idx="8">
                  <c:v>52.198</c:v>
                </c:pt>
                <c:pt idx="9">
                  <c:v>47.351999999999997</c:v>
                </c:pt>
                <c:pt idx="10">
                  <c:v>42.524000000000001</c:v>
                </c:pt>
                <c:pt idx="11">
                  <c:v>38.241999999999997</c:v>
                </c:pt>
                <c:pt idx="12">
                  <c:v>34.360999999999997</c:v>
                </c:pt>
                <c:pt idx="13">
                  <c:v>30.821000000000002</c:v>
                </c:pt>
                <c:pt idx="14">
                  <c:v>27.898</c:v>
                </c:pt>
                <c:pt idx="15">
                  <c:v>25.19</c:v>
                </c:pt>
                <c:pt idx="16">
                  <c:v>22.565000000000001</c:v>
                </c:pt>
                <c:pt idx="17">
                  <c:v>20.321999999999999</c:v>
                </c:pt>
                <c:pt idx="18">
                  <c:v>18.224</c:v>
                </c:pt>
                <c:pt idx="19">
                  <c:v>16.742999999999999</c:v>
                </c:pt>
                <c:pt idx="20">
                  <c:v>15.302</c:v>
                </c:pt>
                <c:pt idx="21">
                  <c:v>14.11</c:v>
                </c:pt>
                <c:pt idx="22">
                  <c:v>12.614000000000001</c:v>
                </c:pt>
              </c:numCache>
            </c:numRef>
          </c:yVal>
          <c:smooth val="0"/>
          <c:extLst>
            <c:ext xmlns:c16="http://schemas.microsoft.com/office/drawing/2014/chart" uri="{C3380CC4-5D6E-409C-BE32-E72D297353CC}">
              <c16:uniqueId val="{00000002-04F4-42FA-A3E6-D6FBC3004F73}"/>
            </c:ext>
          </c:extLst>
        </c:ser>
        <c:ser>
          <c:idx val="3"/>
          <c:order val="3"/>
          <c:tx>
            <c:strRef>
              <c:f>Sheet1!$E$1</c:f>
              <c:strCache>
                <c:ptCount val="1"/>
                <c:pt idx="0">
                  <c:v>Pediatric (N=1,675)</c:v>
                </c:pt>
              </c:strCache>
            </c:strRef>
          </c:tx>
          <c:spPr>
            <a:ln w="41275">
              <a:solidFill>
                <a:srgbClr val="00B0F0"/>
              </a:solidFill>
            </a:ln>
          </c:spPr>
          <c:marker>
            <c:symbol val="none"/>
          </c:marker>
          <c:xVal>
            <c:numRef>
              <c:f>Sheet1!$A$2:$A$25</c:f>
              <c:numCache>
                <c:formatCode>General</c:formatCode>
                <c:ptCount val="24"/>
                <c:pt idx="0">
                  <c:v>0</c:v>
                </c:pt>
                <c:pt idx="1">
                  <c:v>1</c:v>
                </c:pt>
                <c:pt idx="2">
                  <c:v>2</c:v>
                </c:pt>
                <c:pt idx="3">
                  <c:v>3</c:v>
                </c:pt>
                <c:pt idx="4">
                  <c:v>4</c:v>
                </c:pt>
                <c:pt idx="5">
                  <c:v>5</c:v>
                </c:pt>
                <c:pt idx="6">
                  <c:v>6</c:v>
                </c:pt>
                <c:pt idx="7">
                  <c:v>7</c:v>
                </c:pt>
                <c:pt idx="8">
                  <c:v>8</c:v>
                </c:pt>
                <c:pt idx="9">
                  <c:v>9</c:v>
                </c:pt>
                <c:pt idx="10">
                  <c:v>10</c:v>
                </c:pt>
                <c:pt idx="11">
                  <c:v>11</c:v>
                </c:pt>
                <c:pt idx="12">
                  <c:v>12</c:v>
                </c:pt>
                <c:pt idx="13">
                  <c:v>13</c:v>
                </c:pt>
                <c:pt idx="14">
                  <c:v>14</c:v>
                </c:pt>
                <c:pt idx="15">
                  <c:v>15</c:v>
                </c:pt>
                <c:pt idx="16">
                  <c:v>16</c:v>
                </c:pt>
                <c:pt idx="17">
                  <c:v>17</c:v>
                </c:pt>
                <c:pt idx="18">
                  <c:v>18</c:v>
                </c:pt>
                <c:pt idx="19">
                  <c:v>19</c:v>
                </c:pt>
                <c:pt idx="20">
                  <c:v>20</c:v>
                </c:pt>
                <c:pt idx="21">
                  <c:v>21</c:v>
                </c:pt>
                <c:pt idx="22">
                  <c:v>22</c:v>
                </c:pt>
              </c:numCache>
            </c:numRef>
          </c:xVal>
          <c:yVal>
            <c:numRef>
              <c:f>Sheet1!$E$2:$E$25</c:f>
              <c:numCache>
                <c:formatCode>General</c:formatCode>
                <c:ptCount val="24"/>
                <c:pt idx="0">
                  <c:v>100</c:v>
                </c:pt>
                <c:pt idx="1">
                  <c:v>100</c:v>
                </c:pt>
                <c:pt idx="2">
                  <c:v>88.31</c:v>
                </c:pt>
                <c:pt idx="3">
                  <c:v>78.855999999999995</c:v>
                </c:pt>
                <c:pt idx="4">
                  <c:v>71.959999999999994</c:v>
                </c:pt>
                <c:pt idx="5">
                  <c:v>65.718999999999994</c:v>
                </c:pt>
                <c:pt idx="6">
                  <c:v>60.372</c:v>
                </c:pt>
                <c:pt idx="7">
                  <c:v>56.551000000000002</c:v>
                </c:pt>
                <c:pt idx="8">
                  <c:v>53.561999999999998</c:v>
                </c:pt>
                <c:pt idx="9">
                  <c:v>50.381</c:v>
                </c:pt>
                <c:pt idx="10">
                  <c:v>47.881</c:v>
                </c:pt>
                <c:pt idx="11">
                  <c:v>45.311999999999998</c:v>
                </c:pt>
                <c:pt idx="12">
                  <c:v>42.942</c:v>
                </c:pt>
                <c:pt idx="13">
                  <c:v>38.582999999999998</c:v>
                </c:pt>
                <c:pt idx="14">
                  <c:v>37.911999999999999</c:v>
                </c:pt>
                <c:pt idx="15">
                  <c:v>35.305</c:v>
                </c:pt>
                <c:pt idx="16">
                  <c:v>34.463999999999999</c:v>
                </c:pt>
                <c:pt idx="17">
                  <c:v>33.103000000000002</c:v>
                </c:pt>
                <c:pt idx="18">
                  <c:v>31.023</c:v>
                </c:pt>
                <c:pt idx="19">
                  <c:v>29.744</c:v>
                </c:pt>
                <c:pt idx="20">
                  <c:v>29</c:v>
                </c:pt>
                <c:pt idx="21">
                  <c:v>29</c:v>
                </c:pt>
                <c:pt idx="22">
                  <c:v>27.55</c:v>
                </c:pt>
              </c:numCache>
            </c:numRef>
          </c:yVal>
          <c:smooth val="0"/>
          <c:extLst>
            <c:ext xmlns:c16="http://schemas.microsoft.com/office/drawing/2014/chart" uri="{C3380CC4-5D6E-409C-BE32-E72D297353CC}">
              <c16:uniqueId val="{00000003-04F4-42FA-A3E6-D6FBC3004F73}"/>
            </c:ext>
          </c:extLst>
        </c:ser>
        <c:ser>
          <c:idx val="4"/>
          <c:order val="4"/>
          <c:tx>
            <c:strRef>
              <c:f>Sheet1!$F$1</c:f>
              <c:strCache>
                <c:ptCount val="1"/>
                <c:pt idx="0">
                  <c:v>LCL (Ped)</c:v>
                </c:pt>
              </c:strCache>
            </c:strRef>
          </c:tx>
          <c:spPr>
            <a:ln w="41275">
              <a:solidFill>
                <a:srgbClr val="00B0F0"/>
              </a:solidFill>
              <a:prstDash val="sysDash"/>
            </a:ln>
          </c:spPr>
          <c:marker>
            <c:symbol val="none"/>
          </c:marker>
          <c:xVal>
            <c:numRef>
              <c:f>Sheet1!$A$2:$A$25</c:f>
              <c:numCache>
                <c:formatCode>General</c:formatCode>
                <c:ptCount val="24"/>
                <c:pt idx="0">
                  <c:v>0</c:v>
                </c:pt>
                <c:pt idx="1">
                  <c:v>1</c:v>
                </c:pt>
                <c:pt idx="2">
                  <c:v>2</c:v>
                </c:pt>
                <c:pt idx="3">
                  <c:v>3</c:v>
                </c:pt>
                <c:pt idx="4">
                  <c:v>4</c:v>
                </c:pt>
                <c:pt idx="5">
                  <c:v>5</c:v>
                </c:pt>
                <c:pt idx="6">
                  <c:v>6</c:v>
                </c:pt>
                <c:pt idx="7">
                  <c:v>7</c:v>
                </c:pt>
                <c:pt idx="8">
                  <c:v>8</c:v>
                </c:pt>
                <c:pt idx="9">
                  <c:v>9</c:v>
                </c:pt>
                <c:pt idx="10">
                  <c:v>10</c:v>
                </c:pt>
                <c:pt idx="11">
                  <c:v>11</c:v>
                </c:pt>
                <c:pt idx="12">
                  <c:v>12</c:v>
                </c:pt>
                <c:pt idx="13">
                  <c:v>13</c:v>
                </c:pt>
                <c:pt idx="14">
                  <c:v>14</c:v>
                </c:pt>
                <c:pt idx="15">
                  <c:v>15</c:v>
                </c:pt>
                <c:pt idx="16">
                  <c:v>16</c:v>
                </c:pt>
                <c:pt idx="17">
                  <c:v>17</c:v>
                </c:pt>
                <c:pt idx="18">
                  <c:v>18</c:v>
                </c:pt>
                <c:pt idx="19">
                  <c:v>19</c:v>
                </c:pt>
                <c:pt idx="20">
                  <c:v>20</c:v>
                </c:pt>
                <c:pt idx="21">
                  <c:v>21</c:v>
                </c:pt>
                <c:pt idx="22">
                  <c:v>22</c:v>
                </c:pt>
              </c:numCache>
            </c:numRef>
          </c:xVal>
          <c:yVal>
            <c:numRef>
              <c:f>Sheet1!$F$2:$F$25</c:f>
              <c:numCache>
                <c:formatCode>General</c:formatCode>
                <c:ptCount val="24"/>
                <c:pt idx="0">
                  <c:v>100</c:v>
                </c:pt>
                <c:pt idx="1">
                  <c:v>100</c:v>
                </c:pt>
                <c:pt idx="2">
                  <c:v>86.632000000000005</c:v>
                </c:pt>
                <c:pt idx="3">
                  <c:v>76.722999999999999</c:v>
                </c:pt>
                <c:pt idx="4">
                  <c:v>69.581999999999994</c:v>
                </c:pt>
                <c:pt idx="5">
                  <c:v>63.148000000000003</c:v>
                </c:pt>
                <c:pt idx="6">
                  <c:v>57.651000000000003</c:v>
                </c:pt>
                <c:pt idx="7">
                  <c:v>53.72</c:v>
                </c:pt>
                <c:pt idx="8">
                  <c:v>50.637</c:v>
                </c:pt>
                <c:pt idx="9">
                  <c:v>47.341999999999999</c:v>
                </c:pt>
                <c:pt idx="10">
                  <c:v>44.74</c:v>
                </c:pt>
                <c:pt idx="11">
                  <c:v>42.045000000000002</c:v>
                </c:pt>
                <c:pt idx="12">
                  <c:v>39.533999999999999</c:v>
                </c:pt>
                <c:pt idx="13">
                  <c:v>34.923000000000002</c:v>
                </c:pt>
                <c:pt idx="14">
                  <c:v>34.203000000000003</c:v>
                </c:pt>
                <c:pt idx="15">
                  <c:v>31.395</c:v>
                </c:pt>
                <c:pt idx="16">
                  <c:v>30.484999999999999</c:v>
                </c:pt>
                <c:pt idx="17">
                  <c:v>29.007000000000001</c:v>
                </c:pt>
                <c:pt idx="18">
                  <c:v>26.734000000000002</c:v>
                </c:pt>
                <c:pt idx="19">
                  <c:v>25.303999999999998</c:v>
                </c:pt>
                <c:pt idx="20">
                  <c:v>24.456</c:v>
                </c:pt>
                <c:pt idx="21">
                  <c:v>24.456</c:v>
                </c:pt>
                <c:pt idx="22">
                  <c:v>22.484000000000002</c:v>
                </c:pt>
              </c:numCache>
            </c:numRef>
          </c:yVal>
          <c:smooth val="0"/>
          <c:extLst>
            <c:ext xmlns:c16="http://schemas.microsoft.com/office/drawing/2014/chart" uri="{C3380CC4-5D6E-409C-BE32-E72D297353CC}">
              <c16:uniqueId val="{00000004-04F4-42FA-A3E6-D6FBC3004F73}"/>
            </c:ext>
          </c:extLst>
        </c:ser>
        <c:ser>
          <c:idx val="5"/>
          <c:order val="5"/>
          <c:tx>
            <c:strRef>
              <c:f>Sheet1!$G$1</c:f>
              <c:strCache>
                <c:ptCount val="1"/>
                <c:pt idx="0">
                  <c:v>UCL (Ped)</c:v>
                </c:pt>
              </c:strCache>
            </c:strRef>
          </c:tx>
          <c:spPr>
            <a:ln w="41275">
              <a:solidFill>
                <a:srgbClr val="00B0F0"/>
              </a:solidFill>
              <a:prstDash val="sysDash"/>
            </a:ln>
          </c:spPr>
          <c:marker>
            <c:symbol val="none"/>
          </c:marker>
          <c:xVal>
            <c:numRef>
              <c:f>Sheet1!$A$2:$A$25</c:f>
              <c:numCache>
                <c:formatCode>General</c:formatCode>
                <c:ptCount val="24"/>
                <c:pt idx="0">
                  <c:v>0</c:v>
                </c:pt>
                <c:pt idx="1">
                  <c:v>1</c:v>
                </c:pt>
                <c:pt idx="2">
                  <c:v>2</c:v>
                </c:pt>
                <c:pt idx="3">
                  <c:v>3</c:v>
                </c:pt>
                <c:pt idx="4">
                  <c:v>4</c:v>
                </c:pt>
                <c:pt idx="5">
                  <c:v>5</c:v>
                </c:pt>
                <c:pt idx="6">
                  <c:v>6</c:v>
                </c:pt>
                <c:pt idx="7">
                  <c:v>7</c:v>
                </c:pt>
                <c:pt idx="8">
                  <c:v>8</c:v>
                </c:pt>
                <c:pt idx="9">
                  <c:v>9</c:v>
                </c:pt>
                <c:pt idx="10">
                  <c:v>10</c:v>
                </c:pt>
                <c:pt idx="11">
                  <c:v>11</c:v>
                </c:pt>
                <c:pt idx="12">
                  <c:v>12</c:v>
                </c:pt>
                <c:pt idx="13">
                  <c:v>13</c:v>
                </c:pt>
                <c:pt idx="14">
                  <c:v>14</c:v>
                </c:pt>
                <c:pt idx="15">
                  <c:v>15</c:v>
                </c:pt>
                <c:pt idx="16">
                  <c:v>16</c:v>
                </c:pt>
                <c:pt idx="17">
                  <c:v>17</c:v>
                </c:pt>
                <c:pt idx="18">
                  <c:v>18</c:v>
                </c:pt>
                <c:pt idx="19">
                  <c:v>19</c:v>
                </c:pt>
                <c:pt idx="20">
                  <c:v>20</c:v>
                </c:pt>
                <c:pt idx="21">
                  <c:v>21</c:v>
                </c:pt>
                <c:pt idx="22">
                  <c:v>22</c:v>
                </c:pt>
              </c:numCache>
            </c:numRef>
          </c:xVal>
          <c:yVal>
            <c:numRef>
              <c:f>Sheet1!$G$2:$G$25</c:f>
              <c:numCache>
                <c:formatCode>General</c:formatCode>
                <c:ptCount val="24"/>
                <c:pt idx="0">
                  <c:v>100</c:v>
                </c:pt>
                <c:pt idx="1">
                  <c:v>100</c:v>
                </c:pt>
                <c:pt idx="2">
                  <c:v>89.79</c:v>
                </c:pt>
                <c:pt idx="3">
                  <c:v>80.819000000000003</c:v>
                </c:pt>
                <c:pt idx="4">
                  <c:v>74.188999999999993</c:v>
                </c:pt>
                <c:pt idx="5">
                  <c:v>68.156999999999996</c:v>
                </c:pt>
                <c:pt idx="6">
                  <c:v>62.978000000000002</c:v>
                </c:pt>
                <c:pt idx="7">
                  <c:v>59.279000000000003</c:v>
                </c:pt>
                <c:pt idx="8">
                  <c:v>56.393999999999998</c:v>
                </c:pt>
                <c:pt idx="9">
                  <c:v>53.338000000000001</c:v>
                </c:pt>
                <c:pt idx="10">
                  <c:v>50.95</c:v>
                </c:pt>
                <c:pt idx="11">
                  <c:v>48.518999999999998</c:v>
                </c:pt>
                <c:pt idx="12">
                  <c:v>46.301000000000002</c:v>
                </c:pt>
                <c:pt idx="13">
                  <c:v>42.226999999999997</c:v>
                </c:pt>
                <c:pt idx="14">
                  <c:v>41.610999999999997</c:v>
                </c:pt>
                <c:pt idx="15">
                  <c:v>39.232999999999997</c:v>
                </c:pt>
                <c:pt idx="16">
                  <c:v>38.472999999999999</c:v>
                </c:pt>
                <c:pt idx="17">
                  <c:v>37.247999999999998</c:v>
                </c:pt>
                <c:pt idx="18">
                  <c:v>35.401000000000003</c:v>
                </c:pt>
                <c:pt idx="19">
                  <c:v>34.304000000000002</c:v>
                </c:pt>
                <c:pt idx="20">
                  <c:v>33.686</c:v>
                </c:pt>
                <c:pt idx="21">
                  <c:v>33.686</c:v>
                </c:pt>
                <c:pt idx="22">
                  <c:v>32.835999999999999</c:v>
                </c:pt>
              </c:numCache>
            </c:numRef>
          </c:yVal>
          <c:smooth val="0"/>
          <c:extLst>
            <c:ext xmlns:c16="http://schemas.microsoft.com/office/drawing/2014/chart" uri="{C3380CC4-5D6E-409C-BE32-E72D297353CC}">
              <c16:uniqueId val="{00000005-04F4-42FA-A3E6-D6FBC3004F73}"/>
            </c:ext>
          </c:extLst>
        </c:ser>
        <c:dLbls>
          <c:showLegendKey val="0"/>
          <c:showVal val="0"/>
          <c:showCatName val="0"/>
          <c:showSerName val="0"/>
          <c:showPercent val="0"/>
          <c:showBubbleSize val="0"/>
        </c:dLbls>
        <c:axId val="544017976"/>
        <c:axId val="544017584"/>
      </c:scatterChart>
      <c:valAx>
        <c:axId val="544017976"/>
        <c:scaling>
          <c:orientation val="minMax"/>
          <c:max val="20"/>
          <c:min val="0"/>
        </c:scaling>
        <c:delete val="0"/>
        <c:axPos val="b"/>
        <c:title>
          <c:tx>
            <c:rich>
              <a:bodyPr/>
              <a:lstStyle/>
              <a:p>
                <a:pPr>
                  <a:defRPr sz="1700">
                    <a:solidFill>
                      <a:schemeClr val="bg2"/>
                    </a:solidFill>
                  </a:defRPr>
                </a:pPr>
                <a:r>
                  <a:rPr lang="en-US" sz="1700" dirty="0" smtClean="0">
                    <a:solidFill>
                      <a:schemeClr val="bg2"/>
                    </a:solidFill>
                  </a:rPr>
                  <a:t>Years</a:t>
                </a:r>
                <a:endParaRPr lang="en-US" sz="1700" dirty="0">
                  <a:solidFill>
                    <a:schemeClr val="bg2"/>
                  </a:solidFill>
                </a:endParaRPr>
              </a:p>
            </c:rich>
          </c:tx>
          <c:layout/>
          <c:overlay val="0"/>
        </c:title>
        <c:numFmt formatCode="#,##0" sourceLinked="0"/>
        <c:majorTickMark val="out"/>
        <c:minorTickMark val="none"/>
        <c:tickLblPos val="nextTo"/>
        <c:spPr>
          <a:ln>
            <a:solidFill>
              <a:schemeClr val="bg2"/>
            </a:solidFill>
          </a:ln>
        </c:spPr>
        <c:txPr>
          <a:bodyPr rot="0"/>
          <a:lstStyle/>
          <a:p>
            <a:pPr>
              <a:defRPr sz="1500" b="1">
                <a:solidFill>
                  <a:schemeClr val="bg2"/>
                </a:solidFill>
              </a:defRPr>
            </a:pPr>
            <a:endParaRPr lang="en-US"/>
          </a:p>
        </c:txPr>
        <c:crossAx val="544017584"/>
        <c:crosses val="autoZero"/>
        <c:crossBetween val="midCat"/>
        <c:majorUnit val="1"/>
      </c:valAx>
      <c:valAx>
        <c:axId val="544017584"/>
        <c:scaling>
          <c:orientation val="minMax"/>
          <c:max val="100"/>
          <c:min val="0"/>
        </c:scaling>
        <c:delete val="0"/>
        <c:axPos val="l"/>
        <c:majorGridlines>
          <c:spPr>
            <a:ln>
              <a:solidFill>
                <a:schemeClr val="bg2"/>
              </a:solidFill>
              <a:prstDash val="sysDash"/>
            </a:ln>
          </c:spPr>
        </c:majorGridlines>
        <c:title>
          <c:tx>
            <c:rich>
              <a:bodyPr rot="-5400000" vert="horz"/>
              <a:lstStyle/>
              <a:p>
                <a:pPr>
                  <a:defRPr sz="1700">
                    <a:solidFill>
                      <a:schemeClr val="bg2"/>
                    </a:solidFill>
                  </a:defRPr>
                </a:pPr>
                <a:r>
                  <a:rPr lang="en-US" sz="1700" b="1" i="0" baseline="0" dirty="0" smtClean="0">
                    <a:solidFill>
                      <a:schemeClr val="bg2"/>
                    </a:solidFill>
                  </a:rPr>
                  <a:t>Survival (%)</a:t>
                </a:r>
                <a:endParaRPr lang="en-US" sz="1700" b="1" i="0" baseline="0" dirty="0">
                  <a:solidFill>
                    <a:schemeClr val="bg2"/>
                  </a:solidFill>
                </a:endParaRPr>
              </a:p>
            </c:rich>
          </c:tx>
          <c:layout/>
          <c:overlay val="0"/>
        </c:title>
        <c:numFmt formatCode="General" sourceLinked="1"/>
        <c:majorTickMark val="out"/>
        <c:minorTickMark val="none"/>
        <c:tickLblPos val="nextTo"/>
        <c:spPr>
          <a:ln>
            <a:solidFill>
              <a:schemeClr val="bg2"/>
            </a:solidFill>
          </a:ln>
        </c:spPr>
        <c:txPr>
          <a:bodyPr/>
          <a:lstStyle/>
          <a:p>
            <a:pPr>
              <a:defRPr sz="1500" b="1">
                <a:solidFill>
                  <a:schemeClr val="bg2"/>
                </a:solidFill>
              </a:defRPr>
            </a:pPr>
            <a:endParaRPr lang="en-US"/>
          </a:p>
        </c:txPr>
        <c:crossAx val="544017976"/>
        <c:crosses val="autoZero"/>
        <c:crossBetween val="midCat"/>
        <c:majorUnit val="25"/>
      </c:valAx>
      <c:spPr>
        <a:noFill/>
        <a:ln>
          <a:solidFill>
            <a:schemeClr val="bg2"/>
          </a:solidFill>
        </a:ln>
      </c:spPr>
    </c:plotArea>
    <c:legend>
      <c:legendPos val="r"/>
      <c:legendEntry>
        <c:idx val="1"/>
        <c:delete val="1"/>
      </c:legendEntry>
      <c:legendEntry>
        <c:idx val="2"/>
        <c:delete val="1"/>
      </c:legendEntry>
      <c:legendEntry>
        <c:idx val="4"/>
        <c:delete val="1"/>
      </c:legendEntry>
      <c:legendEntry>
        <c:idx val="5"/>
        <c:delete val="1"/>
      </c:legendEntry>
      <c:layout>
        <c:manualLayout>
          <c:xMode val="edge"/>
          <c:yMode val="edge"/>
          <c:x val="0.69414869336985052"/>
          <c:y val="6.6669841673016678E-2"/>
          <c:w val="0.23123234052265207"/>
          <c:h val="0.11550334434002202"/>
        </c:manualLayout>
      </c:layout>
      <c:overlay val="1"/>
      <c:spPr>
        <a:noFill/>
        <a:ln>
          <a:solidFill>
            <a:schemeClr val="bg2"/>
          </a:solidFill>
        </a:ln>
      </c:spPr>
      <c:txPr>
        <a:bodyPr/>
        <a:lstStyle/>
        <a:p>
          <a:pPr>
            <a:defRPr sz="1400" b="1">
              <a:solidFill>
                <a:schemeClr val="bg2"/>
              </a:solidFill>
            </a:defRPr>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1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9.6799269656510326E-2"/>
          <c:y val="3.3590508847684365E-2"/>
          <c:w val="0.88204654727893528"/>
          <c:h val="0.83525865718398107"/>
        </c:manualLayout>
      </c:layout>
      <c:scatterChart>
        <c:scatterStyle val="lineMarker"/>
        <c:varyColors val="0"/>
        <c:ser>
          <c:idx val="0"/>
          <c:order val="0"/>
          <c:tx>
            <c:strRef>
              <c:f>Sheet1!$B$1</c:f>
              <c:strCache>
                <c:ptCount val="1"/>
                <c:pt idx="0">
                  <c:v>Adult/Primary (N=46,866)</c:v>
                </c:pt>
              </c:strCache>
            </c:strRef>
          </c:tx>
          <c:spPr>
            <a:ln w="41275">
              <a:solidFill>
                <a:srgbClr val="00B0F0"/>
              </a:solidFill>
            </a:ln>
          </c:spPr>
          <c:marker>
            <c:symbol val="none"/>
          </c:marker>
          <c:xVal>
            <c:numRef>
              <c:f>Sheet1!$A$2:$A$25</c:f>
              <c:numCache>
                <c:formatCode>General</c:formatCode>
                <c:ptCount val="24"/>
                <c:pt idx="0">
                  <c:v>0</c:v>
                </c:pt>
                <c:pt idx="1">
                  <c:v>1</c:v>
                </c:pt>
                <c:pt idx="2">
                  <c:v>2</c:v>
                </c:pt>
                <c:pt idx="3">
                  <c:v>3</c:v>
                </c:pt>
                <c:pt idx="4">
                  <c:v>4</c:v>
                </c:pt>
                <c:pt idx="5">
                  <c:v>5</c:v>
                </c:pt>
                <c:pt idx="6">
                  <c:v>6</c:v>
                </c:pt>
                <c:pt idx="7">
                  <c:v>7</c:v>
                </c:pt>
                <c:pt idx="8">
                  <c:v>8</c:v>
                </c:pt>
                <c:pt idx="9">
                  <c:v>9</c:v>
                </c:pt>
                <c:pt idx="10">
                  <c:v>10</c:v>
                </c:pt>
                <c:pt idx="11">
                  <c:v>11</c:v>
                </c:pt>
                <c:pt idx="12">
                  <c:v>12</c:v>
                </c:pt>
                <c:pt idx="13">
                  <c:v>13</c:v>
                </c:pt>
                <c:pt idx="14">
                  <c:v>14</c:v>
                </c:pt>
                <c:pt idx="15">
                  <c:v>15</c:v>
                </c:pt>
                <c:pt idx="16">
                  <c:v>16</c:v>
                </c:pt>
                <c:pt idx="17">
                  <c:v>17</c:v>
                </c:pt>
                <c:pt idx="18">
                  <c:v>18</c:v>
                </c:pt>
                <c:pt idx="19">
                  <c:v>19</c:v>
                </c:pt>
                <c:pt idx="20">
                  <c:v>20</c:v>
                </c:pt>
                <c:pt idx="21">
                  <c:v>21</c:v>
                </c:pt>
                <c:pt idx="22">
                  <c:v>22</c:v>
                </c:pt>
              </c:numCache>
            </c:numRef>
          </c:xVal>
          <c:yVal>
            <c:numRef>
              <c:f>Sheet1!$B$2:$B$25</c:f>
              <c:numCache>
                <c:formatCode>General</c:formatCode>
                <c:ptCount val="24"/>
                <c:pt idx="0">
                  <c:v>100</c:v>
                </c:pt>
                <c:pt idx="1">
                  <c:v>100</c:v>
                </c:pt>
                <c:pt idx="2">
                  <c:v>90.462000000000003</c:v>
                </c:pt>
                <c:pt idx="3">
                  <c:v>82.385000000000005</c:v>
                </c:pt>
                <c:pt idx="4">
                  <c:v>75.355000000000004</c:v>
                </c:pt>
                <c:pt idx="5">
                  <c:v>68.850999999999999</c:v>
                </c:pt>
                <c:pt idx="6">
                  <c:v>62.97</c:v>
                </c:pt>
                <c:pt idx="7">
                  <c:v>57.277999999999999</c:v>
                </c:pt>
                <c:pt idx="8">
                  <c:v>51.969000000000001</c:v>
                </c:pt>
                <c:pt idx="9">
                  <c:v>47.076999999999998</c:v>
                </c:pt>
                <c:pt idx="10">
                  <c:v>42.234000000000002</c:v>
                </c:pt>
                <c:pt idx="11">
                  <c:v>37.895000000000003</c:v>
                </c:pt>
                <c:pt idx="12">
                  <c:v>33.954000000000001</c:v>
                </c:pt>
                <c:pt idx="13">
                  <c:v>30.38</c:v>
                </c:pt>
                <c:pt idx="14">
                  <c:v>27.411999999999999</c:v>
                </c:pt>
                <c:pt idx="15">
                  <c:v>24.66</c:v>
                </c:pt>
                <c:pt idx="16">
                  <c:v>21.989000000000001</c:v>
                </c:pt>
                <c:pt idx="17">
                  <c:v>19.722000000000001</c:v>
                </c:pt>
                <c:pt idx="18">
                  <c:v>17.591000000000001</c:v>
                </c:pt>
                <c:pt idx="19">
                  <c:v>16.073</c:v>
                </c:pt>
                <c:pt idx="20">
                  <c:v>14.589</c:v>
                </c:pt>
                <c:pt idx="21">
                  <c:v>13.326000000000001</c:v>
                </c:pt>
                <c:pt idx="22">
                  <c:v>11.726000000000001</c:v>
                </c:pt>
              </c:numCache>
            </c:numRef>
          </c:yVal>
          <c:smooth val="0"/>
          <c:extLst>
            <c:ext xmlns:c16="http://schemas.microsoft.com/office/drawing/2014/chart" uri="{C3380CC4-5D6E-409C-BE32-E72D297353CC}">
              <c16:uniqueId val="{00000000-74CA-457B-AC5D-EFE1318C0F11}"/>
            </c:ext>
          </c:extLst>
        </c:ser>
        <c:ser>
          <c:idx val="1"/>
          <c:order val="1"/>
          <c:tx>
            <c:strRef>
              <c:f>Sheet1!$C$1</c:f>
              <c:strCache>
                <c:ptCount val="1"/>
                <c:pt idx="0">
                  <c:v>Adult/First Retx (N=1,572)</c:v>
                </c:pt>
              </c:strCache>
            </c:strRef>
          </c:tx>
          <c:spPr>
            <a:ln w="41275">
              <a:solidFill>
                <a:srgbClr val="FF9933"/>
              </a:solidFill>
              <a:prstDash val="solid"/>
            </a:ln>
          </c:spPr>
          <c:marker>
            <c:symbol val="none"/>
          </c:marker>
          <c:xVal>
            <c:numRef>
              <c:f>Sheet1!$A$2:$A$25</c:f>
              <c:numCache>
                <c:formatCode>General</c:formatCode>
                <c:ptCount val="24"/>
                <c:pt idx="0">
                  <c:v>0</c:v>
                </c:pt>
                <c:pt idx="1">
                  <c:v>1</c:v>
                </c:pt>
                <c:pt idx="2">
                  <c:v>2</c:v>
                </c:pt>
                <c:pt idx="3">
                  <c:v>3</c:v>
                </c:pt>
                <c:pt idx="4">
                  <c:v>4</c:v>
                </c:pt>
                <c:pt idx="5">
                  <c:v>5</c:v>
                </c:pt>
                <c:pt idx="6">
                  <c:v>6</c:v>
                </c:pt>
                <c:pt idx="7">
                  <c:v>7</c:v>
                </c:pt>
                <c:pt idx="8">
                  <c:v>8</c:v>
                </c:pt>
                <c:pt idx="9">
                  <c:v>9</c:v>
                </c:pt>
                <c:pt idx="10">
                  <c:v>10</c:v>
                </c:pt>
                <c:pt idx="11">
                  <c:v>11</c:v>
                </c:pt>
                <c:pt idx="12">
                  <c:v>12</c:v>
                </c:pt>
                <c:pt idx="13">
                  <c:v>13</c:v>
                </c:pt>
                <c:pt idx="14">
                  <c:v>14</c:v>
                </c:pt>
                <c:pt idx="15">
                  <c:v>15</c:v>
                </c:pt>
                <c:pt idx="16">
                  <c:v>16</c:v>
                </c:pt>
                <c:pt idx="17">
                  <c:v>17</c:v>
                </c:pt>
                <c:pt idx="18">
                  <c:v>18</c:v>
                </c:pt>
                <c:pt idx="19">
                  <c:v>19</c:v>
                </c:pt>
                <c:pt idx="20">
                  <c:v>20</c:v>
                </c:pt>
                <c:pt idx="21">
                  <c:v>21</c:v>
                </c:pt>
                <c:pt idx="22">
                  <c:v>22</c:v>
                </c:pt>
              </c:numCache>
            </c:numRef>
          </c:xVal>
          <c:yVal>
            <c:numRef>
              <c:f>Sheet1!$C$2:$C$25</c:f>
              <c:numCache>
                <c:formatCode>General</c:formatCode>
                <c:ptCount val="24"/>
                <c:pt idx="0">
                  <c:v>100</c:v>
                </c:pt>
                <c:pt idx="1">
                  <c:v>100</c:v>
                </c:pt>
                <c:pt idx="2">
                  <c:v>85.953000000000003</c:v>
                </c:pt>
                <c:pt idx="3">
                  <c:v>74.468000000000004</c:v>
                </c:pt>
                <c:pt idx="4">
                  <c:v>66.369</c:v>
                </c:pt>
                <c:pt idx="5">
                  <c:v>60.003999999999998</c:v>
                </c:pt>
                <c:pt idx="6">
                  <c:v>53.42</c:v>
                </c:pt>
                <c:pt idx="7">
                  <c:v>47.158999999999999</c:v>
                </c:pt>
                <c:pt idx="8">
                  <c:v>41.88</c:v>
                </c:pt>
                <c:pt idx="9">
                  <c:v>37.996000000000002</c:v>
                </c:pt>
                <c:pt idx="10">
                  <c:v>32.561</c:v>
                </c:pt>
                <c:pt idx="11">
                  <c:v>29.382000000000001</c:v>
                </c:pt>
                <c:pt idx="12">
                  <c:v>26.795000000000002</c:v>
                </c:pt>
                <c:pt idx="13">
                  <c:v>23.6</c:v>
                </c:pt>
                <c:pt idx="14">
                  <c:v>21.52</c:v>
                </c:pt>
                <c:pt idx="15">
                  <c:v>19.655999999999999</c:v>
                </c:pt>
                <c:pt idx="16">
                  <c:v>17.952000000000002</c:v>
                </c:pt>
                <c:pt idx="17">
                  <c:v>15.734999999999999</c:v>
                </c:pt>
                <c:pt idx="18">
                  <c:v>13.932</c:v>
                </c:pt>
                <c:pt idx="19">
                  <c:v>12.936999999999999</c:v>
                </c:pt>
                <c:pt idx="20">
                  <c:v>11.859</c:v>
                </c:pt>
              </c:numCache>
            </c:numRef>
          </c:yVal>
          <c:smooth val="0"/>
          <c:extLst>
            <c:ext xmlns:c16="http://schemas.microsoft.com/office/drawing/2014/chart" uri="{C3380CC4-5D6E-409C-BE32-E72D297353CC}">
              <c16:uniqueId val="{00000001-74CA-457B-AC5D-EFE1318C0F11}"/>
            </c:ext>
          </c:extLst>
        </c:ser>
        <c:ser>
          <c:idx val="2"/>
          <c:order val="2"/>
          <c:tx>
            <c:strRef>
              <c:f>Sheet1!$D$1</c:f>
              <c:strCache>
                <c:ptCount val="1"/>
                <c:pt idx="0">
                  <c:v>Pediatric/Primary (N=1,589)</c:v>
                </c:pt>
              </c:strCache>
            </c:strRef>
          </c:tx>
          <c:spPr>
            <a:ln w="41275">
              <a:solidFill>
                <a:schemeClr val="bg1">
                  <a:lumMod val="50000"/>
                  <a:lumOff val="50000"/>
                </a:schemeClr>
              </a:solidFill>
              <a:prstDash val="solid"/>
            </a:ln>
          </c:spPr>
          <c:marker>
            <c:symbol val="none"/>
          </c:marker>
          <c:xVal>
            <c:numRef>
              <c:f>Sheet1!$A$2:$A$25</c:f>
              <c:numCache>
                <c:formatCode>General</c:formatCode>
                <c:ptCount val="24"/>
                <c:pt idx="0">
                  <c:v>0</c:v>
                </c:pt>
                <c:pt idx="1">
                  <c:v>1</c:v>
                </c:pt>
                <c:pt idx="2">
                  <c:v>2</c:v>
                </c:pt>
                <c:pt idx="3">
                  <c:v>3</c:v>
                </c:pt>
                <c:pt idx="4">
                  <c:v>4</c:v>
                </c:pt>
                <c:pt idx="5">
                  <c:v>5</c:v>
                </c:pt>
                <c:pt idx="6">
                  <c:v>6</c:v>
                </c:pt>
                <c:pt idx="7">
                  <c:v>7</c:v>
                </c:pt>
                <c:pt idx="8">
                  <c:v>8</c:v>
                </c:pt>
                <c:pt idx="9">
                  <c:v>9</c:v>
                </c:pt>
                <c:pt idx="10">
                  <c:v>10</c:v>
                </c:pt>
                <c:pt idx="11">
                  <c:v>11</c:v>
                </c:pt>
                <c:pt idx="12">
                  <c:v>12</c:v>
                </c:pt>
                <c:pt idx="13">
                  <c:v>13</c:v>
                </c:pt>
                <c:pt idx="14">
                  <c:v>14</c:v>
                </c:pt>
                <c:pt idx="15">
                  <c:v>15</c:v>
                </c:pt>
                <c:pt idx="16">
                  <c:v>16</c:v>
                </c:pt>
                <c:pt idx="17">
                  <c:v>17</c:v>
                </c:pt>
                <c:pt idx="18">
                  <c:v>18</c:v>
                </c:pt>
                <c:pt idx="19">
                  <c:v>19</c:v>
                </c:pt>
                <c:pt idx="20">
                  <c:v>20</c:v>
                </c:pt>
                <c:pt idx="21">
                  <c:v>21</c:v>
                </c:pt>
                <c:pt idx="22">
                  <c:v>22</c:v>
                </c:pt>
              </c:numCache>
            </c:numRef>
          </c:xVal>
          <c:yVal>
            <c:numRef>
              <c:f>Sheet1!$D$2:$D$25</c:f>
              <c:numCache>
                <c:formatCode>General</c:formatCode>
                <c:ptCount val="24"/>
                <c:pt idx="0">
                  <c:v>100</c:v>
                </c:pt>
                <c:pt idx="1">
                  <c:v>100</c:v>
                </c:pt>
                <c:pt idx="2">
                  <c:v>88.716999999999999</c:v>
                </c:pt>
                <c:pt idx="3">
                  <c:v>78.897999999999996</c:v>
                </c:pt>
                <c:pt idx="4">
                  <c:v>72.022999999999996</c:v>
                </c:pt>
                <c:pt idx="5">
                  <c:v>65.894999999999996</c:v>
                </c:pt>
                <c:pt idx="6">
                  <c:v>60.540999999999997</c:v>
                </c:pt>
                <c:pt idx="7">
                  <c:v>56.837000000000003</c:v>
                </c:pt>
                <c:pt idx="8">
                  <c:v>53.652999999999999</c:v>
                </c:pt>
                <c:pt idx="9">
                  <c:v>50.246000000000002</c:v>
                </c:pt>
                <c:pt idx="10">
                  <c:v>47.914999999999999</c:v>
                </c:pt>
                <c:pt idx="11">
                  <c:v>45.366</c:v>
                </c:pt>
                <c:pt idx="12">
                  <c:v>43.335999999999999</c:v>
                </c:pt>
                <c:pt idx="13">
                  <c:v>39.222999999999999</c:v>
                </c:pt>
                <c:pt idx="14">
                  <c:v>38.503</c:v>
                </c:pt>
                <c:pt idx="15">
                  <c:v>35.689</c:v>
                </c:pt>
                <c:pt idx="16">
                  <c:v>34.78</c:v>
                </c:pt>
                <c:pt idx="17">
                  <c:v>33.343000000000004</c:v>
                </c:pt>
                <c:pt idx="18">
                  <c:v>31.145</c:v>
                </c:pt>
                <c:pt idx="19">
                  <c:v>29.774999999999999</c:v>
                </c:pt>
                <c:pt idx="20">
                  <c:v>28.97</c:v>
                </c:pt>
                <c:pt idx="21">
                  <c:v>28.97</c:v>
                </c:pt>
                <c:pt idx="22">
                  <c:v>27.446000000000002</c:v>
                </c:pt>
              </c:numCache>
            </c:numRef>
          </c:yVal>
          <c:smooth val="0"/>
          <c:extLst>
            <c:ext xmlns:c16="http://schemas.microsoft.com/office/drawing/2014/chart" uri="{C3380CC4-5D6E-409C-BE32-E72D297353CC}">
              <c16:uniqueId val="{00000002-74CA-457B-AC5D-EFE1318C0F11}"/>
            </c:ext>
          </c:extLst>
        </c:ser>
        <c:ser>
          <c:idx val="3"/>
          <c:order val="3"/>
          <c:tx>
            <c:strRef>
              <c:f>Sheet1!$E$1</c:f>
              <c:strCache>
                <c:ptCount val="1"/>
                <c:pt idx="0">
                  <c:v>Pediatric/First Retx (N=82)</c:v>
                </c:pt>
              </c:strCache>
            </c:strRef>
          </c:tx>
          <c:spPr>
            <a:ln w="41275">
              <a:solidFill>
                <a:srgbClr val="C00000"/>
              </a:solidFill>
            </a:ln>
          </c:spPr>
          <c:marker>
            <c:symbol val="none"/>
          </c:marker>
          <c:xVal>
            <c:numRef>
              <c:f>Sheet1!$A$2:$A$25</c:f>
              <c:numCache>
                <c:formatCode>General</c:formatCode>
                <c:ptCount val="24"/>
                <c:pt idx="0">
                  <c:v>0</c:v>
                </c:pt>
                <c:pt idx="1">
                  <c:v>1</c:v>
                </c:pt>
                <c:pt idx="2">
                  <c:v>2</c:v>
                </c:pt>
                <c:pt idx="3">
                  <c:v>3</c:v>
                </c:pt>
                <c:pt idx="4">
                  <c:v>4</c:v>
                </c:pt>
                <c:pt idx="5">
                  <c:v>5</c:v>
                </c:pt>
                <c:pt idx="6">
                  <c:v>6</c:v>
                </c:pt>
                <c:pt idx="7">
                  <c:v>7</c:v>
                </c:pt>
                <c:pt idx="8">
                  <c:v>8</c:v>
                </c:pt>
                <c:pt idx="9">
                  <c:v>9</c:v>
                </c:pt>
                <c:pt idx="10">
                  <c:v>10</c:v>
                </c:pt>
                <c:pt idx="11">
                  <c:v>11</c:v>
                </c:pt>
                <c:pt idx="12">
                  <c:v>12</c:v>
                </c:pt>
                <c:pt idx="13">
                  <c:v>13</c:v>
                </c:pt>
                <c:pt idx="14">
                  <c:v>14</c:v>
                </c:pt>
                <c:pt idx="15">
                  <c:v>15</c:v>
                </c:pt>
                <c:pt idx="16">
                  <c:v>16</c:v>
                </c:pt>
                <c:pt idx="17">
                  <c:v>17</c:v>
                </c:pt>
                <c:pt idx="18">
                  <c:v>18</c:v>
                </c:pt>
                <c:pt idx="19">
                  <c:v>19</c:v>
                </c:pt>
                <c:pt idx="20">
                  <c:v>20</c:v>
                </c:pt>
                <c:pt idx="21">
                  <c:v>21</c:v>
                </c:pt>
                <c:pt idx="22">
                  <c:v>22</c:v>
                </c:pt>
              </c:numCache>
            </c:numRef>
          </c:xVal>
          <c:yVal>
            <c:numRef>
              <c:f>Sheet1!$E$2:$E$25</c:f>
              <c:numCache>
                <c:formatCode>General</c:formatCode>
                <c:ptCount val="24"/>
                <c:pt idx="0">
                  <c:v>100</c:v>
                </c:pt>
                <c:pt idx="1">
                  <c:v>100</c:v>
                </c:pt>
                <c:pt idx="2">
                  <c:v>82.367999999999995</c:v>
                </c:pt>
                <c:pt idx="3">
                  <c:v>79.597999999999999</c:v>
                </c:pt>
                <c:pt idx="4">
                  <c:v>71.998999999999995</c:v>
                </c:pt>
                <c:pt idx="5">
                  <c:v>63.277999999999999</c:v>
                </c:pt>
                <c:pt idx="6">
                  <c:v>57.695</c:v>
                </c:pt>
                <c:pt idx="7">
                  <c:v>51.725999999999999</c:v>
                </c:pt>
                <c:pt idx="8">
                  <c:v>51.725999999999999</c:v>
                </c:pt>
                <c:pt idx="9">
                  <c:v>51.725999999999999</c:v>
                </c:pt>
                <c:pt idx="10">
                  <c:v>47.024000000000001</c:v>
                </c:pt>
                <c:pt idx="11">
                  <c:v>44.258000000000003</c:v>
                </c:pt>
                <c:pt idx="12">
                  <c:v>37.448999999999998</c:v>
                </c:pt>
              </c:numCache>
            </c:numRef>
          </c:yVal>
          <c:smooth val="0"/>
          <c:extLst>
            <c:ext xmlns:c16="http://schemas.microsoft.com/office/drawing/2014/chart" uri="{C3380CC4-5D6E-409C-BE32-E72D297353CC}">
              <c16:uniqueId val="{00000003-74CA-457B-AC5D-EFE1318C0F11}"/>
            </c:ext>
          </c:extLst>
        </c:ser>
        <c:dLbls>
          <c:showLegendKey val="0"/>
          <c:showVal val="0"/>
          <c:showCatName val="0"/>
          <c:showSerName val="0"/>
          <c:showPercent val="0"/>
          <c:showBubbleSize val="0"/>
        </c:dLbls>
        <c:axId val="392936040"/>
        <c:axId val="392938000"/>
      </c:scatterChart>
      <c:valAx>
        <c:axId val="392936040"/>
        <c:scaling>
          <c:orientation val="minMax"/>
          <c:max val="20"/>
          <c:min val="0"/>
        </c:scaling>
        <c:delete val="0"/>
        <c:axPos val="b"/>
        <c:title>
          <c:tx>
            <c:rich>
              <a:bodyPr/>
              <a:lstStyle/>
              <a:p>
                <a:pPr>
                  <a:defRPr sz="1700">
                    <a:solidFill>
                      <a:schemeClr val="bg2"/>
                    </a:solidFill>
                  </a:defRPr>
                </a:pPr>
                <a:r>
                  <a:rPr lang="en-US" sz="1700" dirty="0" smtClean="0">
                    <a:solidFill>
                      <a:schemeClr val="bg2"/>
                    </a:solidFill>
                  </a:rPr>
                  <a:t>Years</a:t>
                </a:r>
                <a:endParaRPr lang="en-US" sz="1700" dirty="0">
                  <a:solidFill>
                    <a:schemeClr val="bg2"/>
                  </a:solidFill>
                </a:endParaRPr>
              </a:p>
            </c:rich>
          </c:tx>
          <c:layout/>
          <c:overlay val="0"/>
        </c:title>
        <c:numFmt formatCode="#,##0" sourceLinked="0"/>
        <c:majorTickMark val="out"/>
        <c:minorTickMark val="none"/>
        <c:tickLblPos val="nextTo"/>
        <c:spPr>
          <a:ln>
            <a:solidFill>
              <a:schemeClr val="bg2"/>
            </a:solidFill>
          </a:ln>
        </c:spPr>
        <c:txPr>
          <a:bodyPr rot="0"/>
          <a:lstStyle/>
          <a:p>
            <a:pPr>
              <a:defRPr sz="1500" b="1">
                <a:solidFill>
                  <a:schemeClr val="bg2"/>
                </a:solidFill>
              </a:defRPr>
            </a:pPr>
            <a:endParaRPr lang="en-US"/>
          </a:p>
        </c:txPr>
        <c:crossAx val="392938000"/>
        <c:crosses val="autoZero"/>
        <c:crossBetween val="midCat"/>
        <c:majorUnit val="1"/>
      </c:valAx>
      <c:valAx>
        <c:axId val="392938000"/>
        <c:scaling>
          <c:orientation val="minMax"/>
          <c:max val="100"/>
          <c:min val="0"/>
        </c:scaling>
        <c:delete val="0"/>
        <c:axPos val="l"/>
        <c:majorGridlines>
          <c:spPr>
            <a:ln>
              <a:solidFill>
                <a:schemeClr val="bg2"/>
              </a:solidFill>
              <a:prstDash val="sysDash"/>
            </a:ln>
          </c:spPr>
        </c:majorGridlines>
        <c:title>
          <c:tx>
            <c:rich>
              <a:bodyPr rot="-5400000" vert="horz"/>
              <a:lstStyle/>
              <a:p>
                <a:pPr>
                  <a:defRPr sz="1700">
                    <a:solidFill>
                      <a:schemeClr val="bg2"/>
                    </a:solidFill>
                  </a:defRPr>
                </a:pPr>
                <a:r>
                  <a:rPr lang="en-US" sz="1700" b="1" i="0" baseline="0" dirty="0" smtClean="0">
                    <a:solidFill>
                      <a:schemeClr val="bg2"/>
                    </a:solidFill>
                  </a:rPr>
                  <a:t>Survival (%)</a:t>
                </a:r>
                <a:endParaRPr lang="en-US" sz="1700" b="1" i="0" baseline="0" dirty="0">
                  <a:solidFill>
                    <a:schemeClr val="bg2"/>
                  </a:solidFill>
                </a:endParaRPr>
              </a:p>
            </c:rich>
          </c:tx>
          <c:layout/>
          <c:overlay val="0"/>
        </c:title>
        <c:numFmt formatCode="General" sourceLinked="1"/>
        <c:majorTickMark val="out"/>
        <c:minorTickMark val="none"/>
        <c:tickLblPos val="nextTo"/>
        <c:spPr>
          <a:ln>
            <a:solidFill>
              <a:schemeClr val="bg2"/>
            </a:solidFill>
          </a:ln>
        </c:spPr>
        <c:txPr>
          <a:bodyPr/>
          <a:lstStyle/>
          <a:p>
            <a:pPr>
              <a:defRPr sz="1500" b="1">
                <a:solidFill>
                  <a:schemeClr val="bg2"/>
                </a:solidFill>
              </a:defRPr>
            </a:pPr>
            <a:endParaRPr lang="en-US"/>
          </a:p>
        </c:txPr>
        <c:crossAx val="392936040"/>
        <c:crosses val="autoZero"/>
        <c:crossBetween val="midCat"/>
        <c:majorUnit val="25"/>
      </c:valAx>
      <c:spPr>
        <a:noFill/>
        <a:ln>
          <a:solidFill>
            <a:schemeClr val="bg2"/>
          </a:solidFill>
        </a:ln>
      </c:spPr>
    </c:plotArea>
    <c:legend>
      <c:legendPos val="r"/>
      <c:layout>
        <c:manualLayout>
          <c:xMode val="edge"/>
          <c:yMode val="edge"/>
          <c:x val="0.2768979801437863"/>
          <c:y val="4.8475150283633903E-2"/>
          <c:w val="0.67042086043592375"/>
          <c:h val="0.17724324781982898"/>
        </c:manualLayout>
      </c:layout>
      <c:overlay val="0"/>
      <c:spPr>
        <a:noFill/>
        <a:ln>
          <a:solidFill>
            <a:schemeClr val="bg2"/>
          </a:solidFill>
        </a:ln>
      </c:spPr>
      <c:txPr>
        <a:bodyPr/>
        <a:lstStyle/>
        <a:p>
          <a:pPr>
            <a:defRPr sz="1400" b="1">
              <a:solidFill>
                <a:schemeClr val="bg2"/>
              </a:solidFill>
            </a:defRPr>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1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1053372132831223"/>
          <c:y val="0.10403756620046319"/>
          <c:w val="0.77963927878580397"/>
          <c:h val="0.68527668616121529"/>
        </c:manualLayout>
      </c:layout>
      <c:barChart>
        <c:barDir val="col"/>
        <c:grouping val="stacked"/>
        <c:varyColors val="0"/>
        <c:ser>
          <c:idx val="0"/>
          <c:order val="0"/>
          <c:tx>
            <c:strRef>
              <c:f>Sheet1!$B$1</c:f>
              <c:strCache>
                <c:ptCount val="1"/>
                <c:pt idx="0">
                  <c:v>N - Adult</c:v>
                </c:pt>
              </c:strCache>
            </c:strRef>
          </c:tx>
          <c:spPr>
            <a:gradFill flip="none" rotWithShape="1">
              <a:gsLst>
                <a:gs pos="0">
                  <a:srgbClr val="008000"/>
                </a:gs>
                <a:gs pos="50000">
                  <a:srgbClr val="20F703"/>
                </a:gs>
                <a:gs pos="100000">
                  <a:srgbClr val="008000"/>
                </a:gs>
              </a:gsLst>
              <a:lin ang="10800000" scaled="1"/>
              <a:tileRect/>
            </a:gradFill>
            <a:ln>
              <a:solidFill>
                <a:schemeClr val="bg2"/>
              </a:solidFill>
            </a:ln>
          </c:spPr>
          <c:invertIfNegative val="0"/>
          <c:cat>
            <c:numRef>
              <c:f>Sheet1!$A$2:$A$29</c:f>
              <c:numCache>
                <c:formatCode>General</c:formatCode>
                <c:ptCount val="26"/>
                <c:pt idx="0">
                  <c:v>1992</c:v>
                </c:pt>
                <c:pt idx="1">
                  <c:v>1993</c:v>
                </c:pt>
                <c:pt idx="2">
                  <c:v>1994</c:v>
                </c:pt>
                <c:pt idx="3">
                  <c:v>1995</c:v>
                </c:pt>
                <c:pt idx="4">
                  <c:v>1996</c:v>
                </c:pt>
                <c:pt idx="5">
                  <c:v>1997</c:v>
                </c:pt>
                <c:pt idx="6">
                  <c:v>1998</c:v>
                </c:pt>
                <c:pt idx="7">
                  <c:v>1999</c:v>
                </c:pt>
                <c:pt idx="8">
                  <c:v>2000</c:v>
                </c:pt>
                <c:pt idx="9">
                  <c:v>2001</c:v>
                </c:pt>
                <c:pt idx="10">
                  <c:v>2002</c:v>
                </c:pt>
                <c:pt idx="11">
                  <c:v>2003</c:v>
                </c:pt>
                <c:pt idx="12">
                  <c:v>2004</c:v>
                </c:pt>
                <c:pt idx="13">
                  <c:v>2005</c:v>
                </c:pt>
                <c:pt idx="14">
                  <c:v>2006</c:v>
                </c:pt>
                <c:pt idx="15">
                  <c:v>2007</c:v>
                </c:pt>
                <c:pt idx="16">
                  <c:v>2008</c:v>
                </c:pt>
                <c:pt idx="17">
                  <c:v>2009</c:v>
                </c:pt>
                <c:pt idx="18">
                  <c:v>2010</c:v>
                </c:pt>
                <c:pt idx="19">
                  <c:v>2011</c:v>
                </c:pt>
                <c:pt idx="20">
                  <c:v>2012</c:v>
                </c:pt>
                <c:pt idx="21">
                  <c:v>2013</c:v>
                </c:pt>
                <c:pt idx="22">
                  <c:v>2014</c:v>
                </c:pt>
                <c:pt idx="23">
                  <c:v>2015</c:v>
                </c:pt>
                <c:pt idx="24">
                  <c:v>2016</c:v>
                </c:pt>
                <c:pt idx="25">
                  <c:v>2017</c:v>
                </c:pt>
              </c:numCache>
            </c:numRef>
          </c:cat>
          <c:val>
            <c:numRef>
              <c:f>Sheet1!$B$2:$B$29</c:f>
              <c:numCache>
                <c:formatCode>General</c:formatCode>
                <c:ptCount val="26"/>
                <c:pt idx="0">
                  <c:v>39</c:v>
                </c:pt>
                <c:pt idx="1">
                  <c:v>37</c:v>
                </c:pt>
                <c:pt idx="2">
                  <c:v>57</c:v>
                </c:pt>
                <c:pt idx="3">
                  <c:v>45</c:v>
                </c:pt>
                <c:pt idx="4">
                  <c:v>36</c:v>
                </c:pt>
                <c:pt idx="5">
                  <c:v>49</c:v>
                </c:pt>
                <c:pt idx="6">
                  <c:v>44</c:v>
                </c:pt>
                <c:pt idx="7">
                  <c:v>49</c:v>
                </c:pt>
                <c:pt idx="8">
                  <c:v>42</c:v>
                </c:pt>
                <c:pt idx="9">
                  <c:v>55</c:v>
                </c:pt>
                <c:pt idx="10">
                  <c:v>62</c:v>
                </c:pt>
                <c:pt idx="11">
                  <c:v>62</c:v>
                </c:pt>
                <c:pt idx="12">
                  <c:v>62</c:v>
                </c:pt>
                <c:pt idx="13">
                  <c:v>113</c:v>
                </c:pt>
                <c:pt idx="14">
                  <c:v>106</c:v>
                </c:pt>
                <c:pt idx="15">
                  <c:v>158</c:v>
                </c:pt>
                <c:pt idx="16">
                  <c:v>142</c:v>
                </c:pt>
                <c:pt idx="17">
                  <c:v>157</c:v>
                </c:pt>
                <c:pt idx="18">
                  <c:v>149</c:v>
                </c:pt>
                <c:pt idx="19">
                  <c:v>139</c:v>
                </c:pt>
                <c:pt idx="20">
                  <c:v>189</c:v>
                </c:pt>
                <c:pt idx="21">
                  <c:v>170</c:v>
                </c:pt>
                <c:pt idx="22">
                  <c:v>164</c:v>
                </c:pt>
                <c:pt idx="23">
                  <c:v>159</c:v>
                </c:pt>
                <c:pt idx="24">
                  <c:v>178</c:v>
                </c:pt>
                <c:pt idx="25">
                  <c:v>167</c:v>
                </c:pt>
              </c:numCache>
            </c:numRef>
          </c:val>
          <c:extLst>
            <c:ext xmlns:c16="http://schemas.microsoft.com/office/drawing/2014/chart" uri="{C3380CC4-5D6E-409C-BE32-E72D297353CC}">
              <c16:uniqueId val="{00000000-19AA-421B-83D7-6329DD55B9E5}"/>
            </c:ext>
          </c:extLst>
        </c:ser>
        <c:ser>
          <c:idx val="1"/>
          <c:order val="1"/>
          <c:tx>
            <c:strRef>
              <c:f>Sheet1!$C$1</c:f>
              <c:strCache>
                <c:ptCount val="1"/>
                <c:pt idx="0">
                  <c:v>N - Pediatric</c:v>
                </c:pt>
              </c:strCache>
            </c:strRef>
          </c:tx>
          <c:spPr>
            <a:gradFill flip="none" rotWithShape="1">
              <a:gsLst>
                <a:gs pos="0">
                  <a:srgbClr val="009999"/>
                </a:gs>
                <a:gs pos="50000">
                  <a:srgbClr val="00FFFF"/>
                </a:gs>
                <a:gs pos="100000">
                  <a:srgbClr val="009999"/>
                </a:gs>
              </a:gsLst>
              <a:lin ang="10800000" scaled="1"/>
              <a:tileRect/>
            </a:gradFill>
            <a:ln>
              <a:solidFill>
                <a:schemeClr val="bg2"/>
              </a:solidFill>
            </a:ln>
          </c:spPr>
          <c:invertIfNegative val="0"/>
          <c:cat>
            <c:numRef>
              <c:f>Sheet1!$A$2:$A$29</c:f>
              <c:numCache>
                <c:formatCode>General</c:formatCode>
                <c:ptCount val="26"/>
                <c:pt idx="0">
                  <c:v>1992</c:v>
                </c:pt>
                <c:pt idx="1">
                  <c:v>1993</c:v>
                </c:pt>
                <c:pt idx="2">
                  <c:v>1994</c:v>
                </c:pt>
                <c:pt idx="3">
                  <c:v>1995</c:v>
                </c:pt>
                <c:pt idx="4">
                  <c:v>1996</c:v>
                </c:pt>
                <c:pt idx="5">
                  <c:v>1997</c:v>
                </c:pt>
                <c:pt idx="6">
                  <c:v>1998</c:v>
                </c:pt>
                <c:pt idx="7">
                  <c:v>1999</c:v>
                </c:pt>
                <c:pt idx="8">
                  <c:v>2000</c:v>
                </c:pt>
                <c:pt idx="9">
                  <c:v>2001</c:v>
                </c:pt>
                <c:pt idx="10">
                  <c:v>2002</c:v>
                </c:pt>
                <c:pt idx="11">
                  <c:v>2003</c:v>
                </c:pt>
                <c:pt idx="12">
                  <c:v>2004</c:v>
                </c:pt>
                <c:pt idx="13">
                  <c:v>2005</c:v>
                </c:pt>
                <c:pt idx="14">
                  <c:v>2006</c:v>
                </c:pt>
                <c:pt idx="15">
                  <c:v>2007</c:v>
                </c:pt>
                <c:pt idx="16">
                  <c:v>2008</c:v>
                </c:pt>
                <c:pt idx="17">
                  <c:v>2009</c:v>
                </c:pt>
                <c:pt idx="18">
                  <c:v>2010</c:v>
                </c:pt>
                <c:pt idx="19">
                  <c:v>2011</c:v>
                </c:pt>
                <c:pt idx="20">
                  <c:v>2012</c:v>
                </c:pt>
                <c:pt idx="21">
                  <c:v>2013</c:v>
                </c:pt>
                <c:pt idx="22">
                  <c:v>2014</c:v>
                </c:pt>
                <c:pt idx="23">
                  <c:v>2015</c:v>
                </c:pt>
                <c:pt idx="24">
                  <c:v>2016</c:v>
                </c:pt>
                <c:pt idx="25">
                  <c:v>2017</c:v>
                </c:pt>
              </c:numCache>
            </c:numRef>
          </c:cat>
          <c:val>
            <c:numRef>
              <c:f>Sheet1!$C$2:$C$29</c:f>
              <c:numCache>
                <c:formatCode>General</c:formatCode>
                <c:ptCount val="26"/>
                <c:pt idx="0">
                  <c:v>3</c:v>
                </c:pt>
                <c:pt idx="1">
                  <c:v>2</c:v>
                </c:pt>
                <c:pt idx="2">
                  <c:v>5</c:v>
                </c:pt>
                <c:pt idx="3">
                  <c:v>8</c:v>
                </c:pt>
                <c:pt idx="4">
                  <c:v>10</c:v>
                </c:pt>
                <c:pt idx="5">
                  <c:v>6</c:v>
                </c:pt>
                <c:pt idx="6">
                  <c:v>8</c:v>
                </c:pt>
                <c:pt idx="7">
                  <c:v>8</c:v>
                </c:pt>
                <c:pt idx="8">
                  <c:v>5</c:v>
                </c:pt>
                <c:pt idx="9">
                  <c:v>5</c:v>
                </c:pt>
                <c:pt idx="10">
                  <c:v>3</c:v>
                </c:pt>
                <c:pt idx="11">
                  <c:v>5</c:v>
                </c:pt>
                <c:pt idx="12">
                  <c:v>7</c:v>
                </c:pt>
                <c:pt idx="13">
                  <c:v>4</c:v>
                </c:pt>
                <c:pt idx="14">
                  <c:v>8</c:v>
                </c:pt>
                <c:pt idx="15">
                  <c:v>8</c:v>
                </c:pt>
                <c:pt idx="16">
                  <c:v>9</c:v>
                </c:pt>
                <c:pt idx="17">
                  <c:v>7</c:v>
                </c:pt>
                <c:pt idx="18">
                  <c:v>9</c:v>
                </c:pt>
                <c:pt idx="19">
                  <c:v>6</c:v>
                </c:pt>
                <c:pt idx="20">
                  <c:v>4</c:v>
                </c:pt>
                <c:pt idx="21">
                  <c:v>4</c:v>
                </c:pt>
                <c:pt idx="22">
                  <c:v>8</c:v>
                </c:pt>
                <c:pt idx="23">
                  <c:v>9</c:v>
                </c:pt>
                <c:pt idx="24">
                  <c:v>2</c:v>
                </c:pt>
                <c:pt idx="25">
                  <c:v>6</c:v>
                </c:pt>
              </c:numCache>
            </c:numRef>
          </c:val>
          <c:extLst>
            <c:ext xmlns:c16="http://schemas.microsoft.com/office/drawing/2014/chart" uri="{C3380CC4-5D6E-409C-BE32-E72D297353CC}">
              <c16:uniqueId val="{00000001-19AA-421B-83D7-6329DD55B9E5}"/>
            </c:ext>
          </c:extLst>
        </c:ser>
        <c:dLbls>
          <c:showLegendKey val="0"/>
          <c:showVal val="0"/>
          <c:showCatName val="0"/>
          <c:showSerName val="0"/>
          <c:showPercent val="0"/>
          <c:showBubbleSize val="0"/>
        </c:dLbls>
        <c:gapWidth val="35"/>
        <c:overlap val="100"/>
        <c:axId val="392938392"/>
        <c:axId val="392937608"/>
      </c:barChart>
      <c:lineChart>
        <c:grouping val="standard"/>
        <c:varyColors val="0"/>
        <c:ser>
          <c:idx val="2"/>
          <c:order val="2"/>
          <c:tx>
            <c:strRef>
              <c:f>Sheet1!$D$1</c:f>
              <c:strCache>
                <c:ptCount val="1"/>
                <c:pt idx="0">
                  <c:v>% - Adult</c:v>
                </c:pt>
              </c:strCache>
            </c:strRef>
          </c:tx>
          <c:spPr>
            <a:ln w="41275">
              <a:solidFill>
                <a:srgbClr val="FF0000"/>
              </a:solidFill>
            </a:ln>
          </c:spPr>
          <c:marker>
            <c:symbol val="none"/>
          </c:marker>
          <c:cat>
            <c:numRef>
              <c:f>Sheet1!$A$2:$A$29</c:f>
              <c:numCache>
                <c:formatCode>General</c:formatCode>
                <c:ptCount val="26"/>
                <c:pt idx="0">
                  <c:v>1992</c:v>
                </c:pt>
                <c:pt idx="1">
                  <c:v>1993</c:v>
                </c:pt>
                <c:pt idx="2">
                  <c:v>1994</c:v>
                </c:pt>
                <c:pt idx="3">
                  <c:v>1995</c:v>
                </c:pt>
                <c:pt idx="4">
                  <c:v>1996</c:v>
                </c:pt>
                <c:pt idx="5">
                  <c:v>1997</c:v>
                </c:pt>
                <c:pt idx="6">
                  <c:v>1998</c:v>
                </c:pt>
                <c:pt idx="7">
                  <c:v>1999</c:v>
                </c:pt>
                <c:pt idx="8">
                  <c:v>2000</c:v>
                </c:pt>
                <c:pt idx="9">
                  <c:v>2001</c:v>
                </c:pt>
                <c:pt idx="10">
                  <c:v>2002</c:v>
                </c:pt>
                <c:pt idx="11">
                  <c:v>2003</c:v>
                </c:pt>
                <c:pt idx="12">
                  <c:v>2004</c:v>
                </c:pt>
                <c:pt idx="13">
                  <c:v>2005</c:v>
                </c:pt>
                <c:pt idx="14">
                  <c:v>2006</c:v>
                </c:pt>
                <c:pt idx="15">
                  <c:v>2007</c:v>
                </c:pt>
                <c:pt idx="16">
                  <c:v>2008</c:v>
                </c:pt>
                <c:pt idx="17">
                  <c:v>2009</c:v>
                </c:pt>
                <c:pt idx="18">
                  <c:v>2010</c:v>
                </c:pt>
                <c:pt idx="19">
                  <c:v>2011</c:v>
                </c:pt>
                <c:pt idx="20">
                  <c:v>2012</c:v>
                </c:pt>
                <c:pt idx="21">
                  <c:v>2013</c:v>
                </c:pt>
                <c:pt idx="22">
                  <c:v>2014</c:v>
                </c:pt>
                <c:pt idx="23">
                  <c:v>2015</c:v>
                </c:pt>
                <c:pt idx="24">
                  <c:v>2016</c:v>
                </c:pt>
                <c:pt idx="25">
                  <c:v>2017</c:v>
                </c:pt>
              </c:numCache>
            </c:numRef>
          </c:cat>
          <c:val>
            <c:numRef>
              <c:f>Sheet1!$D$2:$D$29</c:f>
              <c:numCache>
                <c:formatCode>General</c:formatCode>
                <c:ptCount val="26"/>
                <c:pt idx="0">
                  <c:v>4.1711200000000002</c:v>
                </c:pt>
                <c:pt idx="1">
                  <c:v>3.3006199999999999</c:v>
                </c:pt>
                <c:pt idx="2">
                  <c:v>4.5967700000000002</c:v>
                </c:pt>
                <c:pt idx="3">
                  <c:v>3.40909</c:v>
                </c:pt>
                <c:pt idx="4">
                  <c:v>2.7544</c:v>
                </c:pt>
                <c:pt idx="5">
                  <c:v>3.4555699999999998</c:v>
                </c:pt>
                <c:pt idx="6">
                  <c:v>3.0344799999999998</c:v>
                </c:pt>
                <c:pt idx="7">
                  <c:v>3.2710300000000001</c:v>
                </c:pt>
                <c:pt idx="8">
                  <c:v>2.5640999999999998</c:v>
                </c:pt>
                <c:pt idx="9">
                  <c:v>3.1995300000000002</c:v>
                </c:pt>
                <c:pt idx="10">
                  <c:v>3.2494800000000001</c:v>
                </c:pt>
                <c:pt idx="11">
                  <c:v>3.1892999999999998</c:v>
                </c:pt>
                <c:pt idx="12">
                  <c:v>2.8931399999999998</c:v>
                </c:pt>
                <c:pt idx="13">
                  <c:v>4.5399799999999999</c:v>
                </c:pt>
                <c:pt idx="14">
                  <c:v>3.8984899999999998</c:v>
                </c:pt>
                <c:pt idx="15">
                  <c:v>5.5555599999999998</c:v>
                </c:pt>
                <c:pt idx="16">
                  <c:v>4.8696799999999998</c:v>
                </c:pt>
                <c:pt idx="17">
                  <c:v>4.9231699999999998</c:v>
                </c:pt>
                <c:pt idx="18">
                  <c:v>4.3013899999999996</c:v>
                </c:pt>
                <c:pt idx="19">
                  <c:v>3.6909200000000002</c:v>
                </c:pt>
                <c:pt idx="20">
                  <c:v>5.0306100000000002</c:v>
                </c:pt>
                <c:pt idx="21">
                  <c:v>4.1985700000000001</c:v>
                </c:pt>
                <c:pt idx="22">
                  <c:v>4.0897800000000002</c:v>
                </c:pt>
                <c:pt idx="23">
                  <c:v>3.7884199999999999</c:v>
                </c:pt>
                <c:pt idx="24">
                  <c:v>3.8975300000000002</c:v>
                </c:pt>
                <c:pt idx="25">
                  <c:v>3.7511199999999998</c:v>
                </c:pt>
              </c:numCache>
            </c:numRef>
          </c:val>
          <c:smooth val="0"/>
          <c:extLst>
            <c:ext xmlns:c16="http://schemas.microsoft.com/office/drawing/2014/chart" uri="{C3380CC4-5D6E-409C-BE32-E72D297353CC}">
              <c16:uniqueId val="{00000002-19AA-421B-83D7-6329DD55B9E5}"/>
            </c:ext>
          </c:extLst>
        </c:ser>
        <c:ser>
          <c:idx val="3"/>
          <c:order val="3"/>
          <c:tx>
            <c:strRef>
              <c:f>Sheet1!$E$1</c:f>
              <c:strCache>
                <c:ptCount val="1"/>
                <c:pt idx="0">
                  <c:v>% - Pediatric</c:v>
                </c:pt>
              </c:strCache>
            </c:strRef>
          </c:tx>
          <c:spPr>
            <a:ln w="41275">
              <a:solidFill>
                <a:schemeClr val="bg1">
                  <a:lumMod val="50000"/>
                  <a:lumOff val="50000"/>
                </a:schemeClr>
              </a:solidFill>
            </a:ln>
          </c:spPr>
          <c:marker>
            <c:symbol val="none"/>
          </c:marker>
          <c:cat>
            <c:numRef>
              <c:f>Sheet1!$A$2:$A$29</c:f>
              <c:numCache>
                <c:formatCode>General</c:formatCode>
                <c:ptCount val="26"/>
                <c:pt idx="0">
                  <c:v>1992</c:v>
                </c:pt>
                <c:pt idx="1">
                  <c:v>1993</c:v>
                </c:pt>
                <c:pt idx="2">
                  <c:v>1994</c:v>
                </c:pt>
                <c:pt idx="3">
                  <c:v>1995</c:v>
                </c:pt>
                <c:pt idx="4">
                  <c:v>1996</c:v>
                </c:pt>
                <c:pt idx="5">
                  <c:v>1997</c:v>
                </c:pt>
                <c:pt idx="6">
                  <c:v>1998</c:v>
                </c:pt>
                <c:pt idx="7">
                  <c:v>1999</c:v>
                </c:pt>
                <c:pt idx="8">
                  <c:v>2000</c:v>
                </c:pt>
                <c:pt idx="9">
                  <c:v>2001</c:v>
                </c:pt>
                <c:pt idx="10">
                  <c:v>2002</c:v>
                </c:pt>
                <c:pt idx="11">
                  <c:v>2003</c:v>
                </c:pt>
                <c:pt idx="12">
                  <c:v>2004</c:v>
                </c:pt>
                <c:pt idx="13">
                  <c:v>2005</c:v>
                </c:pt>
                <c:pt idx="14">
                  <c:v>2006</c:v>
                </c:pt>
                <c:pt idx="15">
                  <c:v>2007</c:v>
                </c:pt>
                <c:pt idx="16">
                  <c:v>2008</c:v>
                </c:pt>
                <c:pt idx="17">
                  <c:v>2009</c:v>
                </c:pt>
                <c:pt idx="18">
                  <c:v>2010</c:v>
                </c:pt>
                <c:pt idx="19">
                  <c:v>2011</c:v>
                </c:pt>
                <c:pt idx="20">
                  <c:v>2012</c:v>
                </c:pt>
                <c:pt idx="21">
                  <c:v>2013</c:v>
                </c:pt>
                <c:pt idx="22">
                  <c:v>2014</c:v>
                </c:pt>
                <c:pt idx="23">
                  <c:v>2015</c:v>
                </c:pt>
                <c:pt idx="24">
                  <c:v>2016</c:v>
                </c:pt>
                <c:pt idx="25">
                  <c:v>2017</c:v>
                </c:pt>
              </c:numCache>
            </c:numRef>
          </c:cat>
          <c:val>
            <c:numRef>
              <c:f>Sheet1!$E$2:$E$29</c:f>
              <c:numCache>
                <c:formatCode>General</c:formatCode>
                <c:ptCount val="26"/>
                <c:pt idx="0">
                  <c:v>6.383</c:v>
                </c:pt>
                <c:pt idx="1">
                  <c:v>4.1666999999999996</c:v>
                </c:pt>
                <c:pt idx="2">
                  <c:v>9.6153999999999993</c:v>
                </c:pt>
                <c:pt idx="3">
                  <c:v>8.5106000000000002</c:v>
                </c:pt>
                <c:pt idx="4">
                  <c:v>12.658200000000001</c:v>
                </c:pt>
                <c:pt idx="5">
                  <c:v>6.25</c:v>
                </c:pt>
                <c:pt idx="6">
                  <c:v>8.2474000000000007</c:v>
                </c:pt>
                <c:pt idx="7">
                  <c:v>11.1111</c:v>
                </c:pt>
                <c:pt idx="8">
                  <c:v>6.9443999999999999</c:v>
                </c:pt>
                <c:pt idx="9">
                  <c:v>7.0423</c:v>
                </c:pt>
                <c:pt idx="10">
                  <c:v>3.9474</c:v>
                </c:pt>
                <c:pt idx="11">
                  <c:v>6.25</c:v>
                </c:pt>
                <c:pt idx="12">
                  <c:v>7.9545000000000003</c:v>
                </c:pt>
                <c:pt idx="13">
                  <c:v>4.1237000000000004</c:v>
                </c:pt>
                <c:pt idx="14">
                  <c:v>8.1632999999999996</c:v>
                </c:pt>
                <c:pt idx="15">
                  <c:v>7.4766000000000004</c:v>
                </c:pt>
                <c:pt idx="16">
                  <c:v>7.8261000000000003</c:v>
                </c:pt>
                <c:pt idx="17">
                  <c:v>5.5118</c:v>
                </c:pt>
                <c:pt idx="18">
                  <c:v>7.1429</c:v>
                </c:pt>
                <c:pt idx="19">
                  <c:v>5.6074999999999999</c:v>
                </c:pt>
                <c:pt idx="20">
                  <c:v>4.1237000000000004</c:v>
                </c:pt>
                <c:pt idx="21">
                  <c:v>2.9411999999999998</c:v>
                </c:pt>
                <c:pt idx="22">
                  <c:v>7.4766000000000004</c:v>
                </c:pt>
                <c:pt idx="23">
                  <c:v>9.0908999999999995</c:v>
                </c:pt>
                <c:pt idx="24">
                  <c:v>1.8868</c:v>
                </c:pt>
                <c:pt idx="25">
                  <c:v>5.9405999999999999</c:v>
                </c:pt>
              </c:numCache>
            </c:numRef>
          </c:val>
          <c:smooth val="0"/>
          <c:extLst>
            <c:ext xmlns:c16="http://schemas.microsoft.com/office/drawing/2014/chart" uri="{C3380CC4-5D6E-409C-BE32-E72D297353CC}">
              <c16:uniqueId val="{00000003-19AA-421B-83D7-6329DD55B9E5}"/>
            </c:ext>
          </c:extLst>
        </c:ser>
        <c:dLbls>
          <c:showLegendKey val="0"/>
          <c:showVal val="0"/>
          <c:showCatName val="0"/>
          <c:showSerName val="0"/>
          <c:showPercent val="0"/>
          <c:showBubbleSize val="0"/>
        </c:dLbls>
        <c:marker val="1"/>
        <c:smooth val="0"/>
        <c:axId val="392937216"/>
        <c:axId val="392936824"/>
      </c:lineChart>
      <c:catAx>
        <c:axId val="392938392"/>
        <c:scaling>
          <c:orientation val="minMax"/>
        </c:scaling>
        <c:delete val="0"/>
        <c:axPos val="b"/>
        <c:title>
          <c:tx>
            <c:rich>
              <a:bodyPr/>
              <a:lstStyle/>
              <a:p>
                <a:pPr>
                  <a:defRPr>
                    <a:solidFill>
                      <a:schemeClr val="bg2"/>
                    </a:solidFill>
                  </a:defRPr>
                </a:pPr>
                <a:r>
                  <a:rPr lang="en-US" dirty="0" smtClean="0">
                    <a:solidFill>
                      <a:schemeClr val="bg2"/>
                    </a:solidFill>
                  </a:rPr>
                  <a:t>Year of Transplant</a:t>
                </a:r>
                <a:endParaRPr lang="en-US" dirty="0">
                  <a:solidFill>
                    <a:schemeClr val="bg2"/>
                  </a:solidFill>
                </a:endParaRPr>
              </a:p>
            </c:rich>
          </c:tx>
          <c:layout>
            <c:manualLayout>
              <c:xMode val="edge"/>
              <c:yMode val="edge"/>
              <c:x val="0.3910766961651917"/>
              <c:y val="0.91370544578991308"/>
            </c:manualLayout>
          </c:layout>
          <c:overlay val="0"/>
        </c:title>
        <c:numFmt formatCode="General" sourceLinked="1"/>
        <c:majorTickMark val="out"/>
        <c:minorTickMark val="none"/>
        <c:tickLblPos val="nextTo"/>
        <c:spPr>
          <a:ln>
            <a:solidFill>
              <a:schemeClr val="bg2"/>
            </a:solidFill>
          </a:ln>
        </c:spPr>
        <c:txPr>
          <a:bodyPr rot="-2700000"/>
          <a:lstStyle/>
          <a:p>
            <a:pPr>
              <a:defRPr sz="1300" b="1">
                <a:solidFill>
                  <a:schemeClr val="bg2"/>
                </a:solidFill>
              </a:defRPr>
            </a:pPr>
            <a:endParaRPr lang="en-US"/>
          </a:p>
        </c:txPr>
        <c:crossAx val="392937608"/>
        <c:crosses val="autoZero"/>
        <c:auto val="1"/>
        <c:lblAlgn val="ctr"/>
        <c:lblOffset val="100"/>
        <c:tickLblSkip val="1"/>
        <c:noMultiLvlLbl val="0"/>
      </c:catAx>
      <c:valAx>
        <c:axId val="392937608"/>
        <c:scaling>
          <c:orientation val="minMax"/>
          <c:max val="200"/>
        </c:scaling>
        <c:delete val="0"/>
        <c:axPos val="l"/>
        <c:majorGridlines>
          <c:spPr>
            <a:ln>
              <a:solidFill>
                <a:schemeClr val="bg2"/>
              </a:solidFill>
              <a:prstDash val="sysDash"/>
            </a:ln>
          </c:spPr>
        </c:majorGridlines>
        <c:title>
          <c:tx>
            <c:rich>
              <a:bodyPr rot="-5400000" vert="horz"/>
              <a:lstStyle/>
              <a:p>
                <a:pPr>
                  <a:defRPr sz="1700">
                    <a:solidFill>
                      <a:schemeClr val="bg2"/>
                    </a:solidFill>
                  </a:defRPr>
                </a:pPr>
                <a:r>
                  <a:rPr lang="en-US" sz="1700" dirty="0" smtClean="0">
                    <a:solidFill>
                      <a:schemeClr val="bg2"/>
                    </a:solidFill>
                  </a:rPr>
                  <a:t>Number of Retransplants (bars)</a:t>
                </a:r>
                <a:endParaRPr lang="en-US" sz="1700" dirty="0">
                  <a:solidFill>
                    <a:schemeClr val="bg2"/>
                  </a:solidFill>
                </a:endParaRPr>
              </a:p>
            </c:rich>
          </c:tx>
          <c:layout>
            <c:manualLayout>
              <c:xMode val="edge"/>
              <c:yMode val="edge"/>
              <c:x val="7.3232911103503365E-3"/>
              <c:y val="0.15320765494900321"/>
            </c:manualLayout>
          </c:layout>
          <c:overlay val="0"/>
        </c:title>
        <c:numFmt formatCode="General" sourceLinked="0"/>
        <c:majorTickMark val="out"/>
        <c:minorTickMark val="none"/>
        <c:tickLblPos val="nextTo"/>
        <c:spPr>
          <a:ln>
            <a:solidFill>
              <a:schemeClr val="bg2"/>
            </a:solidFill>
          </a:ln>
        </c:spPr>
        <c:txPr>
          <a:bodyPr/>
          <a:lstStyle/>
          <a:p>
            <a:pPr>
              <a:defRPr sz="1500" b="1">
                <a:solidFill>
                  <a:schemeClr val="bg2"/>
                </a:solidFill>
              </a:defRPr>
            </a:pPr>
            <a:endParaRPr lang="en-US"/>
          </a:p>
        </c:txPr>
        <c:crossAx val="392938392"/>
        <c:crosses val="autoZero"/>
        <c:crossBetween val="between"/>
        <c:majorUnit val="25"/>
      </c:valAx>
      <c:valAx>
        <c:axId val="392936824"/>
        <c:scaling>
          <c:orientation val="minMax"/>
          <c:max val="40"/>
        </c:scaling>
        <c:delete val="0"/>
        <c:axPos val="r"/>
        <c:numFmt formatCode="General" sourceLinked="1"/>
        <c:majorTickMark val="out"/>
        <c:minorTickMark val="none"/>
        <c:tickLblPos val="nextTo"/>
        <c:spPr>
          <a:ln>
            <a:solidFill>
              <a:schemeClr val="bg2"/>
            </a:solidFill>
          </a:ln>
        </c:spPr>
        <c:txPr>
          <a:bodyPr/>
          <a:lstStyle/>
          <a:p>
            <a:pPr>
              <a:defRPr sz="1500" b="1">
                <a:solidFill>
                  <a:schemeClr val="bg2"/>
                </a:solidFill>
              </a:defRPr>
            </a:pPr>
            <a:endParaRPr lang="en-US"/>
          </a:p>
        </c:txPr>
        <c:crossAx val="392937216"/>
        <c:crosses val="max"/>
        <c:crossBetween val="between"/>
      </c:valAx>
      <c:catAx>
        <c:axId val="392937216"/>
        <c:scaling>
          <c:orientation val="minMax"/>
        </c:scaling>
        <c:delete val="1"/>
        <c:axPos val="b"/>
        <c:numFmt formatCode="General" sourceLinked="1"/>
        <c:majorTickMark val="out"/>
        <c:minorTickMark val="none"/>
        <c:tickLblPos val="nextTo"/>
        <c:crossAx val="392936824"/>
        <c:crosses val="autoZero"/>
        <c:auto val="1"/>
        <c:lblAlgn val="ctr"/>
        <c:lblOffset val="100"/>
        <c:noMultiLvlLbl val="0"/>
      </c:catAx>
      <c:spPr>
        <a:noFill/>
        <a:ln>
          <a:solidFill>
            <a:schemeClr val="bg2"/>
          </a:solidFill>
        </a:ln>
      </c:spPr>
    </c:plotArea>
    <c:legend>
      <c:legendPos val="t"/>
      <c:layout>
        <c:manualLayout>
          <c:xMode val="edge"/>
          <c:yMode val="edge"/>
          <c:x val="0.10532297400877987"/>
          <c:y val="1.5625E-2"/>
          <c:w val="0.79672856711495132"/>
          <c:h val="7.7063238188976382E-2"/>
        </c:manualLayout>
      </c:layout>
      <c:overlay val="0"/>
      <c:spPr>
        <a:ln>
          <a:solidFill>
            <a:schemeClr val="bg2"/>
          </a:solidFill>
        </a:ln>
      </c:spPr>
      <c:txPr>
        <a:bodyPr/>
        <a:lstStyle/>
        <a:p>
          <a:pPr>
            <a:defRPr sz="1500" b="1">
              <a:solidFill>
                <a:schemeClr val="bg2"/>
              </a:solidFill>
            </a:defRPr>
          </a:pPr>
          <a:endParaRPr lang="en-US"/>
        </a:p>
      </c:txPr>
    </c:legend>
    <c:plotVisOnly val="1"/>
    <c:dispBlanksAs val="gap"/>
    <c:showDLblsOverMax val="0"/>
  </c:chart>
  <c:txPr>
    <a:bodyPr/>
    <a:lstStyle/>
    <a:p>
      <a:pPr>
        <a:defRPr sz="1800"/>
      </a:pPr>
      <a:endParaRPr lang="en-US"/>
    </a:p>
  </c:txPr>
  <c:externalData r:id="rId1">
    <c:autoUpdate val="0"/>
  </c:externalData>
  <c:userShapes r:id="rId2"/>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stacked"/>
        <c:varyColors val="0"/>
        <c:ser>
          <c:idx val="0"/>
          <c:order val="0"/>
          <c:tx>
            <c:strRef>
              <c:f>Sheet1!$B$1</c:f>
              <c:strCache>
                <c:ptCount val="1"/>
                <c:pt idx="0">
                  <c:v>Single Lung</c:v>
                </c:pt>
              </c:strCache>
            </c:strRef>
          </c:tx>
          <c:spPr>
            <a:gradFill flip="none" rotWithShape="1">
              <a:gsLst>
                <a:gs pos="0">
                  <a:srgbClr val="208C03"/>
                </a:gs>
                <a:gs pos="50000">
                  <a:srgbClr val="20F703"/>
                </a:gs>
                <a:gs pos="100000">
                  <a:srgbClr val="208C03"/>
                </a:gs>
              </a:gsLst>
              <a:lin ang="10800000" scaled="1"/>
              <a:tileRect/>
            </a:gradFill>
          </c:spPr>
          <c:invertIfNegative val="0"/>
          <c:cat>
            <c:numRef>
              <c:f>Sheet1!$A$2:$A$34</c:f>
              <c:numCache>
                <c:formatCode>General</c:formatCode>
                <c:ptCount val="30"/>
                <c:pt idx="0">
                  <c:v>1988</c:v>
                </c:pt>
                <c:pt idx="1">
                  <c:v>1989</c:v>
                </c:pt>
                <c:pt idx="2">
                  <c:v>1990</c:v>
                </c:pt>
                <c:pt idx="3">
                  <c:v>1991</c:v>
                </c:pt>
                <c:pt idx="4">
                  <c:v>1992</c:v>
                </c:pt>
                <c:pt idx="5">
                  <c:v>1993</c:v>
                </c:pt>
                <c:pt idx="6">
                  <c:v>1994</c:v>
                </c:pt>
                <c:pt idx="7">
                  <c:v>1995</c:v>
                </c:pt>
                <c:pt idx="8">
                  <c:v>1996</c:v>
                </c:pt>
                <c:pt idx="9">
                  <c:v>1997</c:v>
                </c:pt>
                <c:pt idx="10">
                  <c:v>1998</c:v>
                </c:pt>
                <c:pt idx="11">
                  <c:v>1999</c:v>
                </c:pt>
                <c:pt idx="12">
                  <c:v>2000</c:v>
                </c:pt>
                <c:pt idx="13">
                  <c:v>2001</c:v>
                </c:pt>
                <c:pt idx="14">
                  <c:v>2002</c:v>
                </c:pt>
                <c:pt idx="15">
                  <c:v>2003</c:v>
                </c:pt>
                <c:pt idx="16">
                  <c:v>2004</c:v>
                </c:pt>
                <c:pt idx="17">
                  <c:v>2005</c:v>
                </c:pt>
                <c:pt idx="18">
                  <c:v>2006</c:v>
                </c:pt>
                <c:pt idx="19">
                  <c:v>2007</c:v>
                </c:pt>
                <c:pt idx="20">
                  <c:v>2008</c:v>
                </c:pt>
                <c:pt idx="21">
                  <c:v>2009</c:v>
                </c:pt>
                <c:pt idx="22">
                  <c:v>2010</c:v>
                </c:pt>
                <c:pt idx="23">
                  <c:v>2011</c:v>
                </c:pt>
                <c:pt idx="24">
                  <c:v>2012</c:v>
                </c:pt>
                <c:pt idx="25">
                  <c:v>2013</c:v>
                </c:pt>
                <c:pt idx="26">
                  <c:v>2014</c:v>
                </c:pt>
                <c:pt idx="27">
                  <c:v>2015</c:v>
                </c:pt>
                <c:pt idx="28">
                  <c:v>2016</c:v>
                </c:pt>
                <c:pt idx="29">
                  <c:v>2017</c:v>
                </c:pt>
              </c:numCache>
            </c:numRef>
          </c:cat>
          <c:val>
            <c:numRef>
              <c:f>Sheet1!$B$2:$B$34</c:f>
              <c:numCache>
                <c:formatCode>General</c:formatCode>
                <c:ptCount val="30"/>
                <c:pt idx="0">
                  <c:v>34</c:v>
                </c:pt>
                <c:pt idx="1">
                  <c:v>109</c:v>
                </c:pt>
                <c:pt idx="2">
                  <c:v>240</c:v>
                </c:pt>
                <c:pt idx="3">
                  <c:v>432</c:v>
                </c:pt>
                <c:pt idx="4">
                  <c:v>559</c:v>
                </c:pt>
                <c:pt idx="5">
                  <c:v>638</c:v>
                </c:pt>
                <c:pt idx="6">
                  <c:v>669</c:v>
                </c:pt>
                <c:pt idx="7">
                  <c:v>715</c:v>
                </c:pt>
                <c:pt idx="8">
                  <c:v>700</c:v>
                </c:pt>
                <c:pt idx="9">
                  <c:v>751</c:v>
                </c:pt>
                <c:pt idx="10">
                  <c:v>780</c:v>
                </c:pt>
                <c:pt idx="11">
                  <c:v>826</c:v>
                </c:pt>
                <c:pt idx="12">
                  <c:v>825</c:v>
                </c:pt>
                <c:pt idx="13">
                  <c:v>878</c:v>
                </c:pt>
                <c:pt idx="14">
                  <c:v>866</c:v>
                </c:pt>
                <c:pt idx="15">
                  <c:v>791</c:v>
                </c:pt>
                <c:pt idx="16">
                  <c:v>827</c:v>
                </c:pt>
                <c:pt idx="17">
                  <c:v>927</c:v>
                </c:pt>
                <c:pt idx="18">
                  <c:v>926</c:v>
                </c:pt>
                <c:pt idx="19">
                  <c:v>912</c:v>
                </c:pt>
                <c:pt idx="20">
                  <c:v>895</c:v>
                </c:pt>
                <c:pt idx="21">
                  <c:v>948</c:v>
                </c:pt>
                <c:pt idx="22">
                  <c:v>937</c:v>
                </c:pt>
                <c:pt idx="23">
                  <c:v>1009</c:v>
                </c:pt>
                <c:pt idx="24">
                  <c:v>943</c:v>
                </c:pt>
                <c:pt idx="25">
                  <c:v>996</c:v>
                </c:pt>
                <c:pt idx="26">
                  <c:v>950</c:v>
                </c:pt>
                <c:pt idx="27">
                  <c:v>919</c:v>
                </c:pt>
                <c:pt idx="28">
                  <c:v>914</c:v>
                </c:pt>
                <c:pt idx="29">
                  <c:v>827</c:v>
                </c:pt>
              </c:numCache>
            </c:numRef>
          </c:val>
          <c:extLst>
            <c:ext xmlns:c16="http://schemas.microsoft.com/office/drawing/2014/chart" uri="{C3380CC4-5D6E-409C-BE32-E72D297353CC}">
              <c16:uniqueId val="{00000000-1FA7-4FA6-A70B-E6A6A86F8179}"/>
            </c:ext>
          </c:extLst>
        </c:ser>
        <c:ser>
          <c:idx val="1"/>
          <c:order val="1"/>
          <c:tx>
            <c:strRef>
              <c:f>Sheet1!$C$1</c:f>
              <c:strCache>
                <c:ptCount val="1"/>
                <c:pt idx="0">
                  <c:v>Bilateral/Double Lung</c:v>
                </c:pt>
              </c:strCache>
            </c:strRef>
          </c:tx>
          <c:spPr>
            <a:gradFill flip="none" rotWithShape="1">
              <a:gsLst>
                <a:gs pos="0">
                  <a:srgbClr val="7030A0"/>
                </a:gs>
                <a:gs pos="50000">
                  <a:srgbClr val="CC66FF"/>
                </a:gs>
                <a:gs pos="100000">
                  <a:srgbClr val="7030A0"/>
                </a:gs>
              </a:gsLst>
              <a:lin ang="10800000" scaled="1"/>
              <a:tileRect/>
            </a:gradFill>
          </c:spPr>
          <c:invertIfNegative val="0"/>
          <c:cat>
            <c:numRef>
              <c:f>Sheet1!$A$2:$A$34</c:f>
              <c:numCache>
                <c:formatCode>General</c:formatCode>
                <c:ptCount val="30"/>
                <c:pt idx="0">
                  <c:v>1988</c:v>
                </c:pt>
                <c:pt idx="1">
                  <c:v>1989</c:v>
                </c:pt>
                <c:pt idx="2">
                  <c:v>1990</c:v>
                </c:pt>
                <c:pt idx="3">
                  <c:v>1991</c:v>
                </c:pt>
                <c:pt idx="4">
                  <c:v>1992</c:v>
                </c:pt>
                <c:pt idx="5">
                  <c:v>1993</c:v>
                </c:pt>
                <c:pt idx="6">
                  <c:v>1994</c:v>
                </c:pt>
                <c:pt idx="7">
                  <c:v>1995</c:v>
                </c:pt>
                <c:pt idx="8">
                  <c:v>1996</c:v>
                </c:pt>
                <c:pt idx="9">
                  <c:v>1997</c:v>
                </c:pt>
                <c:pt idx="10">
                  <c:v>1998</c:v>
                </c:pt>
                <c:pt idx="11">
                  <c:v>1999</c:v>
                </c:pt>
                <c:pt idx="12">
                  <c:v>2000</c:v>
                </c:pt>
                <c:pt idx="13">
                  <c:v>2001</c:v>
                </c:pt>
                <c:pt idx="14">
                  <c:v>2002</c:v>
                </c:pt>
                <c:pt idx="15">
                  <c:v>2003</c:v>
                </c:pt>
                <c:pt idx="16">
                  <c:v>2004</c:v>
                </c:pt>
                <c:pt idx="17">
                  <c:v>2005</c:v>
                </c:pt>
                <c:pt idx="18">
                  <c:v>2006</c:v>
                </c:pt>
                <c:pt idx="19">
                  <c:v>2007</c:v>
                </c:pt>
                <c:pt idx="20">
                  <c:v>2008</c:v>
                </c:pt>
                <c:pt idx="21">
                  <c:v>2009</c:v>
                </c:pt>
                <c:pt idx="22">
                  <c:v>2010</c:v>
                </c:pt>
                <c:pt idx="23">
                  <c:v>2011</c:v>
                </c:pt>
                <c:pt idx="24">
                  <c:v>2012</c:v>
                </c:pt>
                <c:pt idx="25">
                  <c:v>2013</c:v>
                </c:pt>
                <c:pt idx="26">
                  <c:v>2014</c:v>
                </c:pt>
                <c:pt idx="27">
                  <c:v>2015</c:v>
                </c:pt>
                <c:pt idx="28">
                  <c:v>2016</c:v>
                </c:pt>
                <c:pt idx="29">
                  <c:v>2017</c:v>
                </c:pt>
              </c:numCache>
            </c:numRef>
          </c:cat>
          <c:val>
            <c:numRef>
              <c:f>Sheet1!$C$2:$C$34</c:f>
              <c:numCache>
                <c:formatCode>General</c:formatCode>
                <c:ptCount val="30"/>
                <c:pt idx="0">
                  <c:v>40</c:v>
                </c:pt>
                <c:pt idx="1">
                  <c:v>58</c:v>
                </c:pt>
                <c:pt idx="2">
                  <c:v>168</c:v>
                </c:pt>
                <c:pt idx="3">
                  <c:v>276</c:v>
                </c:pt>
                <c:pt idx="4">
                  <c:v>365</c:v>
                </c:pt>
                <c:pt idx="5">
                  <c:v>467</c:v>
                </c:pt>
                <c:pt idx="6">
                  <c:v>544</c:v>
                </c:pt>
                <c:pt idx="7">
                  <c:v>676</c:v>
                </c:pt>
                <c:pt idx="8">
                  <c:v>688</c:v>
                </c:pt>
                <c:pt idx="9">
                  <c:v>762</c:v>
                </c:pt>
                <c:pt idx="10">
                  <c:v>770</c:v>
                </c:pt>
                <c:pt idx="11">
                  <c:v>742</c:v>
                </c:pt>
                <c:pt idx="12">
                  <c:v>884</c:v>
                </c:pt>
                <c:pt idx="13">
                  <c:v>911</c:v>
                </c:pt>
                <c:pt idx="14">
                  <c:v>1118</c:v>
                </c:pt>
                <c:pt idx="15">
                  <c:v>1233</c:v>
                </c:pt>
                <c:pt idx="16">
                  <c:v>1403</c:v>
                </c:pt>
                <c:pt idx="17">
                  <c:v>1657</c:v>
                </c:pt>
                <c:pt idx="18">
                  <c:v>1887</c:v>
                </c:pt>
                <c:pt idx="19">
                  <c:v>2038</c:v>
                </c:pt>
                <c:pt idx="20">
                  <c:v>2132</c:v>
                </c:pt>
                <c:pt idx="21">
                  <c:v>2365</c:v>
                </c:pt>
                <c:pt idx="22">
                  <c:v>2650</c:v>
                </c:pt>
                <c:pt idx="23">
                  <c:v>2862</c:v>
                </c:pt>
                <c:pt idx="24">
                  <c:v>2910</c:v>
                </c:pt>
                <c:pt idx="25">
                  <c:v>3185</c:v>
                </c:pt>
                <c:pt idx="26">
                  <c:v>3166</c:v>
                </c:pt>
                <c:pt idx="27">
                  <c:v>3374</c:v>
                </c:pt>
                <c:pt idx="28">
                  <c:v>3759</c:v>
                </c:pt>
                <c:pt idx="29">
                  <c:v>3727</c:v>
                </c:pt>
              </c:numCache>
            </c:numRef>
          </c:val>
          <c:extLst>
            <c:ext xmlns:c16="http://schemas.microsoft.com/office/drawing/2014/chart" uri="{C3380CC4-5D6E-409C-BE32-E72D297353CC}">
              <c16:uniqueId val="{00000001-1FA7-4FA6-A70B-E6A6A86F8179}"/>
            </c:ext>
          </c:extLst>
        </c:ser>
        <c:ser>
          <c:idx val="2"/>
          <c:order val="2"/>
          <c:tx>
            <c:strRef>
              <c:f>Sheet1!$D$1</c:f>
              <c:strCache>
                <c:ptCount val="1"/>
                <c:pt idx="0">
                  <c:v>Total</c:v>
                </c:pt>
              </c:strCache>
            </c:strRef>
          </c:tx>
          <c:spPr>
            <a:noFill/>
          </c:spPr>
          <c:invertIfNegative val="0"/>
          <c:dLbls>
            <c:dLbl>
              <c:idx val="7"/>
              <c:layout>
                <c:manualLayout>
                  <c:x val="2.9498525073745892E-3"/>
                  <c:y val="0.11084380899755951"/>
                </c:manualLayout>
              </c:layout>
              <c:dLblPos val="ct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2-1FA7-4FA6-A70B-E6A6A86F8179}"/>
                </c:ext>
              </c:extLst>
            </c:dLbl>
            <c:dLbl>
              <c:idx val="10"/>
              <c:layout>
                <c:manualLayout>
                  <c:x val="-1.4749262536873156E-3"/>
                  <c:y val="0.12329557489524544"/>
                </c:manualLayout>
              </c:layout>
              <c:dLblPos val="ct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3-1FA7-4FA6-A70B-E6A6A86F8179}"/>
                </c:ext>
              </c:extLst>
            </c:dLbl>
            <c:dLbl>
              <c:idx val="23"/>
              <c:layout>
                <c:manualLayout>
                  <c:x val="1.5493552436379172E-3"/>
                  <c:y val="0.17864903512444066"/>
                </c:manualLayout>
              </c:layout>
              <c:dLblPos val="ct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4-1FA7-4FA6-A70B-E6A6A86F8179}"/>
                </c:ext>
              </c:extLst>
            </c:dLbl>
            <c:dLbl>
              <c:idx val="24"/>
              <c:layout>
                <c:manualLayout>
                  <c:x val="1.9744379778614631E-3"/>
                  <c:y val="0.15963666352138187"/>
                </c:manualLayout>
              </c:layout>
              <c:dLblPos val="ct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5-1FA7-4FA6-A70B-E6A6A86F8179}"/>
                </c:ext>
              </c:extLst>
            </c:dLbl>
            <c:numFmt formatCode="General" sourceLinked="0"/>
            <c:spPr>
              <a:noFill/>
              <a:ln>
                <a:noFill/>
              </a:ln>
              <a:effectLst/>
            </c:spPr>
            <c:txPr>
              <a:bodyPr/>
              <a:lstStyle/>
              <a:p>
                <a:pPr>
                  <a:defRPr sz="900" b="1">
                    <a:solidFill>
                      <a:schemeClr val="bg2"/>
                    </a:solidFill>
                  </a:defRPr>
                </a:pPr>
                <a:endParaRPr lang="en-US"/>
              </a:p>
            </c:txPr>
            <c:dLblPos val="inBase"/>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numRef>
              <c:f>Sheet1!$A$2:$A$34</c:f>
              <c:numCache>
                <c:formatCode>General</c:formatCode>
                <c:ptCount val="30"/>
                <c:pt idx="0">
                  <c:v>1988</c:v>
                </c:pt>
                <c:pt idx="1">
                  <c:v>1989</c:v>
                </c:pt>
                <c:pt idx="2">
                  <c:v>1990</c:v>
                </c:pt>
                <c:pt idx="3">
                  <c:v>1991</c:v>
                </c:pt>
                <c:pt idx="4">
                  <c:v>1992</c:v>
                </c:pt>
                <c:pt idx="5">
                  <c:v>1993</c:v>
                </c:pt>
                <c:pt idx="6">
                  <c:v>1994</c:v>
                </c:pt>
                <c:pt idx="7">
                  <c:v>1995</c:v>
                </c:pt>
                <c:pt idx="8">
                  <c:v>1996</c:v>
                </c:pt>
                <c:pt idx="9">
                  <c:v>1997</c:v>
                </c:pt>
                <c:pt idx="10">
                  <c:v>1998</c:v>
                </c:pt>
                <c:pt idx="11">
                  <c:v>1999</c:v>
                </c:pt>
                <c:pt idx="12">
                  <c:v>2000</c:v>
                </c:pt>
                <c:pt idx="13">
                  <c:v>2001</c:v>
                </c:pt>
                <c:pt idx="14">
                  <c:v>2002</c:v>
                </c:pt>
                <c:pt idx="15">
                  <c:v>2003</c:v>
                </c:pt>
                <c:pt idx="16">
                  <c:v>2004</c:v>
                </c:pt>
                <c:pt idx="17">
                  <c:v>2005</c:v>
                </c:pt>
                <c:pt idx="18">
                  <c:v>2006</c:v>
                </c:pt>
                <c:pt idx="19">
                  <c:v>2007</c:v>
                </c:pt>
                <c:pt idx="20">
                  <c:v>2008</c:v>
                </c:pt>
                <c:pt idx="21">
                  <c:v>2009</c:v>
                </c:pt>
                <c:pt idx="22">
                  <c:v>2010</c:v>
                </c:pt>
                <c:pt idx="23">
                  <c:v>2011</c:v>
                </c:pt>
                <c:pt idx="24">
                  <c:v>2012</c:v>
                </c:pt>
                <c:pt idx="25">
                  <c:v>2013</c:v>
                </c:pt>
                <c:pt idx="26">
                  <c:v>2014</c:v>
                </c:pt>
                <c:pt idx="27">
                  <c:v>2015</c:v>
                </c:pt>
                <c:pt idx="28">
                  <c:v>2016</c:v>
                </c:pt>
                <c:pt idx="29">
                  <c:v>2017</c:v>
                </c:pt>
              </c:numCache>
            </c:numRef>
          </c:cat>
          <c:val>
            <c:numRef>
              <c:f>Sheet1!$D$2:$D$34</c:f>
              <c:numCache>
                <c:formatCode>General</c:formatCode>
                <c:ptCount val="30"/>
                <c:pt idx="0">
                  <c:v>74</c:v>
                </c:pt>
                <c:pt idx="1">
                  <c:v>167</c:v>
                </c:pt>
                <c:pt idx="2">
                  <c:v>408</c:v>
                </c:pt>
                <c:pt idx="3">
                  <c:v>708</c:v>
                </c:pt>
                <c:pt idx="4">
                  <c:v>924</c:v>
                </c:pt>
                <c:pt idx="5">
                  <c:v>1105</c:v>
                </c:pt>
                <c:pt idx="6">
                  <c:v>1213</c:v>
                </c:pt>
                <c:pt idx="7">
                  <c:v>1391</c:v>
                </c:pt>
                <c:pt idx="8">
                  <c:v>1388</c:v>
                </c:pt>
                <c:pt idx="9">
                  <c:v>1513</c:v>
                </c:pt>
                <c:pt idx="10">
                  <c:v>1550</c:v>
                </c:pt>
                <c:pt idx="11">
                  <c:v>1568</c:v>
                </c:pt>
                <c:pt idx="12">
                  <c:v>1709</c:v>
                </c:pt>
                <c:pt idx="13">
                  <c:v>1789</c:v>
                </c:pt>
                <c:pt idx="14">
                  <c:v>1984</c:v>
                </c:pt>
                <c:pt idx="15">
                  <c:v>2024</c:v>
                </c:pt>
                <c:pt idx="16">
                  <c:v>2230</c:v>
                </c:pt>
                <c:pt idx="17">
                  <c:v>2584</c:v>
                </c:pt>
                <c:pt idx="18">
                  <c:v>2813</c:v>
                </c:pt>
                <c:pt idx="19">
                  <c:v>2950</c:v>
                </c:pt>
                <c:pt idx="20">
                  <c:v>3027</c:v>
                </c:pt>
                <c:pt idx="21">
                  <c:v>3313</c:v>
                </c:pt>
                <c:pt idx="22">
                  <c:v>3587</c:v>
                </c:pt>
                <c:pt idx="23">
                  <c:v>3871</c:v>
                </c:pt>
                <c:pt idx="24">
                  <c:v>3853</c:v>
                </c:pt>
                <c:pt idx="25">
                  <c:v>4181</c:v>
                </c:pt>
                <c:pt idx="26">
                  <c:v>4116</c:v>
                </c:pt>
                <c:pt idx="27">
                  <c:v>4293</c:v>
                </c:pt>
                <c:pt idx="28">
                  <c:v>4673</c:v>
                </c:pt>
                <c:pt idx="29">
                  <c:v>4554</c:v>
                </c:pt>
              </c:numCache>
            </c:numRef>
          </c:val>
          <c:extLst>
            <c:ext xmlns:c16="http://schemas.microsoft.com/office/drawing/2014/chart" uri="{C3380CC4-5D6E-409C-BE32-E72D297353CC}">
              <c16:uniqueId val="{00000006-1FA7-4FA6-A70B-E6A6A86F8179}"/>
            </c:ext>
          </c:extLst>
        </c:ser>
        <c:dLbls>
          <c:showLegendKey val="0"/>
          <c:showVal val="0"/>
          <c:showCatName val="0"/>
          <c:showSerName val="0"/>
          <c:showPercent val="0"/>
          <c:showBubbleSize val="0"/>
        </c:dLbls>
        <c:gapWidth val="35"/>
        <c:overlap val="100"/>
        <c:axId val="546440920"/>
        <c:axId val="546441312"/>
      </c:barChart>
      <c:catAx>
        <c:axId val="546440920"/>
        <c:scaling>
          <c:orientation val="minMax"/>
        </c:scaling>
        <c:delete val="0"/>
        <c:axPos val="b"/>
        <c:numFmt formatCode="General" sourceLinked="1"/>
        <c:majorTickMark val="out"/>
        <c:minorTickMark val="none"/>
        <c:tickLblPos val="nextTo"/>
        <c:spPr>
          <a:ln>
            <a:solidFill>
              <a:schemeClr val="bg2"/>
            </a:solidFill>
          </a:ln>
        </c:spPr>
        <c:txPr>
          <a:bodyPr rot="-2700000"/>
          <a:lstStyle/>
          <a:p>
            <a:pPr>
              <a:defRPr sz="1500" b="1">
                <a:solidFill>
                  <a:schemeClr val="bg2"/>
                </a:solidFill>
              </a:defRPr>
            </a:pPr>
            <a:endParaRPr lang="en-US"/>
          </a:p>
        </c:txPr>
        <c:crossAx val="546441312"/>
        <c:crosses val="autoZero"/>
        <c:auto val="1"/>
        <c:lblAlgn val="ctr"/>
        <c:lblOffset val="100"/>
        <c:tickLblSkip val="1"/>
        <c:noMultiLvlLbl val="0"/>
      </c:catAx>
      <c:valAx>
        <c:axId val="546441312"/>
        <c:scaling>
          <c:orientation val="minMax"/>
          <c:max val="5000"/>
          <c:min val="0"/>
        </c:scaling>
        <c:delete val="0"/>
        <c:axPos val="l"/>
        <c:majorGridlines>
          <c:spPr>
            <a:ln>
              <a:solidFill>
                <a:schemeClr val="bg2"/>
              </a:solidFill>
              <a:prstDash val="sysDash"/>
            </a:ln>
          </c:spPr>
        </c:majorGridlines>
        <c:title>
          <c:tx>
            <c:rich>
              <a:bodyPr rot="-5400000" vert="horz"/>
              <a:lstStyle/>
              <a:p>
                <a:pPr>
                  <a:defRPr sz="1700">
                    <a:solidFill>
                      <a:schemeClr val="bg2"/>
                    </a:solidFill>
                  </a:defRPr>
                </a:pPr>
                <a:r>
                  <a:rPr lang="en-US" sz="1700" dirty="0" smtClean="0">
                    <a:solidFill>
                      <a:schemeClr val="bg2"/>
                    </a:solidFill>
                  </a:rPr>
                  <a:t>Number of Transplants</a:t>
                </a:r>
                <a:endParaRPr lang="en-US" sz="1700" dirty="0">
                  <a:solidFill>
                    <a:schemeClr val="bg2"/>
                  </a:solidFill>
                </a:endParaRPr>
              </a:p>
            </c:rich>
          </c:tx>
          <c:layout>
            <c:manualLayout>
              <c:xMode val="edge"/>
              <c:yMode val="edge"/>
              <c:x val="1.4492753623188406E-3"/>
              <c:y val="0.15970990468296725"/>
            </c:manualLayout>
          </c:layout>
          <c:overlay val="0"/>
        </c:title>
        <c:numFmt formatCode="General" sourceLinked="0"/>
        <c:majorTickMark val="out"/>
        <c:minorTickMark val="none"/>
        <c:tickLblPos val="nextTo"/>
        <c:spPr>
          <a:ln>
            <a:solidFill>
              <a:schemeClr val="bg2"/>
            </a:solidFill>
          </a:ln>
        </c:spPr>
        <c:txPr>
          <a:bodyPr/>
          <a:lstStyle/>
          <a:p>
            <a:pPr>
              <a:defRPr sz="1500" b="1">
                <a:solidFill>
                  <a:schemeClr val="bg2"/>
                </a:solidFill>
              </a:defRPr>
            </a:pPr>
            <a:endParaRPr lang="en-US"/>
          </a:p>
        </c:txPr>
        <c:crossAx val="546440920"/>
        <c:crosses val="autoZero"/>
        <c:crossBetween val="between"/>
        <c:majorUnit val="500"/>
      </c:valAx>
      <c:spPr>
        <a:noFill/>
        <a:ln>
          <a:solidFill>
            <a:schemeClr val="bg2"/>
          </a:solidFill>
        </a:ln>
      </c:spPr>
    </c:plotArea>
    <c:legend>
      <c:legendPos val="l"/>
      <c:legendEntry>
        <c:idx val="0"/>
        <c:delete val="1"/>
      </c:legendEntry>
      <c:layout>
        <c:manualLayout>
          <c:xMode val="edge"/>
          <c:yMode val="edge"/>
          <c:x val="0.13274336283185842"/>
          <c:y val="7.0441819772528433E-2"/>
          <c:w val="0.26414303300583003"/>
          <c:h val="0.19817792512778018"/>
        </c:manualLayout>
      </c:layout>
      <c:overlay val="1"/>
      <c:spPr>
        <a:solidFill>
          <a:schemeClr val="tx1"/>
        </a:solidFill>
        <a:ln>
          <a:solidFill>
            <a:schemeClr val="bg2"/>
          </a:solidFill>
        </a:ln>
      </c:spPr>
      <c:txPr>
        <a:bodyPr/>
        <a:lstStyle/>
        <a:p>
          <a:pPr>
            <a:defRPr sz="1500" b="1">
              <a:solidFill>
                <a:schemeClr val="bg2"/>
              </a:solidFill>
            </a:defRPr>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0269899890832229"/>
          <c:y val="0.14071460793963253"/>
          <c:w val="0.81543272245836518"/>
          <c:h val="0.69970440170390003"/>
        </c:manualLayout>
      </c:layout>
      <c:barChart>
        <c:barDir val="col"/>
        <c:grouping val="clustered"/>
        <c:varyColors val="0"/>
        <c:ser>
          <c:idx val="0"/>
          <c:order val="0"/>
          <c:tx>
            <c:strRef>
              <c:f>Sheet1!$B$1</c:f>
              <c:strCache>
                <c:ptCount val="1"/>
                <c:pt idx="0">
                  <c:v>Number of centers</c:v>
                </c:pt>
              </c:strCache>
            </c:strRef>
          </c:tx>
          <c:spPr>
            <a:gradFill flip="none" rotWithShape="1">
              <a:gsLst>
                <a:gs pos="0">
                  <a:srgbClr val="208C03"/>
                </a:gs>
                <a:gs pos="50000">
                  <a:srgbClr val="20F703"/>
                </a:gs>
                <a:gs pos="100000">
                  <a:srgbClr val="208C03"/>
                </a:gs>
              </a:gsLst>
              <a:lin ang="10800000" scaled="1"/>
              <a:tileRect/>
            </a:gradFill>
          </c:spPr>
          <c:invertIfNegative val="0"/>
          <c:dLbls>
            <c:spPr>
              <a:noFill/>
              <a:ln>
                <a:noFill/>
              </a:ln>
              <a:effectLst/>
            </c:spPr>
            <c:txPr>
              <a:bodyPr/>
              <a:lstStyle/>
              <a:p>
                <a:pPr>
                  <a:defRPr sz="1600" b="1">
                    <a:solidFill>
                      <a:schemeClr val="bg2"/>
                    </a:solidFill>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Sheet1!$A$2:$A$8</c:f>
              <c:strCache>
                <c:ptCount val="7"/>
                <c:pt idx="0">
                  <c:v>1-4</c:v>
                </c:pt>
                <c:pt idx="1">
                  <c:v>5-9</c:v>
                </c:pt>
                <c:pt idx="2">
                  <c:v>10-19</c:v>
                </c:pt>
                <c:pt idx="3">
                  <c:v>20-29</c:v>
                </c:pt>
                <c:pt idx="4">
                  <c:v>30-39</c:v>
                </c:pt>
                <c:pt idx="5">
                  <c:v>40-49</c:v>
                </c:pt>
                <c:pt idx="6">
                  <c:v>50+</c:v>
                </c:pt>
              </c:strCache>
            </c:strRef>
          </c:cat>
          <c:val>
            <c:numRef>
              <c:f>Sheet1!$B$2:$B$8</c:f>
              <c:numCache>
                <c:formatCode>General</c:formatCode>
                <c:ptCount val="7"/>
                <c:pt idx="0">
                  <c:v>40</c:v>
                </c:pt>
                <c:pt idx="1">
                  <c:v>26</c:v>
                </c:pt>
                <c:pt idx="2">
                  <c:v>46</c:v>
                </c:pt>
                <c:pt idx="3">
                  <c:v>26</c:v>
                </c:pt>
                <c:pt idx="4">
                  <c:v>22</c:v>
                </c:pt>
                <c:pt idx="5">
                  <c:v>13</c:v>
                </c:pt>
                <c:pt idx="6">
                  <c:v>15</c:v>
                </c:pt>
              </c:numCache>
            </c:numRef>
          </c:val>
          <c:extLst>
            <c:ext xmlns:c16="http://schemas.microsoft.com/office/drawing/2014/chart" uri="{C3380CC4-5D6E-409C-BE32-E72D297353CC}">
              <c16:uniqueId val="{00000000-74F3-4329-A476-D97C590BC9EF}"/>
            </c:ext>
          </c:extLst>
        </c:ser>
        <c:dLbls>
          <c:showLegendKey val="0"/>
          <c:showVal val="0"/>
          <c:showCatName val="0"/>
          <c:showSerName val="0"/>
          <c:showPercent val="0"/>
          <c:showBubbleSize val="0"/>
        </c:dLbls>
        <c:gapWidth val="35"/>
        <c:axId val="547454272"/>
        <c:axId val="547454664"/>
      </c:barChart>
      <c:lineChart>
        <c:grouping val="standard"/>
        <c:varyColors val="0"/>
        <c:ser>
          <c:idx val="1"/>
          <c:order val="1"/>
          <c:tx>
            <c:strRef>
              <c:f>Sheet1!$C$1</c:f>
              <c:strCache>
                <c:ptCount val="1"/>
                <c:pt idx="0">
                  <c:v>Percentage of transplants</c:v>
                </c:pt>
              </c:strCache>
            </c:strRef>
          </c:tx>
          <c:spPr>
            <a:ln w="41275">
              <a:solidFill>
                <a:srgbClr val="FF0000"/>
              </a:solidFill>
            </a:ln>
          </c:spPr>
          <c:marker>
            <c:spPr>
              <a:solidFill>
                <a:srgbClr val="FF0000"/>
              </a:solidFill>
              <a:ln>
                <a:solidFill>
                  <a:srgbClr val="FF0000"/>
                </a:solidFill>
              </a:ln>
            </c:spPr>
          </c:marker>
          <c:cat>
            <c:strRef>
              <c:f>Sheet1!$A$2:$A$8</c:f>
              <c:strCache>
                <c:ptCount val="7"/>
                <c:pt idx="0">
                  <c:v>1-4</c:v>
                </c:pt>
                <c:pt idx="1">
                  <c:v>5-9</c:v>
                </c:pt>
                <c:pt idx="2">
                  <c:v>10-19</c:v>
                </c:pt>
                <c:pt idx="3">
                  <c:v>20-29</c:v>
                </c:pt>
                <c:pt idx="4">
                  <c:v>30-39</c:v>
                </c:pt>
                <c:pt idx="5">
                  <c:v>40-49</c:v>
                </c:pt>
                <c:pt idx="6">
                  <c:v>50+</c:v>
                </c:pt>
              </c:strCache>
            </c:strRef>
          </c:cat>
          <c:val>
            <c:numRef>
              <c:f>Sheet1!$C$2:$C$8</c:f>
              <c:numCache>
                <c:formatCode>General</c:formatCode>
                <c:ptCount val="7"/>
                <c:pt idx="0">
                  <c:v>1.2</c:v>
                </c:pt>
                <c:pt idx="1">
                  <c:v>2.9</c:v>
                </c:pt>
                <c:pt idx="2">
                  <c:v>15</c:v>
                </c:pt>
                <c:pt idx="3">
                  <c:v>14.9</c:v>
                </c:pt>
                <c:pt idx="4">
                  <c:v>19.100000000000001</c:v>
                </c:pt>
                <c:pt idx="5">
                  <c:v>15.6</c:v>
                </c:pt>
                <c:pt idx="6">
                  <c:v>31.3</c:v>
                </c:pt>
              </c:numCache>
            </c:numRef>
          </c:val>
          <c:smooth val="0"/>
          <c:extLst>
            <c:ext xmlns:c16="http://schemas.microsoft.com/office/drawing/2014/chart" uri="{C3380CC4-5D6E-409C-BE32-E72D297353CC}">
              <c16:uniqueId val="{00000001-74F3-4329-A476-D97C590BC9EF}"/>
            </c:ext>
          </c:extLst>
        </c:ser>
        <c:dLbls>
          <c:showLegendKey val="0"/>
          <c:showVal val="0"/>
          <c:showCatName val="0"/>
          <c:showSerName val="0"/>
          <c:showPercent val="0"/>
          <c:showBubbleSize val="0"/>
        </c:dLbls>
        <c:marker val="1"/>
        <c:smooth val="0"/>
        <c:axId val="547455448"/>
        <c:axId val="547455056"/>
      </c:lineChart>
      <c:catAx>
        <c:axId val="547454272"/>
        <c:scaling>
          <c:orientation val="minMax"/>
        </c:scaling>
        <c:delete val="0"/>
        <c:axPos val="b"/>
        <c:title>
          <c:tx>
            <c:rich>
              <a:bodyPr/>
              <a:lstStyle/>
              <a:p>
                <a:pPr>
                  <a:defRPr sz="1700">
                    <a:solidFill>
                      <a:schemeClr val="bg2"/>
                    </a:solidFill>
                  </a:defRPr>
                </a:pPr>
                <a:r>
                  <a:rPr lang="en-US" sz="1700" dirty="0" smtClean="0">
                    <a:solidFill>
                      <a:schemeClr val="bg2"/>
                    </a:solidFill>
                  </a:rPr>
                  <a:t>Average number of lung transplants per year</a:t>
                </a:r>
                <a:endParaRPr lang="en-US" sz="1700" dirty="0">
                  <a:solidFill>
                    <a:schemeClr val="bg2"/>
                  </a:solidFill>
                </a:endParaRPr>
              </a:p>
            </c:rich>
          </c:tx>
          <c:layout>
            <c:manualLayout>
              <c:xMode val="edge"/>
              <c:yMode val="edge"/>
              <c:x val="0.23891830999001232"/>
              <c:y val="0.9373082980012114"/>
            </c:manualLayout>
          </c:layout>
          <c:overlay val="0"/>
        </c:title>
        <c:numFmt formatCode="General" sourceLinked="1"/>
        <c:majorTickMark val="out"/>
        <c:minorTickMark val="none"/>
        <c:tickLblPos val="nextTo"/>
        <c:spPr>
          <a:ln>
            <a:solidFill>
              <a:schemeClr val="bg2"/>
            </a:solidFill>
          </a:ln>
        </c:spPr>
        <c:txPr>
          <a:bodyPr rot="0"/>
          <a:lstStyle/>
          <a:p>
            <a:pPr>
              <a:defRPr sz="1500" b="1">
                <a:solidFill>
                  <a:schemeClr val="bg2"/>
                </a:solidFill>
              </a:defRPr>
            </a:pPr>
            <a:endParaRPr lang="en-US"/>
          </a:p>
        </c:txPr>
        <c:crossAx val="547454664"/>
        <c:crosses val="autoZero"/>
        <c:auto val="1"/>
        <c:lblAlgn val="ctr"/>
        <c:lblOffset val="100"/>
        <c:tickLblSkip val="1"/>
        <c:noMultiLvlLbl val="0"/>
      </c:catAx>
      <c:valAx>
        <c:axId val="547454664"/>
        <c:scaling>
          <c:orientation val="minMax"/>
          <c:max val="60"/>
        </c:scaling>
        <c:delete val="0"/>
        <c:axPos val="l"/>
        <c:majorGridlines>
          <c:spPr>
            <a:ln>
              <a:solidFill>
                <a:schemeClr val="bg2"/>
              </a:solidFill>
              <a:prstDash val="sysDash"/>
            </a:ln>
          </c:spPr>
        </c:majorGridlines>
        <c:title>
          <c:tx>
            <c:rich>
              <a:bodyPr rot="-5400000" vert="horz"/>
              <a:lstStyle/>
              <a:p>
                <a:pPr>
                  <a:defRPr sz="1700">
                    <a:solidFill>
                      <a:schemeClr val="bg2"/>
                    </a:solidFill>
                  </a:defRPr>
                </a:pPr>
                <a:r>
                  <a:rPr lang="en-US" sz="1700" dirty="0" smtClean="0">
                    <a:solidFill>
                      <a:schemeClr val="bg2"/>
                    </a:solidFill>
                  </a:rPr>
                  <a:t>Number of Centers</a:t>
                </a:r>
                <a:endParaRPr lang="en-US" sz="1700" dirty="0">
                  <a:solidFill>
                    <a:schemeClr val="bg2"/>
                  </a:solidFill>
                </a:endParaRPr>
              </a:p>
            </c:rich>
          </c:tx>
          <c:layout>
            <c:manualLayout>
              <c:xMode val="edge"/>
              <c:yMode val="edge"/>
              <c:x val="2.2066187378751569E-2"/>
              <c:y val="0.28668847163335354"/>
            </c:manualLayout>
          </c:layout>
          <c:overlay val="0"/>
        </c:title>
        <c:numFmt formatCode="General" sourceLinked="1"/>
        <c:majorTickMark val="out"/>
        <c:minorTickMark val="none"/>
        <c:tickLblPos val="nextTo"/>
        <c:spPr>
          <a:ln>
            <a:solidFill>
              <a:schemeClr val="bg2"/>
            </a:solidFill>
          </a:ln>
        </c:spPr>
        <c:txPr>
          <a:bodyPr/>
          <a:lstStyle/>
          <a:p>
            <a:pPr>
              <a:defRPr sz="1500" b="1">
                <a:solidFill>
                  <a:schemeClr val="bg2"/>
                </a:solidFill>
              </a:defRPr>
            </a:pPr>
            <a:endParaRPr lang="en-US"/>
          </a:p>
        </c:txPr>
        <c:crossAx val="547454272"/>
        <c:crosses val="autoZero"/>
        <c:crossBetween val="between"/>
        <c:majorUnit val="10"/>
      </c:valAx>
      <c:valAx>
        <c:axId val="547455056"/>
        <c:scaling>
          <c:orientation val="minMax"/>
        </c:scaling>
        <c:delete val="0"/>
        <c:axPos val="r"/>
        <c:title>
          <c:tx>
            <c:rich>
              <a:bodyPr rot="-5400000" vert="horz"/>
              <a:lstStyle/>
              <a:p>
                <a:pPr>
                  <a:defRPr sz="1700">
                    <a:solidFill>
                      <a:schemeClr val="bg2"/>
                    </a:solidFill>
                  </a:defRPr>
                </a:pPr>
                <a:r>
                  <a:rPr lang="en-US" sz="1700" dirty="0" smtClean="0">
                    <a:solidFill>
                      <a:schemeClr val="bg2"/>
                    </a:solidFill>
                  </a:rPr>
                  <a:t>% of Transplants (red line)</a:t>
                </a:r>
                <a:endParaRPr lang="en-US" sz="1700" dirty="0">
                  <a:solidFill>
                    <a:schemeClr val="bg2"/>
                  </a:solidFill>
                </a:endParaRPr>
              </a:p>
            </c:rich>
          </c:tx>
          <c:layout/>
          <c:overlay val="0"/>
        </c:title>
        <c:numFmt formatCode="General" sourceLinked="1"/>
        <c:majorTickMark val="out"/>
        <c:minorTickMark val="none"/>
        <c:tickLblPos val="nextTo"/>
        <c:spPr>
          <a:ln>
            <a:solidFill>
              <a:schemeClr val="bg2"/>
            </a:solidFill>
          </a:ln>
        </c:spPr>
        <c:txPr>
          <a:bodyPr/>
          <a:lstStyle/>
          <a:p>
            <a:pPr>
              <a:defRPr sz="1500" b="1">
                <a:solidFill>
                  <a:schemeClr val="bg2"/>
                </a:solidFill>
              </a:defRPr>
            </a:pPr>
            <a:endParaRPr lang="en-US"/>
          </a:p>
        </c:txPr>
        <c:crossAx val="547455448"/>
        <c:crosses val="max"/>
        <c:crossBetween val="between"/>
        <c:majorUnit val="6"/>
      </c:valAx>
      <c:catAx>
        <c:axId val="547455448"/>
        <c:scaling>
          <c:orientation val="minMax"/>
        </c:scaling>
        <c:delete val="1"/>
        <c:axPos val="b"/>
        <c:numFmt formatCode="General" sourceLinked="1"/>
        <c:majorTickMark val="out"/>
        <c:minorTickMark val="none"/>
        <c:tickLblPos val="none"/>
        <c:crossAx val="547455056"/>
        <c:crosses val="autoZero"/>
        <c:auto val="1"/>
        <c:lblAlgn val="ctr"/>
        <c:lblOffset val="100"/>
        <c:noMultiLvlLbl val="0"/>
      </c:catAx>
      <c:spPr>
        <a:noFill/>
        <a:ln>
          <a:solidFill>
            <a:schemeClr val="bg2"/>
          </a:solidFill>
        </a:ln>
      </c:spPr>
    </c:plotArea>
    <c:legend>
      <c:legendPos val="t"/>
      <c:layout>
        <c:manualLayout>
          <c:xMode val="edge"/>
          <c:yMode val="edge"/>
          <c:x val="0.10351728859979459"/>
          <c:y val="4.6875E-2"/>
          <c:w val="0.81835547187036395"/>
          <c:h val="5.7928931960428025E-2"/>
        </c:manualLayout>
      </c:layout>
      <c:overlay val="0"/>
      <c:spPr>
        <a:ln>
          <a:solidFill>
            <a:schemeClr val="bg2"/>
          </a:solidFill>
        </a:ln>
      </c:spPr>
      <c:txPr>
        <a:bodyPr/>
        <a:lstStyle/>
        <a:p>
          <a:pPr>
            <a:defRPr sz="1500" b="1">
              <a:solidFill>
                <a:schemeClr val="bg2"/>
              </a:solidFill>
            </a:defRPr>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8.7949736371449164E-2"/>
          <c:y val="3.9152185718164582E-2"/>
          <c:w val="0.88622918263535633"/>
          <c:h val="0.74888472957273777"/>
        </c:manualLayout>
      </c:layout>
      <c:barChart>
        <c:barDir val="col"/>
        <c:grouping val="stacked"/>
        <c:varyColors val="0"/>
        <c:ser>
          <c:idx val="0"/>
          <c:order val="0"/>
          <c:tx>
            <c:strRef>
              <c:f>Sheet1!$B$1</c:f>
              <c:strCache>
                <c:ptCount val="1"/>
                <c:pt idx="0">
                  <c:v>Europe</c:v>
                </c:pt>
              </c:strCache>
            </c:strRef>
          </c:tx>
          <c:spPr>
            <a:gradFill flip="none" rotWithShape="1">
              <a:gsLst>
                <a:gs pos="0">
                  <a:srgbClr val="FFCC00">
                    <a:lumMod val="75000"/>
                  </a:srgbClr>
                </a:gs>
                <a:gs pos="50000">
                  <a:srgbClr val="FFFF00"/>
                </a:gs>
                <a:gs pos="100000">
                  <a:srgbClr val="FFCC00">
                    <a:lumMod val="75000"/>
                  </a:srgbClr>
                </a:gs>
              </a:gsLst>
              <a:lin ang="10800000" scaled="1"/>
              <a:tileRect/>
            </a:gradFill>
            <a:ln>
              <a:solidFill>
                <a:schemeClr val="bg2"/>
              </a:solidFill>
            </a:ln>
          </c:spPr>
          <c:invertIfNegative val="0"/>
          <c:dLbls>
            <c:spPr>
              <a:noFill/>
              <a:ln>
                <a:noFill/>
              </a:ln>
              <a:effectLst/>
            </c:spPr>
            <c:txPr>
              <a:bodyPr/>
              <a:lstStyle/>
              <a:p>
                <a:pPr>
                  <a:defRPr sz="1500" b="1">
                    <a:solidFill>
                      <a:schemeClr val="bg2"/>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Sheet1!$A$2:$A$8</c:f>
              <c:strCache>
                <c:ptCount val="7"/>
                <c:pt idx="0">
                  <c:v>1-4</c:v>
                </c:pt>
                <c:pt idx="1">
                  <c:v>5-9</c:v>
                </c:pt>
                <c:pt idx="2">
                  <c:v>10-19</c:v>
                </c:pt>
                <c:pt idx="3">
                  <c:v>20-29</c:v>
                </c:pt>
                <c:pt idx="4">
                  <c:v>30-39</c:v>
                </c:pt>
                <c:pt idx="5">
                  <c:v>40-49</c:v>
                </c:pt>
                <c:pt idx="6">
                  <c:v>50+</c:v>
                </c:pt>
              </c:strCache>
            </c:strRef>
          </c:cat>
          <c:val>
            <c:numRef>
              <c:f>Sheet1!$B$2:$B$8</c:f>
              <c:numCache>
                <c:formatCode>General</c:formatCode>
                <c:ptCount val="7"/>
                <c:pt idx="0">
                  <c:v>7</c:v>
                </c:pt>
                <c:pt idx="1">
                  <c:v>8</c:v>
                </c:pt>
                <c:pt idx="2">
                  <c:v>12</c:v>
                </c:pt>
                <c:pt idx="3">
                  <c:v>13</c:v>
                </c:pt>
                <c:pt idx="4">
                  <c:v>10</c:v>
                </c:pt>
                <c:pt idx="5">
                  <c:v>5</c:v>
                </c:pt>
                <c:pt idx="6">
                  <c:v>6</c:v>
                </c:pt>
              </c:numCache>
            </c:numRef>
          </c:val>
          <c:extLst>
            <c:ext xmlns:c16="http://schemas.microsoft.com/office/drawing/2014/chart" uri="{C3380CC4-5D6E-409C-BE32-E72D297353CC}">
              <c16:uniqueId val="{00000000-0EA8-4C75-837C-BBB540CC51F8}"/>
            </c:ext>
          </c:extLst>
        </c:ser>
        <c:ser>
          <c:idx val="1"/>
          <c:order val="1"/>
          <c:tx>
            <c:strRef>
              <c:f>Sheet1!$C$1</c:f>
              <c:strCache>
                <c:ptCount val="1"/>
                <c:pt idx="0">
                  <c:v>North America</c:v>
                </c:pt>
              </c:strCache>
            </c:strRef>
          </c:tx>
          <c:spPr>
            <a:gradFill>
              <a:gsLst>
                <a:gs pos="0">
                  <a:srgbClr val="00B050"/>
                </a:gs>
                <a:gs pos="50000">
                  <a:srgbClr val="00FF00"/>
                </a:gs>
                <a:gs pos="100000">
                  <a:srgbClr val="00B050"/>
                </a:gs>
              </a:gsLst>
              <a:lin ang="10800000" scaled="1"/>
            </a:gradFill>
            <a:ln>
              <a:solidFill>
                <a:srgbClr val="000000"/>
              </a:solidFill>
            </a:ln>
          </c:spPr>
          <c:invertIfNegative val="0"/>
          <c:dLbls>
            <c:spPr>
              <a:noFill/>
              <a:ln>
                <a:noFill/>
              </a:ln>
              <a:effectLst/>
            </c:spPr>
            <c:txPr>
              <a:bodyPr/>
              <a:lstStyle/>
              <a:p>
                <a:pPr>
                  <a:defRPr sz="1500" b="1">
                    <a:solidFill>
                      <a:schemeClr val="bg2"/>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Sheet1!$A$2:$A$8</c:f>
              <c:strCache>
                <c:ptCount val="7"/>
                <c:pt idx="0">
                  <c:v>1-4</c:v>
                </c:pt>
                <c:pt idx="1">
                  <c:v>5-9</c:v>
                </c:pt>
                <c:pt idx="2">
                  <c:v>10-19</c:v>
                </c:pt>
                <c:pt idx="3">
                  <c:v>20-29</c:v>
                </c:pt>
                <c:pt idx="4">
                  <c:v>30-39</c:v>
                </c:pt>
                <c:pt idx="5">
                  <c:v>40-49</c:v>
                </c:pt>
                <c:pt idx="6">
                  <c:v>50+</c:v>
                </c:pt>
              </c:strCache>
            </c:strRef>
          </c:cat>
          <c:val>
            <c:numRef>
              <c:f>Sheet1!$C$2:$C$8</c:f>
              <c:numCache>
                <c:formatCode>General</c:formatCode>
                <c:ptCount val="7"/>
                <c:pt idx="0">
                  <c:v>9</c:v>
                </c:pt>
                <c:pt idx="1">
                  <c:v>13</c:v>
                </c:pt>
                <c:pt idx="2">
                  <c:v>21</c:v>
                </c:pt>
                <c:pt idx="3">
                  <c:v>13</c:v>
                </c:pt>
                <c:pt idx="4">
                  <c:v>8</c:v>
                </c:pt>
                <c:pt idx="5">
                  <c:v>7</c:v>
                </c:pt>
                <c:pt idx="6">
                  <c:v>13</c:v>
                </c:pt>
              </c:numCache>
            </c:numRef>
          </c:val>
          <c:extLst>
            <c:ext xmlns:c16="http://schemas.microsoft.com/office/drawing/2014/chart" uri="{C3380CC4-5D6E-409C-BE32-E72D297353CC}">
              <c16:uniqueId val="{00000001-0EA8-4C75-837C-BBB540CC51F8}"/>
            </c:ext>
          </c:extLst>
        </c:ser>
        <c:ser>
          <c:idx val="2"/>
          <c:order val="2"/>
          <c:tx>
            <c:strRef>
              <c:f>Sheet1!$D$1</c:f>
              <c:strCache>
                <c:ptCount val="1"/>
                <c:pt idx="0">
                  <c:v>Other</c:v>
                </c:pt>
              </c:strCache>
            </c:strRef>
          </c:tx>
          <c:spPr>
            <a:gradFill>
              <a:gsLst>
                <a:gs pos="0">
                  <a:srgbClr val="C00000"/>
                </a:gs>
                <a:gs pos="50000">
                  <a:srgbClr val="FF0000"/>
                </a:gs>
                <a:gs pos="100000">
                  <a:srgbClr val="C00000"/>
                </a:gs>
              </a:gsLst>
              <a:lin ang="10800000" scaled="1"/>
            </a:gradFill>
            <a:ln>
              <a:solidFill>
                <a:srgbClr val="000000"/>
              </a:solidFill>
            </a:ln>
          </c:spPr>
          <c:invertIfNegative val="0"/>
          <c:dLbls>
            <c:dLbl>
              <c:idx val="3"/>
              <c:layout>
                <c:manualLayout>
                  <c:x val="1.4749262536872074E-3"/>
                  <c:y val="-2.6041666666666668E-2"/>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2-0EA8-4C75-837C-BBB540CC51F8}"/>
                </c:ext>
              </c:extLst>
            </c:dLbl>
            <c:dLbl>
              <c:idx val="4"/>
              <c:layout>
                <c:manualLayout>
                  <c:x val="0"/>
                  <c:y val="-2.34375E-2"/>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3-0EA8-4C75-837C-BBB540CC51F8}"/>
                </c:ext>
              </c:extLst>
            </c:dLbl>
            <c:dLbl>
              <c:idx val="6"/>
              <c:layout>
                <c:manualLayout>
                  <c:x val="1.4749262536873156E-3"/>
                  <c:y val="-2.34375E-2"/>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4-0EA8-4C75-837C-BBB540CC51F8}"/>
                </c:ext>
              </c:extLst>
            </c:dLbl>
            <c:spPr>
              <a:noFill/>
              <a:ln>
                <a:noFill/>
              </a:ln>
              <a:effectLst/>
            </c:spPr>
            <c:txPr>
              <a:bodyPr/>
              <a:lstStyle/>
              <a:p>
                <a:pPr>
                  <a:defRPr sz="1500" b="1">
                    <a:solidFill>
                      <a:schemeClr val="bg2"/>
                    </a:solidFil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Sheet1!$A$2:$A$8</c:f>
              <c:strCache>
                <c:ptCount val="7"/>
                <c:pt idx="0">
                  <c:v>1-4</c:v>
                </c:pt>
                <c:pt idx="1">
                  <c:v>5-9</c:v>
                </c:pt>
                <c:pt idx="2">
                  <c:v>10-19</c:v>
                </c:pt>
                <c:pt idx="3">
                  <c:v>20-29</c:v>
                </c:pt>
                <c:pt idx="4">
                  <c:v>30-39</c:v>
                </c:pt>
                <c:pt idx="5">
                  <c:v>40-49</c:v>
                </c:pt>
                <c:pt idx="6">
                  <c:v>50+</c:v>
                </c:pt>
              </c:strCache>
            </c:strRef>
          </c:cat>
          <c:val>
            <c:numRef>
              <c:f>Sheet1!$D$2:$D$8</c:f>
              <c:numCache>
                <c:formatCode>General</c:formatCode>
                <c:ptCount val="7"/>
                <c:pt idx="0">
                  <c:v>13</c:v>
                </c:pt>
                <c:pt idx="1">
                  <c:v>6</c:v>
                </c:pt>
                <c:pt idx="2">
                  <c:v>7</c:v>
                </c:pt>
                <c:pt idx="3">
                  <c:v>3</c:v>
                </c:pt>
                <c:pt idx="4">
                  <c:v>1</c:v>
                </c:pt>
                <c:pt idx="5">
                  <c:v>2</c:v>
                </c:pt>
                <c:pt idx="6">
                  <c:v>1</c:v>
                </c:pt>
              </c:numCache>
            </c:numRef>
          </c:val>
          <c:extLst>
            <c:ext xmlns:c16="http://schemas.microsoft.com/office/drawing/2014/chart" uri="{C3380CC4-5D6E-409C-BE32-E72D297353CC}">
              <c16:uniqueId val="{00000005-0EA8-4C75-837C-BBB540CC51F8}"/>
            </c:ext>
          </c:extLst>
        </c:ser>
        <c:dLbls>
          <c:showLegendKey val="0"/>
          <c:showVal val="0"/>
          <c:showCatName val="0"/>
          <c:showSerName val="0"/>
          <c:showPercent val="0"/>
          <c:showBubbleSize val="0"/>
        </c:dLbls>
        <c:gapWidth val="35"/>
        <c:overlap val="100"/>
        <c:axId val="545998224"/>
        <c:axId val="547457016"/>
      </c:barChart>
      <c:catAx>
        <c:axId val="545998224"/>
        <c:scaling>
          <c:orientation val="minMax"/>
        </c:scaling>
        <c:delete val="0"/>
        <c:axPos val="b"/>
        <c:title>
          <c:tx>
            <c:rich>
              <a:bodyPr/>
              <a:lstStyle/>
              <a:p>
                <a:pPr>
                  <a:defRPr sz="1700">
                    <a:solidFill>
                      <a:schemeClr val="bg2"/>
                    </a:solidFill>
                  </a:defRPr>
                </a:pPr>
                <a:r>
                  <a:rPr lang="en-US" sz="1800" b="1" i="0" baseline="0" dirty="0" smtClean="0">
                    <a:solidFill>
                      <a:schemeClr val="bg2"/>
                    </a:solidFill>
                  </a:rPr>
                  <a:t>Average number of lung transplants per year</a:t>
                </a:r>
                <a:endParaRPr lang="en-US" sz="1800" b="1" i="0" baseline="0" dirty="0">
                  <a:solidFill>
                    <a:schemeClr val="bg2"/>
                  </a:solidFill>
                </a:endParaRPr>
              </a:p>
            </c:rich>
          </c:tx>
          <c:layout>
            <c:manualLayout>
              <c:xMode val="edge"/>
              <c:yMode val="edge"/>
              <c:x val="0.24683494762269756"/>
              <c:y val="0.89294022906227632"/>
            </c:manualLayout>
          </c:layout>
          <c:overlay val="0"/>
        </c:title>
        <c:numFmt formatCode="General" sourceLinked="1"/>
        <c:majorTickMark val="out"/>
        <c:minorTickMark val="none"/>
        <c:tickLblPos val="nextTo"/>
        <c:spPr>
          <a:ln>
            <a:solidFill>
              <a:schemeClr val="bg2"/>
            </a:solidFill>
          </a:ln>
        </c:spPr>
        <c:txPr>
          <a:bodyPr rot="0"/>
          <a:lstStyle/>
          <a:p>
            <a:pPr>
              <a:defRPr sz="1500" b="1">
                <a:solidFill>
                  <a:schemeClr val="bg2"/>
                </a:solidFill>
              </a:defRPr>
            </a:pPr>
            <a:endParaRPr lang="en-US"/>
          </a:p>
        </c:txPr>
        <c:crossAx val="547457016"/>
        <c:crosses val="autoZero"/>
        <c:auto val="1"/>
        <c:lblAlgn val="ctr"/>
        <c:lblOffset val="100"/>
        <c:noMultiLvlLbl val="0"/>
      </c:catAx>
      <c:valAx>
        <c:axId val="547457016"/>
        <c:scaling>
          <c:orientation val="minMax"/>
          <c:max val="60"/>
        </c:scaling>
        <c:delete val="0"/>
        <c:axPos val="l"/>
        <c:majorGridlines>
          <c:spPr>
            <a:ln>
              <a:solidFill>
                <a:schemeClr val="bg2"/>
              </a:solidFill>
              <a:prstDash val="sysDash"/>
            </a:ln>
          </c:spPr>
        </c:majorGridlines>
        <c:title>
          <c:tx>
            <c:rich>
              <a:bodyPr rot="-5400000" vert="horz"/>
              <a:lstStyle/>
              <a:p>
                <a:pPr>
                  <a:defRPr sz="1700">
                    <a:solidFill>
                      <a:schemeClr val="bg2"/>
                    </a:solidFill>
                  </a:defRPr>
                </a:pPr>
                <a:r>
                  <a:rPr lang="en-US" sz="1700" b="1" i="0" baseline="0" dirty="0" smtClean="0">
                    <a:solidFill>
                      <a:schemeClr val="bg2"/>
                    </a:solidFill>
                  </a:rPr>
                  <a:t>Number of Centers</a:t>
                </a:r>
                <a:endParaRPr lang="en-US" sz="1700" b="1" i="0" baseline="0" dirty="0">
                  <a:solidFill>
                    <a:schemeClr val="bg2"/>
                  </a:solidFill>
                </a:endParaRPr>
              </a:p>
            </c:rich>
          </c:tx>
          <c:layout/>
          <c:overlay val="0"/>
        </c:title>
        <c:numFmt formatCode="General" sourceLinked="1"/>
        <c:majorTickMark val="out"/>
        <c:minorTickMark val="none"/>
        <c:tickLblPos val="nextTo"/>
        <c:spPr>
          <a:ln>
            <a:solidFill>
              <a:schemeClr val="bg2"/>
            </a:solidFill>
          </a:ln>
        </c:spPr>
        <c:txPr>
          <a:bodyPr/>
          <a:lstStyle/>
          <a:p>
            <a:pPr>
              <a:defRPr sz="1500" b="1">
                <a:solidFill>
                  <a:schemeClr val="bg2"/>
                </a:solidFill>
              </a:defRPr>
            </a:pPr>
            <a:endParaRPr lang="en-US"/>
          </a:p>
        </c:txPr>
        <c:crossAx val="545998224"/>
        <c:crosses val="autoZero"/>
        <c:crossBetween val="between"/>
        <c:majorUnit val="10"/>
      </c:valAx>
      <c:spPr>
        <a:noFill/>
        <a:ln>
          <a:solidFill>
            <a:schemeClr val="bg2"/>
          </a:solidFill>
        </a:ln>
      </c:spPr>
    </c:plotArea>
    <c:legend>
      <c:legendPos val="l"/>
      <c:layout>
        <c:manualLayout>
          <c:xMode val="edge"/>
          <c:yMode val="edge"/>
          <c:x val="0.73284056860149116"/>
          <c:y val="7.7020202020202017E-2"/>
          <c:w val="0.21892969131071008"/>
          <c:h val="0.18155273204485806"/>
        </c:manualLayout>
      </c:layout>
      <c:overlay val="0"/>
      <c:spPr>
        <a:solidFill>
          <a:schemeClr val="tx1"/>
        </a:solidFill>
        <a:ln>
          <a:solidFill>
            <a:schemeClr val="bg2"/>
          </a:solidFill>
        </a:ln>
      </c:spPr>
      <c:txPr>
        <a:bodyPr/>
        <a:lstStyle/>
        <a:p>
          <a:pPr>
            <a:defRPr sz="1500" b="1">
              <a:solidFill>
                <a:schemeClr val="bg2"/>
              </a:solidFill>
            </a:defRPr>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0658060994588221"/>
          <c:y val="0.12639098909932767"/>
          <c:w val="0.8056514064060708"/>
          <c:h val="0.62223039099652544"/>
        </c:manualLayout>
      </c:layout>
      <c:barChart>
        <c:barDir val="col"/>
        <c:grouping val="percentStacked"/>
        <c:varyColors val="0"/>
        <c:ser>
          <c:idx val="0"/>
          <c:order val="0"/>
          <c:tx>
            <c:strRef>
              <c:f>Sheet1!$B$1</c:f>
              <c:strCache>
                <c:ptCount val="1"/>
                <c:pt idx="0">
                  <c:v>0-10</c:v>
                </c:pt>
              </c:strCache>
            </c:strRef>
          </c:tx>
          <c:spPr>
            <a:gradFill flip="none" rotWithShape="1">
              <a:gsLst>
                <a:gs pos="0">
                  <a:srgbClr val="208C03"/>
                </a:gs>
                <a:gs pos="50000">
                  <a:srgbClr val="20F703"/>
                </a:gs>
                <a:gs pos="100000">
                  <a:srgbClr val="208C03"/>
                </a:gs>
              </a:gsLst>
              <a:lin ang="10800000" scaled="1"/>
              <a:tileRect/>
            </a:gradFill>
            <a:ln w="9525">
              <a:solidFill>
                <a:srgbClr val="000000"/>
              </a:solidFill>
            </a:ln>
          </c:spPr>
          <c:invertIfNegative val="0"/>
          <c:cat>
            <c:numRef>
              <c:f>Sheet1!$A$2:$A$33</c:f>
              <c:numCache>
                <c:formatCode>General</c:formatCode>
                <c:ptCount val="31"/>
                <c:pt idx="0">
                  <c:v>1988</c:v>
                </c:pt>
                <c:pt idx="1">
                  <c:v>1989</c:v>
                </c:pt>
                <c:pt idx="2">
                  <c:v>1990</c:v>
                </c:pt>
                <c:pt idx="3">
                  <c:v>1991</c:v>
                </c:pt>
                <c:pt idx="4">
                  <c:v>1992</c:v>
                </c:pt>
                <c:pt idx="5">
                  <c:v>1993</c:v>
                </c:pt>
                <c:pt idx="6">
                  <c:v>1994</c:v>
                </c:pt>
                <c:pt idx="7">
                  <c:v>1995</c:v>
                </c:pt>
                <c:pt idx="8">
                  <c:v>1996</c:v>
                </c:pt>
                <c:pt idx="9">
                  <c:v>1997</c:v>
                </c:pt>
                <c:pt idx="10">
                  <c:v>1998</c:v>
                </c:pt>
                <c:pt idx="11">
                  <c:v>1999</c:v>
                </c:pt>
                <c:pt idx="12">
                  <c:v>2000</c:v>
                </c:pt>
                <c:pt idx="13">
                  <c:v>2001</c:v>
                </c:pt>
                <c:pt idx="14">
                  <c:v>2002</c:v>
                </c:pt>
                <c:pt idx="15">
                  <c:v>2003</c:v>
                </c:pt>
                <c:pt idx="16">
                  <c:v>2004</c:v>
                </c:pt>
                <c:pt idx="17">
                  <c:v>2005</c:v>
                </c:pt>
                <c:pt idx="18">
                  <c:v>2006</c:v>
                </c:pt>
                <c:pt idx="19">
                  <c:v>2007</c:v>
                </c:pt>
                <c:pt idx="20">
                  <c:v>2008</c:v>
                </c:pt>
                <c:pt idx="21">
                  <c:v>2009</c:v>
                </c:pt>
                <c:pt idx="22">
                  <c:v>2010</c:v>
                </c:pt>
                <c:pt idx="23">
                  <c:v>2011</c:v>
                </c:pt>
                <c:pt idx="24">
                  <c:v>2012</c:v>
                </c:pt>
                <c:pt idx="25">
                  <c:v>2013</c:v>
                </c:pt>
                <c:pt idx="26">
                  <c:v>2014</c:v>
                </c:pt>
                <c:pt idx="27">
                  <c:v>2015</c:v>
                </c:pt>
                <c:pt idx="28">
                  <c:v>2016</c:v>
                </c:pt>
                <c:pt idx="29">
                  <c:v>2017</c:v>
                </c:pt>
                <c:pt idx="30">
                  <c:v>2018</c:v>
                </c:pt>
              </c:numCache>
            </c:numRef>
          </c:cat>
          <c:val>
            <c:numRef>
              <c:f>Sheet1!$B$2:$B$33</c:f>
              <c:numCache>
                <c:formatCode>General</c:formatCode>
                <c:ptCount val="31"/>
                <c:pt idx="0">
                  <c:v>2</c:v>
                </c:pt>
                <c:pt idx="1">
                  <c:v>4</c:v>
                </c:pt>
                <c:pt idx="2">
                  <c:v>5</c:v>
                </c:pt>
                <c:pt idx="3">
                  <c:v>16</c:v>
                </c:pt>
                <c:pt idx="4">
                  <c:v>17</c:v>
                </c:pt>
                <c:pt idx="5">
                  <c:v>17</c:v>
                </c:pt>
                <c:pt idx="6">
                  <c:v>18</c:v>
                </c:pt>
                <c:pt idx="7">
                  <c:v>33</c:v>
                </c:pt>
                <c:pt idx="8">
                  <c:v>20</c:v>
                </c:pt>
                <c:pt idx="9">
                  <c:v>31</c:v>
                </c:pt>
                <c:pt idx="10">
                  <c:v>33</c:v>
                </c:pt>
                <c:pt idx="11">
                  <c:v>22</c:v>
                </c:pt>
                <c:pt idx="12">
                  <c:v>19</c:v>
                </c:pt>
                <c:pt idx="13">
                  <c:v>14</c:v>
                </c:pt>
                <c:pt idx="14">
                  <c:v>21</c:v>
                </c:pt>
                <c:pt idx="15">
                  <c:v>19</c:v>
                </c:pt>
                <c:pt idx="16">
                  <c:v>16</c:v>
                </c:pt>
                <c:pt idx="17">
                  <c:v>25</c:v>
                </c:pt>
                <c:pt idx="18">
                  <c:v>26</c:v>
                </c:pt>
                <c:pt idx="19">
                  <c:v>23</c:v>
                </c:pt>
                <c:pt idx="20">
                  <c:v>24</c:v>
                </c:pt>
                <c:pt idx="21">
                  <c:v>27</c:v>
                </c:pt>
                <c:pt idx="22">
                  <c:v>37</c:v>
                </c:pt>
                <c:pt idx="23">
                  <c:v>29</c:v>
                </c:pt>
                <c:pt idx="24">
                  <c:v>22</c:v>
                </c:pt>
                <c:pt idx="25">
                  <c:v>34</c:v>
                </c:pt>
                <c:pt idx="26">
                  <c:v>29</c:v>
                </c:pt>
                <c:pt idx="27">
                  <c:v>38</c:v>
                </c:pt>
                <c:pt idx="28">
                  <c:v>30</c:v>
                </c:pt>
                <c:pt idx="29">
                  <c:v>23</c:v>
                </c:pt>
                <c:pt idx="30">
                  <c:v>8</c:v>
                </c:pt>
              </c:numCache>
            </c:numRef>
          </c:val>
          <c:extLst>
            <c:ext xmlns:c16="http://schemas.microsoft.com/office/drawing/2014/chart" uri="{C3380CC4-5D6E-409C-BE32-E72D297353CC}">
              <c16:uniqueId val="{00000000-352F-4C74-ADC4-1632878376FC}"/>
            </c:ext>
          </c:extLst>
        </c:ser>
        <c:ser>
          <c:idx val="1"/>
          <c:order val="1"/>
          <c:tx>
            <c:strRef>
              <c:f>Sheet1!$C$1</c:f>
              <c:strCache>
                <c:ptCount val="1"/>
                <c:pt idx="0">
                  <c:v>11-17</c:v>
                </c:pt>
              </c:strCache>
            </c:strRef>
          </c:tx>
          <c:spPr>
            <a:gradFill flip="none" rotWithShape="1">
              <a:gsLst>
                <a:gs pos="0">
                  <a:srgbClr val="008080"/>
                </a:gs>
                <a:gs pos="50000">
                  <a:srgbClr val="00FFFF"/>
                </a:gs>
                <a:gs pos="100000">
                  <a:srgbClr val="008080"/>
                </a:gs>
              </a:gsLst>
              <a:lin ang="10800000" scaled="1"/>
              <a:tileRect/>
            </a:gradFill>
            <a:ln>
              <a:solidFill>
                <a:schemeClr val="bg2"/>
              </a:solidFill>
            </a:ln>
          </c:spPr>
          <c:invertIfNegative val="0"/>
          <c:cat>
            <c:numRef>
              <c:f>Sheet1!$A$2:$A$33</c:f>
              <c:numCache>
                <c:formatCode>General</c:formatCode>
                <c:ptCount val="31"/>
                <c:pt idx="0">
                  <c:v>1988</c:v>
                </c:pt>
                <c:pt idx="1">
                  <c:v>1989</c:v>
                </c:pt>
                <c:pt idx="2">
                  <c:v>1990</c:v>
                </c:pt>
                <c:pt idx="3">
                  <c:v>1991</c:v>
                </c:pt>
                <c:pt idx="4">
                  <c:v>1992</c:v>
                </c:pt>
                <c:pt idx="5">
                  <c:v>1993</c:v>
                </c:pt>
                <c:pt idx="6">
                  <c:v>1994</c:v>
                </c:pt>
                <c:pt idx="7">
                  <c:v>1995</c:v>
                </c:pt>
                <c:pt idx="8">
                  <c:v>1996</c:v>
                </c:pt>
                <c:pt idx="9">
                  <c:v>1997</c:v>
                </c:pt>
                <c:pt idx="10">
                  <c:v>1998</c:v>
                </c:pt>
                <c:pt idx="11">
                  <c:v>1999</c:v>
                </c:pt>
                <c:pt idx="12">
                  <c:v>2000</c:v>
                </c:pt>
                <c:pt idx="13">
                  <c:v>2001</c:v>
                </c:pt>
                <c:pt idx="14">
                  <c:v>2002</c:v>
                </c:pt>
                <c:pt idx="15">
                  <c:v>2003</c:v>
                </c:pt>
                <c:pt idx="16">
                  <c:v>2004</c:v>
                </c:pt>
                <c:pt idx="17">
                  <c:v>2005</c:v>
                </c:pt>
                <c:pt idx="18">
                  <c:v>2006</c:v>
                </c:pt>
                <c:pt idx="19">
                  <c:v>2007</c:v>
                </c:pt>
                <c:pt idx="20">
                  <c:v>2008</c:v>
                </c:pt>
                <c:pt idx="21">
                  <c:v>2009</c:v>
                </c:pt>
                <c:pt idx="22">
                  <c:v>2010</c:v>
                </c:pt>
                <c:pt idx="23">
                  <c:v>2011</c:v>
                </c:pt>
                <c:pt idx="24">
                  <c:v>2012</c:v>
                </c:pt>
                <c:pt idx="25">
                  <c:v>2013</c:v>
                </c:pt>
                <c:pt idx="26">
                  <c:v>2014</c:v>
                </c:pt>
                <c:pt idx="27">
                  <c:v>2015</c:v>
                </c:pt>
                <c:pt idx="28">
                  <c:v>2016</c:v>
                </c:pt>
                <c:pt idx="29">
                  <c:v>2017</c:v>
                </c:pt>
                <c:pt idx="30">
                  <c:v>2018</c:v>
                </c:pt>
              </c:numCache>
            </c:numRef>
          </c:cat>
          <c:val>
            <c:numRef>
              <c:f>Sheet1!$C$2:$C$33</c:f>
              <c:numCache>
                <c:formatCode>General</c:formatCode>
                <c:ptCount val="31"/>
                <c:pt idx="0">
                  <c:v>3</c:v>
                </c:pt>
                <c:pt idx="1">
                  <c:v>3</c:v>
                </c:pt>
                <c:pt idx="2">
                  <c:v>17</c:v>
                </c:pt>
                <c:pt idx="3">
                  <c:v>30</c:v>
                </c:pt>
                <c:pt idx="4">
                  <c:v>30</c:v>
                </c:pt>
                <c:pt idx="5">
                  <c:v>31</c:v>
                </c:pt>
                <c:pt idx="6">
                  <c:v>34</c:v>
                </c:pt>
                <c:pt idx="7">
                  <c:v>61</c:v>
                </c:pt>
                <c:pt idx="8">
                  <c:v>59</c:v>
                </c:pt>
                <c:pt idx="9">
                  <c:v>65</c:v>
                </c:pt>
                <c:pt idx="10">
                  <c:v>64</c:v>
                </c:pt>
                <c:pt idx="11">
                  <c:v>50</c:v>
                </c:pt>
                <c:pt idx="12">
                  <c:v>53</c:v>
                </c:pt>
                <c:pt idx="13">
                  <c:v>57</c:v>
                </c:pt>
                <c:pt idx="14">
                  <c:v>55</c:v>
                </c:pt>
                <c:pt idx="15">
                  <c:v>61</c:v>
                </c:pt>
                <c:pt idx="16">
                  <c:v>72</c:v>
                </c:pt>
                <c:pt idx="17">
                  <c:v>72</c:v>
                </c:pt>
                <c:pt idx="18">
                  <c:v>72</c:v>
                </c:pt>
                <c:pt idx="19">
                  <c:v>84</c:v>
                </c:pt>
                <c:pt idx="20">
                  <c:v>91</c:v>
                </c:pt>
                <c:pt idx="21">
                  <c:v>100</c:v>
                </c:pt>
                <c:pt idx="22">
                  <c:v>89</c:v>
                </c:pt>
                <c:pt idx="23">
                  <c:v>78</c:v>
                </c:pt>
                <c:pt idx="24">
                  <c:v>75</c:v>
                </c:pt>
                <c:pt idx="25">
                  <c:v>102</c:v>
                </c:pt>
                <c:pt idx="26">
                  <c:v>78</c:v>
                </c:pt>
                <c:pt idx="27">
                  <c:v>61</c:v>
                </c:pt>
                <c:pt idx="28">
                  <c:v>76</c:v>
                </c:pt>
                <c:pt idx="29">
                  <c:v>78</c:v>
                </c:pt>
                <c:pt idx="30">
                  <c:v>27</c:v>
                </c:pt>
              </c:numCache>
            </c:numRef>
          </c:val>
          <c:extLst>
            <c:ext xmlns:c16="http://schemas.microsoft.com/office/drawing/2014/chart" uri="{C3380CC4-5D6E-409C-BE32-E72D297353CC}">
              <c16:uniqueId val="{00000001-352F-4C74-ADC4-1632878376FC}"/>
            </c:ext>
          </c:extLst>
        </c:ser>
        <c:ser>
          <c:idx val="2"/>
          <c:order val="2"/>
          <c:tx>
            <c:strRef>
              <c:f>Sheet1!$D$1</c:f>
              <c:strCache>
                <c:ptCount val="1"/>
                <c:pt idx="0">
                  <c:v>18-34</c:v>
                </c:pt>
              </c:strCache>
            </c:strRef>
          </c:tx>
          <c:spPr>
            <a:gradFill flip="none" rotWithShape="1">
              <a:gsLst>
                <a:gs pos="0">
                  <a:srgbClr val="CC6600"/>
                </a:gs>
                <a:gs pos="50000">
                  <a:srgbClr val="FF9900"/>
                </a:gs>
                <a:gs pos="100000">
                  <a:srgbClr val="CC6600"/>
                </a:gs>
              </a:gsLst>
              <a:lin ang="10800000" scaled="1"/>
              <a:tileRect/>
            </a:gradFill>
            <a:ln>
              <a:solidFill>
                <a:schemeClr val="bg2"/>
              </a:solidFill>
            </a:ln>
          </c:spPr>
          <c:invertIfNegative val="0"/>
          <c:cat>
            <c:numRef>
              <c:f>Sheet1!$A$2:$A$33</c:f>
              <c:numCache>
                <c:formatCode>General</c:formatCode>
                <c:ptCount val="31"/>
                <c:pt idx="0">
                  <c:v>1988</c:v>
                </c:pt>
                <c:pt idx="1">
                  <c:v>1989</c:v>
                </c:pt>
                <c:pt idx="2">
                  <c:v>1990</c:v>
                </c:pt>
                <c:pt idx="3">
                  <c:v>1991</c:v>
                </c:pt>
                <c:pt idx="4">
                  <c:v>1992</c:v>
                </c:pt>
                <c:pt idx="5">
                  <c:v>1993</c:v>
                </c:pt>
                <c:pt idx="6">
                  <c:v>1994</c:v>
                </c:pt>
                <c:pt idx="7">
                  <c:v>1995</c:v>
                </c:pt>
                <c:pt idx="8">
                  <c:v>1996</c:v>
                </c:pt>
                <c:pt idx="9">
                  <c:v>1997</c:v>
                </c:pt>
                <c:pt idx="10">
                  <c:v>1998</c:v>
                </c:pt>
                <c:pt idx="11">
                  <c:v>1999</c:v>
                </c:pt>
                <c:pt idx="12">
                  <c:v>2000</c:v>
                </c:pt>
                <c:pt idx="13">
                  <c:v>2001</c:v>
                </c:pt>
                <c:pt idx="14">
                  <c:v>2002</c:v>
                </c:pt>
                <c:pt idx="15">
                  <c:v>2003</c:v>
                </c:pt>
                <c:pt idx="16">
                  <c:v>2004</c:v>
                </c:pt>
                <c:pt idx="17">
                  <c:v>2005</c:v>
                </c:pt>
                <c:pt idx="18">
                  <c:v>2006</c:v>
                </c:pt>
                <c:pt idx="19">
                  <c:v>2007</c:v>
                </c:pt>
                <c:pt idx="20">
                  <c:v>2008</c:v>
                </c:pt>
                <c:pt idx="21">
                  <c:v>2009</c:v>
                </c:pt>
                <c:pt idx="22">
                  <c:v>2010</c:v>
                </c:pt>
                <c:pt idx="23">
                  <c:v>2011</c:v>
                </c:pt>
                <c:pt idx="24">
                  <c:v>2012</c:v>
                </c:pt>
                <c:pt idx="25">
                  <c:v>2013</c:v>
                </c:pt>
                <c:pt idx="26">
                  <c:v>2014</c:v>
                </c:pt>
                <c:pt idx="27">
                  <c:v>2015</c:v>
                </c:pt>
                <c:pt idx="28">
                  <c:v>2016</c:v>
                </c:pt>
                <c:pt idx="29">
                  <c:v>2017</c:v>
                </c:pt>
                <c:pt idx="30">
                  <c:v>2018</c:v>
                </c:pt>
              </c:numCache>
            </c:numRef>
          </c:cat>
          <c:val>
            <c:numRef>
              <c:f>Sheet1!$D$2:$D$33</c:f>
              <c:numCache>
                <c:formatCode>General</c:formatCode>
                <c:ptCount val="31"/>
                <c:pt idx="0">
                  <c:v>14</c:v>
                </c:pt>
                <c:pt idx="1">
                  <c:v>50</c:v>
                </c:pt>
                <c:pt idx="2">
                  <c:v>112</c:v>
                </c:pt>
                <c:pt idx="3">
                  <c:v>168</c:v>
                </c:pt>
                <c:pt idx="4">
                  <c:v>209</c:v>
                </c:pt>
                <c:pt idx="5">
                  <c:v>245</c:v>
                </c:pt>
                <c:pt idx="6">
                  <c:v>264</c:v>
                </c:pt>
                <c:pt idx="7">
                  <c:v>288</c:v>
                </c:pt>
                <c:pt idx="8">
                  <c:v>250</c:v>
                </c:pt>
                <c:pt idx="9">
                  <c:v>261</c:v>
                </c:pt>
                <c:pt idx="10">
                  <c:v>281</c:v>
                </c:pt>
                <c:pt idx="11">
                  <c:v>262</c:v>
                </c:pt>
                <c:pt idx="12">
                  <c:v>277</c:v>
                </c:pt>
                <c:pt idx="13">
                  <c:v>292</c:v>
                </c:pt>
                <c:pt idx="14">
                  <c:v>327</c:v>
                </c:pt>
                <c:pt idx="15">
                  <c:v>345</c:v>
                </c:pt>
                <c:pt idx="16">
                  <c:v>396</c:v>
                </c:pt>
                <c:pt idx="17">
                  <c:v>403</c:v>
                </c:pt>
                <c:pt idx="18">
                  <c:v>501</c:v>
                </c:pt>
                <c:pt idx="19">
                  <c:v>483</c:v>
                </c:pt>
                <c:pt idx="20">
                  <c:v>460</c:v>
                </c:pt>
                <c:pt idx="21">
                  <c:v>498</c:v>
                </c:pt>
                <c:pt idx="22">
                  <c:v>553</c:v>
                </c:pt>
                <c:pt idx="23">
                  <c:v>618</c:v>
                </c:pt>
                <c:pt idx="24">
                  <c:v>576</c:v>
                </c:pt>
                <c:pt idx="25">
                  <c:v>582</c:v>
                </c:pt>
                <c:pt idx="26">
                  <c:v>566</c:v>
                </c:pt>
                <c:pt idx="27">
                  <c:v>549</c:v>
                </c:pt>
                <c:pt idx="28">
                  <c:v>604</c:v>
                </c:pt>
                <c:pt idx="29">
                  <c:v>579</c:v>
                </c:pt>
                <c:pt idx="30">
                  <c:v>189</c:v>
                </c:pt>
              </c:numCache>
            </c:numRef>
          </c:val>
          <c:extLst>
            <c:ext xmlns:c16="http://schemas.microsoft.com/office/drawing/2014/chart" uri="{C3380CC4-5D6E-409C-BE32-E72D297353CC}">
              <c16:uniqueId val="{00000002-352F-4C74-ADC4-1632878376FC}"/>
            </c:ext>
          </c:extLst>
        </c:ser>
        <c:ser>
          <c:idx val="3"/>
          <c:order val="3"/>
          <c:tx>
            <c:strRef>
              <c:f>Sheet1!$E$1</c:f>
              <c:strCache>
                <c:ptCount val="1"/>
                <c:pt idx="0">
                  <c:v>35-49</c:v>
                </c:pt>
              </c:strCache>
            </c:strRef>
          </c:tx>
          <c:spPr>
            <a:gradFill>
              <a:gsLst>
                <a:gs pos="0">
                  <a:srgbClr val="7030A0"/>
                </a:gs>
                <a:gs pos="50000">
                  <a:srgbClr val="9966FF"/>
                </a:gs>
                <a:gs pos="100000">
                  <a:srgbClr val="7030A0"/>
                </a:gs>
              </a:gsLst>
              <a:lin ang="10800000" scaled="1"/>
            </a:gradFill>
            <a:ln>
              <a:solidFill>
                <a:srgbClr val="000000"/>
              </a:solidFill>
            </a:ln>
          </c:spPr>
          <c:invertIfNegative val="0"/>
          <c:cat>
            <c:numRef>
              <c:f>Sheet1!$A$2:$A$33</c:f>
              <c:numCache>
                <c:formatCode>General</c:formatCode>
                <c:ptCount val="31"/>
                <c:pt idx="0">
                  <c:v>1988</c:v>
                </c:pt>
                <c:pt idx="1">
                  <c:v>1989</c:v>
                </c:pt>
                <c:pt idx="2">
                  <c:v>1990</c:v>
                </c:pt>
                <c:pt idx="3">
                  <c:v>1991</c:v>
                </c:pt>
                <c:pt idx="4">
                  <c:v>1992</c:v>
                </c:pt>
                <c:pt idx="5">
                  <c:v>1993</c:v>
                </c:pt>
                <c:pt idx="6">
                  <c:v>1994</c:v>
                </c:pt>
                <c:pt idx="7">
                  <c:v>1995</c:v>
                </c:pt>
                <c:pt idx="8">
                  <c:v>1996</c:v>
                </c:pt>
                <c:pt idx="9">
                  <c:v>1997</c:v>
                </c:pt>
                <c:pt idx="10">
                  <c:v>1998</c:v>
                </c:pt>
                <c:pt idx="11">
                  <c:v>1999</c:v>
                </c:pt>
                <c:pt idx="12">
                  <c:v>2000</c:v>
                </c:pt>
                <c:pt idx="13">
                  <c:v>2001</c:v>
                </c:pt>
                <c:pt idx="14">
                  <c:v>2002</c:v>
                </c:pt>
                <c:pt idx="15">
                  <c:v>2003</c:v>
                </c:pt>
                <c:pt idx="16">
                  <c:v>2004</c:v>
                </c:pt>
                <c:pt idx="17">
                  <c:v>2005</c:v>
                </c:pt>
                <c:pt idx="18">
                  <c:v>2006</c:v>
                </c:pt>
                <c:pt idx="19">
                  <c:v>2007</c:v>
                </c:pt>
                <c:pt idx="20">
                  <c:v>2008</c:v>
                </c:pt>
                <c:pt idx="21">
                  <c:v>2009</c:v>
                </c:pt>
                <c:pt idx="22">
                  <c:v>2010</c:v>
                </c:pt>
                <c:pt idx="23">
                  <c:v>2011</c:v>
                </c:pt>
                <c:pt idx="24">
                  <c:v>2012</c:v>
                </c:pt>
                <c:pt idx="25">
                  <c:v>2013</c:v>
                </c:pt>
                <c:pt idx="26">
                  <c:v>2014</c:v>
                </c:pt>
                <c:pt idx="27">
                  <c:v>2015</c:v>
                </c:pt>
                <c:pt idx="28">
                  <c:v>2016</c:v>
                </c:pt>
                <c:pt idx="29">
                  <c:v>2017</c:v>
                </c:pt>
                <c:pt idx="30">
                  <c:v>2018</c:v>
                </c:pt>
              </c:numCache>
            </c:numRef>
          </c:cat>
          <c:val>
            <c:numRef>
              <c:f>Sheet1!$E$2:$E$33</c:f>
              <c:numCache>
                <c:formatCode>General</c:formatCode>
                <c:ptCount val="31"/>
                <c:pt idx="0">
                  <c:v>35</c:v>
                </c:pt>
                <c:pt idx="1">
                  <c:v>86</c:v>
                </c:pt>
                <c:pt idx="2">
                  <c:v>177</c:v>
                </c:pt>
                <c:pt idx="3">
                  <c:v>296</c:v>
                </c:pt>
                <c:pt idx="4">
                  <c:v>345</c:v>
                </c:pt>
                <c:pt idx="5">
                  <c:v>371</c:v>
                </c:pt>
                <c:pt idx="6">
                  <c:v>405</c:v>
                </c:pt>
                <c:pt idx="7">
                  <c:v>396</c:v>
                </c:pt>
                <c:pt idx="8">
                  <c:v>378</c:v>
                </c:pt>
                <c:pt idx="9">
                  <c:v>418</c:v>
                </c:pt>
                <c:pt idx="10">
                  <c:v>402</c:v>
                </c:pt>
                <c:pt idx="11">
                  <c:v>387</c:v>
                </c:pt>
                <c:pt idx="12">
                  <c:v>449</c:v>
                </c:pt>
                <c:pt idx="13">
                  <c:v>431</c:v>
                </c:pt>
                <c:pt idx="14">
                  <c:v>488</c:v>
                </c:pt>
                <c:pt idx="15">
                  <c:v>452</c:v>
                </c:pt>
                <c:pt idx="16">
                  <c:v>474</c:v>
                </c:pt>
                <c:pt idx="17">
                  <c:v>528</c:v>
                </c:pt>
                <c:pt idx="18">
                  <c:v>504</c:v>
                </c:pt>
                <c:pt idx="19">
                  <c:v>557</c:v>
                </c:pt>
                <c:pt idx="20">
                  <c:v>578</c:v>
                </c:pt>
                <c:pt idx="21">
                  <c:v>599</c:v>
                </c:pt>
                <c:pt idx="22">
                  <c:v>658</c:v>
                </c:pt>
                <c:pt idx="23">
                  <c:v>627</c:v>
                </c:pt>
                <c:pt idx="24">
                  <c:v>646</c:v>
                </c:pt>
                <c:pt idx="25">
                  <c:v>627</c:v>
                </c:pt>
                <c:pt idx="26">
                  <c:v>659</c:v>
                </c:pt>
                <c:pt idx="27">
                  <c:v>691</c:v>
                </c:pt>
                <c:pt idx="28">
                  <c:v>695</c:v>
                </c:pt>
                <c:pt idx="29">
                  <c:v>622</c:v>
                </c:pt>
                <c:pt idx="30">
                  <c:v>242</c:v>
                </c:pt>
              </c:numCache>
            </c:numRef>
          </c:val>
          <c:extLst>
            <c:ext xmlns:c16="http://schemas.microsoft.com/office/drawing/2014/chart" uri="{C3380CC4-5D6E-409C-BE32-E72D297353CC}">
              <c16:uniqueId val="{00000003-352F-4C74-ADC4-1632878376FC}"/>
            </c:ext>
          </c:extLst>
        </c:ser>
        <c:ser>
          <c:idx val="4"/>
          <c:order val="4"/>
          <c:tx>
            <c:strRef>
              <c:f>Sheet1!$F$1</c:f>
              <c:strCache>
                <c:ptCount val="1"/>
                <c:pt idx="0">
                  <c:v>50-59</c:v>
                </c:pt>
              </c:strCache>
            </c:strRef>
          </c:tx>
          <c:spPr>
            <a:gradFill flip="none" rotWithShape="1">
              <a:gsLst>
                <a:gs pos="0">
                  <a:srgbClr val="CCCC00"/>
                </a:gs>
                <a:gs pos="50000">
                  <a:srgbClr val="FFFF00"/>
                </a:gs>
                <a:gs pos="100000">
                  <a:srgbClr val="CCCC00"/>
                </a:gs>
              </a:gsLst>
              <a:lin ang="10800000" scaled="1"/>
              <a:tileRect/>
            </a:gradFill>
            <a:ln>
              <a:solidFill>
                <a:schemeClr val="bg2"/>
              </a:solidFill>
            </a:ln>
          </c:spPr>
          <c:invertIfNegative val="0"/>
          <c:cat>
            <c:numRef>
              <c:f>Sheet1!$A$2:$A$33</c:f>
              <c:numCache>
                <c:formatCode>General</c:formatCode>
                <c:ptCount val="31"/>
                <c:pt idx="0">
                  <c:v>1988</c:v>
                </c:pt>
                <c:pt idx="1">
                  <c:v>1989</c:v>
                </c:pt>
                <c:pt idx="2">
                  <c:v>1990</c:v>
                </c:pt>
                <c:pt idx="3">
                  <c:v>1991</c:v>
                </c:pt>
                <c:pt idx="4">
                  <c:v>1992</c:v>
                </c:pt>
                <c:pt idx="5">
                  <c:v>1993</c:v>
                </c:pt>
                <c:pt idx="6">
                  <c:v>1994</c:v>
                </c:pt>
                <c:pt idx="7">
                  <c:v>1995</c:v>
                </c:pt>
                <c:pt idx="8">
                  <c:v>1996</c:v>
                </c:pt>
                <c:pt idx="9">
                  <c:v>1997</c:v>
                </c:pt>
                <c:pt idx="10">
                  <c:v>1998</c:v>
                </c:pt>
                <c:pt idx="11">
                  <c:v>1999</c:v>
                </c:pt>
                <c:pt idx="12">
                  <c:v>2000</c:v>
                </c:pt>
                <c:pt idx="13">
                  <c:v>2001</c:v>
                </c:pt>
                <c:pt idx="14">
                  <c:v>2002</c:v>
                </c:pt>
                <c:pt idx="15">
                  <c:v>2003</c:v>
                </c:pt>
                <c:pt idx="16">
                  <c:v>2004</c:v>
                </c:pt>
                <c:pt idx="17">
                  <c:v>2005</c:v>
                </c:pt>
                <c:pt idx="18">
                  <c:v>2006</c:v>
                </c:pt>
                <c:pt idx="19">
                  <c:v>2007</c:v>
                </c:pt>
                <c:pt idx="20">
                  <c:v>2008</c:v>
                </c:pt>
                <c:pt idx="21">
                  <c:v>2009</c:v>
                </c:pt>
                <c:pt idx="22">
                  <c:v>2010</c:v>
                </c:pt>
                <c:pt idx="23">
                  <c:v>2011</c:v>
                </c:pt>
                <c:pt idx="24">
                  <c:v>2012</c:v>
                </c:pt>
                <c:pt idx="25">
                  <c:v>2013</c:v>
                </c:pt>
                <c:pt idx="26">
                  <c:v>2014</c:v>
                </c:pt>
                <c:pt idx="27">
                  <c:v>2015</c:v>
                </c:pt>
                <c:pt idx="28">
                  <c:v>2016</c:v>
                </c:pt>
                <c:pt idx="29">
                  <c:v>2017</c:v>
                </c:pt>
                <c:pt idx="30">
                  <c:v>2018</c:v>
                </c:pt>
              </c:numCache>
            </c:numRef>
          </c:cat>
          <c:val>
            <c:numRef>
              <c:f>Sheet1!$F$2:$F$33</c:f>
              <c:numCache>
                <c:formatCode>General</c:formatCode>
                <c:ptCount val="31"/>
                <c:pt idx="0">
                  <c:v>29</c:v>
                </c:pt>
                <c:pt idx="1">
                  <c:v>54</c:v>
                </c:pt>
                <c:pt idx="2">
                  <c:v>119</c:v>
                </c:pt>
                <c:pt idx="3">
                  <c:v>211</c:v>
                </c:pt>
                <c:pt idx="4">
                  <c:v>310</c:v>
                </c:pt>
                <c:pt idx="5">
                  <c:v>389</c:v>
                </c:pt>
                <c:pt idx="6">
                  <c:v>448</c:v>
                </c:pt>
                <c:pt idx="7">
                  <c:v>480</c:v>
                </c:pt>
                <c:pt idx="8">
                  <c:v>498</c:v>
                </c:pt>
                <c:pt idx="9">
                  <c:v>542</c:v>
                </c:pt>
                <c:pt idx="10">
                  <c:v>541</c:v>
                </c:pt>
                <c:pt idx="11">
                  <c:v>568</c:v>
                </c:pt>
                <c:pt idx="12">
                  <c:v>624</c:v>
                </c:pt>
                <c:pt idx="13">
                  <c:v>622</c:v>
                </c:pt>
                <c:pt idx="14">
                  <c:v>679</c:v>
                </c:pt>
                <c:pt idx="15">
                  <c:v>712</c:v>
                </c:pt>
                <c:pt idx="16">
                  <c:v>809</c:v>
                </c:pt>
                <c:pt idx="17">
                  <c:v>936</c:v>
                </c:pt>
                <c:pt idx="18">
                  <c:v>970</c:v>
                </c:pt>
                <c:pt idx="19">
                  <c:v>947</c:v>
                </c:pt>
                <c:pt idx="20">
                  <c:v>916</c:v>
                </c:pt>
                <c:pt idx="21">
                  <c:v>1030</c:v>
                </c:pt>
                <c:pt idx="22">
                  <c:v>1059</c:v>
                </c:pt>
                <c:pt idx="23">
                  <c:v>1139</c:v>
                </c:pt>
                <c:pt idx="24">
                  <c:v>1121</c:v>
                </c:pt>
                <c:pt idx="25">
                  <c:v>1257</c:v>
                </c:pt>
                <c:pt idx="26">
                  <c:v>1202</c:v>
                </c:pt>
                <c:pt idx="27">
                  <c:v>1263</c:v>
                </c:pt>
                <c:pt idx="28">
                  <c:v>1340</c:v>
                </c:pt>
                <c:pt idx="29">
                  <c:v>1210</c:v>
                </c:pt>
                <c:pt idx="30">
                  <c:v>370</c:v>
                </c:pt>
              </c:numCache>
            </c:numRef>
          </c:val>
          <c:extLst>
            <c:ext xmlns:c16="http://schemas.microsoft.com/office/drawing/2014/chart" uri="{C3380CC4-5D6E-409C-BE32-E72D297353CC}">
              <c16:uniqueId val="{00000004-352F-4C74-ADC4-1632878376FC}"/>
            </c:ext>
          </c:extLst>
        </c:ser>
        <c:ser>
          <c:idx val="5"/>
          <c:order val="5"/>
          <c:tx>
            <c:strRef>
              <c:f>Sheet1!$G$1</c:f>
              <c:strCache>
                <c:ptCount val="1"/>
                <c:pt idx="0">
                  <c:v>60-65</c:v>
                </c:pt>
              </c:strCache>
            </c:strRef>
          </c:tx>
          <c:spPr>
            <a:gradFill>
              <a:gsLst>
                <a:gs pos="0">
                  <a:srgbClr val="00004C">
                    <a:lumMod val="90000"/>
                    <a:lumOff val="10000"/>
                  </a:srgbClr>
                </a:gs>
                <a:gs pos="50000">
                  <a:srgbClr val="00004C">
                    <a:lumMod val="50000"/>
                    <a:lumOff val="50000"/>
                  </a:srgbClr>
                </a:gs>
                <a:gs pos="100000">
                  <a:schemeClr val="bg1">
                    <a:lumMod val="90000"/>
                    <a:lumOff val="10000"/>
                  </a:schemeClr>
                </a:gs>
              </a:gsLst>
              <a:lin ang="10800000" scaled="1"/>
            </a:gradFill>
            <a:ln>
              <a:solidFill>
                <a:srgbClr val="000000"/>
              </a:solidFill>
            </a:ln>
          </c:spPr>
          <c:invertIfNegative val="0"/>
          <c:cat>
            <c:numRef>
              <c:f>Sheet1!$A$2:$A$33</c:f>
              <c:numCache>
                <c:formatCode>General</c:formatCode>
                <c:ptCount val="31"/>
                <c:pt idx="0">
                  <c:v>1988</c:v>
                </c:pt>
                <c:pt idx="1">
                  <c:v>1989</c:v>
                </c:pt>
                <c:pt idx="2">
                  <c:v>1990</c:v>
                </c:pt>
                <c:pt idx="3">
                  <c:v>1991</c:v>
                </c:pt>
                <c:pt idx="4">
                  <c:v>1992</c:v>
                </c:pt>
                <c:pt idx="5">
                  <c:v>1993</c:v>
                </c:pt>
                <c:pt idx="6">
                  <c:v>1994</c:v>
                </c:pt>
                <c:pt idx="7">
                  <c:v>1995</c:v>
                </c:pt>
                <c:pt idx="8">
                  <c:v>1996</c:v>
                </c:pt>
                <c:pt idx="9">
                  <c:v>1997</c:v>
                </c:pt>
                <c:pt idx="10">
                  <c:v>1998</c:v>
                </c:pt>
                <c:pt idx="11">
                  <c:v>1999</c:v>
                </c:pt>
                <c:pt idx="12">
                  <c:v>2000</c:v>
                </c:pt>
                <c:pt idx="13">
                  <c:v>2001</c:v>
                </c:pt>
                <c:pt idx="14">
                  <c:v>2002</c:v>
                </c:pt>
                <c:pt idx="15">
                  <c:v>2003</c:v>
                </c:pt>
                <c:pt idx="16">
                  <c:v>2004</c:v>
                </c:pt>
                <c:pt idx="17">
                  <c:v>2005</c:v>
                </c:pt>
                <c:pt idx="18">
                  <c:v>2006</c:v>
                </c:pt>
                <c:pt idx="19">
                  <c:v>2007</c:v>
                </c:pt>
                <c:pt idx="20">
                  <c:v>2008</c:v>
                </c:pt>
                <c:pt idx="21">
                  <c:v>2009</c:v>
                </c:pt>
                <c:pt idx="22">
                  <c:v>2010</c:v>
                </c:pt>
                <c:pt idx="23">
                  <c:v>2011</c:v>
                </c:pt>
                <c:pt idx="24">
                  <c:v>2012</c:v>
                </c:pt>
                <c:pt idx="25">
                  <c:v>2013</c:v>
                </c:pt>
                <c:pt idx="26">
                  <c:v>2014</c:v>
                </c:pt>
                <c:pt idx="27">
                  <c:v>2015</c:v>
                </c:pt>
                <c:pt idx="28">
                  <c:v>2016</c:v>
                </c:pt>
                <c:pt idx="29">
                  <c:v>2017</c:v>
                </c:pt>
                <c:pt idx="30">
                  <c:v>2018</c:v>
                </c:pt>
              </c:numCache>
            </c:numRef>
          </c:cat>
          <c:val>
            <c:numRef>
              <c:f>Sheet1!$G$2:$G$33</c:f>
              <c:numCache>
                <c:formatCode>General</c:formatCode>
                <c:ptCount val="31"/>
                <c:pt idx="0">
                  <c:v>7</c:v>
                </c:pt>
                <c:pt idx="1">
                  <c:v>5</c:v>
                </c:pt>
                <c:pt idx="2">
                  <c:v>22</c:v>
                </c:pt>
                <c:pt idx="3">
                  <c:v>36</c:v>
                </c:pt>
                <c:pt idx="4">
                  <c:v>66</c:v>
                </c:pt>
                <c:pt idx="5">
                  <c:v>106</c:v>
                </c:pt>
                <c:pt idx="6">
                  <c:v>110</c:v>
                </c:pt>
                <c:pt idx="7">
                  <c:v>142</c:v>
                </c:pt>
                <c:pt idx="8">
                  <c:v>160</c:v>
                </c:pt>
                <c:pt idx="9">
                  <c:v>161</c:v>
                </c:pt>
                <c:pt idx="10">
                  <c:v>206</c:v>
                </c:pt>
                <c:pt idx="11">
                  <c:v>246</c:v>
                </c:pt>
                <c:pt idx="12">
                  <c:v>260</c:v>
                </c:pt>
                <c:pt idx="13">
                  <c:v>330</c:v>
                </c:pt>
                <c:pt idx="14">
                  <c:v>372</c:v>
                </c:pt>
                <c:pt idx="15">
                  <c:v>379</c:v>
                </c:pt>
                <c:pt idx="16">
                  <c:v>402</c:v>
                </c:pt>
                <c:pt idx="17">
                  <c:v>522</c:v>
                </c:pt>
                <c:pt idx="18">
                  <c:v>612</c:v>
                </c:pt>
                <c:pt idx="19">
                  <c:v>674</c:v>
                </c:pt>
                <c:pt idx="20">
                  <c:v>693</c:v>
                </c:pt>
                <c:pt idx="21">
                  <c:v>722</c:v>
                </c:pt>
                <c:pt idx="22">
                  <c:v>783</c:v>
                </c:pt>
                <c:pt idx="23">
                  <c:v>932</c:v>
                </c:pt>
                <c:pt idx="24">
                  <c:v>955</c:v>
                </c:pt>
                <c:pt idx="25">
                  <c:v>1029</c:v>
                </c:pt>
                <c:pt idx="26">
                  <c:v>1005</c:v>
                </c:pt>
                <c:pt idx="27">
                  <c:v>1069</c:v>
                </c:pt>
                <c:pt idx="28">
                  <c:v>1181</c:v>
                </c:pt>
                <c:pt idx="29">
                  <c:v>1165</c:v>
                </c:pt>
                <c:pt idx="30">
                  <c:v>451</c:v>
                </c:pt>
              </c:numCache>
            </c:numRef>
          </c:val>
          <c:extLst>
            <c:ext xmlns:c16="http://schemas.microsoft.com/office/drawing/2014/chart" uri="{C3380CC4-5D6E-409C-BE32-E72D297353CC}">
              <c16:uniqueId val="{00000005-352F-4C74-ADC4-1632878376FC}"/>
            </c:ext>
          </c:extLst>
        </c:ser>
        <c:ser>
          <c:idx val="6"/>
          <c:order val="6"/>
          <c:tx>
            <c:strRef>
              <c:f>Sheet1!$H$1</c:f>
              <c:strCache>
                <c:ptCount val="1"/>
                <c:pt idx="0">
                  <c:v>66+</c:v>
                </c:pt>
              </c:strCache>
            </c:strRef>
          </c:tx>
          <c:spPr>
            <a:gradFill flip="none" rotWithShape="1">
              <a:gsLst>
                <a:gs pos="0">
                  <a:srgbClr val="C00000"/>
                </a:gs>
                <a:gs pos="50000">
                  <a:srgbClr val="FF0000"/>
                </a:gs>
                <a:gs pos="100000">
                  <a:srgbClr val="C00000"/>
                </a:gs>
              </a:gsLst>
              <a:lin ang="10800000" scaled="1"/>
              <a:tileRect/>
            </a:gradFill>
            <a:ln>
              <a:solidFill>
                <a:schemeClr val="bg2"/>
              </a:solidFill>
            </a:ln>
          </c:spPr>
          <c:invertIfNegative val="0"/>
          <c:cat>
            <c:numRef>
              <c:f>Sheet1!$A$2:$A$33</c:f>
              <c:numCache>
                <c:formatCode>General</c:formatCode>
                <c:ptCount val="31"/>
                <c:pt idx="0">
                  <c:v>1988</c:v>
                </c:pt>
                <c:pt idx="1">
                  <c:v>1989</c:v>
                </c:pt>
                <c:pt idx="2">
                  <c:v>1990</c:v>
                </c:pt>
                <c:pt idx="3">
                  <c:v>1991</c:v>
                </c:pt>
                <c:pt idx="4">
                  <c:v>1992</c:v>
                </c:pt>
                <c:pt idx="5">
                  <c:v>1993</c:v>
                </c:pt>
                <c:pt idx="6">
                  <c:v>1994</c:v>
                </c:pt>
                <c:pt idx="7">
                  <c:v>1995</c:v>
                </c:pt>
                <c:pt idx="8">
                  <c:v>1996</c:v>
                </c:pt>
                <c:pt idx="9">
                  <c:v>1997</c:v>
                </c:pt>
                <c:pt idx="10">
                  <c:v>1998</c:v>
                </c:pt>
                <c:pt idx="11">
                  <c:v>1999</c:v>
                </c:pt>
                <c:pt idx="12">
                  <c:v>2000</c:v>
                </c:pt>
                <c:pt idx="13">
                  <c:v>2001</c:v>
                </c:pt>
                <c:pt idx="14">
                  <c:v>2002</c:v>
                </c:pt>
                <c:pt idx="15">
                  <c:v>2003</c:v>
                </c:pt>
                <c:pt idx="16">
                  <c:v>2004</c:v>
                </c:pt>
                <c:pt idx="17">
                  <c:v>2005</c:v>
                </c:pt>
                <c:pt idx="18">
                  <c:v>2006</c:v>
                </c:pt>
                <c:pt idx="19">
                  <c:v>2007</c:v>
                </c:pt>
                <c:pt idx="20">
                  <c:v>2008</c:v>
                </c:pt>
                <c:pt idx="21">
                  <c:v>2009</c:v>
                </c:pt>
                <c:pt idx="22">
                  <c:v>2010</c:v>
                </c:pt>
                <c:pt idx="23">
                  <c:v>2011</c:v>
                </c:pt>
                <c:pt idx="24">
                  <c:v>2012</c:v>
                </c:pt>
                <c:pt idx="25">
                  <c:v>2013</c:v>
                </c:pt>
                <c:pt idx="26">
                  <c:v>2014</c:v>
                </c:pt>
                <c:pt idx="27">
                  <c:v>2015</c:v>
                </c:pt>
                <c:pt idx="28">
                  <c:v>2016</c:v>
                </c:pt>
                <c:pt idx="29">
                  <c:v>2017</c:v>
                </c:pt>
                <c:pt idx="30">
                  <c:v>2018</c:v>
                </c:pt>
              </c:numCache>
            </c:numRef>
          </c:cat>
          <c:val>
            <c:numRef>
              <c:f>Sheet1!$H$2:$H$33</c:f>
              <c:numCache>
                <c:formatCode>General</c:formatCode>
                <c:ptCount val="31"/>
                <c:pt idx="0">
                  <c:v>0</c:v>
                </c:pt>
                <c:pt idx="1">
                  <c:v>2</c:v>
                </c:pt>
                <c:pt idx="2">
                  <c:v>1</c:v>
                </c:pt>
                <c:pt idx="3">
                  <c:v>7</c:v>
                </c:pt>
                <c:pt idx="4">
                  <c:v>5</c:v>
                </c:pt>
                <c:pt idx="5">
                  <c:v>10</c:v>
                </c:pt>
                <c:pt idx="6">
                  <c:v>13</c:v>
                </c:pt>
                <c:pt idx="7">
                  <c:v>14</c:v>
                </c:pt>
                <c:pt idx="8">
                  <c:v>21</c:v>
                </c:pt>
                <c:pt idx="9">
                  <c:v>36</c:v>
                </c:pt>
                <c:pt idx="10">
                  <c:v>20</c:v>
                </c:pt>
                <c:pt idx="11">
                  <c:v>35</c:v>
                </c:pt>
                <c:pt idx="12">
                  <c:v>28</c:v>
                </c:pt>
                <c:pt idx="13">
                  <c:v>44</c:v>
                </c:pt>
                <c:pt idx="14">
                  <c:v>42</c:v>
                </c:pt>
                <c:pt idx="15">
                  <c:v>56</c:v>
                </c:pt>
                <c:pt idx="16">
                  <c:v>62</c:v>
                </c:pt>
                <c:pt idx="17">
                  <c:v>100</c:v>
                </c:pt>
                <c:pt idx="18">
                  <c:v>132</c:v>
                </c:pt>
                <c:pt idx="19">
                  <c:v>183</c:v>
                </c:pt>
                <c:pt idx="20">
                  <c:v>269</c:v>
                </c:pt>
                <c:pt idx="21">
                  <c:v>340</c:v>
                </c:pt>
                <c:pt idx="22">
                  <c:v>411</c:v>
                </c:pt>
                <c:pt idx="23">
                  <c:v>450</c:v>
                </c:pt>
                <c:pt idx="24">
                  <c:v>459</c:v>
                </c:pt>
                <c:pt idx="25">
                  <c:v>554</c:v>
                </c:pt>
                <c:pt idx="26">
                  <c:v>578</c:v>
                </c:pt>
                <c:pt idx="27">
                  <c:v>625</c:v>
                </c:pt>
                <c:pt idx="28">
                  <c:v>747</c:v>
                </c:pt>
                <c:pt idx="29">
                  <c:v>876</c:v>
                </c:pt>
                <c:pt idx="30">
                  <c:v>406</c:v>
                </c:pt>
              </c:numCache>
            </c:numRef>
          </c:val>
          <c:extLst>
            <c:ext xmlns:c16="http://schemas.microsoft.com/office/drawing/2014/chart" uri="{C3380CC4-5D6E-409C-BE32-E72D297353CC}">
              <c16:uniqueId val="{00000006-352F-4C74-ADC4-1632878376FC}"/>
            </c:ext>
          </c:extLst>
        </c:ser>
        <c:dLbls>
          <c:showLegendKey val="0"/>
          <c:showVal val="0"/>
          <c:showCatName val="0"/>
          <c:showSerName val="0"/>
          <c:showPercent val="0"/>
          <c:showBubbleSize val="0"/>
        </c:dLbls>
        <c:gapWidth val="35"/>
        <c:overlap val="100"/>
        <c:axId val="547457408"/>
        <c:axId val="550109344"/>
      </c:barChart>
      <c:lineChart>
        <c:grouping val="standard"/>
        <c:varyColors val="0"/>
        <c:ser>
          <c:idx val="7"/>
          <c:order val="7"/>
          <c:tx>
            <c:strRef>
              <c:f>Sheet1!$I$1</c:f>
              <c:strCache>
                <c:ptCount val="1"/>
                <c:pt idx="0">
                  <c:v>Median age</c:v>
                </c:pt>
              </c:strCache>
            </c:strRef>
          </c:tx>
          <c:spPr>
            <a:ln w="41275">
              <a:solidFill>
                <a:srgbClr val="00B0F0"/>
              </a:solidFill>
            </a:ln>
          </c:spPr>
          <c:marker>
            <c:symbol val="diamond"/>
            <c:size val="10"/>
            <c:spPr>
              <a:solidFill>
                <a:srgbClr val="00B0F0"/>
              </a:solidFill>
              <a:ln>
                <a:noFill/>
              </a:ln>
            </c:spPr>
          </c:marker>
          <c:cat>
            <c:numRef>
              <c:f>Sheet1!$A$2:$A$33</c:f>
              <c:numCache>
                <c:formatCode>General</c:formatCode>
                <c:ptCount val="31"/>
                <c:pt idx="0">
                  <c:v>1988</c:v>
                </c:pt>
                <c:pt idx="1">
                  <c:v>1989</c:v>
                </c:pt>
                <c:pt idx="2">
                  <c:v>1990</c:v>
                </c:pt>
                <c:pt idx="3">
                  <c:v>1991</c:v>
                </c:pt>
                <c:pt idx="4">
                  <c:v>1992</c:v>
                </c:pt>
                <c:pt idx="5">
                  <c:v>1993</c:v>
                </c:pt>
                <c:pt idx="6">
                  <c:v>1994</c:v>
                </c:pt>
                <c:pt idx="7">
                  <c:v>1995</c:v>
                </c:pt>
                <c:pt idx="8">
                  <c:v>1996</c:v>
                </c:pt>
                <c:pt idx="9">
                  <c:v>1997</c:v>
                </c:pt>
                <c:pt idx="10">
                  <c:v>1998</c:v>
                </c:pt>
                <c:pt idx="11">
                  <c:v>1999</c:v>
                </c:pt>
                <c:pt idx="12">
                  <c:v>2000</c:v>
                </c:pt>
                <c:pt idx="13">
                  <c:v>2001</c:v>
                </c:pt>
                <c:pt idx="14">
                  <c:v>2002</c:v>
                </c:pt>
                <c:pt idx="15">
                  <c:v>2003</c:v>
                </c:pt>
                <c:pt idx="16">
                  <c:v>2004</c:v>
                </c:pt>
                <c:pt idx="17">
                  <c:v>2005</c:v>
                </c:pt>
                <c:pt idx="18">
                  <c:v>2006</c:v>
                </c:pt>
                <c:pt idx="19">
                  <c:v>2007</c:v>
                </c:pt>
                <c:pt idx="20">
                  <c:v>2008</c:v>
                </c:pt>
                <c:pt idx="21">
                  <c:v>2009</c:v>
                </c:pt>
                <c:pt idx="22">
                  <c:v>2010</c:v>
                </c:pt>
                <c:pt idx="23">
                  <c:v>2011</c:v>
                </c:pt>
                <c:pt idx="24">
                  <c:v>2012</c:v>
                </c:pt>
                <c:pt idx="25">
                  <c:v>2013</c:v>
                </c:pt>
                <c:pt idx="26">
                  <c:v>2014</c:v>
                </c:pt>
                <c:pt idx="27">
                  <c:v>2015</c:v>
                </c:pt>
                <c:pt idx="28">
                  <c:v>2016</c:v>
                </c:pt>
                <c:pt idx="29">
                  <c:v>2017</c:v>
                </c:pt>
                <c:pt idx="30">
                  <c:v>2018</c:v>
                </c:pt>
              </c:numCache>
            </c:numRef>
          </c:cat>
          <c:val>
            <c:numRef>
              <c:f>Sheet1!$I$2:$I$33</c:f>
              <c:numCache>
                <c:formatCode>General</c:formatCode>
                <c:ptCount val="31"/>
                <c:pt idx="0">
                  <c:v>46</c:v>
                </c:pt>
                <c:pt idx="1">
                  <c:v>43</c:v>
                </c:pt>
                <c:pt idx="2">
                  <c:v>43</c:v>
                </c:pt>
                <c:pt idx="3">
                  <c:v>44</c:v>
                </c:pt>
                <c:pt idx="4">
                  <c:v>46</c:v>
                </c:pt>
                <c:pt idx="5">
                  <c:v>48</c:v>
                </c:pt>
                <c:pt idx="6">
                  <c:v>48</c:v>
                </c:pt>
                <c:pt idx="7">
                  <c:v>47.5</c:v>
                </c:pt>
                <c:pt idx="8">
                  <c:v>49</c:v>
                </c:pt>
                <c:pt idx="9">
                  <c:v>49</c:v>
                </c:pt>
                <c:pt idx="10">
                  <c:v>49</c:v>
                </c:pt>
                <c:pt idx="11">
                  <c:v>51</c:v>
                </c:pt>
                <c:pt idx="12">
                  <c:v>51</c:v>
                </c:pt>
                <c:pt idx="13">
                  <c:v>52</c:v>
                </c:pt>
                <c:pt idx="14">
                  <c:v>52</c:v>
                </c:pt>
                <c:pt idx="15">
                  <c:v>52</c:v>
                </c:pt>
                <c:pt idx="16">
                  <c:v>53</c:v>
                </c:pt>
                <c:pt idx="17">
                  <c:v>53</c:v>
                </c:pt>
                <c:pt idx="18">
                  <c:v>54</c:v>
                </c:pt>
                <c:pt idx="19">
                  <c:v>54</c:v>
                </c:pt>
                <c:pt idx="20">
                  <c:v>54</c:v>
                </c:pt>
                <c:pt idx="21">
                  <c:v>55</c:v>
                </c:pt>
                <c:pt idx="22">
                  <c:v>55</c:v>
                </c:pt>
                <c:pt idx="23">
                  <c:v>56</c:v>
                </c:pt>
                <c:pt idx="24">
                  <c:v>56</c:v>
                </c:pt>
                <c:pt idx="25">
                  <c:v>56</c:v>
                </c:pt>
                <c:pt idx="26">
                  <c:v>57</c:v>
                </c:pt>
                <c:pt idx="27">
                  <c:v>57</c:v>
                </c:pt>
                <c:pt idx="28">
                  <c:v>57</c:v>
                </c:pt>
                <c:pt idx="29">
                  <c:v>58</c:v>
                </c:pt>
                <c:pt idx="30">
                  <c:v>60</c:v>
                </c:pt>
              </c:numCache>
            </c:numRef>
          </c:val>
          <c:smooth val="0"/>
          <c:extLst>
            <c:ext xmlns:c16="http://schemas.microsoft.com/office/drawing/2014/chart" uri="{C3380CC4-5D6E-409C-BE32-E72D297353CC}">
              <c16:uniqueId val="{00000007-352F-4C74-ADC4-1632878376FC}"/>
            </c:ext>
          </c:extLst>
        </c:ser>
        <c:dLbls>
          <c:showLegendKey val="0"/>
          <c:showVal val="0"/>
          <c:showCatName val="0"/>
          <c:showSerName val="0"/>
          <c:showPercent val="0"/>
          <c:showBubbleSize val="0"/>
        </c:dLbls>
        <c:marker val="1"/>
        <c:smooth val="0"/>
        <c:axId val="550110128"/>
        <c:axId val="550109736"/>
      </c:lineChart>
      <c:catAx>
        <c:axId val="547457408"/>
        <c:scaling>
          <c:orientation val="minMax"/>
        </c:scaling>
        <c:delete val="0"/>
        <c:axPos val="b"/>
        <c:title>
          <c:tx>
            <c:rich>
              <a:bodyPr/>
              <a:lstStyle/>
              <a:p>
                <a:pPr>
                  <a:defRPr sz="1700">
                    <a:solidFill>
                      <a:schemeClr val="bg2"/>
                    </a:solidFill>
                  </a:defRPr>
                </a:pPr>
                <a:r>
                  <a:rPr lang="en-US" sz="1700" dirty="0" smtClean="0">
                    <a:solidFill>
                      <a:schemeClr val="bg2"/>
                    </a:solidFill>
                  </a:rPr>
                  <a:t>Year of Transplant</a:t>
                </a:r>
                <a:endParaRPr lang="en-US" sz="1700" dirty="0">
                  <a:solidFill>
                    <a:schemeClr val="bg2"/>
                  </a:solidFill>
                </a:endParaRPr>
              </a:p>
            </c:rich>
          </c:tx>
          <c:layout>
            <c:manualLayout>
              <c:xMode val="edge"/>
              <c:yMode val="edge"/>
              <c:x val="0.38326931163123135"/>
              <c:y val="0.85450856004002695"/>
            </c:manualLayout>
          </c:layout>
          <c:overlay val="0"/>
        </c:title>
        <c:numFmt formatCode="General" sourceLinked="1"/>
        <c:majorTickMark val="out"/>
        <c:minorTickMark val="none"/>
        <c:tickLblPos val="nextTo"/>
        <c:spPr>
          <a:ln>
            <a:solidFill>
              <a:schemeClr val="bg2"/>
            </a:solidFill>
          </a:ln>
        </c:spPr>
        <c:txPr>
          <a:bodyPr rot="-2700000"/>
          <a:lstStyle/>
          <a:p>
            <a:pPr>
              <a:defRPr sz="1300" b="1">
                <a:solidFill>
                  <a:schemeClr val="bg2"/>
                </a:solidFill>
              </a:defRPr>
            </a:pPr>
            <a:endParaRPr lang="en-US"/>
          </a:p>
        </c:txPr>
        <c:crossAx val="550109344"/>
        <c:crosses val="autoZero"/>
        <c:auto val="1"/>
        <c:lblAlgn val="ctr"/>
        <c:lblOffset val="100"/>
        <c:tickLblSkip val="1"/>
        <c:noMultiLvlLbl val="0"/>
      </c:catAx>
      <c:valAx>
        <c:axId val="550109344"/>
        <c:scaling>
          <c:orientation val="minMax"/>
        </c:scaling>
        <c:delete val="0"/>
        <c:axPos val="l"/>
        <c:majorGridlines>
          <c:spPr>
            <a:ln>
              <a:solidFill>
                <a:schemeClr val="bg2"/>
              </a:solidFill>
              <a:prstDash val="sysDash"/>
            </a:ln>
          </c:spPr>
        </c:majorGridlines>
        <c:title>
          <c:tx>
            <c:rich>
              <a:bodyPr rot="-5400000" vert="horz"/>
              <a:lstStyle/>
              <a:p>
                <a:pPr>
                  <a:defRPr sz="1700">
                    <a:solidFill>
                      <a:schemeClr val="bg2"/>
                    </a:solidFill>
                  </a:defRPr>
                </a:pPr>
                <a:r>
                  <a:rPr lang="en-US" sz="1700" dirty="0" smtClean="0">
                    <a:solidFill>
                      <a:schemeClr val="bg2"/>
                    </a:solidFill>
                  </a:rPr>
                  <a:t>% of Transplants</a:t>
                </a:r>
                <a:endParaRPr lang="en-US" sz="1700" dirty="0">
                  <a:solidFill>
                    <a:schemeClr val="bg2"/>
                  </a:solidFill>
                </a:endParaRPr>
              </a:p>
            </c:rich>
          </c:tx>
          <c:layout/>
          <c:overlay val="0"/>
        </c:title>
        <c:numFmt formatCode="0%" sourceLinked="1"/>
        <c:majorTickMark val="out"/>
        <c:minorTickMark val="none"/>
        <c:tickLblPos val="nextTo"/>
        <c:spPr>
          <a:ln>
            <a:solidFill>
              <a:schemeClr val="bg2"/>
            </a:solidFill>
          </a:ln>
        </c:spPr>
        <c:txPr>
          <a:bodyPr/>
          <a:lstStyle/>
          <a:p>
            <a:pPr>
              <a:defRPr sz="1500" b="1">
                <a:solidFill>
                  <a:schemeClr val="bg2"/>
                </a:solidFill>
              </a:defRPr>
            </a:pPr>
            <a:endParaRPr lang="en-US"/>
          </a:p>
        </c:txPr>
        <c:crossAx val="547457408"/>
        <c:crosses val="autoZero"/>
        <c:crossBetween val="between"/>
        <c:majorUnit val="0.2"/>
      </c:valAx>
      <c:valAx>
        <c:axId val="550109736"/>
        <c:scaling>
          <c:orientation val="minMax"/>
          <c:max val="80"/>
        </c:scaling>
        <c:delete val="0"/>
        <c:axPos val="r"/>
        <c:title>
          <c:tx>
            <c:rich>
              <a:bodyPr rot="-5400000" vert="horz"/>
              <a:lstStyle/>
              <a:p>
                <a:pPr>
                  <a:defRPr sz="1700">
                    <a:solidFill>
                      <a:schemeClr val="bg2"/>
                    </a:solidFill>
                  </a:defRPr>
                </a:pPr>
                <a:r>
                  <a:rPr lang="en-US" sz="1700" dirty="0" smtClean="0">
                    <a:solidFill>
                      <a:schemeClr val="bg2"/>
                    </a:solidFill>
                  </a:rPr>
                  <a:t>Median recipient age (years; blue line)</a:t>
                </a:r>
                <a:endParaRPr lang="en-US" sz="1700" dirty="0">
                  <a:solidFill>
                    <a:schemeClr val="bg2"/>
                  </a:solidFill>
                </a:endParaRPr>
              </a:p>
            </c:rich>
          </c:tx>
          <c:layout>
            <c:manualLayout>
              <c:xMode val="edge"/>
              <c:yMode val="edge"/>
              <c:x val="0.95286769340624133"/>
              <c:y val="6.2730245722300668E-2"/>
            </c:manualLayout>
          </c:layout>
          <c:overlay val="0"/>
        </c:title>
        <c:numFmt formatCode="General" sourceLinked="1"/>
        <c:majorTickMark val="out"/>
        <c:minorTickMark val="none"/>
        <c:tickLblPos val="nextTo"/>
        <c:spPr>
          <a:ln>
            <a:solidFill>
              <a:schemeClr val="bg2"/>
            </a:solidFill>
          </a:ln>
        </c:spPr>
        <c:txPr>
          <a:bodyPr/>
          <a:lstStyle/>
          <a:p>
            <a:pPr>
              <a:defRPr sz="1500" b="1">
                <a:solidFill>
                  <a:schemeClr val="bg2"/>
                </a:solidFill>
              </a:defRPr>
            </a:pPr>
            <a:endParaRPr lang="en-US"/>
          </a:p>
        </c:txPr>
        <c:crossAx val="550110128"/>
        <c:crosses val="max"/>
        <c:crossBetween val="between"/>
        <c:majorUnit val="16"/>
      </c:valAx>
      <c:catAx>
        <c:axId val="550110128"/>
        <c:scaling>
          <c:orientation val="minMax"/>
        </c:scaling>
        <c:delete val="1"/>
        <c:axPos val="b"/>
        <c:numFmt formatCode="General" sourceLinked="1"/>
        <c:majorTickMark val="out"/>
        <c:minorTickMark val="none"/>
        <c:tickLblPos val="none"/>
        <c:crossAx val="550109736"/>
        <c:crosses val="autoZero"/>
        <c:auto val="1"/>
        <c:lblAlgn val="ctr"/>
        <c:lblOffset val="100"/>
        <c:noMultiLvlLbl val="0"/>
      </c:catAx>
      <c:spPr>
        <a:noFill/>
        <a:ln>
          <a:solidFill>
            <a:schemeClr val="bg2"/>
          </a:solidFill>
        </a:ln>
      </c:spPr>
    </c:plotArea>
    <c:legend>
      <c:legendPos val="t"/>
      <c:layout>
        <c:manualLayout>
          <c:xMode val="edge"/>
          <c:yMode val="edge"/>
          <c:x val="0.10418575991003255"/>
          <c:y val="2.8293663723123107E-2"/>
          <c:w val="0.80513463113951089"/>
          <c:h val="8.3919674957044332E-2"/>
        </c:manualLayout>
      </c:layout>
      <c:overlay val="0"/>
      <c:spPr>
        <a:ln>
          <a:solidFill>
            <a:schemeClr val="bg2"/>
          </a:solidFill>
        </a:ln>
      </c:spPr>
      <c:txPr>
        <a:bodyPr/>
        <a:lstStyle/>
        <a:p>
          <a:pPr>
            <a:defRPr sz="1500" b="1">
              <a:solidFill>
                <a:schemeClr val="bg2"/>
              </a:solidFill>
            </a:defRPr>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0658060994588221"/>
          <c:y val="0.12280608994129991"/>
          <c:w val="0.8056514064060708"/>
          <c:h val="0.59626215708653263"/>
        </c:manualLayout>
      </c:layout>
      <c:barChart>
        <c:barDir val="col"/>
        <c:grouping val="percentStacked"/>
        <c:varyColors val="0"/>
        <c:ser>
          <c:idx val="0"/>
          <c:order val="0"/>
          <c:tx>
            <c:strRef>
              <c:f>Sheet1!$B$1</c:f>
              <c:strCache>
                <c:ptCount val="1"/>
                <c:pt idx="0">
                  <c:v>0-10</c:v>
                </c:pt>
              </c:strCache>
            </c:strRef>
          </c:tx>
          <c:spPr>
            <a:gradFill flip="none" rotWithShape="1">
              <a:gsLst>
                <a:gs pos="0">
                  <a:srgbClr val="208C03"/>
                </a:gs>
                <a:gs pos="50000">
                  <a:srgbClr val="20F703"/>
                </a:gs>
                <a:gs pos="100000">
                  <a:srgbClr val="208C03"/>
                </a:gs>
              </a:gsLst>
              <a:lin ang="10800000" scaled="1"/>
              <a:tileRect/>
            </a:gradFill>
            <a:ln w="9525">
              <a:solidFill>
                <a:srgbClr val="000000"/>
              </a:solidFill>
            </a:ln>
          </c:spPr>
          <c:invertIfNegative val="0"/>
          <c:cat>
            <c:numRef>
              <c:f>Sheet1!$A$2:$A$33</c:f>
              <c:numCache>
                <c:formatCode>General</c:formatCode>
                <c:ptCount val="31"/>
                <c:pt idx="0">
                  <c:v>1988</c:v>
                </c:pt>
                <c:pt idx="1">
                  <c:v>1989</c:v>
                </c:pt>
                <c:pt idx="2">
                  <c:v>1990</c:v>
                </c:pt>
                <c:pt idx="3">
                  <c:v>1991</c:v>
                </c:pt>
                <c:pt idx="4">
                  <c:v>1992</c:v>
                </c:pt>
                <c:pt idx="5">
                  <c:v>1993</c:v>
                </c:pt>
                <c:pt idx="6">
                  <c:v>1994</c:v>
                </c:pt>
                <c:pt idx="7">
                  <c:v>1995</c:v>
                </c:pt>
                <c:pt idx="8">
                  <c:v>1996</c:v>
                </c:pt>
                <c:pt idx="9">
                  <c:v>1997</c:v>
                </c:pt>
                <c:pt idx="10">
                  <c:v>1998</c:v>
                </c:pt>
                <c:pt idx="11">
                  <c:v>1999</c:v>
                </c:pt>
                <c:pt idx="12">
                  <c:v>2000</c:v>
                </c:pt>
                <c:pt idx="13">
                  <c:v>2001</c:v>
                </c:pt>
                <c:pt idx="14">
                  <c:v>2002</c:v>
                </c:pt>
                <c:pt idx="15">
                  <c:v>2003</c:v>
                </c:pt>
                <c:pt idx="16">
                  <c:v>2004</c:v>
                </c:pt>
                <c:pt idx="17">
                  <c:v>2005</c:v>
                </c:pt>
                <c:pt idx="18">
                  <c:v>2006</c:v>
                </c:pt>
                <c:pt idx="19">
                  <c:v>2007</c:v>
                </c:pt>
                <c:pt idx="20">
                  <c:v>2008</c:v>
                </c:pt>
                <c:pt idx="21">
                  <c:v>2009</c:v>
                </c:pt>
                <c:pt idx="22">
                  <c:v>2010</c:v>
                </c:pt>
                <c:pt idx="23">
                  <c:v>2011</c:v>
                </c:pt>
                <c:pt idx="24">
                  <c:v>2012</c:v>
                </c:pt>
                <c:pt idx="25">
                  <c:v>2013</c:v>
                </c:pt>
                <c:pt idx="26">
                  <c:v>2014</c:v>
                </c:pt>
                <c:pt idx="27">
                  <c:v>2015</c:v>
                </c:pt>
                <c:pt idx="28">
                  <c:v>2016</c:v>
                </c:pt>
                <c:pt idx="29">
                  <c:v>2017</c:v>
                </c:pt>
                <c:pt idx="30">
                  <c:v>2018</c:v>
                </c:pt>
              </c:numCache>
            </c:numRef>
          </c:cat>
          <c:val>
            <c:numRef>
              <c:f>Sheet1!$B$2:$B$33</c:f>
              <c:numCache>
                <c:formatCode>General</c:formatCode>
                <c:ptCount val="31"/>
                <c:pt idx="0">
                  <c:v>0</c:v>
                </c:pt>
                <c:pt idx="1">
                  <c:v>3</c:v>
                </c:pt>
                <c:pt idx="2">
                  <c:v>5</c:v>
                </c:pt>
                <c:pt idx="3">
                  <c:v>26</c:v>
                </c:pt>
                <c:pt idx="4">
                  <c:v>26</c:v>
                </c:pt>
                <c:pt idx="5">
                  <c:v>25</c:v>
                </c:pt>
                <c:pt idx="6">
                  <c:v>32</c:v>
                </c:pt>
                <c:pt idx="7">
                  <c:v>49</c:v>
                </c:pt>
                <c:pt idx="8">
                  <c:v>44</c:v>
                </c:pt>
                <c:pt idx="9">
                  <c:v>50</c:v>
                </c:pt>
                <c:pt idx="10">
                  <c:v>53</c:v>
                </c:pt>
                <c:pt idx="11">
                  <c:v>34</c:v>
                </c:pt>
                <c:pt idx="12">
                  <c:v>38</c:v>
                </c:pt>
                <c:pt idx="13">
                  <c:v>38</c:v>
                </c:pt>
                <c:pt idx="14">
                  <c:v>39</c:v>
                </c:pt>
                <c:pt idx="15">
                  <c:v>45</c:v>
                </c:pt>
                <c:pt idx="16">
                  <c:v>37</c:v>
                </c:pt>
                <c:pt idx="17">
                  <c:v>38</c:v>
                </c:pt>
                <c:pt idx="18">
                  <c:v>44</c:v>
                </c:pt>
                <c:pt idx="19">
                  <c:v>34</c:v>
                </c:pt>
                <c:pt idx="20">
                  <c:v>42</c:v>
                </c:pt>
                <c:pt idx="21">
                  <c:v>46</c:v>
                </c:pt>
                <c:pt idx="22">
                  <c:v>55</c:v>
                </c:pt>
                <c:pt idx="23">
                  <c:v>43</c:v>
                </c:pt>
                <c:pt idx="24">
                  <c:v>32</c:v>
                </c:pt>
                <c:pt idx="25">
                  <c:v>49</c:v>
                </c:pt>
                <c:pt idx="26">
                  <c:v>50</c:v>
                </c:pt>
                <c:pt idx="27">
                  <c:v>36</c:v>
                </c:pt>
                <c:pt idx="28">
                  <c:v>35</c:v>
                </c:pt>
                <c:pt idx="29">
                  <c:v>32</c:v>
                </c:pt>
                <c:pt idx="30">
                  <c:v>14</c:v>
                </c:pt>
              </c:numCache>
            </c:numRef>
          </c:val>
          <c:extLst>
            <c:ext xmlns:c16="http://schemas.microsoft.com/office/drawing/2014/chart" uri="{C3380CC4-5D6E-409C-BE32-E72D297353CC}">
              <c16:uniqueId val="{00000000-1647-4BBE-BE2B-881BF9D99BA5}"/>
            </c:ext>
          </c:extLst>
        </c:ser>
        <c:ser>
          <c:idx val="1"/>
          <c:order val="1"/>
          <c:tx>
            <c:strRef>
              <c:f>Sheet1!$C$1</c:f>
              <c:strCache>
                <c:ptCount val="1"/>
                <c:pt idx="0">
                  <c:v>11-17</c:v>
                </c:pt>
              </c:strCache>
            </c:strRef>
          </c:tx>
          <c:spPr>
            <a:gradFill flip="none" rotWithShape="1">
              <a:gsLst>
                <a:gs pos="0">
                  <a:srgbClr val="008080"/>
                </a:gs>
                <a:gs pos="50000">
                  <a:srgbClr val="00FFFF"/>
                </a:gs>
                <a:gs pos="100000">
                  <a:srgbClr val="008080"/>
                </a:gs>
              </a:gsLst>
              <a:lin ang="10800000" scaled="1"/>
              <a:tileRect/>
            </a:gradFill>
            <a:ln>
              <a:solidFill>
                <a:schemeClr val="bg2"/>
              </a:solidFill>
            </a:ln>
          </c:spPr>
          <c:invertIfNegative val="0"/>
          <c:cat>
            <c:numRef>
              <c:f>Sheet1!$A$2:$A$33</c:f>
              <c:numCache>
                <c:formatCode>General</c:formatCode>
                <c:ptCount val="31"/>
                <c:pt idx="0">
                  <c:v>1988</c:v>
                </c:pt>
                <c:pt idx="1">
                  <c:v>1989</c:v>
                </c:pt>
                <c:pt idx="2">
                  <c:v>1990</c:v>
                </c:pt>
                <c:pt idx="3">
                  <c:v>1991</c:v>
                </c:pt>
                <c:pt idx="4">
                  <c:v>1992</c:v>
                </c:pt>
                <c:pt idx="5">
                  <c:v>1993</c:v>
                </c:pt>
                <c:pt idx="6">
                  <c:v>1994</c:v>
                </c:pt>
                <c:pt idx="7">
                  <c:v>1995</c:v>
                </c:pt>
                <c:pt idx="8">
                  <c:v>1996</c:v>
                </c:pt>
                <c:pt idx="9">
                  <c:v>1997</c:v>
                </c:pt>
                <c:pt idx="10">
                  <c:v>1998</c:v>
                </c:pt>
                <c:pt idx="11">
                  <c:v>1999</c:v>
                </c:pt>
                <c:pt idx="12">
                  <c:v>2000</c:v>
                </c:pt>
                <c:pt idx="13">
                  <c:v>2001</c:v>
                </c:pt>
                <c:pt idx="14">
                  <c:v>2002</c:v>
                </c:pt>
                <c:pt idx="15">
                  <c:v>2003</c:v>
                </c:pt>
                <c:pt idx="16">
                  <c:v>2004</c:v>
                </c:pt>
                <c:pt idx="17">
                  <c:v>2005</c:v>
                </c:pt>
                <c:pt idx="18">
                  <c:v>2006</c:v>
                </c:pt>
                <c:pt idx="19">
                  <c:v>2007</c:v>
                </c:pt>
                <c:pt idx="20">
                  <c:v>2008</c:v>
                </c:pt>
                <c:pt idx="21">
                  <c:v>2009</c:v>
                </c:pt>
                <c:pt idx="22">
                  <c:v>2010</c:v>
                </c:pt>
                <c:pt idx="23">
                  <c:v>2011</c:v>
                </c:pt>
                <c:pt idx="24">
                  <c:v>2012</c:v>
                </c:pt>
                <c:pt idx="25">
                  <c:v>2013</c:v>
                </c:pt>
                <c:pt idx="26">
                  <c:v>2014</c:v>
                </c:pt>
                <c:pt idx="27">
                  <c:v>2015</c:v>
                </c:pt>
                <c:pt idx="28">
                  <c:v>2016</c:v>
                </c:pt>
                <c:pt idx="29">
                  <c:v>2017</c:v>
                </c:pt>
                <c:pt idx="30">
                  <c:v>2018</c:v>
                </c:pt>
              </c:numCache>
            </c:numRef>
          </c:cat>
          <c:val>
            <c:numRef>
              <c:f>Sheet1!$C$2:$C$33</c:f>
              <c:numCache>
                <c:formatCode>General</c:formatCode>
                <c:ptCount val="31"/>
                <c:pt idx="0">
                  <c:v>13</c:v>
                </c:pt>
                <c:pt idx="1">
                  <c:v>42</c:v>
                </c:pt>
                <c:pt idx="2">
                  <c:v>59</c:v>
                </c:pt>
                <c:pt idx="3">
                  <c:v>109</c:v>
                </c:pt>
                <c:pt idx="4">
                  <c:v>148</c:v>
                </c:pt>
                <c:pt idx="5">
                  <c:v>191</c:v>
                </c:pt>
                <c:pt idx="6">
                  <c:v>208</c:v>
                </c:pt>
                <c:pt idx="7">
                  <c:v>223</c:v>
                </c:pt>
                <c:pt idx="8">
                  <c:v>195</c:v>
                </c:pt>
                <c:pt idx="9">
                  <c:v>218</c:v>
                </c:pt>
                <c:pt idx="10">
                  <c:v>203</c:v>
                </c:pt>
                <c:pt idx="11">
                  <c:v>198</c:v>
                </c:pt>
                <c:pt idx="12">
                  <c:v>219</c:v>
                </c:pt>
                <c:pt idx="13">
                  <c:v>218</c:v>
                </c:pt>
                <c:pt idx="14">
                  <c:v>214</c:v>
                </c:pt>
                <c:pt idx="15">
                  <c:v>209</c:v>
                </c:pt>
                <c:pt idx="16">
                  <c:v>252</c:v>
                </c:pt>
                <c:pt idx="17">
                  <c:v>254</c:v>
                </c:pt>
                <c:pt idx="18">
                  <c:v>278</c:v>
                </c:pt>
                <c:pt idx="19">
                  <c:v>314</c:v>
                </c:pt>
                <c:pt idx="20">
                  <c:v>250</c:v>
                </c:pt>
                <c:pt idx="21">
                  <c:v>271</c:v>
                </c:pt>
                <c:pt idx="22">
                  <c:v>280</c:v>
                </c:pt>
                <c:pt idx="23">
                  <c:v>258</c:v>
                </c:pt>
                <c:pt idx="24">
                  <c:v>255</c:v>
                </c:pt>
                <c:pt idx="25">
                  <c:v>253</c:v>
                </c:pt>
                <c:pt idx="26">
                  <c:v>251</c:v>
                </c:pt>
                <c:pt idx="27">
                  <c:v>275</c:v>
                </c:pt>
                <c:pt idx="28">
                  <c:v>276</c:v>
                </c:pt>
                <c:pt idx="29">
                  <c:v>274</c:v>
                </c:pt>
                <c:pt idx="30">
                  <c:v>136</c:v>
                </c:pt>
              </c:numCache>
            </c:numRef>
          </c:val>
          <c:extLst>
            <c:ext xmlns:c16="http://schemas.microsoft.com/office/drawing/2014/chart" uri="{C3380CC4-5D6E-409C-BE32-E72D297353CC}">
              <c16:uniqueId val="{00000001-1647-4BBE-BE2B-881BF9D99BA5}"/>
            </c:ext>
          </c:extLst>
        </c:ser>
        <c:ser>
          <c:idx val="2"/>
          <c:order val="2"/>
          <c:tx>
            <c:strRef>
              <c:f>Sheet1!$D$1</c:f>
              <c:strCache>
                <c:ptCount val="1"/>
                <c:pt idx="0">
                  <c:v>18-34</c:v>
                </c:pt>
              </c:strCache>
            </c:strRef>
          </c:tx>
          <c:spPr>
            <a:gradFill flip="none" rotWithShape="1">
              <a:gsLst>
                <a:gs pos="0">
                  <a:srgbClr val="CC6600"/>
                </a:gs>
                <a:gs pos="50000">
                  <a:srgbClr val="FF9900"/>
                </a:gs>
                <a:gs pos="100000">
                  <a:srgbClr val="CC6600"/>
                </a:gs>
              </a:gsLst>
              <a:lin ang="10800000" scaled="1"/>
              <a:tileRect/>
            </a:gradFill>
            <a:ln>
              <a:solidFill>
                <a:schemeClr val="bg2"/>
              </a:solidFill>
            </a:ln>
          </c:spPr>
          <c:invertIfNegative val="0"/>
          <c:cat>
            <c:numRef>
              <c:f>Sheet1!$A$2:$A$33</c:f>
              <c:numCache>
                <c:formatCode>General</c:formatCode>
                <c:ptCount val="31"/>
                <c:pt idx="0">
                  <c:v>1988</c:v>
                </c:pt>
                <c:pt idx="1">
                  <c:v>1989</c:v>
                </c:pt>
                <c:pt idx="2">
                  <c:v>1990</c:v>
                </c:pt>
                <c:pt idx="3">
                  <c:v>1991</c:v>
                </c:pt>
                <c:pt idx="4">
                  <c:v>1992</c:v>
                </c:pt>
                <c:pt idx="5">
                  <c:v>1993</c:v>
                </c:pt>
                <c:pt idx="6">
                  <c:v>1994</c:v>
                </c:pt>
                <c:pt idx="7">
                  <c:v>1995</c:v>
                </c:pt>
                <c:pt idx="8">
                  <c:v>1996</c:v>
                </c:pt>
                <c:pt idx="9">
                  <c:v>1997</c:v>
                </c:pt>
                <c:pt idx="10">
                  <c:v>1998</c:v>
                </c:pt>
                <c:pt idx="11">
                  <c:v>1999</c:v>
                </c:pt>
                <c:pt idx="12">
                  <c:v>2000</c:v>
                </c:pt>
                <c:pt idx="13">
                  <c:v>2001</c:v>
                </c:pt>
                <c:pt idx="14">
                  <c:v>2002</c:v>
                </c:pt>
                <c:pt idx="15">
                  <c:v>2003</c:v>
                </c:pt>
                <c:pt idx="16">
                  <c:v>2004</c:v>
                </c:pt>
                <c:pt idx="17">
                  <c:v>2005</c:v>
                </c:pt>
                <c:pt idx="18">
                  <c:v>2006</c:v>
                </c:pt>
                <c:pt idx="19">
                  <c:v>2007</c:v>
                </c:pt>
                <c:pt idx="20">
                  <c:v>2008</c:v>
                </c:pt>
                <c:pt idx="21">
                  <c:v>2009</c:v>
                </c:pt>
                <c:pt idx="22">
                  <c:v>2010</c:v>
                </c:pt>
                <c:pt idx="23">
                  <c:v>2011</c:v>
                </c:pt>
                <c:pt idx="24">
                  <c:v>2012</c:v>
                </c:pt>
                <c:pt idx="25">
                  <c:v>2013</c:v>
                </c:pt>
                <c:pt idx="26">
                  <c:v>2014</c:v>
                </c:pt>
                <c:pt idx="27">
                  <c:v>2015</c:v>
                </c:pt>
                <c:pt idx="28">
                  <c:v>2016</c:v>
                </c:pt>
                <c:pt idx="29">
                  <c:v>2017</c:v>
                </c:pt>
                <c:pt idx="30">
                  <c:v>2018</c:v>
                </c:pt>
              </c:numCache>
            </c:numRef>
          </c:cat>
          <c:val>
            <c:numRef>
              <c:f>Sheet1!$D$2:$D$33</c:f>
              <c:numCache>
                <c:formatCode>General</c:formatCode>
                <c:ptCount val="31"/>
                <c:pt idx="0">
                  <c:v>42</c:v>
                </c:pt>
                <c:pt idx="1">
                  <c:v>95</c:v>
                </c:pt>
                <c:pt idx="2">
                  <c:v>208</c:v>
                </c:pt>
                <c:pt idx="3">
                  <c:v>315</c:v>
                </c:pt>
                <c:pt idx="4">
                  <c:v>418</c:v>
                </c:pt>
                <c:pt idx="5">
                  <c:v>574</c:v>
                </c:pt>
                <c:pt idx="6">
                  <c:v>552</c:v>
                </c:pt>
                <c:pt idx="7">
                  <c:v>622</c:v>
                </c:pt>
                <c:pt idx="8">
                  <c:v>554</c:v>
                </c:pt>
                <c:pt idx="9">
                  <c:v>618</c:v>
                </c:pt>
                <c:pt idx="10">
                  <c:v>596</c:v>
                </c:pt>
                <c:pt idx="11">
                  <c:v>540</c:v>
                </c:pt>
                <c:pt idx="12">
                  <c:v>636</c:v>
                </c:pt>
                <c:pt idx="13">
                  <c:v>668</c:v>
                </c:pt>
                <c:pt idx="14">
                  <c:v>719</c:v>
                </c:pt>
                <c:pt idx="15">
                  <c:v>755</c:v>
                </c:pt>
                <c:pt idx="16">
                  <c:v>797</c:v>
                </c:pt>
                <c:pt idx="17">
                  <c:v>924</c:v>
                </c:pt>
                <c:pt idx="18">
                  <c:v>955</c:v>
                </c:pt>
                <c:pt idx="19">
                  <c:v>978</c:v>
                </c:pt>
                <c:pt idx="20">
                  <c:v>1114</c:v>
                </c:pt>
                <c:pt idx="21">
                  <c:v>1080</c:v>
                </c:pt>
                <c:pt idx="22">
                  <c:v>1224</c:v>
                </c:pt>
                <c:pt idx="23">
                  <c:v>1239</c:v>
                </c:pt>
                <c:pt idx="24">
                  <c:v>1218</c:v>
                </c:pt>
                <c:pt idx="25">
                  <c:v>1354</c:v>
                </c:pt>
                <c:pt idx="26">
                  <c:v>1330</c:v>
                </c:pt>
                <c:pt idx="27">
                  <c:v>1404</c:v>
                </c:pt>
                <c:pt idx="28">
                  <c:v>1542</c:v>
                </c:pt>
                <c:pt idx="29">
                  <c:v>1623</c:v>
                </c:pt>
                <c:pt idx="30">
                  <c:v>669</c:v>
                </c:pt>
              </c:numCache>
            </c:numRef>
          </c:val>
          <c:extLst>
            <c:ext xmlns:c16="http://schemas.microsoft.com/office/drawing/2014/chart" uri="{C3380CC4-5D6E-409C-BE32-E72D297353CC}">
              <c16:uniqueId val="{00000002-1647-4BBE-BE2B-881BF9D99BA5}"/>
            </c:ext>
          </c:extLst>
        </c:ser>
        <c:ser>
          <c:idx val="3"/>
          <c:order val="3"/>
          <c:tx>
            <c:strRef>
              <c:f>Sheet1!$E$1</c:f>
              <c:strCache>
                <c:ptCount val="1"/>
                <c:pt idx="0">
                  <c:v>35-49</c:v>
                </c:pt>
              </c:strCache>
            </c:strRef>
          </c:tx>
          <c:spPr>
            <a:gradFill>
              <a:gsLst>
                <a:gs pos="0">
                  <a:srgbClr val="7030A0"/>
                </a:gs>
                <a:gs pos="50000">
                  <a:srgbClr val="9966FF"/>
                </a:gs>
                <a:gs pos="100000">
                  <a:srgbClr val="7030A0"/>
                </a:gs>
              </a:gsLst>
              <a:lin ang="10800000" scaled="1"/>
            </a:gradFill>
            <a:ln>
              <a:solidFill>
                <a:srgbClr val="000000"/>
              </a:solidFill>
            </a:ln>
          </c:spPr>
          <c:invertIfNegative val="0"/>
          <c:cat>
            <c:numRef>
              <c:f>Sheet1!$A$2:$A$33</c:f>
              <c:numCache>
                <c:formatCode>General</c:formatCode>
                <c:ptCount val="31"/>
                <c:pt idx="0">
                  <c:v>1988</c:v>
                </c:pt>
                <c:pt idx="1">
                  <c:v>1989</c:v>
                </c:pt>
                <c:pt idx="2">
                  <c:v>1990</c:v>
                </c:pt>
                <c:pt idx="3">
                  <c:v>1991</c:v>
                </c:pt>
                <c:pt idx="4">
                  <c:v>1992</c:v>
                </c:pt>
                <c:pt idx="5">
                  <c:v>1993</c:v>
                </c:pt>
                <c:pt idx="6">
                  <c:v>1994</c:v>
                </c:pt>
                <c:pt idx="7">
                  <c:v>1995</c:v>
                </c:pt>
                <c:pt idx="8">
                  <c:v>1996</c:v>
                </c:pt>
                <c:pt idx="9">
                  <c:v>1997</c:v>
                </c:pt>
                <c:pt idx="10">
                  <c:v>1998</c:v>
                </c:pt>
                <c:pt idx="11">
                  <c:v>1999</c:v>
                </c:pt>
                <c:pt idx="12">
                  <c:v>2000</c:v>
                </c:pt>
                <c:pt idx="13">
                  <c:v>2001</c:v>
                </c:pt>
                <c:pt idx="14">
                  <c:v>2002</c:v>
                </c:pt>
                <c:pt idx="15">
                  <c:v>2003</c:v>
                </c:pt>
                <c:pt idx="16">
                  <c:v>2004</c:v>
                </c:pt>
                <c:pt idx="17">
                  <c:v>2005</c:v>
                </c:pt>
                <c:pt idx="18">
                  <c:v>2006</c:v>
                </c:pt>
                <c:pt idx="19">
                  <c:v>2007</c:v>
                </c:pt>
                <c:pt idx="20">
                  <c:v>2008</c:v>
                </c:pt>
                <c:pt idx="21">
                  <c:v>2009</c:v>
                </c:pt>
                <c:pt idx="22">
                  <c:v>2010</c:v>
                </c:pt>
                <c:pt idx="23">
                  <c:v>2011</c:v>
                </c:pt>
                <c:pt idx="24">
                  <c:v>2012</c:v>
                </c:pt>
                <c:pt idx="25">
                  <c:v>2013</c:v>
                </c:pt>
                <c:pt idx="26">
                  <c:v>2014</c:v>
                </c:pt>
                <c:pt idx="27">
                  <c:v>2015</c:v>
                </c:pt>
                <c:pt idx="28">
                  <c:v>2016</c:v>
                </c:pt>
                <c:pt idx="29">
                  <c:v>2017</c:v>
                </c:pt>
                <c:pt idx="30">
                  <c:v>2018</c:v>
                </c:pt>
              </c:numCache>
            </c:numRef>
          </c:cat>
          <c:val>
            <c:numRef>
              <c:f>Sheet1!$E$2:$E$33</c:f>
              <c:numCache>
                <c:formatCode>General</c:formatCode>
                <c:ptCount val="31"/>
                <c:pt idx="0">
                  <c:v>10</c:v>
                </c:pt>
                <c:pt idx="1">
                  <c:v>28</c:v>
                </c:pt>
                <c:pt idx="2">
                  <c:v>95</c:v>
                </c:pt>
                <c:pt idx="3">
                  <c:v>166</c:v>
                </c:pt>
                <c:pt idx="4">
                  <c:v>234</c:v>
                </c:pt>
                <c:pt idx="5">
                  <c:v>284</c:v>
                </c:pt>
                <c:pt idx="6">
                  <c:v>371</c:v>
                </c:pt>
                <c:pt idx="7">
                  <c:v>346</c:v>
                </c:pt>
                <c:pt idx="8">
                  <c:v>402</c:v>
                </c:pt>
                <c:pt idx="9">
                  <c:v>423</c:v>
                </c:pt>
                <c:pt idx="10">
                  <c:v>487</c:v>
                </c:pt>
                <c:pt idx="11">
                  <c:v>515</c:v>
                </c:pt>
                <c:pt idx="12">
                  <c:v>522</c:v>
                </c:pt>
                <c:pt idx="13">
                  <c:v>539</c:v>
                </c:pt>
                <c:pt idx="14">
                  <c:v>625</c:v>
                </c:pt>
                <c:pt idx="15">
                  <c:v>604</c:v>
                </c:pt>
                <c:pt idx="16">
                  <c:v>692</c:v>
                </c:pt>
                <c:pt idx="17">
                  <c:v>769</c:v>
                </c:pt>
                <c:pt idx="18">
                  <c:v>864</c:v>
                </c:pt>
                <c:pt idx="19">
                  <c:v>888</c:v>
                </c:pt>
                <c:pt idx="20">
                  <c:v>910</c:v>
                </c:pt>
                <c:pt idx="21">
                  <c:v>992</c:v>
                </c:pt>
                <c:pt idx="22">
                  <c:v>1045</c:v>
                </c:pt>
                <c:pt idx="23">
                  <c:v>1138</c:v>
                </c:pt>
                <c:pt idx="24">
                  <c:v>1088</c:v>
                </c:pt>
                <c:pt idx="25">
                  <c:v>1165</c:v>
                </c:pt>
                <c:pt idx="26">
                  <c:v>1128</c:v>
                </c:pt>
                <c:pt idx="27">
                  <c:v>1191</c:v>
                </c:pt>
                <c:pt idx="28">
                  <c:v>1185</c:v>
                </c:pt>
                <c:pt idx="29">
                  <c:v>1212</c:v>
                </c:pt>
                <c:pt idx="30">
                  <c:v>436</c:v>
                </c:pt>
              </c:numCache>
            </c:numRef>
          </c:val>
          <c:extLst>
            <c:ext xmlns:c16="http://schemas.microsoft.com/office/drawing/2014/chart" uri="{C3380CC4-5D6E-409C-BE32-E72D297353CC}">
              <c16:uniqueId val="{00000003-1647-4BBE-BE2B-881BF9D99BA5}"/>
            </c:ext>
          </c:extLst>
        </c:ser>
        <c:ser>
          <c:idx val="4"/>
          <c:order val="4"/>
          <c:tx>
            <c:strRef>
              <c:f>Sheet1!$F$1</c:f>
              <c:strCache>
                <c:ptCount val="1"/>
                <c:pt idx="0">
                  <c:v>50-59</c:v>
                </c:pt>
              </c:strCache>
            </c:strRef>
          </c:tx>
          <c:spPr>
            <a:gradFill flip="none" rotWithShape="1">
              <a:gsLst>
                <a:gs pos="0">
                  <a:srgbClr val="CCCC00"/>
                </a:gs>
                <a:gs pos="50000">
                  <a:srgbClr val="FFFF00"/>
                </a:gs>
                <a:gs pos="100000">
                  <a:srgbClr val="CCCC00"/>
                </a:gs>
              </a:gsLst>
              <a:lin ang="10800000" scaled="1"/>
              <a:tileRect/>
            </a:gradFill>
            <a:ln>
              <a:solidFill>
                <a:schemeClr val="bg2"/>
              </a:solidFill>
            </a:ln>
          </c:spPr>
          <c:invertIfNegative val="0"/>
          <c:cat>
            <c:numRef>
              <c:f>Sheet1!$A$2:$A$33</c:f>
              <c:numCache>
                <c:formatCode>General</c:formatCode>
                <c:ptCount val="31"/>
                <c:pt idx="0">
                  <c:v>1988</c:v>
                </c:pt>
                <c:pt idx="1">
                  <c:v>1989</c:v>
                </c:pt>
                <c:pt idx="2">
                  <c:v>1990</c:v>
                </c:pt>
                <c:pt idx="3">
                  <c:v>1991</c:v>
                </c:pt>
                <c:pt idx="4">
                  <c:v>1992</c:v>
                </c:pt>
                <c:pt idx="5">
                  <c:v>1993</c:v>
                </c:pt>
                <c:pt idx="6">
                  <c:v>1994</c:v>
                </c:pt>
                <c:pt idx="7">
                  <c:v>1995</c:v>
                </c:pt>
                <c:pt idx="8">
                  <c:v>1996</c:v>
                </c:pt>
                <c:pt idx="9">
                  <c:v>1997</c:v>
                </c:pt>
                <c:pt idx="10">
                  <c:v>1998</c:v>
                </c:pt>
                <c:pt idx="11">
                  <c:v>1999</c:v>
                </c:pt>
                <c:pt idx="12">
                  <c:v>2000</c:v>
                </c:pt>
                <c:pt idx="13">
                  <c:v>2001</c:v>
                </c:pt>
                <c:pt idx="14">
                  <c:v>2002</c:v>
                </c:pt>
                <c:pt idx="15">
                  <c:v>2003</c:v>
                </c:pt>
                <c:pt idx="16">
                  <c:v>2004</c:v>
                </c:pt>
                <c:pt idx="17">
                  <c:v>2005</c:v>
                </c:pt>
                <c:pt idx="18">
                  <c:v>2006</c:v>
                </c:pt>
                <c:pt idx="19">
                  <c:v>2007</c:v>
                </c:pt>
                <c:pt idx="20">
                  <c:v>2008</c:v>
                </c:pt>
                <c:pt idx="21">
                  <c:v>2009</c:v>
                </c:pt>
                <c:pt idx="22">
                  <c:v>2010</c:v>
                </c:pt>
                <c:pt idx="23">
                  <c:v>2011</c:v>
                </c:pt>
                <c:pt idx="24">
                  <c:v>2012</c:v>
                </c:pt>
                <c:pt idx="25">
                  <c:v>2013</c:v>
                </c:pt>
                <c:pt idx="26">
                  <c:v>2014</c:v>
                </c:pt>
                <c:pt idx="27">
                  <c:v>2015</c:v>
                </c:pt>
                <c:pt idx="28">
                  <c:v>2016</c:v>
                </c:pt>
                <c:pt idx="29">
                  <c:v>2017</c:v>
                </c:pt>
                <c:pt idx="30">
                  <c:v>2018</c:v>
                </c:pt>
              </c:numCache>
            </c:numRef>
          </c:cat>
          <c:val>
            <c:numRef>
              <c:f>Sheet1!$F$2:$F$33</c:f>
              <c:numCache>
                <c:formatCode>General</c:formatCode>
                <c:ptCount val="31"/>
                <c:pt idx="0">
                  <c:v>0</c:v>
                </c:pt>
                <c:pt idx="1">
                  <c:v>1</c:v>
                </c:pt>
                <c:pt idx="2">
                  <c:v>4</c:v>
                </c:pt>
                <c:pt idx="3">
                  <c:v>32</c:v>
                </c:pt>
                <c:pt idx="4">
                  <c:v>43</c:v>
                </c:pt>
                <c:pt idx="5">
                  <c:v>66</c:v>
                </c:pt>
                <c:pt idx="6">
                  <c:v>96</c:v>
                </c:pt>
                <c:pt idx="7">
                  <c:v>130</c:v>
                </c:pt>
                <c:pt idx="8">
                  <c:v>136</c:v>
                </c:pt>
                <c:pt idx="9">
                  <c:v>167</c:v>
                </c:pt>
                <c:pt idx="10">
                  <c:v>159</c:v>
                </c:pt>
                <c:pt idx="11">
                  <c:v>215</c:v>
                </c:pt>
                <c:pt idx="12">
                  <c:v>249</c:v>
                </c:pt>
                <c:pt idx="13">
                  <c:v>257</c:v>
                </c:pt>
                <c:pt idx="14">
                  <c:v>308</c:v>
                </c:pt>
                <c:pt idx="15">
                  <c:v>323</c:v>
                </c:pt>
                <c:pt idx="16">
                  <c:v>351</c:v>
                </c:pt>
                <c:pt idx="17">
                  <c:v>458</c:v>
                </c:pt>
                <c:pt idx="18">
                  <c:v>492</c:v>
                </c:pt>
                <c:pt idx="19">
                  <c:v>557</c:v>
                </c:pt>
                <c:pt idx="20">
                  <c:v>531</c:v>
                </c:pt>
                <c:pt idx="21">
                  <c:v>676</c:v>
                </c:pt>
                <c:pt idx="22">
                  <c:v>691</c:v>
                </c:pt>
                <c:pt idx="23">
                  <c:v>764</c:v>
                </c:pt>
                <c:pt idx="24">
                  <c:v>800</c:v>
                </c:pt>
                <c:pt idx="25">
                  <c:v>820</c:v>
                </c:pt>
                <c:pt idx="26">
                  <c:v>814</c:v>
                </c:pt>
                <c:pt idx="27">
                  <c:v>859</c:v>
                </c:pt>
                <c:pt idx="28">
                  <c:v>825</c:v>
                </c:pt>
                <c:pt idx="29">
                  <c:v>832</c:v>
                </c:pt>
                <c:pt idx="30">
                  <c:v>250</c:v>
                </c:pt>
              </c:numCache>
            </c:numRef>
          </c:val>
          <c:extLst>
            <c:ext xmlns:c16="http://schemas.microsoft.com/office/drawing/2014/chart" uri="{C3380CC4-5D6E-409C-BE32-E72D297353CC}">
              <c16:uniqueId val="{00000004-1647-4BBE-BE2B-881BF9D99BA5}"/>
            </c:ext>
          </c:extLst>
        </c:ser>
        <c:ser>
          <c:idx val="5"/>
          <c:order val="5"/>
          <c:tx>
            <c:strRef>
              <c:f>Sheet1!$G$1</c:f>
              <c:strCache>
                <c:ptCount val="1"/>
                <c:pt idx="0">
                  <c:v>60-65</c:v>
                </c:pt>
              </c:strCache>
            </c:strRef>
          </c:tx>
          <c:spPr>
            <a:gradFill>
              <a:gsLst>
                <a:gs pos="0">
                  <a:srgbClr val="00004C">
                    <a:lumMod val="90000"/>
                    <a:lumOff val="10000"/>
                  </a:srgbClr>
                </a:gs>
                <a:gs pos="50000">
                  <a:srgbClr val="00004C">
                    <a:lumMod val="50000"/>
                    <a:lumOff val="50000"/>
                  </a:srgbClr>
                </a:gs>
                <a:gs pos="100000">
                  <a:schemeClr val="bg1">
                    <a:lumMod val="90000"/>
                    <a:lumOff val="10000"/>
                  </a:schemeClr>
                </a:gs>
              </a:gsLst>
              <a:lin ang="10800000" scaled="1"/>
            </a:gradFill>
            <a:ln>
              <a:solidFill>
                <a:srgbClr val="000000"/>
              </a:solidFill>
            </a:ln>
          </c:spPr>
          <c:invertIfNegative val="0"/>
          <c:cat>
            <c:numRef>
              <c:f>Sheet1!$A$2:$A$33</c:f>
              <c:numCache>
                <c:formatCode>General</c:formatCode>
                <c:ptCount val="31"/>
                <c:pt idx="0">
                  <c:v>1988</c:v>
                </c:pt>
                <c:pt idx="1">
                  <c:v>1989</c:v>
                </c:pt>
                <c:pt idx="2">
                  <c:v>1990</c:v>
                </c:pt>
                <c:pt idx="3">
                  <c:v>1991</c:v>
                </c:pt>
                <c:pt idx="4">
                  <c:v>1992</c:v>
                </c:pt>
                <c:pt idx="5">
                  <c:v>1993</c:v>
                </c:pt>
                <c:pt idx="6">
                  <c:v>1994</c:v>
                </c:pt>
                <c:pt idx="7">
                  <c:v>1995</c:v>
                </c:pt>
                <c:pt idx="8">
                  <c:v>1996</c:v>
                </c:pt>
                <c:pt idx="9">
                  <c:v>1997</c:v>
                </c:pt>
                <c:pt idx="10">
                  <c:v>1998</c:v>
                </c:pt>
                <c:pt idx="11">
                  <c:v>1999</c:v>
                </c:pt>
                <c:pt idx="12">
                  <c:v>2000</c:v>
                </c:pt>
                <c:pt idx="13">
                  <c:v>2001</c:v>
                </c:pt>
                <c:pt idx="14">
                  <c:v>2002</c:v>
                </c:pt>
                <c:pt idx="15">
                  <c:v>2003</c:v>
                </c:pt>
                <c:pt idx="16">
                  <c:v>2004</c:v>
                </c:pt>
                <c:pt idx="17">
                  <c:v>2005</c:v>
                </c:pt>
                <c:pt idx="18">
                  <c:v>2006</c:v>
                </c:pt>
                <c:pt idx="19">
                  <c:v>2007</c:v>
                </c:pt>
                <c:pt idx="20">
                  <c:v>2008</c:v>
                </c:pt>
                <c:pt idx="21">
                  <c:v>2009</c:v>
                </c:pt>
                <c:pt idx="22">
                  <c:v>2010</c:v>
                </c:pt>
                <c:pt idx="23">
                  <c:v>2011</c:v>
                </c:pt>
                <c:pt idx="24">
                  <c:v>2012</c:v>
                </c:pt>
                <c:pt idx="25">
                  <c:v>2013</c:v>
                </c:pt>
                <c:pt idx="26">
                  <c:v>2014</c:v>
                </c:pt>
                <c:pt idx="27">
                  <c:v>2015</c:v>
                </c:pt>
                <c:pt idx="28">
                  <c:v>2016</c:v>
                </c:pt>
                <c:pt idx="29">
                  <c:v>2017</c:v>
                </c:pt>
                <c:pt idx="30">
                  <c:v>2018</c:v>
                </c:pt>
              </c:numCache>
            </c:numRef>
          </c:cat>
          <c:val>
            <c:numRef>
              <c:f>Sheet1!$G$2:$G$33</c:f>
              <c:numCache>
                <c:formatCode>General</c:formatCode>
                <c:ptCount val="31"/>
                <c:pt idx="0">
                  <c:v>0</c:v>
                </c:pt>
                <c:pt idx="1">
                  <c:v>0</c:v>
                </c:pt>
                <c:pt idx="2">
                  <c:v>1</c:v>
                </c:pt>
                <c:pt idx="3">
                  <c:v>1</c:v>
                </c:pt>
                <c:pt idx="4">
                  <c:v>0</c:v>
                </c:pt>
                <c:pt idx="5">
                  <c:v>0</c:v>
                </c:pt>
                <c:pt idx="6">
                  <c:v>3</c:v>
                </c:pt>
                <c:pt idx="7">
                  <c:v>5</c:v>
                </c:pt>
                <c:pt idx="8">
                  <c:v>21</c:v>
                </c:pt>
                <c:pt idx="9">
                  <c:v>13</c:v>
                </c:pt>
                <c:pt idx="10">
                  <c:v>16</c:v>
                </c:pt>
                <c:pt idx="11">
                  <c:v>29</c:v>
                </c:pt>
                <c:pt idx="12">
                  <c:v>16</c:v>
                </c:pt>
                <c:pt idx="13">
                  <c:v>36</c:v>
                </c:pt>
                <c:pt idx="14">
                  <c:v>52</c:v>
                </c:pt>
                <c:pt idx="15">
                  <c:v>57</c:v>
                </c:pt>
                <c:pt idx="16">
                  <c:v>68</c:v>
                </c:pt>
                <c:pt idx="17">
                  <c:v>116</c:v>
                </c:pt>
                <c:pt idx="18">
                  <c:v>113</c:v>
                </c:pt>
                <c:pt idx="19">
                  <c:v>137</c:v>
                </c:pt>
                <c:pt idx="20">
                  <c:v>144</c:v>
                </c:pt>
                <c:pt idx="21">
                  <c:v>185</c:v>
                </c:pt>
                <c:pt idx="22">
                  <c:v>191</c:v>
                </c:pt>
                <c:pt idx="23">
                  <c:v>311</c:v>
                </c:pt>
                <c:pt idx="24">
                  <c:v>290</c:v>
                </c:pt>
                <c:pt idx="25">
                  <c:v>326</c:v>
                </c:pt>
                <c:pt idx="26">
                  <c:v>328</c:v>
                </c:pt>
                <c:pt idx="27">
                  <c:v>298</c:v>
                </c:pt>
                <c:pt idx="28">
                  <c:v>295</c:v>
                </c:pt>
                <c:pt idx="29">
                  <c:v>323</c:v>
                </c:pt>
                <c:pt idx="30">
                  <c:v>118</c:v>
                </c:pt>
              </c:numCache>
            </c:numRef>
          </c:val>
          <c:extLst>
            <c:ext xmlns:c16="http://schemas.microsoft.com/office/drawing/2014/chart" uri="{C3380CC4-5D6E-409C-BE32-E72D297353CC}">
              <c16:uniqueId val="{00000005-1647-4BBE-BE2B-881BF9D99BA5}"/>
            </c:ext>
          </c:extLst>
        </c:ser>
        <c:ser>
          <c:idx val="6"/>
          <c:order val="6"/>
          <c:tx>
            <c:strRef>
              <c:f>Sheet1!$H$1</c:f>
              <c:strCache>
                <c:ptCount val="1"/>
                <c:pt idx="0">
                  <c:v>66+</c:v>
                </c:pt>
              </c:strCache>
            </c:strRef>
          </c:tx>
          <c:spPr>
            <a:gradFill flip="none" rotWithShape="1">
              <a:gsLst>
                <a:gs pos="0">
                  <a:srgbClr val="C00000"/>
                </a:gs>
                <a:gs pos="50000">
                  <a:srgbClr val="FF0000"/>
                </a:gs>
                <a:gs pos="100000">
                  <a:srgbClr val="C00000"/>
                </a:gs>
              </a:gsLst>
              <a:lin ang="10800000" scaled="1"/>
              <a:tileRect/>
            </a:gradFill>
            <a:ln>
              <a:solidFill>
                <a:schemeClr val="bg2"/>
              </a:solidFill>
            </a:ln>
          </c:spPr>
          <c:invertIfNegative val="0"/>
          <c:cat>
            <c:numRef>
              <c:f>Sheet1!$A$2:$A$33</c:f>
              <c:numCache>
                <c:formatCode>General</c:formatCode>
                <c:ptCount val="31"/>
                <c:pt idx="0">
                  <c:v>1988</c:v>
                </c:pt>
                <c:pt idx="1">
                  <c:v>1989</c:v>
                </c:pt>
                <c:pt idx="2">
                  <c:v>1990</c:v>
                </c:pt>
                <c:pt idx="3">
                  <c:v>1991</c:v>
                </c:pt>
                <c:pt idx="4">
                  <c:v>1992</c:v>
                </c:pt>
                <c:pt idx="5">
                  <c:v>1993</c:v>
                </c:pt>
                <c:pt idx="6">
                  <c:v>1994</c:v>
                </c:pt>
                <c:pt idx="7">
                  <c:v>1995</c:v>
                </c:pt>
                <c:pt idx="8">
                  <c:v>1996</c:v>
                </c:pt>
                <c:pt idx="9">
                  <c:v>1997</c:v>
                </c:pt>
                <c:pt idx="10">
                  <c:v>1998</c:v>
                </c:pt>
                <c:pt idx="11">
                  <c:v>1999</c:v>
                </c:pt>
                <c:pt idx="12">
                  <c:v>2000</c:v>
                </c:pt>
                <c:pt idx="13">
                  <c:v>2001</c:v>
                </c:pt>
                <c:pt idx="14">
                  <c:v>2002</c:v>
                </c:pt>
                <c:pt idx="15">
                  <c:v>2003</c:v>
                </c:pt>
                <c:pt idx="16">
                  <c:v>2004</c:v>
                </c:pt>
                <c:pt idx="17">
                  <c:v>2005</c:v>
                </c:pt>
                <c:pt idx="18">
                  <c:v>2006</c:v>
                </c:pt>
                <c:pt idx="19">
                  <c:v>2007</c:v>
                </c:pt>
                <c:pt idx="20">
                  <c:v>2008</c:v>
                </c:pt>
                <c:pt idx="21">
                  <c:v>2009</c:v>
                </c:pt>
                <c:pt idx="22">
                  <c:v>2010</c:v>
                </c:pt>
                <c:pt idx="23">
                  <c:v>2011</c:v>
                </c:pt>
                <c:pt idx="24">
                  <c:v>2012</c:v>
                </c:pt>
                <c:pt idx="25">
                  <c:v>2013</c:v>
                </c:pt>
                <c:pt idx="26">
                  <c:v>2014</c:v>
                </c:pt>
                <c:pt idx="27">
                  <c:v>2015</c:v>
                </c:pt>
                <c:pt idx="28">
                  <c:v>2016</c:v>
                </c:pt>
                <c:pt idx="29">
                  <c:v>2017</c:v>
                </c:pt>
                <c:pt idx="30">
                  <c:v>2018</c:v>
                </c:pt>
              </c:numCache>
            </c:numRef>
          </c:cat>
          <c:val>
            <c:numRef>
              <c:f>Sheet1!$H$2:$H$33</c:f>
              <c:numCache>
                <c:formatCode>General</c:formatCode>
                <c:ptCount val="31"/>
                <c:pt idx="0">
                  <c:v>0</c:v>
                </c:pt>
                <c:pt idx="1">
                  <c:v>0</c:v>
                </c:pt>
                <c:pt idx="2">
                  <c:v>0</c:v>
                </c:pt>
                <c:pt idx="3">
                  <c:v>0</c:v>
                </c:pt>
                <c:pt idx="4">
                  <c:v>0</c:v>
                </c:pt>
                <c:pt idx="5">
                  <c:v>0</c:v>
                </c:pt>
                <c:pt idx="6">
                  <c:v>1</c:v>
                </c:pt>
                <c:pt idx="7">
                  <c:v>2</c:v>
                </c:pt>
                <c:pt idx="8">
                  <c:v>0</c:v>
                </c:pt>
                <c:pt idx="9">
                  <c:v>2</c:v>
                </c:pt>
                <c:pt idx="10">
                  <c:v>2</c:v>
                </c:pt>
                <c:pt idx="11">
                  <c:v>4</c:v>
                </c:pt>
                <c:pt idx="12">
                  <c:v>5</c:v>
                </c:pt>
                <c:pt idx="13">
                  <c:v>5</c:v>
                </c:pt>
                <c:pt idx="14">
                  <c:v>8</c:v>
                </c:pt>
                <c:pt idx="15">
                  <c:v>13</c:v>
                </c:pt>
                <c:pt idx="16">
                  <c:v>15</c:v>
                </c:pt>
                <c:pt idx="17">
                  <c:v>25</c:v>
                </c:pt>
                <c:pt idx="18">
                  <c:v>25</c:v>
                </c:pt>
                <c:pt idx="19">
                  <c:v>39</c:v>
                </c:pt>
                <c:pt idx="20">
                  <c:v>34</c:v>
                </c:pt>
                <c:pt idx="21">
                  <c:v>60</c:v>
                </c:pt>
                <c:pt idx="22">
                  <c:v>95</c:v>
                </c:pt>
                <c:pt idx="23">
                  <c:v>106</c:v>
                </c:pt>
                <c:pt idx="24">
                  <c:v>162</c:v>
                </c:pt>
                <c:pt idx="25">
                  <c:v>213</c:v>
                </c:pt>
                <c:pt idx="26">
                  <c:v>213</c:v>
                </c:pt>
                <c:pt idx="27">
                  <c:v>231</c:v>
                </c:pt>
                <c:pt idx="28">
                  <c:v>209</c:v>
                </c:pt>
                <c:pt idx="29">
                  <c:v>254</c:v>
                </c:pt>
                <c:pt idx="30">
                  <c:v>70</c:v>
                </c:pt>
              </c:numCache>
            </c:numRef>
          </c:val>
          <c:extLst>
            <c:ext xmlns:c16="http://schemas.microsoft.com/office/drawing/2014/chart" uri="{C3380CC4-5D6E-409C-BE32-E72D297353CC}">
              <c16:uniqueId val="{00000006-1647-4BBE-BE2B-881BF9D99BA5}"/>
            </c:ext>
          </c:extLst>
        </c:ser>
        <c:dLbls>
          <c:showLegendKey val="0"/>
          <c:showVal val="0"/>
          <c:showCatName val="0"/>
          <c:showSerName val="0"/>
          <c:showPercent val="0"/>
          <c:showBubbleSize val="0"/>
        </c:dLbls>
        <c:gapWidth val="35"/>
        <c:overlap val="100"/>
        <c:axId val="550110912"/>
        <c:axId val="550111304"/>
      </c:barChart>
      <c:lineChart>
        <c:grouping val="standard"/>
        <c:varyColors val="0"/>
        <c:ser>
          <c:idx val="7"/>
          <c:order val="7"/>
          <c:tx>
            <c:strRef>
              <c:f>Sheet1!$I$1</c:f>
              <c:strCache>
                <c:ptCount val="1"/>
                <c:pt idx="0">
                  <c:v>Median age</c:v>
                </c:pt>
              </c:strCache>
            </c:strRef>
          </c:tx>
          <c:spPr>
            <a:ln w="41275">
              <a:solidFill>
                <a:srgbClr val="00B0F0"/>
              </a:solidFill>
            </a:ln>
          </c:spPr>
          <c:marker>
            <c:symbol val="diamond"/>
            <c:size val="10"/>
            <c:spPr>
              <a:solidFill>
                <a:srgbClr val="00B0F0"/>
              </a:solidFill>
              <a:ln>
                <a:noFill/>
              </a:ln>
            </c:spPr>
          </c:marker>
          <c:cat>
            <c:numRef>
              <c:f>Sheet1!$A$2:$A$33</c:f>
              <c:numCache>
                <c:formatCode>General</c:formatCode>
                <c:ptCount val="31"/>
                <c:pt idx="0">
                  <c:v>1988</c:v>
                </c:pt>
                <c:pt idx="1">
                  <c:v>1989</c:v>
                </c:pt>
                <c:pt idx="2">
                  <c:v>1990</c:v>
                </c:pt>
                <c:pt idx="3">
                  <c:v>1991</c:v>
                </c:pt>
                <c:pt idx="4">
                  <c:v>1992</c:v>
                </c:pt>
                <c:pt idx="5">
                  <c:v>1993</c:v>
                </c:pt>
                <c:pt idx="6">
                  <c:v>1994</c:v>
                </c:pt>
                <c:pt idx="7">
                  <c:v>1995</c:v>
                </c:pt>
                <c:pt idx="8">
                  <c:v>1996</c:v>
                </c:pt>
                <c:pt idx="9">
                  <c:v>1997</c:v>
                </c:pt>
                <c:pt idx="10">
                  <c:v>1998</c:v>
                </c:pt>
                <c:pt idx="11">
                  <c:v>1999</c:v>
                </c:pt>
                <c:pt idx="12">
                  <c:v>2000</c:v>
                </c:pt>
                <c:pt idx="13">
                  <c:v>2001</c:v>
                </c:pt>
                <c:pt idx="14">
                  <c:v>2002</c:v>
                </c:pt>
                <c:pt idx="15">
                  <c:v>2003</c:v>
                </c:pt>
                <c:pt idx="16">
                  <c:v>2004</c:v>
                </c:pt>
                <c:pt idx="17">
                  <c:v>2005</c:v>
                </c:pt>
                <c:pt idx="18">
                  <c:v>2006</c:v>
                </c:pt>
                <c:pt idx="19">
                  <c:v>2007</c:v>
                </c:pt>
                <c:pt idx="20">
                  <c:v>2008</c:v>
                </c:pt>
                <c:pt idx="21">
                  <c:v>2009</c:v>
                </c:pt>
                <c:pt idx="22">
                  <c:v>2010</c:v>
                </c:pt>
                <c:pt idx="23">
                  <c:v>2011</c:v>
                </c:pt>
                <c:pt idx="24">
                  <c:v>2012</c:v>
                </c:pt>
                <c:pt idx="25">
                  <c:v>2013</c:v>
                </c:pt>
                <c:pt idx="26">
                  <c:v>2014</c:v>
                </c:pt>
                <c:pt idx="27">
                  <c:v>2015</c:v>
                </c:pt>
                <c:pt idx="28">
                  <c:v>2016</c:v>
                </c:pt>
                <c:pt idx="29">
                  <c:v>2017</c:v>
                </c:pt>
                <c:pt idx="30">
                  <c:v>2018</c:v>
                </c:pt>
              </c:numCache>
            </c:numRef>
          </c:cat>
          <c:val>
            <c:numRef>
              <c:f>Sheet1!$I$2:$I$33</c:f>
              <c:numCache>
                <c:formatCode>General</c:formatCode>
                <c:ptCount val="31"/>
                <c:pt idx="0">
                  <c:v>23</c:v>
                </c:pt>
                <c:pt idx="1">
                  <c:v>21</c:v>
                </c:pt>
                <c:pt idx="2">
                  <c:v>25.5</c:v>
                </c:pt>
                <c:pt idx="3">
                  <c:v>26</c:v>
                </c:pt>
                <c:pt idx="4">
                  <c:v>26</c:v>
                </c:pt>
                <c:pt idx="5">
                  <c:v>26</c:v>
                </c:pt>
                <c:pt idx="6">
                  <c:v>27</c:v>
                </c:pt>
                <c:pt idx="7">
                  <c:v>28</c:v>
                </c:pt>
                <c:pt idx="8">
                  <c:v>30</c:v>
                </c:pt>
                <c:pt idx="9">
                  <c:v>29</c:v>
                </c:pt>
                <c:pt idx="10">
                  <c:v>31</c:v>
                </c:pt>
                <c:pt idx="11">
                  <c:v>34</c:v>
                </c:pt>
                <c:pt idx="12">
                  <c:v>33</c:v>
                </c:pt>
                <c:pt idx="13">
                  <c:v>33</c:v>
                </c:pt>
                <c:pt idx="14">
                  <c:v>35</c:v>
                </c:pt>
                <c:pt idx="15">
                  <c:v>34</c:v>
                </c:pt>
                <c:pt idx="16">
                  <c:v>35</c:v>
                </c:pt>
                <c:pt idx="17">
                  <c:v>36</c:v>
                </c:pt>
                <c:pt idx="18">
                  <c:v>37</c:v>
                </c:pt>
                <c:pt idx="19">
                  <c:v>38</c:v>
                </c:pt>
                <c:pt idx="20">
                  <c:v>37</c:v>
                </c:pt>
                <c:pt idx="21">
                  <c:v>39</c:v>
                </c:pt>
                <c:pt idx="22">
                  <c:v>39</c:v>
                </c:pt>
                <c:pt idx="23">
                  <c:v>41</c:v>
                </c:pt>
                <c:pt idx="24">
                  <c:v>41</c:v>
                </c:pt>
                <c:pt idx="25">
                  <c:v>41</c:v>
                </c:pt>
                <c:pt idx="26">
                  <c:v>41</c:v>
                </c:pt>
                <c:pt idx="27">
                  <c:v>41</c:v>
                </c:pt>
                <c:pt idx="28">
                  <c:v>38</c:v>
                </c:pt>
                <c:pt idx="29">
                  <c:v>39</c:v>
                </c:pt>
                <c:pt idx="30">
                  <c:v>35</c:v>
                </c:pt>
              </c:numCache>
            </c:numRef>
          </c:val>
          <c:smooth val="0"/>
          <c:extLst>
            <c:ext xmlns:c16="http://schemas.microsoft.com/office/drawing/2014/chart" uri="{C3380CC4-5D6E-409C-BE32-E72D297353CC}">
              <c16:uniqueId val="{00000007-1647-4BBE-BE2B-881BF9D99BA5}"/>
            </c:ext>
          </c:extLst>
        </c:ser>
        <c:dLbls>
          <c:showLegendKey val="0"/>
          <c:showVal val="0"/>
          <c:showCatName val="0"/>
          <c:showSerName val="0"/>
          <c:showPercent val="0"/>
          <c:showBubbleSize val="0"/>
        </c:dLbls>
        <c:marker val="1"/>
        <c:smooth val="0"/>
        <c:axId val="550112088"/>
        <c:axId val="550111696"/>
      </c:lineChart>
      <c:catAx>
        <c:axId val="550110912"/>
        <c:scaling>
          <c:orientation val="minMax"/>
        </c:scaling>
        <c:delete val="0"/>
        <c:axPos val="b"/>
        <c:title>
          <c:tx>
            <c:rich>
              <a:bodyPr/>
              <a:lstStyle/>
              <a:p>
                <a:pPr>
                  <a:defRPr sz="1700">
                    <a:solidFill>
                      <a:schemeClr val="bg2"/>
                    </a:solidFill>
                  </a:defRPr>
                </a:pPr>
                <a:r>
                  <a:rPr lang="en-US" sz="1700" dirty="0" smtClean="0">
                    <a:solidFill>
                      <a:schemeClr val="bg2"/>
                    </a:solidFill>
                  </a:rPr>
                  <a:t>Year of Transplant</a:t>
                </a:r>
                <a:endParaRPr lang="en-US" sz="1700" dirty="0">
                  <a:solidFill>
                    <a:schemeClr val="bg2"/>
                  </a:solidFill>
                </a:endParaRPr>
              </a:p>
            </c:rich>
          </c:tx>
          <c:layout>
            <c:manualLayout>
              <c:xMode val="edge"/>
              <c:yMode val="edge"/>
              <c:x val="0.38891587113557702"/>
              <c:y val="0.81403821158488832"/>
            </c:manualLayout>
          </c:layout>
          <c:overlay val="0"/>
        </c:title>
        <c:numFmt formatCode="General" sourceLinked="1"/>
        <c:majorTickMark val="out"/>
        <c:minorTickMark val="none"/>
        <c:tickLblPos val="nextTo"/>
        <c:spPr>
          <a:ln>
            <a:solidFill>
              <a:schemeClr val="bg2"/>
            </a:solidFill>
          </a:ln>
        </c:spPr>
        <c:txPr>
          <a:bodyPr rot="-2700000"/>
          <a:lstStyle/>
          <a:p>
            <a:pPr>
              <a:defRPr sz="1300" b="1">
                <a:solidFill>
                  <a:schemeClr val="bg2"/>
                </a:solidFill>
              </a:defRPr>
            </a:pPr>
            <a:endParaRPr lang="en-US"/>
          </a:p>
        </c:txPr>
        <c:crossAx val="550111304"/>
        <c:crosses val="autoZero"/>
        <c:auto val="1"/>
        <c:lblAlgn val="ctr"/>
        <c:lblOffset val="100"/>
        <c:tickLblSkip val="1"/>
        <c:noMultiLvlLbl val="0"/>
      </c:catAx>
      <c:valAx>
        <c:axId val="550111304"/>
        <c:scaling>
          <c:orientation val="minMax"/>
        </c:scaling>
        <c:delete val="0"/>
        <c:axPos val="l"/>
        <c:majorGridlines>
          <c:spPr>
            <a:ln>
              <a:solidFill>
                <a:schemeClr val="bg2"/>
              </a:solidFill>
              <a:prstDash val="sysDash"/>
            </a:ln>
          </c:spPr>
        </c:majorGridlines>
        <c:title>
          <c:tx>
            <c:rich>
              <a:bodyPr rot="-5400000" vert="horz"/>
              <a:lstStyle/>
              <a:p>
                <a:pPr>
                  <a:defRPr sz="1700">
                    <a:solidFill>
                      <a:schemeClr val="bg2"/>
                    </a:solidFill>
                  </a:defRPr>
                </a:pPr>
                <a:r>
                  <a:rPr lang="en-US" sz="1700" dirty="0" smtClean="0">
                    <a:solidFill>
                      <a:schemeClr val="bg2"/>
                    </a:solidFill>
                  </a:rPr>
                  <a:t>% of Transplants</a:t>
                </a:r>
                <a:endParaRPr lang="en-US" sz="1700" dirty="0">
                  <a:solidFill>
                    <a:schemeClr val="bg2"/>
                  </a:solidFill>
                </a:endParaRPr>
              </a:p>
            </c:rich>
          </c:tx>
          <c:layout/>
          <c:overlay val="0"/>
        </c:title>
        <c:numFmt formatCode="0%" sourceLinked="1"/>
        <c:majorTickMark val="out"/>
        <c:minorTickMark val="none"/>
        <c:tickLblPos val="nextTo"/>
        <c:spPr>
          <a:ln>
            <a:solidFill>
              <a:schemeClr val="bg2"/>
            </a:solidFill>
          </a:ln>
        </c:spPr>
        <c:txPr>
          <a:bodyPr/>
          <a:lstStyle/>
          <a:p>
            <a:pPr>
              <a:defRPr sz="1500" b="1">
                <a:solidFill>
                  <a:schemeClr val="bg2"/>
                </a:solidFill>
              </a:defRPr>
            </a:pPr>
            <a:endParaRPr lang="en-US"/>
          </a:p>
        </c:txPr>
        <c:crossAx val="550110912"/>
        <c:crosses val="autoZero"/>
        <c:crossBetween val="between"/>
        <c:majorUnit val="0.2"/>
      </c:valAx>
      <c:valAx>
        <c:axId val="550111696"/>
        <c:scaling>
          <c:orientation val="minMax"/>
          <c:max val="60"/>
        </c:scaling>
        <c:delete val="0"/>
        <c:axPos val="r"/>
        <c:title>
          <c:tx>
            <c:rich>
              <a:bodyPr rot="-5400000" vert="horz"/>
              <a:lstStyle/>
              <a:p>
                <a:pPr>
                  <a:defRPr sz="1700">
                    <a:solidFill>
                      <a:schemeClr val="bg2"/>
                    </a:solidFill>
                  </a:defRPr>
                </a:pPr>
                <a:r>
                  <a:rPr lang="en-US" sz="1700" dirty="0" smtClean="0">
                    <a:solidFill>
                      <a:schemeClr val="bg2"/>
                    </a:solidFill>
                  </a:rPr>
                  <a:t>Median donor age (years; blue line)</a:t>
                </a:r>
                <a:endParaRPr lang="en-US" sz="1700" dirty="0">
                  <a:solidFill>
                    <a:schemeClr val="bg2"/>
                  </a:solidFill>
                </a:endParaRPr>
              </a:p>
            </c:rich>
          </c:tx>
          <c:layout/>
          <c:overlay val="0"/>
        </c:title>
        <c:numFmt formatCode="General" sourceLinked="1"/>
        <c:majorTickMark val="out"/>
        <c:minorTickMark val="none"/>
        <c:tickLblPos val="nextTo"/>
        <c:spPr>
          <a:ln>
            <a:solidFill>
              <a:schemeClr val="bg2"/>
            </a:solidFill>
          </a:ln>
        </c:spPr>
        <c:txPr>
          <a:bodyPr/>
          <a:lstStyle/>
          <a:p>
            <a:pPr>
              <a:defRPr sz="1500" b="1">
                <a:solidFill>
                  <a:schemeClr val="bg2"/>
                </a:solidFill>
              </a:defRPr>
            </a:pPr>
            <a:endParaRPr lang="en-US"/>
          </a:p>
        </c:txPr>
        <c:crossAx val="550112088"/>
        <c:crosses val="max"/>
        <c:crossBetween val="between"/>
        <c:majorUnit val="12"/>
      </c:valAx>
      <c:catAx>
        <c:axId val="550112088"/>
        <c:scaling>
          <c:orientation val="minMax"/>
        </c:scaling>
        <c:delete val="1"/>
        <c:axPos val="b"/>
        <c:numFmt formatCode="General" sourceLinked="1"/>
        <c:majorTickMark val="out"/>
        <c:minorTickMark val="none"/>
        <c:tickLblPos val="none"/>
        <c:crossAx val="550111696"/>
        <c:crosses val="autoZero"/>
        <c:auto val="1"/>
        <c:lblAlgn val="ctr"/>
        <c:lblOffset val="100"/>
        <c:noMultiLvlLbl val="0"/>
      </c:catAx>
      <c:spPr>
        <a:noFill/>
        <a:ln>
          <a:solidFill>
            <a:schemeClr val="bg2"/>
          </a:solidFill>
        </a:ln>
      </c:spPr>
    </c:plotArea>
    <c:legend>
      <c:legendPos val="t"/>
      <c:layout>
        <c:manualLayout>
          <c:xMode val="edge"/>
          <c:yMode val="edge"/>
          <c:x val="0.1036231884057971"/>
          <c:y val="2.7130969414104578E-2"/>
          <c:w val="0.80869565217391304"/>
          <c:h val="8.0471096171275472E-2"/>
        </c:manualLayout>
      </c:layout>
      <c:overlay val="0"/>
      <c:spPr>
        <a:ln>
          <a:solidFill>
            <a:schemeClr val="bg2"/>
          </a:solidFill>
        </a:ln>
      </c:spPr>
      <c:txPr>
        <a:bodyPr/>
        <a:lstStyle/>
        <a:p>
          <a:pPr>
            <a:defRPr sz="1500" b="1">
              <a:solidFill>
                <a:schemeClr val="bg2"/>
              </a:solidFill>
            </a:defRPr>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1808208064900978"/>
          <c:y val="0.11932718298272417"/>
          <c:w val="0.86362491052257739"/>
          <c:h val="0.71423786578916437"/>
        </c:manualLayout>
      </c:layout>
      <c:barChart>
        <c:barDir val="col"/>
        <c:grouping val="percentStacked"/>
        <c:varyColors val="0"/>
        <c:ser>
          <c:idx val="0"/>
          <c:order val="0"/>
          <c:tx>
            <c:strRef>
              <c:f>Sheet1!$A$2</c:f>
              <c:strCache>
                <c:ptCount val="1"/>
                <c:pt idx="0">
                  <c:v>0-10</c:v>
                </c:pt>
              </c:strCache>
            </c:strRef>
          </c:tx>
          <c:spPr>
            <a:gradFill flip="none" rotWithShape="1">
              <a:gsLst>
                <a:gs pos="0">
                  <a:srgbClr val="00B050"/>
                </a:gs>
                <a:gs pos="50000">
                  <a:srgbClr val="00FF00"/>
                </a:gs>
                <a:gs pos="100000">
                  <a:srgbClr val="00B050"/>
                </a:gs>
              </a:gsLst>
              <a:lin ang="10800000" scaled="1"/>
              <a:tileRect/>
            </a:gradFill>
            <a:ln>
              <a:solidFill>
                <a:schemeClr val="bg2"/>
              </a:solidFill>
            </a:ln>
          </c:spPr>
          <c:invertIfNegative val="0"/>
          <c:cat>
            <c:strRef>
              <c:f>Sheet1!$B$1:$H$1</c:f>
              <c:strCache>
                <c:ptCount val="7"/>
                <c:pt idx="0">
                  <c:v>0-10</c:v>
                </c:pt>
                <c:pt idx="1">
                  <c:v>11-17</c:v>
                </c:pt>
                <c:pt idx="2">
                  <c:v>18-34</c:v>
                </c:pt>
                <c:pt idx="3">
                  <c:v>35-49</c:v>
                </c:pt>
                <c:pt idx="4">
                  <c:v>50-59</c:v>
                </c:pt>
                <c:pt idx="5">
                  <c:v>60-65</c:v>
                </c:pt>
                <c:pt idx="6">
                  <c:v>66+</c:v>
                </c:pt>
              </c:strCache>
            </c:strRef>
          </c:cat>
          <c:val>
            <c:numRef>
              <c:f>Sheet1!$B$2:$H$2</c:f>
              <c:numCache>
                <c:formatCode>@</c:formatCode>
                <c:ptCount val="7"/>
                <c:pt idx="0" formatCode="General">
                  <c:v>202</c:v>
                </c:pt>
                <c:pt idx="1">
                  <c:v>69</c:v>
                </c:pt>
                <c:pt idx="2" formatCode="General">
                  <c:v>21</c:v>
                </c:pt>
                <c:pt idx="3" formatCode="General">
                  <c:v>17</c:v>
                </c:pt>
                <c:pt idx="4" formatCode="General">
                  <c:v>14</c:v>
                </c:pt>
                <c:pt idx="5" formatCode="General">
                  <c:v>15</c:v>
                </c:pt>
                <c:pt idx="6" formatCode="General">
                  <c:v>8</c:v>
                </c:pt>
              </c:numCache>
            </c:numRef>
          </c:val>
          <c:extLst>
            <c:ext xmlns:c16="http://schemas.microsoft.com/office/drawing/2014/chart" uri="{C3380CC4-5D6E-409C-BE32-E72D297353CC}">
              <c16:uniqueId val="{00000000-7CD6-4949-B99D-863EF361D397}"/>
            </c:ext>
          </c:extLst>
        </c:ser>
        <c:ser>
          <c:idx val="1"/>
          <c:order val="1"/>
          <c:tx>
            <c:strRef>
              <c:f>Sheet1!$A$3</c:f>
              <c:strCache>
                <c:ptCount val="1"/>
                <c:pt idx="0">
                  <c:v>11-17</c:v>
                </c:pt>
              </c:strCache>
            </c:strRef>
          </c:tx>
          <c:spPr>
            <a:gradFill flip="none" rotWithShape="1">
              <a:gsLst>
                <a:gs pos="0">
                  <a:srgbClr val="009999"/>
                </a:gs>
                <a:gs pos="50000">
                  <a:srgbClr val="00FFFF"/>
                </a:gs>
                <a:gs pos="100000">
                  <a:srgbClr val="009999"/>
                </a:gs>
              </a:gsLst>
              <a:lin ang="10800000" scaled="1"/>
              <a:tileRect/>
            </a:gradFill>
            <a:ln>
              <a:solidFill>
                <a:schemeClr val="bg2"/>
              </a:solidFill>
            </a:ln>
          </c:spPr>
          <c:invertIfNegative val="0"/>
          <c:cat>
            <c:strRef>
              <c:f>Sheet1!$B$1:$H$1</c:f>
              <c:strCache>
                <c:ptCount val="7"/>
                <c:pt idx="0">
                  <c:v>0-10</c:v>
                </c:pt>
                <c:pt idx="1">
                  <c:v>11-17</c:v>
                </c:pt>
                <c:pt idx="2">
                  <c:v>18-34</c:v>
                </c:pt>
                <c:pt idx="3">
                  <c:v>35-49</c:v>
                </c:pt>
                <c:pt idx="4">
                  <c:v>50-59</c:v>
                </c:pt>
                <c:pt idx="5">
                  <c:v>60-65</c:v>
                </c:pt>
                <c:pt idx="6">
                  <c:v>66+</c:v>
                </c:pt>
              </c:strCache>
            </c:strRef>
          </c:cat>
          <c:val>
            <c:numRef>
              <c:f>Sheet1!$B$3:$H$3</c:f>
              <c:numCache>
                <c:formatCode>@</c:formatCode>
                <c:ptCount val="7"/>
                <c:pt idx="0" formatCode="General">
                  <c:v>13</c:v>
                </c:pt>
                <c:pt idx="1">
                  <c:v>249</c:v>
                </c:pt>
                <c:pt idx="2" formatCode="General">
                  <c:v>403</c:v>
                </c:pt>
                <c:pt idx="3" formatCode="General">
                  <c:v>333</c:v>
                </c:pt>
                <c:pt idx="4" formatCode="General">
                  <c:v>494</c:v>
                </c:pt>
                <c:pt idx="5" formatCode="General">
                  <c:v>469</c:v>
                </c:pt>
                <c:pt idx="6" formatCode="General">
                  <c:v>297</c:v>
                </c:pt>
              </c:numCache>
            </c:numRef>
          </c:val>
          <c:extLst>
            <c:ext xmlns:c16="http://schemas.microsoft.com/office/drawing/2014/chart" uri="{C3380CC4-5D6E-409C-BE32-E72D297353CC}">
              <c16:uniqueId val="{00000001-7CD6-4949-B99D-863EF361D397}"/>
            </c:ext>
          </c:extLst>
        </c:ser>
        <c:ser>
          <c:idx val="2"/>
          <c:order val="2"/>
          <c:tx>
            <c:strRef>
              <c:f>Sheet1!$A$4</c:f>
              <c:strCache>
                <c:ptCount val="1"/>
                <c:pt idx="0">
                  <c:v>18-34</c:v>
                </c:pt>
              </c:strCache>
            </c:strRef>
          </c:tx>
          <c:spPr>
            <a:gradFill flip="none" rotWithShape="1">
              <a:gsLst>
                <a:gs pos="0">
                  <a:srgbClr val="CC6600"/>
                </a:gs>
                <a:gs pos="50000">
                  <a:srgbClr val="FFC000"/>
                </a:gs>
                <a:gs pos="100000">
                  <a:srgbClr val="CC6600"/>
                </a:gs>
              </a:gsLst>
              <a:lin ang="10800000" scaled="1"/>
              <a:tileRect/>
            </a:gradFill>
            <a:ln>
              <a:solidFill>
                <a:srgbClr val="000000"/>
              </a:solidFill>
            </a:ln>
          </c:spPr>
          <c:invertIfNegative val="0"/>
          <c:cat>
            <c:strRef>
              <c:f>Sheet1!$B$1:$H$1</c:f>
              <c:strCache>
                <c:ptCount val="7"/>
                <c:pt idx="0">
                  <c:v>0-10</c:v>
                </c:pt>
                <c:pt idx="1">
                  <c:v>11-17</c:v>
                </c:pt>
                <c:pt idx="2">
                  <c:v>18-34</c:v>
                </c:pt>
                <c:pt idx="3">
                  <c:v>35-49</c:v>
                </c:pt>
                <c:pt idx="4">
                  <c:v>50-59</c:v>
                </c:pt>
                <c:pt idx="5">
                  <c:v>60-65</c:v>
                </c:pt>
                <c:pt idx="6">
                  <c:v>66+</c:v>
                </c:pt>
              </c:strCache>
            </c:strRef>
          </c:cat>
          <c:val>
            <c:numRef>
              <c:f>Sheet1!$B$4:$H$4</c:f>
              <c:numCache>
                <c:formatCode>@</c:formatCode>
                <c:ptCount val="7"/>
                <c:pt idx="0" formatCode="General">
                  <c:v>9</c:v>
                </c:pt>
                <c:pt idx="1">
                  <c:v>125</c:v>
                </c:pt>
                <c:pt idx="2" formatCode="General">
                  <c:v>1785</c:v>
                </c:pt>
                <c:pt idx="3" formatCode="General">
                  <c:v>1765</c:v>
                </c:pt>
                <c:pt idx="4" formatCode="General">
                  <c:v>3052</c:v>
                </c:pt>
                <c:pt idx="5" formatCode="General">
                  <c:v>2813</c:v>
                </c:pt>
                <c:pt idx="6" formatCode="General">
                  <c:v>2054</c:v>
                </c:pt>
              </c:numCache>
            </c:numRef>
          </c:val>
          <c:extLst>
            <c:ext xmlns:c16="http://schemas.microsoft.com/office/drawing/2014/chart" uri="{C3380CC4-5D6E-409C-BE32-E72D297353CC}">
              <c16:uniqueId val="{00000002-7CD6-4949-B99D-863EF361D397}"/>
            </c:ext>
          </c:extLst>
        </c:ser>
        <c:ser>
          <c:idx val="3"/>
          <c:order val="3"/>
          <c:tx>
            <c:strRef>
              <c:f>Sheet1!$A$5</c:f>
              <c:strCache>
                <c:ptCount val="1"/>
                <c:pt idx="0">
                  <c:v>35-49</c:v>
                </c:pt>
              </c:strCache>
            </c:strRef>
          </c:tx>
          <c:spPr>
            <a:gradFill flip="none" rotWithShape="1">
              <a:gsLst>
                <a:gs pos="0">
                  <a:srgbClr val="7030A0"/>
                </a:gs>
                <a:gs pos="50000">
                  <a:srgbClr val="9966FF"/>
                </a:gs>
                <a:gs pos="100000">
                  <a:srgbClr val="7030A0"/>
                </a:gs>
              </a:gsLst>
              <a:lin ang="0" scaled="1"/>
              <a:tileRect/>
            </a:gradFill>
            <a:ln>
              <a:solidFill>
                <a:srgbClr val="000000"/>
              </a:solidFill>
            </a:ln>
          </c:spPr>
          <c:invertIfNegative val="0"/>
          <c:cat>
            <c:strRef>
              <c:f>Sheet1!$B$1:$H$1</c:f>
              <c:strCache>
                <c:ptCount val="7"/>
                <c:pt idx="0">
                  <c:v>0-10</c:v>
                </c:pt>
                <c:pt idx="1">
                  <c:v>11-17</c:v>
                </c:pt>
                <c:pt idx="2">
                  <c:v>18-34</c:v>
                </c:pt>
                <c:pt idx="3">
                  <c:v>35-49</c:v>
                </c:pt>
                <c:pt idx="4">
                  <c:v>50-59</c:v>
                </c:pt>
                <c:pt idx="5">
                  <c:v>60-65</c:v>
                </c:pt>
                <c:pt idx="6">
                  <c:v>66+</c:v>
                </c:pt>
              </c:strCache>
            </c:strRef>
          </c:cat>
          <c:val>
            <c:numRef>
              <c:f>Sheet1!$B$5:$H$5</c:f>
              <c:numCache>
                <c:formatCode>@</c:formatCode>
                <c:ptCount val="7"/>
                <c:pt idx="0" formatCode="General">
                  <c:v>11</c:v>
                </c:pt>
                <c:pt idx="1">
                  <c:v>132</c:v>
                </c:pt>
                <c:pt idx="2" formatCode="General">
                  <c:v>1459</c:v>
                </c:pt>
                <c:pt idx="3" formatCode="General">
                  <c:v>1586</c:v>
                </c:pt>
                <c:pt idx="4" formatCode="General">
                  <c:v>2798</c:v>
                </c:pt>
                <c:pt idx="5" formatCode="General">
                  <c:v>2232</c:v>
                </c:pt>
                <c:pt idx="6" formatCode="General">
                  <c:v>1370</c:v>
                </c:pt>
              </c:numCache>
            </c:numRef>
          </c:val>
          <c:extLst>
            <c:ext xmlns:c16="http://schemas.microsoft.com/office/drawing/2014/chart" uri="{C3380CC4-5D6E-409C-BE32-E72D297353CC}">
              <c16:uniqueId val="{00000003-7CD6-4949-B99D-863EF361D397}"/>
            </c:ext>
          </c:extLst>
        </c:ser>
        <c:ser>
          <c:idx val="4"/>
          <c:order val="4"/>
          <c:tx>
            <c:strRef>
              <c:f>Sheet1!$A$6</c:f>
              <c:strCache>
                <c:ptCount val="1"/>
                <c:pt idx="0">
                  <c:v>50-59</c:v>
                </c:pt>
              </c:strCache>
            </c:strRef>
          </c:tx>
          <c:spPr>
            <a:gradFill flip="none" rotWithShape="1">
              <a:gsLst>
                <a:gs pos="0">
                  <a:srgbClr val="FFCC00">
                    <a:lumMod val="75000"/>
                  </a:srgbClr>
                </a:gs>
                <a:gs pos="50000">
                  <a:srgbClr val="FFFF00"/>
                </a:gs>
                <a:gs pos="100000">
                  <a:schemeClr val="tx2">
                    <a:lumMod val="75000"/>
                  </a:schemeClr>
                </a:gs>
              </a:gsLst>
              <a:lin ang="10800000" scaled="1"/>
              <a:tileRect/>
            </a:gradFill>
            <a:ln>
              <a:solidFill>
                <a:schemeClr val="bg2"/>
              </a:solidFill>
            </a:ln>
          </c:spPr>
          <c:invertIfNegative val="0"/>
          <c:cat>
            <c:strRef>
              <c:f>Sheet1!$B$1:$H$1</c:f>
              <c:strCache>
                <c:ptCount val="7"/>
                <c:pt idx="0">
                  <c:v>0-10</c:v>
                </c:pt>
                <c:pt idx="1">
                  <c:v>11-17</c:v>
                </c:pt>
                <c:pt idx="2">
                  <c:v>18-34</c:v>
                </c:pt>
                <c:pt idx="3">
                  <c:v>35-49</c:v>
                </c:pt>
                <c:pt idx="4">
                  <c:v>50-59</c:v>
                </c:pt>
                <c:pt idx="5">
                  <c:v>60-65</c:v>
                </c:pt>
                <c:pt idx="6">
                  <c:v>66+</c:v>
                </c:pt>
              </c:strCache>
            </c:strRef>
          </c:cat>
          <c:val>
            <c:numRef>
              <c:f>Sheet1!$B$6:$H$6</c:f>
              <c:numCache>
                <c:formatCode>@</c:formatCode>
                <c:ptCount val="7"/>
                <c:pt idx="0" formatCode="General">
                  <c:v>3</c:v>
                </c:pt>
                <c:pt idx="1">
                  <c:v>58</c:v>
                </c:pt>
                <c:pt idx="2" formatCode="General">
                  <c:v>809</c:v>
                </c:pt>
                <c:pt idx="3" formatCode="General">
                  <c:v>1144</c:v>
                </c:pt>
                <c:pt idx="4" formatCode="General">
                  <c:v>2098</c:v>
                </c:pt>
                <c:pt idx="5" formatCode="General">
                  <c:v>1698</c:v>
                </c:pt>
                <c:pt idx="6" formatCode="General">
                  <c:v>843</c:v>
                </c:pt>
              </c:numCache>
            </c:numRef>
          </c:val>
          <c:extLst>
            <c:ext xmlns:c16="http://schemas.microsoft.com/office/drawing/2014/chart" uri="{C3380CC4-5D6E-409C-BE32-E72D297353CC}">
              <c16:uniqueId val="{00000004-7CD6-4949-B99D-863EF361D397}"/>
            </c:ext>
          </c:extLst>
        </c:ser>
        <c:ser>
          <c:idx val="5"/>
          <c:order val="5"/>
          <c:tx>
            <c:strRef>
              <c:f>Sheet1!$A$7</c:f>
              <c:strCache>
                <c:ptCount val="1"/>
                <c:pt idx="0">
                  <c:v>60-65</c:v>
                </c:pt>
              </c:strCache>
            </c:strRef>
          </c:tx>
          <c:spPr>
            <a:gradFill>
              <a:gsLst>
                <a:gs pos="0">
                  <a:schemeClr val="bg1">
                    <a:lumMod val="75000"/>
                    <a:lumOff val="25000"/>
                  </a:schemeClr>
                </a:gs>
                <a:gs pos="50000">
                  <a:schemeClr val="bg1">
                    <a:lumMod val="50000"/>
                    <a:lumOff val="50000"/>
                  </a:schemeClr>
                </a:gs>
                <a:gs pos="100000">
                  <a:schemeClr val="bg1">
                    <a:lumMod val="75000"/>
                    <a:lumOff val="25000"/>
                  </a:schemeClr>
                </a:gs>
              </a:gsLst>
              <a:lin ang="10800000" scaled="1"/>
            </a:gradFill>
            <a:ln>
              <a:solidFill>
                <a:schemeClr val="bg2"/>
              </a:solidFill>
            </a:ln>
          </c:spPr>
          <c:invertIfNegative val="0"/>
          <c:cat>
            <c:strRef>
              <c:f>Sheet1!$B$1:$H$1</c:f>
              <c:strCache>
                <c:ptCount val="7"/>
                <c:pt idx="0">
                  <c:v>0-10</c:v>
                </c:pt>
                <c:pt idx="1">
                  <c:v>11-17</c:v>
                </c:pt>
                <c:pt idx="2">
                  <c:v>18-34</c:v>
                </c:pt>
                <c:pt idx="3">
                  <c:v>35-49</c:v>
                </c:pt>
                <c:pt idx="4">
                  <c:v>50-59</c:v>
                </c:pt>
                <c:pt idx="5">
                  <c:v>60-65</c:v>
                </c:pt>
                <c:pt idx="6">
                  <c:v>66+</c:v>
                </c:pt>
              </c:strCache>
            </c:strRef>
          </c:cat>
          <c:val>
            <c:numRef>
              <c:f>Sheet1!$B$7:$H$7</c:f>
              <c:numCache>
                <c:formatCode>@</c:formatCode>
                <c:ptCount val="7"/>
                <c:pt idx="0" formatCode="General">
                  <c:v>1</c:v>
                </c:pt>
                <c:pt idx="1">
                  <c:v>15</c:v>
                </c:pt>
                <c:pt idx="2" formatCode="General">
                  <c:v>188</c:v>
                </c:pt>
                <c:pt idx="3" formatCode="General">
                  <c:v>381</c:v>
                </c:pt>
                <c:pt idx="4" formatCode="General">
                  <c:v>844</c:v>
                </c:pt>
                <c:pt idx="5" formatCode="General">
                  <c:v>741</c:v>
                </c:pt>
                <c:pt idx="6" formatCode="General">
                  <c:v>310</c:v>
                </c:pt>
              </c:numCache>
            </c:numRef>
          </c:val>
          <c:extLst>
            <c:ext xmlns:c16="http://schemas.microsoft.com/office/drawing/2014/chart" uri="{C3380CC4-5D6E-409C-BE32-E72D297353CC}">
              <c16:uniqueId val="{00000005-7CD6-4949-B99D-863EF361D397}"/>
            </c:ext>
          </c:extLst>
        </c:ser>
        <c:ser>
          <c:idx val="6"/>
          <c:order val="6"/>
          <c:tx>
            <c:strRef>
              <c:f>Sheet1!$A$8</c:f>
              <c:strCache>
                <c:ptCount val="1"/>
                <c:pt idx="0">
                  <c:v>66+</c:v>
                </c:pt>
              </c:strCache>
            </c:strRef>
          </c:tx>
          <c:spPr>
            <a:gradFill>
              <a:gsLst>
                <a:gs pos="0">
                  <a:srgbClr val="C00000"/>
                </a:gs>
                <a:gs pos="50000">
                  <a:srgbClr val="FF0000"/>
                </a:gs>
                <a:gs pos="100000">
                  <a:srgbClr val="C00000"/>
                </a:gs>
              </a:gsLst>
              <a:lin ang="10800000" scaled="1"/>
            </a:gradFill>
            <a:ln>
              <a:solidFill>
                <a:srgbClr val="000000"/>
              </a:solidFill>
            </a:ln>
          </c:spPr>
          <c:invertIfNegative val="0"/>
          <c:cat>
            <c:strRef>
              <c:f>Sheet1!$B$1:$H$1</c:f>
              <c:strCache>
                <c:ptCount val="7"/>
                <c:pt idx="0">
                  <c:v>0-10</c:v>
                </c:pt>
                <c:pt idx="1">
                  <c:v>11-17</c:v>
                </c:pt>
                <c:pt idx="2">
                  <c:v>18-34</c:v>
                </c:pt>
                <c:pt idx="3">
                  <c:v>35-49</c:v>
                </c:pt>
                <c:pt idx="4">
                  <c:v>50-59</c:v>
                </c:pt>
                <c:pt idx="5">
                  <c:v>60-65</c:v>
                </c:pt>
                <c:pt idx="6">
                  <c:v>66+</c:v>
                </c:pt>
              </c:strCache>
            </c:strRef>
          </c:cat>
          <c:val>
            <c:numRef>
              <c:f>Sheet1!$B$8:$H$8</c:f>
              <c:numCache>
                <c:formatCode>@</c:formatCode>
                <c:ptCount val="7"/>
                <c:pt idx="0" formatCode="General">
                  <c:v>0</c:v>
                </c:pt>
                <c:pt idx="1">
                  <c:v>0</c:v>
                </c:pt>
                <c:pt idx="2" formatCode="General">
                  <c:v>104</c:v>
                </c:pt>
                <c:pt idx="3" formatCode="General">
                  <c:v>190</c:v>
                </c:pt>
                <c:pt idx="4" formatCode="General">
                  <c:v>545</c:v>
                </c:pt>
                <c:pt idx="5" formatCode="General">
                  <c:v>513</c:v>
                </c:pt>
                <c:pt idx="6" formatCode="General">
                  <c:v>200</c:v>
                </c:pt>
              </c:numCache>
            </c:numRef>
          </c:val>
          <c:extLst>
            <c:ext xmlns:c16="http://schemas.microsoft.com/office/drawing/2014/chart" uri="{C3380CC4-5D6E-409C-BE32-E72D297353CC}">
              <c16:uniqueId val="{00000006-7CD6-4949-B99D-863EF361D397}"/>
            </c:ext>
          </c:extLst>
        </c:ser>
        <c:dLbls>
          <c:showLegendKey val="0"/>
          <c:showVal val="0"/>
          <c:showCatName val="0"/>
          <c:showSerName val="0"/>
          <c:showPercent val="0"/>
          <c:showBubbleSize val="0"/>
        </c:dLbls>
        <c:gapWidth val="40"/>
        <c:overlap val="100"/>
        <c:axId val="389533768"/>
        <c:axId val="549805408"/>
      </c:barChart>
      <c:catAx>
        <c:axId val="389533768"/>
        <c:scaling>
          <c:orientation val="minMax"/>
        </c:scaling>
        <c:delete val="0"/>
        <c:axPos val="b"/>
        <c:title>
          <c:tx>
            <c:rich>
              <a:bodyPr/>
              <a:lstStyle/>
              <a:p>
                <a:pPr>
                  <a:defRPr sz="1700">
                    <a:solidFill>
                      <a:schemeClr val="bg2"/>
                    </a:solidFill>
                  </a:defRPr>
                </a:pPr>
                <a:r>
                  <a:rPr lang="en-US" sz="1700" dirty="0" smtClean="0">
                    <a:solidFill>
                      <a:schemeClr val="bg2"/>
                    </a:solidFill>
                  </a:rPr>
                  <a:t>Recipient Age (Years)</a:t>
                </a:r>
                <a:endParaRPr lang="en-US" sz="1700" dirty="0">
                  <a:solidFill>
                    <a:schemeClr val="bg2"/>
                  </a:solidFill>
                </a:endParaRPr>
              </a:p>
            </c:rich>
          </c:tx>
          <c:layout>
            <c:manualLayout>
              <c:xMode val="edge"/>
              <c:yMode val="edge"/>
              <c:x val="0.47662764499570298"/>
              <c:y val="0.9084571238296707"/>
            </c:manualLayout>
          </c:layout>
          <c:overlay val="0"/>
        </c:title>
        <c:numFmt formatCode="General" sourceLinked="0"/>
        <c:majorTickMark val="out"/>
        <c:minorTickMark val="none"/>
        <c:tickLblPos val="nextTo"/>
        <c:spPr>
          <a:ln>
            <a:solidFill>
              <a:schemeClr val="bg2"/>
            </a:solidFill>
          </a:ln>
        </c:spPr>
        <c:txPr>
          <a:bodyPr/>
          <a:lstStyle/>
          <a:p>
            <a:pPr>
              <a:defRPr sz="1500" b="1">
                <a:solidFill>
                  <a:schemeClr val="bg2"/>
                </a:solidFill>
              </a:defRPr>
            </a:pPr>
            <a:endParaRPr lang="en-US"/>
          </a:p>
        </c:txPr>
        <c:crossAx val="549805408"/>
        <c:crosses val="autoZero"/>
        <c:auto val="1"/>
        <c:lblAlgn val="ctr"/>
        <c:lblOffset val="100"/>
        <c:noMultiLvlLbl val="0"/>
      </c:catAx>
      <c:valAx>
        <c:axId val="549805408"/>
        <c:scaling>
          <c:orientation val="minMax"/>
        </c:scaling>
        <c:delete val="0"/>
        <c:axPos val="l"/>
        <c:majorGridlines>
          <c:spPr>
            <a:ln w="6350">
              <a:solidFill>
                <a:schemeClr val="bg2"/>
              </a:solidFill>
              <a:prstDash val="sysDash"/>
            </a:ln>
          </c:spPr>
        </c:majorGridlines>
        <c:title>
          <c:tx>
            <c:rich>
              <a:bodyPr rot="-5400000" vert="horz"/>
              <a:lstStyle/>
              <a:p>
                <a:pPr>
                  <a:defRPr sz="1700">
                    <a:solidFill>
                      <a:schemeClr val="bg2"/>
                    </a:solidFill>
                  </a:defRPr>
                </a:pPr>
                <a:r>
                  <a:rPr lang="en-US" sz="1700" dirty="0" smtClean="0">
                    <a:solidFill>
                      <a:schemeClr val="bg2"/>
                    </a:solidFill>
                  </a:rPr>
                  <a:t>% of Transplants</a:t>
                </a:r>
                <a:endParaRPr lang="en-US" sz="1700" dirty="0">
                  <a:solidFill>
                    <a:schemeClr val="bg2"/>
                  </a:solidFill>
                </a:endParaRPr>
              </a:p>
            </c:rich>
          </c:tx>
          <c:layout/>
          <c:overlay val="0"/>
        </c:title>
        <c:numFmt formatCode="0%" sourceLinked="1"/>
        <c:majorTickMark val="out"/>
        <c:minorTickMark val="none"/>
        <c:tickLblPos val="nextTo"/>
        <c:spPr>
          <a:ln>
            <a:solidFill>
              <a:schemeClr val="bg2"/>
            </a:solidFill>
          </a:ln>
        </c:spPr>
        <c:txPr>
          <a:bodyPr/>
          <a:lstStyle/>
          <a:p>
            <a:pPr>
              <a:defRPr sz="1500" b="1">
                <a:solidFill>
                  <a:schemeClr val="bg2"/>
                </a:solidFill>
              </a:defRPr>
            </a:pPr>
            <a:endParaRPr lang="en-US"/>
          </a:p>
        </c:txPr>
        <c:crossAx val="389533768"/>
        <c:crosses val="autoZero"/>
        <c:crossBetween val="between"/>
        <c:majorUnit val="0.2"/>
      </c:valAx>
      <c:spPr>
        <a:noFill/>
        <a:ln w="12700">
          <a:solidFill>
            <a:schemeClr val="bg2"/>
          </a:solidFill>
        </a:ln>
      </c:spPr>
    </c:plotArea>
    <c:legend>
      <c:legendPos val="t"/>
      <c:layout>
        <c:manualLayout>
          <c:xMode val="edge"/>
          <c:yMode val="edge"/>
          <c:x val="0.24712226790235292"/>
          <c:y val="3.482587064676617E-2"/>
          <c:w val="0.58282024481453087"/>
          <c:h val="5.3441845888666899E-2"/>
        </c:manualLayout>
      </c:layout>
      <c:overlay val="0"/>
      <c:spPr>
        <a:noFill/>
        <a:ln w="12700">
          <a:solidFill>
            <a:schemeClr val="bg2"/>
          </a:solidFill>
        </a:ln>
      </c:spPr>
      <c:txPr>
        <a:bodyPr/>
        <a:lstStyle/>
        <a:p>
          <a:pPr>
            <a:defRPr sz="1400" b="1">
              <a:solidFill>
                <a:schemeClr val="bg2"/>
              </a:solidFill>
            </a:defRPr>
          </a:pPr>
          <a:endParaRPr lang="en-US"/>
        </a:p>
      </c:txPr>
    </c:legend>
    <c:plotVisOnly val="1"/>
    <c:dispBlanksAs val="gap"/>
    <c:showDLblsOverMax val="0"/>
  </c:chart>
  <c:txPr>
    <a:bodyPr/>
    <a:lstStyle/>
    <a:p>
      <a:pPr>
        <a:defRPr sz="1800"/>
      </a:pPr>
      <a:endParaRPr lang="en-US"/>
    </a:p>
  </c:txPr>
  <c:externalData r:id="rId1">
    <c:autoUpdate val="0"/>
  </c:externalData>
  <c:userShapes r:id="rId2"/>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9.6799269656510326E-2"/>
          <c:y val="3.3590508847684365E-2"/>
          <c:w val="0.88204654727893528"/>
          <c:h val="0.83525865718398107"/>
        </c:manualLayout>
      </c:layout>
      <c:scatterChart>
        <c:scatterStyle val="lineMarker"/>
        <c:varyColors val="0"/>
        <c:ser>
          <c:idx val="0"/>
          <c:order val="0"/>
          <c:tx>
            <c:strRef>
              <c:f>Sheet1!$B$1</c:f>
              <c:strCache>
                <c:ptCount val="1"/>
                <c:pt idx="0">
                  <c:v>Adult (N = 63,410)</c:v>
                </c:pt>
              </c:strCache>
            </c:strRef>
          </c:tx>
          <c:spPr>
            <a:ln w="41275">
              <a:solidFill>
                <a:srgbClr val="00B050"/>
              </a:solidFill>
            </a:ln>
          </c:spPr>
          <c:marker>
            <c:symbol val="none"/>
          </c:marker>
          <c:xVal>
            <c:numRef>
              <c:f>Sheet1!$A$2:$A$36</c:f>
              <c:numCache>
                <c:formatCode>General</c:formatCode>
                <c:ptCount val="35"/>
                <c:pt idx="0">
                  <c:v>0</c:v>
                </c:pt>
                <c:pt idx="1">
                  <c:v>8.3299999999999999E-2</c:v>
                </c:pt>
                <c:pt idx="2">
                  <c:v>0.16669999999999999</c:v>
                </c:pt>
                <c:pt idx="3">
                  <c:v>0.25</c:v>
                </c:pt>
                <c:pt idx="4">
                  <c:v>0.33329999999999999</c:v>
                </c:pt>
                <c:pt idx="5">
                  <c:v>0.41670000000000001</c:v>
                </c:pt>
                <c:pt idx="6">
                  <c:v>0.5</c:v>
                </c:pt>
                <c:pt idx="7">
                  <c:v>0.58330000000000004</c:v>
                </c:pt>
                <c:pt idx="8">
                  <c:v>0.66669999999999996</c:v>
                </c:pt>
                <c:pt idx="9">
                  <c:v>0.75</c:v>
                </c:pt>
                <c:pt idx="10">
                  <c:v>0.83330000000000004</c:v>
                </c:pt>
                <c:pt idx="11">
                  <c:v>0.91669999999999996</c:v>
                </c:pt>
                <c:pt idx="12">
                  <c:v>1</c:v>
                </c:pt>
                <c:pt idx="13">
                  <c:v>2</c:v>
                </c:pt>
                <c:pt idx="14">
                  <c:v>3</c:v>
                </c:pt>
                <c:pt idx="15">
                  <c:v>4</c:v>
                </c:pt>
                <c:pt idx="16">
                  <c:v>5</c:v>
                </c:pt>
                <c:pt idx="17">
                  <c:v>6</c:v>
                </c:pt>
                <c:pt idx="18">
                  <c:v>7</c:v>
                </c:pt>
                <c:pt idx="19">
                  <c:v>8</c:v>
                </c:pt>
                <c:pt idx="20">
                  <c:v>9</c:v>
                </c:pt>
                <c:pt idx="21">
                  <c:v>10</c:v>
                </c:pt>
                <c:pt idx="22">
                  <c:v>11</c:v>
                </c:pt>
                <c:pt idx="23">
                  <c:v>12</c:v>
                </c:pt>
                <c:pt idx="24">
                  <c:v>13</c:v>
                </c:pt>
                <c:pt idx="25">
                  <c:v>14</c:v>
                </c:pt>
                <c:pt idx="26">
                  <c:v>15</c:v>
                </c:pt>
                <c:pt idx="27">
                  <c:v>16</c:v>
                </c:pt>
                <c:pt idx="28">
                  <c:v>17</c:v>
                </c:pt>
                <c:pt idx="29">
                  <c:v>18</c:v>
                </c:pt>
                <c:pt idx="30">
                  <c:v>19</c:v>
                </c:pt>
                <c:pt idx="31">
                  <c:v>20</c:v>
                </c:pt>
                <c:pt idx="32">
                  <c:v>21</c:v>
                </c:pt>
                <c:pt idx="33">
                  <c:v>22</c:v>
                </c:pt>
              </c:numCache>
            </c:numRef>
          </c:xVal>
          <c:yVal>
            <c:numRef>
              <c:f>Sheet1!$B$2:$B$36</c:f>
              <c:numCache>
                <c:formatCode>General</c:formatCode>
                <c:ptCount val="35"/>
                <c:pt idx="0">
                  <c:v>100</c:v>
                </c:pt>
                <c:pt idx="1">
                  <c:v>93.617999999999995</c:v>
                </c:pt>
                <c:pt idx="2">
                  <c:v>91.307000000000002</c:v>
                </c:pt>
                <c:pt idx="3">
                  <c:v>89.727999999999994</c:v>
                </c:pt>
                <c:pt idx="4">
                  <c:v>88.546999999999997</c:v>
                </c:pt>
                <c:pt idx="5">
                  <c:v>87.427999999999997</c:v>
                </c:pt>
                <c:pt idx="6">
                  <c:v>86.387</c:v>
                </c:pt>
                <c:pt idx="7">
                  <c:v>85.376999999999995</c:v>
                </c:pt>
                <c:pt idx="8">
                  <c:v>84.537000000000006</c:v>
                </c:pt>
                <c:pt idx="9">
                  <c:v>83.736999999999995</c:v>
                </c:pt>
                <c:pt idx="10">
                  <c:v>82.903000000000006</c:v>
                </c:pt>
                <c:pt idx="11">
                  <c:v>82.14</c:v>
                </c:pt>
                <c:pt idx="12">
                  <c:v>81.406999999999996</c:v>
                </c:pt>
                <c:pt idx="13">
                  <c:v>73.513000000000005</c:v>
                </c:pt>
                <c:pt idx="14">
                  <c:v>66.841999999999999</c:v>
                </c:pt>
                <c:pt idx="15">
                  <c:v>61.088999999999999</c:v>
                </c:pt>
                <c:pt idx="16">
                  <c:v>55.798999999999999</c:v>
                </c:pt>
                <c:pt idx="17">
                  <c:v>50.997</c:v>
                </c:pt>
                <c:pt idx="18">
                  <c:v>46.357999999999997</c:v>
                </c:pt>
                <c:pt idx="19">
                  <c:v>42.045000000000002</c:v>
                </c:pt>
                <c:pt idx="20">
                  <c:v>38.081000000000003</c:v>
                </c:pt>
                <c:pt idx="21">
                  <c:v>34.131999999999998</c:v>
                </c:pt>
                <c:pt idx="22">
                  <c:v>30.631</c:v>
                </c:pt>
                <c:pt idx="23">
                  <c:v>27.457999999999998</c:v>
                </c:pt>
                <c:pt idx="24">
                  <c:v>24.562000000000001</c:v>
                </c:pt>
                <c:pt idx="25">
                  <c:v>22.167999999999999</c:v>
                </c:pt>
                <c:pt idx="26">
                  <c:v>19.95</c:v>
                </c:pt>
                <c:pt idx="27">
                  <c:v>17.797000000000001</c:v>
                </c:pt>
                <c:pt idx="28">
                  <c:v>15.956</c:v>
                </c:pt>
                <c:pt idx="29">
                  <c:v>14.228999999999999</c:v>
                </c:pt>
                <c:pt idx="30">
                  <c:v>13.005000000000001</c:v>
                </c:pt>
                <c:pt idx="31">
                  <c:v>11.807</c:v>
                </c:pt>
                <c:pt idx="32">
                  <c:v>10.808999999999999</c:v>
                </c:pt>
                <c:pt idx="33">
                  <c:v>9.5419999999999998</c:v>
                </c:pt>
              </c:numCache>
            </c:numRef>
          </c:yVal>
          <c:smooth val="0"/>
          <c:extLst>
            <c:ext xmlns:c16="http://schemas.microsoft.com/office/drawing/2014/chart" uri="{C3380CC4-5D6E-409C-BE32-E72D297353CC}">
              <c16:uniqueId val="{00000000-74EF-4E74-9D5A-EA5038633C17}"/>
            </c:ext>
          </c:extLst>
        </c:ser>
        <c:ser>
          <c:idx val="1"/>
          <c:order val="1"/>
          <c:tx>
            <c:strRef>
              <c:f>Sheet1!$C$1</c:f>
              <c:strCache>
                <c:ptCount val="1"/>
                <c:pt idx="0">
                  <c:v>LCL (Adult)</c:v>
                </c:pt>
              </c:strCache>
            </c:strRef>
          </c:tx>
          <c:spPr>
            <a:ln w="41275">
              <a:solidFill>
                <a:srgbClr val="00B050"/>
              </a:solidFill>
              <a:prstDash val="sysDash"/>
            </a:ln>
          </c:spPr>
          <c:marker>
            <c:symbol val="none"/>
          </c:marker>
          <c:xVal>
            <c:numRef>
              <c:f>Sheet1!$A$2:$A$36</c:f>
              <c:numCache>
                <c:formatCode>General</c:formatCode>
                <c:ptCount val="35"/>
                <c:pt idx="0">
                  <c:v>0</c:v>
                </c:pt>
                <c:pt idx="1">
                  <c:v>8.3299999999999999E-2</c:v>
                </c:pt>
                <c:pt idx="2">
                  <c:v>0.16669999999999999</c:v>
                </c:pt>
                <c:pt idx="3">
                  <c:v>0.25</c:v>
                </c:pt>
                <c:pt idx="4">
                  <c:v>0.33329999999999999</c:v>
                </c:pt>
                <c:pt idx="5">
                  <c:v>0.41670000000000001</c:v>
                </c:pt>
                <c:pt idx="6">
                  <c:v>0.5</c:v>
                </c:pt>
                <c:pt idx="7">
                  <c:v>0.58330000000000004</c:v>
                </c:pt>
                <c:pt idx="8">
                  <c:v>0.66669999999999996</c:v>
                </c:pt>
                <c:pt idx="9">
                  <c:v>0.75</c:v>
                </c:pt>
                <c:pt idx="10">
                  <c:v>0.83330000000000004</c:v>
                </c:pt>
                <c:pt idx="11">
                  <c:v>0.91669999999999996</c:v>
                </c:pt>
                <c:pt idx="12">
                  <c:v>1</c:v>
                </c:pt>
                <c:pt idx="13">
                  <c:v>2</c:v>
                </c:pt>
                <c:pt idx="14">
                  <c:v>3</c:v>
                </c:pt>
                <c:pt idx="15">
                  <c:v>4</c:v>
                </c:pt>
                <c:pt idx="16">
                  <c:v>5</c:v>
                </c:pt>
                <c:pt idx="17">
                  <c:v>6</c:v>
                </c:pt>
                <c:pt idx="18">
                  <c:v>7</c:v>
                </c:pt>
                <c:pt idx="19">
                  <c:v>8</c:v>
                </c:pt>
                <c:pt idx="20">
                  <c:v>9</c:v>
                </c:pt>
                <c:pt idx="21">
                  <c:v>10</c:v>
                </c:pt>
                <c:pt idx="22">
                  <c:v>11</c:v>
                </c:pt>
                <c:pt idx="23">
                  <c:v>12</c:v>
                </c:pt>
                <c:pt idx="24">
                  <c:v>13</c:v>
                </c:pt>
                <c:pt idx="25">
                  <c:v>14</c:v>
                </c:pt>
                <c:pt idx="26">
                  <c:v>15</c:v>
                </c:pt>
                <c:pt idx="27">
                  <c:v>16</c:v>
                </c:pt>
                <c:pt idx="28">
                  <c:v>17</c:v>
                </c:pt>
                <c:pt idx="29">
                  <c:v>18</c:v>
                </c:pt>
                <c:pt idx="30">
                  <c:v>19</c:v>
                </c:pt>
                <c:pt idx="31">
                  <c:v>20</c:v>
                </c:pt>
                <c:pt idx="32">
                  <c:v>21</c:v>
                </c:pt>
                <c:pt idx="33">
                  <c:v>22</c:v>
                </c:pt>
              </c:numCache>
            </c:numRef>
          </c:xVal>
          <c:yVal>
            <c:numRef>
              <c:f>Sheet1!$C$2:$C$36</c:f>
              <c:numCache>
                <c:formatCode>General</c:formatCode>
                <c:ptCount val="35"/>
                <c:pt idx="0">
                  <c:v>100</c:v>
                </c:pt>
                <c:pt idx="1">
                  <c:v>93.424999999999997</c:v>
                </c:pt>
                <c:pt idx="2">
                  <c:v>91.084000000000003</c:v>
                </c:pt>
                <c:pt idx="3">
                  <c:v>89.488</c:v>
                </c:pt>
                <c:pt idx="4">
                  <c:v>88.295000000000002</c:v>
                </c:pt>
                <c:pt idx="5">
                  <c:v>87.165999999999997</c:v>
                </c:pt>
                <c:pt idx="6">
                  <c:v>86.117000000000004</c:v>
                </c:pt>
                <c:pt idx="7">
                  <c:v>85.097999999999999</c:v>
                </c:pt>
                <c:pt idx="8">
                  <c:v>84.251000000000005</c:v>
                </c:pt>
                <c:pt idx="9">
                  <c:v>83.444999999999993</c:v>
                </c:pt>
                <c:pt idx="10">
                  <c:v>82.605999999999995</c:v>
                </c:pt>
                <c:pt idx="11">
                  <c:v>81.837999999999994</c:v>
                </c:pt>
                <c:pt idx="12">
                  <c:v>81.099000000000004</c:v>
                </c:pt>
                <c:pt idx="13">
                  <c:v>73.159000000000006</c:v>
                </c:pt>
                <c:pt idx="14">
                  <c:v>66.456000000000003</c:v>
                </c:pt>
                <c:pt idx="15">
                  <c:v>60.679000000000002</c:v>
                </c:pt>
                <c:pt idx="16">
                  <c:v>55.369</c:v>
                </c:pt>
                <c:pt idx="17">
                  <c:v>50.551000000000002</c:v>
                </c:pt>
                <c:pt idx="18">
                  <c:v>45.896000000000001</c:v>
                </c:pt>
                <c:pt idx="19">
                  <c:v>41.567999999999998</c:v>
                </c:pt>
                <c:pt idx="20">
                  <c:v>37.591999999999999</c:v>
                </c:pt>
                <c:pt idx="21">
                  <c:v>33.630000000000003</c:v>
                </c:pt>
                <c:pt idx="22">
                  <c:v>30.117999999999999</c:v>
                </c:pt>
                <c:pt idx="23">
                  <c:v>26.934999999999999</c:v>
                </c:pt>
                <c:pt idx="24">
                  <c:v>24.027000000000001</c:v>
                </c:pt>
                <c:pt idx="25">
                  <c:v>21.623000000000001</c:v>
                </c:pt>
                <c:pt idx="26">
                  <c:v>19.393000000000001</c:v>
                </c:pt>
                <c:pt idx="27">
                  <c:v>17.228000000000002</c:v>
                </c:pt>
                <c:pt idx="28">
                  <c:v>15.374000000000001</c:v>
                </c:pt>
                <c:pt idx="29">
                  <c:v>13.632</c:v>
                </c:pt>
                <c:pt idx="30">
                  <c:v>12.393000000000001</c:v>
                </c:pt>
                <c:pt idx="31">
                  <c:v>11.173999999999999</c:v>
                </c:pt>
                <c:pt idx="32">
                  <c:v>10.151999999999999</c:v>
                </c:pt>
                <c:pt idx="33">
                  <c:v>8.843</c:v>
                </c:pt>
              </c:numCache>
            </c:numRef>
          </c:yVal>
          <c:smooth val="0"/>
          <c:extLst>
            <c:ext xmlns:c16="http://schemas.microsoft.com/office/drawing/2014/chart" uri="{C3380CC4-5D6E-409C-BE32-E72D297353CC}">
              <c16:uniqueId val="{00000001-74EF-4E74-9D5A-EA5038633C17}"/>
            </c:ext>
          </c:extLst>
        </c:ser>
        <c:ser>
          <c:idx val="2"/>
          <c:order val="2"/>
          <c:tx>
            <c:strRef>
              <c:f>Sheet1!$D$1</c:f>
              <c:strCache>
                <c:ptCount val="1"/>
                <c:pt idx="0">
                  <c:v>UCL (Adult)</c:v>
                </c:pt>
              </c:strCache>
            </c:strRef>
          </c:tx>
          <c:spPr>
            <a:ln w="41275">
              <a:solidFill>
                <a:srgbClr val="00B050"/>
              </a:solidFill>
              <a:prstDash val="sysDash"/>
            </a:ln>
          </c:spPr>
          <c:marker>
            <c:symbol val="none"/>
          </c:marker>
          <c:xVal>
            <c:numRef>
              <c:f>Sheet1!$A$2:$A$36</c:f>
              <c:numCache>
                <c:formatCode>General</c:formatCode>
                <c:ptCount val="35"/>
                <c:pt idx="0">
                  <c:v>0</c:v>
                </c:pt>
                <c:pt idx="1">
                  <c:v>8.3299999999999999E-2</c:v>
                </c:pt>
                <c:pt idx="2">
                  <c:v>0.16669999999999999</c:v>
                </c:pt>
                <c:pt idx="3">
                  <c:v>0.25</c:v>
                </c:pt>
                <c:pt idx="4">
                  <c:v>0.33329999999999999</c:v>
                </c:pt>
                <c:pt idx="5">
                  <c:v>0.41670000000000001</c:v>
                </c:pt>
                <c:pt idx="6">
                  <c:v>0.5</c:v>
                </c:pt>
                <c:pt idx="7">
                  <c:v>0.58330000000000004</c:v>
                </c:pt>
                <c:pt idx="8">
                  <c:v>0.66669999999999996</c:v>
                </c:pt>
                <c:pt idx="9">
                  <c:v>0.75</c:v>
                </c:pt>
                <c:pt idx="10">
                  <c:v>0.83330000000000004</c:v>
                </c:pt>
                <c:pt idx="11">
                  <c:v>0.91669999999999996</c:v>
                </c:pt>
                <c:pt idx="12">
                  <c:v>1</c:v>
                </c:pt>
                <c:pt idx="13">
                  <c:v>2</c:v>
                </c:pt>
                <c:pt idx="14">
                  <c:v>3</c:v>
                </c:pt>
                <c:pt idx="15">
                  <c:v>4</c:v>
                </c:pt>
                <c:pt idx="16">
                  <c:v>5</c:v>
                </c:pt>
                <c:pt idx="17">
                  <c:v>6</c:v>
                </c:pt>
                <c:pt idx="18">
                  <c:v>7</c:v>
                </c:pt>
                <c:pt idx="19">
                  <c:v>8</c:v>
                </c:pt>
                <c:pt idx="20">
                  <c:v>9</c:v>
                </c:pt>
                <c:pt idx="21">
                  <c:v>10</c:v>
                </c:pt>
                <c:pt idx="22">
                  <c:v>11</c:v>
                </c:pt>
                <c:pt idx="23">
                  <c:v>12</c:v>
                </c:pt>
                <c:pt idx="24">
                  <c:v>13</c:v>
                </c:pt>
                <c:pt idx="25">
                  <c:v>14</c:v>
                </c:pt>
                <c:pt idx="26">
                  <c:v>15</c:v>
                </c:pt>
                <c:pt idx="27">
                  <c:v>16</c:v>
                </c:pt>
                <c:pt idx="28">
                  <c:v>17</c:v>
                </c:pt>
                <c:pt idx="29">
                  <c:v>18</c:v>
                </c:pt>
                <c:pt idx="30">
                  <c:v>19</c:v>
                </c:pt>
                <c:pt idx="31">
                  <c:v>20</c:v>
                </c:pt>
                <c:pt idx="32">
                  <c:v>21</c:v>
                </c:pt>
                <c:pt idx="33">
                  <c:v>22</c:v>
                </c:pt>
              </c:numCache>
            </c:numRef>
          </c:xVal>
          <c:yVal>
            <c:numRef>
              <c:f>Sheet1!$D$2:$D$36</c:f>
              <c:numCache>
                <c:formatCode>General</c:formatCode>
                <c:ptCount val="35"/>
                <c:pt idx="0">
                  <c:v>100</c:v>
                </c:pt>
                <c:pt idx="1">
                  <c:v>93.805999999999997</c:v>
                </c:pt>
                <c:pt idx="2">
                  <c:v>91.524000000000001</c:v>
                </c:pt>
                <c:pt idx="3">
                  <c:v>89.962000000000003</c:v>
                </c:pt>
                <c:pt idx="4">
                  <c:v>88.793000000000006</c:v>
                </c:pt>
                <c:pt idx="5">
                  <c:v>87.685000000000002</c:v>
                </c:pt>
                <c:pt idx="6">
                  <c:v>86.653000000000006</c:v>
                </c:pt>
                <c:pt idx="7">
                  <c:v>85.652000000000001</c:v>
                </c:pt>
                <c:pt idx="8">
                  <c:v>84.817999999999998</c:v>
                </c:pt>
                <c:pt idx="9">
                  <c:v>84.022999999999996</c:v>
                </c:pt>
                <c:pt idx="10">
                  <c:v>83.195999999999998</c:v>
                </c:pt>
                <c:pt idx="11">
                  <c:v>82.438999999999993</c:v>
                </c:pt>
                <c:pt idx="12">
                  <c:v>81.709999999999994</c:v>
                </c:pt>
                <c:pt idx="13">
                  <c:v>73.864000000000004</c:v>
                </c:pt>
                <c:pt idx="14">
                  <c:v>67.224999999999994</c:v>
                </c:pt>
                <c:pt idx="15">
                  <c:v>61.497</c:v>
                </c:pt>
                <c:pt idx="16">
                  <c:v>56.225999999999999</c:v>
                </c:pt>
                <c:pt idx="17">
                  <c:v>51.442</c:v>
                </c:pt>
                <c:pt idx="18">
                  <c:v>46.819000000000003</c:v>
                </c:pt>
                <c:pt idx="19">
                  <c:v>42.52</c:v>
                </c:pt>
                <c:pt idx="20">
                  <c:v>38.57</c:v>
                </c:pt>
                <c:pt idx="21">
                  <c:v>34.634</c:v>
                </c:pt>
                <c:pt idx="22">
                  <c:v>31.145</c:v>
                </c:pt>
                <c:pt idx="23">
                  <c:v>27.983000000000001</c:v>
                </c:pt>
                <c:pt idx="24">
                  <c:v>25.099</c:v>
                </c:pt>
                <c:pt idx="25">
                  <c:v>22.718</c:v>
                </c:pt>
                <c:pt idx="26">
                  <c:v>20.512</c:v>
                </c:pt>
                <c:pt idx="27">
                  <c:v>18.373999999999999</c:v>
                </c:pt>
                <c:pt idx="28">
                  <c:v>16.547999999999998</c:v>
                </c:pt>
                <c:pt idx="29">
                  <c:v>14.837999999999999</c:v>
                </c:pt>
                <c:pt idx="30">
                  <c:v>13.632</c:v>
                </c:pt>
                <c:pt idx="31">
                  <c:v>12.459</c:v>
                </c:pt>
                <c:pt idx="32">
                  <c:v>11.489000000000001</c:v>
                </c:pt>
                <c:pt idx="33">
                  <c:v>10.271000000000001</c:v>
                </c:pt>
              </c:numCache>
            </c:numRef>
          </c:yVal>
          <c:smooth val="0"/>
          <c:extLst>
            <c:ext xmlns:c16="http://schemas.microsoft.com/office/drawing/2014/chart" uri="{C3380CC4-5D6E-409C-BE32-E72D297353CC}">
              <c16:uniqueId val="{00000002-74EF-4E74-9D5A-EA5038633C17}"/>
            </c:ext>
          </c:extLst>
        </c:ser>
        <c:ser>
          <c:idx val="3"/>
          <c:order val="3"/>
          <c:tx>
            <c:strRef>
              <c:f>Sheet1!$E$1</c:f>
              <c:strCache>
                <c:ptCount val="1"/>
                <c:pt idx="0">
                  <c:v>Pediatric (N = 2,223)</c:v>
                </c:pt>
              </c:strCache>
            </c:strRef>
          </c:tx>
          <c:spPr>
            <a:ln w="41275">
              <a:solidFill>
                <a:srgbClr val="00B0F0"/>
              </a:solidFill>
            </a:ln>
          </c:spPr>
          <c:marker>
            <c:symbol val="none"/>
          </c:marker>
          <c:xVal>
            <c:numRef>
              <c:f>Sheet1!$A$2:$A$36</c:f>
              <c:numCache>
                <c:formatCode>General</c:formatCode>
                <c:ptCount val="35"/>
                <c:pt idx="0">
                  <c:v>0</c:v>
                </c:pt>
                <c:pt idx="1">
                  <c:v>8.3299999999999999E-2</c:v>
                </c:pt>
                <c:pt idx="2">
                  <c:v>0.16669999999999999</c:v>
                </c:pt>
                <c:pt idx="3">
                  <c:v>0.25</c:v>
                </c:pt>
                <c:pt idx="4">
                  <c:v>0.33329999999999999</c:v>
                </c:pt>
                <c:pt idx="5">
                  <c:v>0.41670000000000001</c:v>
                </c:pt>
                <c:pt idx="6">
                  <c:v>0.5</c:v>
                </c:pt>
                <c:pt idx="7">
                  <c:v>0.58330000000000004</c:v>
                </c:pt>
                <c:pt idx="8">
                  <c:v>0.66669999999999996</c:v>
                </c:pt>
                <c:pt idx="9">
                  <c:v>0.75</c:v>
                </c:pt>
                <c:pt idx="10">
                  <c:v>0.83330000000000004</c:v>
                </c:pt>
                <c:pt idx="11">
                  <c:v>0.91669999999999996</c:v>
                </c:pt>
                <c:pt idx="12">
                  <c:v>1</c:v>
                </c:pt>
                <c:pt idx="13">
                  <c:v>2</c:v>
                </c:pt>
                <c:pt idx="14">
                  <c:v>3</c:v>
                </c:pt>
                <c:pt idx="15">
                  <c:v>4</c:v>
                </c:pt>
                <c:pt idx="16">
                  <c:v>5</c:v>
                </c:pt>
                <c:pt idx="17">
                  <c:v>6</c:v>
                </c:pt>
                <c:pt idx="18">
                  <c:v>7</c:v>
                </c:pt>
                <c:pt idx="19">
                  <c:v>8</c:v>
                </c:pt>
                <c:pt idx="20">
                  <c:v>9</c:v>
                </c:pt>
                <c:pt idx="21">
                  <c:v>10</c:v>
                </c:pt>
                <c:pt idx="22">
                  <c:v>11</c:v>
                </c:pt>
                <c:pt idx="23">
                  <c:v>12</c:v>
                </c:pt>
                <c:pt idx="24">
                  <c:v>13</c:v>
                </c:pt>
                <c:pt idx="25">
                  <c:v>14</c:v>
                </c:pt>
                <c:pt idx="26">
                  <c:v>15</c:v>
                </c:pt>
                <c:pt idx="27">
                  <c:v>16</c:v>
                </c:pt>
                <c:pt idx="28">
                  <c:v>17</c:v>
                </c:pt>
                <c:pt idx="29">
                  <c:v>18</c:v>
                </c:pt>
                <c:pt idx="30">
                  <c:v>19</c:v>
                </c:pt>
                <c:pt idx="31">
                  <c:v>20</c:v>
                </c:pt>
                <c:pt idx="32">
                  <c:v>21</c:v>
                </c:pt>
                <c:pt idx="33">
                  <c:v>22</c:v>
                </c:pt>
              </c:numCache>
            </c:numRef>
          </c:xVal>
          <c:yVal>
            <c:numRef>
              <c:f>Sheet1!$E$2:$E$36</c:f>
              <c:numCache>
                <c:formatCode>General</c:formatCode>
                <c:ptCount val="35"/>
                <c:pt idx="0">
                  <c:v>100</c:v>
                </c:pt>
                <c:pt idx="1">
                  <c:v>92.679000000000002</c:v>
                </c:pt>
                <c:pt idx="2">
                  <c:v>90.384</c:v>
                </c:pt>
                <c:pt idx="3">
                  <c:v>88.900999999999996</c:v>
                </c:pt>
                <c:pt idx="4">
                  <c:v>87.879000000000005</c:v>
                </c:pt>
                <c:pt idx="5">
                  <c:v>86.945999999999998</c:v>
                </c:pt>
                <c:pt idx="6">
                  <c:v>85.778000000000006</c:v>
                </c:pt>
                <c:pt idx="7">
                  <c:v>85.213999999999999</c:v>
                </c:pt>
                <c:pt idx="8">
                  <c:v>84.555000000000007</c:v>
                </c:pt>
                <c:pt idx="9">
                  <c:v>83.891999999999996</c:v>
                </c:pt>
                <c:pt idx="10">
                  <c:v>82.66</c:v>
                </c:pt>
                <c:pt idx="11">
                  <c:v>81.661000000000001</c:v>
                </c:pt>
                <c:pt idx="12">
                  <c:v>80.847999999999999</c:v>
                </c:pt>
                <c:pt idx="13">
                  <c:v>71.397000000000006</c:v>
                </c:pt>
                <c:pt idx="14">
                  <c:v>63.753</c:v>
                </c:pt>
                <c:pt idx="15">
                  <c:v>58.179000000000002</c:v>
                </c:pt>
                <c:pt idx="16">
                  <c:v>53.131999999999998</c:v>
                </c:pt>
                <c:pt idx="17">
                  <c:v>48.808999999999997</c:v>
                </c:pt>
                <c:pt idx="18">
                  <c:v>45.72</c:v>
                </c:pt>
                <c:pt idx="19">
                  <c:v>43.304000000000002</c:v>
                </c:pt>
                <c:pt idx="20">
                  <c:v>40.731999999999999</c:v>
                </c:pt>
                <c:pt idx="21">
                  <c:v>38.710999999999999</c:v>
                </c:pt>
                <c:pt idx="22">
                  <c:v>36.634</c:v>
                </c:pt>
                <c:pt idx="23">
                  <c:v>34.718000000000004</c:v>
                </c:pt>
                <c:pt idx="24">
                  <c:v>31.193999999999999</c:v>
                </c:pt>
                <c:pt idx="25">
                  <c:v>30.651</c:v>
                </c:pt>
                <c:pt idx="26">
                  <c:v>28.544</c:v>
                </c:pt>
                <c:pt idx="27">
                  <c:v>27.864000000000001</c:v>
                </c:pt>
                <c:pt idx="28">
                  <c:v>26.763000000000002</c:v>
                </c:pt>
                <c:pt idx="29">
                  <c:v>25.082000000000001</c:v>
                </c:pt>
                <c:pt idx="30">
                  <c:v>24.047000000000001</c:v>
                </c:pt>
                <c:pt idx="31">
                  <c:v>23.446000000000002</c:v>
                </c:pt>
                <c:pt idx="32">
                  <c:v>23.446000000000002</c:v>
                </c:pt>
                <c:pt idx="33">
                  <c:v>22.274000000000001</c:v>
                </c:pt>
              </c:numCache>
            </c:numRef>
          </c:yVal>
          <c:smooth val="0"/>
          <c:extLst>
            <c:ext xmlns:c16="http://schemas.microsoft.com/office/drawing/2014/chart" uri="{C3380CC4-5D6E-409C-BE32-E72D297353CC}">
              <c16:uniqueId val="{00000003-74EF-4E74-9D5A-EA5038633C17}"/>
            </c:ext>
          </c:extLst>
        </c:ser>
        <c:ser>
          <c:idx val="4"/>
          <c:order val="4"/>
          <c:tx>
            <c:strRef>
              <c:f>Sheet1!$F$1</c:f>
              <c:strCache>
                <c:ptCount val="1"/>
                <c:pt idx="0">
                  <c:v>LCL (Ped)</c:v>
                </c:pt>
              </c:strCache>
            </c:strRef>
          </c:tx>
          <c:spPr>
            <a:ln w="41275">
              <a:solidFill>
                <a:srgbClr val="00B0F0"/>
              </a:solidFill>
              <a:prstDash val="sysDash"/>
            </a:ln>
          </c:spPr>
          <c:marker>
            <c:symbol val="none"/>
          </c:marker>
          <c:xVal>
            <c:numRef>
              <c:f>Sheet1!$A$2:$A$36</c:f>
              <c:numCache>
                <c:formatCode>General</c:formatCode>
                <c:ptCount val="35"/>
                <c:pt idx="0">
                  <c:v>0</c:v>
                </c:pt>
                <c:pt idx="1">
                  <c:v>8.3299999999999999E-2</c:v>
                </c:pt>
                <c:pt idx="2">
                  <c:v>0.16669999999999999</c:v>
                </c:pt>
                <c:pt idx="3">
                  <c:v>0.25</c:v>
                </c:pt>
                <c:pt idx="4">
                  <c:v>0.33329999999999999</c:v>
                </c:pt>
                <c:pt idx="5">
                  <c:v>0.41670000000000001</c:v>
                </c:pt>
                <c:pt idx="6">
                  <c:v>0.5</c:v>
                </c:pt>
                <c:pt idx="7">
                  <c:v>0.58330000000000004</c:v>
                </c:pt>
                <c:pt idx="8">
                  <c:v>0.66669999999999996</c:v>
                </c:pt>
                <c:pt idx="9">
                  <c:v>0.75</c:v>
                </c:pt>
                <c:pt idx="10">
                  <c:v>0.83330000000000004</c:v>
                </c:pt>
                <c:pt idx="11">
                  <c:v>0.91669999999999996</c:v>
                </c:pt>
                <c:pt idx="12">
                  <c:v>1</c:v>
                </c:pt>
                <c:pt idx="13">
                  <c:v>2</c:v>
                </c:pt>
                <c:pt idx="14">
                  <c:v>3</c:v>
                </c:pt>
                <c:pt idx="15">
                  <c:v>4</c:v>
                </c:pt>
                <c:pt idx="16">
                  <c:v>5</c:v>
                </c:pt>
                <c:pt idx="17">
                  <c:v>6</c:v>
                </c:pt>
                <c:pt idx="18">
                  <c:v>7</c:v>
                </c:pt>
                <c:pt idx="19">
                  <c:v>8</c:v>
                </c:pt>
                <c:pt idx="20">
                  <c:v>9</c:v>
                </c:pt>
                <c:pt idx="21">
                  <c:v>10</c:v>
                </c:pt>
                <c:pt idx="22">
                  <c:v>11</c:v>
                </c:pt>
                <c:pt idx="23">
                  <c:v>12</c:v>
                </c:pt>
                <c:pt idx="24">
                  <c:v>13</c:v>
                </c:pt>
                <c:pt idx="25">
                  <c:v>14</c:v>
                </c:pt>
                <c:pt idx="26">
                  <c:v>15</c:v>
                </c:pt>
                <c:pt idx="27">
                  <c:v>16</c:v>
                </c:pt>
                <c:pt idx="28">
                  <c:v>17</c:v>
                </c:pt>
                <c:pt idx="29">
                  <c:v>18</c:v>
                </c:pt>
                <c:pt idx="30">
                  <c:v>19</c:v>
                </c:pt>
                <c:pt idx="31">
                  <c:v>20</c:v>
                </c:pt>
                <c:pt idx="32">
                  <c:v>21</c:v>
                </c:pt>
                <c:pt idx="33">
                  <c:v>22</c:v>
                </c:pt>
              </c:numCache>
            </c:numRef>
          </c:xVal>
          <c:yVal>
            <c:numRef>
              <c:f>Sheet1!$F$2:$F$36</c:f>
              <c:numCache>
                <c:formatCode>General</c:formatCode>
                <c:ptCount val="35"/>
                <c:pt idx="0">
                  <c:v>100</c:v>
                </c:pt>
                <c:pt idx="1">
                  <c:v>91.513000000000005</c:v>
                </c:pt>
                <c:pt idx="2">
                  <c:v>89.075999999999993</c:v>
                </c:pt>
                <c:pt idx="3">
                  <c:v>87.512</c:v>
                </c:pt>
                <c:pt idx="4">
                  <c:v>86.438999999999993</c:v>
                </c:pt>
                <c:pt idx="5">
                  <c:v>85.462000000000003</c:v>
                </c:pt>
                <c:pt idx="6">
                  <c:v>84.242000000000004</c:v>
                </c:pt>
                <c:pt idx="7">
                  <c:v>83.655000000000001</c:v>
                </c:pt>
                <c:pt idx="8">
                  <c:v>82.968000000000004</c:v>
                </c:pt>
                <c:pt idx="9">
                  <c:v>82.278999999999996</c:v>
                </c:pt>
                <c:pt idx="10">
                  <c:v>81</c:v>
                </c:pt>
                <c:pt idx="11">
                  <c:v>79.965999999999994</c:v>
                </c:pt>
                <c:pt idx="12">
                  <c:v>79.125</c:v>
                </c:pt>
                <c:pt idx="13">
                  <c:v>69.403000000000006</c:v>
                </c:pt>
                <c:pt idx="14">
                  <c:v>61.601999999999997</c:v>
                </c:pt>
                <c:pt idx="15">
                  <c:v>55.932000000000002</c:v>
                </c:pt>
                <c:pt idx="16">
                  <c:v>50.804000000000002</c:v>
                </c:pt>
                <c:pt idx="17">
                  <c:v>46.411999999999999</c:v>
                </c:pt>
                <c:pt idx="18">
                  <c:v>43.267000000000003</c:v>
                </c:pt>
                <c:pt idx="19">
                  <c:v>40.798999999999999</c:v>
                </c:pt>
                <c:pt idx="20">
                  <c:v>38.158999999999999</c:v>
                </c:pt>
                <c:pt idx="21">
                  <c:v>36.073</c:v>
                </c:pt>
                <c:pt idx="22">
                  <c:v>33.911999999999999</c:v>
                </c:pt>
                <c:pt idx="23">
                  <c:v>31.896999999999998</c:v>
                </c:pt>
                <c:pt idx="24">
                  <c:v>28.193000000000001</c:v>
                </c:pt>
                <c:pt idx="25">
                  <c:v>27.614000000000001</c:v>
                </c:pt>
                <c:pt idx="26">
                  <c:v>25.358000000000001</c:v>
                </c:pt>
                <c:pt idx="27">
                  <c:v>24.626000000000001</c:v>
                </c:pt>
                <c:pt idx="28">
                  <c:v>23.437000000000001</c:v>
                </c:pt>
                <c:pt idx="29">
                  <c:v>21.609000000000002</c:v>
                </c:pt>
                <c:pt idx="30">
                  <c:v>20.457999999999998</c:v>
                </c:pt>
                <c:pt idx="31">
                  <c:v>19.776</c:v>
                </c:pt>
                <c:pt idx="32">
                  <c:v>19.776</c:v>
                </c:pt>
                <c:pt idx="33">
                  <c:v>18.193999999999999</c:v>
                </c:pt>
              </c:numCache>
            </c:numRef>
          </c:yVal>
          <c:smooth val="0"/>
          <c:extLst>
            <c:ext xmlns:c16="http://schemas.microsoft.com/office/drawing/2014/chart" uri="{C3380CC4-5D6E-409C-BE32-E72D297353CC}">
              <c16:uniqueId val="{00000004-74EF-4E74-9D5A-EA5038633C17}"/>
            </c:ext>
          </c:extLst>
        </c:ser>
        <c:ser>
          <c:idx val="5"/>
          <c:order val="5"/>
          <c:tx>
            <c:strRef>
              <c:f>Sheet1!$G$1</c:f>
              <c:strCache>
                <c:ptCount val="1"/>
                <c:pt idx="0">
                  <c:v>UCL (Ped)</c:v>
                </c:pt>
              </c:strCache>
            </c:strRef>
          </c:tx>
          <c:spPr>
            <a:ln w="41275">
              <a:solidFill>
                <a:srgbClr val="00B0F0"/>
              </a:solidFill>
              <a:prstDash val="sysDash"/>
            </a:ln>
          </c:spPr>
          <c:marker>
            <c:symbol val="none"/>
          </c:marker>
          <c:xVal>
            <c:numRef>
              <c:f>Sheet1!$A$2:$A$36</c:f>
              <c:numCache>
                <c:formatCode>General</c:formatCode>
                <c:ptCount val="35"/>
                <c:pt idx="0">
                  <c:v>0</c:v>
                </c:pt>
                <c:pt idx="1">
                  <c:v>8.3299999999999999E-2</c:v>
                </c:pt>
                <c:pt idx="2">
                  <c:v>0.16669999999999999</c:v>
                </c:pt>
                <c:pt idx="3">
                  <c:v>0.25</c:v>
                </c:pt>
                <c:pt idx="4">
                  <c:v>0.33329999999999999</c:v>
                </c:pt>
                <c:pt idx="5">
                  <c:v>0.41670000000000001</c:v>
                </c:pt>
                <c:pt idx="6">
                  <c:v>0.5</c:v>
                </c:pt>
                <c:pt idx="7">
                  <c:v>0.58330000000000004</c:v>
                </c:pt>
                <c:pt idx="8">
                  <c:v>0.66669999999999996</c:v>
                </c:pt>
                <c:pt idx="9">
                  <c:v>0.75</c:v>
                </c:pt>
                <c:pt idx="10">
                  <c:v>0.83330000000000004</c:v>
                </c:pt>
                <c:pt idx="11">
                  <c:v>0.91669999999999996</c:v>
                </c:pt>
                <c:pt idx="12">
                  <c:v>1</c:v>
                </c:pt>
                <c:pt idx="13">
                  <c:v>2</c:v>
                </c:pt>
                <c:pt idx="14">
                  <c:v>3</c:v>
                </c:pt>
                <c:pt idx="15">
                  <c:v>4</c:v>
                </c:pt>
                <c:pt idx="16">
                  <c:v>5</c:v>
                </c:pt>
                <c:pt idx="17">
                  <c:v>6</c:v>
                </c:pt>
                <c:pt idx="18">
                  <c:v>7</c:v>
                </c:pt>
                <c:pt idx="19">
                  <c:v>8</c:v>
                </c:pt>
                <c:pt idx="20">
                  <c:v>9</c:v>
                </c:pt>
                <c:pt idx="21">
                  <c:v>10</c:v>
                </c:pt>
                <c:pt idx="22">
                  <c:v>11</c:v>
                </c:pt>
                <c:pt idx="23">
                  <c:v>12</c:v>
                </c:pt>
                <c:pt idx="24">
                  <c:v>13</c:v>
                </c:pt>
                <c:pt idx="25">
                  <c:v>14</c:v>
                </c:pt>
                <c:pt idx="26">
                  <c:v>15</c:v>
                </c:pt>
                <c:pt idx="27">
                  <c:v>16</c:v>
                </c:pt>
                <c:pt idx="28">
                  <c:v>17</c:v>
                </c:pt>
                <c:pt idx="29">
                  <c:v>18</c:v>
                </c:pt>
                <c:pt idx="30">
                  <c:v>19</c:v>
                </c:pt>
                <c:pt idx="31">
                  <c:v>20</c:v>
                </c:pt>
                <c:pt idx="32">
                  <c:v>21</c:v>
                </c:pt>
                <c:pt idx="33">
                  <c:v>22</c:v>
                </c:pt>
              </c:numCache>
            </c:numRef>
          </c:xVal>
          <c:yVal>
            <c:numRef>
              <c:f>Sheet1!$G$2:$G$36</c:f>
              <c:numCache>
                <c:formatCode>General</c:formatCode>
                <c:ptCount val="35"/>
                <c:pt idx="0">
                  <c:v>100</c:v>
                </c:pt>
                <c:pt idx="1">
                  <c:v>93.69</c:v>
                </c:pt>
                <c:pt idx="2">
                  <c:v>91.543000000000006</c:v>
                </c:pt>
                <c:pt idx="3">
                  <c:v>90.144000000000005</c:v>
                </c:pt>
                <c:pt idx="4">
                  <c:v>89.174999999999997</c:v>
                </c:pt>
                <c:pt idx="5">
                  <c:v>88.289000000000001</c:v>
                </c:pt>
                <c:pt idx="6">
                  <c:v>87.174999999999997</c:v>
                </c:pt>
                <c:pt idx="7">
                  <c:v>86.637</c:v>
                </c:pt>
                <c:pt idx="8">
                  <c:v>86.006</c:v>
                </c:pt>
                <c:pt idx="9">
                  <c:v>85.372</c:v>
                </c:pt>
                <c:pt idx="10">
                  <c:v>84.188999999999993</c:v>
                </c:pt>
                <c:pt idx="11">
                  <c:v>83.227999999999994</c:v>
                </c:pt>
                <c:pt idx="12">
                  <c:v>82.444999999999993</c:v>
                </c:pt>
                <c:pt idx="13">
                  <c:v>73.287000000000006</c:v>
                </c:pt>
                <c:pt idx="14">
                  <c:v>65.819999999999993</c:v>
                </c:pt>
                <c:pt idx="15">
                  <c:v>60.353999999999999</c:v>
                </c:pt>
                <c:pt idx="16">
                  <c:v>55.402000000000001</c:v>
                </c:pt>
                <c:pt idx="17">
                  <c:v>51.161000000000001</c:v>
                </c:pt>
                <c:pt idx="18">
                  <c:v>48.137</c:v>
                </c:pt>
                <c:pt idx="19">
                  <c:v>45.780999999999999</c:v>
                </c:pt>
                <c:pt idx="20">
                  <c:v>43.286999999999999</c:v>
                </c:pt>
                <c:pt idx="21">
                  <c:v>41.338999999999999</c:v>
                </c:pt>
                <c:pt idx="22">
                  <c:v>39.356999999999999</c:v>
                </c:pt>
                <c:pt idx="23">
                  <c:v>37.551000000000002</c:v>
                </c:pt>
                <c:pt idx="24">
                  <c:v>34.235999999999997</c:v>
                </c:pt>
                <c:pt idx="25">
                  <c:v>33.735999999999997</c:v>
                </c:pt>
                <c:pt idx="26">
                  <c:v>31.803000000000001</c:v>
                </c:pt>
                <c:pt idx="27">
                  <c:v>31.186</c:v>
                </c:pt>
                <c:pt idx="28">
                  <c:v>30.192</c:v>
                </c:pt>
                <c:pt idx="29">
                  <c:v>28.693999999999999</c:v>
                </c:pt>
                <c:pt idx="30">
                  <c:v>27.805</c:v>
                </c:pt>
                <c:pt idx="31">
                  <c:v>27.305</c:v>
                </c:pt>
                <c:pt idx="32">
                  <c:v>27.305</c:v>
                </c:pt>
                <c:pt idx="33">
                  <c:v>26.620999999999999</c:v>
                </c:pt>
              </c:numCache>
            </c:numRef>
          </c:yVal>
          <c:smooth val="0"/>
          <c:extLst>
            <c:ext xmlns:c16="http://schemas.microsoft.com/office/drawing/2014/chart" uri="{C3380CC4-5D6E-409C-BE32-E72D297353CC}">
              <c16:uniqueId val="{00000005-74EF-4E74-9D5A-EA5038633C17}"/>
            </c:ext>
          </c:extLst>
        </c:ser>
        <c:dLbls>
          <c:showLegendKey val="0"/>
          <c:showVal val="0"/>
          <c:showCatName val="0"/>
          <c:showSerName val="0"/>
          <c:showPercent val="0"/>
          <c:showBubbleSize val="0"/>
        </c:dLbls>
        <c:axId val="549805800"/>
        <c:axId val="549805016"/>
      </c:scatterChart>
      <c:valAx>
        <c:axId val="549805800"/>
        <c:scaling>
          <c:orientation val="minMax"/>
          <c:max val="20"/>
          <c:min val="0"/>
        </c:scaling>
        <c:delete val="0"/>
        <c:axPos val="b"/>
        <c:title>
          <c:tx>
            <c:rich>
              <a:bodyPr/>
              <a:lstStyle/>
              <a:p>
                <a:pPr>
                  <a:defRPr sz="1700">
                    <a:solidFill>
                      <a:schemeClr val="bg2"/>
                    </a:solidFill>
                  </a:defRPr>
                </a:pPr>
                <a:r>
                  <a:rPr lang="en-US" sz="1700" dirty="0" smtClean="0">
                    <a:solidFill>
                      <a:schemeClr val="bg2"/>
                    </a:solidFill>
                  </a:rPr>
                  <a:t>Years</a:t>
                </a:r>
                <a:endParaRPr lang="en-US" sz="1700" dirty="0">
                  <a:solidFill>
                    <a:schemeClr val="bg2"/>
                  </a:solidFill>
                </a:endParaRPr>
              </a:p>
            </c:rich>
          </c:tx>
          <c:layout/>
          <c:overlay val="0"/>
        </c:title>
        <c:numFmt formatCode="#,##0" sourceLinked="0"/>
        <c:majorTickMark val="out"/>
        <c:minorTickMark val="none"/>
        <c:tickLblPos val="nextTo"/>
        <c:spPr>
          <a:ln>
            <a:solidFill>
              <a:schemeClr val="bg2"/>
            </a:solidFill>
          </a:ln>
        </c:spPr>
        <c:txPr>
          <a:bodyPr rot="0"/>
          <a:lstStyle/>
          <a:p>
            <a:pPr>
              <a:defRPr sz="1500" b="1">
                <a:solidFill>
                  <a:schemeClr val="bg2"/>
                </a:solidFill>
              </a:defRPr>
            </a:pPr>
            <a:endParaRPr lang="en-US"/>
          </a:p>
        </c:txPr>
        <c:crossAx val="549805016"/>
        <c:crosses val="autoZero"/>
        <c:crossBetween val="midCat"/>
        <c:majorUnit val="1"/>
      </c:valAx>
      <c:valAx>
        <c:axId val="549805016"/>
        <c:scaling>
          <c:orientation val="minMax"/>
          <c:max val="100"/>
          <c:min val="0"/>
        </c:scaling>
        <c:delete val="0"/>
        <c:axPos val="l"/>
        <c:majorGridlines>
          <c:spPr>
            <a:ln>
              <a:solidFill>
                <a:schemeClr val="bg2"/>
              </a:solidFill>
              <a:prstDash val="sysDash"/>
            </a:ln>
          </c:spPr>
        </c:majorGridlines>
        <c:title>
          <c:tx>
            <c:rich>
              <a:bodyPr rot="-5400000" vert="horz"/>
              <a:lstStyle/>
              <a:p>
                <a:pPr>
                  <a:defRPr sz="1700">
                    <a:solidFill>
                      <a:schemeClr val="bg2"/>
                    </a:solidFill>
                  </a:defRPr>
                </a:pPr>
                <a:r>
                  <a:rPr lang="en-US" sz="1700" b="1" i="0" baseline="0" dirty="0" smtClean="0">
                    <a:solidFill>
                      <a:schemeClr val="bg2"/>
                    </a:solidFill>
                  </a:rPr>
                  <a:t>Survival (%)</a:t>
                </a:r>
                <a:endParaRPr lang="en-US" sz="1700" b="1" i="0" baseline="0" dirty="0">
                  <a:solidFill>
                    <a:schemeClr val="bg2"/>
                  </a:solidFill>
                </a:endParaRPr>
              </a:p>
            </c:rich>
          </c:tx>
          <c:layout/>
          <c:overlay val="0"/>
        </c:title>
        <c:numFmt formatCode="General" sourceLinked="1"/>
        <c:majorTickMark val="out"/>
        <c:minorTickMark val="none"/>
        <c:tickLblPos val="nextTo"/>
        <c:spPr>
          <a:ln>
            <a:solidFill>
              <a:schemeClr val="bg2"/>
            </a:solidFill>
          </a:ln>
        </c:spPr>
        <c:txPr>
          <a:bodyPr/>
          <a:lstStyle/>
          <a:p>
            <a:pPr>
              <a:defRPr sz="1500" b="1">
                <a:solidFill>
                  <a:schemeClr val="bg2"/>
                </a:solidFill>
              </a:defRPr>
            </a:pPr>
            <a:endParaRPr lang="en-US"/>
          </a:p>
        </c:txPr>
        <c:crossAx val="549805800"/>
        <c:crosses val="autoZero"/>
        <c:crossBetween val="midCat"/>
        <c:majorUnit val="25"/>
      </c:valAx>
      <c:spPr>
        <a:noFill/>
        <a:ln>
          <a:solidFill>
            <a:schemeClr val="bg2"/>
          </a:solidFill>
        </a:ln>
      </c:spPr>
    </c:plotArea>
    <c:legend>
      <c:legendPos val="r"/>
      <c:legendEntry>
        <c:idx val="1"/>
        <c:delete val="1"/>
      </c:legendEntry>
      <c:legendEntry>
        <c:idx val="2"/>
        <c:delete val="1"/>
      </c:legendEntry>
      <c:legendEntry>
        <c:idx val="4"/>
        <c:delete val="1"/>
      </c:legendEntry>
      <c:legendEntry>
        <c:idx val="5"/>
        <c:delete val="1"/>
      </c:legendEntry>
      <c:layout>
        <c:manualLayout>
          <c:xMode val="edge"/>
          <c:yMode val="edge"/>
          <c:x val="0.69414869336985052"/>
          <c:y val="6.6669841673016678E-2"/>
          <c:w val="0.24137726805888393"/>
          <c:h val="0.11550334434002202"/>
        </c:manualLayout>
      </c:layout>
      <c:overlay val="1"/>
      <c:spPr>
        <a:noFill/>
        <a:ln>
          <a:solidFill>
            <a:schemeClr val="bg2"/>
          </a:solidFill>
        </a:ln>
      </c:spPr>
      <c:txPr>
        <a:bodyPr/>
        <a:lstStyle/>
        <a:p>
          <a:pPr>
            <a:defRPr sz="1400" b="1">
              <a:solidFill>
                <a:schemeClr val="bg2"/>
              </a:solidFill>
            </a:defRPr>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9.6799269656510326E-2"/>
          <c:y val="3.3590508847684365E-2"/>
          <c:w val="0.88204654727893528"/>
          <c:h val="0.83525865718398107"/>
        </c:manualLayout>
      </c:layout>
      <c:scatterChart>
        <c:scatterStyle val="lineMarker"/>
        <c:varyColors val="0"/>
        <c:ser>
          <c:idx val="0"/>
          <c:order val="0"/>
          <c:tx>
            <c:strRef>
              <c:f>Sheet1!$B$1</c:f>
              <c:strCache>
                <c:ptCount val="1"/>
                <c:pt idx="0">
                  <c:v>Adult/Primary (N=60,885)</c:v>
                </c:pt>
              </c:strCache>
            </c:strRef>
          </c:tx>
          <c:spPr>
            <a:ln w="41275">
              <a:solidFill>
                <a:srgbClr val="00B0F0"/>
              </a:solidFill>
            </a:ln>
          </c:spPr>
          <c:marker>
            <c:symbol val="none"/>
          </c:marker>
          <c:xVal>
            <c:numRef>
              <c:f>Sheet1!$A$2:$A$36</c:f>
              <c:numCache>
                <c:formatCode>General</c:formatCode>
                <c:ptCount val="35"/>
                <c:pt idx="0">
                  <c:v>0</c:v>
                </c:pt>
                <c:pt idx="1">
                  <c:v>8.3299999999999999E-2</c:v>
                </c:pt>
                <c:pt idx="2">
                  <c:v>0.16669999999999999</c:v>
                </c:pt>
                <c:pt idx="3">
                  <c:v>0.25</c:v>
                </c:pt>
                <c:pt idx="4">
                  <c:v>0.33329999999999999</c:v>
                </c:pt>
                <c:pt idx="5">
                  <c:v>0.41670000000000001</c:v>
                </c:pt>
                <c:pt idx="6">
                  <c:v>0.5</c:v>
                </c:pt>
                <c:pt idx="7">
                  <c:v>0.58330000000000004</c:v>
                </c:pt>
                <c:pt idx="8">
                  <c:v>0.66669999999999996</c:v>
                </c:pt>
                <c:pt idx="9">
                  <c:v>0.75</c:v>
                </c:pt>
                <c:pt idx="10">
                  <c:v>0.83330000000000004</c:v>
                </c:pt>
                <c:pt idx="11">
                  <c:v>0.91669999999999996</c:v>
                </c:pt>
                <c:pt idx="12">
                  <c:v>1</c:v>
                </c:pt>
                <c:pt idx="13">
                  <c:v>2</c:v>
                </c:pt>
                <c:pt idx="14">
                  <c:v>3</c:v>
                </c:pt>
                <c:pt idx="15">
                  <c:v>4</c:v>
                </c:pt>
                <c:pt idx="16">
                  <c:v>5</c:v>
                </c:pt>
                <c:pt idx="17">
                  <c:v>6</c:v>
                </c:pt>
                <c:pt idx="18">
                  <c:v>7</c:v>
                </c:pt>
                <c:pt idx="19">
                  <c:v>8</c:v>
                </c:pt>
                <c:pt idx="20">
                  <c:v>9</c:v>
                </c:pt>
                <c:pt idx="21">
                  <c:v>10</c:v>
                </c:pt>
                <c:pt idx="22">
                  <c:v>11</c:v>
                </c:pt>
                <c:pt idx="23">
                  <c:v>12</c:v>
                </c:pt>
                <c:pt idx="24">
                  <c:v>13</c:v>
                </c:pt>
                <c:pt idx="25">
                  <c:v>14</c:v>
                </c:pt>
                <c:pt idx="26">
                  <c:v>15</c:v>
                </c:pt>
                <c:pt idx="27">
                  <c:v>16</c:v>
                </c:pt>
                <c:pt idx="28">
                  <c:v>17</c:v>
                </c:pt>
                <c:pt idx="29">
                  <c:v>18</c:v>
                </c:pt>
                <c:pt idx="30">
                  <c:v>19</c:v>
                </c:pt>
                <c:pt idx="31">
                  <c:v>20</c:v>
                </c:pt>
                <c:pt idx="32">
                  <c:v>21</c:v>
                </c:pt>
                <c:pt idx="33">
                  <c:v>22</c:v>
                </c:pt>
              </c:numCache>
            </c:numRef>
          </c:xVal>
          <c:yVal>
            <c:numRef>
              <c:f>Sheet1!$B$2:$B$36</c:f>
              <c:numCache>
                <c:formatCode>General</c:formatCode>
                <c:ptCount val="35"/>
                <c:pt idx="0">
                  <c:v>100</c:v>
                </c:pt>
                <c:pt idx="1">
                  <c:v>93.852999999999994</c:v>
                </c:pt>
                <c:pt idx="2">
                  <c:v>91.628</c:v>
                </c:pt>
                <c:pt idx="3">
                  <c:v>90.072999999999993</c:v>
                </c:pt>
                <c:pt idx="4">
                  <c:v>88.906999999999996</c:v>
                </c:pt>
                <c:pt idx="5">
                  <c:v>87.822999999999993</c:v>
                </c:pt>
                <c:pt idx="6">
                  <c:v>86.807000000000002</c:v>
                </c:pt>
                <c:pt idx="7">
                  <c:v>85.811000000000007</c:v>
                </c:pt>
                <c:pt idx="8">
                  <c:v>84.975999999999999</c:v>
                </c:pt>
                <c:pt idx="9">
                  <c:v>84.186999999999998</c:v>
                </c:pt>
                <c:pt idx="10">
                  <c:v>83.376000000000005</c:v>
                </c:pt>
                <c:pt idx="11">
                  <c:v>82.611999999999995</c:v>
                </c:pt>
                <c:pt idx="12">
                  <c:v>81.893000000000001</c:v>
                </c:pt>
                <c:pt idx="13">
                  <c:v>74.081999999999994</c:v>
                </c:pt>
                <c:pt idx="14">
                  <c:v>67.466999999999999</c:v>
                </c:pt>
                <c:pt idx="15">
                  <c:v>61.71</c:v>
                </c:pt>
                <c:pt idx="16">
                  <c:v>56.384</c:v>
                </c:pt>
                <c:pt idx="17">
                  <c:v>51.567999999999998</c:v>
                </c:pt>
                <c:pt idx="18">
                  <c:v>46.906999999999996</c:v>
                </c:pt>
                <c:pt idx="19">
                  <c:v>42.558</c:v>
                </c:pt>
                <c:pt idx="20">
                  <c:v>38.552999999999997</c:v>
                </c:pt>
                <c:pt idx="21">
                  <c:v>34.587000000000003</c:v>
                </c:pt>
                <c:pt idx="22">
                  <c:v>31.033000000000001</c:v>
                </c:pt>
                <c:pt idx="23">
                  <c:v>27.806000000000001</c:v>
                </c:pt>
                <c:pt idx="24">
                  <c:v>24.879000000000001</c:v>
                </c:pt>
                <c:pt idx="25">
                  <c:v>22.449000000000002</c:v>
                </c:pt>
                <c:pt idx="26">
                  <c:v>20.195</c:v>
                </c:pt>
                <c:pt idx="27">
                  <c:v>18.007000000000001</c:v>
                </c:pt>
                <c:pt idx="28">
                  <c:v>16.151</c:v>
                </c:pt>
                <c:pt idx="29">
                  <c:v>14.404999999999999</c:v>
                </c:pt>
                <c:pt idx="30">
                  <c:v>13.162000000000001</c:v>
                </c:pt>
                <c:pt idx="31">
                  <c:v>11.948</c:v>
                </c:pt>
                <c:pt idx="32">
                  <c:v>10.913</c:v>
                </c:pt>
                <c:pt idx="33">
                  <c:v>9.6029999999999998</c:v>
                </c:pt>
              </c:numCache>
            </c:numRef>
          </c:yVal>
          <c:smooth val="0"/>
          <c:extLst>
            <c:ext xmlns:c16="http://schemas.microsoft.com/office/drawing/2014/chart" uri="{C3380CC4-5D6E-409C-BE32-E72D297353CC}">
              <c16:uniqueId val="{00000000-D122-4607-8533-77BB6BBD53F3}"/>
            </c:ext>
          </c:extLst>
        </c:ser>
        <c:ser>
          <c:idx val="1"/>
          <c:order val="1"/>
          <c:tx>
            <c:strRef>
              <c:f>Sheet1!$C$1</c:f>
              <c:strCache>
                <c:ptCount val="1"/>
                <c:pt idx="0">
                  <c:v>Adult/First Retx (N=2,407)</c:v>
                </c:pt>
              </c:strCache>
            </c:strRef>
          </c:tx>
          <c:spPr>
            <a:ln w="41275">
              <a:solidFill>
                <a:srgbClr val="FF9933"/>
              </a:solidFill>
              <a:prstDash val="solid"/>
            </a:ln>
          </c:spPr>
          <c:marker>
            <c:symbol val="none"/>
          </c:marker>
          <c:xVal>
            <c:numRef>
              <c:f>Sheet1!$A$2:$A$36</c:f>
              <c:numCache>
                <c:formatCode>General</c:formatCode>
                <c:ptCount val="35"/>
                <c:pt idx="0">
                  <c:v>0</c:v>
                </c:pt>
                <c:pt idx="1">
                  <c:v>8.3299999999999999E-2</c:v>
                </c:pt>
                <c:pt idx="2">
                  <c:v>0.16669999999999999</c:v>
                </c:pt>
                <c:pt idx="3">
                  <c:v>0.25</c:v>
                </c:pt>
                <c:pt idx="4">
                  <c:v>0.33329999999999999</c:v>
                </c:pt>
                <c:pt idx="5">
                  <c:v>0.41670000000000001</c:v>
                </c:pt>
                <c:pt idx="6">
                  <c:v>0.5</c:v>
                </c:pt>
                <c:pt idx="7">
                  <c:v>0.58330000000000004</c:v>
                </c:pt>
                <c:pt idx="8">
                  <c:v>0.66669999999999996</c:v>
                </c:pt>
                <c:pt idx="9">
                  <c:v>0.75</c:v>
                </c:pt>
                <c:pt idx="10">
                  <c:v>0.83330000000000004</c:v>
                </c:pt>
                <c:pt idx="11">
                  <c:v>0.91669999999999996</c:v>
                </c:pt>
                <c:pt idx="12">
                  <c:v>1</c:v>
                </c:pt>
                <c:pt idx="13">
                  <c:v>2</c:v>
                </c:pt>
                <c:pt idx="14">
                  <c:v>3</c:v>
                </c:pt>
                <c:pt idx="15">
                  <c:v>4</c:v>
                </c:pt>
                <c:pt idx="16">
                  <c:v>5</c:v>
                </c:pt>
                <c:pt idx="17">
                  <c:v>6</c:v>
                </c:pt>
                <c:pt idx="18">
                  <c:v>7</c:v>
                </c:pt>
                <c:pt idx="19">
                  <c:v>8</c:v>
                </c:pt>
                <c:pt idx="20">
                  <c:v>9</c:v>
                </c:pt>
                <c:pt idx="21">
                  <c:v>10</c:v>
                </c:pt>
                <c:pt idx="22">
                  <c:v>11</c:v>
                </c:pt>
                <c:pt idx="23">
                  <c:v>12</c:v>
                </c:pt>
                <c:pt idx="24">
                  <c:v>13</c:v>
                </c:pt>
                <c:pt idx="25">
                  <c:v>14</c:v>
                </c:pt>
                <c:pt idx="26">
                  <c:v>15</c:v>
                </c:pt>
                <c:pt idx="27">
                  <c:v>16</c:v>
                </c:pt>
                <c:pt idx="28">
                  <c:v>17</c:v>
                </c:pt>
                <c:pt idx="29">
                  <c:v>18</c:v>
                </c:pt>
                <c:pt idx="30">
                  <c:v>19</c:v>
                </c:pt>
                <c:pt idx="31">
                  <c:v>20</c:v>
                </c:pt>
                <c:pt idx="32">
                  <c:v>21</c:v>
                </c:pt>
                <c:pt idx="33">
                  <c:v>22</c:v>
                </c:pt>
              </c:numCache>
            </c:numRef>
          </c:xVal>
          <c:yVal>
            <c:numRef>
              <c:f>Sheet1!$C$2:$C$36</c:f>
              <c:numCache>
                <c:formatCode>General</c:formatCode>
                <c:ptCount val="35"/>
                <c:pt idx="0">
                  <c:v>100</c:v>
                </c:pt>
                <c:pt idx="1">
                  <c:v>87.903999999999996</c:v>
                </c:pt>
                <c:pt idx="2">
                  <c:v>83.44</c:v>
                </c:pt>
                <c:pt idx="3">
                  <c:v>81.319000000000003</c:v>
                </c:pt>
                <c:pt idx="4">
                  <c:v>79.700999999999993</c:v>
                </c:pt>
                <c:pt idx="5">
                  <c:v>77.823999999999998</c:v>
                </c:pt>
                <c:pt idx="6">
                  <c:v>76.284000000000006</c:v>
                </c:pt>
                <c:pt idx="7">
                  <c:v>74.998000000000005</c:v>
                </c:pt>
                <c:pt idx="8">
                  <c:v>74.009</c:v>
                </c:pt>
                <c:pt idx="9">
                  <c:v>72.932000000000002</c:v>
                </c:pt>
                <c:pt idx="10">
                  <c:v>71.638000000000005</c:v>
                </c:pt>
                <c:pt idx="11">
                  <c:v>70.856999999999999</c:v>
                </c:pt>
                <c:pt idx="12">
                  <c:v>69.808999999999997</c:v>
                </c:pt>
                <c:pt idx="13">
                  <c:v>60.002000000000002</c:v>
                </c:pt>
                <c:pt idx="14">
                  <c:v>51.984999999999999</c:v>
                </c:pt>
                <c:pt idx="15">
                  <c:v>46.332000000000001</c:v>
                </c:pt>
                <c:pt idx="16">
                  <c:v>41.887999999999998</c:v>
                </c:pt>
                <c:pt idx="17">
                  <c:v>37.292000000000002</c:v>
                </c:pt>
                <c:pt idx="18">
                  <c:v>32.920999999999999</c:v>
                </c:pt>
                <c:pt idx="19">
                  <c:v>29.236000000000001</c:v>
                </c:pt>
                <c:pt idx="20">
                  <c:v>26.524000000000001</c:v>
                </c:pt>
                <c:pt idx="21">
                  <c:v>22.731000000000002</c:v>
                </c:pt>
                <c:pt idx="22">
                  <c:v>20.510999999999999</c:v>
                </c:pt>
                <c:pt idx="23">
                  <c:v>18.704999999999998</c:v>
                </c:pt>
                <c:pt idx="24">
                  <c:v>16.475000000000001</c:v>
                </c:pt>
                <c:pt idx="25">
                  <c:v>15.023</c:v>
                </c:pt>
                <c:pt idx="26">
                  <c:v>13.722</c:v>
                </c:pt>
                <c:pt idx="27">
                  <c:v>12.532</c:v>
                </c:pt>
                <c:pt idx="28">
                  <c:v>10.984999999999999</c:v>
                </c:pt>
                <c:pt idx="29">
                  <c:v>9.7260000000000009</c:v>
                </c:pt>
                <c:pt idx="30">
                  <c:v>9.0310000000000006</c:v>
                </c:pt>
                <c:pt idx="31">
                  <c:v>8.2789999999999999</c:v>
                </c:pt>
              </c:numCache>
            </c:numRef>
          </c:yVal>
          <c:smooth val="0"/>
          <c:extLst>
            <c:ext xmlns:c16="http://schemas.microsoft.com/office/drawing/2014/chart" uri="{C3380CC4-5D6E-409C-BE32-E72D297353CC}">
              <c16:uniqueId val="{00000001-D122-4607-8533-77BB6BBD53F3}"/>
            </c:ext>
          </c:extLst>
        </c:ser>
        <c:ser>
          <c:idx val="2"/>
          <c:order val="2"/>
          <c:tx>
            <c:strRef>
              <c:f>Sheet1!$D$1</c:f>
              <c:strCache>
                <c:ptCount val="1"/>
                <c:pt idx="0">
                  <c:v>Pediatric/Primary (N=2,076)</c:v>
                </c:pt>
              </c:strCache>
            </c:strRef>
          </c:tx>
          <c:spPr>
            <a:ln w="41275">
              <a:solidFill>
                <a:schemeClr val="bg1">
                  <a:lumMod val="50000"/>
                  <a:lumOff val="50000"/>
                </a:schemeClr>
              </a:solidFill>
              <a:prstDash val="solid"/>
            </a:ln>
          </c:spPr>
          <c:marker>
            <c:symbol val="none"/>
          </c:marker>
          <c:xVal>
            <c:numRef>
              <c:f>Sheet1!$A$2:$A$36</c:f>
              <c:numCache>
                <c:formatCode>General</c:formatCode>
                <c:ptCount val="35"/>
                <c:pt idx="0">
                  <c:v>0</c:v>
                </c:pt>
                <c:pt idx="1">
                  <c:v>8.3299999999999999E-2</c:v>
                </c:pt>
                <c:pt idx="2">
                  <c:v>0.16669999999999999</c:v>
                </c:pt>
                <c:pt idx="3">
                  <c:v>0.25</c:v>
                </c:pt>
                <c:pt idx="4">
                  <c:v>0.33329999999999999</c:v>
                </c:pt>
                <c:pt idx="5">
                  <c:v>0.41670000000000001</c:v>
                </c:pt>
                <c:pt idx="6">
                  <c:v>0.5</c:v>
                </c:pt>
                <c:pt idx="7">
                  <c:v>0.58330000000000004</c:v>
                </c:pt>
                <c:pt idx="8">
                  <c:v>0.66669999999999996</c:v>
                </c:pt>
                <c:pt idx="9">
                  <c:v>0.75</c:v>
                </c:pt>
                <c:pt idx="10">
                  <c:v>0.83330000000000004</c:v>
                </c:pt>
                <c:pt idx="11">
                  <c:v>0.91669999999999996</c:v>
                </c:pt>
                <c:pt idx="12">
                  <c:v>1</c:v>
                </c:pt>
                <c:pt idx="13">
                  <c:v>2</c:v>
                </c:pt>
                <c:pt idx="14">
                  <c:v>3</c:v>
                </c:pt>
                <c:pt idx="15">
                  <c:v>4</c:v>
                </c:pt>
                <c:pt idx="16">
                  <c:v>5</c:v>
                </c:pt>
                <c:pt idx="17">
                  <c:v>6</c:v>
                </c:pt>
                <c:pt idx="18">
                  <c:v>7</c:v>
                </c:pt>
                <c:pt idx="19">
                  <c:v>8</c:v>
                </c:pt>
                <c:pt idx="20">
                  <c:v>9</c:v>
                </c:pt>
                <c:pt idx="21">
                  <c:v>10</c:v>
                </c:pt>
                <c:pt idx="22">
                  <c:v>11</c:v>
                </c:pt>
                <c:pt idx="23">
                  <c:v>12</c:v>
                </c:pt>
                <c:pt idx="24">
                  <c:v>13</c:v>
                </c:pt>
                <c:pt idx="25">
                  <c:v>14</c:v>
                </c:pt>
                <c:pt idx="26">
                  <c:v>15</c:v>
                </c:pt>
                <c:pt idx="27">
                  <c:v>16</c:v>
                </c:pt>
                <c:pt idx="28">
                  <c:v>17</c:v>
                </c:pt>
                <c:pt idx="29">
                  <c:v>18</c:v>
                </c:pt>
                <c:pt idx="30">
                  <c:v>19</c:v>
                </c:pt>
                <c:pt idx="31">
                  <c:v>20</c:v>
                </c:pt>
                <c:pt idx="32">
                  <c:v>21</c:v>
                </c:pt>
                <c:pt idx="33">
                  <c:v>22</c:v>
                </c:pt>
              </c:numCache>
            </c:numRef>
          </c:xVal>
          <c:yVal>
            <c:numRef>
              <c:f>Sheet1!$D$2:$D$36</c:f>
              <c:numCache>
                <c:formatCode>General</c:formatCode>
                <c:ptCount val="35"/>
                <c:pt idx="0">
                  <c:v>100</c:v>
                </c:pt>
                <c:pt idx="1">
                  <c:v>93.421000000000006</c:v>
                </c:pt>
                <c:pt idx="2">
                  <c:v>91.212000000000003</c:v>
                </c:pt>
                <c:pt idx="3">
                  <c:v>89.873000000000005</c:v>
                </c:pt>
                <c:pt idx="4">
                  <c:v>88.929000000000002</c:v>
                </c:pt>
                <c:pt idx="5">
                  <c:v>87.98</c:v>
                </c:pt>
                <c:pt idx="6">
                  <c:v>86.88</c:v>
                </c:pt>
                <c:pt idx="7">
                  <c:v>86.277000000000001</c:v>
                </c:pt>
                <c:pt idx="8">
                  <c:v>85.570999999999998</c:v>
                </c:pt>
                <c:pt idx="9">
                  <c:v>85.013000000000005</c:v>
                </c:pt>
                <c:pt idx="10">
                  <c:v>83.947999999999993</c:v>
                </c:pt>
                <c:pt idx="11">
                  <c:v>82.929000000000002</c:v>
                </c:pt>
                <c:pt idx="12">
                  <c:v>82.161000000000001</c:v>
                </c:pt>
                <c:pt idx="13">
                  <c:v>72.891000000000005</c:v>
                </c:pt>
                <c:pt idx="14">
                  <c:v>64.823999999999998</c:v>
                </c:pt>
                <c:pt idx="15">
                  <c:v>59.174999999999997</c:v>
                </c:pt>
                <c:pt idx="16">
                  <c:v>54.14</c:v>
                </c:pt>
                <c:pt idx="17">
                  <c:v>49.741</c:v>
                </c:pt>
                <c:pt idx="18">
                  <c:v>46.698</c:v>
                </c:pt>
                <c:pt idx="19">
                  <c:v>44.082000000000001</c:v>
                </c:pt>
                <c:pt idx="20">
                  <c:v>41.283000000000001</c:v>
                </c:pt>
                <c:pt idx="21">
                  <c:v>39.366999999999997</c:v>
                </c:pt>
                <c:pt idx="22">
                  <c:v>37.273000000000003</c:v>
                </c:pt>
                <c:pt idx="23">
                  <c:v>35.604999999999997</c:v>
                </c:pt>
                <c:pt idx="24">
                  <c:v>32.225999999999999</c:v>
                </c:pt>
                <c:pt idx="25">
                  <c:v>31.634</c:v>
                </c:pt>
                <c:pt idx="26">
                  <c:v>29.321999999999999</c:v>
                </c:pt>
                <c:pt idx="27">
                  <c:v>28.574999999999999</c:v>
                </c:pt>
                <c:pt idx="28">
                  <c:v>27.395</c:v>
                </c:pt>
                <c:pt idx="29">
                  <c:v>25.588999999999999</c:v>
                </c:pt>
                <c:pt idx="30">
                  <c:v>24.463999999999999</c:v>
                </c:pt>
                <c:pt idx="31">
                  <c:v>23.802</c:v>
                </c:pt>
                <c:pt idx="32">
                  <c:v>23.802</c:v>
                </c:pt>
                <c:pt idx="33">
                  <c:v>22.55</c:v>
                </c:pt>
              </c:numCache>
            </c:numRef>
          </c:yVal>
          <c:smooth val="0"/>
          <c:extLst>
            <c:ext xmlns:c16="http://schemas.microsoft.com/office/drawing/2014/chart" uri="{C3380CC4-5D6E-409C-BE32-E72D297353CC}">
              <c16:uniqueId val="{00000002-D122-4607-8533-77BB6BBD53F3}"/>
            </c:ext>
          </c:extLst>
        </c:ser>
        <c:ser>
          <c:idx val="3"/>
          <c:order val="3"/>
          <c:tx>
            <c:strRef>
              <c:f>Sheet1!$E$1</c:f>
              <c:strCache>
                <c:ptCount val="1"/>
                <c:pt idx="0">
                  <c:v>Pediatric/First Retx (N=141)</c:v>
                </c:pt>
              </c:strCache>
            </c:strRef>
          </c:tx>
          <c:spPr>
            <a:ln w="41275">
              <a:solidFill>
                <a:srgbClr val="C00000"/>
              </a:solidFill>
            </a:ln>
          </c:spPr>
          <c:marker>
            <c:symbol val="none"/>
          </c:marker>
          <c:xVal>
            <c:numRef>
              <c:f>Sheet1!$A$2:$A$36</c:f>
              <c:numCache>
                <c:formatCode>General</c:formatCode>
                <c:ptCount val="35"/>
                <c:pt idx="0">
                  <c:v>0</c:v>
                </c:pt>
                <c:pt idx="1">
                  <c:v>8.3299999999999999E-2</c:v>
                </c:pt>
                <c:pt idx="2">
                  <c:v>0.16669999999999999</c:v>
                </c:pt>
                <c:pt idx="3">
                  <c:v>0.25</c:v>
                </c:pt>
                <c:pt idx="4">
                  <c:v>0.33329999999999999</c:v>
                </c:pt>
                <c:pt idx="5">
                  <c:v>0.41670000000000001</c:v>
                </c:pt>
                <c:pt idx="6">
                  <c:v>0.5</c:v>
                </c:pt>
                <c:pt idx="7">
                  <c:v>0.58330000000000004</c:v>
                </c:pt>
                <c:pt idx="8">
                  <c:v>0.66669999999999996</c:v>
                </c:pt>
                <c:pt idx="9">
                  <c:v>0.75</c:v>
                </c:pt>
                <c:pt idx="10">
                  <c:v>0.83330000000000004</c:v>
                </c:pt>
                <c:pt idx="11">
                  <c:v>0.91669999999999996</c:v>
                </c:pt>
                <c:pt idx="12">
                  <c:v>1</c:v>
                </c:pt>
                <c:pt idx="13">
                  <c:v>2</c:v>
                </c:pt>
                <c:pt idx="14">
                  <c:v>3</c:v>
                </c:pt>
                <c:pt idx="15">
                  <c:v>4</c:v>
                </c:pt>
                <c:pt idx="16">
                  <c:v>5</c:v>
                </c:pt>
                <c:pt idx="17">
                  <c:v>6</c:v>
                </c:pt>
                <c:pt idx="18">
                  <c:v>7</c:v>
                </c:pt>
                <c:pt idx="19">
                  <c:v>8</c:v>
                </c:pt>
                <c:pt idx="20">
                  <c:v>9</c:v>
                </c:pt>
                <c:pt idx="21">
                  <c:v>10</c:v>
                </c:pt>
                <c:pt idx="22">
                  <c:v>11</c:v>
                </c:pt>
                <c:pt idx="23">
                  <c:v>12</c:v>
                </c:pt>
                <c:pt idx="24">
                  <c:v>13</c:v>
                </c:pt>
                <c:pt idx="25">
                  <c:v>14</c:v>
                </c:pt>
                <c:pt idx="26">
                  <c:v>15</c:v>
                </c:pt>
                <c:pt idx="27">
                  <c:v>16</c:v>
                </c:pt>
                <c:pt idx="28">
                  <c:v>17</c:v>
                </c:pt>
                <c:pt idx="29">
                  <c:v>18</c:v>
                </c:pt>
                <c:pt idx="30">
                  <c:v>19</c:v>
                </c:pt>
                <c:pt idx="31">
                  <c:v>20</c:v>
                </c:pt>
                <c:pt idx="32">
                  <c:v>21</c:v>
                </c:pt>
                <c:pt idx="33">
                  <c:v>22</c:v>
                </c:pt>
              </c:numCache>
            </c:numRef>
          </c:xVal>
          <c:yVal>
            <c:numRef>
              <c:f>Sheet1!$E$2:$E$36</c:f>
              <c:numCache>
                <c:formatCode>General</c:formatCode>
                <c:ptCount val="35"/>
                <c:pt idx="0">
                  <c:v>100</c:v>
                </c:pt>
                <c:pt idx="1">
                  <c:v>81.373000000000005</c:v>
                </c:pt>
                <c:pt idx="2">
                  <c:v>77.713999999999999</c:v>
                </c:pt>
                <c:pt idx="3">
                  <c:v>74.049000000000007</c:v>
                </c:pt>
                <c:pt idx="4">
                  <c:v>71.849000000000004</c:v>
                </c:pt>
                <c:pt idx="5">
                  <c:v>71.116</c:v>
                </c:pt>
                <c:pt idx="6">
                  <c:v>68.900999999999996</c:v>
                </c:pt>
                <c:pt idx="7">
                  <c:v>68.900999999999996</c:v>
                </c:pt>
                <c:pt idx="8">
                  <c:v>68.900999999999996</c:v>
                </c:pt>
                <c:pt idx="9">
                  <c:v>66.677999999999997</c:v>
                </c:pt>
                <c:pt idx="10">
                  <c:v>63.715000000000003</c:v>
                </c:pt>
                <c:pt idx="11">
                  <c:v>62.973999999999997</c:v>
                </c:pt>
                <c:pt idx="12">
                  <c:v>61.475000000000001</c:v>
                </c:pt>
                <c:pt idx="13">
                  <c:v>50.634999999999998</c:v>
                </c:pt>
                <c:pt idx="14">
                  <c:v>48.933</c:v>
                </c:pt>
                <c:pt idx="15">
                  <c:v>44.261000000000003</c:v>
                </c:pt>
                <c:pt idx="16">
                  <c:v>38.9</c:v>
                </c:pt>
                <c:pt idx="17">
                  <c:v>35.468000000000004</c:v>
                </c:pt>
                <c:pt idx="18">
                  <c:v>31.798999999999999</c:v>
                </c:pt>
                <c:pt idx="19">
                  <c:v>31.798999999999999</c:v>
                </c:pt>
                <c:pt idx="20">
                  <c:v>31.798999999999999</c:v>
                </c:pt>
                <c:pt idx="21">
                  <c:v>28.908000000000001</c:v>
                </c:pt>
                <c:pt idx="22">
                  <c:v>27.207000000000001</c:v>
                </c:pt>
                <c:pt idx="23">
                  <c:v>23.021999999999998</c:v>
                </c:pt>
              </c:numCache>
            </c:numRef>
          </c:yVal>
          <c:smooth val="0"/>
          <c:extLst>
            <c:ext xmlns:c16="http://schemas.microsoft.com/office/drawing/2014/chart" uri="{C3380CC4-5D6E-409C-BE32-E72D297353CC}">
              <c16:uniqueId val="{00000003-D122-4607-8533-77BB6BBD53F3}"/>
            </c:ext>
          </c:extLst>
        </c:ser>
        <c:dLbls>
          <c:showLegendKey val="0"/>
          <c:showVal val="0"/>
          <c:showCatName val="0"/>
          <c:showSerName val="0"/>
          <c:showPercent val="0"/>
          <c:showBubbleSize val="0"/>
        </c:dLbls>
        <c:axId val="549806192"/>
        <c:axId val="549807368"/>
      </c:scatterChart>
      <c:valAx>
        <c:axId val="549806192"/>
        <c:scaling>
          <c:orientation val="minMax"/>
          <c:max val="20"/>
          <c:min val="0"/>
        </c:scaling>
        <c:delete val="0"/>
        <c:axPos val="b"/>
        <c:title>
          <c:tx>
            <c:rich>
              <a:bodyPr/>
              <a:lstStyle/>
              <a:p>
                <a:pPr>
                  <a:defRPr sz="1700">
                    <a:solidFill>
                      <a:schemeClr val="bg2"/>
                    </a:solidFill>
                  </a:defRPr>
                </a:pPr>
                <a:r>
                  <a:rPr lang="en-US" sz="1700" dirty="0" smtClean="0">
                    <a:solidFill>
                      <a:schemeClr val="bg2"/>
                    </a:solidFill>
                  </a:rPr>
                  <a:t>Years</a:t>
                </a:r>
                <a:endParaRPr lang="en-US" sz="1700" dirty="0">
                  <a:solidFill>
                    <a:schemeClr val="bg2"/>
                  </a:solidFill>
                </a:endParaRPr>
              </a:p>
            </c:rich>
          </c:tx>
          <c:layout/>
          <c:overlay val="0"/>
        </c:title>
        <c:numFmt formatCode="#,##0" sourceLinked="0"/>
        <c:majorTickMark val="out"/>
        <c:minorTickMark val="none"/>
        <c:tickLblPos val="nextTo"/>
        <c:spPr>
          <a:ln>
            <a:solidFill>
              <a:schemeClr val="bg2"/>
            </a:solidFill>
          </a:ln>
        </c:spPr>
        <c:txPr>
          <a:bodyPr rot="0"/>
          <a:lstStyle/>
          <a:p>
            <a:pPr>
              <a:defRPr sz="1500" b="1">
                <a:solidFill>
                  <a:schemeClr val="bg2"/>
                </a:solidFill>
              </a:defRPr>
            </a:pPr>
            <a:endParaRPr lang="en-US"/>
          </a:p>
        </c:txPr>
        <c:crossAx val="549807368"/>
        <c:crosses val="autoZero"/>
        <c:crossBetween val="midCat"/>
        <c:majorUnit val="1"/>
      </c:valAx>
      <c:valAx>
        <c:axId val="549807368"/>
        <c:scaling>
          <c:orientation val="minMax"/>
          <c:max val="100"/>
          <c:min val="0"/>
        </c:scaling>
        <c:delete val="0"/>
        <c:axPos val="l"/>
        <c:majorGridlines>
          <c:spPr>
            <a:ln>
              <a:solidFill>
                <a:schemeClr val="bg2"/>
              </a:solidFill>
              <a:prstDash val="sysDash"/>
            </a:ln>
          </c:spPr>
        </c:majorGridlines>
        <c:title>
          <c:tx>
            <c:rich>
              <a:bodyPr rot="-5400000" vert="horz"/>
              <a:lstStyle/>
              <a:p>
                <a:pPr>
                  <a:defRPr sz="1700">
                    <a:solidFill>
                      <a:schemeClr val="bg2"/>
                    </a:solidFill>
                  </a:defRPr>
                </a:pPr>
                <a:r>
                  <a:rPr lang="en-US" sz="1700" b="1" i="0" baseline="0" dirty="0" smtClean="0">
                    <a:solidFill>
                      <a:schemeClr val="bg2"/>
                    </a:solidFill>
                  </a:rPr>
                  <a:t>Survival (%)</a:t>
                </a:r>
                <a:endParaRPr lang="en-US" sz="1700" b="1" i="0" baseline="0" dirty="0">
                  <a:solidFill>
                    <a:schemeClr val="bg2"/>
                  </a:solidFill>
                </a:endParaRPr>
              </a:p>
            </c:rich>
          </c:tx>
          <c:layout/>
          <c:overlay val="0"/>
        </c:title>
        <c:numFmt formatCode="General" sourceLinked="1"/>
        <c:majorTickMark val="out"/>
        <c:minorTickMark val="none"/>
        <c:tickLblPos val="nextTo"/>
        <c:spPr>
          <a:ln>
            <a:solidFill>
              <a:schemeClr val="bg2"/>
            </a:solidFill>
          </a:ln>
        </c:spPr>
        <c:txPr>
          <a:bodyPr/>
          <a:lstStyle/>
          <a:p>
            <a:pPr>
              <a:defRPr sz="1500" b="1">
                <a:solidFill>
                  <a:schemeClr val="bg2"/>
                </a:solidFill>
              </a:defRPr>
            </a:pPr>
            <a:endParaRPr lang="en-US"/>
          </a:p>
        </c:txPr>
        <c:crossAx val="549806192"/>
        <c:crosses val="autoZero"/>
        <c:crossBetween val="midCat"/>
        <c:majorUnit val="25"/>
      </c:valAx>
      <c:spPr>
        <a:noFill/>
        <a:ln>
          <a:solidFill>
            <a:schemeClr val="bg2"/>
          </a:solidFill>
        </a:ln>
      </c:spPr>
    </c:plotArea>
    <c:legend>
      <c:legendPos val="r"/>
      <c:layout>
        <c:manualLayout>
          <c:xMode val="edge"/>
          <c:yMode val="edge"/>
          <c:x val="0.28414435695538059"/>
          <c:y val="4.3098806197612388E-2"/>
          <c:w val="0.67873970101563397"/>
          <c:h val="0.1799314198628397"/>
        </c:manualLayout>
      </c:layout>
      <c:overlay val="0"/>
      <c:spPr>
        <a:noFill/>
        <a:ln>
          <a:solidFill>
            <a:schemeClr val="bg2"/>
          </a:solidFill>
        </a:ln>
      </c:spPr>
      <c:txPr>
        <a:bodyPr/>
        <a:lstStyle/>
        <a:p>
          <a:pPr>
            <a:defRPr sz="1400" b="1">
              <a:solidFill>
                <a:schemeClr val="bg2"/>
              </a:solidFill>
            </a:defRPr>
          </a:pPr>
          <a:endParaRPr lang="en-US"/>
        </a:p>
      </c:txPr>
    </c:legend>
    <c:plotVisOnly val="1"/>
    <c:dispBlanksAs val="gap"/>
    <c:showDLblsOverMax val="0"/>
  </c:chart>
  <c:txPr>
    <a:bodyPr/>
    <a:lstStyle/>
    <a:p>
      <a:pPr>
        <a:defRPr sz="1800"/>
      </a:pPr>
      <a:endParaRPr lang="en-US"/>
    </a:p>
  </c:txPr>
  <c:externalData r:id="rId1">
    <c:autoUpdate val="0"/>
  </c:externalData>
</c:chartSpace>
</file>

<file path=ppt/drawings/drawing1.xml><?xml version="1.0" encoding="utf-8"?>
<c:userShapes xmlns:c="http://schemas.openxmlformats.org/drawingml/2006/chart">
  <cdr:relSizeAnchor xmlns:cdr="http://schemas.openxmlformats.org/drawingml/2006/chartDrawing">
    <cdr:from>
      <cdr:x>0.0177</cdr:x>
      <cdr:y>0.02985</cdr:y>
    </cdr:from>
    <cdr:to>
      <cdr:x>0.23009</cdr:x>
      <cdr:y>0.10797</cdr:y>
    </cdr:to>
    <cdr:sp macro="" textlink="">
      <cdr:nvSpPr>
        <cdr:cNvPr id="2" name="TextBox 1"/>
        <cdr:cNvSpPr txBox="1"/>
      </cdr:nvSpPr>
      <cdr:spPr>
        <a:xfrm xmlns:a="http://schemas.openxmlformats.org/drawingml/2006/main">
          <a:off x="152408" y="152396"/>
          <a:ext cx="1828792" cy="398834"/>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pPr algn="l"/>
          <a:r>
            <a:rPr lang="en-US" sz="1400" b="1" dirty="0" smtClean="0">
              <a:solidFill>
                <a:schemeClr val="bg2"/>
              </a:solidFill>
            </a:rPr>
            <a:t>Donor Age (Years):</a:t>
          </a:r>
          <a:endParaRPr lang="en-US" sz="1400" b="1" dirty="0">
            <a:solidFill>
              <a:schemeClr val="bg2"/>
            </a:solidFill>
          </a:endParaRPr>
        </a:p>
      </cdr:txBody>
    </cdr:sp>
  </cdr:relSizeAnchor>
</c:userShapes>
</file>

<file path=ppt/drawings/drawing2.xml><?xml version="1.0" encoding="utf-8"?>
<c:userShapes xmlns:c="http://schemas.openxmlformats.org/drawingml/2006/chart">
  <cdr:relSizeAnchor xmlns:cdr="http://schemas.openxmlformats.org/drawingml/2006/chartDrawing">
    <cdr:from>
      <cdr:x>0.41739</cdr:x>
      <cdr:y>0.10463</cdr:y>
    </cdr:from>
    <cdr:to>
      <cdr:x>0.44348</cdr:x>
      <cdr:y>0.44843</cdr:y>
    </cdr:to>
    <cdr:sp macro="" textlink="">
      <cdr:nvSpPr>
        <cdr:cNvPr id="2" name="TextBox 1"/>
        <cdr:cNvSpPr txBox="1"/>
      </cdr:nvSpPr>
      <cdr:spPr>
        <a:xfrm xmlns:a="http://schemas.openxmlformats.org/drawingml/2006/main">
          <a:off x="3657600" y="533400"/>
          <a:ext cx="228600" cy="17526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0.21739</cdr:x>
      <cdr:y>0.26906</cdr:y>
    </cdr:from>
    <cdr:to>
      <cdr:x>0.36522</cdr:x>
      <cdr:y>0.3438</cdr:y>
    </cdr:to>
    <cdr:sp macro="" textlink="">
      <cdr:nvSpPr>
        <cdr:cNvPr id="3" name="TextBox 2"/>
        <cdr:cNvSpPr txBox="1"/>
      </cdr:nvSpPr>
      <cdr:spPr>
        <a:xfrm xmlns:a="http://schemas.openxmlformats.org/drawingml/2006/main">
          <a:off x="1905000" y="1371600"/>
          <a:ext cx="1295400" cy="38100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en-US" sz="1100" dirty="0"/>
        </a:p>
      </cdr:txBody>
    </cdr:sp>
  </cdr:relSizeAnchor>
  <cdr:relSizeAnchor xmlns:cdr="http://schemas.openxmlformats.org/drawingml/2006/chartDrawing">
    <cdr:from>
      <cdr:x>0.92273</cdr:x>
      <cdr:y>0.05979</cdr:y>
    </cdr:from>
    <cdr:to>
      <cdr:x>1</cdr:x>
      <cdr:y>0.85202</cdr:y>
    </cdr:to>
    <cdr:sp macro="" textlink="">
      <cdr:nvSpPr>
        <cdr:cNvPr id="4" name="Rectangle 3"/>
        <cdr:cNvSpPr/>
      </cdr:nvSpPr>
      <cdr:spPr>
        <a:xfrm xmlns:a="http://schemas.openxmlformats.org/drawingml/2006/main">
          <a:off x="8085883" y="304796"/>
          <a:ext cx="677108" cy="4038609"/>
        </a:xfrm>
        <a:prstGeom xmlns:a="http://schemas.openxmlformats.org/drawingml/2006/main" prst="rect">
          <a:avLst/>
        </a:prstGeom>
      </cdr:spPr>
      <cdr:txBody>
        <a:bodyPr xmlns:a="http://schemas.openxmlformats.org/drawingml/2006/main" vert="vert270" wrap="square">
          <a:spAutoFit/>
        </a:bodyPr>
        <a:lstStyle xmlns:a="http://schemas.openxmlformats.org/drawingml/2006/main">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xmlns:a="http://schemas.openxmlformats.org/drawingml/2006/main">
          <a:pPr algn="ctr"/>
          <a:r>
            <a:rPr lang="en-US" sz="1600" b="1" dirty="0">
              <a:solidFill>
                <a:schemeClr val="bg2"/>
              </a:solidFill>
            </a:rPr>
            <a:t>Retransplant % of All Transplants  within Age </a:t>
          </a:r>
          <a:r>
            <a:rPr lang="en-US" sz="1600" b="1" dirty="0" smtClean="0">
              <a:solidFill>
                <a:schemeClr val="bg2"/>
              </a:solidFill>
            </a:rPr>
            <a:t>Group (lines)</a:t>
          </a:r>
          <a:endParaRPr lang="en-US" sz="1600" dirty="0">
            <a:solidFill>
              <a:schemeClr val="bg2"/>
            </a:solidFill>
          </a:endParaRPr>
        </a:p>
      </cdr:txBody>
    </cdr:sp>
  </cdr:relSizeAnchor>
</c:userShape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759255E-B7F2-4609-A598-10EEBAA7217E}" type="datetimeFigureOut">
              <a:rPr lang="en-US" smtClean="0"/>
              <a:pPr/>
              <a:t>1/2/2020</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8FBB1FB-AC70-4579-BA4D-6720E6A05D35}" type="slidenum">
              <a:rPr lang="en-US" smtClean="0"/>
              <a:pPr/>
              <a:t>‹#›</a:t>
            </a:fld>
            <a:endParaRPr lang="en-US" dirty="0"/>
          </a:p>
        </p:txBody>
      </p:sp>
    </p:spTree>
    <p:extLst>
      <p:ext uri="{BB962C8B-B14F-4D97-AF65-F5344CB8AC3E}">
        <p14:creationId xmlns:p14="http://schemas.microsoft.com/office/powerpoint/2010/main" val="238382103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8D3FF3A6-B03F-4710-AAA0-E3CB014C4A59}" type="slidenum">
              <a:rPr lang="en-US" smtClean="0"/>
              <a:pPr/>
              <a:t>2</a:t>
            </a:fld>
            <a:endParaRPr lang="en-US" dirty="0"/>
          </a:p>
        </p:txBody>
      </p:sp>
    </p:spTree>
    <p:extLst>
      <p:ext uri="{BB962C8B-B14F-4D97-AF65-F5344CB8AC3E}">
        <p14:creationId xmlns:p14="http://schemas.microsoft.com/office/powerpoint/2010/main" val="90570877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Pediatric age group included recipients younger than 18 years at the time of transplant.</a:t>
            </a:r>
            <a:endParaRPr lang="en-US" sz="1200" kern="1200" dirty="0" smtClean="0">
              <a:solidFill>
                <a:schemeClr val="tx1"/>
              </a:solidFill>
              <a:latin typeface="+mn-lt"/>
              <a:ea typeface="+mn-ea"/>
              <a:cs typeface="+mn-cs"/>
            </a:endParaRPr>
          </a:p>
          <a:p>
            <a:endParaRPr lang="en-US"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Survival was calculated using the Kaplan-Meier method, which incorporates information from all transplants for whom any follow-up has been provided.  Since many patients are still alive and some patients have been lost to follow-up, the survival rates are estimates rather than exact rates because the time of death is not known for all patients.  </a:t>
            </a:r>
          </a:p>
          <a:p>
            <a:endParaRPr lang="en-US"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Survival rates were compared using the log-rank test statistic. Results of log-rank</a:t>
            </a:r>
            <a:r>
              <a:rPr lang="en-US" sz="1200" kern="1200" baseline="0" dirty="0" smtClean="0">
                <a:solidFill>
                  <a:schemeClr val="tx1"/>
                </a:solidFill>
                <a:latin typeface="+mn-lt"/>
                <a:ea typeface="+mn-ea"/>
                <a:cs typeface="+mn-cs"/>
              </a:rPr>
              <a:t> test should be interpreted with caution when curves cross.</a:t>
            </a:r>
            <a:endParaRPr lang="en-US" sz="1200" kern="120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8D3FF3A6-B03F-4710-AAA0-E3CB014C4A59}" type="slidenum">
              <a:rPr lang="en-US" smtClean="0"/>
              <a:pPr/>
              <a:t>11</a:t>
            </a:fld>
            <a:endParaRPr lang="en-US" dirty="0"/>
          </a:p>
        </p:txBody>
      </p:sp>
    </p:spTree>
    <p:extLst>
      <p:ext uri="{BB962C8B-B14F-4D97-AF65-F5344CB8AC3E}">
        <p14:creationId xmlns:p14="http://schemas.microsoft.com/office/powerpoint/2010/main" val="250628226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Pediatric age group included recipients younger than 18 years at the time of transplant.</a:t>
            </a:r>
            <a:endParaRPr lang="en-US" sz="1200" kern="1200" dirty="0" smtClean="0">
              <a:solidFill>
                <a:schemeClr val="tx1"/>
              </a:solidFill>
              <a:latin typeface="+mn-lt"/>
              <a:ea typeface="+mn-ea"/>
              <a:cs typeface="+mn-cs"/>
            </a:endParaRPr>
          </a:p>
          <a:p>
            <a:endParaRPr lang="en-US" sz="1200" b="0" i="0" u="none" strike="noStrike" kern="1200" baseline="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Survival was calculated using the Kaplan-Meier method, which incorporates information from all transplants for whom any follow-up has been provided.  Since many patients are still alive and some patients have been lost to follow-up, the survival rates are estimates rather than exact rates because the time of death is not known for all patients.  The median survival is the estimated time point at which 50% of all of the recipients have died. </a:t>
            </a:r>
          </a:p>
          <a:p>
            <a:endParaRPr lang="en-US" sz="1200" kern="120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Survival rates were compared using the log-rank test statistic. </a:t>
            </a:r>
            <a:r>
              <a:rPr lang="en-US" sz="1200" kern="1200" baseline="0" dirty="0" smtClean="0">
                <a:solidFill>
                  <a:schemeClr val="tx1"/>
                </a:solidFill>
                <a:latin typeface="+mn-lt"/>
                <a:ea typeface="+mn-ea"/>
                <a:cs typeface="+mn-cs"/>
              </a:rPr>
              <a:t>Adjustments for multiple comparisons were done using Scheffe’s method. </a:t>
            </a:r>
            <a:r>
              <a:rPr lang="en-US" sz="1200" kern="1200" dirty="0" smtClean="0">
                <a:solidFill>
                  <a:schemeClr val="tx1"/>
                </a:solidFill>
                <a:latin typeface="+mn-lt"/>
                <a:ea typeface="+mn-ea"/>
                <a:cs typeface="+mn-cs"/>
              </a:rPr>
              <a:t> Results of log-rank</a:t>
            </a:r>
            <a:r>
              <a:rPr lang="en-US" sz="1200" kern="1200" baseline="0" dirty="0" smtClean="0">
                <a:solidFill>
                  <a:schemeClr val="tx1"/>
                </a:solidFill>
                <a:latin typeface="+mn-lt"/>
                <a:ea typeface="+mn-ea"/>
                <a:cs typeface="+mn-cs"/>
              </a:rPr>
              <a:t> test should be interpreted with caution when curves cross. </a:t>
            </a:r>
            <a:endParaRPr lang="en-US" sz="1200" kern="120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8D3FF3A6-B03F-4710-AAA0-E3CB014C4A59}" type="slidenum">
              <a:rPr lang="en-US" smtClean="0"/>
              <a:pPr/>
              <a:t>12</a:t>
            </a:fld>
            <a:endParaRPr lang="en-US" dirty="0"/>
          </a:p>
        </p:txBody>
      </p:sp>
    </p:spTree>
    <p:extLst>
      <p:ext uri="{BB962C8B-B14F-4D97-AF65-F5344CB8AC3E}">
        <p14:creationId xmlns:p14="http://schemas.microsoft.com/office/powerpoint/2010/main" val="404486436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Pediatric age group included recipients younger than 18 years at the time of transplant.</a:t>
            </a:r>
            <a:endParaRPr lang="en-US" sz="1200" kern="1200" dirty="0" smtClean="0">
              <a:solidFill>
                <a:schemeClr val="tx1"/>
              </a:solidFill>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8D3FF3A6-B03F-4710-AAA0-E3CB014C4A59}" type="slidenum">
              <a:rPr lang="en-US" smtClean="0"/>
              <a:pPr/>
              <a:t>13</a:t>
            </a:fld>
            <a:endParaRPr lang="en-US" dirty="0"/>
          </a:p>
        </p:txBody>
      </p:sp>
    </p:spTree>
    <p:extLst>
      <p:ext uri="{BB962C8B-B14F-4D97-AF65-F5344CB8AC3E}">
        <p14:creationId xmlns:p14="http://schemas.microsoft.com/office/powerpoint/2010/main" val="211233582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D3FF3A6-B03F-4710-AAA0-E3CB014C4A59}" type="slidenum">
              <a:rPr lang="en-US" smtClean="0"/>
              <a:pPr/>
              <a:t>3</a:t>
            </a:fld>
            <a:endParaRPr lang="en-US" dirty="0"/>
          </a:p>
        </p:txBody>
      </p:sp>
    </p:spTree>
    <p:extLst>
      <p:ext uri="{BB962C8B-B14F-4D97-AF65-F5344CB8AC3E}">
        <p14:creationId xmlns:p14="http://schemas.microsoft.com/office/powerpoint/2010/main" val="400943972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D3FF3A6-B03F-4710-AAA0-E3CB014C4A59}" type="slidenum">
              <a:rPr lang="en-US" smtClean="0"/>
              <a:pPr/>
              <a:t>4</a:t>
            </a:fld>
            <a:endParaRPr lang="en-US" dirty="0"/>
          </a:p>
        </p:txBody>
      </p:sp>
    </p:spTree>
    <p:extLst>
      <p:ext uri="{BB962C8B-B14F-4D97-AF65-F5344CB8AC3E}">
        <p14:creationId xmlns:p14="http://schemas.microsoft.com/office/powerpoint/2010/main" val="173162257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D3FF3A6-B03F-4710-AAA0-E3CB014C4A59}" type="slidenum">
              <a:rPr lang="en-US" smtClean="0"/>
              <a:pPr/>
              <a:t>5</a:t>
            </a:fld>
            <a:endParaRPr lang="en-US" dirty="0"/>
          </a:p>
        </p:txBody>
      </p:sp>
    </p:spTree>
    <p:extLst>
      <p:ext uri="{BB962C8B-B14F-4D97-AF65-F5344CB8AC3E}">
        <p14:creationId xmlns:p14="http://schemas.microsoft.com/office/powerpoint/2010/main" val="186189544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D3FF3A6-B03F-4710-AAA0-E3CB014C4A59}" type="slidenum">
              <a:rPr lang="en-US" smtClean="0"/>
              <a:pPr/>
              <a:t>6</a:t>
            </a:fld>
            <a:endParaRPr lang="en-US" dirty="0"/>
          </a:p>
        </p:txBody>
      </p:sp>
    </p:spTree>
    <p:extLst>
      <p:ext uri="{BB962C8B-B14F-4D97-AF65-F5344CB8AC3E}">
        <p14:creationId xmlns:p14="http://schemas.microsoft.com/office/powerpoint/2010/main" val="244122697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8D3FF3A6-B03F-4710-AAA0-E3CB014C4A59}" type="slidenum">
              <a:rPr lang="en-US" smtClean="0"/>
              <a:pPr/>
              <a:t>7</a:t>
            </a:fld>
            <a:endParaRPr lang="en-US" dirty="0"/>
          </a:p>
        </p:txBody>
      </p:sp>
    </p:spTree>
    <p:extLst>
      <p:ext uri="{BB962C8B-B14F-4D97-AF65-F5344CB8AC3E}">
        <p14:creationId xmlns:p14="http://schemas.microsoft.com/office/powerpoint/2010/main" val="251654544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8D3FF3A6-B03F-4710-AAA0-E3CB014C4A59}" type="slidenum">
              <a:rPr lang="en-US" smtClean="0"/>
              <a:pPr/>
              <a:t>8</a:t>
            </a:fld>
            <a:endParaRPr lang="en-US" dirty="0"/>
          </a:p>
        </p:txBody>
      </p:sp>
    </p:spTree>
    <p:extLst>
      <p:ext uri="{BB962C8B-B14F-4D97-AF65-F5344CB8AC3E}">
        <p14:creationId xmlns:p14="http://schemas.microsoft.com/office/powerpoint/2010/main" val="216651300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Pediatric age group included recipients younger than 18 years at the time of transplant.</a:t>
            </a:r>
            <a:endParaRPr lang="en-US" sz="1200" kern="1200" dirty="0" smtClean="0">
              <a:solidFill>
                <a:schemeClr val="tx1"/>
              </a:solidFill>
              <a:latin typeface="+mn-lt"/>
              <a:ea typeface="+mn-ea"/>
              <a:cs typeface="+mn-cs"/>
            </a:endParaRPr>
          </a:p>
          <a:p>
            <a:endParaRPr lang="en-US"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Survival was calculated using the Kaplan-Meier method, which incorporates information from all transplants for whom any follow-up has been provided.  Since many patients are still alive and some patients have been lost to follow-up, the survival rates are estimates rather than exact rates because the time of death is not known for all patients.  The median survival is the estimated time point at which 50% of all of the recipients have died. </a:t>
            </a:r>
          </a:p>
          <a:p>
            <a:endParaRPr lang="en-US"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Survival rates were compared using the log-rank test statistic. Results of log-rank</a:t>
            </a:r>
            <a:r>
              <a:rPr lang="en-US" sz="1200" kern="1200" baseline="0" dirty="0" smtClean="0">
                <a:solidFill>
                  <a:schemeClr val="tx1"/>
                </a:solidFill>
                <a:latin typeface="+mn-lt"/>
                <a:ea typeface="+mn-ea"/>
                <a:cs typeface="+mn-cs"/>
              </a:rPr>
              <a:t> test should be interpreted with caution when curves cross.</a:t>
            </a:r>
            <a:endParaRPr lang="en-US" sz="1200" kern="120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8D3FF3A6-B03F-4710-AAA0-E3CB014C4A59}" type="slidenum">
              <a:rPr lang="en-US" smtClean="0"/>
              <a:pPr/>
              <a:t>9</a:t>
            </a:fld>
            <a:endParaRPr lang="en-US" dirty="0"/>
          </a:p>
        </p:txBody>
      </p:sp>
    </p:spTree>
    <p:extLst>
      <p:ext uri="{BB962C8B-B14F-4D97-AF65-F5344CB8AC3E}">
        <p14:creationId xmlns:p14="http://schemas.microsoft.com/office/powerpoint/2010/main" val="162659757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Pediatric age group included recipients younger than 18 years at the time of transplant.</a:t>
            </a:r>
            <a:endParaRPr lang="en-US" sz="1200" kern="1200" dirty="0" smtClean="0">
              <a:solidFill>
                <a:schemeClr val="tx1"/>
              </a:solidFill>
              <a:latin typeface="+mn-lt"/>
              <a:ea typeface="+mn-ea"/>
              <a:cs typeface="+mn-cs"/>
            </a:endParaRPr>
          </a:p>
          <a:p>
            <a:endParaRPr lang="en-US"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Survival was calculated using the Kaplan-Meier method, which incorporates information from all transplants for whom any follow-up has been provided.  Since many patients are still alive and some patients have been lost to follow-up, the survival rates are estimates rather than exact rates because the time of death is not known for all patients.  </a:t>
            </a:r>
          </a:p>
          <a:p>
            <a:endParaRPr lang="en-US" sz="1200" kern="120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Survival rates were compared using the log-rank test statistic. </a:t>
            </a:r>
            <a:r>
              <a:rPr lang="en-US" sz="1200" kern="1200" baseline="0" dirty="0" smtClean="0">
                <a:solidFill>
                  <a:schemeClr val="tx1"/>
                </a:solidFill>
                <a:latin typeface="+mn-lt"/>
                <a:ea typeface="+mn-ea"/>
                <a:cs typeface="+mn-cs"/>
              </a:rPr>
              <a:t>Adjustments for multiple comparisons were done using Scheffe’s method. </a:t>
            </a:r>
            <a:r>
              <a:rPr lang="en-US" sz="1200" kern="1200" dirty="0" smtClean="0">
                <a:solidFill>
                  <a:schemeClr val="tx1"/>
                </a:solidFill>
                <a:latin typeface="+mn-lt"/>
                <a:ea typeface="+mn-ea"/>
                <a:cs typeface="+mn-cs"/>
              </a:rPr>
              <a:t> Results of log-rank</a:t>
            </a:r>
            <a:r>
              <a:rPr lang="en-US" sz="1200" kern="1200" baseline="0" dirty="0" smtClean="0">
                <a:solidFill>
                  <a:schemeClr val="tx1"/>
                </a:solidFill>
                <a:latin typeface="+mn-lt"/>
                <a:ea typeface="+mn-ea"/>
                <a:cs typeface="+mn-cs"/>
              </a:rPr>
              <a:t> test should be interpreted with caution when curves cross. </a:t>
            </a:r>
            <a:endParaRPr lang="en-US" sz="1200" kern="120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8D3FF3A6-B03F-4710-AAA0-E3CB014C4A59}" type="slidenum">
              <a:rPr lang="en-US" smtClean="0"/>
              <a:pPr/>
              <a:t>10</a:t>
            </a:fld>
            <a:endParaRPr lang="en-US" dirty="0"/>
          </a:p>
        </p:txBody>
      </p:sp>
    </p:spTree>
    <p:extLst>
      <p:ext uri="{BB962C8B-B14F-4D97-AF65-F5344CB8AC3E}">
        <p14:creationId xmlns:p14="http://schemas.microsoft.com/office/powerpoint/2010/main" val="38349092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lvl1pPr>
              <a:defRPr sz="3600" baseline="0">
                <a:solidFill>
                  <a:schemeClr val="tx1"/>
                </a:solidFill>
              </a:defRPr>
            </a:lvl1pPr>
          </a:lstStyle>
          <a:p>
            <a:r>
              <a:rPr lang="en-US" dirty="0" smtClean="0"/>
              <a:t>Click to edit Master title style</a:t>
            </a:r>
            <a:endParaRPr lang="en-US"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b="0"/>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dirty="0" smtClean="0"/>
              <a:t>Click to edit Master subtitle style</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1"/>
                </a:solidFill>
              </a:defRPr>
            </a:lvl1pPr>
          </a:lstStyle>
          <a:p>
            <a:r>
              <a:rPr lang="en-US" dirty="0"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609600"/>
            <a:ext cx="1943100" cy="5486400"/>
          </a:xfrm>
        </p:spPr>
        <p:txBody>
          <a:bodyPr vert="eaVert"/>
          <a:lstStyle>
            <a:lvl1pPr>
              <a:defRPr>
                <a:solidFill>
                  <a:schemeClr val="tx1"/>
                </a:solidFill>
              </a:defRPr>
            </a:lvl1pPr>
          </a:lstStyle>
          <a:p>
            <a:r>
              <a:rPr lang="en-US" dirty="0" smtClean="0"/>
              <a:t>Click to edit Master title style</a:t>
            </a:r>
            <a:endParaRPr lang="en-US" dirty="0"/>
          </a:p>
        </p:txBody>
      </p:sp>
      <p:sp>
        <p:nvSpPr>
          <p:cNvPr id="3" name="Vertical Text Placeholder 2"/>
          <p:cNvSpPr>
            <a:spLocks noGrp="1"/>
          </p:cNvSpPr>
          <p:nvPr>
            <p:ph type="body" orient="vert" idx="1"/>
          </p:nvPr>
        </p:nvSpPr>
        <p:spPr>
          <a:xfrm>
            <a:off x="685800" y="609600"/>
            <a:ext cx="5676900" cy="5486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1"/>
                </a:solidFill>
              </a:defRPr>
            </a:lvl1pPr>
          </a:lstStyle>
          <a:p>
            <a:r>
              <a:rPr lang="en-US" dirty="0" smtClean="0"/>
              <a:t>Click to edit Master title style</a:t>
            </a:r>
            <a:endParaRPr lang="en-US" dirty="0"/>
          </a:p>
        </p:txBody>
      </p:sp>
      <p:sp>
        <p:nvSpPr>
          <p:cNvPr id="3" name="Content Placeholder 2"/>
          <p:cNvSpPr>
            <a:spLocks noGrp="1"/>
          </p:cNvSpPr>
          <p:nvPr>
            <p:ph idx="1"/>
          </p:nvPr>
        </p:nvSpPr>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solidFill>
                  <a:schemeClr val="tx1"/>
                </a:solidFill>
              </a:defRPr>
            </a:lvl1pPr>
          </a:lstStyle>
          <a:p>
            <a:r>
              <a:rPr lang="en-US" dirty="0" smtClean="0"/>
              <a:t>Click to edit Master title style</a:t>
            </a:r>
            <a:endParaRPr lang="en-US" dirty="0"/>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1"/>
                </a:solidFill>
              </a:defRPr>
            </a:lvl1pPr>
          </a:lstStyle>
          <a:p>
            <a:r>
              <a:rPr lang="en-US" dirty="0" smtClean="0"/>
              <a:t>Click to edit Master title style</a:t>
            </a:r>
            <a:endParaRPr lang="en-US" dirty="0"/>
          </a:p>
        </p:txBody>
      </p:sp>
      <p:sp>
        <p:nvSpPr>
          <p:cNvPr id="3" name="Content Placeholder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solidFill>
                  <a:schemeClr val="tx1"/>
                </a:solidFill>
              </a:defRPr>
            </a:lvl1pPr>
          </a:lstStyle>
          <a:p>
            <a:r>
              <a:rPr lang="en-US" dirty="0" smtClean="0"/>
              <a:t>Click to edit Master title style</a:t>
            </a:r>
            <a:endParaRPr lang="en-US" dirty="0"/>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1"/>
                </a:solidFill>
              </a:defRPr>
            </a:lvl1pPr>
          </a:lstStyle>
          <a:p>
            <a:r>
              <a:rPr lang="en-US" dirty="0" smtClean="0"/>
              <a:t>Click to edit Master title style</a:t>
            </a:r>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solidFill>
                  <a:schemeClr val="tx1"/>
                </a:solidFill>
              </a:defRPr>
            </a:lvl1pPr>
          </a:lstStyle>
          <a:p>
            <a:r>
              <a:rPr lang="en-US" dirty="0" smtClean="0"/>
              <a:t>Click to edit Master title style</a:t>
            </a:r>
            <a:endParaRPr lang="en-US" dirty="0"/>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solidFill>
                  <a:schemeClr val="tx1"/>
                </a:solidFill>
              </a:defRPr>
            </a:lvl1pPr>
          </a:lstStyle>
          <a:p>
            <a:r>
              <a:rPr lang="en-US" dirty="0" smtClean="0"/>
              <a:t>Click to edit Master title style</a:t>
            </a:r>
            <a:endParaRPr lang="en-US" dirty="0"/>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dirty="0" smtClean="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609600"/>
            <a:ext cx="77724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685800" y="1981200"/>
            <a:ext cx="7772400"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Tree>
  </p:cSld>
  <p:clrMap bg1="dk2" tx1="lt1" bg2="dk1"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fontAlgn="base" hangingPunct="1">
        <a:spcBef>
          <a:spcPct val="0"/>
        </a:spcBef>
        <a:spcAft>
          <a:spcPct val="0"/>
        </a:spcAft>
        <a:defRPr sz="4000" b="1">
          <a:solidFill>
            <a:schemeClr val="tx2"/>
          </a:solidFill>
          <a:latin typeface="+mj-lt"/>
          <a:ea typeface="+mj-ea"/>
          <a:cs typeface="+mj-cs"/>
        </a:defRPr>
      </a:lvl1pPr>
      <a:lvl2pPr algn="ctr" rtl="0" eaLnBrk="1" fontAlgn="base" hangingPunct="1">
        <a:spcBef>
          <a:spcPct val="0"/>
        </a:spcBef>
        <a:spcAft>
          <a:spcPct val="0"/>
        </a:spcAft>
        <a:defRPr sz="4000" b="1">
          <a:solidFill>
            <a:schemeClr val="tx2"/>
          </a:solidFill>
          <a:latin typeface="Arial" charset="0"/>
        </a:defRPr>
      </a:lvl2pPr>
      <a:lvl3pPr algn="ctr" rtl="0" eaLnBrk="1" fontAlgn="base" hangingPunct="1">
        <a:spcBef>
          <a:spcPct val="0"/>
        </a:spcBef>
        <a:spcAft>
          <a:spcPct val="0"/>
        </a:spcAft>
        <a:defRPr sz="4000" b="1">
          <a:solidFill>
            <a:schemeClr val="tx2"/>
          </a:solidFill>
          <a:latin typeface="Arial" charset="0"/>
        </a:defRPr>
      </a:lvl3pPr>
      <a:lvl4pPr algn="ctr" rtl="0" eaLnBrk="1" fontAlgn="base" hangingPunct="1">
        <a:spcBef>
          <a:spcPct val="0"/>
        </a:spcBef>
        <a:spcAft>
          <a:spcPct val="0"/>
        </a:spcAft>
        <a:defRPr sz="4000" b="1">
          <a:solidFill>
            <a:schemeClr val="tx2"/>
          </a:solidFill>
          <a:latin typeface="Arial" charset="0"/>
        </a:defRPr>
      </a:lvl4pPr>
      <a:lvl5pPr algn="ctr" rtl="0" eaLnBrk="1" fontAlgn="base" hangingPunct="1">
        <a:spcBef>
          <a:spcPct val="0"/>
        </a:spcBef>
        <a:spcAft>
          <a:spcPct val="0"/>
        </a:spcAft>
        <a:defRPr sz="4000" b="1">
          <a:solidFill>
            <a:schemeClr val="tx2"/>
          </a:solidFill>
          <a:latin typeface="Arial" charset="0"/>
        </a:defRPr>
      </a:lvl5pPr>
      <a:lvl6pPr marL="457200" algn="ctr" rtl="0" eaLnBrk="1" fontAlgn="base" hangingPunct="1">
        <a:spcBef>
          <a:spcPct val="0"/>
        </a:spcBef>
        <a:spcAft>
          <a:spcPct val="0"/>
        </a:spcAft>
        <a:defRPr sz="4000" b="1">
          <a:solidFill>
            <a:schemeClr val="tx2"/>
          </a:solidFill>
          <a:latin typeface="Arial" charset="0"/>
        </a:defRPr>
      </a:lvl6pPr>
      <a:lvl7pPr marL="914400" algn="ctr" rtl="0" eaLnBrk="1" fontAlgn="base" hangingPunct="1">
        <a:spcBef>
          <a:spcPct val="0"/>
        </a:spcBef>
        <a:spcAft>
          <a:spcPct val="0"/>
        </a:spcAft>
        <a:defRPr sz="4000" b="1">
          <a:solidFill>
            <a:schemeClr val="tx2"/>
          </a:solidFill>
          <a:latin typeface="Arial" charset="0"/>
        </a:defRPr>
      </a:lvl7pPr>
      <a:lvl8pPr marL="1371600" algn="ctr" rtl="0" eaLnBrk="1" fontAlgn="base" hangingPunct="1">
        <a:spcBef>
          <a:spcPct val="0"/>
        </a:spcBef>
        <a:spcAft>
          <a:spcPct val="0"/>
        </a:spcAft>
        <a:defRPr sz="4000" b="1">
          <a:solidFill>
            <a:schemeClr val="tx2"/>
          </a:solidFill>
          <a:latin typeface="Arial" charset="0"/>
        </a:defRPr>
      </a:lvl8pPr>
      <a:lvl9pPr marL="1828800" algn="ctr" rtl="0" eaLnBrk="1" fontAlgn="base" hangingPunct="1">
        <a:spcBef>
          <a:spcPct val="0"/>
        </a:spcBef>
        <a:spcAft>
          <a:spcPct val="0"/>
        </a:spcAft>
        <a:defRPr sz="4000" b="1">
          <a:solidFill>
            <a:schemeClr val="tx2"/>
          </a:solidFill>
          <a:latin typeface="Arial" charset="0"/>
        </a:defRPr>
      </a:lvl9pPr>
    </p:titleStyle>
    <p:bodyStyle>
      <a:lvl1pPr marL="342900" indent="-342900" algn="l" rtl="0" eaLnBrk="1" fontAlgn="base" hangingPunct="1">
        <a:spcBef>
          <a:spcPct val="20000"/>
        </a:spcBef>
        <a:spcAft>
          <a:spcPct val="0"/>
        </a:spcAft>
        <a:buClr>
          <a:schemeClr val="tx2"/>
        </a:buClr>
        <a:buSzPct val="75000"/>
        <a:buFont typeface="Webdings" charset="2"/>
        <a:buChar char="&lt;"/>
        <a:defRPr sz="3200">
          <a:solidFill>
            <a:schemeClr val="tx1"/>
          </a:solidFill>
          <a:latin typeface="+mn-lt"/>
          <a:ea typeface="+mn-ea"/>
          <a:cs typeface="+mn-cs"/>
        </a:defRPr>
      </a:lvl1pPr>
      <a:lvl2pPr marL="742950" indent="-285750" algn="l" rtl="0" eaLnBrk="1" fontAlgn="base" hangingPunct="1">
        <a:spcBef>
          <a:spcPct val="20000"/>
        </a:spcBef>
        <a:spcAft>
          <a:spcPct val="0"/>
        </a:spcAft>
        <a:buClr>
          <a:schemeClr val="tx2"/>
        </a:buClr>
        <a:buFont typeface="Times" charset="0"/>
        <a:buChar char="•"/>
        <a:defRPr sz="2800">
          <a:solidFill>
            <a:schemeClr val="tx1"/>
          </a:solidFill>
          <a:latin typeface="+mn-lt"/>
        </a:defRPr>
      </a:lvl2pPr>
      <a:lvl3pPr marL="1143000" indent="-228600" algn="l" rtl="0" eaLnBrk="1" fontAlgn="base" hangingPunct="1">
        <a:spcBef>
          <a:spcPct val="20000"/>
        </a:spcBef>
        <a:spcAft>
          <a:spcPct val="0"/>
        </a:spcAft>
        <a:buClr>
          <a:schemeClr val="tx2"/>
        </a:buClr>
        <a:buFont typeface="Times" charset="0"/>
        <a:buChar char="•"/>
        <a:defRPr sz="2400">
          <a:solidFill>
            <a:schemeClr val="tx1"/>
          </a:solidFill>
          <a:latin typeface="+mn-lt"/>
        </a:defRPr>
      </a:lvl3pPr>
      <a:lvl4pPr marL="1600200" indent="-228600" algn="l" rtl="0" eaLnBrk="1" fontAlgn="base" hangingPunct="1">
        <a:spcBef>
          <a:spcPct val="20000"/>
        </a:spcBef>
        <a:spcAft>
          <a:spcPct val="0"/>
        </a:spcAft>
        <a:buClr>
          <a:schemeClr val="tx2"/>
        </a:buClr>
        <a:buFont typeface="Times" charset="0"/>
        <a:buChar char="•"/>
        <a:defRPr sz="2000">
          <a:solidFill>
            <a:schemeClr val="tx1"/>
          </a:solidFill>
          <a:latin typeface="+mn-lt"/>
        </a:defRPr>
      </a:lvl4pPr>
      <a:lvl5pPr marL="2057400" indent="-228600" algn="l" rtl="0" eaLnBrk="1" fontAlgn="base" hangingPunct="1">
        <a:spcBef>
          <a:spcPct val="20000"/>
        </a:spcBef>
        <a:spcAft>
          <a:spcPct val="0"/>
        </a:spcAft>
        <a:buClr>
          <a:schemeClr val="tx2"/>
        </a:buClr>
        <a:buFont typeface="Times" charset="0"/>
        <a:buChar char="•"/>
        <a:defRPr sz="2000">
          <a:solidFill>
            <a:schemeClr val="tx1"/>
          </a:solidFill>
          <a:latin typeface="+mn-lt"/>
        </a:defRPr>
      </a:lvl5pPr>
      <a:lvl6pPr marL="2514600" indent="-228600" algn="l" rtl="0" eaLnBrk="1" fontAlgn="base" hangingPunct="1">
        <a:spcBef>
          <a:spcPct val="20000"/>
        </a:spcBef>
        <a:spcAft>
          <a:spcPct val="0"/>
        </a:spcAft>
        <a:buClr>
          <a:schemeClr val="tx2"/>
        </a:buClr>
        <a:buFont typeface="Times" charset="0"/>
        <a:buChar char="•"/>
        <a:defRPr sz="2000">
          <a:solidFill>
            <a:schemeClr val="tx1"/>
          </a:solidFill>
          <a:latin typeface="+mn-lt"/>
        </a:defRPr>
      </a:lvl6pPr>
      <a:lvl7pPr marL="2971800" indent="-228600" algn="l" rtl="0" eaLnBrk="1" fontAlgn="base" hangingPunct="1">
        <a:spcBef>
          <a:spcPct val="20000"/>
        </a:spcBef>
        <a:spcAft>
          <a:spcPct val="0"/>
        </a:spcAft>
        <a:buClr>
          <a:schemeClr val="tx2"/>
        </a:buClr>
        <a:buFont typeface="Times" charset="0"/>
        <a:buChar char="•"/>
        <a:defRPr sz="2000">
          <a:solidFill>
            <a:schemeClr val="tx1"/>
          </a:solidFill>
          <a:latin typeface="+mn-lt"/>
        </a:defRPr>
      </a:lvl7pPr>
      <a:lvl8pPr marL="3429000" indent="-228600" algn="l" rtl="0" eaLnBrk="1" fontAlgn="base" hangingPunct="1">
        <a:spcBef>
          <a:spcPct val="20000"/>
        </a:spcBef>
        <a:spcAft>
          <a:spcPct val="0"/>
        </a:spcAft>
        <a:buClr>
          <a:schemeClr val="tx2"/>
        </a:buClr>
        <a:buFont typeface="Times" charset="0"/>
        <a:buChar char="•"/>
        <a:defRPr sz="2000">
          <a:solidFill>
            <a:schemeClr val="tx1"/>
          </a:solidFill>
          <a:latin typeface="+mn-lt"/>
        </a:defRPr>
      </a:lvl8pPr>
      <a:lvl9pPr marL="3886200" indent="-228600" algn="l" rtl="0" eaLnBrk="1" fontAlgn="base" hangingPunct="1">
        <a:spcBef>
          <a:spcPct val="20000"/>
        </a:spcBef>
        <a:spcAft>
          <a:spcPct val="0"/>
        </a:spcAft>
        <a:buClr>
          <a:schemeClr val="tx2"/>
        </a:buClr>
        <a:buFont typeface="Times" charset="0"/>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chart" Target="../charts/chart9.xml"/><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11.xml.rels><?xml version="1.0" encoding="UTF-8" standalone="yes"?>
<Relationships xmlns="http://schemas.openxmlformats.org/package/2006/relationships"><Relationship Id="rId3" Type="http://schemas.openxmlformats.org/officeDocument/2006/relationships/chart" Target="../charts/chart10.xml"/><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12.xml.rels><?xml version="1.0" encoding="UTF-8" standalone="yes"?>
<Relationships xmlns="http://schemas.openxmlformats.org/package/2006/relationships"><Relationship Id="rId3" Type="http://schemas.openxmlformats.org/officeDocument/2006/relationships/chart" Target="../charts/chart11.xml"/><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13.xml.rels><?xml version="1.0" encoding="UTF-8" standalone="yes"?>
<Relationships xmlns="http://schemas.openxmlformats.org/package/2006/relationships"><Relationship Id="rId3" Type="http://schemas.openxmlformats.org/officeDocument/2006/relationships/chart" Target="../charts/chart12.xml"/><Relationship Id="rId2" Type="http://schemas.openxmlformats.org/officeDocument/2006/relationships/notesSlide" Target="../notesSlides/notesSlide12.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2.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3.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4.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5.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6.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7.xml.rels><?xml version="1.0" encoding="UTF-8" standalone="yes"?>
<Relationships xmlns="http://schemas.openxmlformats.org/package/2006/relationships"><Relationship Id="rId3" Type="http://schemas.openxmlformats.org/officeDocument/2006/relationships/chart" Target="../charts/chart6.xml"/><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8.xml.rels><?xml version="1.0" encoding="UTF-8" standalone="yes"?>
<Relationships xmlns="http://schemas.openxmlformats.org/package/2006/relationships"><Relationship Id="rId3" Type="http://schemas.openxmlformats.org/officeDocument/2006/relationships/chart" Target="../charts/chart7.xml"/><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9.xml.rels><?xml version="1.0" encoding="UTF-8" standalone="yes"?>
<Relationships xmlns="http://schemas.openxmlformats.org/package/2006/relationships"><Relationship Id="rId3" Type="http://schemas.openxmlformats.org/officeDocument/2006/relationships/chart" Target="../charts/chart8.xml"/><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 y="2130425"/>
            <a:ext cx="8839200" cy="1470025"/>
          </a:xfrm>
        </p:spPr>
        <p:txBody>
          <a:bodyPr/>
          <a:lstStyle/>
          <a:p>
            <a:r>
              <a:rPr lang="en-US" sz="4000" dirty="0" smtClean="0">
                <a:solidFill>
                  <a:srgbClr val="002060"/>
                </a:solidFill>
              </a:rPr>
              <a:t>LUNG TRANSPLANTATION</a:t>
            </a:r>
            <a:endParaRPr lang="en-US" sz="4000" dirty="0">
              <a:solidFill>
                <a:srgbClr val="002060"/>
              </a:solidFill>
            </a:endParaRPr>
          </a:p>
        </p:txBody>
      </p:sp>
      <p:sp>
        <p:nvSpPr>
          <p:cNvPr id="3" name="Subtitle 2"/>
          <p:cNvSpPr>
            <a:spLocks noGrp="1"/>
          </p:cNvSpPr>
          <p:nvPr>
            <p:ph type="subTitle" idx="1"/>
          </p:nvPr>
        </p:nvSpPr>
        <p:spPr/>
        <p:txBody>
          <a:bodyPr/>
          <a:lstStyle/>
          <a:p>
            <a:r>
              <a:rPr lang="en-US" dirty="0" smtClean="0">
                <a:solidFill>
                  <a:srgbClr val="002060"/>
                </a:solidFill>
              </a:rPr>
              <a:t>Overall</a:t>
            </a:r>
            <a:endParaRPr lang="en-US" dirty="0">
              <a:solidFill>
                <a:srgbClr val="002060"/>
              </a:solidFill>
            </a:endParaRPr>
          </a:p>
        </p:txBody>
      </p:sp>
      <p:grpSp>
        <p:nvGrpSpPr>
          <p:cNvPr id="9" name="Group 8"/>
          <p:cNvGrpSpPr/>
          <p:nvPr/>
        </p:nvGrpSpPr>
        <p:grpSpPr>
          <a:xfrm>
            <a:off x="2" y="6146792"/>
            <a:ext cx="4715932" cy="711201"/>
            <a:chOff x="2" y="6146792"/>
            <a:chExt cx="4715932" cy="711201"/>
          </a:xfrm>
        </p:grpSpPr>
        <p:grpSp>
          <p:nvGrpSpPr>
            <p:cNvPr id="10" name="Group 9"/>
            <p:cNvGrpSpPr/>
            <p:nvPr/>
          </p:nvGrpSpPr>
          <p:grpSpPr>
            <a:xfrm>
              <a:off x="2" y="6146792"/>
              <a:ext cx="4715932" cy="711201"/>
              <a:chOff x="1" y="6067776"/>
              <a:chExt cx="4952999" cy="790224"/>
            </a:xfrm>
          </p:grpSpPr>
          <p:pic>
            <p:nvPicPr>
              <p:cNvPr id="12" name="Picture 11"/>
              <p:cNvPicPr>
                <a:picLocks noChangeAspect="1"/>
              </p:cNvPicPr>
              <p:nvPr/>
            </p:nvPicPr>
            <p:blipFill>
              <a:blip r:embed="rId2" cstate="print"/>
              <a:stretch>
                <a:fillRect/>
              </a:stretch>
            </p:blipFill>
            <p:spPr>
              <a:xfrm>
                <a:off x="1" y="6172200"/>
                <a:ext cx="4952999" cy="685800"/>
              </a:xfrm>
              <a:prstGeom prst="rect">
                <a:avLst/>
              </a:prstGeom>
              <a:ln>
                <a:solidFill>
                  <a:schemeClr val="bg2"/>
                </a:solidFill>
              </a:ln>
            </p:spPr>
          </p:pic>
          <p:sp>
            <p:nvSpPr>
              <p:cNvPr id="13" name="logo_year"/>
              <p:cNvSpPr txBox="1"/>
              <p:nvPr/>
            </p:nvSpPr>
            <p:spPr>
              <a:xfrm>
                <a:off x="2971800" y="6067776"/>
                <a:ext cx="1885813" cy="461665"/>
              </a:xfrm>
              <a:prstGeom prst="rect">
                <a:avLst/>
              </a:prstGeom>
              <a:noFill/>
              <a:ln>
                <a:noFill/>
              </a:ln>
            </p:spPr>
            <p:txBody>
              <a:bodyPr wrap="square" rtlCol="0">
                <a:spAutoFit/>
              </a:bodyPr>
              <a:lstStyle/>
              <a:p>
                <a:pPr algn="ctr"/>
                <a:r>
                  <a:rPr lang="en-US" sz="2100" b="1" dirty="0" smtClean="0">
                    <a:solidFill>
                      <a:schemeClr val="bg1"/>
                    </a:solidFill>
                    <a:latin typeface="Arial"/>
                    <a:cs typeface="Arial"/>
                  </a:rPr>
                  <a:t>2019</a:t>
                </a:r>
                <a:endParaRPr lang="en-US" sz="2100" b="1" dirty="0">
                  <a:solidFill>
                    <a:schemeClr val="bg1"/>
                  </a:solidFill>
                  <a:latin typeface="Arial"/>
                  <a:cs typeface="Arial"/>
                </a:endParaRPr>
              </a:p>
            </p:txBody>
          </p:sp>
        </p:grpSp>
        <p:sp>
          <p:nvSpPr>
            <p:cNvPr id="11" name="logo_citation"/>
            <p:cNvSpPr txBox="1"/>
            <p:nvPr/>
          </p:nvSpPr>
          <p:spPr>
            <a:xfrm>
              <a:off x="2766436" y="6605562"/>
              <a:ext cx="1938528" cy="230832"/>
            </a:xfrm>
            <a:prstGeom prst="rect">
              <a:avLst/>
            </a:prstGeom>
            <a:noFill/>
            <a:ln>
              <a:solidFill>
                <a:srgbClr val="FFFFFF"/>
              </a:solidFill>
            </a:ln>
          </p:spPr>
          <p:txBody>
            <a:bodyPr wrap="square" lIns="27432" tIns="45720" rIns="0" rtlCol="0" anchor="ctr" anchorCtr="0">
              <a:spAutoFit/>
            </a:bodyPr>
            <a:lstStyle/>
            <a:p>
              <a:r>
                <a:rPr lang="en-US" sz="900" b="1" dirty="0" err="1" smtClean="0">
                  <a:solidFill>
                    <a:schemeClr val="bg1"/>
                  </a:solidFill>
                  <a:latin typeface="Arial"/>
                  <a:cs typeface="Arial"/>
                </a:rPr>
                <a:t>JHLT</a:t>
              </a:r>
              <a:r>
                <a:rPr lang="en-US" sz="900" b="1" dirty="0" smtClean="0">
                  <a:solidFill>
                    <a:schemeClr val="bg1"/>
                  </a:solidFill>
                  <a:latin typeface="Arial"/>
                  <a:cs typeface="Arial"/>
                </a:rPr>
                <a:t>. 2019 Oct; 38(10): 1015-1066</a:t>
              </a:r>
              <a:endParaRPr lang="en-US" sz="900" b="1" dirty="0">
                <a:solidFill>
                  <a:schemeClr val="bg1"/>
                </a:solidFill>
                <a:latin typeface="Arial"/>
                <a:cs typeface="Arial"/>
              </a:endParaRPr>
            </a:p>
          </p:txBody>
        </p:sp>
      </p:grpSp>
    </p:spTree>
    <p:extLst>
      <p:ext uri="{BB962C8B-B14F-4D97-AF65-F5344CB8AC3E}">
        <p14:creationId xmlns:p14="http://schemas.microsoft.com/office/powerpoint/2010/main" val="339502171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3916947406"/>
              </p:ext>
            </p:extLst>
          </p:nvPr>
        </p:nvGraphicFramePr>
        <p:xfrm>
          <a:off x="228600" y="1447800"/>
          <a:ext cx="8763000" cy="4724400"/>
        </p:xfrm>
        <a:graphic>
          <a:graphicData uri="http://schemas.openxmlformats.org/drawingml/2006/chart">
            <c:chart xmlns:c="http://schemas.openxmlformats.org/drawingml/2006/chart" xmlns:r="http://schemas.openxmlformats.org/officeDocument/2006/relationships" r:id="rId3"/>
          </a:graphicData>
        </a:graphic>
      </p:graphicFrame>
      <p:sp>
        <p:nvSpPr>
          <p:cNvPr id="19" name="Title 1"/>
          <p:cNvSpPr txBox="1">
            <a:spLocks/>
          </p:cNvSpPr>
          <p:nvPr/>
        </p:nvSpPr>
        <p:spPr bwMode="auto">
          <a:xfrm>
            <a:off x="0" y="224026"/>
            <a:ext cx="91440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b="1">
                <a:solidFill>
                  <a:schemeClr val="tx1"/>
                </a:solidFill>
                <a:latin typeface="+mj-lt"/>
                <a:ea typeface="+mj-ea"/>
                <a:cs typeface="+mj-cs"/>
              </a:defRPr>
            </a:lvl1pPr>
            <a:lvl2pPr algn="ctr" rtl="0" eaLnBrk="1" fontAlgn="base" hangingPunct="1">
              <a:spcBef>
                <a:spcPct val="0"/>
              </a:spcBef>
              <a:spcAft>
                <a:spcPct val="0"/>
              </a:spcAft>
              <a:defRPr sz="4000" b="1">
                <a:solidFill>
                  <a:schemeClr val="tx2"/>
                </a:solidFill>
                <a:latin typeface="Arial" charset="0"/>
              </a:defRPr>
            </a:lvl2pPr>
            <a:lvl3pPr algn="ctr" rtl="0" eaLnBrk="1" fontAlgn="base" hangingPunct="1">
              <a:spcBef>
                <a:spcPct val="0"/>
              </a:spcBef>
              <a:spcAft>
                <a:spcPct val="0"/>
              </a:spcAft>
              <a:defRPr sz="4000" b="1">
                <a:solidFill>
                  <a:schemeClr val="tx2"/>
                </a:solidFill>
                <a:latin typeface="Arial" charset="0"/>
              </a:defRPr>
            </a:lvl3pPr>
            <a:lvl4pPr algn="ctr" rtl="0" eaLnBrk="1" fontAlgn="base" hangingPunct="1">
              <a:spcBef>
                <a:spcPct val="0"/>
              </a:spcBef>
              <a:spcAft>
                <a:spcPct val="0"/>
              </a:spcAft>
              <a:defRPr sz="4000" b="1">
                <a:solidFill>
                  <a:schemeClr val="tx2"/>
                </a:solidFill>
                <a:latin typeface="Arial" charset="0"/>
              </a:defRPr>
            </a:lvl4pPr>
            <a:lvl5pPr algn="ctr" rtl="0" eaLnBrk="1" fontAlgn="base" hangingPunct="1">
              <a:spcBef>
                <a:spcPct val="0"/>
              </a:spcBef>
              <a:spcAft>
                <a:spcPct val="0"/>
              </a:spcAft>
              <a:defRPr sz="4000" b="1">
                <a:solidFill>
                  <a:schemeClr val="tx2"/>
                </a:solidFill>
                <a:latin typeface="Arial" charset="0"/>
              </a:defRPr>
            </a:lvl5pPr>
            <a:lvl6pPr marL="457200" algn="ctr" rtl="0" eaLnBrk="1" fontAlgn="base" hangingPunct="1">
              <a:spcBef>
                <a:spcPct val="0"/>
              </a:spcBef>
              <a:spcAft>
                <a:spcPct val="0"/>
              </a:spcAft>
              <a:defRPr sz="4000" b="1">
                <a:solidFill>
                  <a:schemeClr val="tx2"/>
                </a:solidFill>
                <a:latin typeface="Arial" charset="0"/>
              </a:defRPr>
            </a:lvl6pPr>
            <a:lvl7pPr marL="914400" algn="ctr" rtl="0" eaLnBrk="1" fontAlgn="base" hangingPunct="1">
              <a:spcBef>
                <a:spcPct val="0"/>
              </a:spcBef>
              <a:spcAft>
                <a:spcPct val="0"/>
              </a:spcAft>
              <a:defRPr sz="4000" b="1">
                <a:solidFill>
                  <a:schemeClr val="tx2"/>
                </a:solidFill>
                <a:latin typeface="Arial" charset="0"/>
              </a:defRPr>
            </a:lvl7pPr>
            <a:lvl8pPr marL="1371600" algn="ctr" rtl="0" eaLnBrk="1" fontAlgn="base" hangingPunct="1">
              <a:spcBef>
                <a:spcPct val="0"/>
              </a:spcBef>
              <a:spcAft>
                <a:spcPct val="0"/>
              </a:spcAft>
              <a:defRPr sz="4000" b="1">
                <a:solidFill>
                  <a:schemeClr val="tx2"/>
                </a:solidFill>
                <a:latin typeface="Arial" charset="0"/>
              </a:defRPr>
            </a:lvl8pPr>
            <a:lvl9pPr marL="1828800" algn="ctr" rtl="0" eaLnBrk="1" fontAlgn="base" hangingPunct="1">
              <a:spcBef>
                <a:spcPct val="0"/>
              </a:spcBef>
              <a:spcAft>
                <a:spcPct val="0"/>
              </a:spcAft>
              <a:defRPr sz="4000" b="1">
                <a:solidFill>
                  <a:schemeClr val="tx2"/>
                </a:solidFill>
                <a:latin typeface="Arial" charset="0"/>
              </a:defRPr>
            </a:lvl9pPr>
          </a:lstStyle>
          <a:p>
            <a:r>
              <a:rPr lang="en-US" sz="2600" kern="0" dirty="0" smtClean="0">
                <a:solidFill>
                  <a:srgbClr val="002060"/>
                </a:solidFill>
              </a:rPr>
              <a:t>Adult and Pediatric Lung Transplants</a:t>
            </a:r>
            <a:r>
              <a:rPr lang="en-US" sz="2800" kern="0" dirty="0" smtClean="0">
                <a:solidFill>
                  <a:srgbClr val="002060"/>
                </a:solidFill>
              </a:rPr>
              <a:t/>
            </a:r>
            <a:br>
              <a:rPr lang="en-US" sz="2800" kern="0" dirty="0" smtClean="0">
                <a:solidFill>
                  <a:srgbClr val="002060"/>
                </a:solidFill>
              </a:rPr>
            </a:br>
            <a:r>
              <a:rPr lang="en-US" sz="2400" kern="0" dirty="0" smtClean="0">
                <a:solidFill>
                  <a:srgbClr val="002060"/>
                </a:solidFill>
              </a:rPr>
              <a:t>Kaplan-Meier Survival by Age Group and Transplant Type</a:t>
            </a:r>
            <a:br>
              <a:rPr lang="en-US" sz="2400" kern="0" dirty="0" smtClean="0">
                <a:solidFill>
                  <a:srgbClr val="002060"/>
                </a:solidFill>
              </a:rPr>
            </a:br>
            <a:endParaRPr lang="en-US" sz="2000" kern="0" dirty="0">
              <a:solidFill>
                <a:srgbClr val="002060"/>
              </a:solidFill>
            </a:endParaRPr>
          </a:p>
        </p:txBody>
      </p:sp>
      <p:sp>
        <p:nvSpPr>
          <p:cNvPr id="9" name="pvalues"/>
          <p:cNvSpPr txBox="1"/>
          <p:nvPr/>
        </p:nvSpPr>
        <p:spPr>
          <a:xfrm>
            <a:off x="3810000" y="2752348"/>
            <a:ext cx="4572000" cy="692497"/>
          </a:xfrm>
          <a:prstGeom prst="rect">
            <a:avLst/>
          </a:prstGeom>
          <a:noFill/>
        </p:spPr>
        <p:txBody>
          <a:bodyPr wrap="square" rtlCol="0">
            <a:spAutoFit/>
          </a:bodyPr>
          <a:lstStyle/>
          <a:p>
            <a:r>
              <a:rPr lang="en-US" sz="1300" b="1" dirty="0">
                <a:solidFill>
                  <a:schemeClr val="bg2"/>
                </a:solidFill>
              </a:rPr>
              <a:t>All pairwise comparisons were significant at p &lt; 0.05 except for Adult/Primary vs. Pediatric/Primary and Adult/First Retx vs. Pediatric/First Retx.</a:t>
            </a:r>
          </a:p>
        </p:txBody>
      </p:sp>
      <p:sp>
        <p:nvSpPr>
          <p:cNvPr id="3" name="title_cohort"/>
          <p:cNvSpPr txBox="1"/>
          <p:nvPr/>
        </p:nvSpPr>
        <p:spPr>
          <a:xfrm>
            <a:off x="1866900" y="988116"/>
            <a:ext cx="5410200" cy="400110"/>
          </a:xfrm>
          <a:prstGeom prst="rect">
            <a:avLst/>
          </a:prstGeom>
          <a:noFill/>
        </p:spPr>
        <p:txBody>
          <a:bodyPr wrap="square" rtlCol="0">
            <a:spAutoFit/>
          </a:bodyPr>
          <a:lstStyle/>
          <a:p>
            <a:pPr algn="ctr"/>
            <a:r>
              <a:rPr lang="en-US" sz="2000" b="1" kern="0" dirty="0" smtClean="0">
                <a:solidFill>
                  <a:srgbClr val="002060"/>
                </a:solidFill>
              </a:rPr>
              <a:t>(Transplants: January 1992 – June 2017)</a:t>
            </a:r>
            <a:endParaRPr lang="en-US" sz="2000" b="1" kern="0" dirty="0">
              <a:solidFill>
                <a:srgbClr val="002060"/>
              </a:solidFill>
            </a:endParaRPr>
          </a:p>
        </p:txBody>
      </p:sp>
      <p:grpSp>
        <p:nvGrpSpPr>
          <p:cNvPr id="13" name="Group 12"/>
          <p:cNvGrpSpPr/>
          <p:nvPr/>
        </p:nvGrpSpPr>
        <p:grpSpPr>
          <a:xfrm>
            <a:off x="2" y="6146792"/>
            <a:ext cx="4715932" cy="711201"/>
            <a:chOff x="2" y="6146792"/>
            <a:chExt cx="4715932" cy="711201"/>
          </a:xfrm>
        </p:grpSpPr>
        <p:grpSp>
          <p:nvGrpSpPr>
            <p:cNvPr id="14" name="Group 13"/>
            <p:cNvGrpSpPr/>
            <p:nvPr/>
          </p:nvGrpSpPr>
          <p:grpSpPr>
            <a:xfrm>
              <a:off x="2" y="6146792"/>
              <a:ext cx="4715932" cy="711201"/>
              <a:chOff x="1" y="6067776"/>
              <a:chExt cx="4952999" cy="790224"/>
            </a:xfrm>
          </p:grpSpPr>
          <p:pic>
            <p:nvPicPr>
              <p:cNvPr id="20" name="Picture 19"/>
              <p:cNvPicPr>
                <a:picLocks noChangeAspect="1"/>
              </p:cNvPicPr>
              <p:nvPr/>
            </p:nvPicPr>
            <p:blipFill>
              <a:blip r:embed="rId4" cstate="print"/>
              <a:stretch>
                <a:fillRect/>
              </a:stretch>
            </p:blipFill>
            <p:spPr>
              <a:xfrm>
                <a:off x="1" y="6172200"/>
                <a:ext cx="4952999" cy="685800"/>
              </a:xfrm>
              <a:prstGeom prst="rect">
                <a:avLst/>
              </a:prstGeom>
              <a:ln>
                <a:solidFill>
                  <a:schemeClr val="bg2"/>
                </a:solidFill>
              </a:ln>
            </p:spPr>
          </p:pic>
          <p:sp>
            <p:nvSpPr>
              <p:cNvPr id="21" name="logo_year"/>
              <p:cNvSpPr txBox="1"/>
              <p:nvPr/>
            </p:nvSpPr>
            <p:spPr>
              <a:xfrm>
                <a:off x="2971800" y="6067776"/>
                <a:ext cx="1885813" cy="461665"/>
              </a:xfrm>
              <a:prstGeom prst="rect">
                <a:avLst/>
              </a:prstGeom>
              <a:noFill/>
              <a:ln>
                <a:noFill/>
              </a:ln>
            </p:spPr>
            <p:txBody>
              <a:bodyPr wrap="square" rtlCol="0">
                <a:spAutoFit/>
              </a:bodyPr>
              <a:lstStyle/>
              <a:p>
                <a:pPr algn="ctr"/>
                <a:r>
                  <a:rPr lang="en-US" sz="2100" b="1" dirty="0" smtClean="0">
                    <a:solidFill>
                      <a:schemeClr val="bg1"/>
                    </a:solidFill>
                    <a:latin typeface="Arial"/>
                    <a:cs typeface="Arial"/>
                  </a:rPr>
                  <a:t>2019</a:t>
                </a:r>
                <a:endParaRPr lang="en-US" sz="2100" b="1" dirty="0">
                  <a:solidFill>
                    <a:schemeClr val="bg1"/>
                  </a:solidFill>
                  <a:latin typeface="Arial"/>
                  <a:cs typeface="Arial"/>
                </a:endParaRPr>
              </a:p>
            </p:txBody>
          </p:sp>
        </p:grpSp>
        <p:sp>
          <p:nvSpPr>
            <p:cNvPr id="15" name="logo_citation"/>
            <p:cNvSpPr txBox="1"/>
            <p:nvPr/>
          </p:nvSpPr>
          <p:spPr>
            <a:xfrm>
              <a:off x="2766436" y="6605562"/>
              <a:ext cx="1938528" cy="230832"/>
            </a:xfrm>
            <a:prstGeom prst="rect">
              <a:avLst/>
            </a:prstGeom>
            <a:noFill/>
            <a:ln>
              <a:solidFill>
                <a:srgbClr val="FFFFFF"/>
              </a:solidFill>
            </a:ln>
          </p:spPr>
          <p:txBody>
            <a:bodyPr wrap="square" lIns="27432" tIns="45720" rIns="0" rtlCol="0" anchor="ctr" anchorCtr="0">
              <a:spAutoFit/>
            </a:bodyPr>
            <a:lstStyle/>
            <a:p>
              <a:r>
                <a:rPr lang="en-US" sz="900" b="1" dirty="0" err="1" smtClean="0">
                  <a:solidFill>
                    <a:schemeClr val="bg1"/>
                  </a:solidFill>
                  <a:latin typeface="Arial"/>
                  <a:cs typeface="Arial"/>
                </a:rPr>
                <a:t>JHLT</a:t>
              </a:r>
              <a:r>
                <a:rPr lang="en-US" sz="900" b="1" dirty="0" smtClean="0">
                  <a:solidFill>
                    <a:schemeClr val="bg1"/>
                  </a:solidFill>
                  <a:latin typeface="Arial"/>
                  <a:cs typeface="Arial"/>
                </a:rPr>
                <a:t>. 2019 Oct; 38(10): 1015-1066</a:t>
              </a:r>
              <a:endParaRPr lang="en-US" sz="900" b="1" dirty="0">
                <a:solidFill>
                  <a:schemeClr val="bg1"/>
                </a:solidFill>
                <a:latin typeface="Arial"/>
                <a:cs typeface="Arial"/>
              </a:endParaRPr>
            </a:p>
          </p:txBody>
        </p:sp>
      </p:grpSp>
    </p:spTree>
    <p:extLst>
      <p:ext uri="{BB962C8B-B14F-4D97-AF65-F5344CB8AC3E}">
        <p14:creationId xmlns:p14="http://schemas.microsoft.com/office/powerpoint/2010/main" val="28199558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868956675"/>
              </p:ext>
            </p:extLst>
          </p:nvPr>
        </p:nvGraphicFramePr>
        <p:xfrm>
          <a:off x="228600" y="1447800"/>
          <a:ext cx="8763000" cy="4724400"/>
        </p:xfrm>
        <a:graphic>
          <a:graphicData uri="http://schemas.openxmlformats.org/drawingml/2006/chart">
            <c:chart xmlns:c="http://schemas.openxmlformats.org/drawingml/2006/chart" xmlns:r="http://schemas.openxmlformats.org/officeDocument/2006/relationships" r:id="rId3"/>
          </a:graphicData>
        </a:graphic>
      </p:graphicFrame>
      <p:sp>
        <p:nvSpPr>
          <p:cNvPr id="19" name="Title 1"/>
          <p:cNvSpPr txBox="1">
            <a:spLocks/>
          </p:cNvSpPr>
          <p:nvPr/>
        </p:nvSpPr>
        <p:spPr bwMode="auto">
          <a:xfrm>
            <a:off x="0" y="203284"/>
            <a:ext cx="91440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b="1">
                <a:solidFill>
                  <a:schemeClr val="tx1"/>
                </a:solidFill>
                <a:latin typeface="+mj-lt"/>
                <a:ea typeface="+mj-ea"/>
                <a:cs typeface="+mj-cs"/>
              </a:defRPr>
            </a:lvl1pPr>
            <a:lvl2pPr algn="ctr" rtl="0" eaLnBrk="1" fontAlgn="base" hangingPunct="1">
              <a:spcBef>
                <a:spcPct val="0"/>
              </a:spcBef>
              <a:spcAft>
                <a:spcPct val="0"/>
              </a:spcAft>
              <a:defRPr sz="4000" b="1">
                <a:solidFill>
                  <a:schemeClr val="tx2"/>
                </a:solidFill>
                <a:latin typeface="Arial" charset="0"/>
              </a:defRPr>
            </a:lvl2pPr>
            <a:lvl3pPr algn="ctr" rtl="0" eaLnBrk="1" fontAlgn="base" hangingPunct="1">
              <a:spcBef>
                <a:spcPct val="0"/>
              </a:spcBef>
              <a:spcAft>
                <a:spcPct val="0"/>
              </a:spcAft>
              <a:defRPr sz="4000" b="1">
                <a:solidFill>
                  <a:schemeClr val="tx2"/>
                </a:solidFill>
                <a:latin typeface="Arial" charset="0"/>
              </a:defRPr>
            </a:lvl3pPr>
            <a:lvl4pPr algn="ctr" rtl="0" eaLnBrk="1" fontAlgn="base" hangingPunct="1">
              <a:spcBef>
                <a:spcPct val="0"/>
              </a:spcBef>
              <a:spcAft>
                <a:spcPct val="0"/>
              </a:spcAft>
              <a:defRPr sz="4000" b="1">
                <a:solidFill>
                  <a:schemeClr val="tx2"/>
                </a:solidFill>
                <a:latin typeface="Arial" charset="0"/>
              </a:defRPr>
            </a:lvl4pPr>
            <a:lvl5pPr algn="ctr" rtl="0" eaLnBrk="1" fontAlgn="base" hangingPunct="1">
              <a:spcBef>
                <a:spcPct val="0"/>
              </a:spcBef>
              <a:spcAft>
                <a:spcPct val="0"/>
              </a:spcAft>
              <a:defRPr sz="4000" b="1">
                <a:solidFill>
                  <a:schemeClr val="tx2"/>
                </a:solidFill>
                <a:latin typeface="Arial" charset="0"/>
              </a:defRPr>
            </a:lvl5pPr>
            <a:lvl6pPr marL="457200" algn="ctr" rtl="0" eaLnBrk="1" fontAlgn="base" hangingPunct="1">
              <a:spcBef>
                <a:spcPct val="0"/>
              </a:spcBef>
              <a:spcAft>
                <a:spcPct val="0"/>
              </a:spcAft>
              <a:defRPr sz="4000" b="1">
                <a:solidFill>
                  <a:schemeClr val="tx2"/>
                </a:solidFill>
                <a:latin typeface="Arial" charset="0"/>
              </a:defRPr>
            </a:lvl6pPr>
            <a:lvl7pPr marL="914400" algn="ctr" rtl="0" eaLnBrk="1" fontAlgn="base" hangingPunct="1">
              <a:spcBef>
                <a:spcPct val="0"/>
              </a:spcBef>
              <a:spcAft>
                <a:spcPct val="0"/>
              </a:spcAft>
              <a:defRPr sz="4000" b="1">
                <a:solidFill>
                  <a:schemeClr val="tx2"/>
                </a:solidFill>
                <a:latin typeface="Arial" charset="0"/>
              </a:defRPr>
            </a:lvl7pPr>
            <a:lvl8pPr marL="1371600" algn="ctr" rtl="0" eaLnBrk="1" fontAlgn="base" hangingPunct="1">
              <a:spcBef>
                <a:spcPct val="0"/>
              </a:spcBef>
              <a:spcAft>
                <a:spcPct val="0"/>
              </a:spcAft>
              <a:defRPr sz="4000" b="1">
                <a:solidFill>
                  <a:schemeClr val="tx2"/>
                </a:solidFill>
                <a:latin typeface="Arial" charset="0"/>
              </a:defRPr>
            </a:lvl8pPr>
            <a:lvl9pPr marL="1828800" algn="ctr" rtl="0" eaLnBrk="1" fontAlgn="base" hangingPunct="1">
              <a:spcBef>
                <a:spcPct val="0"/>
              </a:spcBef>
              <a:spcAft>
                <a:spcPct val="0"/>
              </a:spcAft>
              <a:defRPr sz="4000" b="1">
                <a:solidFill>
                  <a:schemeClr val="tx2"/>
                </a:solidFill>
                <a:latin typeface="Arial" charset="0"/>
              </a:defRPr>
            </a:lvl9pPr>
          </a:lstStyle>
          <a:p>
            <a:r>
              <a:rPr lang="en-US" sz="2600" kern="0" dirty="0" smtClean="0">
                <a:solidFill>
                  <a:srgbClr val="002060"/>
                </a:solidFill>
              </a:rPr>
              <a:t>Adult and Pediatric Lung Transplants</a:t>
            </a:r>
            <a:r>
              <a:rPr lang="en-US" sz="2800" kern="0" dirty="0" smtClean="0">
                <a:solidFill>
                  <a:srgbClr val="002060"/>
                </a:solidFill>
              </a:rPr>
              <a:t/>
            </a:r>
            <a:br>
              <a:rPr lang="en-US" sz="2800" kern="0" dirty="0" smtClean="0">
                <a:solidFill>
                  <a:srgbClr val="002060"/>
                </a:solidFill>
              </a:rPr>
            </a:br>
            <a:r>
              <a:rPr lang="en-US" sz="2400" kern="0" dirty="0" smtClean="0">
                <a:solidFill>
                  <a:srgbClr val="002060"/>
                </a:solidFill>
              </a:rPr>
              <a:t>Kaplan-Meier Survival by Age Group Conditional on </a:t>
            </a:r>
            <a:br>
              <a:rPr lang="en-US" sz="2400" kern="0" dirty="0" smtClean="0">
                <a:solidFill>
                  <a:srgbClr val="002060"/>
                </a:solidFill>
              </a:rPr>
            </a:br>
            <a:endParaRPr lang="en-US" sz="2000" kern="0" dirty="0">
              <a:solidFill>
                <a:srgbClr val="002060"/>
              </a:solidFill>
            </a:endParaRPr>
          </a:p>
        </p:txBody>
      </p:sp>
      <p:sp>
        <p:nvSpPr>
          <p:cNvPr id="3" name="Title 2"/>
          <p:cNvSpPr txBox="1"/>
          <p:nvPr/>
        </p:nvSpPr>
        <p:spPr>
          <a:xfrm>
            <a:off x="430135" y="942234"/>
            <a:ext cx="3352800" cy="461665"/>
          </a:xfrm>
          <a:prstGeom prst="rect">
            <a:avLst/>
          </a:prstGeom>
          <a:noFill/>
        </p:spPr>
        <p:txBody>
          <a:bodyPr wrap="square" rtlCol="0">
            <a:spAutoFit/>
          </a:bodyPr>
          <a:lstStyle/>
          <a:p>
            <a:pPr algn="ctr"/>
            <a:r>
              <a:rPr lang="en-US" sz="2400" b="1" kern="0" dirty="0">
                <a:solidFill>
                  <a:srgbClr val="002060"/>
                </a:solidFill>
              </a:rPr>
              <a:t>Survival to 1 Y</a:t>
            </a:r>
            <a:r>
              <a:rPr lang="en-US" sz="2400" b="1" kern="0" dirty="0" smtClean="0">
                <a:solidFill>
                  <a:srgbClr val="002060"/>
                </a:solidFill>
              </a:rPr>
              <a:t>ear</a:t>
            </a:r>
            <a:endParaRPr lang="en-US" sz="2400" b="1" kern="0" dirty="0">
              <a:solidFill>
                <a:srgbClr val="002060"/>
              </a:solidFill>
            </a:endParaRPr>
          </a:p>
        </p:txBody>
      </p:sp>
      <p:sp>
        <p:nvSpPr>
          <p:cNvPr id="21" name="median_survival"/>
          <p:cNvSpPr txBox="1"/>
          <p:nvPr/>
        </p:nvSpPr>
        <p:spPr>
          <a:xfrm>
            <a:off x="1214966" y="4876800"/>
            <a:ext cx="2442634" cy="533385"/>
          </a:xfrm>
          <a:prstGeom prst="rect">
            <a:avLst/>
          </a:prstGeom>
          <a:ln>
            <a:solidFill>
              <a:schemeClr val="bg2"/>
            </a:solidFill>
          </a:ln>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lang="en-US" sz="1400" b="1" dirty="0">
                <a:solidFill>
                  <a:schemeClr val="bg2"/>
                </a:solidFill>
              </a:rPr>
              <a:t>Median survival (years): Adult = 8.3; Pediatric = 9.1</a:t>
            </a:r>
          </a:p>
        </p:txBody>
      </p:sp>
      <p:sp>
        <p:nvSpPr>
          <p:cNvPr id="9" name="pvalues"/>
          <p:cNvSpPr txBox="1"/>
          <p:nvPr/>
        </p:nvSpPr>
        <p:spPr>
          <a:xfrm>
            <a:off x="4191000" y="2743200"/>
            <a:ext cx="2590800" cy="323165"/>
          </a:xfrm>
          <a:prstGeom prst="rect">
            <a:avLst/>
          </a:prstGeom>
          <a:noFill/>
        </p:spPr>
        <p:txBody>
          <a:bodyPr wrap="square" rtlCol="0">
            <a:spAutoFit/>
          </a:bodyPr>
          <a:lstStyle/>
          <a:p>
            <a:pPr algn="ctr"/>
            <a:r>
              <a:rPr lang="en-US" sz="1500" b="1" dirty="0">
                <a:solidFill>
                  <a:schemeClr val="bg2"/>
                </a:solidFill>
              </a:rPr>
              <a:t>p = 0.0088</a:t>
            </a:r>
          </a:p>
        </p:txBody>
      </p:sp>
      <p:sp>
        <p:nvSpPr>
          <p:cNvPr id="20" name="title_cohort"/>
          <p:cNvSpPr txBox="1"/>
          <p:nvPr/>
        </p:nvSpPr>
        <p:spPr>
          <a:xfrm>
            <a:off x="3321204" y="1005777"/>
            <a:ext cx="5111863" cy="400110"/>
          </a:xfrm>
          <a:prstGeom prst="rect">
            <a:avLst/>
          </a:prstGeom>
          <a:noFill/>
        </p:spPr>
        <p:txBody>
          <a:bodyPr wrap="square" rtlCol="0">
            <a:spAutoFit/>
          </a:bodyPr>
          <a:lstStyle/>
          <a:p>
            <a:pPr algn="ctr"/>
            <a:r>
              <a:rPr lang="en-US" sz="2000" b="1" kern="0" dirty="0" smtClean="0">
                <a:solidFill>
                  <a:srgbClr val="002060"/>
                </a:solidFill>
              </a:rPr>
              <a:t>(Transplants: January 1992 – June 2017)</a:t>
            </a:r>
            <a:endParaRPr lang="en-US" sz="2000" b="1" kern="0" dirty="0">
              <a:solidFill>
                <a:srgbClr val="002060"/>
              </a:solidFill>
            </a:endParaRPr>
          </a:p>
        </p:txBody>
      </p:sp>
      <p:grpSp>
        <p:nvGrpSpPr>
          <p:cNvPr id="13" name="Group 12"/>
          <p:cNvGrpSpPr/>
          <p:nvPr/>
        </p:nvGrpSpPr>
        <p:grpSpPr>
          <a:xfrm>
            <a:off x="2" y="6146792"/>
            <a:ext cx="4715932" cy="711201"/>
            <a:chOff x="2" y="6146792"/>
            <a:chExt cx="4715932" cy="711201"/>
          </a:xfrm>
        </p:grpSpPr>
        <p:grpSp>
          <p:nvGrpSpPr>
            <p:cNvPr id="14" name="Group 13"/>
            <p:cNvGrpSpPr/>
            <p:nvPr/>
          </p:nvGrpSpPr>
          <p:grpSpPr>
            <a:xfrm>
              <a:off x="2" y="6146792"/>
              <a:ext cx="4715932" cy="711201"/>
              <a:chOff x="1" y="6067776"/>
              <a:chExt cx="4952999" cy="790224"/>
            </a:xfrm>
          </p:grpSpPr>
          <p:pic>
            <p:nvPicPr>
              <p:cNvPr id="22" name="Picture 21"/>
              <p:cNvPicPr>
                <a:picLocks noChangeAspect="1"/>
              </p:cNvPicPr>
              <p:nvPr/>
            </p:nvPicPr>
            <p:blipFill>
              <a:blip r:embed="rId4" cstate="print"/>
              <a:stretch>
                <a:fillRect/>
              </a:stretch>
            </p:blipFill>
            <p:spPr>
              <a:xfrm>
                <a:off x="1" y="6172200"/>
                <a:ext cx="4952999" cy="685800"/>
              </a:xfrm>
              <a:prstGeom prst="rect">
                <a:avLst/>
              </a:prstGeom>
              <a:ln>
                <a:solidFill>
                  <a:schemeClr val="bg2"/>
                </a:solidFill>
              </a:ln>
            </p:spPr>
          </p:pic>
          <p:sp>
            <p:nvSpPr>
              <p:cNvPr id="23" name="logo_year"/>
              <p:cNvSpPr txBox="1"/>
              <p:nvPr/>
            </p:nvSpPr>
            <p:spPr>
              <a:xfrm>
                <a:off x="2971800" y="6067776"/>
                <a:ext cx="1885813" cy="461665"/>
              </a:xfrm>
              <a:prstGeom prst="rect">
                <a:avLst/>
              </a:prstGeom>
              <a:noFill/>
              <a:ln>
                <a:noFill/>
              </a:ln>
            </p:spPr>
            <p:txBody>
              <a:bodyPr wrap="square" rtlCol="0">
                <a:spAutoFit/>
              </a:bodyPr>
              <a:lstStyle/>
              <a:p>
                <a:pPr algn="ctr"/>
                <a:r>
                  <a:rPr lang="en-US" sz="2100" b="1" dirty="0" smtClean="0">
                    <a:solidFill>
                      <a:schemeClr val="bg1"/>
                    </a:solidFill>
                    <a:latin typeface="Arial"/>
                    <a:cs typeface="Arial"/>
                  </a:rPr>
                  <a:t>2019</a:t>
                </a:r>
                <a:endParaRPr lang="en-US" sz="2100" b="1" dirty="0">
                  <a:solidFill>
                    <a:schemeClr val="bg1"/>
                  </a:solidFill>
                  <a:latin typeface="Arial"/>
                  <a:cs typeface="Arial"/>
                </a:endParaRPr>
              </a:p>
            </p:txBody>
          </p:sp>
        </p:grpSp>
        <p:sp>
          <p:nvSpPr>
            <p:cNvPr id="15" name="logo_citation"/>
            <p:cNvSpPr txBox="1"/>
            <p:nvPr/>
          </p:nvSpPr>
          <p:spPr>
            <a:xfrm>
              <a:off x="2766436" y="6605562"/>
              <a:ext cx="1938528" cy="230832"/>
            </a:xfrm>
            <a:prstGeom prst="rect">
              <a:avLst/>
            </a:prstGeom>
            <a:noFill/>
            <a:ln>
              <a:solidFill>
                <a:srgbClr val="FFFFFF"/>
              </a:solidFill>
            </a:ln>
          </p:spPr>
          <p:txBody>
            <a:bodyPr wrap="square" lIns="27432" tIns="45720" rIns="0" rtlCol="0" anchor="ctr" anchorCtr="0">
              <a:spAutoFit/>
            </a:bodyPr>
            <a:lstStyle/>
            <a:p>
              <a:r>
                <a:rPr lang="en-US" sz="900" b="1" dirty="0" err="1" smtClean="0">
                  <a:solidFill>
                    <a:schemeClr val="bg1"/>
                  </a:solidFill>
                  <a:latin typeface="Arial"/>
                  <a:cs typeface="Arial"/>
                </a:rPr>
                <a:t>JHLT</a:t>
              </a:r>
              <a:r>
                <a:rPr lang="en-US" sz="900" b="1" dirty="0" smtClean="0">
                  <a:solidFill>
                    <a:schemeClr val="bg1"/>
                  </a:solidFill>
                  <a:latin typeface="Arial"/>
                  <a:cs typeface="Arial"/>
                </a:rPr>
                <a:t>. 2019 Oct; 38(10): 1015-1066</a:t>
              </a:r>
              <a:endParaRPr lang="en-US" sz="900" b="1" dirty="0">
                <a:solidFill>
                  <a:schemeClr val="bg1"/>
                </a:solidFill>
                <a:latin typeface="Arial"/>
                <a:cs typeface="Arial"/>
              </a:endParaRPr>
            </a:p>
          </p:txBody>
        </p:sp>
      </p:grpSp>
    </p:spTree>
    <p:extLst>
      <p:ext uri="{BB962C8B-B14F-4D97-AF65-F5344CB8AC3E}">
        <p14:creationId xmlns:p14="http://schemas.microsoft.com/office/powerpoint/2010/main" val="125072909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3799700175"/>
              </p:ext>
            </p:extLst>
          </p:nvPr>
        </p:nvGraphicFramePr>
        <p:xfrm>
          <a:off x="228600" y="1447800"/>
          <a:ext cx="8763000" cy="4724400"/>
        </p:xfrm>
        <a:graphic>
          <a:graphicData uri="http://schemas.openxmlformats.org/drawingml/2006/chart">
            <c:chart xmlns:c="http://schemas.openxmlformats.org/drawingml/2006/chart" xmlns:r="http://schemas.openxmlformats.org/officeDocument/2006/relationships" r:id="rId3"/>
          </a:graphicData>
        </a:graphic>
      </p:graphicFrame>
      <p:sp>
        <p:nvSpPr>
          <p:cNvPr id="19" name="Title 1"/>
          <p:cNvSpPr txBox="1">
            <a:spLocks/>
          </p:cNvSpPr>
          <p:nvPr/>
        </p:nvSpPr>
        <p:spPr bwMode="auto">
          <a:xfrm>
            <a:off x="0" y="76200"/>
            <a:ext cx="91440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b="1">
                <a:solidFill>
                  <a:schemeClr val="tx1"/>
                </a:solidFill>
                <a:latin typeface="+mj-lt"/>
                <a:ea typeface="+mj-ea"/>
                <a:cs typeface="+mj-cs"/>
              </a:defRPr>
            </a:lvl1pPr>
            <a:lvl2pPr algn="ctr" rtl="0" eaLnBrk="1" fontAlgn="base" hangingPunct="1">
              <a:spcBef>
                <a:spcPct val="0"/>
              </a:spcBef>
              <a:spcAft>
                <a:spcPct val="0"/>
              </a:spcAft>
              <a:defRPr sz="4000" b="1">
                <a:solidFill>
                  <a:schemeClr val="tx2"/>
                </a:solidFill>
                <a:latin typeface="Arial" charset="0"/>
              </a:defRPr>
            </a:lvl2pPr>
            <a:lvl3pPr algn="ctr" rtl="0" eaLnBrk="1" fontAlgn="base" hangingPunct="1">
              <a:spcBef>
                <a:spcPct val="0"/>
              </a:spcBef>
              <a:spcAft>
                <a:spcPct val="0"/>
              </a:spcAft>
              <a:defRPr sz="4000" b="1">
                <a:solidFill>
                  <a:schemeClr val="tx2"/>
                </a:solidFill>
                <a:latin typeface="Arial" charset="0"/>
              </a:defRPr>
            </a:lvl3pPr>
            <a:lvl4pPr algn="ctr" rtl="0" eaLnBrk="1" fontAlgn="base" hangingPunct="1">
              <a:spcBef>
                <a:spcPct val="0"/>
              </a:spcBef>
              <a:spcAft>
                <a:spcPct val="0"/>
              </a:spcAft>
              <a:defRPr sz="4000" b="1">
                <a:solidFill>
                  <a:schemeClr val="tx2"/>
                </a:solidFill>
                <a:latin typeface="Arial" charset="0"/>
              </a:defRPr>
            </a:lvl4pPr>
            <a:lvl5pPr algn="ctr" rtl="0" eaLnBrk="1" fontAlgn="base" hangingPunct="1">
              <a:spcBef>
                <a:spcPct val="0"/>
              </a:spcBef>
              <a:spcAft>
                <a:spcPct val="0"/>
              </a:spcAft>
              <a:defRPr sz="4000" b="1">
                <a:solidFill>
                  <a:schemeClr val="tx2"/>
                </a:solidFill>
                <a:latin typeface="Arial" charset="0"/>
              </a:defRPr>
            </a:lvl5pPr>
            <a:lvl6pPr marL="457200" algn="ctr" rtl="0" eaLnBrk="1" fontAlgn="base" hangingPunct="1">
              <a:spcBef>
                <a:spcPct val="0"/>
              </a:spcBef>
              <a:spcAft>
                <a:spcPct val="0"/>
              </a:spcAft>
              <a:defRPr sz="4000" b="1">
                <a:solidFill>
                  <a:schemeClr val="tx2"/>
                </a:solidFill>
                <a:latin typeface="Arial" charset="0"/>
              </a:defRPr>
            </a:lvl6pPr>
            <a:lvl7pPr marL="914400" algn="ctr" rtl="0" eaLnBrk="1" fontAlgn="base" hangingPunct="1">
              <a:spcBef>
                <a:spcPct val="0"/>
              </a:spcBef>
              <a:spcAft>
                <a:spcPct val="0"/>
              </a:spcAft>
              <a:defRPr sz="4000" b="1">
                <a:solidFill>
                  <a:schemeClr val="tx2"/>
                </a:solidFill>
                <a:latin typeface="Arial" charset="0"/>
              </a:defRPr>
            </a:lvl7pPr>
            <a:lvl8pPr marL="1371600" algn="ctr" rtl="0" eaLnBrk="1" fontAlgn="base" hangingPunct="1">
              <a:spcBef>
                <a:spcPct val="0"/>
              </a:spcBef>
              <a:spcAft>
                <a:spcPct val="0"/>
              </a:spcAft>
              <a:defRPr sz="4000" b="1">
                <a:solidFill>
                  <a:schemeClr val="tx2"/>
                </a:solidFill>
                <a:latin typeface="Arial" charset="0"/>
              </a:defRPr>
            </a:lvl8pPr>
            <a:lvl9pPr marL="1828800" algn="ctr" rtl="0" eaLnBrk="1" fontAlgn="base" hangingPunct="1">
              <a:spcBef>
                <a:spcPct val="0"/>
              </a:spcBef>
              <a:spcAft>
                <a:spcPct val="0"/>
              </a:spcAft>
              <a:defRPr sz="4000" b="1">
                <a:solidFill>
                  <a:schemeClr val="tx2"/>
                </a:solidFill>
                <a:latin typeface="Arial" charset="0"/>
              </a:defRPr>
            </a:lvl9pPr>
          </a:lstStyle>
          <a:p>
            <a:r>
              <a:rPr lang="en-US" sz="2600" kern="0" dirty="0" smtClean="0">
                <a:solidFill>
                  <a:srgbClr val="002060"/>
                </a:solidFill>
              </a:rPr>
              <a:t>Adult and Pediatric Lung Transplants</a:t>
            </a:r>
            <a:r>
              <a:rPr lang="en-US" sz="2800" kern="0" dirty="0" smtClean="0">
                <a:solidFill>
                  <a:srgbClr val="002060"/>
                </a:solidFill>
              </a:rPr>
              <a:t/>
            </a:r>
            <a:br>
              <a:rPr lang="en-US" sz="2800" kern="0" dirty="0" smtClean="0">
                <a:solidFill>
                  <a:srgbClr val="002060"/>
                </a:solidFill>
              </a:rPr>
            </a:br>
            <a:r>
              <a:rPr lang="en-US" sz="2400" kern="0" dirty="0" smtClean="0">
                <a:solidFill>
                  <a:srgbClr val="002060"/>
                </a:solidFill>
              </a:rPr>
              <a:t>Kaplan-Meier Survival by Age Group and Transplant Type</a:t>
            </a:r>
            <a:endParaRPr lang="en-US" sz="2000" kern="0" dirty="0">
              <a:solidFill>
                <a:srgbClr val="002060"/>
              </a:solidFill>
            </a:endParaRPr>
          </a:p>
        </p:txBody>
      </p:sp>
      <p:sp>
        <p:nvSpPr>
          <p:cNvPr id="3" name="Title 2"/>
          <p:cNvSpPr txBox="1"/>
          <p:nvPr/>
        </p:nvSpPr>
        <p:spPr>
          <a:xfrm>
            <a:off x="-103208" y="975106"/>
            <a:ext cx="4419600" cy="400110"/>
          </a:xfrm>
          <a:prstGeom prst="rect">
            <a:avLst/>
          </a:prstGeom>
          <a:noFill/>
        </p:spPr>
        <p:txBody>
          <a:bodyPr wrap="square" rtlCol="0">
            <a:spAutoFit/>
          </a:bodyPr>
          <a:lstStyle/>
          <a:p>
            <a:pPr algn="ctr"/>
            <a:r>
              <a:rPr lang="en-US" sz="2000" b="1" kern="0" dirty="0">
                <a:solidFill>
                  <a:srgbClr val="002060"/>
                </a:solidFill>
              </a:rPr>
              <a:t>Conditional on Survival to 1 Y</a:t>
            </a:r>
            <a:r>
              <a:rPr lang="en-US" sz="2000" b="1" kern="0" dirty="0" smtClean="0">
                <a:solidFill>
                  <a:srgbClr val="002060"/>
                </a:solidFill>
              </a:rPr>
              <a:t>ear</a:t>
            </a:r>
            <a:endParaRPr lang="en-US" sz="2000" b="1" kern="0" dirty="0">
              <a:solidFill>
                <a:srgbClr val="002060"/>
              </a:solidFill>
            </a:endParaRPr>
          </a:p>
        </p:txBody>
      </p:sp>
      <p:sp>
        <p:nvSpPr>
          <p:cNvPr id="11" name="pvalues"/>
          <p:cNvSpPr txBox="1"/>
          <p:nvPr/>
        </p:nvSpPr>
        <p:spPr>
          <a:xfrm>
            <a:off x="4191000" y="2725040"/>
            <a:ext cx="4419600" cy="692497"/>
          </a:xfrm>
          <a:prstGeom prst="rect">
            <a:avLst/>
          </a:prstGeom>
          <a:noFill/>
        </p:spPr>
        <p:txBody>
          <a:bodyPr wrap="square" rtlCol="0">
            <a:spAutoFit/>
          </a:bodyPr>
          <a:lstStyle/>
          <a:p>
            <a:r>
              <a:rPr lang="en-US" sz="1300" b="1" dirty="0">
                <a:solidFill>
                  <a:schemeClr val="bg2"/>
                </a:solidFill>
              </a:rPr>
              <a:t>No pairwise comparisons were significant at p &lt; 0.05 except for Adult/Primary vs. Adult/First Retx and Adult/First Retx vs. Pediatric/Primary.</a:t>
            </a:r>
          </a:p>
        </p:txBody>
      </p:sp>
      <p:sp>
        <p:nvSpPr>
          <p:cNvPr id="21" name="title_cohort"/>
          <p:cNvSpPr txBox="1"/>
          <p:nvPr/>
        </p:nvSpPr>
        <p:spPr>
          <a:xfrm>
            <a:off x="4016298" y="982290"/>
            <a:ext cx="5105400" cy="400110"/>
          </a:xfrm>
          <a:prstGeom prst="rect">
            <a:avLst/>
          </a:prstGeom>
          <a:noFill/>
        </p:spPr>
        <p:txBody>
          <a:bodyPr wrap="square" rtlCol="0">
            <a:spAutoFit/>
          </a:bodyPr>
          <a:lstStyle/>
          <a:p>
            <a:pPr algn="ctr"/>
            <a:r>
              <a:rPr lang="en-US" sz="2000" b="1" kern="0" dirty="0" smtClean="0">
                <a:solidFill>
                  <a:srgbClr val="002060"/>
                </a:solidFill>
              </a:rPr>
              <a:t>(Transplants: January 1992 – June 2017)</a:t>
            </a:r>
            <a:endParaRPr lang="en-US" sz="2000" b="1" kern="0" dirty="0">
              <a:solidFill>
                <a:srgbClr val="002060"/>
              </a:solidFill>
            </a:endParaRPr>
          </a:p>
        </p:txBody>
      </p:sp>
      <p:grpSp>
        <p:nvGrpSpPr>
          <p:cNvPr id="13" name="Group 12"/>
          <p:cNvGrpSpPr/>
          <p:nvPr/>
        </p:nvGrpSpPr>
        <p:grpSpPr>
          <a:xfrm>
            <a:off x="2" y="6146792"/>
            <a:ext cx="4715932" cy="711201"/>
            <a:chOff x="2" y="6146792"/>
            <a:chExt cx="4715932" cy="711201"/>
          </a:xfrm>
        </p:grpSpPr>
        <p:grpSp>
          <p:nvGrpSpPr>
            <p:cNvPr id="14" name="Group 13"/>
            <p:cNvGrpSpPr/>
            <p:nvPr/>
          </p:nvGrpSpPr>
          <p:grpSpPr>
            <a:xfrm>
              <a:off x="2" y="6146792"/>
              <a:ext cx="4715932" cy="711201"/>
              <a:chOff x="1" y="6067776"/>
              <a:chExt cx="4952999" cy="790224"/>
            </a:xfrm>
          </p:grpSpPr>
          <p:pic>
            <p:nvPicPr>
              <p:cNvPr id="20" name="Picture 19"/>
              <p:cNvPicPr>
                <a:picLocks noChangeAspect="1"/>
              </p:cNvPicPr>
              <p:nvPr/>
            </p:nvPicPr>
            <p:blipFill>
              <a:blip r:embed="rId4" cstate="print"/>
              <a:stretch>
                <a:fillRect/>
              </a:stretch>
            </p:blipFill>
            <p:spPr>
              <a:xfrm>
                <a:off x="1" y="6172200"/>
                <a:ext cx="4952999" cy="685800"/>
              </a:xfrm>
              <a:prstGeom prst="rect">
                <a:avLst/>
              </a:prstGeom>
              <a:ln>
                <a:solidFill>
                  <a:schemeClr val="bg2"/>
                </a:solidFill>
              </a:ln>
            </p:spPr>
          </p:pic>
          <p:sp>
            <p:nvSpPr>
              <p:cNvPr id="22" name="logo_year"/>
              <p:cNvSpPr txBox="1"/>
              <p:nvPr/>
            </p:nvSpPr>
            <p:spPr>
              <a:xfrm>
                <a:off x="2971800" y="6067776"/>
                <a:ext cx="1885813" cy="461665"/>
              </a:xfrm>
              <a:prstGeom prst="rect">
                <a:avLst/>
              </a:prstGeom>
              <a:noFill/>
              <a:ln>
                <a:noFill/>
              </a:ln>
            </p:spPr>
            <p:txBody>
              <a:bodyPr wrap="square" rtlCol="0">
                <a:spAutoFit/>
              </a:bodyPr>
              <a:lstStyle/>
              <a:p>
                <a:pPr algn="ctr"/>
                <a:r>
                  <a:rPr lang="en-US" sz="2100" b="1" dirty="0" smtClean="0">
                    <a:solidFill>
                      <a:schemeClr val="bg1"/>
                    </a:solidFill>
                    <a:latin typeface="Arial"/>
                    <a:cs typeface="Arial"/>
                  </a:rPr>
                  <a:t>2019</a:t>
                </a:r>
                <a:endParaRPr lang="en-US" sz="2100" b="1" dirty="0">
                  <a:solidFill>
                    <a:schemeClr val="bg1"/>
                  </a:solidFill>
                  <a:latin typeface="Arial"/>
                  <a:cs typeface="Arial"/>
                </a:endParaRPr>
              </a:p>
            </p:txBody>
          </p:sp>
        </p:grpSp>
        <p:sp>
          <p:nvSpPr>
            <p:cNvPr id="15" name="logo_citation"/>
            <p:cNvSpPr txBox="1"/>
            <p:nvPr/>
          </p:nvSpPr>
          <p:spPr>
            <a:xfrm>
              <a:off x="2766436" y="6605562"/>
              <a:ext cx="1938528" cy="230832"/>
            </a:xfrm>
            <a:prstGeom prst="rect">
              <a:avLst/>
            </a:prstGeom>
            <a:noFill/>
            <a:ln>
              <a:solidFill>
                <a:srgbClr val="FFFFFF"/>
              </a:solidFill>
            </a:ln>
          </p:spPr>
          <p:txBody>
            <a:bodyPr wrap="square" lIns="27432" tIns="45720" rIns="0" rtlCol="0" anchor="ctr" anchorCtr="0">
              <a:spAutoFit/>
            </a:bodyPr>
            <a:lstStyle/>
            <a:p>
              <a:r>
                <a:rPr lang="en-US" sz="900" b="1" dirty="0" err="1" smtClean="0">
                  <a:solidFill>
                    <a:schemeClr val="bg1"/>
                  </a:solidFill>
                  <a:latin typeface="Arial"/>
                  <a:cs typeface="Arial"/>
                </a:rPr>
                <a:t>JHLT</a:t>
              </a:r>
              <a:r>
                <a:rPr lang="en-US" sz="900" b="1" dirty="0" smtClean="0">
                  <a:solidFill>
                    <a:schemeClr val="bg1"/>
                  </a:solidFill>
                  <a:latin typeface="Arial"/>
                  <a:cs typeface="Arial"/>
                </a:rPr>
                <a:t>. 2019 Oct; 38(10): 1015-1066</a:t>
              </a:r>
              <a:endParaRPr lang="en-US" sz="900" b="1" dirty="0">
                <a:solidFill>
                  <a:schemeClr val="bg1"/>
                </a:solidFill>
                <a:latin typeface="Arial"/>
                <a:cs typeface="Arial"/>
              </a:endParaRPr>
            </a:p>
          </p:txBody>
        </p:sp>
      </p:grpSp>
    </p:spTree>
    <p:extLst>
      <p:ext uri="{BB962C8B-B14F-4D97-AF65-F5344CB8AC3E}">
        <p14:creationId xmlns:p14="http://schemas.microsoft.com/office/powerpoint/2010/main" val="253471250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152400"/>
            <a:ext cx="8839200" cy="1143000"/>
          </a:xfrm>
        </p:spPr>
        <p:txBody>
          <a:bodyPr lIns="9144" rIns="9144"/>
          <a:lstStyle/>
          <a:p>
            <a:r>
              <a:rPr lang="en-US" sz="2600" dirty="0" smtClean="0">
                <a:solidFill>
                  <a:srgbClr val="002060"/>
                </a:solidFill>
              </a:rPr>
              <a:t>Adult and Pediatric Lung Retransplants</a:t>
            </a:r>
            <a:r>
              <a:rPr lang="en-US" sz="2800" dirty="0" smtClean="0">
                <a:solidFill>
                  <a:srgbClr val="002060"/>
                </a:solidFill>
              </a:rPr>
              <a:t/>
            </a:r>
            <a:br>
              <a:rPr lang="en-US" sz="2800" dirty="0" smtClean="0">
                <a:solidFill>
                  <a:srgbClr val="002060"/>
                </a:solidFill>
              </a:rPr>
            </a:br>
            <a:r>
              <a:rPr lang="en-US" sz="2400" dirty="0" smtClean="0">
                <a:solidFill>
                  <a:srgbClr val="002060"/>
                </a:solidFill>
              </a:rPr>
              <a:t>Retransplants by Year and Age Group</a:t>
            </a:r>
            <a:endParaRPr lang="en-US" sz="2400" dirty="0">
              <a:solidFill>
                <a:srgbClr val="002060"/>
              </a:solidFill>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4056202217"/>
              </p:ext>
            </p:extLst>
          </p:nvPr>
        </p:nvGraphicFramePr>
        <p:xfrm>
          <a:off x="228600" y="1143000"/>
          <a:ext cx="8763000" cy="5097774"/>
        </p:xfrm>
        <a:graphic>
          <a:graphicData uri="http://schemas.openxmlformats.org/drawingml/2006/chart">
            <c:chart xmlns:c="http://schemas.openxmlformats.org/drawingml/2006/chart" xmlns:r="http://schemas.openxmlformats.org/officeDocument/2006/relationships" r:id="rId3"/>
          </a:graphicData>
        </a:graphic>
      </p:graphicFrame>
      <p:grpSp>
        <p:nvGrpSpPr>
          <p:cNvPr id="11" name="Group 10"/>
          <p:cNvGrpSpPr/>
          <p:nvPr/>
        </p:nvGrpSpPr>
        <p:grpSpPr>
          <a:xfrm>
            <a:off x="2" y="6146792"/>
            <a:ext cx="4715932" cy="711201"/>
            <a:chOff x="2" y="6146792"/>
            <a:chExt cx="4715932" cy="711201"/>
          </a:xfrm>
        </p:grpSpPr>
        <p:grpSp>
          <p:nvGrpSpPr>
            <p:cNvPr id="12" name="Group 11"/>
            <p:cNvGrpSpPr/>
            <p:nvPr/>
          </p:nvGrpSpPr>
          <p:grpSpPr>
            <a:xfrm>
              <a:off x="2" y="6146792"/>
              <a:ext cx="4715932" cy="711201"/>
              <a:chOff x="1" y="6067776"/>
              <a:chExt cx="4952999" cy="790224"/>
            </a:xfrm>
          </p:grpSpPr>
          <p:pic>
            <p:nvPicPr>
              <p:cNvPr id="17" name="Picture 16"/>
              <p:cNvPicPr>
                <a:picLocks noChangeAspect="1"/>
              </p:cNvPicPr>
              <p:nvPr/>
            </p:nvPicPr>
            <p:blipFill>
              <a:blip r:embed="rId4" cstate="print"/>
              <a:stretch>
                <a:fillRect/>
              </a:stretch>
            </p:blipFill>
            <p:spPr>
              <a:xfrm>
                <a:off x="1" y="6172200"/>
                <a:ext cx="4952999" cy="685800"/>
              </a:xfrm>
              <a:prstGeom prst="rect">
                <a:avLst/>
              </a:prstGeom>
              <a:ln>
                <a:solidFill>
                  <a:schemeClr val="bg2"/>
                </a:solidFill>
              </a:ln>
            </p:spPr>
          </p:pic>
          <p:sp>
            <p:nvSpPr>
              <p:cNvPr id="18" name="logo_year"/>
              <p:cNvSpPr txBox="1"/>
              <p:nvPr/>
            </p:nvSpPr>
            <p:spPr>
              <a:xfrm>
                <a:off x="2971800" y="6067776"/>
                <a:ext cx="1885813" cy="461665"/>
              </a:xfrm>
              <a:prstGeom prst="rect">
                <a:avLst/>
              </a:prstGeom>
              <a:noFill/>
              <a:ln>
                <a:noFill/>
              </a:ln>
            </p:spPr>
            <p:txBody>
              <a:bodyPr wrap="square" rtlCol="0">
                <a:spAutoFit/>
              </a:bodyPr>
              <a:lstStyle/>
              <a:p>
                <a:pPr algn="ctr"/>
                <a:r>
                  <a:rPr lang="en-US" sz="2100" b="1" dirty="0" smtClean="0">
                    <a:solidFill>
                      <a:schemeClr val="bg1"/>
                    </a:solidFill>
                    <a:latin typeface="Arial"/>
                    <a:cs typeface="Arial"/>
                  </a:rPr>
                  <a:t>2019</a:t>
                </a:r>
                <a:endParaRPr lang="en-US" sz="2100" b="1" dirty="0">
                  <a:solidFill>
                    <a:schemeClr val="bg1"/>
                  </a:solidFill>
                  <a:latin typeface="Arial"/>
                  <a:cs typeface="Arial"/>
                </a:endParaRPr>
              </a:p>
            </p:txBody>
          </p:sp>
        </p:grpSp>
        <p:sp>
          <p:nvSpPr>
            <p:cNvPr id="13" name="logo_citation"/>
            <p:cNvSpPr txBox="1"/>
            <p:nvPr/>
          </p:nvSpPr>
          <p:spPr>
            <a:xfrm>
              <a:off x="2766436" y="6605562"/>
              <a:ext cx="1938528" cy="230832"/>
            </a:xfrm>
            <a:prstGeom prst="rect">
              <a:avLst/>
            </a:prstGeom>
            <a:noFill/>
            <a:ln>
              <a:solidFill>
                <a:srgbClr val="FFFFFF"/>
              </a:solidFill>
            </a:ln>
          </p:spPr>
          <p:txBody>
            <a:bodyPr wrap="square" lIns="27432" tIns="45720" rIns="0" rtlCol="0" anchor="ctr" anchorCtr="0">
              <a:spAutoFit/>
            </a:bodyPr>
            <a:lstStyle/>
            <a:p>
              <a:r>
                <a:rPr lang="en-US" sz="900" b="1" dirty="0" err="1" smtClean="0">
                  <a:solidFill>
                    <a:schemeClr val="bg1"/>
                  </a:solidFill>
                  <a:latin typeface="Arial"/>
                  <a:cs typeface="Arial"/>
                </a:rPr>
                <a:t>JHLT</a:t>
              </a:r>
              <a:r>
                <a:rPr lang="en-US" sz="900" b="1" dirty="0" smtClean="0">
                  <a:solidFill>
                    <a:schemeClr val="bg1"/>
                  </a:solidFill>
                  <a:latin typeface="Arial"/>
                  <a:cs typeface="Arial"/>
                </a:rPr>
                <a:t>. 2019 Oct; 38(10): 1015-1066</a:t>
              </a:r>
              <a:endParaRPr lang="en-US" sz="900" b="1" dirty="0">
                <a:solidFill>
                  <a:schemeClr val="bg1"/>
                </a:solidFill>
                <a:latin typeface="Arial"/>
                <a:cs typeface="Arial"/>
              </a:endParaRPr>
            </a:p>
          </p:txBody>
        </p:sp>
      </p:grpSp>
    </p:spTree>
    <p:extLst>
      <p:ext uri="{BB962C8B-B14F-4D97-AF65-F5344CB8AC3E}">
        <p14:creationId xmlns:p14="http://schemas.microsoft.com/office/powerpoint/2010/main" val="127896666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152400"/>
            <a:ext cx="8610600" cy="1143000"/>
          </a:xfrm>
        </p:spPr>
        <p:txBody>
          <a:bodyPr/>
          <a:lstStyle/>
          <a:p>
            <a:r>
              <a:rPr lang="en-US" sz="2600" dirty="0" smtClean="0">
                <a:solidFill>
                  <a:srgbClr val="002060"/>
                </a:solidFill>
              </a:rPr>
              <a:t>Adult and Pediatric Lung Transplants</a:t>
            </a:r>
            <a:r>
              <a:rPr lang="en-US" sz="2800" dirty="0" smtClean="0">
                <a:solidFill>
                  <a:srgbClr val="002060"/>
                </a:solidFill>
              </a:rPr>
              <a:t/>
            </a:r>
            <a:br>
              <a:rPr lang="en-US" sz="2800" dirty="0" smtClean="0">
                <a:solidFill>
                  <a:srgbClr val="002060"/>
                </a:solidFill>
              </a:rPr>
            </a:br>
            <a:r>
              <a:rPr lang="en-US" sz="2400" dirty="0" smtClean="0">
                <a:solidFill>
                  <a:srgbClr val="002060"/>
                </a:solidFill>
              </a:rPr>
              <a:t>Number of Transplants by Year and Location</a:t>
            </a:r>
            <a:endParaRPr lang="en-US" sz="2400" dirty="0">
              <a:solidFill>
                <a:srgbClr val="002060"/>
              </a:solidFill>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714235962"/>
              </p:ext>
            </p:extLst>
          </p:nvPr>
        </p:nvGraphicFramePr>
        <p:xfrm>
          <a:off x="76200" y="1143000"/>
          <a:ext cx="8915400" cy="4876800"/>
        </p:xfrm>
        <a:graphic>
          <a:graphicData uri="http://schemas.openxmlformats.org/drawingml/2006/chart">
            <c:chart xmlns:c="http://schemas.openxmlformats.org/drawingml/2006/chart" xmlns:r="http://schemas.openxmlformats.org/officeDocument/2006/relationships" r:id="rId3"/>
          </a:graphicData>
        </a:graphic>
      </p:graphicFrame>
      <p:grpSp>
        <p:nvGrpSpPr>
          <p:cNvPr id="10" name="Group 9"/>
          <p:cNvGrpSpPr/>
          <p:nvPr/>
        </p:nvGrpSpPr>
        <p:grpSpPr>
          <a:xfrm>
            <a:off x="2" y="6146792"/>
            <a:ext cx="4715932" cy="711201"/>
            <a:chOff x="2" y="6146792"/>
            <a:chExt cx="4715932" cy="711201"/>
          </a:xfrm>
        </p:grpSpPr>
        <p:grpSp>
          <p:nvGrpSpPr>
            <p:cNvPr id="11" name="Group 10"/>
            <p:cNvGrpSpPr/>
            <p:nvPr/>
          </p:nvGrpSpPr>
          <p:grpSpPr>
            <a:xfrm>
              <a:off x="2" y="6146792"/>
              <a:ext cx="4715932" cy="711201"/>
              <a:chOff x="1" y="6067776"/>
              <a:chExt cx="4952999" cy="790224"/>
            </a:xfrm>
          </p:grpSpPr>
          <p:pic>
            <p:nvPicPr>
              <p:cNvPr id="13" name="Picture 12"/>
              <p:cNvPicPr>
                <a:picLocks noChangeAspect="1"/>
              </p:cNvPicPr>
              <p:nvPr/>
            </p:nvPicPr>
            <p:blipFill>
              <a:blip r:embed="rId4" cstate="print"/>
              <a:stretch>
                <a:fillRect/>
              </a:stretch>
            </p:blipFill>
            <p:spPr>
              <a:xfrm>
                <a:off x="1" y="6172200"/>
                <a:ext cx="4952999" cy="685800"/>
              </a:xfrm>
              <a:prstGeom prst="rect">
                <a:avLst/>
              </a:prstGeom>
              <a:ln>
                <a:solidFill>
                  <a:schemeClr val="bg2"/>
                </a:solidFill>
              </a:ln>
            </p:spPr>
          </p:pic>
          <p:sp>
            <p:nvSpPr>
              <p:cNvPr id="19" name="logo_year"/>
              <p:cNvSpPr txBox="1"/>
              <p:nvPr/>
            </p:nvSpPr>
            <p:spPr>
              <a:xfrm>
                <a:off x="2971800" y="6067776"/>
                <a:ext cx="1885813" cy="461665"/>
              </a:xfrm>
              <a:prstGeom prst="rect">
                <a:avLst/>
              </a:prstGeom>
              <a:noFill/>
              <a:ln>
                <a:noFill/>
              </a:ln>
            </p:spPr>
            <p:txBody>
              <a:bodyPr wrap="square" rtlCol="0">
                <a:spAutoFit/>
              </a:bodyPr>
              <a:lstStyle/>
              <a:p>
                <a:pPr algn="ctr"/>
                <a:r>
                  <a:rPr lang="en-US" sz="2100" b="1" dirty="0" smtClean="0">
                    <a:solidFill>
                      <a:schemeClr val="bg1"/>
                    </a:solidFill>
                    <a:latin typeface="Arial"/>
                    <a:cs typeface="Arial"/>
                  </a:rPr>
                  <a:t>2019</a:t>
                </a:r>
                <a:endParaRPr lang="en-US" sz="2100" b="1" dirty="0">
                  <a:solidFill>
                    <a:schemeClr val="bg1"/>
                  </a:solidFill>
                  <a:latin typeface="Arial"/>
                  <a:cs typeface="Arial"/>
                </a:endParaRPr>
              </a:p>
            </p:txBody>
          </p:sp>
        </p:grpSp>
        <p:sp>
          <p:nvSpPr>
            <p:cNvPr id="12" name="logo_citation"/>
            <p:cNvSpPr txBox="1"/>
            <p:nvPr/>
          </p:nvSpPr>
          <p:spPr>
            <a:xfrm>
              <a:off x="2766436" y="6605562"/>
              <a:ext cx="1938528" cy="230832"/>
            </a:xfrm>
            <a:prstGeom prst="rect">
              <a:avLst/>
            </a:prstGeom>
            <a:noFill/>
            <a:ln>
              <a:solidFill>
                <a:srgbClr val="FFFFFF"/>
              </a:solidFill>
            </a:ln>
          </p:spPr>
          <p:txBody>
            <a:bodyPr wrap="square" lIns="27432" tIns="45720" rIns="0" rtlCol="0" anchor="ctr" anchorCtr="0">
              <a:spAutoFit/>
            </a:bodyPr>
            <a:lstStyle/>
            <a:p>
              <a:r>
                <a:rPr lang="en-US" sz="900" b="1" dirty="0" err="1" smtClean="0">
                  <a:solidFill>
                    <a:schemeClr val="bg1"/>
                  </a:solidFill>
                  <a:latin typeface="Arial"/>
                  <a:cs typeface="Arial"/>
                </a:rPr>
                <a:t>JHLT</a:t>
              </a:r>
              <a:r>
                <a:rPr lang="en-US" sz="900" b="1" dirty="0" smtClean="0">
                  <a:solidFill>
                    <a:schemeClr val="bg1"/>
                  </a:solidFill>
                  <a:latin typeface="Arial"/>
                  <a:cs typeface="Arial"/>
                </a:rPr>
                <a:t>. 2019 Oct; 38(10): 1015-1066</a:t>
              </a:r>
              <a:endParaRPr lang="en-US" sz="900" b="1" dirty="0">
                <a:solidFill>
                  <a:schemeClr val="bg1"/>
                </a:solidFill>
                <a:latin typeface="Arial"/>
                <a:cs typeface="Arial"/>
              </a:endParaRPr>
            </a:p>
          </p:txBody>
        </p:sp>
      </p:grpSp>
      <p:sp>
        <p:nvSpPr>
          <p:cNvPr id="14" name="TextBox 13"/>
          <p:cNvSpPr txBox="1"/>
          <p:nvPr/>
        </p:nvSpPr>
        <p:spPr>
          <a:xfrm>
            <a:off x="4953000" y="5901921"/>
            <a:ext cx="4038600" cy="769441"/>
          </a:xfrm>
          <a:prstGeom prst="rect">
            <a:avLst/>
          </a:prstGeom>
          <a:noFill/>
          <a:ln>
            <a:solidFill>
              <a:schemeClr val="bg2"/>
            </a:solidFill>
          </a:ln>
        </p:spPr>
        <p:txBody>
          <a:bodyPr wrap="square" rtlCol="0">
            <a:spAutoFit/>
          </a:bodyPr>
          <a:lstStyle/>
          <a:p>
            <a:r>
              <a:rPr lang="en-US" sz="1100" b="1" dirty="0" smtClean="0">
                <a:solidFill>
                  <a:srgbClr val="002060"/>
                </a:solidFill>
              </a:rPr>
              <a:t>NOTE: This figure includes only the lung transplants that are reported to the ISHLT Transplant Registry.  As such, this should not be construed as representing changes in the number of lung transplants performed worldwide.</a:t>
            </a:r>
            <a:endParaRPr lang="en-US" sz="1100" dirty="0">
              <a:solidFill>
                <a:srgbClr val="002060"/>
              </a:solidFill>
            </a:endParaRPr>
          </a:p>
        </p:txBody>
      </p:sp>
    </p:spTree>
    <p:extLst>
      <p:ext uri="{BB962C8B-B14F-4D97-AF65-F5344CB8AC3E}">
        <p14:creationId xmlns:p14="http://schemas.microsoft.com/office/powerpoint/2010/main" val="15303913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152400"/>
            <a:ext cx="8839200" cy="1143000"/>
          </a:xfrm>
        </p:spPr>
        <p:txBody>
          <a:bodyPr lIns="9144" rIns="9144"/>
          <a:lstStyle/>
          <a:p>
            <a:r>
              <a:rPr lang="en-US" sz="2600" dirty="0" smtClean="0">
                <a:solidFill>
                  <a:srgbClr val="002060"/>
                </a:solidFill>
              </a:rPr>
              <a:t>Adult and Pediatric Lung Transplants</a:t>
            </a:r>
            <a:r>
              <a:rPr lang="en-US" sz="2800" dirty="0" smtClean="0">
                <a:solidFill>
                  <a:srgbClr val="002060"/>
                </a:solidFill>
              </a:rPr>
              <a:t/>
            </a:r>
            <a:br>
              <a:rPr lang="en-US" sz="2800" dirty="0" smtClean="0">
                <a:solidFill>
                  <a:srgbClr val="002060"/>
                </a:solidFill>
              </a:rPr>
            </a:br>
            <a:r>
              <a:rPr lang="en-US" sz="2400" dirty="0" smtClean="0">
                <a:solidFill>
                  <a:srgbClr val="002060"/>
                </a:solidFill>
              </a:rPr>
              <a:t>Number of Transplants by Year and Procedure Type</a:t>
            </a:r>
            <a:endParaRPr lang="en-US" sz="2400" dirty="0">
              <a:solidFill>
                <a:srgbClr val="002060"/>
              </a:solidFill>
            </a:endParaRPr>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508782479"/>
              </p:ext>
            </p:extLst>
          </p:nvPr>
        </p:nvGraphicFramePr>
        <p:xfrm>
          <a:off x="228600" y="1257534"/>
          <a:ext cx="8763000" cy="4457466"/>
        </p:xfrm>
        <a:graphic>
          <a:graphicData uri="http://schemas.openxmlformats.org/drawingml/2006/chart">
            <c:chart xmlns:c="http://schemas.openxmlformats.org/drawingml/2006/chart" xmlns:r="http://schemas.openxmlformats.org/officeDocument/2006/relationships" r:id="rId3"/>
          </a:graphicData>
        </a:graphic>
      </p:graphicFrame>
      <p:sp>
        <p:nvSpPr>
          <p:cNvPr id="9" name="TextBox 8"/>
          <p:cNvSpPr txBox="1"/>
          <p:nvPr/>
        </p:nvSpPr>
        <p:spPr>
          <a:xfrm>
            <a:off x="4953000" y="5901921"/>
            <a:ext cx="4038600" cy="769441"/>
          </a:xfrm>
          <a:prstGeom prst="rect">
            <a:avLst/>
          </a:prstGeom>
          <a:noFill/>
          <a:ln>
            <a:solidFill>
              <a:schemeClr val="bg2"/>
            </a:solidFill>
          </a:ln>
        </p:spPr>
        <p:txBody>
          <a:bodyPr wrap="square" rtlCol="0">
            <a:spAutoFit/>
          </a:bodyPr>
          <a:lstStyle/>
          <a:p>
            <a:r>
              <a:rPr lang="en-US" sz="1100" b="1" dirty="0" smtClean="0">
                <a:solidFill>
                  <a:srgbClr val="002060"/>
                </a:solidFill>
              </a:rPr>
              <a:t>NOTE: This figure includes only the lung transplants that are reported to the ISHLT Transplant Registry.  As such, this should not be construed as representing changes in the number of lung transplants performed worldwide.</a:t>
            </a:r>
            <a:endParaRPr lang="en-US" sz="1100" dirty="0">
              <a:solidFill>
                <a:srgbClr val="002060"/>
              </a:solidFill>
            </a:endParaRPr>
          </a:p>
        </p:txBody>
      </p:sp>
      <p:grpSp>
        <p:nvGrpSpPr>
          <p:cNvPr id="20" name="Group 19"/>
          <p:cNvGrpSpPr/>
          <p:nvPr/>
        </p:nvGrpSpPr>
        <p:grpSpPr>
          <a:xfrm>
            <a:off x="2" y="6146792"/>
            <a:ext cx="4715932" cy="711201"/>
            <a:chOff x="2" y="6146792"/>
            <a:chExt cx="4715932" cy="711201"/>
          </a:xfrm>
        </p:grpSpPr>
        <p:grpSp>
          <p:nvGrpSpPr>
            <p:cNvPr id="21" name="Group 20"/>
            <p:cNvGrpSpPr/>
            <p:nvPr/>
          </p:nvGrpSpPr>
          <p:grpSpPr>
            <a:xfrm>
              <a:off x="2" y="6146792"/>
              <a:ext cx="4715932" cy="711201"/>
              <a:chOff x="1" y="6067776"/>
              <a:chExt cx="4952999" cy="790224"/>
            </a:xfrm>
          </p:grpSpPr>
          <p:pic>
            <p:nvPicPr>
              <p:cNvPr id="23" name="Picture 22"/>
              <p:cNvPicPr>
                <a:picLocks noChangeAspect="1"/>
              </p:cNvPicPr>
              <p:nvPr/>
            </p:nvPicPr>
            <p:blipFill>
              <a:blip r:embed="rId4" cstate="print"/>
              <a:stretch>
                <a:fillRect/>
              </a:stretch>
            </p:blipFill>
            <p:spPr>
              <a:xfrm>
                <a:off x="1" y="6172200"/>
                <a:ext cx="4952999" cy="685800"/>
              </a:xfrm>
              <a:prstGeom prst="rect">
                <a:avLst/>
              </a:prstGeom>
              <a:ln>
                <a:solidFill>
                  <a:schemeClr val="bg2"/>
                </a:solidFill>
              </a:ln>
            </p:spPr>
          </p:pic>
          <p:sp>
            <p:nvSpPr>
              <p:cNvPr id="24" name="logo_year"/>
              <p:cNvSpPr txBox="1"/>
              <p:nvPr/>
            </p:nvSpPr>
            <p:spPr>
              <a:xfrm>
                <a:off x="2971800" y="6067776"/>
                <a:ext cx="1885813" cy="461665"/>
              </a:xfrm>
              <a:prstGeom prst="rect">
                <a:avLst/>
              </a:prstGeom>
              <a:noFill/>
              <a:ln>
                <a:noFill/>
              </a:ln>
            </p:spPr>
            <p:txBody>
              <a:bodyPr wrap="square" rtlCol="0">
                <a:spAutoFit/>
              </a:bodyPr>
              <a:lstStyle/>
              <a:p>
                <a:pPr algn="ctr"/>
                <a:r>
                  <a:rPr lang="en-US" sz="2100" b="1" dirty="0" smtClean="0">
                    <a:solidFill>
                      <a:schemeClr val="bg1"/>
                    </a:solidFill>
                    <a:latin typeface="Arial"/>
                    <a:cs typeface="Arial"/>
                  </a:rPr>
                  <a:t>2019</a:t>
                </a:r>
                <a:endParaRPr lang="en-US" sz="2100" b="1" dirty="0">
                  <a:solidFill>
                    <a:schemeClr val="bg1"/>
                  </a:solidFill>
                  <a:latin typeface="Arial"/>
                  <a:cs typeface="Arial"/>
                </a:endParaRPr>
              </a:p>
            </p:txBody>
          </p:sp>
        </p:grpSp>
        <p:sp>
          <p:nvSpPr>
            <p:cNvPr id="22" name="logo_citation"/>
            <p:cNvSpPr txBox="1"/>
            <p:nvPr/>
          </p:nvSpPr>
          <p:spPr>
            <a:xfrm>
              <a:off x="2766436" y="6605562"/>
              <a:ext cx="1938528" cy="230832"/>
            </a:xfrm>
            <a:prstGeom prst="rect">
              <a:avLst/>
            </a:prstGeom>
            <a:noFill/>
            <a:ln>
              <a:solidFill>
                <a:srgbClr val="FFFFFF"/>
              </a:solidFill>
            </a:ln>
          </p:spPr>
          <p:txBody>
            <a:bodyPr wrap="square" lIns="27432" tIns="45720" rIns="0" rtlCol="0" anchor="ctr" anchorCtr="0">
              <a:spAutoFit/>
            </a:bodyPr>
            <a:lstStyle/>
            <a:p>
              <a:r>
                <a:rPr lang="en-US" sz="900" b="1" dirty="0" err="1" smtClean="0">
                  <a:solidFill>
                    <a:schemeClr val="bg1"/>
                  </a:solidFill>
                  <a:latin typeface="Arial"/>
                  <a:cs typeface="Arial"/>
                </a:rPr>
                <a:t>JHLT</a:t>
              </a:r>
              <a:r>
                <a:rPr lang="en-US" sz="900" b="1" dirty="0" smtClean="0">
                  <a:solidFill>
                    <a:schemeClr val="bg1"/>
                  </a:solidFill>
                  <a:latin typeface="Arial"/>
                  <a:cs typeface="Arial"/>
                </a:rPr>
                <a:t>. 2019 Oct; 38(10): 1015-1066</a:t>
              </a:r>
              <a:endParaRPr lang="en-US" sz="900" b="1" dirty="0">
                <a:solidFill>
                  <a:schemeClr val="bg1"/>
                </a:solidFill>
                <a:latin typeface="Arial"/>
                <a:cs typeface="Arial"/>
              </a:endParaRPr>
            </a:p>
          </p:txBody>
        </p:sp>
      </p:grpSp>
    </p:spTree>
    <p:extLst>
      <p:ext uri="{BB962C8B-B14F-4D97-AF65-F5344CB8AC3E}">
        <p14:creationId xmlns:p14="http://schemas.microsoft.com/office/powerpoint/2010/main" val="161867202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431879606"/>
              </p:ext>
            </p:extLst>
          </p:nvPr>
        </p:nvGraphicFramePr>
        <p:xfrm>
          <a:off x="152400" y="1066800"/>
          <a:ext cx="8763000" cy="4953000"/>
        </p:xfrm>
        <a:graphic>
          <a:graphicData uri="http://schemas.openxmlformats.org/drawingml/2006/chart">
            <c:chart xmlns:c="http://schemas.openxmlformats.org/drawingml/2006/chart" xmlns:r="http://schemas.openxmlformats.org/officeDocument/2006/relationships" r:id="rId3"/>
          </a:graphicData>
        </a:graphic>
      </p:graphicFrame>
      <p:sp>
        <p:nvSpPr>
          <p:cNvPr id="17" name="Title 1"/>
          <p:cNvSpPr txBox="1">
            <a:spLocks/>
          </p:cNvSpPr>
          <p:nvPr/>
        </p:nvSpPr>
        <p:spPr bwMode="auto">
          <a:xfrm>
            <a:off x="228600" y="124523"/>
            <a:ext cx="8686800" cy="990600"/>
          </a:xfrm>
          <a:prstGeom prst="rect">
            <a:avLst/>
          </a:prstGeom>
          <a:noFill/>
          <a:ln w="9525">
            <a:noFill/>
            <a:miter lim="800000"/>
            <a:headEnd/>
            <a:tailEnd/>
          </a:ln>
        </p:spPr>
        <p:txBody>
          <a:bodyPr vert="horz" wrap="square" lIns="9144" tIns="45720" rIns="9144" bIns="45720" numCol="1" anchor="ctr" anchorCtr="0" compatLnSpc="1">
            <a:prstTxWarp prst="textNoShape">
              <a:avLst/>
            </a:prstTxWarp>
          </a:bodyPr>
          <a:lstStyle>
            <a:lvl1pPr algn="ctr" rtl="0" eaLnBrk="1" fontAlgn="base" hangingPunct="1">
              <a:spcBef>
                <a:spcPct val="0"/>
              </a:spcBef>
              <a:spcAft>
                <a:spcPct val="0"/>
              </a:spcAft>
              <a:defRPr sz="4000" b="1">
                <a:solidFill>
                  <a:schemeClr val="tx1"/>
                </a:solidFill>
                <a:latin typeface="+mj-lt"/>
                <a:ea typeface="+mj-ea"/>
                <a:cs typeface="+mj-cs"/>
              </a:defRPr>
            </a:lvl1pPr>
            <a:lvl2pPr algn="ctr" rtl="0" eaLnBrk="1" fontAlgn="base" hangingPunct="1">
              <a:spcBef>
                <a:spcPct val="0"/>
              </a:spcBef>
              <a:spcAft>
                <a:spcPct val="0"/>
              </a:spcAft>
              <a:defRPr sz="4000" b="1">
                <a:solidFill>
                  <a:schemeClr val="tx2"/>
                </a:solidFill>
                <a:latin typeface="Arial" charset="0"/>
              </a:defRPr>
            </a:lvl2pPr>
            <a:lvl3pPr algn="ctr" rtl="0" eaLnBrk="1" fontAlgn="base" hangingPunct="1">
              <a:spcBef>
                <a:spcPct val="0"/>
              </a:spcBef>
              <a:spcAft>
                <a:spcPct val="0"/>
              </a:spcAft>
              <a:defRPr sz="4000" b="1">
                <a:solidFill>
                  <a:schemeClr val="tx2"/>
                </a:solidFill>
                <a:latin typeface="Arial" charset="0"/>
              </a:defRPr>
            </a:lvl3pPr>
            <a:lvl4pPr algn="ctr" rtl="0" eaLnBrk="1" fontAlgn="base" hangingPunct="1">
              <a:spcBef>
                <a:spcPct val="0"/>
              </a:spcBef>
              <a:spcAft>
                <a:spcPct val="0"/>
              </a:spcAft>
              <a:defRPr sz="4000" b="1">
                <a:solidFill>
                  <a:schemeClr val="tx2"/>
                </a:solidFill>
                <a:latin typeface="Arial" charset="0"/>
              </a:defRPr>
            </a:lvl4pPr>
            <a:lvl5pPr algn="ctr" rtl="0" eaLnBrk="1" fontAlgn="base" hangingPunct="1">
              <a:spcBef>
                <a:spcPct val="0"/>
              </a:spcBef>
              <a:spcAft>
                <a:spcPct val="0"/>
              </a:spcAft>
              <a:defRPr sz="4000" b="1">
                <a:solidFill>
                  <a:schemeClr val="tx2"/>
                </a:solidFill>
                <a:latin typeface="Arial" charset="0"/>
              </a:defRPr>
            </a:lvl5pPr>
            <a:lvl6pPr marL="457200" algn="ctr" rtl="0" eaLnBrk="1" fontAlgn="base" hangingPunct="1">
              <a:spcBef>
                <a:spcPct val="0"/>
              </a:spcBef>
              <a:spcAft>
                <a:spcPct val="0"/>
              </a:spcAft>
              <a:defRPr sz="4000" b="1">
                <a:solidFill>
                  <a:schemeClr val="tx2"/>
                </a:solidFill>
                <a:latin typeface="Arial" charset="0"/>
              </a:defRPr>
            </a:lvl6pPr>
            <a:lvl7pPr marL="914400" algn="ctr" rtl="0" eaLnBrk="1" fontAlgn="base" hangingPunct="1">
              <a:spcBef>
                <a:spcPct val="0"/>
              </a:spcBef>
              <a:spcAft>
                <a:spcPct val="0"/>
              </a:spcAft>
              <a:defRPr sz="4000" b="1">
                <a:solidFill>
                  <a:schemeClr val="tx2"/>
                </a:solidFill>
                <a:latin typeface="Arial" charset="0"/>
              </a:defRPr>
            </a:lvl7pPr>
            <a:lvl8pPr marL="1371600" algn="ctr" rtl="0" eaLnBrk="1" fontAlgn="base" hangingPunct="1">
              <a:spcBef>
                <a:spcPct val="0"/>
              </a:spcBef>
              <a:spcAft>
                <a:spcPct val="0"/>
              </a:spcAft>
              <a:defRPr sz="4000" b="1">
                <a:solidFill>
                  <a:schemeClr val="tx2"/>
                </a:solidFill>
                <a:latin typeface="Arial" charset="0"/>
              </a:defRPr>
            </a:lvl8pPr>
            <a:lvl9pPr marL="1828800" algn="ctr" rtl="0" eaLnBrk="1" fontAlgn="base" hangingPunct="1">
              <a:spcBef>
                <a:spcPct val="0"/>
              </a:spcBef>
              <a:spcAft>
                <a:spcPct val="0"/>
              </a:spcAft>
              <a:defRPr sz="4000" b="1">
                <a:solidFill>
                  <a:schemeClr val="tx2"/>
                </a:solidFill>
                <a:latin typeface="Arial" charset="0"/>
              </a:defRPr>
            </a:lvl9pPr>
          </a:lstStyle>
          <a:p>
            <a:r>
              <a:rPr lang="en-US" sz="2600" kern="0" dirty="0" smtClean="0">
                <a:solidFill>
                  <a:srgbClr val="002060"/>
                </a:solidFill>
              </a:rPr>
              <a:t>Adult and Pediatric Lung Transplants</a:t>
            </a:r>
            <a:r>
              <a:rPr lang="en-US" sz="2800" kern="0" dirty="0" smtClean="0">
                <a:solidFill>
                  <a:srgbClr val="002060"/>
                </a:solidFill>
              </a:rPr>
              <a:t/>
            </a:r>
            <a:br>
              <a:rPr lang="en-US" sz="2800" kern="0" dirty="0" smtClean="0">
                <a:solidFill>
                  <a:srgbClr val="002060"/>
                </a:solidFill>
              </a:rPr>
            </a:br>
            <a:endParaRPr lang="en-US" sz="2000" kern="0" dirty="0">
              <a:solidFill>
                <a:srgbClr val="002060"/>
              </a:solidFill>
            </a:endParaRPr>
          </a:p>
        </p:txBody>
      </p:sp>
      <p:sp>
        <p:nvSpPr>
          <p:cNvPr id="3" name="Title 2"/>
          <p:cNvSpPr txBox="1"/>
          <p:nvPr/>
        </p:nvSpPr>
        <p:spPr>
          <a:xfrm>
            <a:off x="277749" y="636665"/>
            <a:ext cx="4419600" cy="461665"/>
          </a:xfrm>
          <a:prstGeom prst="rect">
            <a:avLst/>
          </a:prstGeom>
          <a:noFill/>
        </p:spPr>
        <p:txBody>
          <a:bodyPr wrap="square" rtlCol="0">
            <a:spAutoFit/>
          </a:bodyPr>
          <a:lstStyle/>
          <a:p>
            <a:r>
              <a:rPr lang="en-US" sz="2400" b="1" kern="0" dirty="0">
                <a:solidFill>
                  <a:srgbClr val="002060"/>
                </a:solidFill>
              </a:rPr>
              <a:t>Average Center </a:t>
            </a:r>
            <a:r>
              <a:rPr lang="en-US" sz="2400" b="1" kern="0" dirty="0" smtClean="0">
                <a:solidFill>
                  <a:srgbClr val="002060"/>
                </a:solidFill>
              </a:rPr>
              <a:t>Volume</a:t>
            </a:r>
            <a:endParaRPr lang="en-US" sz="2400" b="1" kern="0" dirty="0">
              <a:solidFill>
                <a:srgbClr val="002060"/>
              </a:solidFill>
            </a:endParaRPr>
          </a:p>
        </p:txBody>
      </p:sp>
      <p:sp>
        <p:nvSpPr>
          <p:cNvPr id="18" name="title_cohort"/>
          <p:cNvSpPr txBox="1"/>
          <p:nvPr/>
        </p:nvSpPr>
        <p:spPr>
          <a:xfrm>
            <a:off x="3810000" y="664473"/>
            <a:ext cx="5334000" cy="400110"/>
          </a:xfrm>
          <a:prstGeom prst="rect">
            <a:avLst/>
          </a:prstGeom>
          <a:noFill/>
        </p:spPr>
        <p:txBody>
          <a:bodyPr wrap="square" rtlCol="0">
            <a:spAutoFit/>
          </a:bodyPr>
          <a:lstStyle/>
          <a:p>
            <a:r>
              <a:rPr lang="en-US" sz="2000" b="1" kern="0" dirty="0" smtClean="0">
                <a:solidFill>
                  <a:srgbClr val="002060"/>
                </a:solidFill>
              </a:rPr>
              <a:t>(Transplants: January 2005 – June 2018)</a:t>
            </a:r>
            <a:endParaRPr lang="en-US" sz="2000" b="1" kern="0" dirty="0">
              <a:solidFill>
                <a:srgbClr val="002060"/>
              </a:solidFill>
            </a:endParaRPr>
          </a:p>
        </p:txBody>
      </p:sp>
      <p:grpSp>
        <p:nvGrpSpPr>
          <p:cNvPr id="23" name="Group 22"/>
          <p:cNvGrpSpPr/>
          <p:nvPr/>
        </p:nvGrpSpPr>
        <p:grpSpPr>
          <a:xfrm>
            <a:off x="2" y="6146792"/>
            <a:ext cx="4715932" cy="711201"/>
            <a:chOff x="2" y="6146792"/>
            <a:chExt cx="4715932" cy="711201"/>
          </a:xfrm>
        </p:grpSpPr>
        <p:grpSp>
          <p:nvGrpSpPr>
            <p:cNvPr id="24" name="Group 23"/>
            <p:cNvGrpSpPr/>
            <p:nvPr/>
          </p:nvGrpSpPr>
          <p:grpSpPr>
            <a:xfrm>
              <a:off x="2" y="6146792"/>
              <a:ext cx="4715932" cy="711201"/>
              <a:chOff x="1" y="6067776"/>
              <a:chExt cx="4952999" cy="790224"/>
            </a:xfrm>
          </p:grpSpPr>
          <p:pic>
            <p:nvPicPr>
              <p:cNvPr id="26" name="Picture 25"/>
              <p:cNvPicPr>
                <a:picLocks noChangeAspect="1"/>
              </p:cNvPicPr>
              <p:nvPr/>
            </p:nvPicPr>
            <p:blipFill>
              <a:blip r:embed="rId4" cstate="print"/>
              <a:stretch>
                <a:fillRect/>
              </a:stretch>
            </p:blipFill>
            <p:spPr>
              <a:xfrm>
                <a:off x="1" y="6172200"/>
                <a:ext cx="4952999" cy="685800"/>
              </a:xfrm>
              <a:prstGeom prst="rect">
                <a:avLst/>
              </a:prstGeom>
              <a:ln>
                <a:solidFill>
                  <a:schemeClr val="bg2"/>
                </a:solidFill>
              </a:ln>
            </p:spPr>
          </p:pic>
          <p:sp>
            <p:nvSpPr>
              <p:cNvPr id="27" name="logo_year"/>
              <p:cNvSpPr txBox="1"/>
              <p:nvPr/>
            </p:nvSpPr>
            <p:spPr>
              <a:xfrm>
                <a:off x="2971800" y="6067776"/>
                <a:ext cx="1885813" cy="461665"/>
              </a:xfrm>
              <a:prstGeom prst="rect">
                <a:avLst/>
              </a:prstGeom>
              <a:noFill/>
              <a:ln>
                <a:noFill/>
              </a:ln>
            </p:spPr>
            <p:txBody>
              <a:bodyPr wrap="square" rtlCol="0">
                <a:spAutoFit/>
              </a:bodyPr>
              <a:lstStyle/>
              <a:p>
                <a:pPr algn="ctr"/>
                <a:r>
                  <a:rPr lang="en-US" sz="2100" b="1" dirty="0" smtClean="0">
                    <a:solidFill>
                      <a:schemeClr val="bg1"/>
                    </a:solidFill>
                    <a:latin typeface="Arial"/>
                    <a:cs typeface="Arial"/>
                  </a:rPr>
                  <a:t>2019</a:t>
                </a:r>
                <a:endParaRPr lang="en-US" sz="2100" b="1" dirty="0">
                  <a:solidFill>
                    <a:schemeClr val="bg1"/>
                  </a:solidFill>
                  <a:latin typeface="Arial"/>
                  <a:cs typeface="Arial"/>
                </a:endParaRPr>
              </a:p>
            </p:txBody>
          </p:sp>
        </p:grpSp>
        <p:sp>
          <p:nvSpPr>
            <p:cNvPr id="25" name="logo_citation"/>
            <p:cNvSpPr txBox="1"/>
            <p:nvPr/>
          </p:nvSpPr>
          <p:spPr>
            <a:xfrm>
              <a:off x="2766436" y="6605562"/>
              <a:ext cx="1938528" cy="230832"/>
            </a:xfrm>
            <a:prstGeom prst="rect">
              <a:avLst/>
            </a:prstGeom>
            <a:noFill/>
            <a:ln>
              <a:solidFill>
                <a:srgbClr val="FFFFFF"/>
              </a:solidFill>
            </a:ln>
          </p:spPr>
          <p:txBody>
            <a:bodyPr wrap="square" lIns="27432" tIns="45720" rIns="0" rtlCol="0" anchor="ctr" anchorCtr="0">
              <a:spAutoFit/>
            </a:bodyPr>
            <a:lstStyle/>
            <a:p>
              <a:r>
                <a:rPr lang="en-US" sz="900" b="1" dirty="0" err="1" smtClean="0">
                  <a:solidFill>
                    <a:schemeClr val="bg1"/>
                  </a:solidFill>
                  <a:latin typeface="Arial"/>
                  <a:cs typeface="Arial"/>
                </a:rPr>
                <a:t>JHLT</a:t>
              </a:r>
              <a:r>
                <a:rPr lang="en-US" sz="900" b="1" dirty="0" smtClean="0">
                  <a:solidFill>
                    <a:schemeClr val="bg1"/>
                  </a:solidFill>
                  <a:latin typeface="Arial"/>
                  <a:cs typeface="Arial"/>
                </a:rPr>
                <a:t>. 2019 Oct; 38(10): 1015-1066</a:t>
              </a:r>
              <a:endParaRPr lang="en-US" sz="900" b="1" dirty="0">
                <a:solidFill>
                  <a:schemeClr val="bg1"/>
                </a:solidFill>
                <a:latin typeface="Arial"/>
                <a:cs typeface="Arial"/>
              </a:endParaRPr>
            </a:p>
          </p:txBody>
        </p:sp>
      </p:grpSp>
    </p:spTree>
    <p:extLst>
      <p:ext uri="{BB962C8B-B14F-4D97-AF65-F5344CB8AC3E}">
        <p14:creationId xmlns:p14="http://schemas.microsoft.com/office/powerpoint/2010/main" val="68254844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1170282831"/>
              </p:ext>
            </p:extLst>
          </p:nvPr>
        </p:nvGraphicFramePr>
        <p:xfrm>
          <a:off x="304800" y="1295400"/>
          <a:ext cx="8610600" cy="5029200"/>
        </p:xfrm>
        <a:graphic>
          <a:graphicData uri="http://schemas.openxmlformats.org/drawingml/2006/chart">
            <c:chart xmlns:c="http://schemas.openxmlformats.org/drawingml/2006/chart" xmlns:r="http://schemas.openxmlformats.org/officeDocument/2006/relationships" r:id="rId3"/>
          </a:graphicData>
        </a:graphic>
      </p:graphicFrame>
      <p:sp>
        <p:nvSpPr>
          <p:cNvPr id="17" name="Title 1"/>
          <p:cNvSpPr txBox="1">
            <a:spLocks/>
          </p:cNvSpPr>
          <p:nvPr/>
        </p:nvSpPr>
        <p:spPr bwMode="auto">
          <a:xfrm>
            <a:off x="228600" y="163200"/>
            <a:ext cx="86868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b="1">
                <a:solidFill>
                  <a:schemeClr val="tx1"/>
                </a:solidFill>
                <a:latin typeface="+mj-lt"/>
                <a:ea typeface="+mj-ea"/>
                <a:cs typeface="+mj-cs"/>
              </a:defRPr>
            </a:lvl1pPr>
            <a:lvl2pPr algn="ctr" rtl="0" eaLnBrk="1" fontAlgn="base" hangingPunct="1">
              <a:spcBef>
                <a:spcPct val="0"/>
              </a:spcBef>
              <a:spcAft>
                <a:spcPct val="0"/>
              </a:spcAft>
              <a:defRPr sz="4000" b="1">
                <a:solidFill>
                  <a:schemeClr val="tx2"/>
                </a:solidFill>
                <a:latin typeface="Arial" charset="0"/>
              </a:defRPr>
            </a:lvl2pPr>
            <a:lvl3pPr algn="ctr" rtl="0" eaLnBrk="1" fontAlgn="base" hangingPunct="1">
              <a:spcBef>
                <a:spcPct val="0"/>
              </a:spcBef>
              <a:spcAft>
                <a:spcPct val="0"/>
              </a:spcAft>
              <a:defRPr sz="4000" b="1">
                <a:solidFill>
                  <a:schemeClr val="tx2"/>
                </a:solidFill>
                <a:latin typeface="Arial" charset="0"/>
              </a:defRPr>
            </a:lvl3pPr>
            <a:lvl4pPr algn="ctr" rtl="0" eaLnBrk="1" fontAlgn="base" hangingPunct="1">
              <a:spcBef>
                <a:spcPct val="0"/>
              </a:spcBef>
              <a:spcAft>
                <a:spcPct val="0"/>
              </a:spcAft>
              <a:defRPr sz="4000" b="1">
                <a:solidFill>
                  <a:schemeClr val="tx2"/>
                </a:solidFill>
                <a:latin typeface="Arial" charset="0"/>
              </a:defRPr>
            </a:lvl4pPr>
            <a:lvl5pPr algn="ctr" rtl="0" eaLnBrk="1" fontAlgn="base" hangingPunct="1">
              <a:spcBef>
                <a:spcPct val="0"/>
              </a:spcBef>
              <a:spcAft>
                <a:spcPct val="0"/>
              </a:spcAft>
              <a:defRPr sz="4000" b="1">
                <a:solidFill>
                  <a:schemeClr val="tx2"/>
                </a:solidFill>
                <a:latin typeface="Arial" charset="0"/>
              </a:defRPr>
            </a:lvl5pPr>
            <a:lvl6pPr marL="457200" algn="ctr" rtl="0" eaLnBrk="1" fontAlgn="base" hangingPunct="1">
              <a:spcBef>
                <a:spcPct val="0"/>
              </a:spcBef>
              <a:spcAft>
                <a:spcPct val="0"/>
              </a:spcAft>
              <a:defRPr sz="4000" b="1">
                <a:solidFill>
                  <a:schemeClr val="tx2"/>
                </a:solidFill>
                <a:latin typeface="Arial" charset="0"/>
              </a:defRPr>
            </a:lvl6pPr>
            <a:lvl7pPr marL="914400" algn="ctr" rtl="0" eaLnBrk="1" fontAlgn="base" hangingPunct="1">
              <a:spcBef>
                <a:spcPct val="0"/>
              </a:spcBef>
              <a:spcAft>
                <a:spcPct val="0"/>
              </a:spcAft>
              <a:defRPr sz="4000" b="1">
                <a:solidFill>
                  <a:schemeClr val="tx2"/>
                </a:solidFill>
                <a:latin typeface="Arial" charset="0"/>
              </a:defRPr>
            </a:lvl7pPr>
            <a:lvl8pPr marL="1371600" algn="ctr" rtl="0" eaLnBrk="1" fontAlgn="base" hangingPunct="1">
              <a:spcBef>
                <a:spcPct val="0"/>
              </a:spcBef>
              <a:spcAft>
                <a:spcPct val="0"/>
              </a:spcAft>
              <a:defRPr sz="4000" b="1">
                <a:solidFill>
                  <a:schemeClr val="tx2"/>
                </a:solidFill>
                <a:latin typeface="Arial" charset="0"/>
              </a:defRPr>
            </a:lvl8pPr>
            <a:lvl9pPr marL="1828800" algn="ctr" rtl="0" eaLnBrk="1" fontAlgn="base" hangingPunct="1">
              <a:spcBef>
                <a:spcPct val="0"/>
              </a:spcBef>
              <a:spcAft>
                <a:spcPct val="0"/>
              </a:spcAft>
              <a:defRPr sz="4000" b="1">
                <a:solidFill>
                  <a:schemeClr val="tx2"/>
                </a:solidFill>
                <a:latin typeface="Arial" charset="0"/>
              </a:defRPr>
            </a:lvl9pPr>
          </a:lstStyle>
          <a:p>
            <a:r>
              <a:rPr lang="en-US" sz="2600" kern="0" dirty="0" smtClean="0">
                <a:solidFill>
                  <a:srgbClr val="002060"/>
                </a:solidFill>
              </a:rPr>
              <a:t>Adult and Pediatric Lung Transplants</a:t>
            </a:r>
            <a:r>
              <a:rPr lang="en-US" sz="3600" kern="0" dirty="0" smtClean="0">
                <a:solidFill>
                  <a:srgbClr val="002060"/>
                </a:solidFill>
              </a:rPr>
              <a:t/>
            </a:r>
            <a:br>
              <a:rPr lang="en-US" sz="3600" kern="0" dirty="0" smtClean="0">
                <a:solidFill>
                  <a:srgbClr val="002060"/>
                </a:solidFill>
              </a:rPr>
            </a:br>
            <a:r>
              <a:rPr lang="en-US" sz="2400" kern="0" dirty="0" smtClean="0">
                <a:solidFill>
                  <a:srgbClr val="002060"/>
                </a:solidFill>
              </a:rPr>
              <a:t>Average Center Volume by Location</a:t>
            </a:r>
            <a:br>
              <a:rPr lang="en-US" sz="2400" kern="0" dirty="0" smtClean="0">
                <a:solidFill>
                  <a:srgbClr val="002060"/>
                </a:solidFill>
              </a:rPr>
            </a:br>
            <a:endParaRPr lang="en-US" sz="2000" kern="0" dirty="0">
              <a:solidFill>
                <a:srgbClr val="002060"/>
              </a:solidFill>
            </a:endParaRPr>
          </a:p>
        </p:txBody>
      </p:sp>
      <p:sp>
        <p:nvSpPr>
          <p:cNvPr id="3" name="title_cohort"/>
          <p:cNvSpPr txBox="1"/>
          <p:nvPr/>
        </p:nvSpPr>
        <p:spPr>
          <a:xfrm>
            <a:off x="1981200" y="895290"/>
            <a:ext cx="5181600" cy="400110"/>
          </a:xfrm>
          <a:prstGeom prst="rect">
            <a:avLst/>
          </a:prstGeom>
          <a:noFill/>
        </p:spPr>
        <p:txBody>
          <a:bodyPr wrap="square" rtlCol="0">
            <a:spAutoFit/>
          </a:bodyPr>
          <a:lstStyle/>
          <a:p>
            <a:pPr algn="ctr"/>
            <a:r>
              <a:rPr lang="en-US" sz="2000" b="1" kern="0" dirty="0" smtClean="0">
                <a:solidFill>
                  <a:srgbClr val="002060"/>
                </a:solidFill>
              </a:rPr>
              <a:t>(Transplants: January 2010 – June 2018)</a:t>
            </a:r>
            <a:endParaRPr lang="en-US" sz="2000" b="1" kern="0" dirty="0">
              <a:solidFill>
                <a:srgbClr val="002060"/>
              </a:solidFill>
            </a:endParaRPr>
          </a:p>
        </p:txBody>
      </p:sp>
      <p:grpSp>
        <p:nvGrpSpPr>
          <p:cNvPr id="20" name="Group 19"/>
          <p:cNvGrpSpPr/>
          <p:nvPr/>
        </p:nvGrpSpPr>
        <p:grpSpPr>
          <a:xfrm>
            <a:off x="2" y="6146792"/>
            <a:ext cx="4715932" cy="711201"/>
            <a:chOff x="2" y="6146792"/>
            <a:chExt cx="4715932" cy="711201"/>
          </a:xfrm>
        </p:grpSpPr>
        <p:grpSp>
          <p:nvGrpSpPr>
            <p:cNvPr id="21" name="Group 20"/>
            <p:cNvGrpSpPr/>
            <p:nvPr/>
          </p:nvGrpSpPr>
          <p:grpSpPr>
            <a:xfrm>
              <a:off x="2" y="6146792"/>
              <a:ext cx="4715932" cy="711201"/>
              <a:chOff x="1" y="6067776"/>
              <a:chExt cx="4952999" cy="790224"/>
            </a:xfrm>
          </p:grpSpPr>
          <p:pic>
            <p:nvPicPr>
              <p:cNvPr id="23" name="Picture 22"/>
              <p:cNvPicPr>
                <a:picLocks noChangeAspect="1"/>
              </p:cNvPicPr>
              <p:nvPr/>
            </p:nvPicPr>
            <p:blipFill>
              <a:blip r:embed="rId4" cstate="print"/>
              <a:stretch>
                <a:fillRect/>
              </a:stretch>
            </p:blipFill>
            <p:spPr>
              <a:xfrm>
                <a:off x="1" y="6172200"/>
                <a:ext cx="4952999" cy="685800"/>
              </a:xfrm>
              <a:prstGeom prst="rect">
                <a:avLst/>
              </a:prstGeom>
              <a:ln>
                <a:solidFill>
                  <a:schemeClr val="bg2"/>
                </a:solidFill>
              </a:ln>
            </p:spPr>
          </p:pic>
          <p:sp>
            <p:nvSpPr>
              <p:cNvPr id="24" name="logo_year"/>
              <p:cNvSpPr txBox="1"/>
              <p:nvPr/>
            </p:nvSpPr>
            <p:spPr>
              <a:xfrm>
                <a:off x="2971800" y="6067776"/>
                <a:ext cx="1885813" cy="461665"/>
              </a:xfrm>
              <a:prstGeom prst="rect">
                <a:avLst/>
              </a:prstGeom>
              <a:noFill/>
              <a:ln>
                <a:noFill/>
              </a:ln>
            </p:spPr>
            <p:txBody>
              <a:bodyPr wrap="square" rtlCol="0">
                <a:spAutoFit/>
              </a:bodyPr>
              <a:lstStyle/>
              <a:p>
                <a:pPr algn="ctr"/>
                <a:r>
                  <a:rPr lang="en-US" sz="2100" b="1" dirty="0" smtClean="0">
                    <a:solidFill>
                      <a:schemeClr val="bg1"/>
                    </a:solidFill>
                    <a:latin typeface="Arial"/>
                    <a:cs typeface="Arial"/>
                  </a:rPr>
                  <a:t>2019</a:t>
                </a:r>
                <a:endParaRPr lang="en-US" sz="2100" b="1" dirty="0">
                  <a:solidFill>
                    <a:schemeClr val="bg1"/>
                  </a:solidFill>
                  <a:latin typeface="Arial"/>
                  <a:cs typeface="Arial"/>
                </a:endParaRPr>
              </a:p>
            </p:txBody>
          </p:sp>
        </p:grpSp>
        <p:sp>
          <p:nvSpPr>
            <p:cNvPr id="22" name="logo_citation"/>
            <p:cNvSpPr txBox="1"/>
            <p:nvPr/>
          </p:nvSpPr>
          <p:spPr>
            <a:xfrm>
              <a:off x="2766436" y="6605562"/>
              <a:ext cx="1938528" cy="230832"/>
            </a:xfrm>
            <a:prstGeom prst="rect">
              <a:avLst/>
            </a:prstGeom>
            <a:noFill/>
            <a:ln>
              <a:solidFill>
                <a:srgbClr val="FFFFFF"/>
              </a:solidFill>
            </a:ln>
          </p:spPr>
          <p:txBody>
            <a:bodyPr wrap="square" lIns="27432" tIns="45720" rIns="0" rtlCol="0" anchor="ctr" anchorCtr="0">
              <a:spAutoFit/>
            </a:bodyPr>
            <a:lstStyle/>
            <a:p>
              <a:r>
                <a:rPr lang="en-US" sz="900" b="1" dirty="0" err="1" smtClean="0">
                  <a:solidFill>
                    <a:schemeClr val="bg1"/>
                  </a:solidFill>
                  <a:latin typeface="Arial"/>
                  <a:cs typeface="Arial"/>
                </a:rPr>
                <a:t>JHLT</a:t>
              </a:r>
              <a:r>
                <a:rPr lang="en-US" sz="900" b="1" dirty="0" smtClean="0">
                  <a:solidFill>
                    <a:schemeClr val="bg1"/>
                  </a:solidFill>
                  <a:latin typeface="Arial"/>
                  <a:cs typeface="Arial"/>
                </a:rPr>
                <a:t>. 2019 Oct; 38(10): 1015-1066</a:t>
              </a:r>
              <a:endParaRPr lang="en-US" sz="900" b="1" dirty="0">
                <a:solidFill>
                  <a:schemeClr val="bg1"/>
                </a:solidFill>
                <a:latin typeface="Arial"/>
                <a:cs typeface="Arial"/>
              </a:endParaRPr>
            </a:p>
          </p:txBody>
        </p:sp>
      </p:grpSp>
    </p:spTree>
    <p:extLst>
      <p:ext uri="{BB962C8B-B14F-4D97-AF65-F5344CB8AC3E}">
        <p14:creationId xmlns:p14="http://schemas.microsoft.com/office/powerpoint/2010/main" val="211585704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3517924869"/>
              </p:ext>
            </p:extLst>
          </p:nvPr>
        </p:nvGraphicFramePr>
        <p:xfrm>
          <a:off x="152400" y="1219200"/>
          <a:ext cx="8778013" cy="5386365"/>
        </p:xfrm>
        <a:graphic>
          <a:graphicData uri="http://schemas.openxmlformats.org/drawingml/2006/chart">
            <c:chart xmlns:c="http://schemas.openxmlformats.org/drawingml/2006/chart" xmlns:r="http://schemas.openxmlformats.org/officeDocument/2006/relationships" r:id="rId3"/>
          </a:graphicData>
        </a:graphic>
      </p:graphicFrame>
      <p:sp>
        <p:nvSpPr>
          <p:cNvPr id="17" name="Title 1"/>
          <p:cNvSpPr txBox="1">
            <a:spLocks/>
          </p:cNvSpPr>
          <p:nvPr/>
        </p:nvSpPr>
        <p:spPr bwMode="auto">
          <a:xfrm>
            <a:off x="0" y="205632"/>
            <a:ext cx="9144000" cy="9906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b="1">
                <a:solidFill>
                  <a:schemeClr val="tx1"/>
                </a:solidFill>
                <a:latin typeface="+mj-lt"/>
                <a:ea typeface="+mj-ea"/>
                <a:cs typeface="+mj-cs"/>
              </a:defRPr>
            </a:lvl1pPr>
            <a:lvl2pPr algn="ctr" rtl="0" eaLnBrk="1" fontAlgn="base" hangingPunct="1">
              <a:spcBef>
                <a:spcPct val="0"/>
              </a:spcBef>
              <a:spcAft>
                <a:spcPct val="0"/>
              </a:spcAft>
              <a:defRPr sz="4000" b="1">
                <a:solidFill>
                  <a:schemeClr val="tx2"/>
                </a:solidFill>
                <a:latin typeface="Arial" charset="0"/>
              </a:defRPr>
            </a:lvl2pPr>
            <a:lvl3pPr algn="ctr" rtl="0" eaLnBrk="1" fontAlgn="base" hangingPunct="1">
              <a:spcBef>
                <a:spcPct val="0"/>
              </a:spcBef>
              <a:spcAft>
                <a:spcPct val="0"/>
              </a:spcAft>
              <a:defRPr sz="4000" b="1">
                <a:solidFill>
                  <a:schemeClr val="tx2"/>
                </a:solidFill>
                <a:latin typeface="Arial" charset="0"/>
              </a:defRPr>
            </a:lvl3pPr>
            <a:lvl4pPr algn="ctr" rtl="0" eaLnBrk="1" fontAlgn="base" hangingPunct="1">
              <a:spcBef>
                <a:spcPct val="0"/>
              </a:spcBef>
              <a:spcAft>
                <a:spcPct val="0"/>
              </a:spcAft>
              <a:defRPr sz="4000" b="1">
                <a:solidFill>
                  <a:schemeClr val="tx2"/>
                </a:solidFill>
                <a:latin typeface="Arial" charset="0"/>
              </a:defRPr>
            </a:lvl4pPr>
            <a:lvl5pPr algn="ctr" rtl="0" eaLnBrk="1" fontAlgn="base" hangingPunct="1">
              <a:spcBef>
                <a:spcPct val="0"/>
              </a:spcBef>
              <a:spcAft>
                <a:spcPct val="0"/>
              </a:spcAft>
              <a:defRPr sz="4000" b="1">
                <a:solidFill>
                  <a:schemeClr val="tx2"/>
                </a:solidFill>
                <a:latin typeface="Arial" charset="0"/>
              </a:defRPr>
            </a:lvl5pPr>
            <a:lvl6pPr marL="457200" algn="ctr" rtl="0" eaLnBrk="1" fontAlgn="base" hangingPunct="1">
              <a:spcBef>
                <a:spcPct val="0"/>
              </a:spcBef>
              <a:spcAft>
                <a:spcPct val="0"/>
              </a:spcAft>
              <a:defRPr sz="4000" b="1">
                <a:solidFill>
                  <a:schemeClr val="tx2"/>
                </a:solidFill>
                <a:latin typeface="Arial" charset="0"/>
              </a:defRPr>
            </a:lvl6pPr>
            <a:lvl7pPr marL="914400" algn="ctr" rtl="0" eaLnBrk="1" fontAlgn="base" hangingPunct="1">
              <a:spcBef>
                <a:spcPct val="0"/>
              </a:spcBef>
              <a:spcAft>
                <a:spcPct val="0"/>
              </a:spcAft>
              <a:defRPr sz="4000" b="1">
                <a:solidFill>
                  <a:schemeClr val="tx2"/>
                </a:solidFill>
                <a:latin typeface="Arial" charset="0"/>
              </a:defRPr>
            </a:lvl7pPr>
            <a:lvl8pPr marL="1371600" algn="ctr" rtl="0" eaLnBrk="1" fontAlgn="base" hangingPunct="1">
              <a:spcBef>
                <a:spcPct val="0"/>
              </a:spcBef>
              <a:spcAft>
                <a:spcPct val="0"/>
              </a:spcAft>
              <a:defRPr sz="4000" b="1">
                <a:solidFill>
                  <a:schemeClr val="tx2"/>
                </a:solidFill>
                <a:latin typeface="Arial" charset="0"/>
              </a:defRPr>
            </a:lvl8pPr>
            <a:lvl9pPr marL="1828800" algn="ctr" rtl="0" eaLnBrk="1" fontAlgn="base" hangingPunct="1">
              <a:spcBef>
                <a:spcPct val="0"/>
              </a:spcBef>
              <a:spcAft>
                <a:spcPct val="0"/>
              </a:spcAft>
              <a:defRPr sz="4000" b="1">
                <a:solidFill>
                  <a:schemeClr val="tx2"/>
                </a:solidFill>
                <a:latin typeface="Arial" charset="0"/>
              </a:defRPr>
            </a:lvl9pPr>
          </a:lstStyle>
          <a:p>
            <a:r>
              <a:rPr lang="en-US" sz="2600" kern="0" dirty="0" smtClean="0">
                <a:solidFill>
                  <a:srgbClr val="002060"/>
                </a:solidFill>
              </a:rPr>
              <a:t>Adult and Pediatric Lung Transplants </a:t>
            </a:r>
            <a:r>
              <a:rPr lang="en-US" sz="2800" kern="0" dirty="0" smtClean="0">
                <a:solidFill>
                  <a:srgbClr val="002060"/>
                </a:solidFill>
              </a:rPr>
              <a:t/>
            </a:r>
            <a:br>
              <a:rPr lang="en-US" sz="2800" kern="0" dirty="0" smtClean="0">
                <a:solidFill>
                  <a:srgbClr val="002060"/>
                </a:solidFill>
              </a:rPr>
            </a:br>
            <a:endParaRPr lang="en-US" sz="2000" kern="0" dirty="0">
              <a:solidFill>
                <a:srgbClr val="002060"/>
              </a:solidFill>
            </a:endParaRPr>
          </a:p>
        </p:txBody>
      </p:sp>
      <p:sp>
        <p:nvSpPr>
          <p:cNvPr id="3" name="Title 2"/>
          <p:cNvSpPr txBox="1"/>
          <p:nvPr/>
        </p:nvSpPr>
        <p:spPr>
          <a:xfrm>
            <a:off x="110453" y="686154"/>
            <a:ext cx="3962400" cy="461665"/>
          </a:xfrm>
          <a:prstGeom prst="rect">
            <a:avLst/>
          </a:prstGeom>
          <a:noFill/>
        </p:spPr>
        <p:txBody>
          <a:bodyPr wrap="square" rtlCol="0">
            <a:spAutoFit/>
          </a:bodyPr>
          <a:lstStyle/>
          <a:p>
            <a:pPr algn="ctr"/>
            <a:r>
              <a:rPr lang="en-US" sz="2400" b="1" kern="0" dirty="0">
                <a:solidFill>
                  <a:srgbClr val="002060"/>
                </a:solidFill>
              </a:rPr>
              <a:t>Recipient Age by </a:t>
            </a:r>
            <a:r>
              <a:rPr lang="en-US" sz="2400" b="1" kern="0" dirty="0" smtClean="0">
                <a:solidFill>
                  <a:srgbClr val="002060"/>
                </a:solidFill>
              </a:rPr>
              <a:t>Year</a:t>
            </a:r>
            <a:endParaRPr lang="en-US" sz="2400" b="1" kern="0" dirty="0">
              <a:solidFill>
                <a:srgbClr val="002060"/>
              </a:solidFill>
            </a:endParaRPr>
          </a:p>
        </p:txBody>
      </p:sp>
      <p:sp>
        <p:nvSpPr>
          <p:cNvPr id="18" name="title_cohort"/>
          <p:cNvSpPr txBox="1"/>
          <p:nvPr/>
        </p:nvSpPr>
        <p:spPr>
          <a:xfrm>
            <a:off x="3603702" y="751177"/>
            <a:ext cx="5253568" cy="400110"/>
          </a:xfrm>
          <a:prstGeom prst="rect">
            <a:avLst/>
          </a:prstGeom>
          <a:noFill/>
        </p:spPr>
        <p:txBody>
          <a:bodyPr wrap="square" rtlCol="0">
            <a:spAutoFit/>
          </a:bodyPr>
          <a:lstStyle/>
          <a:p>
            <a:pPr algn="ctr"/>
            <a:r>
              <a:rPr lang="en-US" sz="2000" b="1" kern="0" dirty="0" smtClean="0">
                <a:solidFill>
                  <a:srgbClr val="002060"/>
                </a:solidFill>
              </a:rPr>
              <a:t>(Transplants: January 1988 – June 2018)</a:t>
            </a:r>
            <a:endParaRPr lang="en-US" sz="2000" b="1" kern="0" dirty="0">
              <a:solidFill>
                <a:srgbClr val="002060"/>
              </a:solidFill>
            </a:endParaRPr>
          </a:p>
        </p:txBody>
      </p:sp>
      <p:grpSp>
        <p:nvGrpSpPr>
          <p:cNvPr id="23" name="Group 22"/>
          <p:cNvGrpSpPr/>
          <p:nvPr/>
        </p:nvGrpSpPr>
        <p:grpSpPr>
          <a:xfrm>
            <a:off x="2" y="6146792"/>
            <a:ext cx="4715932" cy="711201"/>
            <a:chOff x="2" y="6146792"/>
            <a:chExt cx="4715932" cy="711201"/>
          </a:xfrm>
        </p:grpSpPr>
        <p:grpSp>
          <p:nvGrpSpPr>
            <p:cNvPr id="24" name="Group 23"/>
            <p:cNvGrpSpPr/>
            <p:nvPr/>
          </p:nvGrpSpPr>
          <p:grpSpPr>
            <a:xfrm>
              <a:off x="2" y="6146792"/>
              <a:ext cx="4715932" cy="711201"/>
              <a:chOff x="1" y="6067776"/>
              <a:chExt cx="4952999" cy="790224"/>
            </a:xfrm>
          </p:grpSpPr>
          <p:pic>
            <p:nvPicPr>
              <p:cNvPr id="26" name="Picture 25"/>
              <p:cNvPicPr>
                <a:picLocks noChangeAspect="1"/>
              </p:cNvPicPr>
              <p:nvPr/>
            </p:nvPicPr>
            <p:blipFill>
              <a:blip r:embed="rId4" cstate="print"/>
              <a:stretch>
                <a:fillRect/>
              </a:stretch>
            </p:blipFill>
            <p:spPr>
              <a:xfrm>
                <a:off x="1" y="6172200"/>
                <a:ext cx="4952999" cy="685800"/>
              </a:xfrm>
              <a:prstGeom prst="rect">
                <a:avLst/>
              </a:prstGeom>
              <a:ln>
                <a:solidFill>
                  <a:schemeClr val="bg2"/>
                </a:solidFill>
              </a:ln>
            </p:spPr>
          </p:pic>
          <p:sp>
            <p:nvSpPr>
              <p:cNvPr id="27" name="logo_year"/>
              <p:cNvSpPr txBox="1"/>
              <p:nvPr/>
            </p:nvSpPr>
            <p:spPr>
              <a:xfrm>
                <a:off x="2971800" y="6067776"/>
                <a:ext cx="1885813" cy="461665"/>
              </a:xfrm>
              <a:prstGeom prst="rect">
                <a:avLst/>
              </a:prstGeom>
              <a:noFill/>
              <a:ln>
                <a:noFill/>
              </a:ln>
            </p:spPr>
            <p:txBody>
              <a:bodyPr wrap="square" rtlCol="0">
                <a:spAutoFit/>
              </a:bodyPr>
              <a:lstStyle/>
              <a:p>
                <a:pPr algn="ctr"/>
                <a:r>
                  <a:rPr lang="en-US" sz="2100" b="1" dirty="0" smtClean="0">
                    <a:solidFill>
                      <a:schemeClr val="bg1"/>
                    </a:solidFill>
                    <a:latin typeface="Arial"/>
                    <a:cs typeface="Arial"/>
                  </a:rPr>
                  <a:t>2019</a:t>
                </a:r>
                <a:endParaRPr lang="en-US" sz="2100" b="1" dirty="0">
                  <a:solidFill>
                    <a:schemeClr val="bg1"/>
                  </a:solidFill>
                  <a:latin typeface="Arial"/>
                  <a:cs typeface="Arial"/>
                </a:endParaRPr>
              </a:p>
            </p:txBody>
          </p:sp>
        </p:grpSp>
        <p:sp>
          <p:nvSpPr>
            <p:cNvPr id="25" name="logo_citation"/>
            <p:cNvSpPr txBox="1"/>
            <p:nvPr/>
          </p:nvSpPr>
          <p:spPr>
            <a:xfrm>
              <a:off x="2766436" y="6605562"/>
              <a:ext cx="1938528" cy="230832"/>
            </a:xfrm>
            <a:prstGeom prst="rect">
              <a:avLst/>
            </a:prstGeom>
            <a:noFill/>
            <a:ln>
              <a:solidFill>
                <a:srgbClr val="FFFFFF"/>
              </a:solidFill>
            </a:ln>
          </p:spPr>
          <p:txBody>
            <a:bodyPr wrap="square" lIns="27432" tIns="45720" rIns="0" rtlCol="0" anchor="ctr" anchorCtr="0">
              <a:spAutoFit/>
            </a:bodyPr>
            <a:lstStyle/>
            <a:p>
              <a:r>
                <a:rPr lang="en-US" sz="900" b="1" dirty="0" err="1" smtClean="0">
                  <a:solidFill>
                    <a:schemeClr val="bg1"/>
                  </a:solidFill>
                  <a:latin typeface="Arial"/>
                  <a:cs typeface="Arial"/>
                </a:rPr>
                <a:t>JHLT</a:t>
              </a:r>
              <a:r>
                <a:rPr lang="en-US" sz="900" b="1" dirty="0" smtClean="0">
                  <a:solidFill>
                    <a:schemeClr val="bg1"/>
                  </a:solidFill>
                  <a:latin typeface="Arial"/>
                  <a:cs typeface="Arial"/>
                </a:rPr>
                <a:t>. 2019 Oct; 38(10): 1015-1066</a:t>
              </a:r>
              <a:endParaRPr lang="en-US" sz="900" b="1" dirty="0">
                <a:solidFill>
                  <a:schemeClr val="bg1"/>
                </a:solidFill>
                <a:latin typeface="Arial"/>
                <a:cs typeface="Arial"/>
              </a:endParaRPr>
            </a:p>
          </p:txBody>
        </p:sp>
      </p:grpSp>
    </p:spTree>
    <p:extLst>
      <p:ext uri="{BB962C8B-B14F-4D97-AF65-F5344CB8AC3E}">
        <p14:creationId xmlns:p14="http://schemas.microsoft.com/office/powerpoint/2010/main" val="370018994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681183077"/>
              </p:ext>
            </p:extLst>
          </p:nvPr>
        </p:nvGraphicFramePr>
        <p:xfrm>
          <a:off x="152400" y="1240803"/>
          <a:ext cx="8763000" cy="5617197"/>
        </p:xfrm>
        <a:graphic>
          <a:graphicData uri="http://schemas.openxmlformats.org/drawingml/2006/chart">
            <c:chart xmlns:c="http://schemas.openxmlformats.org/drawingml/2006/chart" xmlns:r="http://schemas.openxmlformats.org/officeDocument/2006/relationships" r:id="rId3"/>
          </a:graphicData>
        </a:graphic>
      </p:graphicFrame>
      <p:sp>
        <p:nvSpPr>
          <p:cNvPr id="17" name="Title 1"/>
          <p:cNvSpPr txBox="1">
            <a:spLocks/>
          </p:cNvSpPr>
          <p:nvPr/>
        </p:nvSpPr>
        <p:spPr bwMode="auto">
          <a:xfrm>
            <a:off x="5576" y="205946"/>
            <a:ext cx="9144000" cy="9906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b="1">
                <a:solidFill>
                  <a:schemeClr val="tx1"/>
                </a:solidFill>
                <a:latin typeface="+mj-lt"/>
                <a:ea typeface="+mj-ea"/>
                <a:cs typeface="+mj-cs"/>
              </a:defRPr>
            </a:lvl1pPr>
            <a:lvl2pPr algn="ctr" rtl="0" eaLnBrk="1" fontAlgn="base" hangingPunct="1">
              <a:spcBef>
                <a:spcPct val="0"/>
              </a:spcBef>
              <a:spcAft>
                <a:spcPct val="0"/>
              </a:spcAft>
              <a:defRPr sz="4000" b="1">
                <a:solidFill>
                  <a:schemeClr val="tx2"/>
                </a:solidFill>
                <a:latin typeface="Arial" charset="0"/>
              </a:defRPr>
            </a:lvl2pPr>
            <a:lvl3pPr algn="ctr" rtl="0" eaLnBrk="1" fontAlgn="base" hangingPunct="1">
              <a:spcBef>
                <a:spcPct val="0"/>
              </a:spcBef>
              <a:spcAft>
                <a:spcPct val="0"/>
              </a:spcAft>
              <a:defRPr sz="4000" b="1">
                <a:solidFill>
                  <a:schemeClr val="tx2"/>
                </a:solidFill>
                <a:latin typeface="Arial" charset="0"/>
              </a:defRPr>
            </a:lvl3pPr>
            <a:lvl4pPr algn="ctr" rtl="0" eaLnBrk="1" fontAlgn="base" hangingPunct="1">
              <a:spcBef>
                <a:spcPct val="0"/>
              </a:spcBef>
              <a:spcAft>
                <a:spcPct val="0"/>
              </a:spcAft>
              <a:defRPr sz="4000" b="1">
                <a:solidFill>
                  <a:schemeClr val="tx2"/>
                </a:solidFill>
                <a:latin typeface="Arial" charset="0"/>
              </a:defRPr>
            </a:lvl4pPr>
            <a:lvl5pPr algn="ctr" rtl="0" eaLnBrk="1" fontAlgn="base" hangingPunct="1">
              <a:spcBef>
                <a:spcPct val="0"/>
              </a:spcBef>
              <a:spcAft>
                <a:spcPct val="0"/>
              </a:spcAft>
              <a:defRPr sz="4000" b="1">
                <a:solidFill>
                  <a:schemeClr val="tx2"/>
                </a:solidFill>
                <a:latin typeface="Arial" charset="0"/>
              </a:defRPr>
            </a:lvl5pPr>
            <a:lvl6pPr marL="457200" algn="ctr" rtl="0" eaLnBrk="1" fontAlgn="base" hangingPunct="1">
              <a:spcBef>
                <a:spcPct val="0"/>
              </a:spcBef>
              <a:spcAft>
                <a:spcPct val="0"/>
              </a:spcAft>
              <a:defRPr sz="4000" b="1">
                <a:solidFill>
                  <a:schemeClr val="tx2"/>
                </a:solidFill>
                <a:latin typeface="Arial" charset="0"/>
              </a:defRPr>
            </a:lvl6pPr>
            <a:lvl7pPr marL="914400" algn="ctr" rtl="0" eaLnBrk="1" fontAlgn="base" hangingPunct="1">
              <a:spcBef>
                <a:spcPct val="0"/>
              </a:spcBef>
              <a:spcAft>
                <a:spcPct val="0"/>
              </a:spcAft>
              <a:defRPr sz="4000" b="1">
                <a:solidFill>
                  <a:schemeClr val="tx2"/>
                </a:solidFill>
                <a:latin typeface="Arial" charset="0"/>
              </a:defRPr>
            </a:lvl7pPr>
            <a:lvl8pPr marL="1371600" algn="ctr" rtl="0" eaLnBrk="1" fontAlgn="base" hangingPunct="1">
              <a:spcBef>
                <a:spcPct val="0"/>
              </a:spcBef>
              <a:spcAft>
                <a:spcPct val="0"/>
              </a:spcAft>
              <a:defRPr sz="4000" b="1">
                <a:solidFill>
                  <a:schemeClr val="tx2"/>
                </a:solidFill>
                <a:latin typeface="Arial" charset="0"/>
              </a:defRPr>
            </a:lvl8pPr>
            <a:lvl9pPr marL="1828800" algn="ctr" rtl="0" eaLnBrk="1" fontAlgn="base" hangingPunct="1">
              <a:spcBef>
                <a:spcPct val="0"/>
              </a:spcBef>
              <a:spcAft>
                <a:spcPct val="0"/>
              </a:spcAft>
              <a:defRPr sz="4000" b="1">
                <a:solidFill>
                  <a:schemeClr val="tx2"/>
                </a:solidFill>
                <a:latin typeface="Arial" charset="0"/>
              </a:defRPr>
            </a:lvl9pPr>
          </a:lstStyle>
          <a:p>
            <a:r>
              <a:rPr lang="en-US" sz="2600" kern="0" dirty="0" smtClean="0">
                <a:solidFill>
                  <a:srgbClr val="002060"/>
                </a:solidFill>
              </a:rPr>
              <a:t>Adult and Pediatric Lung Transplants </a:t>
            </a:r>
            <a:r>
              <a:rPr lang="en-US" sz="2800" kern="0" dirty="0" smtClean="0">
                <a:solidFill>
                  <a:srgbClr val="002060"/>
                </a:solidFill>
              </a:rPr>
              <a:t/>
            </a:r>
            <a:br>
              <a:rPr lang="en-US" sz="2800" kern="0" dirty="0" smtClean="0">
                <a:solidFill>
                  <a:srgbClr val="002060"/>
                </a:solidFill>
              </a:rPr>
            </a:br>
            <a:endParaRPr lang="en-US" sz="2000" kern="0" dirty="0">
              <a:solidFill>
                <a:srgbClr val="002060"/>
              </a:solidFill>
            </a:endParaRPr>
          </a:p>
        </p:txBody>
      </p:sp>
      <p:sp>
        <p:nvSpPr>
          <p:cNvPr id="3" name="Title 2"/>
          <p:cNvSpPr txBox="1"/>
          <p:nvPr/>
        </p:nvSpPr>
        <p:spPr>
          <a:xfrm>
            <a:off x="609600" y="702483"/>
            <a:ext cx="2971800" cy="461665"/>
          </a:xfrm>
          <a:prstGeom prst="rect">
            <a:avLst/>
          </a:prstGeom>
          <a:noFill/>
        </p:spPr>
        <p:txBody>
          <a:bodyPr wrap="square" rtlCol="0">
            <a:spAutoFit/>
          </a:bodyPr>
          <a:lstStyle/>
          <a:p>
            <a:r>
              <a:rPr lang="en-US" sz="2400" b="1" kern="0" dirty="0">
                <a:solidFill>
                  <a:srgbClr val="002060"/>
                </a:solidFill>
              </a:rPr>
              <a:t>Donor Age by </a:t>
            </a:r>
            <a:r>
              <a:rPr lang="en-US" sz="2400" b="1" kern="0" dirty="0" smtClean="0">
                <a:solidFill>
                  <a:srgbClr val="002060"/>
                </a:solidFill>
              </a:rPr>
              <a:t>Year</a:t>
            </a:r>
            <a:endParaRPr lang="en-US" sz="2400" b="1" kern="0" dirty="0">
              <a:solidFill>
                <a:srgbClr val="002060"/>
              </a:solidFill>
            </a:endParaRPr>
          </a:p>
        </p:txBody>
      </p:sp>
      <p:sp>
        <p:nvSpPr>
          <p:cNvPr id="18" name="title_cohort"/>
          <p:cNvSpPr txBox="1"/>
          <p:nvPr/>
        </p:nvSpPr>
        <p:spPr>
          <a:xfrm>
            <a:off x="3287751" y="741736"/>
            <a:ext cx="5374373" cy="400110"/>
          </a:xfrm>
          <a:prstGeom prst="rect">
            <a:avLst/>
          </a:prstGeom>
          <a:noFill/>
        </p:spPr>
        <p:txBody>
          <a:bodyPr wrap="square" rtlCol="0">
            <a:spAutoFit/>
          </a:bodyPr>
          <a:lstStyle/>
          <a:p>
            <a:pPr algn="ctr"/>
            <a:r>
              <a:rPr lang="en-US" sz="2000" b="1" kern="0" dirty="0" smtClean="0">
                <a:solidFill>
                  <a:srgbClr val="002060"/>
                </a:solidFill>
              </a:rPr>
              <a:t>(Transplants: January 1988 – June 2018)</a:t>
            </a:r>
            <a:endParaRPr lang="en-US" sz="2000" b="1" kern="0" dirty="0">
              <a:solidFill>
                <a:srgbClr val="002060"/>
              </a:solidFill>
            </a:endParaRPr>
          </a:p>
        </p:txBody>
      </p:sp>
      <p:grpSp>
        <p:nvGrpSpPr>
          <p:cNvPr id="23" name="Group 22"/>
          <p:cNvGrpSpPr/>
          <p:nvPr/>
        </p:nvGrpSpPr>
        <p:grpSpPr>
          <a:xfrm>
            <a:off x="2" y="6146792"/>
            <a:ext cx="4715932" cy="711201"/>
            <a:chOff x="2" y="6146792"/>
            <a:chExt cx="4715932" cy="711201"/>
          </a:xfrm>
        </p:grpSpPr>
        <p:grpSp>
          <p:nvGrpSpPr>
            <p:cNvPr id="24" name="Group 23"/>
            <p:cNvGrpSpPr/>
            <p:nvPr/>
          </p:nvGrpSpPr>
          <p:grpSpPr>
            <a:xfrm>
              <a:off x="2" y="6146792"/>
              <a:ext cx="4715932" cy="711201"/>
              <a:chOff x="1" y="6067776"/>
              <a:chExt cx="4952999" cy="790224"/>
            </a:xfrm>
          </p:grpSpPr>
          <p:pic>
            <p:nvPicPr>
              <p:cNvPr id="26" name="Picture 25"/>
              <p:cNvPicPr>
                <a:picLocks noChangeAspect="1"/>
              </p:cNvPicPr>
              <p:nvPr/>
            </p:nvPicPr>
            <p:blipFill>
              <a:blip r:embed="rId4" cstate="print"/>
              <a:stretch>
                <a:fillRect/>
              </a:stretch>
            </p:blipFill>
            <p:spPr>
              <a:xfrm>
                <a:off x="1" y="6172200"/>
                <a:ext cx="4952999" cy="685800"/>
              </a:xfrm>
              <a:prstGeom prst="rect">
                <a:avLst/>
              </a:prstGeom>
              <a:ln>
                <a:solidFill>
                  <a:schemeClr val="bg2"/>
                </a:solidFill>
              </a:ln>
            </p:spPr>
          </p:pic>
          <p:sp>
            <p:nvSpPr>
              <p:cNvPr id="27" name="logo_year"/>
              <p:cNvSpPr txBox="1"/>
              <p:nvPr/>
            </p:nvSpPr>
            <p:spPr>
              <a:xfrm>
                <a:off x="2971800" y="6067776"/>
                <a:ext cx="1885813" cy="461665"/>
              </a:xfrm>
              <a:prstGeom prst="rect">
                <a:avLst/>
              </a:prstGeom>
              <a:noFill/>
              <a:ln>
                <a:noFill/>
              </a:ln>
            </p:spPr>
            <p:txBody>
              <a:bodyPr wrap="square" rtlCol="0">
                <a:spAutoFit/>
              </a:bodyPr>
              <a:lstStyle/>
              <a:p>
                <a:pPr algn="ctr"/>
                <a:r>
                  <a:rPr lang="en-US" sz="2100" b="1" dirty="0" smtClean="0">
                    <a:solidFill>
                      <a:schemeClr val="bg1"/>
                    </a:solidFill>
                    <a:latin typeface="Arial"/>
                    <a:cs typeface="Arial"/>
                  </a:rPr>
                  <a:t>2019</a:t>
                </a:r>
                <a:endParaRPr lang="en-US" sz="2100" b="1" dirty="0">
                  <a:solidFill>
                    <a:schemeClr val="bg1"/>
                  </a:solidFill>
                  <a:latin typeface="Arial"/>
                  <a:cs typeface="Arial"/>
                </a:endParaRPr>
              </a:p>
            </p:txBody>
          </p:sp>
        </p:grpSp>
        <p:sp>
          <p:nvSpPr>
            <p:cNvPr id="25" name="logo_citation"/>
            <p:cNvSpPr txBox="1"/>
            <p:nvPr/>
          </p:nvSpPr>
          <p:spPr>
            <a:xfrm>
              <a:off x="2766436" y="6605562"/>
              <a:ext cx="1938528" cy="230832"/>
            </a:xfrm>
            <a:prstGeom prst="rect">
              <a:avLst/>
            </a:prstGeom>
            <a:noFill/>
            <a:ln>
              <a:solidFill>
                <a:srgbClr val="FFFFFF"/>
              </a:solidFill>
            </a:ln>
          </p:spPr>
          <p:txBody>
            <a:bodyPr wrap="square" lIns="27432" tIns="45720" rIns="0" rtlCol="0" anchor="ctr" anchorCtr="0">
              <a:spAutoFit/>
            </a:bodyPr>
            <a:lstStyle/>
            <a:p>
              <a:r>
                <a:rPr lang="en-US" sz="900" b="1" dirty="0" err="1" smtClean="0">
                  <a:solidFill>
                    <a:schemeClr val="bg1"/>
                  </a:solidFill>
                  <a:latin typeface="Arial"/>
                  <a:cs typeface="Arial"/>
                </a:rPr>
                <a:t>JHLT</a:t>
              </a:r>
              <a:r>
                <a:rPr lang="en-US" sz="900" b="1" dirty="0" smtClean="0">
                  <a:solidFill>
                    <a:schemeClr val="bg1"/>
                  </a:solidFill>
                  <a:latin typeface="Arial"/>
                  <a:cs typeface="Arial"/>
                </a:rPr>
                <a:t>. 2019 Oct; 38(10): 1015-1066</a:t>
              </a:r>
              <a:endParaRPr lang="en-US" sz="900" b="1" dirty="0">
                <a:solidFill>
                  <a:schemeClr val="bg1"/>
                </a:solidFill>
                <a:latin typeface="Arial"/>
                <a:cs typeface="Arial"/>
              </a:endParaRPr>
            </a:p>
          </p:txBody>
        </p:sp>
      </p:grpSp>
    </p:spTree>
    <p:extLst>
      <p:ext uri="{BB962C8B-B14F-4D97-AF65-F5344CB8AC3E}">
        <p14:creationId xmlns:p14="http://schemas.microsoft.com/office/powerpoint/2010/main" val="133015362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0" name="Content Placeholder 9"/>
          <p:cNvGraphicFramePr>
            <a:graphicFrameLocks noGrp="1"/>
          </p:cNvGraphicFramePr>
          <p:nvPr>
            <p:ph idx="1"/>
            <p:extLst>
              <p:ext uri="{D42A27DB-BD31-4B8C-83A1-F6EECF244321}">
                <p14:modId xmlns:p14="http://schemas.microsoft.com/office/powerpoint/2010/main" val="30994551"/>
              </p:ext>
            </p:extLst>
          </p:nvPr>
        </p:nvGraphicFramePr>
        <p:xfrm>
          <a:off x="228600" y="1143000"/>
          <a:ext cx="8610600" cy="5105400"/>
        </p:xfrm>
        <a:graphic>
          <a:graphicData uri="http://schemas.openxmlformats.org/drawingml/2006/chart">
            <c:chart xmlns:c="http://schemas.openxmlformats.org/drawingml/2006/chart" xmlns:r="http://schemas.openxmlformats.org/officeDocument/2006/relationships" r:id="rId3"/>
          </a:graphicData>
        </a:graphic>
      </p:graphicFrame>
      <p:sp>
        <p:nvSpPr>
          <p:cNvPr id="18" name="Title 1"/>
          <p:cNvSpPr txBox="1">
            <a:spLocks/>
          </p:cNvSpPr>
          <p:nvPr/>
        </p:nvSpPr>
        <p:spPr bwMode="auto">
          <a:xfrm>
            <a:off x="16727" y="195147"/>
            <a:ext cx="9144000" cy="9144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b="1">
                <a:solidFill>
                  <a:schemeClr val="tx1"/>
                </a:solidFill>
                <a:latin typeface="+mj-lt"/>
                <a:ea typeface="+mj-ea"/>
                <a:cs typeface="+mj-cs"/>
              </a:defRPr>
            </a:lvl1pPr>
            <a:lvl2pPr algn="ctr" rtl="0" eaLnBrk="1" fontAlgn="base" hangingPunct="1">
              <a:spcBef>
                <a:spcPct val="0"/>
              </a:spcBef>
              <a:spcAft>
                <a:spcPct val="0"/>
              </a:spcAft>
              <a:defRPr sz="4000" b="1">
                <a:solidFill>
                  <a:schemeClr val="tx2"/>
                </a:solidFill>
                <a:latin typeface="Arial" charset="0"/>
              </a:defRPr>
            </a:lvl2pPr>
            <a:lvl3pPr algn="ctr" rtl="0" eaLnBrk="1" fontAlgn="base" hangingPunct="1">
              <a:spcBef>
                <a:spcPct val="0"/>
              </a:spcBef>
              <a:spcAft>
                <a:spcPct val="0"/>
              </a:spcAft>
              <a:defRPr sz="4000" b="1">
                <a:solidFill>
                  <a:schemeClr val="tx2"/>
                </a:solidFill>
                <a:latin typeface="Arial" charset="0"/>
              </a:defRPr>
            </a:lvl3pPr>
            <a:lvl4pPr algn="ctr" rtl="0" eaLnBrk="1" fontAlgn="base" hangingPunct="1">
              <a:spcBef>
                <a:spcPct val="0"/>
              </a:spcBef>
              <a:spcAft>
                <a:spcPct val="0"/>
              </a:spcAft>
              <a:defRPr sz="4000" b="1">
                <a:solidFill>
                  <a:schemeClr val="tx2"/>
                </a:solidFill>
                <a:latin typeface="Arial" charset="0"/>
              </a:defRPr>
            </a:lvl4pPr>
            <a:lvl5pPr algn="ctr" rtl="0" eaLnBrk="1" fontAlgn="base" hangingPunct="1">
              <a:spcBef>
                <a:spcPct val="0"/>
              </a:spcBef>
              <a:spcAft>
                <a:spcPct val="0"/>
              </a:spcAft>
              <a:defRPr sz="4000" b="1">
                <a:solidFill>
                  <a:schemeClr val="tx2"/>
                </a:solidFill>
                <a:latin typeface="Arial" charset="0"/>
              </a:defRPr>
            </a:lvl5pPr>
            <a:lvl6pPr marL="457200" algn="ctr" rtl="0" eaLnBrk="1" fontAlgn="base" hangingPunct="1">
              <a:spcBef>
                <a:spcPct val="0"/>
              </a:spcBef>
              <a:spcAft>
                <a:spcPct val="0"/>
              </a:spcAft>
              <a:defRPr sz="4000" b="1">
                <a:solidFill>
                  <a:schemeClr val="tx2"/>
                </a:solidFill>
                <a:latin typeface="Arial" charset="0"/>
              </a:defRPr>
            </a:lvl6pPr>
            <a:lvl7pPr marL="914400" algn="ctr" rtl="0" eaLnBrk="1" fontAlgn="base" hangingPunct="1">
              <a:spcBef>
                <a:spcPct val="0"/>
              </a:spcBef>
              <a:spcAft>
                <a:spcPct val="0"/>
              </a:spcAft>
              <a:defRPr sz="4000" b="1">
                <a:solidFill>
                  <a:schemeClr val="tx2"/>
                </a:solidFill>
                <a:latin typeface="Arial" charset="0"/>
              </a:defRPr>
            </a:lvl7pPr>
            <a:lvl8pPr marL="1371600" algn="ctr" rtl="0" eaLnBrk="1" fontAlgn="base" hangingPunct="1">
              <a:spcBef>
                <a:spcPct val="0"/>
              </a:spcBef>
              <a:spcAft>
                <a:spcPct val="0"/>
              </a:spcAft>
              <a:defRPr sz="4000" b="1">
                <a:solidFill>
                  <a:schemeClr val="tx2"/>
                </a:solidFill>
                <a:latin typeface="Arial" charset="0"/>
              </a:defRPr>
            </a:lvl8pPr>
            <a:lvl9pPr marL="1828800" algn="ctr" rtl="0" eaLnBrk="1" fontAlgn="base" hangingPunct="1">
              <a:spcBef>
                <a:spcPct val="0"/>
              </a:spcBef>
              <a:spcAft>
                <a:spcPct val="0"/>
              </a:spcAft>
              <a:defRPr sz="4000" b="1">
                <a:solidFill>
                  <a:schemeClr val="tx2"/>
                </a:solidFill>
                <a:latin typeface="Arial" charset="0"/>
              </a:defRPr>
            </a:lvl9pPr>
          </a:lstStyle>
          <a:p>
            <a:r>
              <a:rPr lang="en-US" sz="2600" kern="0" dirty="0" smtClean="0">
                <a:solidFill>
                  <a:srgbClr val="002060"/>
                </a:solidFill>
              </a:rPr>
              <a:t>Adult and Pediatric Lung Transplants</a:t>
            </a:r>
            <a:r>
              <a:rPr lang="en-US" sz="3600" kern="0" dirty="0" smtClean="0">
                <a:solidFill>
                  <a:srgbClr val="002060"/>
                </a:solidFill>
              </a:rPr>
              <a:t/>
            </a:r>
            <a:br>
              <a:rPr lang="en-US" sz="3600" kern="0" dirty="0" smtClean="0">
                <a:solidFill>
                  <a:srgbClr val="002060"/>
                </a:solidFill>
              </a:rPr>
            </a:br>
            <a:endParaRPr lang="en-US" sz="2000" kern="0" dirty="0">
              <a:solidFill>
                <a:srgbClr val="002060"/>
              </a:solidFill>
            </a:endParaRPr>
          </a:p>
        </p:txBody>
      </p:sp>
      <p:sp>
        <p:nvSpPr>
          <p:cNvPr id="3" name="Title 2"/>
          <p:cNvSpPr txBox="1"/>
          <p:nvPr/>
        </p:nvSpPr>
        <p:spPr>
          <a:xfrm>
            <a:off x="107796" y="638063"/>
            <a:ext cx="3962400" cy="461665"/>
          </a:xfrm>
          <a:prstGeom prst="rect">
            <a:avLst/>
          </a:prstGeom>
          <a:noFill/>
        </p:spPr>
        <p:txBody>
          <a:bodyPr wrap="square" rtlCol="0">
            <a:spAutoFit/>
          </a:bodyPr>
          <a:lstStyle/>
          <a:p>
            <a:pPr algn="ctr"/>
            <a:r>
              <a:rPr lang="en-US" sz="2400" b="1" kern="0" dirty="0">
                <a:solidFill>
                  <a:srgbClr val="002060"/>
                </a:solidFill>
              </a:rPr>
              <a:t>Donor and Recipient </a:t>
            </a:r>
            <a:r>
              <a:rPr lang="en-US" sz="2400" b="1" kern="0" dirty="0" smtClean="0">
                <a:solidFill>
                  <a:srgbClr val="002060"/>
                </a:solidFill>
              </a:rPr>
              <a:t>Age</a:t>
            </a:r>
            <a:endParaRPr lang="en-US" sz="2400" b="1" kern="0" dirty="0">
              <a:solidFill>
                <a:srgbClr val="002060"/>
              </a:solidFill>
            </a:endParaRPr>
          </a:p>
        </p:txBody>
      </p:sp>
      <p:sp>
        <p:nvSpPr>
          <p:cNvPr id="19" name="title_cohort"/>
          <p:cNvSpPr txBox="1"/>
          <p:nvPr/>
        </p:nvSpPr>
        <p:spPr>
          <a:xfrm>
            <a:off x="3886200" y="699618"/>
            <a:ext cx="5105400" cy="400110"/>
          </a:xfrm>
          <a:prstGeom prst="rect">
            <a:avLst/>
          </a:prstGeom>
          <a:noFill/>
        </p:spPr>
        <p:txBody>
          <a:bodyPr wrap="square" rtlCol="0">
            <a:spAutoFit/>
          </a:bodyPr>
          <a:lstStyle/>
          <a:p>
            <a:pPr algn="ctr"/>
            <a:r>
              <a:rPr lang="en-US" sz="2000" b="1" kern="0" dirty="0" smtClean="0">
                <a:solidFill>
                  <a:srgbClr val="002060"/>
                </a:solidFill>
              </a:rPr>
              <a:t>(Transplants: January 2010 – June 2018)</a:t>
            </a:r>
            <a:endParaRPr lang="en-US" sz="2000" b="1" kern="0" dirty="0">
              <a:solidFill>
                <a:srgbClr val="002060"/>
              </a:solidFill>
            </a:endParaRPr>
          </a:p>
        </p:txBody>
      </p:sp>
      <p:grpSp>
        <p:nvGrpSpPr>
          <p:cNvPr id="22" name="Group 21"/>
          <p:cNvGrpSpPr/>
          <p:nvPr/>
        </p:nvGrpSpPr>
        <p:grpSpPr>
          <a:xfrm>
            <a:off x="2" y="6146792"/>
            <a:ext cx="4715932" cy="711201"/>
            <a:chOff x="2" y="6146792"/>
            <a:chExt cx="4715932" cy="711201"/>
          </a:xfrm>
        </p:grpSpPr>
        <p:grpSp>
          <p:nvGrpSpPr>
            <p:cNvPr id="23" name="Group 22"/>
            <p:cNvGrpSpPr/>
            <p:nvPr/>
          </p:nvGrpSpPr>
          <p:grpSpPr>
            <a:xfrm>
              <a:off x="2" y="6146792"/>
              <a:ext cx="4715932" cy="711201"/>
              <a:chOff x="1" y="6067776"/>
              <a:chExt cx="4952999" cy="790224"/>
            </a:xfrm>
          </p:grpSpPr>
          <p:pic>
            <p:nvPicPr>
              <p:cNvPr id="25" name="Picture 24"/>
              <p:cNvPicPr>
                <a:picLocks noChangeAspect="1"/>
              </p:cNvPicPr>
              <p:nvPr/>
            </p:nvPicPr>
            <p:blipFill>
              <a:blip r:embed="rId4" cstate="print"/>
              <a:stretch>
                <a:fillRect/>
              </a:stretch>
            </p:blipFill>
            <p:spPr>
              <a:xfrm>
                <a:off x="1" y="6172200"/>
                <a:ext cx="4952999" cy="685800"/>
              </a:xfrm>
              <a:prstGeom prst="rect">
                <a:avLst/>
              </a:prstGeom>
              <a:ln>
                <a:solidFill>
                  <a:schemeClr val="bg2"/>
                </a:solidFill>
              </a:ln>
            </p:spPr>
          </p:pic>
          <p:sp>
            <p:nvSpPr>
              <p:cNvPr id="26" name="logo_year"/>
              <p:cNvSpPr txBox="1"/>
              <p:nvPr/>
            </p:nvSpPr>
            <p:spPr>
              <a:xfrm>
                <a:off x="2971800" y="6067776"/>
                <a:ext cx="1885813" cy="461665"/>
              </a:xfrm>
              <a:prstGeom prst="rect">
                <a:avLst/>
              </a:prstGeom>
              <a:noFill/>
              <a:ln>
                <a:noFill/>
              </a:ln>
            </p:spPr>
            <p:txBody>
              <a:bodyPr wrap="square" rtlCol="0">
                <a:spAutoFit/>
              </a:bodyPr>
              <a:lstStyle/>
              <a:p>
                <a:pPr algn="ctr"/>
                <a:r>
                  <a:rPr lang="en-US" sz="2100" b="1" dirty="0" smtClean="0">
                    <a:solidFill>
                      <a:schemeClr val="bg1"/>
                    </a:solidFill>
                    <a:latin typeface="Arial"/>
                    <a:cs typeface="Arial"/>
                  </a:rPr>
                  <a:t>2019</a:t>
                </a:r>
                <a:endParaRPr lang="en-US" sz="2100" b="1" dirty="0">
                  <a:solidFill>
                    <a:schemeClr val="bg1"/>
                  </a:solidFill>
                  <a:latin typeface="Arial"/>
                  <a:cs typeface="Arial"/>
                </a:endParaRPr>
              </a:p>
            </p:txBody>
          </p:sp>
        </p:grpSp>
        <p:sp>
          <p:nvSpPr>
            <p:cNvPr id="24" name="logo_citation"/>
            <p:cNvSpPr txBox="1"/>
            <p:nvPr/>
          </p:nvSpPr>
          <p:spPr>
            <a:xfrm>
              <a:off x="2766436" y="6605562"/>
              <a:ext cx="1938528" cy="230832"/>
            </a:xfrm>
            <a:prstGeom prst="rect">
              <a:avLst/>
            </a:prstGeom>
            <a:noFill/>
            <a:ln>
              <a:solidFill>
                <a:srgbClr val="FFFFFF"/>
              </a:solidFill>
            </a:ln>
          </p:spPr>
          <p:txBody>
            <a:bodyPr wrap="square" lIns="27432" tIns="45720" rIns="0" rtlCol="0" anchor="ctr" anchorCtr="0">
              <a:spAutoFit/>
            </a:bodyPr>
            <a:lstStyle/>
            <a:p>
              <a:r>
                <a:rPr lang="en-US" sz="900" b="1" dirty="0" err="1" smtClean="0">
                  <a:solidFill>
                    <a:schemeClr val="bg1"/>
                  </a:solidFill>
                  <a:latin typeface="Arial"/>
                  <a:cs typeface="Arial"/>
                </a:rPr>
                <a:t>JHLT</a:t>
              </a:r>
              <a:r>
                <a:rPr lang="en-US" sz="900" b="1" dirty="0" smtClean="0">
                  <a:solidFill>
                    <a:schemeClr val="bg1"/>
                  </a:solidFill>
                  <a:latin typeface="Arial"/>
                  <a:cs typeface="Arial"/>
                </a:rPr>
                <a:t>. 2019 Oct; 38(10): 1015-1066</a:t>
              </a:r>
              <a:endParaRPr lang="en-US" sz="900" b="1" dirty="0">
                <a:solidFill>
                  <a:schemeClr val="bg1"/>
                </a:solidFill>
                <a:latin typeface="Arial"/>
                <a:cs typeface="Arial"/>
              </a:endParaRPr>
            </a:p>
          </p:txBody>
        </p:sp>
      </p:grpSp>
    </p:spTree>
    <p:extLst>
      <p:ext uri="{BB962C8B-B14F-4D97-AF65-F5344CB8AC3E}">
        <p14:creationId xmlns:p14="http://schemas.microsoft.com/office/powerpoint/2010/main" val="5976972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2584210423"/>
              </p:ext>
            </p:extLst>
          </p:nvPr>
        </p:nvGraphicFramePr>
        <p:xfrm>
          <a:off x="228600" y="1447800"/>
          <a:ext cx="8763000" cy="4724400"/>
        </p:xfrm>
        <a:graphic>
          <a:graphicData uri="http://schemas.openxmlformats.org/drawingml/2006/chart">
            <c:chart xmlns:c="http://schemas.openxmlformats.org/drawingml/2006/chart" xmlns:r="http://schemas.openxmlformats.org/officeDocument/2006/relationships" r:id="rId3"/>
          </a:graphicData>
        </a:graphic>
      </p:graphicFrame>
      <p:sp>
        <p:nvSpPr>
          <p:cNvPr id="19" name="Title 1"/>
          <p:cNvSpPr txBox="1">
            <a:spLocks/>
          </p:cNvSpPr>
          <p:nvPr/>
        </p:nvSpPr>
        <p:spPr bwMode="auto">
          <a:xfrm>
            <a:off x="0" y="214435"/>
            <a:ext cx="91440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lvl1pPr algn="ctr" rtl="0" eaLnBrk="1" fontAlgn="base" hangingPunct="1">
              <a:spcBef>
                <a:spcPct val="0"/>
              </a:spcBef>
              <a:spcAft>
                <a:spcPct val="0"/>
              </a:spcAft>
              <a:defRPr sz="4000" b="1">
                <a:solidFill>
                  <a:schemeClr val="tx1"/>
                </a:solidFill>
                <a:latin typeface="+mj-lt"/>
                <a:ea typeface="+mj-ea"/>
                <a:cs typeface="+mj-cs"/>
              </a:defRPr>
            </a:lvl1pPr>
            <a:lvl2pPr algn="ctr" rtl="0" eaLnBrk="1" fontAlgn="base" hangingPunct="1">
              <a:spcBef>
                <a:spcPct val="0"/>
              </a:spcBef>
              <a:spcAft>
                <a:spcPct val="0"/>
              </a:spcAft>
              <a:defRPr sz="4000" b="1">
                <a:solidFill>
                  <a:schemeClr val="tx2"/>
                </a:solidFill>
                <a:latin typeface="Arial" charset="0"/>
              </a:defRPr>
            </a:lvl2pPr>
            <a:lvl3pPr algn="ctr" rtl="0" eaLnBrk="1" fontAlgn="base" hangingPunct="1">
              <a:spcBef>
                <a:spcPct val="0"/>
              </a:spcBef>
              <a:spcAft>
                <a:spcPct val="0"/>
              </a:spcAft>
              <a:defRPr sz="4000" b="1">
                <a:solidFill>
                  <a:schemeClr val="tx2"/>
                </a:solidFill>
                <a:latin typeface="Arial" charset="0"/>
              </a:defRPr>
            </a:lvl3pPr>
            <a:lvl4pPr algn="ctr" rtl="0" eaLnBrk="1" fontAlgn="base" hangingPunct="1">
              <a:spcBef>
                <a:spcPct val="0"/>
              </a:spcBef>
              <a:spcAft>
                <a:spcPct val="0"/>
              </a:spcAft>
              <a:defRPr sz="4000" b="1">
                <a:solidFill>
                  <a:schemeClr val="tx2"/>
                </a:solidFill>
                <a:latin typeface="Arial" charset="0"/>
              </a:defRPr>
            </a:lvl4pPr>
            <a:lvl5pPr algn="ctr" rtl="0" eaLnBrk="1" fontAlgn="base" hangingPunct="1">
              <a:spcBef>
                <a:spcPct val="0"/>
              </a:spcBef>
              <a:spcAft>
                <a:spcPct val="0"/>
              </a:spcAft>
              <a:defRPr sz="4000" b="1">
                <a:solidFill>
                  <a:schemeClr val="tx2"/>
                </a:solidFill>
                <a:latin typeface="Arial" charset="0"/>
              </a:defRPr>
            </a:lvl5pPr>
            <a:lvl6pPr marL="457200" algn="ctr" rtl="0" eaLnBrk="1" fontAlgn="base" hangingPunct="1">
              <a:spcBef>
                <a:spcPct val="0"/>
              </a:spcBef>
              <a:spcAft>
                <a:spcPct val="0"/>
              </a:spcAft>
              <a:defRPr sz="4000" b="1">
                <a:solidFill>
                  <a:schemeClr val="tx2"/>
                </a:solidFill>
                <a:latin typeface="Arial" charset="0"/>
              </a:defRPr>
            </a:lvl6pPr>
            <a:lvl7pPr marL="914400" algn="ctr" rtl="0" eaLnBrk="1" fontAlgn="base" hangingPunct="1">
              <a:spcBef>
                <a:spcPct val="0"/>
              </a:spcBef>
              <a:spcAft>
                <a:spcPct val="0"/>
              </a:spcAft>
              <a:defRPr sz="4000" b="1">
                <a:solidFill>
                  <a:schemeClr val="tx2"/>
                </a:solidFill>
                <a:latin typeface="Arial" charset="0"/>
              </a:defRPr>
            </a:lvl7pPr>
            <a:lvl8pPr marL="1371600" algn="ctr" rtl="0" eaLnBrk="1" fontAlgn="base" hangingPunct="1">
              <a:spcBef>
                <a:spcPct val="0"/>
              </a:spcBef>
              <a:spcAft>
                <a:spcPct val="0"/>
              </a:spcAft>
              <a:defRPr sz="4000" b="1">
                <a:solidFill>
                  <a:schemeClr val="tx2"/>
                </a:solidFill>
                <a:latin typeface="Arial" charset="0"/>
              </a:defRPr>
            </a:lvl8pPr>
            <a:lvl9pPr marL="1828800" algn="ctr" rtl="0" eaLnBrk="1" fontAlgn="base" hangingPunct="1">
              <a:spcBef>
                <a:spcPct val="0"/>
              </a:spcBef>
              <a:spcAft>
                <a:spcPct val="0"/>
              </a:spcAft>
              <a:defRPr sz="4000" b="1">
                <a:solidFill>
                  <a:schemeClr val="tx2"/>
                </a:solidFill>
                <a:latin typeface="Arial" charset="0"/>
              </a:defRPr>
            </a:lvl9pPr>
          </a:lstStyle>
          <a:p>
            <a:r>
              <a:rPr lang="en-US" sz="2600" kern="0" dirty="0" smtClean="0">
                <a:solidFill>
                  <a:srgbClr val="002060"/>
                </a:solidFill>
              </a:rPr>
              <a:t>Adult and Pediatric Lung Transplants</a:t>
            </a:r>
            <a:r>
              <a:rPr lang="en-US" sz="2800" kern="0" dirty="0" smtClean="0">
                <a:solidFill>
                  <a:srgbClr val="002060"/>
                </a:solidFill>
              </a:rPr>
              <a:t/>
            </a:r>
            <a:br>
              <a:rPr lang="en-US" sz="2800" kern="0" dirty="0" smtClean="0">
                <a:solidFill>
                  <a:srgbClr val="002060"/>
                </a:solidFill>
              </a:rPr>
            </a:br>
            <a:r>
              <a:rPr lang="en-US" sz="2400" kern="0" dirty="0" smtClean="0">
                <a:solidFill>
                  <a:srgbClr val="002060"/>
                </a:solidFill>
              </a:rPr>
              <a:t>Kaplan-Meier Survival by Age Group </a:t>
            </a:r>
            <a:br>
              <a:rPr lang="en-US" sz="2400" kern="0" dirty="0" smtClean="0">
                <a:solidFill>
                  <a:srgbClr val="002060"/>
                </a:solidFill>
              </a:rPr>
            </a:br>
            <a:endParaRPr lang="en-US" sz="2000" kern="0" dirty="0">
              <a:solidFill>
                <a:srgbClr val="002060"/>
              </a:solidFill>
            </a:endParaRPr>
          </a:p>
        </p:txBody>
      </p:sp>
      <p:sp>
        <p:nvSpPr>
          <p:cNvPr id="20" name="median_survival"/>
          <p:cNvSpPr txBox="1"/>
          <p:nvPr/>
        </p:nvSpPr>
        <p:spPr>
          <a:xfrm>
            <a:off x="1253085" y="4876800"/>
            <a:ext cx="2474252" cy="533385"/>
          </a:xfrm>
          <a:prstGeom prst="rect">
            <a:avLst/>
          </a:prstGeom>
          <a:ln>
            <a:solidFill>
              <a:schemeClr val="bg2"/>
            </a:solidFill>
          </a:ln>
        </p:spPr>
        <p:txBody>
          <a:bodyPr wrap="square" rtlCol="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l"/>
            <a:r>
              <a:rPr lang="en-US" sz="1400" b="1" dirty="0" smtClean="0">
                <a:solidFill>
                  <a:schemeClr val="bg2"/>
                </a:solidFill>
              </a:rPr>
              <a:t>Median survival (years): Adult = 6.2; Pediatric = 5.7</a:t>
            </a:r>
            <a:endParaRPr lang="en-US" sz="1400" b="1" dirty="0">
              <a:solidFill>
                <a:schemeClr val="bg2"/>
              </a:solidFill>
            </a:endParaRPr>
          </a:p>
        </p:txBody>
      </p:sp>
      <p:sp>
        <p:nvSpPr>
          <p:cNvPr id="9" name="pvalues"/>
          <p:cNvSpPr txBox="1"/>
          <p:nvPr/>
        </p:nvSpPr>
        <p:spPr>
          <a:xfrm>
            <a:off x="3727337" y="2743200"/>
            <a:ext cx="2590800" cy="323165"/>
          </a:xfrm>
          <a:prstGeom prst="rect">
            <a:avLst/>
          </a:prstGeom>
          <a:noFill/>
        </p:spPr>
        <p:txBody>
          <a:bodyPr wrap="square" rtlCol="0">
            <a:spAutoFit/>
          </a:bodyPr>
          <a:lstStyle/>
          <a:p>
            <a:pPr algn="ctr"/>
            <a:r>
              <a:rPr lang="en-US" sz="1500" b="1" dirty="0">
                <a:solidFill>
                  <a:schemeClr val="bg2"/>
                </a:solidFill>
              </a:rPr>
              <a:t>p = 0.0894</a:t>
            </a:r>
          </a:p>
        </p:txBody>
      </p:sp>
      <p:sp>
        <p:nvSpPr>
          <p:cNvPr id="3" name="title_cohort"/>
          <p:cNvSpPr txBox="1"/>
          <p:nvPr/>
        </p:nvSpPr>
        <p:spPr>
          <a:xfrm>
            <a:off x="1943100" y="982290"/>
            <a:ext cx="5257800" cy="400110"/>
          </a:xfrm>
          <a:prstGeom prst="rect">
            <a:avLst/>
          </a:prstGeom>
          <a:noFill/>
        </p:spPr>
        <p:txBody>
          <a:bodyPr wrap="square" rtlCol="0">
            <a:spAutoFit/>
          </a:bodyPr>
          <a:lstStyle/>
          <a:p>
            <a:pPr algn="ctr"/>
            <a:r>
              <a:rPr lang="en-US" sz="2000" b="1" kern="0" dirty="0" smtClean="0">
                <a:solidFill>
                  <a:srgbClr val="002060"/>
                </a:solidFill>
              </a:rPr>
              <a:t>(Transplants: January 1992 – June 2017)</a:t>
            </a:r>
            <a:endParaRPr lang="en-US" sz="2000" b="1" kern="0" dirty="0">
              <a:solidFill>
                <a:srgbClr val="002060"/>
              </a:solidFill>
            </a:endParaRPr>
          </a:p>
        </p:txBody>
      </p:sp>
      <p:grpSp>
        <p:nvGrpSpPr>
          <p:cNvPr id="23" name="Group 22"/>
          <p:cNvGrpSpPr/>
          <p:nvPr/>
        </p:nvGrpSpPr>
        <p:grpSpPr>
          <a:xfrm>
            <a:off x="2" y="6146792"/>
            <a:ext cx="4715932" cy="711201"/>
            <a:chOff x="2" y="6146792"/>
            <a:chExt cx="4715932" cy="711201"/>
          </a:xfrm>
        </p:grpSpPr>
        <p:grpSp>
          <p:nvGrpSpPr>
            <p:cNvPr id="24" name="Group 23"/>
            <p:cNvGrpSpPr/>
            <p:nvPr/>
          </p:nvGrpSpPr>
          <p:grpSpPr>
            <a:xfrm>
              <a:off x="2" y="6146792"/>
              <a:ext cx="4715932" cy="711201"/>
              <a:chOff x="1" y="6067776"/>
              <a:chExt cx="4952999" cy="790224"/>
            </a:xfrm>
          </p:grpSpPr>
          <p:pic>
            <p:nvPicPr>
              <p:cNvPr id="26" name="Picture 25"/>
              <p:cNvPicPr>
                <a:picLocks noChangeAspect="1"/>
              </p:cNvPicPr>
              <p:nvPr/>
            </p:nvPicPr>
            <p:blipFill>
              <a:blip r:embed="rId4" cstate="print"/>
              <a:stretch>
                <a:fillRect/>
              </a:stretch>
            </p:blipFill>
            <p:spPr>
              <a:xfrm>
                <a:off x="1" y="6172200"/>
                <a:ext cx="4952999" cy="685800"/>
              </a:xfrm>
              <a:prstGeom prst="rect">
                <a:avLst/>
              </a:prstGeom>
              <a:ln>
                <a:solidFill>
                  <a:schemeClr val="bg2"/>
                </a:solidFill>
              </a:ln>
            </p:spPr>
          </p:pic>
          <p:sp>
            <p:nvSpPr>
              <p:cNvPr id="27" name="logo_year"/>
              <p:cNvSpPr txBox="1"/>
              <p:nvPr/>
            </p:nvSpPr>
            <p:spPr>
              <a:xfrm>
                <a:off x="2971800" y="6067776"/>
                <a:ext cx="1885813" cy="461665"/>
              </a:xfrm>
              <a:prstGeom prst="rect">
                <a:avLst/>
              </a:prstGeom>
              <a:noFill/>
              <a:ln>
                <a:noFill/>
              </a:ln>
            </p:spPr>
            <p:txBody>
              <a:bodyPr wrap="square" rtlCol="0">
                <a:spAutoFit/>
              </a:bodyPr>
              <a:lstStyle/>
              <a:p>
                <a:pPr algn="ctr"/>
                <a:r>
                  <a:rPr lang="en-US" sz="2100" b="1" dirty="0" smtClean="0">
                    <a:solidFill>
                      <a:schemeClr val="bg1"/>
                    </a:solidFill>
                    <a:latin typeface="Arial"/>
                    <a:cs typeface="Arial"/>
                  </a:rPr>
                  <a:t>2019</a:t>
                </a:r>
                <a:endParaRPr lang="en-US" sz="2100" b="1" dirty="0">
                  <a:solidFill>
                    <a:schemeClr val="bg1"/>
                  </a:solidFill>
                  <a:latin typeface="Arial"/>
                  <a:cs typeface="Arial"/>
                </a:endParaRPr>
              </a:p>
            </p:txBody>
          </p:sp>
        </p:grpSp>
        <p:sp>
          <p:nvSpPr>
            <p:cNvPr id="25" name="logo_citation"/>
            <p:cNvSpPr txBox="1"/>
            <p:nvPr/>
          </p:nvSpPr>
          <p:spPr>
            <a:xfrm>
              <a:off x="2766436" y="6605562"/>
              <a:ext cx="1938528" cy="230832"/>
            </a:xfrm>
            <a:prstGeom prst="rect">
              <a:avLst/>
            </a:prstGeom>
            <a:noFill/>
            <a:ln>
              <a:solidFill>
                <a:srgbClr val="FFFFFF"/>
              </a:solidFill>
            </a:ln>
          </p:spPr>
          <p:txBody>
            <a:bodyPr wrap="square" lIns="27432" tIns="45720" rIns="0" rtlCol="0" anchor="ctr" anchorCtr="0">
              <a:spAutoFit/>
            </a:bodyPr>
            <a:lstStyle/>
            <a:p>
              <a:r>
                <a:rPr lang="en-US" sz="900" b="1" dirty="0" err="1" smtClean="0">
                  <a:solidFill>
                    <a:schemeClr val="bg1"/>
                  </a:solidFill>
                  <a:latin typeface="Arial"/>
                  <a:cs typeface="Arial"/>
                </a:rPr>
                <a:t>JHLT</a:t>
              </a:r>
              <a:r>
                <a:rPr lang="en-US" sz="900" b="1" dirty="0" smtClean="0">
                  <a:solidFill>
                    <a:schemeClr val="bg1"/>
                  </a:solidFill>
                  <a:latin typeface="Arial"/>
                  <a:cs typeface="Arial"/>
                </a:rPr>
                <a:t>. 2019 Oct; 38(10): 1015-1066</a:t>
              </a:r>
              <a:endParaRPr lang="en-US" sz="900" b="1" dirty="0">
                <a:solidFill>
                  <a:schemeClr val="bg1"/>
                </a:solidFill>
                <a:latin typeface="Arial"/>
                <a:cs typeface="Arial"/>
              </a:endParaRPr>
            </a:p>
          </p:txBody>
        </p:sp>
      </p:grpSp>
    </p:spTree>
    <p:extLst>
      <p:ext uri="{BB962C8B-B14F-4D97-AF65-F5344CB8AC3E}">
        <p14:creationId xmlns:p14="http://schemas.microsoft.com/office/powerpoint/2010/main" val="634682137"/>
      </p:ext>
    </p:extLst>
  </p:cSld>
  <p:clrMapOvr>
    <a:masterClrMapping/>
  </p:clrMapOvr>
  <p:timing>
    <p:tnLst>
      <p:par>
        <p:cTn id="1" dur="indefinite" restart="never" nodeType="tmRoot"/>
      </p:par>
    </p:tnLst>
  </p:timing>
</p:sld>
</file>

<file path=ppt/theme/theme1.xml><?xml version="1.0" encoding="utf-8"?>
<a:theme xmlns:a="http://schemas.openxmlformats.org/drawingml/2006/main" name="UNOSTemplate">
  <a:themeElements>
    <a:clrScheme name="Blank Presentation 13">
      <a:dk1>
        <a:srgbClr val="000000"/>
      </a:dk1>
      <a:lt1>
        <a:srgbClr val="FFFFFF"/>
      </a:lt1>
      <a:dk2>
        <a:srgbClr val="00004C"/>
      </a:dk2>
      <a:lt2>
        <a:srgbClr val="FFCC00"/>
      </a:lt2>
      <a:accent1>
        <a:srgbClr val="99CC66"/>
      </a:accent1>
      <a:accent2>
        <a:srgbClr val="B97E33"/>
      </a:accent2>
      <a:accent3>
        <a:srgbClr val="AAAAB2"/>
      </a:accent3>
      <a:accent4>
        <a:srgbClr val="DADADA"/>
      </a:accent4>
      <a:accent5>
        <a:srgbClr val="CAE2B8"/>
      </a:accent5>
      <a:accent6>
        <a:srgbClr val="A7722D"/>
      </a:accent6>
      <a:hlink>
        <a:srgbClr val="4C97CC"/>
      </a:hlink>
      <a:folHlink>
        <a:srgbClr val="6633CC"/>
      </a:folHlink>
    </a:clrScheme>
    <a:fontScheme name="Blank Presentatio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Verdana"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Verdana" charset="0"/>
          </a:defRPr>
        </a:defP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Blank Presentation 13">
        <a:dk1>
          <a:srgbClr val="000000"/>
        </a:dk1>
        <a:lt1>
          <a:srgbClr val="FFFFFF"/>
        </a:lt1>
        <a:dk2>
          <a:srgbClr val="00004C"/>
        </a:dk2>
        <a:lt2>
          <a:srgbClr val="FFCC00"/>
        </a:lt2>
        <a:accent1>
          <a:srgbClr val="99CC66"/>
        </a:accent1>
        <a:accent2>
          <a:srgbClr val="B97E33"/>
        </a:accent2>
        <a:accent3>
          <a:srgbClr val="AAAAB2"/>
        </a:accent3>
        <a:accent4>
          <a:srgbClr val="DADADA"/>
        </a:accent4>
        <a:accent5>
          <a:srgbClr val="CAE2B8"/>
        </a:accent5>
        <a:accent6>
          <a:srgbClr val="A7722D"/>
        </a:accent6>
        <a:hlink>
          <a:srgbClr val="4C97CC"/>
        </a:hlink>
        <a:folHlink>
          <a:srgbClr val="6633CC"/>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p:properties xmlns:p="http://schemas.microsoft.com/office/2006/metadata/properties" xmlns:xsi="http://www.w3.org/2001/XMLSchema-instanc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3C4A9236091AB348876378E1F235635F" ma:contentTypeVersion="0" ma:contentTypeDescription="Create a new document." ma:contentTypeScope="" ma:versionID="b8d2993a86a15f6ae2380fc1e2ee2d99">
  <xsd:schema xmlns:xsd="http://www.w3.org/2001/XMLSchema" xmlns:xs="http://www.w3.org/2001/XMLSchema" xmlns:p="http://schemas.microsoft.com/office/2006/metadata/properties" targetNamespace="http://schemas.microsoft.com/office/2006/metadata/properties" ma:root="true" ma:fieldsID="1b05d82d297216baf5b26c55225140df">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4.xml><?xml version="1.0" encoding="utf-8"?>
<ct:contentTypeSchema xmlns:ct="http://schemas.microsoft.com/office/2006/metadata/contentType" xmlns:ma="http://schemas.microsoft.com/office/2006/metadata/properties/metaAttributes" ct:_="" ma:_="" ma:contentTypeName="Document" ma:contentTypeID="0x0101008AF5245B14F216408B1953D66C9FE43C" ma:contentTypeVersion="4" ma:contentTypeDescription="Create a new document." ma:contentTypeScope="" ma:versionID="55e0cb1b9f983cbb78c6ec49b31cd581">
  <xsd:schema xmlns:xsd="http://www.w3.org/2001/XMLSchema" xmlns:xs="http://www.w3.org/2001/XMLSchema" xmlns:p="http://schemas.microsoft.com/office/2006/metadata/properties" xmlns:ns2="1df23a4e-d417-4e0a-a778-b7db59ac479a" targetNamespace="http://schemas.microsoft.com/office/2006/metadata/properties" ma:root="true" ma:fieldsID="7e1f3b636e1a6db76b0e288558fbf0ed" ns2:_="">
    <xsd:import namespace="1df23a4e-d417-4e0a-a778-b7db59ac479a"/>
    <xsd:element name="properties">
      <xsd:complexType>
        <xsd:sequence>
          <xsd:element name="documentManagement">
            <xsd:complexType>
              <xsd:all>
                <xsd:element ref="ns2:Description0" minOccurs="0"/>
                <xsd:element ref="ns2:Archive_x0020_Statu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df23a4e-d417-4e0a-a778-b7db59ac479a" elementFormDefault="qualified">
    <xsd:import namespace="http://schemas.microsoft.com/office/2006/documentManagement/types"/>
    <xsd:import namespace="http://schemas.microsoft.com/office/infopath/2007/PartnerControls"/>
    <xsd:element name="Description0" ma:index="2" nillable="true" ma:displayName="Description" ma:internalName="Description0" ma:readOnly="false">
      <xsd:simpleType>
        <xsd:restriction base="dms:Text">
          <xsd:maxLength value="255"/>
        </xsd:restriction>
      </xsd:simpleType>
    </xsd:element>
    <xsd:element name="Archive_x0020_Status" ma:index="3" nillable="true" ma:displayName="Archive Status" ma:default="Active" ma:description="Status field of Active vs. Archive" ma:format="Dropdown" ma:internalName="Archive_x0020_Status">
      <xsd:simpleType>
        <xsd:restriction base="dms:Choice">
          <xsd:enumeration value="Active"/>
          <xsd:enumeration value="Archive"/>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6" ma:displayName="Content Type" ma:readOnly="true"/>
        <xsd:element ref="dc:title" minOccurs="0" maxOccurs="1" ma:index="1"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C91805D6-AC72-435D-A51A-1C2C01D7BD28}">
  <ds:schemaRefs>
    <ds:schemaRef ds:uri="http://schemas.microsoft.com/office/2006/documentManagement/types"/>
    <ds:schemaRef ds:uri="1df23a4e-d417-4e0a-a778-b7db59ac479a"/>
    <ds:schemaRef ds:uri="http://www.w3.org/XML/1998/namespace"/>
    <ds:schemaRef ds:uri="http://schemas.openxmlformats.org/package/2006/metadata/core-properties"/>
    <ds:schemaRef ds:uri="http://purl.org/dc/terms/"/>
    <ds:schemaRef ds:uri="http://purl.org/dc/elements/1.1/"/>
    <ds:schemaRef ds:uri="http://purl.org/dc/dcmitype/"/>
    <ds:schemaRef ds:uri="http://schemas.microsoft.com/office/infopath/2007/PartnerControls"/>
    <ds:schemaRef ds:uri="http://schemas.microsoft.com/office/2006/metadata/properties"/>
  </ds:schemaRefs>
</ds:datastoreItem>
</file>

<file path=customXml/itemProps2.xml><?xml version="1.0" encoding="utf-8"?>
<ds:datastoreItem xmlns:ds="http://schemas.openxmlformats.org/officeDocument/2006/customXml" ds:itemID="{867B47CE-0255-4774-B4EC-289B3F01EA05}">
  <ds:schemaRefs>
    <ds:schemaRef ds:uri="http://schemas.microsoft.com/sharepoint/v3/contenttype/forms"/>
  </ds:schemaRefs>
</ds:datastoreItem>
</file>

<file path=customXml/itemProps3.xml><?xml version="1.0" encoding="utf-8"?>
<ds:datastoreItem xmlns:ds="http://schemas.openxmlformats.org/officeDocument/2006/customXml" ds:itemID="{F5B08304-E58A-4DFC-A77D-6BCE25426698}"/>
</file>

<file path=customXml/itemProps4.xml><?xml version="1.0" encoding="utf-8"?>
<ds:datastoreItem xmlns:ds="http://schemas.openxmlformats.org/officeDocument/2006/customXml" ds:itemID="{DFA651B6-FCF4-42A9-832A-6EB073955EF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1df23a4e-d417-4e0a-a778-b7db59ac479a"/>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UNOSTemplate</Template>
  <TotalTime>4155</TotalTime>
  <Words>1024</Words>
  <Application>Microsoft Office PowerPoint</Application>
  <PresentationFormat>On-screen Show (4:3)</PresentationFormat>
  <Paragraphs>130</Paragraphs>
  <Slides>13</Slides>
  <Notes>12</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13</vt:i4>
      </vt:variant>
    </vt:vector>
  </HeadingPairs>
  <TitlesOfParts>
    <vt:vector size="18" baseType="lpstr">
      <vt:lpstr>Arial</vt:lpstr>
      <vt:lpstr>Calibri</vt:lpstr>
      <vt:lpstr>Times</vt:lpstr>
      <vt:lpstr>Webdings</vt:lpstr>
      <vt:lpstr>UNOSTemplate</vt:lpstr>
      <vt:lpstr>LUNG TRANSPLANTATION</vt:lpstr>
      <vt:lpstr>Adult and Pediatric Lung Transplants Number of Transplants by Year and Location</vt:lpstr>
      <vt:lpstr>Adult and Pediatric Lung Transplants Number of Transplants by Year and Procedure Type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Adult and Pediatric Lung Retransplants Retransplants by Year and Age Group</vt:lpstr>
    </vt:vector>
  </TitlesOfParts>
  <Company>UNOS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ISHLT Registry Slides</dc:title>
  <dc:creator>Manny Carwile</dc:creator>
  <cp:lastModifiedBy>Wida Cherikh</cp:lastModifiedBy>
  <cp:revision>1003</cp:revision>
  <dcterms:created xsi:type="dcterms:W3CDTF">2009-06-30T12:53:17Z</dcterms:created>
  <dcterms:modified xsi:type="dcterms:W3CDTF">2020-01-02T18:09:42Z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0x0101003C4A9236091AB348876378E1F235635F</vt:lpwstr>
  </property>
</Properties>
</file>