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notesSlides/notesSlide5.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notesSlides/notesSlide7.xml" ContentType="application/vnd.openxmlformats-officedocument.presentationml.notesSlide+xml"/>
  <Override PartName="/ppt/charts/chart6.xml" ContentType="application/vnd.openxmlformats-officedocument.drawingml.chart+xml"/>
  <Override PartName="/ppt/notesSlides/notesSlide8.xml" ContentType="application/vnd.openxmlformats-officedocument.presentationml.notesSlide+xml"/>
  <Override PartName="/ppt/charts/chart7.xml" ContentType="application/vnd.openxmlformats-officedocument.drawingml.chart+xml"/>
  <Override PartName="/ppt/notesSlides/notesSlide9.xml" ContentType="application/vnd.openxmlformats-officedocument.presentationml.notesSlide+xml"/>
  <Override PartName="/ppt/charts/chart8.xml" ContentType="application/vnd.openxmlformats-officedocument.drawingml.chart+xml"/>
  <Override PartName="/ppt/drawings/drawing1.xml" ContentType="application/vnd.openxmlformats-officedocument.drawingml.chartshapes+xml"/>
  <Override PartName="/ppt/notesSlides/notesSlide10.xml" ContentType="application/vnd.openxmlformats-officedocument.presentationml.notesSlide+xml"/>
  <Override PartName="/ppt/charts/chart9.xml" ContentType="application/vnd.openxmlformats-officedocument.drawingml.chart+xml"/>
  <Override PartName="/ppt/drawings/drawing2.xml" ContentType="application/vnd.openxmlformats-officedocument.drawingml.chartshapes+xml"/>
  <Override PartName="/ppt/notesSlides/notesSlide11.xml" ContentType="application/vnd.openxmlformats-officedocument.presentationml.notesSlide+xml"/>
  <Override PartName="/ppt/charts/chart10.xml" ContentType="application/vnd.openxmlformats-officedocument.drawingml.chart+xml"/>
  <Override PartName="/ppt/notesSlides/notesSlide12.xml" ContentType="application/vnd.openxmlformats-officedocument.presentationml.notesSlide+xml"/>
  <Override PartName="/ppt/charts/chart11.xml" ContentType="application/vnd.openxmlformats-officedocument.drawingml.chart+xml"/>
  <Override PartName="/ppt/notesSlides/notesSlide13.xml" ContentType="application/vnd.openxmlformats-officedocument.presentationml.notesSlide+xml"/>
  <Override PartName="/ppt/charts/chart12.xml" ContentType="application/vnd.openxmlformats-officedocument.drawingml.chart+xml"/>
  <Override PartName="/ppt/notesSlides/notesSlide14.xml" ContentType="application/vnd.openxmlformats-officedocument.presentationml.notesSlide+xml"/>
  <Override PartName="/ppt/charts/chart1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20"/>
  </p:notesMasterIdLst>
  <p:sldIdLst>
    <p:sldId id="537" r:id="rId6"/>
    <p:sldId id="538" r:id="rId7"/>
    <p:sldId id="539" r:id="rId8"/>
    <p:sldId id="540" r:id="rId9"/>
    <p:sldId id="541" r:id="rId10"/>
    <p:sldId id="542" r:id="rId11"/>
    <p:sldId id="543" r:id="rId12"/>
    <p:sldId id="544" r:id="rId13"/>
    <p:sldId id="545" r:id="rId14"/>
    <p:sldId id="546" r:id="rId15"/>
    <p:sldId id="547" r:id="rId16"/>
    <p:sldId id="548" r:id="rId17"/>
    <p:sldId id="550" r:id="rId18"/>
    <p:sldId id="55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eah Edwards" initials="LBE" lastIdx="4" clrIdx="0"/>
  <p:cmAuthor id="1" name="Wida Cherikh" initials="WC" lastIdx="8" clrIdx="1">
    <p:extLst>
      <p:ext uri="{19B8F6BF-5375-455C-9EA6-DF929625EA0E}">
        <p15:presenceInfo xmlns:p15="http://schemas.microsoft.com/office/powerpoint/2012/main" userId="S-1-5-21-3838001524-2532167733-2738084025-2225" providerId="AD"/>
      </p:ext>
    </p:extLst>
  </p:cmAuthor>
  <p:cmAuthor id="2" name="Aparna Sadavarte" initials="AS" lastIdx="6" clrIdx="2">
    <p:extLst>
      <p:ext uri="{19B8F6BF-5375-455C-9EA6-DF929625EA0E}">
        <p15:presenceInfo xmlns:p15="http://schemas.microsoft.com/office/powerpoint/2012/main" userId="S-1-5-21-3838001524-2532167733-2738084025-1579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00FFFF"/>
    <a:srgbClr val="330033"/>
    <a:srgbClr val="00FF00"/>
    <a:srgbClr val="008080"/>
    <a:srgbClr val="9900FF"/>
    <a:srgbClr val="808080"/>
    <a:srgbClr val="B2B2B2"/>
    <a:srgbClr val="CC99FF"/>
    <a:srgbClr val="33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30" autoAdjust="0"/>
    <p:restoredTop sz="72059" autoAdjust="0"/>
  </p:normalViewPr>
  <p:slideViewPr>
    <p:cSldViewPr>
      <p:cViewPr varScale="1">
        <p:scale>
          <a:sx n="63" d="100"/>
          <a:sy n="63" d="100"/>
        </p:scale>
        <p:origin x="2146" y="5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993595351863071"/>
          <c:y val="3.202653379265092E-2"/>
          <c:w val="0.8619230769230769"/>
          <c:h val="0.81785699639107601"/>
        </c:manualLayout>
      </c:layout>
      <c:barChart>
        <c:barDir val="col"/>
        <c:grouping val="stacked"/>
        <c:varyColors val="0"/>
        <c:ser>
          <c:idx val="0"/>
          <c:order val="0"/>
          <c:tx>
            <c:strRef>
              <c:f>Sheet1!$B$1</c:f>
              <c:strCache>
                <c:ptCount val="1"/>
                <c:pt idx="0">
                  <c:v>Europe</c:v>
                </c:pt>
              </c:strCache>
            </c:strRef>
          </c:tx>
          <c:spPr>
            <a:gradFill flip="none" rotWithShape="1">
              <a:gsLst>
                <a:gs pos="0">
                  <a:schemeClr val="tx2">
                    <a:lumMod val="75000"/>
                  </a:schemeClr>
                </a:gs>
                <a:gs pos="50000">
                  <a:srgbClr val="FFFF00"/>
                </a:gs>
                <a:gs pos="100000">
                  <a:schemeClr val="tx2">
                    <a:lumMod val="75000"/>
                  </a:schemeClr>
                </a:gs>
              </a:gsLst>
              <a:lin ang="10800000" scaled="1"/>
              <a:tileRect/>
            </a:gradFill>
            <a:ln>
              <a:solidFill>
                <a:srgbClr val="000000"/>
              </a:solidFill>
            </a:ln>
          </c:spPr>
          <c:invertIfNegative val="0"/>
          <c:cat>
            <c:numRef>
              <c:f>Sheet1!$A$2:$A$37</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Sheet1!$B$2:$B$37</c:f>
              <c:numCache>
                <c:formatCode>General</c:formatCode>
                <c:ptCount val="30"/>
                <c:pt idx="0">
                  <c:v>1555</c:v>
                </c:pt>
                <c:pt idx="1">
                  <c:v>1797</c:v>
                </c:pt>
                <c:pt idx="2">
                  <c:v>2072</c:v>
                </c:pt>
                <c:pt idx="3">
                  <c:v>2275</c:v>
                </c:pt>
                <c:pt idx="4">
                  <c:v>2209</c:v>
                </c:pt>
                <c:pt idx="5">
                  <c:v>2218</c:v>
                </c:pt>
                <c:pt idx="6">
                  <c:v>2127</c:v>
                </c:pt>
                <c:pt idx="7">
                  <c:v>2106</c:v>
                </c:pt>
                <c:pt idx="8">
                  <c:v>2070</c:v>
                </c:pt>
                <c:pt idx="9">
                  <c:v>2023</c:v>
                </c:pt>
                <c:pt idx="10">
                  <c:v>1880</c:v>
                </c:pt>
                <c:pt idx="11">
                  <c:v>1742</c:v>
                </c:pt>
                <c:pt idx="12">
                  <c:v>1629</c:v>
                </c:pt>
                <c:pt idx="13">
                  <c:v>1562</c:v>
                </c:pt>
                <c:pt idx="14">
                  <c:v>1721</c:v>
                </c:pt>
                <c:pt idx="15">
                  <c:v>1704</c:v>
                </c:pt>
                <c:pt idx="16">
                  <c:v>1735</c:v>
                </c:pt>
                <c:pt idx="17">
                  <c:v>1706</c:v>
                </c:pt>
                <c:pt idx="18">
                  <c:v>1752</c:v>
                </c:pt>
                <c:pt idx="19">
                  <c:v>1715</c:v>
                </c:pt>
                <c:pt idx="20">
                  <c:v>1745</c:v>
                </c:pt>
                <c:pt idx="21">
                  <c:v>1772</c:v>
                </c:pt>
                <c:pt idx="22">
                  <c:v>1696</c:v>
                </c:pt>
                <c:pt idx="23">
                  <c:v>1733</c:v>
                </c:pt>
                <c:pt idx="24">
                  <c:v>1680</c:v>
                </c:pt>
                <c:pt idx="25">
                  <c:v>1718</c:v>
                </c:pt>
                <c:pt idx="26">
                  <c:v>1787</c:v>
                </c:pt>
                <c:pt idx="27">
                  <c:v>1778</c:v>
                </c:pt>
                <c:pt idx="28">
                  <c:v>1903</c:v>
                </c:pt>
                <c:pt idx="29">
                  <c:v>1835</c:v>
                </c:pt>
              </c:numCache>
            </c:numRef>
          </c:val>
          <c:extLst>
            <c:ext xmlns:c16="http://schemas.microsoft.com/office/drawing/2014/chart" uri="{C3380CC4-5D6E-409C-BE32-E72D297353CC}">
              <c16:uniqueId val="{00000000-F494-4293-B80F-423E6B63508F}"/>
            </c:ext>
          </c:extLst>
        </c:ser>
        <c:ser>
          <c:idx val="1"/>
          <c:order val="1"/>
          <c:tx>
            <c:strRef>
              <c:f>Sheet1!$C$1</c:f>
              <c:strCache>
                <c:ptCount val="1"/>
                <c:pt idx="0">
                  <c:v>North America</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numRef>
              <c:f>Sheet1!$A$2:$A$37</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Sheet1!$C$2:$C$37</c:f>
              <c:numCache>
                <c:formatCode>General</c:formatCode>
                <c:ptCount val="30"/>
                <c:pt idx="0">
                  <c:v>1857</c:v>
                </c:pt>
                <c:pt idx="1">
                  <c:v>1859</c:v>
                </c:pt>
                <c:pt idx="2">
                  <c:v>2261</c:v>
                </c:pt>
                <c:pt idx="3">
                  <c:v>2266</c:v>
                </c:pt>
                <c:pt idx="4">
                  <c:v>2290</c:v>
                </c:pt>
                <c:pt idx="5">
                  <c:v>2462</c:v>
                </c:pt>
                <c:pt idx="6">
                  <c:v>2477</c:v>
                </c:pt>
                <c:pt idx="7">
                  <c:v>2484</c:v>
                </c:pt>
                <c:pt idx="8">
                  <c:v>2459</c:v>
                </c:pt>
                <c:pt idx="9">
                  <c:v>2396</c:v>
                </c:pt>
                <c:pt idx="10">
                  <c:v>2449</c:v>
                </c:pt>
                <c:pt idx="11">
                  <c:v>2303</c:v>
                </c:pt>
                <c:pt idx="12">
                  <c:v>2313</c:v>
                </c:pt>
                <c:pt idx="13">
                  <c:v>2312</c:v>
                </c:pt>
                <c:pt idx="14">
                  <c:v>2264</c:v>
                </c:pt>
                <c:pt idx="15">
                  <c:v>2153</c:v>
                </c:pt>
                <c:pt idx="16">
                  <c:v>2105</c:v>
                </c:pt>
                <c:pt idx="17">
                  <c:v>2240</c:v>
                </c:pt>
                <c:pt idx="18">
                  <c:v>2299</c:v>
                </c:pt>
                <c:pt idx="19">
                  <c:v>2311</c:v>
                </c:pt>
                <c:pt idx="20">
                  <c:v>2255</c:v>
                </c:pt>
                <c:pt idx="21">
                  <c:v>2321</c:v>
                </c:pt>
                <c:pt idx="22">
                  <c:v>2445</c:v>
                </c:pt>
                <c:pt idx="23">
                  <c:v>2422</c:v>
                </c:pt>
                <c:pt idx="24">
                  <c:v>2459</c:v>
                </c:pt>
                <c:pt idx="25">
                  <c:v>2616</c:v>
                </c:pt>
                <c:pt idx="26">
                  <c:v>2719</c:v>
                </c:pt>
                <c:pt idx="27">
                  <c:v>2886</c:v>
                </c:pt>
                <c:pt idx="28">
                  <c:v>3316</c:v>
                </c:pt>
                <c:pt idx="29">
                  <c:v>3317</c:v>
                </c:pt>
              </c:numCache>
            </c:numRef>
          </c:val>
          <c:extLst>
            <c:ext xmlns:c16="http://schemas.microsoft.com/office/drawing/2014/chart" uri="{C3380CC4-5D6E-409C-BE32-E72D297353CC}">
              <c16:uniqueId val="{00000001-F494-4293-B80F-423E6B63508F}"/>
            </c:ext>
          </c:extLst>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a:solidFill>
                <a:srgbClr val="000000"/>
              </a:solidFill>
            </a:ln>
          </c:spPr>
          <c:invertIfNegative val="0"/>
          <c:cat>
            <c:numRef>
              <c:f>Sheet1!$A$2:$A$37</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Sheet1!$D$2:$D$37</c:f>
              <c:numCache>
                <c:formatCode>General</c:formatCode>
                <c:ptCount val="30"/>
                <c:pt idx="0">
                  <c:v>113</c:v>
                </c:pt>
                <c:pt idx="1">
                  <c:v>166</c:v>
                </c:pt>
                <c:pt idx="2">
                  <c:v>194</c:v>
                </c:pt>
                <c:pt idx="3">
                  <c:v>211</c:v>
                </c:pt>
                <c:pt idx="4">
                  <c:v>235</c:v>
                </c:pt>
                <c:pt idx="5">
                  <c:v>261</c:v>
                </c:pt>
                <c:pt idx="6">
                  <c:v>233</c:v>
                </c:pt>
                <c:pt idx="7">
                  <c:v>212</c:v>
                </c:pt>
                <c:pt idx="8">
                  <c:v>153</c:v>
                </c:pt>
                <c:pt idx="9">
                  <c:v>186</c:v>
                </c:pt>
                <c:pt idx="10">
                  <c:v>248</c:v>
                </c:pt>
                <c:pt idx="11">
                  <c:v>245</c:v>
                </c:pt>
                <c:pt idx="12">
                  <c:v>226</c:v>
                </c:pt>
                <c:pt idx="13">
                  <c:v>230</c:v>
                </c:pt>
                <c:pt idx="14">
                  <c:v>181</c:v>
                </c:pt>
                <c:pt idx="15">
                  <c:v>234</c:v>
                </c:pt>
                <c:pt idx="16">
                  <c:v>237</c:v>
                </c:pt>
                <c:pt idx="17">
                  <c:v>279</c:v>
                </c:pt>
                <c:pt idx="18">
                  <c:v>277</c:v>
                </c:pt>
                <c:pt idx="19">
                  <c:v>308</c:v>
                </c:pt>
                <c:pt idx="20">
                  <c:v>381</c:v>
                </c:pt>
                <c:pt idx="21">
                  <c:v>333</c:v>
                </c:pt>
                <c:pt idx="22">
                  <c:v>316</c:v>
                </c:pt>
                <c:pt idx="23">
                  <c:v>422</c:v>
                </c:pt>
                <c:pt idx="24">
                  <c:v>418</c:v>
                </c:pt>
                <c:pt idx="25">
                  <c:v>465</c:v>
                </c:pt>
                <c:pt idx="26">
                  <c:v>485</c:v>
                </c:pt>
                <c:pt idx="27">
                  <c:v>447</c:v>
                </c:pt>
                <c:pt idx="28">
                  <c:v>640</c:v>
                </c:pt>
                <c:pt idx="29">
                  <c:v>553</c:v>
                </c:pt>
              </c:numCache>
            </c:numRef>
          </c:val>
          <c:extLst>
            <c:ext xmlns:c16="http://schemas.microsoft.com/office/drawing/2014/chart" uri="{C3380CC4-5D6E-409C-BE32-E72D297353CC}">
              <c16:uniqueId val="{00000002-F494-4293-B80F-423E6B63508F}"/>
            </c:ext>
          </c:extLst>
        </c:ser>
        <c:dLbls>
          <c:showLegendKey val="0"/>
          <c:showVal val="0"/>
          <c:showCatName val="0"/>
          <c:showSerName val="0"/>
          <c:showPercent val="0"/>
          <c:showBubbleSize val="0"/>
        </c:dLbls>
        <c:gapWidth val="25"/>
        <c:overlap val="100"/>
        <c:axId val="553540744"/>
        <c:axId val="498155920"/>
      </c:barChart>
      <c:catAx>
        <c:axId val="553540744"/>
        <c:scaling>
          <c:orientation val="minMax"/>
        </c:scaling>
        <c:delete val="0"/>
        <c:axPos val="b"/>
        <c:numFmt formatCode="General" sourceLinked="1"/>
        <c:majorTickMark val="out"/>
        <c:minorTickMark val="none"/>
        <c:tickLblPos val="nextTo"/>
        <c:spPr>
          <a:ln>
            <a:solidFill>
              <a:schemeClr val="bg2"/>
            </a:solidFill>
          </a:ln>
        </c:spPr>
        <c:txPr>
          <a:bodyPr rot="-2700000"/>
          <a:lstStyle/>
          <a:p>
            <a:pPr>
              <a:defRPr sz="1500" b="1">
                <a:solidFill>
                  <a:schemeClr val="bg2"/>
                </a:solidFill>
              </a:defRPr>
            </a:pPr>
            <a:endParaRPr lang="en-US"/>
          </a:p>
        </c:txPr>
        <c:crossAx val="498155920"/>
        <c:crosses val="autoZero"/>
        <c:auto val="1"/>
        <c:lblAlgn val="ctr"/>
        <c:lblOffset val="100"/>
        <c:tickLblSkip val="1"/>
        <c:noMultiLvlLbl val="0"/>
      </c:catAx>
      <c:valAx>
        <c:axId val="498155920"/>
        <c:scaling>
          <c:orientation val="minMax"/>
          <c:max val="600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Number of transplants</a:t>
                </a:r>
                <a:endParaRPr lang="en-US" sz="1700" dirty="0">
                  <a:solidFill>
                    <a:schemeClr val="bg2"/>
                  </a:solidFill>
                </a:endParaRPr>
              </a:p>
            </c:rich>
          </c:tx>
          <c:layout>
            <c:manualLayout>
              <c:xMode val="edge"/>
              <c:yMode val="edge"/>
              <c:x val="7.3746312684365781E-3"/>
              <c:y val="0.18741666666666665"/>
            </c:manualLayout>
          </c:layout>
          <c:overlay val="0"/>
        </c:title>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53540744"/>
        <c:crosses val="autoZero"/>
        <c:crossBetween val="between"/>
        <c:majorUnit val="500"/>
      </c:valAx>
      <c:spPr>
        <a:noFill/>
        <a:ln>
          <a:solidFill>
            <a:schemeClr val="bg2"/>
          </a:solidFill>
        </a:ln>
      </c:spPr>
    </c:plotArea>
    <c:legend>
      <c:legendPos val="r"/>
      <c:layout>
        <c:manualLayout>
          <c:xMode val="edge"/>
          <c:yMode val="edge"/>
          <c:x val="0.12974695470758463"/>
          <c:y val="4.7822752624671915E-2"/>
          <c:w val="0.17112256985575688"/>
          <c:h val="0.18845282497582541"/>
        </c:manualLayout>
      </c:layout>
      <c:overlay val="0"/>
      <c:spPr>
        <a:solidFill>
          <a:schemeClr val="tx1"/>
        </a:solid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505177761870675"/>
          <c:y val="0.136627097749145"/>
          <c:w val="0.86362491052257906"/>
          <c:h val="0.71208959675495109"/>
        </c:manualLayout>
      </c:layout>
      <c:barChart>
        <c:barDir val="col"/>
        <c:grouping val="percentStacked"/>
        <c:varyColors val="0"/>
        <c:ser>
          <c:idx val="0"/>
          <c:order val="0"/>
          <c:tx>
            <c:strRef>
              <c:f>Sheet1!$A$2</c:f>
              <c:strCache>
                <c:ptCount val="1"/>
                <c:pt idx="0">
                  <c:v>0-9</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639</c:v>
                </c:pt>
                <c:pt idx="1">
                  <c:v>2228</c:v>
                </c:pt>
                <c:pt idx="2">
                  <c:v>142</c:v>
                </c:pt>
              </c:numCache>
            </c:numRef>
          </c:val>
          <c:extLst>
            <c:ext xmlns:c16="http://schemas.microsoft.com/office/drawing/2014/chart" uri="{C3380CC4-5D6E-409C-BE32-E72D297353CC}">
              <c16:uniqueId val="{00000000-9499-47C3-89D9-3A1E15F7BEF0}"/>
            </c:ext>
          </c:extLst>
        </c:ser>
        <c:ser>
          <c:idx val="1"/>
          <c:order val="1"/>
          <c:tx>
            <c:strRef>
              <c:f>Sheet1!$A$3</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683</c:v>
                </c:pt>
                <c:pt idx="1">
                  <c:v>1358</c:v>
                </c:pt>
                <c:pt idx="2">
                  <c:v>265</c:v>
                </c:pt>
              </c:numCache>
            </c:numRef>
          </c:val>
          <c:extLst>
            <c:ext xmlns:c16="http://schemas.microsoft.com/office/drawing/2014/chart" uri="{C3380CC4-5D6E-409C-BE32-E72D297353CC}">
              <c16:uniqueId val="{00000001-9499-47C3-89D9-3A1E15F7BEF0}"/>
            </c:ext>
          </c:extLst>
        </c:ser>
        <c:ser>
          <c:idx val="2"/>
          <c:order val="2"/>
          <c:tx>
            <c:strRef>
              <c:f>Sheet1!$A$4</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2318</c:v>
                </c:pt>
                <c:pt idx="1">
                  <c:v>3196</c:v>
                </c:pt>
                <c:pt idx="2">
                  <c:v>888</c:v>
                </c:pt>
              </c:numCache>
            </c:numRef>
          </c:val>
          <c:extLst>
            <c:ext xmlns:c16="http://schemas.microsoft.com/office/drawing/2014/chart" uri="{C3380CC4-5D6E-409C-BE32-E72D297353CC}">
              <c16:uniqueId val="{00000002-9499-47C3-89D9-3A1E15F7BEF0}"/>
            </c:ext>
          </c:extLst>
        </c:ser>
        <c:ser>
          <c:idx val="3"/>
          <c:order val="3"/>
          <c:tx>
            <c:strRef>
              <c:f>Sheet1!$A$5</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7078</c:v>
                </c:pt>
                <c:pt idx="1">
                  <c:v>9307</c:v>
                </c:pt>
                <c:pt idx="2">
                  <c:v>1877</c:v>
                </c:pt>
              </c:numCache>
            </c:numRef>
          </c:val>
          <c:extLst>
            <c:ext xmlns:c16="http://schemas.microsoft.com/office/drawing/2014/chart" uri="{C3380CC4-5D6E-409C-BE32-E72D297353CC}">
              <c16:uniqueId val="{00000003-9499-47C3-89D9-3A1E15F7BEF0}"/>
            </c:ext>
          </c:extLst>
        </c:ser>
        <c:ser>
          <c:idx val="4"/>
          <c:order val="4"/>
          <c:tx>
            <c:strRef>
              <c:f>Sheet1!$A$6</c:f>
              <c:strCache>
                <c:ptCount val="1"/>
                <c:pt idx="0">
                  <c:v>60-69</c:v>
                </c:pt>
              </c:strCache>
            </c:strRef>
          </c:tx>
          <c:spPr>
            <a:gradFill flip="none" rotWithShape="1">
              <a:gsLst>
                <a:gs pos="0">
                  <a:srgbClr val="7030A0"/>
                </a:gs>
                <a:gs pos="50000">
                  <a:srgbClr val="9966FF"/>
                </a:gs>
                <a:gs pos="100000">
                  <a:srgbClr val="7030A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Sheet1!$B$6:$D$6</c:f>
              <c:numCache>
                <c:formatCode>General</c:formatCode>
                <c:ptCount val="3"/>
                <c:pt idx="0">
                  <c:v>3609</c:v>
                </c:pt>
                <c:pt idx="1">
                  <c:v>7054</c:v>
                </c:pt>
                <c:pt idx="2">
                  <c:v>702</c:v>
                </c:pt>
              </c:numCache>
            </c:numRef>
          </c:val>
          <c:extLst>
            <c:ext xmlns:c16="http://schemas.microsoft.com/office/drawing/2014/chart" uri="{C3380CC4-5D6E-409C-BE32-E72D297353CC}">
              <c16:uniqueId val="{00000004-9499-47C3-89D9-3A1E15F7BEF0}"/>
            </c:ext>
          </c:extLst>
        </c:ser>
        <c:ser>
          <c:idx val="5"/>
          <c:order val="5"/>
          <c:tx>
            <c:strRef>
              <c:f>Sheet1!$A$7</c:f>
              <c:strCache>
                <c:ptCount val="1"/>
                <c:pt idx="0">
                  <c:v>70+</c:v>
                </c:pt>
              </c:strCache>
            </c:strRef>
          </c:tx>
          <c:spPr>
            <a:gradFill flip="none" rotWithShape="1">
              <a:gsLst>
                <a:gs pos="0">
                  <a:srgbClr val="FF9900"/>
                </a:gs>
                <a:gs pos="50000">
                  <a:srgbClr val="FFC000"/>
                </a:gs>
                <a:gs pos="100000">
                  <a:srgbClr val="FF99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Sheet1!$B$7:$D$7</c:f>
              <c:numCache>
                <c:formatCode>General</c:formatCode>
                <c:ptCount val="3"/>
                <c:pt idx="0">
                  <c:v>103</c:v>
                </c:pt>
                <c:pt idx="1">
                  <c:v>715</c:v>
                </c:pt>
                <c:pt idx="2">
                  <c:v>36</c:v>
                </c:pt>
              </c:numCache>
            </c:numRef>
          </c:val>
          <c:extLst>
            <c:ext xmlns:c16="http://schemas.microsoft.com/office/drawing/2014/chart" uri="{C3380CC4-5D6E-409C-BE32-E72D297353CC}">
              <c16:uniqueId val="{00000005-9499-47C3-89D9-3A1E15F7BEF0}"/>
            </c:ext>
          </c:extLst>
        </c:ser>
        <c:dLbls>
          <c:showLegendKey val="0"/>
          <c:showVal val="0"/>
          <c:showCatName val="0"/>
          <c:showSerName val="0"/>
          <c:showPercent val="0"/>
          <c:showBubbleSize val="0"/>
        </c:dLbls>
        <c:gapWidth val="40"/>
        <c:overlap val="100"/>
        <c:axId val="595029992"/>
        <c:axId val="595030384"/>
      </c:barChart>
      <c:catAx>
        <c:axId val="595029992"/>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95030384"/>
        <c:crosses val="autoZero"/>
        <c:auto val="1"/>
        <c:lblAlgn val="ctr"/>
        <c:lblOffset val="100"/>
        <c:noMultiLvlLbl val="0"/>
      </c:catAx>
      <c:valAx>
        <c:axId val="595030384"/>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recipients</a:t>
                </a:r>
                <a:endParaRPr lang="en-US" sz="1700" dirty="0">
                  <a:solidFill>
                    <a:schemeClr val="bg2"/>
                  </a:solidFill>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95029992"/>
        <c:crosses val="autoZero"/>
        <c:crossBetween val="between"/>
        <c:majorUnit val="0.2"/>
      </c:valAx>
      <c:spPr>
        <a:noFill/>
        <a:ln w="12700">
          <a:solidFill>
            <a:schemeClr val="bg2"/>
          </a:solidFill>
        </a:ln>
      </c:spPr>
    </c:plotArea>
    <c:legend>
      <c:legendPos val="t"/>
      <c:layout>
        <c:manualLayout>
          <c:xMode val="edge"/>
          <c:yMode val="edge"/>
          <c:x val="0.27187497017418272"/>
          <c:y val="3.1723534558180229E-2"/>
          <c:w val="0.70909090909090911"/>
          <c:h val="7.3985524536705635E-2"/>
        </c:manualLayout>
      </c:layout>
      <c:overlay val="0"/>
      <c:spPr>
        <a:noFill/>
        <a:ln w="12700">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36627097749145"/>
          <c:w val="0.8636249105225785"/>
          <c:h val="0.71208959675495109"/>
        </c:manualLayout>
      </c:layout>
      <c:barChart>
        <c:barDir val="col"/>
        <c:grouping val="percentStacked"/>
        <c:varyColors val="0"/>
        <c:ser>
          <c:idx val="0"/>
          <c:order val="0"/>
          <c:tx>
            <c:strRef>
              <c:f>Sheet1!$A$2</c:f>
              <c:strCache>
                <c:ptCount val="1"/>
                <c:pt idx="0">
                  <c:v>0-9</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482</c:v>
                </c:pt>
                <c:pt idx="1">
                  <c:v>2128</c:v>
                </c:pt>
                <c:pt idx="2">
                  <c:v>99</c:v>
                </c:pt>
              </c:numCache>
            </c:numRef>
          </c:val>
          <c:extLst>
            <c:ext xmlns:c16="http://schemas.microsoft.com/office/drawing/2014/chart" uri="{C3380CC4-5D6E-409C-BE32-E72D297353CC}">
              <c16:uniqueId val="{00000000-9AD5-4E85-ABD8-E1E32DF7D692}"/>
            </c:ext>
          </c:extLst>
        </c:ser>
        <c:ser>
          <c:idx val="1"/>
          <c:order val="1"/>
          <c:tx>
            <c:strRef>
              <c:f>Sheet1!$A$3</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716</c:v>
                </c:pt>
                <c:pt idx="1">
                  <c:v>2218</c:v>
                </c:pt>
                <c:pt idx="2">
                  <c:v>337</c:v>
                </c:pt>
              </c:numCache>
            </c:numRef>
          </c:val>
          <c:extLst>
            <c:ext xmlns:c16="http://schemas.microsoft.com/office/drawing/2014/chart" uri="{C3380CC4-5D6E-409C-BE32-E72D297353CC}">
              <c16:uniqueId val="{00000001-9AD5-4E85-ABD8-E1E32DF7D692}"/>
            </c:ext>
          </c:extLst>
        </c:ser>
        <c:ser>
          <c:idx val="2"/>
          <c:order val="2"/>
          <c:tx>
            <c:strRef>
              <c:f>Sheet1!$A$4</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4715</c:v>
                </c:pt>
                <c:pt idx="1">
                  <c:v>14009</c:v>
                </c:pt>
                <c:pt idx="2">
                  <c:v>2216</c:v>
                </c:pt>
              </c:numCache>
            </c:numRef>
          </c:val>
          <c:extLst>
            <c:ext xmlns:c16="http://schemas.microsoft.com/office/drawing/2014/chart" uri="{C3380CC4-5D6E-409C-BE32-E72D297353CC}">
              <c16:uniqueId val="{00000002-9AD5-4E85-ABD8-E1E32DF7D692}"/>
            </c:ext>
          </c:extLst>
        </c:ser>
        <c:ser>
          <c:idx val="3"/>
          <c:order val="3"/>
          <c:tx>
            <c:strRef>
              <c:f>Sheet1!$A$5</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7400</c:v>
                </c:pt>
                <c:pt idx="1">
                  <c:v>5380</c:v>
                </c:pt>
                <c:pt idx="2">
                  <c:v>1175</c:v>
                </c:pt>
              </c:numCache>
            </c:numRef>
          </c:val>
          <c:extLst>
            <c:ext xmlns:c16="http://schemas.microsoft.com/office/drawing/2014/chart" uri="{C3380CC4-5D6E-409C-BE32-E72D297353CC}">
              <c16:uniqueId val="{00000003-9AD5-4E85-ABD8-E1E32DF7D692}"/>
            </c:ext>
          </c:extLst>
        </c:ser>
        <c:ser>
          <c:idx val="4"/>
          <c:order val="4"/>
          <c:tx>
            <c:strRef>
              <c:f>Sheet1!$A$6</c:f>
              <c:strCache>
                <c:ptCount val="1"/>
                <c:pt idx="0">
                  <c:v>60-69</c:v>
                </c:pt>
              </c:strCache>
            </c:strRef>
          </c:tx>
          <c:spPr>
            <a:gradFill flip="none" rotWithShape="1">
              <a:gsLst>
                <a:gs pos="0">
                  <a:srgbClr val="7030A0"/>
                </a:gs>
                <a:gs pos="50000">
                  <a:srgbClr val="9966FF"/>
                </a:gs>
                <a:gs pos="100000">
                  <a:srgbClr val="7030A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Sheet1!$B$6:$D$6</c:f>
              <c:numCache>
                <c:formatCode>General</c:formatCode>
                <c:ptCount val="3"/>
                <c:pt idx="0">
                  <c:v>1083</c:v>
                </c:pt>
                <c:pt idx="1">
                  <c:v>116</c:v>
                </c:pt>
                <c:pt idx="2">
                  <c:v>45</c:v>
                </c:pt>
              </c:numCache>
            </c:numRef>
          </c:val>
          <c:extLst>
            <c:ext xmlns:c16="http://schemas.microsoft.com/office/drawing/2014/chart" uri="{C3380CC4-5D6E-409C-BE32-E72D297353CC}">
              <c16:uniqueId val="{00000004-9AD5-4E85-ABD8-E1E32DF7D692}"/>
            </c:ext>
          </c:extLst>
        </c:ser>
        <c:ser>
          <c:idx val="5"/>
          <c:order val="5"/>
          <c:tx>
            <c:strRef>
              <c:f>Sheet1!$A$7</c:f>
              <c:strCache>
                <c:ptCount val="1"/>
                <c:pt idx="0">
                  <c:v>70+</c:v>
                </c:pt>
              </c:strCache>
            </c:strRef>
          </c:tx>
          <c:spPr>
            <a:gradFill flip="none" rotWithShape="1">
              <a:gsLst>
                <a:gs pos="0">
                  <a:srgbClr val="FF9900"/>
                </a:gs>
                <a:gs pos="50000">
                  <a:srgbClr val="FFC000"/>
                </a:gs>
                <a:gs pos="100000">
                  <a:srgbClr val="FF99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Sheet1!$B$7:$D$7</c:f>
              <c:numCache>
                <c:formatCode>General</c:formatCode>
                <c:ptCount val="3"/>
                <c:pt idx="0">
                  <c:v>19</c:v>
                </c:pt>
                <c:pt idx="1">
                  <c:v>1</c:v>
                </c:pt>
                <c:pt idx="2">
                  <c:v>0</c:v>
                </c:pt>
              </c:numCache>
            </c:numRef>
          </c:val>
          <c:extLst>
            <c:ext xmlns:c16="http://schemas.microsoft.com/office/drawing/2014/chart" uri="{C3380CC4-5D6E-409C-BE32-E72D297353CC}">
              <c16:uniqueId val="{00000005-9AD5-4E85-ABD8-E1E32DF7D692}"/>
            </c:ext>
          </c:extLst>
        </c:ser>
        <c:dLbls>
          <c:showLegendKey val="0"/>
          <c:showVal val="0"/>
          <c:showCatName val="0"/>
          <c:showSerName val="0"/>
          <c:showPercent val="0"/>
          <c:showBubbleSize val="0"/>
        </c:dLbls>
        <c:gapWidth val="40"/>
        <c:overlap val="100"/>
        <c:axId val="595031168"/>
        <c:axId val="595031560"/>
      </c:barChart>
      <c:catAx>
        <c:axId val="595031168"/>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95031560"/>
        <c:crosses val="autoZero"/>
        <c:auto val="1"/>
        <c:lblAlgn val="ctr"/>
        <c:lblOffset val="100"/>
        <c:noMultiLvlLbl val="0"/>
      </c:catAx>
      <c:valAx>
        <c:axId val="595031560"/>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donors</a:t>
                </a:r>
                <a:endParaRPr lang="en-US" sz="1700" dirty="0">
                  <a:solidFill>
                    <a:schemeClr val="bg2"/>
                  </a:solidFill>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95031168"/>
        <c:crosses val="autoZero"/>
        <c:crossBetween val="between"/>
        <c:majorUnit val="0.2"/>
      </c:valAx>
      <c:spPr>
        <a:noFill/>
        <a:ln w="12700">
          <a:solidFill>
            <a:schemeClr val="bg2"/>
          </a:solidFill>
        </a:ln>
      </c:spPr>
    </c:plotArea>
    <c:legend>
      <c:legendPos val="t"/>
      <c:layout>
        <c:manualLayout>
          <c:xMode val="edge"/>
          <c:yMode val="edge"/>
          <c:x val="0.24460224290145546"/>
          <c:y val="4.6874999999999986E-2"/>
          <c:w val="0.73636363636363633"/>
          <c:h val="7.3985524536705635E-2"/>
        </c:manualLayout>
      </c:layout>
      <c:overlay val="0"/>
      <c:spPr>
        <a:noFill/>
        <a:ln w="12700">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508847684365E-2"/>
          <c:w val="0.87737962511323264"/>
          <c:h val="0.80568876471086259"/>
        </c:manualLayout>
      </c:layout>
      <c:scatterChart>
        <c:scatterStyle val="lineMarker"/>
        <c:varyColors val="0"/>
        <c:ser>
          <c:idx val="0"/>
          <c:order val="0"/>
          <c:tx>
            <c:strRef>
              <c:f>Sheet1!$B$1</c:f>
              <c:strCache>
                <c:ptCount val="1"/>
                <c:pt idx="0">
                  <c:v>Survival (N= 114,783)</c:v>
                </c:pt>
              </c:strCache>
            </c:strRef>
          </c:tx>
          <c:spPr>
            <a:ln w="41275">
              <a:solidFill>
                <a:srgbClr val="00B0F0"/>
              </a:solidFill>
            </a:ln>
          </c:spPr>
          <c:marker>
            <c:symbol val="none"/>
          </c:marker>
          <c:xVal>
            <c:numRef>
              <c:f>Sheet1!$A$2:$A$39</c:f>
              <c:numCache>
                <c:formatCode>General</c:formatCode>
                <c:ptCount val="38"/>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numCache>
            </c:numRef>
          </c:xVal>
          <c:yVal>
            <c:numRef>
              <c:f>Sheet1!$B$2:$B$39</c:f>
              <c:numCache>
                <c:formatCode>General</c:formatCode>
                <c:ptCount val="38"/>
                <c:pt idx="0">
                  <c:v>100</c:v>
                </c:pt>
                <c:pt idx="1">
                  <c:v>91.528999999999996</c:v>
                </c:pt>
                <c:pt idx="2">
                  <c:v>89.418000000000006</c:v>
                </c:pt>
                <c:pt idx="3">
                  <c:v>88.265000000000001</c:v>
                </c:pt>
                <c:pt idx="4">
                  <c:v>87.48</c:v>
                </c:pt>
                <c:pt idx="5">
                  <c:v>86.831999999999994</c:v>
                </c:pt>
                <c:pt idx="6">
                  <c:v>86.278000000000006</c:v>
                </c:pt>
                <c:pt idx="7">
                  <c:v>85.796999999999997</c:v>
                </c:pt>
                <c:pt idx="8">
                  <c:v>85.32</c:v>
                </c:pt>
                <c:pt idx="9">
                  <c:v>84.887</c:v>
                </c:pt>
                <c:pt idx="10">
                  <c:v>84.486999999999995</c:v>
                </c:pt>
                <c:pt idx="11">
                  <c:v>84.149000000000001</c:v>
                </c:pt>
                <c:pt idx="12">
                  <c:v>83.790999999999997</c:v>
                </c:pt>
                <c:pt idx="13">
                  <c:v>80.436999999999998</c:v>
                </c:pt>
                <c:pt idx="14">
                  <c:v>77.713999999999999</c:v>
                </c:pt>
                <c:pt idx="15">
                  <c:v>75.03</c:v>
                </c:pt>
                <c:pt idx="16">
                  <c:v>72.248000000000005</c:v>
                </c:pt>
                <c:pt idx="17">
                  <c:v>69.350999999999999</c:v>
                </c:pt>
                <c:pt idx="18">
                  <c:v>66.3</c:v>
                </c:pt>
                <c:pt idx="19">
                  <c:v>63.119</c:v>
                </c:pt>
                <c:pt idx="20">
                  <c:v>59.786999999999999</c:v>
                </c:pt>
                <c:pt idx="21">
                  <c:v>56.506999999999998</c:v>
                </c:pt>
                <c:pt idx="22">
                  <c:v>53.000999999999998</c:v>
                </c:pt>
                <c:pt idx="23">
                  <c:v>49.576999999999998</c:v>
                </c:pt>
                <c:pt idx="24">
                  <c:v>46.064999999999998</c:v>
                </c:pt>
                <c:pt idx="25">
                  <c:v>42.72</c:v>
                </c:pt>
                <c:pt idx="26">
                  <c:v>39.225000000000001</c:v>
                </c:pt>
                <c:pt idx="27">
                  <c:v>35.871000000000002</c:v>
                </c:pt>
                <c:pt idx="28">
                  <c:v>32.712000000000003</c:v>
                </c:pt>
                <c:pt idx="29">
                  <c:v>29.728000000000002</c:v>
                </c:pt>
                <c:pt idx="30">
                  <c:v>26.800999999999998</c:v>
                </c:pt>
                <c:pt idx="31">
                  <c:v>24.068999999999999</c:v>
                </c:pt>
                <c:pt idx="32">
                  <c:v>21.64</c:v>
                </c:pt>
                <c:pt idx="33">
                  <c:v>19.488</c:v>
                </c:pt>
                <c:pt idx="34">
                  <c:v>17.623999999999999</c:v>
                </c:pt>
                <c:pt idx="35">
                  <c:v>15.401</c:v>
                </c:pt>
                <c:pt idx="36">
                  <c:v>13.894</c:v>
                </c:pt>
                <c:pt idx="37">
                  <c:v>11.451000000000001</c:v>
                </c:pt>
              </c:numCache>
            </c:numRef>
          </c:yVal>
          <c:smooth val="0"/>
          <c:extLst>
            <c:ext xmlns:c16="http://schemas.microsoft.com/office/drawing/2014/chart" uri="{C3380CC4-5D6E-409C-BE32-E72D297353CC}">
              <c16:uniqueId val="{00000000-67CA-403F-98C1-B4C433637551}"/>
            </c:ext>
          </c:extLst>
        </c:ser>
        <c:ser>
          <c:idx val="1"/>
          <c:order val="1"/>
          <c:tx>
            <c:strRef>
              <c:f>Sheet1!$C$1</c:f>
              <c:strCache>
                <c:ptCount val="1"/>
                <c:pt idx="0">
                  <c:v>Lower 95% confidence Limit</c:v>
                </c:pt>
              </c:strCache>
            </c:strRef>
          </c:tx>
          <c:spPr>
            <a:ln w="31750">
              <a:solidFill>
                <a:srgbClr val="00B0F0"/>
              </a:solidFill>
              <a:prstDash val="sysDash"/>
            </a:ln>
          </c:spPr>
          <c:marker>
            <c:symbol val="none"/>
          </c:marker>
          <c:xVal>
            <c:numRef>
              <c:f>Sheet1!$A$2:$A$39</c:f>
              <c:numCache>
                <c:formatCode>General</c:formatCode>
                <c:ptCount val="38"/>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numCache>
            </c:numRef>
          </c:xVal>
          <c:yVal>
            <c:numRef>
              <c:f>Sheet1!$C$2:$C$39</c:f>
              <c:numCache>
                <c:formatCode>General</c:formatCode>
                <c:ptCount val="38"/>
                <c:pt idx="0">
                  <c:v>100</c:v>
                </c:pt>
                <c:pt idx="1">
                  <c:v>91.366</c:v>
                </c:pt>
                <c:pt idx="2">
                  <c:v>89.238</c:v>
                </c:pt>
                <c:pt idx="3">
                  <c:v>88.076999999999998</c:v>
                </c:pt>
                <c:pt idx="4">
                  <c:v>87.286000000000001</c:v>
                </c:pt>
                <c:pt idx="5">
                  <c:v>86.634</c:v>
                </c:pt>
                <c:pt idx="6">
                  <c:v>86.075999999999993</c:v>
                </c:pt>
                <c:pt idx="7">
                  <c:v>85.593000000000004</c:v>
                </c:pt>
                <c:pt idx="8">
                  <c:v>85.113</c:v>
                </c:pt>
                <c:pt idx="9">
                  <c:v>84.676000000000002</c:v>
                </c:pt>
                <c:pt idx="10">
                  <c:v>84.275000000000006</c:v>
                </c:pt>
                <c:pt idx="11">
                  <c:v>83.935000000000002</c:v>
                </c:pt>
                <c:pt idx="12">
                  <c:v>83.575000000000003</c:v>
                </c:pt>
                <c:pt idx="13">
                  <c:v>80.203000000000003</c:v>
                </c:pt>
                <c:pt idx="14">
                  <c:v>77.465000000000003</c:v>
                </c:pt>
                <c:pt idx="15">
                  <c:v>74.768000000000001</c:v>
                </c:pt>
                <c:pt idx="16">
                  <c:v>71.972999999999999</c:v>
                </c:pt>
                <c:pt idx="17">
                  <c:v>69.063000000000002</c:v>
                </c:pt>
                <c:pt idx="18">
                  <c:v>65.998999999999995</c:v>
                </c:pt>
                <c:pt idx="19">
                  <c:v>62.804000000000002</c:v>
                </c:pt>
                <c:pt idx="20">
                  <c:v>59.457999999999998</c:v>
                </c:pt>
                <c:pt idx="21">
                  <c:v>56.165999999999997</c:v>
                </c:pt>
                <c:pt idx="22">
                  <c:v>52.646999999999998</c:v>
                </c:pt>
                <c:pt idx="23">
                  <c:v>49.21</c:v>
                </c:pt>
                <c:pt idx="24">
                  <c:v>45.686999999999998</c:v>
                </c:pt>
                <c:pt idx="25">
                  <c:v>42.33</c:v>
                </c:pt>
                <c:pt idx="26">
                  <c:v>38.823999999999998</c:v>
                </c:pt>
                <c:pt idx="27">
                  <c:v>35.46</c:v>
                </c:pt>
                <c:pt idx="28">
                  <c:v>32.29</c:v>
                </c:pt>
                <c:pt idx="29">
                  <c:v>29.295999999999999</c:v>
                </c:pt>
                <c:pt idx="30">
                  <c:v>26.358000000000001</c:v>
                </c:pt>
                <c:pt idx="31">
                  <c:v>23.614999999999998</c:v>
                </c:pt>
                <c:pt idx="32">
                  <c:v>21.172000000000001</c:v>
                </c:pt>
                <c:pt idx="33">
                  <c:v>19.004000000000001</c:v>
                </c:pt>
                <c:pt idx="34">
                  <c:v>17.114999999999998</c:v>
                </c:pt>
                <c:pt idx="35">
                  <c:v>14.851000000000001</c:v>
                </c:pt>
                <c:pt idx="36">
                  <c:v>13.281000000000001</c:v>
                </c:pt>
                <c:pt idx="37">
                  <c:v>10.493</c:v>
                </c:pt>
              </c:numCache>
            </c:numRef>
          </c:yVal>
          <c:smooth val="0"/>
          <c:extLst>
            <c:ext xmlns:c16="http://schemas.microsoft.com/office/drawing/2014/chart" uri="{C3380CC4-5D6E-409C-BE32-E72D297353CC}">
              <c16:uniqueId val="{00000001-67CA-403F-98C1-B4C433637551}"/>
            </c:ext>
          </c:extLst>
        </c:ser>
        <c:ser>
          <c:idx val="2"/>
          <c:order val="2"/>
          <c:tx>
            <c:strRef>
              <c:f>Sheet1!$D$1</c:f>
              <c:strCache>
                <c:ptCount val="1"/>
                <c:pt idx="0">
                  <c:v>Upper 95% Confidence Limit</c:v>
                </c:pt>
              </c:strCache>
            </c:strRef>
          </c:tx>
          <c:spPr>
            <a:ln w="31750">
              <a:solidFill>
                <a:srgbClr val="00B0F0"/>
              </a:solidFill>
              <a:prstDash val="sysDash"/>
            </a:ln>
          </c:spPr>
          <c:marker>
            <c:symbol val="none"/>
          </c:marker>
          <c:xVal>
            <c:numRef>
              <c:f>Sheet1!$A$2:$A$39</c:f>
              <c:numCache>
                <c:formatCode>General</c:formatCode>
                <c:ptCount val="38"/>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numCache>
            </c:numRef>
          </c:xVal>
          <c:yVal>
            <c:numRef>
              <c:f>Sheet1!$D$2:$D$39</c:f>
              <c:numCache>
                <c:formatCode>General</c:formatCode>
                <c:ptCount val="38"/>
                <c:pt idx="0">
                  <c:v>100</c:v>
                </c:pt>
                <c:pt idx="1">
                  <c:v>91.688999999999993</c:v>
                </c:pt>
                <c:pt idx="2">
                  <c:v>89.594999999999999</c:v>
                </c:pt>
                <c:pt idx="3">
                  <c:v>88.450999999999993</c:v>
                </c:pt>
                <c:pt idx="4">
                  <c:v>87.671000000000006</c:v>
                </c:pt>
                <c:pt idx="5">
                  <c:v>87.028000000000006</c:v>
                </c:pt>
                <c:pt idx="6">
                  <c:v>86.477000000000004</c:v>
                </c:pt>
                <c:pt idx="7">
                  <c:v>85.998999999999995</c:v>
                </c:pt>
                <c:pt idx="8">
                  <c:v>85.525000000000006</c:v>
                </c:pt>
                <c:pt idx="9">
                  <c:v>85.093999999999994</c:v>
                </c:pt>
                <c:pt idx="10">
                  <c:v>84.697000000000003</c:v>
                </c:pt>
                <c:pt idx="11">
                  <c:v>84.361000000000004</c:v>
                </c:pt>
                <c:pt idx="12">
                  <c:v>84.004999999999995</c:v>
                </c:pt>
                <c:pt idx="13">
                  <c:v>80.67</c:v>
                </c:pt>
                <c:pt idx="14">
                  <c:v>77.959999999999994</c:v>
                </c:pt>
                <c:pt idx="15">
                  <c:v>75.290000000000006</c:v>
                </c:pt>
                <c:pt idx="16">
                  <c:v>72.52</c:v>
                </c:pt>
                <c:pt idx="17">
                  <c:v>69.637</c:v>
                </c:pt>
                <c:pt idx="18">
                  <c:v>66.599999999999994</c:v>
                </c:pt>
                <c:pt idx="19">
                  <c:v>63.432000000000002</c:v>
                </c:pt>
                <c:pt idx="20">
                  <c:v>60.113999999999997</c:v>
                </c:pt>
                <c:pt idx="21">
                  <c:v>56.847000000000001</c:v>
                </c:pt>
                <c:pt idx="22">
                  <c:v>53.353999999999999</c:v>
                </c:pt>
                <c:pt idx="23">
                  <c:v>49.942</c:v>
                </c:pt>
                <c:pt idx="24">
                  <c:v>46.442999999999998</c:v>
                </c:pt>
                <c:pt idx="25">
                  <c:v>43.109000000000002</c:v>
                </c:pt>
                <c:pt idx="26">
                  <c:v>39.625999999999998</c:v>
                </c:pt>
                <c:pt idx="27">
                  <c:v>36.283000000000001</c:v>
                </c:pt>
                <c:pt idx="28">
                  <c:v>33.134</c:v>
                </c:pt>
                <c:pt idx="29">
                  <c:v>30.161999999999999</c:v>
                </c:pt>
                <c:pt idx="30">
                  <c:v>27.245000000000001</c:v>
                </c:pt>
                <c:pt idx="31">
                  <c:v>24.526</c:v>
                </c:pt>
                <c:pt idx="32">
                  <c:v>22.111000000000001</c:v>
                </c:pt>
                <c:pt idx="33">
                  <c:v>19.977</c:v>
                </c:pt>
                <c:pt idx="34">
                  <c:v>18.138000000000002</c:v>
                </c:pt>
                <c:pt idx="35">
                  <c:v>15.96</c:v>
                </c:pt>
                <c:pt idx="36">
                  <c:v>14.522</c:v>
                </c:pt>
                <c:pt idx="37">
                  <c:v>12.455</c:v>
                </c:pt>
              </c:numCache>
            </c:numRef>
          </c:yVal>
          <c:smooth val="0"/>
          <c:extLst>
            <c:ext xmlns:c16="http://schemas.microsoft.com/office/drawing/2014/chart" uri="{C3380CC4-5D6E-409C-BE32-E72D297353CC}">
              <c16:uniqueId val="{00000002-67CA-403F-98C1-B4C433637551}"/>
            </c:ext>
          </c:extLst>
        </c:ser>
        <c:dLbls>
          <c:showLegendKey val="0"/>
          <c:showVal val="0"/>
          <c:showCatName val="0"/>
          <c:showSerName val="0"/>
          <c:showPercent val="0"/>
          <c:showBubbleSize val="0"/>
        </c:dLbls>
        <c:axId val="595033944"/>
        <c:axId val="508629904"/>
      </c:scatterChart>
      <c:valAx>
        <c:axId val="595033944"/>
        <c:scaling>
          <c:orientation val="minMax"/>
          <c:max val="26"/>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manualLayout>
              <c:xMode val="edge"/>
              <c:yMode val="edge"/>
              <c:x val="0.50792267670081059"/>
              <c:y val="0.92883096266192533"/>
            </c:manualLayout>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508629904"/>
        <c:crosses val="autoZero"/>
        <c:crossBetween val="midCat"/>
        <c:majorUnit val="1"/>
      </c:valAx>
      <c:valAx>
        <c:axId val="508629904"/>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95033944"/>
        <c:crosses val="autoZero"/>
        <c:crossBetween val="midCat"/>
        <c:majorUnit val="25"/>
      </c:valAx>
      <c:spPr>
        <a:noFill/>
        <a:ln>
          <a:solidFill>
            <a:schemeClr val="bg2"/>
          </a:solidFill>
        </a:ln>
      </c:spPr>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69656510326E-2"/>
          <c:y val="3.3590508847684365E-2"/>
          <c:w val="0.88204654727893528"/>
          <c:h val="0.81093434506804862"/>
        </c:manualLayout>
      </c:layout>
      <c:scatterChart>
        <c:scatterStyle val="smoothMarker"/>
        <c:varyColors val="0"/>
        <c:ser>
          <c:idx val="0"/>
          <c:order val="0"/>
          <c:tx>
            <c:strRef>
              <c:f>Sheet1!$B$1</c:f>
              <c:strCache>
                <c:ptCount val="1"/>
                <c:pt idx="0">
                  <c:v>Adult (N=102,005)</c:v>
                </c:pt>
              </c:strCache>
            </c:strRef>
          </c:tx>
          <c:spPr>
            <a:ln w="41275">
              <a:solidFill>
                <a:srgbClr val="00B050"/>
              </a:solidFill>
            </a:ln>
          </c:spPr>
          <c:marker>
            <c:symbol val="none"/>
          </c:marker>
          <c:xVal>
            <c:numRef>
              <c:f>Sheet1!$A$2:$A$39</c:f>
              <c:numCache>
                <c:formatCode>General</c:formatCode>
                <c:ptCount val="38"/>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numCache>
            </c:numRef>
          </c:xVal>
          <c:yVal>
            <c:numRef>
              <c:f>Sheet1!$B$2:$B$39</c:f>
              <c:numCache>
                <c:formatCode>General</c:formatCode>
                <c:ptCount val="38"/>
                <c:pt idx="0">
                  <c:v>100</c:v>
                </c:pt>
                <c:pt idx="1">
                  <c:v>91.284000000000006</c:v>
                </c:pt>
                <c:pt idx="2">
                  <c:v>89.13</c:v>
                </c:pt>
                <c:pt idx="3">
                  <c:v>87.945999999999998</c:v>
                </c:pt>
                <c:pt idx="4">
                  <c:v>87.141000000000005</c:v>
                </c:pt>
                <c:pt idx="5">
                  <c:v>86.486999999999995</c:v>
                </c:pt>
                <c:pt idx="6">
                  <c:v>85.927000000000007</c:v>
                </c:pt>
                <c:pt idx="7">
                  <c:v>85.433000000000007</c:v>
                </c:pt>
                <c:pt idx="8">
                  <c:v>84.938000000000002</c:v>
                </c:pt>
                <c:pt idx="9">
                  <c:v>84.504000000000005</c:v>
                </c:pt>
                <c:pt idx="10">
                  <c:v>84.094999999999999</c:v>
                </c:pt>
                <c:pt idx="11">
                  <c:v>83.759</c:v>
                </c:pt>
                <c:pt idx="12">
                  <c:v>83.382999999999996</c:v>
                </c:pt>
                <c:pt idx="13">
                  <c:v>79.983999999999995</c:v>
                </c:pt>
                <c:pt idx="14">
                  <c:v>77.225999999999999</c:v>
                </c:pt>
                <c:pt idx="15">
                  <c:v>74.513000000000005</c:v>
                </c:pt>
                <c:pt idx="16">
                  <c:v>71.683000000000007</c:v>
                </c:pt>
                <c:pt idx="17">
                  <c:v>68.718999999999994</c:v>
                </c:pt>
                <c:pt idx="18">
                  <c:v>65.59</c:v>
                </c:pt>
                <c:pt idx="19">
                  <c:v>62.295999999999999</c:v>
                </c:pt>
                <c:pt idx="20">
                  <c:v>58.844999999999999</c:v>
                </c:pt>
                <c:pt idx="21">
                  <c:v>55.470999999999997</c:v>
                </c:pt>
                <c:pt idx="22">
                  <c:v>51.825000000000003</c:v>
                </c:pt>
                <c:pt idx="23">
                  <c:v>48.29</c:v>
                </c:pt>
                <c:pt idx="24">
                  <c:v>44.652999999999999</c:v>
                </c:pt>
                <c:pt idx="25">
                  <c:v>41.23</c:v>
                </c:pt>
                <c:pt idx="26">
                  <c:v>37.598999999999997</c:v>
                </c:pt>
                <c:pt idx="27">
                  <c:v>34.154000000000003</c:v>
                </c:pt>
                <c:pt idx="28">
                  <c:v>30.937999999999999</c:v>
                </c:pt>
                <c:pt idx="29">
                  <c:v>27.866</c:v>
                </c:pt>
                <c:pt idx="30">
                  <c:v>24.856000000000002</c:v>
                </c:pt>
                <c:pt idx="31">
                  <c:v>22.016999999999999</c:v>
                </c:pt>
                <c:pt idx="32">
                  <c:v>19.550999999999998</c:v>
                </c:pt>
                <c:pt idx="33">
                  <c:v>17.408000000000001</c:v>
                </c:pt>
                <c:pt idx="34">
                  <c:v>15.516999999999999</c:v>
                </c:pt>
                <c:pt idx="35">
                  <c:v>13.281000000000001</c:v>
                </c:pt>
                <c:pt idx="36">
                  <c:v>11.818</c:v>
                </c:pt>
                <c:pt idx="37">
                  <c:v>9.3670000000000009</c:v>
                </c:pt>
              </c:numCache>
            </c:numRef>
          </c:yVal>
          <c:smooth val="0"/>
          <c:extLst>
            <c:ext xmlns:c16="http://schemas.microsoft.com/office/drawing/2014/chart" uri="{C3380CC4-5D6E-409C-BE32-E72D297353CC}">
              <c16:uniqueId val="{00000000-1964-4BF3-B6AE-256EA3FDB5F0}"/>
            </c:ext>
          </c:extLst>
        </c:ser>
        <c:ser>
          <c:idx val="1"/>
          <c:order val="1"/>
          <c:tx>
            <c:strRef>
              <c:f>Sheet1!$C$1</c:f>
              <c:strCache>
                <c:ptCount val="1"/>
                <c:pt idx="0">
                  <c:v>LCL (Adult)</c:v>
                </c:pt>
              </c:strCache>
            </c:strRef>
          </c:tx>
          <c:spPr>
            <a:ln w="41275">
              <a:solidFill>
                <a:srgbClr val="00B050"/>
              </a:solidFill>
              <a:prstDash val="sysDash"/>
            </a:ln>
          </c:spPr>
          <c:marker>
            <c:symbol val="none"/>
          </c:marker>
          <c:xVal>
            <c:numRef>
              <c:f>Sheet1!$A$2:$A$39</c:f>
              <c:numCache>
                <c:formatCode>General</c:formatCode>
                <c:ptCount val="38"/>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numCache>
            </c:numRef>
          </c:xVal>
          <c:yVal>
            <c:numRef>
              <c:f>Sheet1!$C$2:$C$39</c:f>
              <c:numCache>
                <c:formatCode>General</c:formatCode>
                <c:ptCount val="38"/>
                <c:pt idx="0">
                  <c:v>100</c:v>
                </c:pt>
                <c:pt idx="1">
                  <c:v>91.108999999999995</c:v>
                </c:pt>
                <c:pt idx="2">
                  <c:v>88.936999999999998</c:v>
                </c:pt>
                <c:pt idx="3">
                  <c:v>87.744</c:v>
                </c:pt>
                <c:pt idx="4">
                  <c:v>86.933000000000007</c:v>
                </c:pt>
                <c:pt idx="5">
                  <c:v>86.274000000000001</c:v>
                </c:pt>
                <c:pt idx="6">
                  <c:v>85.71</c:v>
                </c:pt>
                <c:pt idx="7">
                  <c:v>85.213999999999999</c:v>
                </c:pt>
                <c:pt idx="8">
                  <c:v>84.715999999999994</c:v>
                </c:pt>
                <c:pt idx="9">
                  <c:v>84.278999999999996</c:v>
                </c:pt>
                <c:pt idx="10">
                  <c:v>83.867000000000004</c:v>
                </c:pt>
                <c:pt idx="11">
                  <c:v>83.528999999999996</c:v>
                </c:pt>
                <c:pt idx="12">
                  <c:v>83.150999999999996</c:v>
                </c:pt>
                <c:pt idx="13">
                  <c:v>79.733000000000004</c:v>
                </c:pt>
                <c:pt idx="14">
                  <c:v>76.960999999999999</c:v>
                </c:pt>
                <c:pt idx="15">
                  <c:v>74.233999999999995</c:v>
                </c:pt>
                <c:pt idx="16">
                  <c:v>71.39</c:v>
                </c:pt>
                <c:pt idx="17">
                  <c:v>68.412000000000006</c:v>
                </c:pt>
                <c:pt idx="18">
                  <c:v>65.27</c:v>
                </c:pt>
                <c:pt idx="19">
                  <c:v>61.960999999999999</c:v>
                </c:pt>
                <c:pt idx="20">
                  <c:v>58.497</c:v>
                </c:pt>
                <c:pt idx="21">
                  <c:v>55.11</c:v>
                </c:pt>
                <c:pt idx="22">
                  <c:v>51.451000000000001</c:v>
                </c:pt>
                <c:pt idx="23">
                  <c:v>47.904000000000003</c:v>
                </c:pt>
                <c:pt idx="24">
                  <c:v>44.256</c:v>
                </c:pt>
                <c:pt idx="25">
                  <c:v>40.822000000000003</c:v>
                </c:pt>
                <c:pt idx="26">
                  <c:v>37.180999999999997</c:v>
                </c:pt>
                <c:pt idx="27">
                  <c:v>33.725999999999999</c:v>
                </c:pt>
                <c:pt idx="28">
                  <c:v>30.501999999999999</c:v>
                </c:pt>
                <c:pt idx="29">
                  <c:v>27.420999999999999</c:v>
                </c:pt>
                <c:pt idx="30">
                  <c:v>24.402999999999999</c:v>
                </c:pt>
                <c:pt idx="31">
                  <c:v>21.555</c:v>
                </c:pt>
                <c:pt idx="32">
                  <c:v>19.079000000000001</c:v>
                </c:pt>
                <c:pt idx="33">
                  <c:v>16.920000000000002</c:v>
                </c:pt>
                <c:pt idx="34">
                  <c:v>15.009</c:v>
                </c:pt>
                <c:pt idx="35">
                  <c:v>12.734999999999999</c:v>
                </c:pt>
                <c:pt idx="36">
                  <c:v>11.212</c:v>
                </c:pt>
                <c:pt idx="37">
                  <c:v>8.4280000000000008</c:v>
                </c:pt>
              </c:numCache>
            </c:numRef>
          </c:yVal>
          <c:smooth val="0"/>
          <c:extLst>
            <c:ext xmlns:c16="http://schemas.microsoft.com/office/drawing/2014/chart" uri="{C3380CC4-5D6E-409C-BE32-E72D297353CC}">
              <c16:uniqueId val="{00000001-1964-4BF3-B6AE-256EA3FDB5F0}"/>
            </c:ext>
          </c:extLst>
        </c:ser>
        <c:ser>
          <c:idx val="2"/>
          <c:order val="2"/>
          <c:tx>
            <c:strRef>
              <c:f>Sheet1!$D$1</c:f>
              <c:strCache>
                <c:ptCount val="1"/>
                <c:pt idx="0">
                  <c:v>UCL (Adult)</c:v>
                </c:pt>
              </c:strCache>
            </c:strRef>
          </c:tx>
          <c:spPr>
            <a:ln w="41275">
              <a:solidFill>
                <a:srgbClr val="00B050"/>
              </a:solidFill>
              <a:prstDash val="sysDash"/>
            </a:ln>
          </c:spPr>
          <c:marker>
            <c:symbol val="none"/>
          </c:marker>
          <c:xVal>
            <c:numRef>
              <c:f>Sheet1!$A$2:$A$39</c:f>
              <c:numCache>
                <c:formatCode>General</c:formatCode>
                <c:ptCount val="38"/>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numCache>
            </c:numRef>
          </c:xVal>
          <c:yVal>
            <c:numRef>
              <c:f>Sheet1!$D$2:$D$39</c:f>
              <c:numCache>
                <c:formatCode>General</c:formatCode>
                <c:ptCount val="38"/>
                <c:pt idx="0">
                  <c:v>100</c:v>
                </c:pt>
                <c:pt idx="1">
                  <c:v>91.456000000000003</c:v>
                </c:pt>
                <c:pt idx="2">
                  <c:v>89.32</c:v>
                </c:pt>
                <c:pt idx="3">
                  <c:v>88.146000000000001</c:v>
                </c:pt>
                <c:pt idx="4">
                  <c:v>87.346000000000004</c:v>
                </c:pt>
                <c:pt idx="5">
                  <c:v>86.697000000000003</c:v>
                </c:pt>
                <c:pt idx="6">
                  <c:v>86.14</c:v>
                </c:pt>
                <c:pt idx="7">
                  <c:v>85.649000000000001</c:v>
                </c:pt>
                <c:pt idx="8">
                  <c:v>85.158000000000001</c:v>
                </c:pt>
                <c:pt idx="9">
                  <c:v>84.725999999999999</c:v>
                </c:pt>
                <c:pt idx="10">
                  <c:v>84.32</c:v>
                </c:pt>
                <c:pt idx="11">
                  <c:v>83.986000000000004</c:v>
                </c:pt>
                <c:pt idx="12">
                  <c:v>83.611999999999995</c:v>
                </c:pt>
                <c:pt idx="13">
                  <c:v>80.231999999999999</c:v>
                </c:pt>
                <c:pt idx="14">
                  <c:v>77.489000000000004</c:v>
                </c:pt>
                <c:pt idx="15">
                  <c:v>74.790000000000006</c:v>
                </c:pt>
                <c:pt idx="16">
                  <c:v>71.974000000000004</c:v>
                </c:pt>
                <c:pt idx="17">
                  <c:v>69.024000000000001</c:v>
                </c:pt>
                <c:pt idx="18">
                  <c:v>65.909000000000006</c:v>
                </c:pt>
                <c:pt idx="19">
                  <c:v>62.628</c:v>
                </c:pt>
                <c:pt idx="20">
                  <c:v>59.191000000000003</c:v>
                </c:pt>
                <c:pt idx="21">
                  <c:v>55.831000000000003</c:v>
                </c:pt>
                <c:pt idx="22">
                  <c:v>52.198</c:v>
                </c:pt>
                <c:pt idx="23">
                  <c:v>48.673999999999999</c:v>
                </c:pt>
                <c:pt idx="24">
                  <c:v>45.05</c:v>
                </c:pt>
                <c:pt idx="25">
                  <c:v>41.637</c:v>
                </c:pt>
                <c:pt idx="26">
                  <c:v>38.017000000000003</c:v>
                </c:pt>
                <c:pt idx="27">
                  <c:v>34.581000000000003</c:v>
                </c:pt>
                <c:pt idx="28">
                  <c:v>31.375</c:v>
                </c:pt>
                <c:pt idx="29">
                  <c:v>28.312000000000001</c:v>
                </c:pt>
                <c:pt idx="30">
                  <c:v>25.311</c:v>
                </c:pt>
                <c:pt idx="31">
                  <c:v>22.483000000000001</c:v>
                </c:pt>
                <c:pt idx="32">
                  <c:v>20.029</c:v>
                </c:pt>
                <c:pt idx="33">
                  <c:v>17.901</c:v>
                </c:pt>
                <c:pt idx="34">
                  <c:v>16.033000000000001</c:v>
                </c:pt>
                <c:pt idx="35">
                  <c:v>13.839</c:v>
                </c:pt>
                <c:pt idx="36">
                  <c:v>12.441000000000001</c:v>
                </c:pt>
                <c:pt idx="37">
                  <c:v>10.363</c:v>
                </c:pt>
              </c:numCache>
            </c:numRef>
          </c:yVal>
          <c:smooth val="1"/>
          <c:extLst>
            <c:ext xmlns:c16="http://schemas.microsoft.com/office/drawing/2014/chart" uri="{C3380CC4-5D6E-409C-BE32-E72D297353CC}">
              <c16:uniqueId val="{00000002-1964-4BF3-B6AE-256EA3FDB5F0}"/>
            </c:ext>
          </c:extLst>
        </c:ser>
        <c:ser>
          <c:idx val="3"/>
          <c:order val="3"/>
          <c:tx>
            <c:strRef>
              <c:f>Sheet1!$E$1</c:f>
              <c:strCache>
                <c:ptCount val="1"/>
                <c:pt idx="0">
                  <c:v>Pediatric (N=12,654)</c:v>
                </c:pt>
              </c:strCache>
            </c:strRef>
          </c:tx>
          <c:spPr>
            <a:ln w="41275">
              <a:solidFill>
                <a:srgbClr val="00B0F0"/>
              </a:solidFill>
            </a:ln>
          </c:spPr>
          <c:marker>
            <c:symbol val="none"/>
          </c:marker>
          <c:xVal>
            <c:numRef>
              <c:f>Sheet1!$A$2:$A$39</c:f>
              <c:numCache>
                <c:formatCode>General</c:formatCode>
                <c:ptCount val="38"/>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numCache>
            </c:numRef>
          </c:xVal>
          <c:yVal>
            <c:numRef>
              <c:f>Sheet1!$E$2:$E$39</c:f>
              <c:numCache>
                <c:formatCode>General</c:formatCode>
                <c:ptCount val="38"/>
                <c:pt idx="0">
                  <c:v>100</c:v>
                </c:pt>
                <c:pt idx="1">
                  <c:v>93.6</c:v>
                </c:pt>
                <c:pt idx="2">
                  <c:v>91.852000000000004</c:v>
                </c:pt>
                <c:pt idx="3">
                  <c:v>90.963999999999999</c:v>
                </c:pt>
                <c:pt idx="4">
                  <c:v>90.35</c:v>
                </c:pt>
                <c:pt idx="5">
                  <c:v>89.76</c:v>
                </c:pt>
                <c:pt idx="6">
                  <c:v>89.259</c:v>
                </c:pt>
                <c:pt idx="7">
                  <c:v>88.879000000000005</c:v>
                </c:pt>
                <c:pt idx="8">
                  <c:v>88.549000000000007</c:v>
                </c:pt>
                <c:pt idx="9">
                  <c:v>88.126999999999995</c:v>
                </c:pt>
                <c:pt idx="10">
                  <c:v>87.802999999999997</c:v>
                </c:pt>
                <c:pt idx="11">
                  <c:v>87.444999999999993</c:v>
                </c:pt>
                <c:pt idx="12">
                  <c:v>87.227000000000004</c:v>
                </c:pt>
                <c:pt idx="13">
                  <c:v>84.245999999999995</c:v>
                </c:pt>
                <c:pt idx="14">
                  <c:v>81.796000000000006</c:v>
                </c:pt>
                <c:pt idx="15">
                  <c:v>79.379000000000005</c:v>
                </c:pt>
                <c:pt idx="16">
                  <c:v>77.013999999999996</c:v>
                </c:pt>
                <c:pt idx="17">
                  <c:v>74.725999999999999</c:v>
                </c:pt>
                <c:pt idx="18">
                  <c:v>72.381</c:v>
                </c:pt>
                <c:pt idx="19">
                  <c:v>70.281999999999996</c:v>
                </c:pt>
                <c:pt idx="20">
                  <c:v>68.122</c:v>
                </c:pt>
                <c:pt idx="21">
                  <c:v>65.825000000000003</c:v>
                </c:pt>
                <c:pt idx="22">
                  <c:v>63.866</c:v>
                </c:pt>
                <c:pt idx="23">
                  <c:v>61.767000000000003</c:v>
                </c:pt>
                <c:pt idx="24">
                  <c:v>59.807000000000002</c:v>
                </c:pt>
                <c:pt idx="25">
                  <c:v>57.506999999999998</c:v>
                </c:pt>
                <c:pt idx="26">
                  <c:v>55.841999999999999</c:v>
                </c:pt>
                <c:pt idx="27">
                  <c:v>53.911999999999999</c:v>
                </c:pt>
                <c:pt idx="28">
                  <c:v>51.725999999999999</c:v>
                </c:pt>
                <c:pt idx="29">
                  <c:v>50.161000000000001</c:v>
                </c:pt>
                <c:pt idx="30">
                  <c:v>48.558</c:v>
                </c:pt>
                <c:pt idx="31">
                  <c:v>47.627000000000002</c:v>
                </c:pt>
                <c:pt idx="32">
                  <c:v>46.061</c:v>
                </c:pt>
                <c:pt idx="33">
                  <c:v>44.09</c:v>
                </c:pt>
                <c:pt idx="34">
                  <c:v>42.868000000000002</c:v>
                </c:pt>
                <c:pt idx="35">
                  <c:v>41.378999999999998</c:v>
                </c:pt>
                <c:pt idx="36">
                  <c:v>39.478999999999999</c:v>
                </c:pt>
                <c:pt idx="37">
                  <c:v>38.466000000000001</c:v>
                </c:pt>
              </c:numCache>
            </c:numRef>
          </c:yVal>
          <c:smooth val="1"/>
          <c:extLst>
            <c:ext xmlns:c16="http://schemas.microsoft.com/office/drawing/2014/chart" uri="{C3380CC4-5D6E-409C-BE32-E72D297353CC}">
              <c16:uniqueId val="{00000003-1964-4BF3-B6AE-256EA3FDB5F0}"/>
            </c:ext>
          </c:extLst>
        </c:ser>
        <c:ser>
          <c:idx val="4"/>
          <c:order val="4"/>
          <c:tx>
            <c:strRef>
              <c:f>Sheet1!$F$1</c:f>
              <c:strCache>
                <c:ptCount val="1"/>
                <c:pt idx="0">
                  <c:v>LCL (Ped)</c:v>
                </c:pt>
              </c:strCache>
            </c:strRef>
          </c:tx>
          <c:spPr>
            <a:ln w="41275">
              <a:solidFill>
                <a:srgbClr val="00B0F0"/>
              </a:solidFill>
              <a:prstDash val="sysDash"/>
            </a:ln>
          </c:spPr>
          <c:marker>
            <c:symbol val="none"/>
          </c:marker>
          <c:xVal>
            <c:numRef>
              <c:f>Sheet1!$A$2:$A$39</c:f>
              <c:numCache>
                <c:formatCode>General</c:formatCode>
                <c:ptCount val="38"/>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numCache>
            </c:numRef>
          </c:xVal>
          <c:yVal>
            <c:numRef>
              <c:f>Sheet1!$F$2:$F$39</c:f>
              <c:numCache>
                <c:formatCode>General</c:formatCode>
                <c:ptCount val="38"/>
                <c:pt idx="0">
                  <c:v>100</c:v>
                </c:pt>
                <c:pt idx="1">
                  <c:v>93.158000000000001</c:v>
                </c:pt>
                <c:pt idx="2">
                  <c:v>91.36</c:v>
                </c:pt>
                <c:pt idx="3">
                  <c:v>90.447999999999993</c:v>
                </c:pt>
                <c:pt idx="4">
                  <c:v>89.819000000000003</c:v>
                </c:pt>
                <c:pt idx="5">
                  <c:v>89.213999999999999</c:v>
                </c:pt>
                <c:pt idx="6">
                  <c:v>88.701999999999998</c:v>
                </c:pt>
                <c:pt idx="7">
                  <c:v>88.313999999999993</c:v>
                </c:pt>
                <c:pt idx="8">
                  <c:v>87.975999999999999</c:v>
                </c:pt>
                <c:pt idx="9">
                  <c:v>87.545000000000002</c:v>
                </c:pt>
                <c:pt idx="10">
                  <c:v>87.213999999999999</c:v>
                </c:pt>
                <c:pt idx="11">
                  <c:v>86.849000000000004</c:v>
                </c:pt>
                <c:pt idx="12">
                  <c:v>86.626000000000005</c:v>
                </c:pt>
                <c:pt idx="13">
                  <c:v>83.585999999999999</c:v>
                </c:pt>
                <c:pt idx="14">
                  <c:v>81.09</c:v>
                </c:pt>
                <c:pt idx="15">
                  <c:v>78.628</c:v>
                </c:pt>
                <c:pt idx="16">
                  <c:v>76.218999999999994</c:v>
                </c:pt>
                <c:pt idx="17">
                  <c:v>73.888000000000005</c:v>
                </c:pt>
                <c:pt idx="18">
                  <c:v>71.498999999999995</c:v>
                </c:pt>
                <c:pt idx="19">
                  <c:v>69.358999999999995</c:v>
                </c:pt>
                <c:pt idx="20">
                  <c:v>67.155000000000001</c:v>
                </c:pt>
                <c:pt idx="21">
                  <c:v>64.808999999999997</c:v>
                </c:pt>
                <c:pt idx="22">
                  <c:v>62.804000000000002</c:v>
                </c:pt>
                <c:pt idx="23">
                  <c:v>60.654000000000003</c:v>
                </c:pt>
                <c:pt idx="24">
                  <c:v>58.642000000000003</c:v>
                </c:pt>
                <c:pt idx="25">
                  <c:v>56.277999999999999</c:v>
                </c:pt>
                <c:pt idx="26">
                  <c:v>54.561999999999998</c:v>
                </c:pt>
                <c:pt idx="27">
                  <c:v>52.566000000000003</c:v>
                </c:pt>
                <c:pt idx="28">
                  <c:v>50.298000000000002</c:v>
                </c:pt>
                <c:pt idx="29">
                  <c:v>48.67</c:v>
                </c:pt>
                <c:pt idx="30">
                  <c:v>46.996000000000002</c:v>
                </c:pt>
                <c:pt idx="31">
                  <c:v>46.015000000000001</c:v>
                </c:pt>
                <c:pt idx="32">
                  <c:v>44.344999999999999</c:v>
                </c:pt>
                <c:pt idx="33">
                  <c:v>42.22</c:v>
                </c:pt>
                <c:pt idx="34">
                  <c:v>40.865000000000002</c:v>
                </c:pt>
                <c:pt idx="35">
                  <c:v>39.159999999999997</c:v>
                </c:pt>
                <c:pt idx="36">
                  <c:v>36.779000000000003</c:v>
                </c:pt>
                <c:pt idx="37">
                  <c:v>35.188000000000002</c:v>
                </c:pt>
              </c:numCache>
            </c:numRef>
          </c:yVal>
          <c:smooth val="1"/>
          <c:extLst>
            <c:ext xmlns:c16="http://schemas.microsoft.com/office/drawing/2014/chart" uri="{C3380CC4-5D6E-409C-BE32-E72D297353CC}">
              <c16:uniqueId val="{00000004-1964-4BF3-B6AE-256EA3FDB5F0}"/>
            </c:ext>
          </c:extLst>
        </c:ser>
        <c:ser>
          <c:idx val="5"/>
          <c:order val="5"/>
          <c:tx>
            <c:strRef>
              <c:f>Sheet1!$G$1</c:f>
              <c:strCache>
                <c:ptCount val="1"/>
                <c:pt idx="0">
                  <c:v>UCL (Ped)</c:v>
                </c:pt>
              </c:strCache>
            </c:strRef>
          </c:tx>
          <c:spPr>
            <a:ln w="41275">
              <a:solidFill>
                <a:srgbClr val="00B0F0"/>
              </a:solidFill>
              <a:prstDash val="sysDash"/>
            </a:ln>
          </c:spPr>
          <c:marker>
            <c:symbol val="none"/>
          </c:marker>
          <c:xVal>
            <c:numRef>
              <c:f>Sheet1!$A$2:$A$39</c:f>
              <c:numCache>
                <c:formatCode>General</c:formatCode>
                <c:ptCount val="38"/>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numCache>
            </c:numRef>
          </c:xVal>
          <c:yVal>
            <c:numRef>
              <c:f>Sheet1!$G$2:$G$39</c:f>
              <c:numCache>
                <c:formatCode>General</c:formatCode>
                <c:ptCount val="38"/>
                <c:pt idx="0">
                  <c:v>100</c:v>
                </c:pt>
                <c:pt idx="1">
                  <c:v>94.013999999999996</c:v>
                </c:pt>
                <c:pt idx="2">
                  <c:v>92.317999999999998</c:v>
                </c:pt>
                <c:pt idx="3">
                  <c:v>91.453000000000003</c:v>
                </c:pt>
                <c:pt idx="4">
                  <c:v>90.855000000000004</c:v>
                </c:pt>
                <c:pt idx="5">
                  <c:v>90.278999999999996</c:v>
                </c:pt>
                <c:pt idx="6">
                  <c:v>89.79</c:v>
                </c:pt>
                <c:pt idx="7">
                  <c:v>89.418999999999997</c:v>
                </c:pt>
                <c:pt idx="8">
                  <c:v>89.096000000000004</c:v>
                </c:pt>
                <c:pt idx="9">
                  <c:v>88.683000000000007</c:v>
                </c:pt>
                <c:pt idx="10">
                  <c:v>88.367000000000004</c:v>
                </c:pt>
                <c:pt idx="11">
                  <c:v>88.016000000000005</c:v>
                </c:pt>
                <c:pt idx="12">
                  <c:v>87.802000000000007</c:v>
                </c:pt>
                <c:pt idx="13">
                  <c:v>84.882000000000005</c:v>
                </c:pt>
                <c:pt idx="14">
                  <c:v>82.478999999999999</c:v>
                </c:pt>
                <c:pt idx="15">
                  <c:v>80.108000000000004</c:v>
                </c:pt>
                <c:pt idx="16">
                  <c:v>77.787000000000006</c:v>
                </c:pt>
                <c:pt idx="17">
                  <c:v>75.540999999999997</c:v>
                </c:pt>
                <c:pt idx="18">
                  <c:v>73.241</c:v>
                </c:pt>
                <c:pt idx="19">
                  <c:v>71.183000000000007</c:v>
                </c:pt>
                <c:pt idx="20">
                  <c:v>69.067999999999998</c:v>
                </c:pt>
                <c:pt idx="21">
                  <c:v>66.819999999999993</c:v>
                </c:pt>
                <c:pt idx="22">
                  <c:v>64.906000000000006</c:v>
                </c:pt>
                <c:pt idx="23">
                  <c:v>62.857999999999997</c:v>
                </c:pt>
                <c:pt idx="24">
                  <c:v>60.95</c:v>
                </c:pt>
                <c:pt idx="25">
                  <c:v>58.715000000000003</c:v>
                </c:pt>
                <c:pt idx="26">
                  <c:v>57.100999999999999</c:v>
                </c:pt>
                <c:pt idx="27">
                  <c:v>55.238</c:v>
                </c:pt>
                <c:pt idx="28">
                  <c:v>53.133000000000003</c:v>
                </c:pt>
                <c:pt idx="29">
                  <c:v>51.631999999999998</c:v>
                </c:pt>
                <c:pt idx="30">
                  <c:v>50.100999999999999</c:v>
                </c:pt>
                <c:pt idx="31">
                  <c:v>49.220999999999997</c:v>
                </c:pt>
                <c:pt idx="32">
                  <c:v>47.758000000000003</c:v>
                </c:pt>
                <c:pt idx="33">
                  <c:v>45.942</c:v>
                </c:pt>
                <c:pt idx="34">
                  <c:v>44.853999999999999</c:v>
                </c:pt>
                <c:pt idx="35">
                  <c:v>43.582999999999998</c:v>
                </c:pt>
                <c:pt idx="36">
                  <c:v>42.164999999999999</c:v>
                </c:pt>
                <c:pt idx="37">
                  <c:v>41.731999999999999</c:v>
                </c:pt>
              </c:numCache>
            </c:numRef>
          </c:yVal>
          <c:smooth val="1"/>
          <c:extLst>
            <c:ext xmlns:c16="http://schemas.microsoft.com/office/drawing/2014/chart" uri="{C3380CC4-5D6E-409C-BE32-E72D297353CC}">
              <c16:uniqueId val="{00000005-1964-4BF3-B6AE-256EA3FDB5F0}"/>
            </c:ext>
          </c:extLst>
        </c:ser>
        <c:dLbls>
          <c:showLegendKey val="0"/>
          <c:showVal val="0"/>
          <c:showCatName val="0"/>
          <c:showSerName val="0"/>
          <c:showPercent val="0"/>
          <c:showBubbleSize val="0"/>
        </c:dLbls>
        <c:axId val="508630688"/>
        <c:axId val="508631080"/>
      </c:scatterChart>
      <c:valAx>
        <c:axId val="508630688"/>
        <c:scaling>
          <c:orientation val="minMax"/>
          <c:max val="26"/>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manualLayout>
              <c:xMode val="edge"/>
              <c:yMode val="edge"/>
              <c:x val="0.50783704210886671"/>
              <c:y val="0.92575607431072926"/>
            </c:manualLayout>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508631080"/>
        <c:crosses val="autoZero"/>
        <c:crossBetween val="midCat"/>
        <c:majorUnit val="1"/>
      </c:valAx>
      <c:valAx>
        <c:axId val="508631080"/>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08630688"/>
        <c:crosses val="autoZero"/>
        <c:crossBetween val="midCat"/>
        <c:majorUnit val="25"/>
      </c:valAx>
      <c:spPr>
        <a:noFill/>
        <a:ln>
          <a:solidFill>
            <a:schemeClr val="bg2"/>
          </a:solidFill>
        </a:ln>
      </c:spPr>
    </c:plotArea>
    <c:legend>
      <c:legendPos val="r"/>
      <c:legendEntry>
        <c:idx val="1"/>
        <c:delete val="1"/>
      </c:legendEntry>
      <c:legendEntry>
        <c:idx val="2"/>
        <c:delete val="1"/>
      </c:legendEntry>
      <c:legendEntry>
        <c:idx val="4"/>
        <c:delete val="1"/>
      </c:legendEntry>
      <c:legendEntry>
        <c:idx val="5"/>
        <c:delete val="1"/>
      </c:legendEntry>
      <c:layout>
        <c:manualLayout>
          <c:xMode val="edge"/>
          <c:yMode val="edge"/>
          <c:x val="0.70429362090608238"/>
          <c:y val="6.6669841673016678E-2"/>
          <c:w val="0.260377268058884"/>
          <c:h val="0.13700872068410802"/>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3849441386198412E-2"/>
          <c:y val="0.10400304132744997"/>
          <c:w val="0.81543272245836518"/>
          <c:h val="0.69223056965648144"/>
        </c:manualLayout>
      </c:layout>
      <c:barChart>
        <c:barDir val="col"/>
        <c:grouping val="clustered"/>
        <c:varyColors val="0"/>
        <c:ser>
          <c:idx val="0"/>
          <c:order val="0"/>
          <c:tx>
            <c:strRef>
              <c:f>Sheet1!$B$1</c:f>
              <c:strCache>
                <c:ptCount val="1"/>
                <c:pt idx="0">
                  <c:v>Number of centers</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invertIfNegative val="0"/>
          <c:dLbls>
            <c:dLbl>
              <c:idx val="2"/>
              <c:layout>
                <c:manualLayout>
                  <c:x val="-2.8985507246376812E-3"/>
                  <c:y val="0.24853141783060606"/>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C589-4D02-B2DE-166D5C720449}"/>
                </c:ext>
              </c:extLst>
            </c:dLbl>
            <c:dLbl>
              <c:idx val="5"/>
              <c:layout>
                <c:manualLayout>
                  <c:x val="0"/>
                  <c:y val="-1.6000120837055546E-2"/>
                </c:manualLayout>
              </c:layout>
              <c:spPr/>
              <c:txPr>
                <a:bodyPr/>
                <a:lstStyle/>
                <a:p>
                  <a:pPr>
                    <a:defRPr sz="1600" b="1">
                      <a:solidFill>
                        <a:schemeClr val="bg2"/>
                      </a:solidFill>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4CFD-42FB-9F91-DBE134CD9986}"/>
                </c:ext>
              </c:extLst>
            </c:dLbl>
            <c:dLbl>
              <c:idx val="6"/>
              <c:layout>
                <c:manualLayout>
                  <c:x val="1.4492753623188406E-3"/>
                  <c:y val="5.0345307579347194E-2"/>
                </c:manualLayout>
              </c:layout>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4CFD-42FB-9F91-DBE134CD9986}"/>
                </c:ext>
              </c:extLst>
            </c:dLbl>
            <c:dLbl>
              <c:idx val="7"/>
              <c:spPr/>
              <c:txPr>
                <a:bodyPr/>
                <a:lstStyle/>
                <a:p>
                  <a:pPr>
                    <a:defRPr sz="1600" b="1">
                      <a:solidFill>
                        <a:schemeClr val="bg2"/>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2-4CFD-42FB-9F91-DBE134CD9986}"/>
                </c:ext>
              </c:extLst>
            </c:dLbl>
            <c:spPr>
              <a:noFill/>
              <a:ln>
                <a:noFill/>
              </a:ln>
              <a:effectLst/>
            </c:spPr>
            <c:txPr>
              <a:bodyPr/>
              <a:lstStyle/>
              <a:p>
                <a:pPr>
                  <a:defRPr sz="1600" b="1">
                    <a:solidFill>
                      <a:schemeClr val="bg2"/>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Sheet1!$A$2:$A$9</c:f>
              <c:strCache>
                <c:ptCount val="8"/>
                <c:pt idx="0">
                  <c:v>1-4</c:v>
                </c:pt>
                <c:pt idx="1">
                  <c:v>5-9</c:v>
                </c:pt>
                <c:pt idx="2">
                  <c:v>10-19</c:v>
                </c:pt>
                <c:pt idx="3">
                  <c:v>20-29</c:v>
                </c:pt>
                <c:pt idx="4">
                  <c:v>30-39</c:v>
                </c:pt>
                <c:pt idx="5">
                  <c:v>40-49</c:v>
                </c:pt>
                <c:pt idx="6">
                  <c:v>50-74</c:v>
                </c:pt>
                <c:pt idx="7">
                  <c:v>75+</c:v>
                </c:pt>
              </c:strCache>
            </c:strRef>
          </c:cat>
          <c:val>
            <c:numRef>
              <c:f>Sheet1!$B$2:$B$9</c:f>
              <c:numCache>
                <c:formatCode>General</c:formatCode>
                <c:ptCount val="8"/>
                <c:pt idx="0">
                  <c:v>66</c:v>
                </c:pt>
                <c:pt idx="1">
                  <c:v>59</c:v>
                </c:pt>
                <c:pt idx="2">
                  <c:v>123</c:v>
                </c:pt>
                <c:pt idx="3">
                  <c:v>57</c:v>
                </c:pt>
                <c:pt idx="4">
                  <c:v>22</c:v>
                </c:pt>
                <c:pt idx="5">
                  <c:v>6</c:v>
                </c:pt>
                <c:pt idx="6">
                  <c:v>8</c:v>
                </c:pt>
                <c:pt idx="7">
                  <c:v>4</c:v>
                </c:pt>
              </c:numCache>
            </c:numRef>
          </c:val>
          <c:extLst>
            <c:ext xmlns:c16="http://schemas.microsoft.com/office/drawing/2014/chart" uri="{C3380CC4-5D6E-409C-BE32-E72D297353CC}">
              <c16:uniqueId val="{00000003-4CFD-42FB-9F91-DBE134CD9986}"/>
            </c:ext>
          </c:extLst>
        </c:ser>
        <c:dLbls>
          <c:showLegendKey val="0"/>
          <c:showVal val="0"/>
          <c:showCatName val="0"/>
          <c:showSerName val="0"/>
          <c:showPercent val="0"/>
          <c:showBubbleSize val="0"/>
        </c:dLbls>
        <c:gapWidth val="35"/>
        <c:axId val="498156704"/>
        <c:axId val="498157096"/>
      </c:barChart>
      <c:lineChart>
        <c:grouping val="standard"/>
        <c:varyColors val="0"/>
        <c:ser>
          <c:idx val="1"/>
          <c:order val="1"/>
          <c:tx>
            <c:strRef>
              <c:f>Sheet1!$C$1</c:f>
              <c:strCache>
                <c:ptCount val="1"/>
                <c:pt idx="0">
                  <c:v>Percentage of transplants</c:v>
                </c:pt>
              </c:strCache>
            </c:strRef>
          </c:tx>
          <c:spPr>
            <a:ln w="41275">
              <a:solidFill>
                <a:srgbClr val="FF0000"/>
              </a:solidFill>
            </a:ln>
          </c:spPr>
          <c:marker>
            <c:spPr>
              <a:solidFill>
                <a:srgbClr val="FF0000"/>
              </a:solidFill>
              <a:ln>
                <a:solidFill>
                  <a:srgbClr val="FF0000"/>
                </a:solidFill>
              </a:ln>
            </c:spPr>
          </c:marker>
          <c:cat>
            <c:strRef>
              <c:f>Sheet1!$A$2:$A$9</c:f>
              <c:strCache>
                <c:ptCount val="8"/>
                <c:pt idx="0">
                  <c:v>1-4</c:v>
                </c:pt>
                <c:pt idx="1">
                  <c:v>5-9</c:v>
                </c:pt>
                <c:pt idx="2">
                  <c:v>10-19</c:v>
                </c:pt>
                <c:pt idx="3">
                  <c:v>20-29</c:v>
                </c:pt>
                <c:pt idx="4">
                  <c:v>30-39</c:v>
                </c:pt>
                <c:pt idx="5">
                  <c:v>40-49</c:v>
                </c:pt>
                <c:pt idx="6">
                  <c:v>50-74</c:v>
                </c:pt>
                <c:pt idx="7">
                  <c:v>75+</c:v>
                </c:pt>
              </c:strCache>
            </c:strRef>
          </c:cat>
          <c:val>
            <c:numRef>
              <c:f>Sheet1!$C$2:$C$9</c:f>
              <c:numCache>
                <c:formatCode>General</c:formatCode>
                <c:ptCount val="8"/>
                <c:pt idx="0">
                  <c:v>2.1</c:v>
                </c:pt>
                <c:pt idx="1">
                  <c:v>6.6</c:v>
                </c:pt>
                <c:pt idx="2">
                  <c:v>32.5</c:v>
                </c:pt>
                <c:pt idx="3">
                  <c:v>25.8</c:v>
                </c:pt>
                <c:pt idx="4">
                  <c:v>12.6</c:v>
                </c:pt>
                <c:pt idx="5">
                  <c:v>4.8</c:v>
                </c:pt>
                <c:pt idx="6">
                  <c:v>9.6</c:v>
                </c:pt>
                <c:pt idx="7">
                  <c:v>6</c:v>
                </c:pt>
              </c:numCache>
            </c:numRef>
          </c:val>
          <c:smooth val="0"/>
          <c:extLst>
            <c:ext xmlns:c16="http://schemas.microsoft.com/office/drawing/2014/chart" uri="{C3380CC4-5D6E-409C-BE32-E72D297353CC}">
              <c16:uniqueId val="{00000004-4CFD-42FB-9F91-DBE134CD9986}"/>
            </c:ext>
          </c:extLst>
        </c:ser>
        <c:dLbls>
          <c:showLegendKey val="0"/>
          <c:showVal val="0"/>
          <c:showCatName val="0"/>
          <c:showSerName val="0"/>
          <c:showPercent val="0"/>
          <c:showBubbleSize val="0"/>
        </c:dLbls>
        <c:marker val="1"/>
        <c:smooth val="0"/>
        <c:axId val="476207120"/>
        <c:axId val="498157488"/>
      </c:lineChart>
      <c:catAx>
        <c:axId val="498156704"/>
        <c:scaling>
          <c:orientation val="minMax"/>
        </c:scaling>
        <c:delete val="0"/>
        <c:axPos val="b"/>
        <c:title>
          <c:tx>
            <c:rich>
              <a:bodyPr/>
              <a:lstStyle/>
              <a:p>
                <a:pPr>
                  <a:defRPr sz="1700">
                    <a:solidFill>
                      <a:schemeClr val="bg2"/>
                    </a:solidFill>
                  </a:defRPr>
                </a:pPr>
                <a:r>
                  <a:rPr lang="en-US" sz="1700" dirty="0" smtClean="0">
                    <a:solidFill>
                      <a:schemeClr val="bg2"/>
                    </a:solidFill>
                  </a:rPr>
                  <a:t>Average number of heart transplants per year</a:t>
                </a:r>
                <a:endParaRPr lang="en-US" sz="1700" dirty="0">
                  <a:solidFill>
                    <a:schemeClr val="bg2"/>
                  </a:solidFill>
                </a:endParaRPr>
              </a:p>
            </c:rich>
          </c:tx>
          <c:layout>
            <c:manualLayout>
              <c:xMode val="edge"/>
              <c:yMode val="edge"/>
              <c:x val="0.22587252920818526"/>
              <c:y val="0.88819512795275568"/>
            </c:manualLayout>
          </c:layout>
          <c:overlay val="0"/>
        </c:title>
        <c:numFmt formatCode="General" sourceLinked="1"/>
        <c:majorTickMark val="out"/>
        <c:minorTickMark val="none"/>
        <c:tickLblPos val="nextTo"/>
        <c:spPr>
          <a:ln>
            <a:solidFill>
              <a:schemeClr val="bg2"/>
            </a:solidFill>
          </a:ln>
        </c:spPr>
        <c:txPr>
          <a:bodyPr rot="0"/>
          <a:lstStyle/>
          <a:p>
            <a:pPr>
              <a:defRPr sz="1500" b="1">
                <a:solidFill>
                  <a:schemeClr val="bg2"/>
                </a:solidFill>
              </a:defRPr>
            </a:pPr>
            <a:endParaRPr lang="en-US"/>
          </a:p>
        </c:txPr>
        <c:crossAx val="498157096"/>
        <c:crosses val="autoZero"/>
        <c:auto val="1"/>
        <c:lblAlgn val="ctr"/>
        <c:lblOffset val="100"/>
        <c:tickLblSkip val="1"/>
        <c:noMultiLvlLbl val="0"/>
      </c:catAx>
      <c:valAx>
        <c:axId val="498157096"/>
        <c:scaling>
          <c:orientation val="minMax"/>
          <c:max val="14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Number of centers</a:t>
                </a:r>
                <a:endParaRPr lang="en-US" sz="170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498156704"/>
        <c:crosses val="autoZero"/>
        <c:crossBetween val="between"/>
        <c:majorUnit val="20"/>
      </c:valAx>
      <c:valAx>
        <c:axId val="498157488"/>
        <c:scaling>
          <c:orientation val="minMax"/>
          <c:max val="70"/>
        </c:scaling>
        <c:delete val="0"/>
        <c:axPos val="r"/>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476207120"/>
        <c:crosses val="max"/>
        <c:crossBetween val="between"/>
        <c:majorUnit val="10"/>
      </c:valAx>
      <c:catAx>
        <c:axId val="476207120"/>
        <c:scaling>
          <c:orientation val="minMax"/>
        </c:scaling>
        <c:delete val="1"/>
        <c:axPos val="b"/>
        <c:numFmt formatCode="General" sourceLinked="1"/>
        <c:majorTickMark val="out"/>
        <c:minorTickMark val="none"/>
        <c:tickLblPos val="none"/>
        <c:crossAx val="498157488"/>
        <c:crosses val="autoZero"/>
        <c:auto val="1"/>
        <c:lblAlgn val="ctr"/>
        <c:lblOffset val="100"/>
        <c:noMultiLvlLbl val="0"/>
      </c:catAx>
      <c:spPr>
        <a:noFill/>
        <a:ln>
          <a:solidFill>
            <a:schemeClr val="bg2"/>
          </a:solidFill>
        </a:ln>
      </c:spPr>
    </c:plotArea>
    <c:legend>
      <c:legendPos val="t"/>
      <c:layout>
        <c:manualLayout>
          <c:xMode val="edge"/>
          <c:yMode val="edge"/>
          <c:x val="9.4445395412529956E-2"/>
          <c:y val="1.4947700702306535E-2"/>
          <c:w val="0.8169061965080453"/>
          <c:h val="7.3722766054360192E-2"/>
        </c:manualLayout>
      </c:layout>
      <c:overlay val="0"/>
      <c:spPr>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994442542508275"/>
          <c:y val="0.15371492025035333"/>
          <c:w val="0.78294442542509191"/>
          <c:h val="0.66248051685846965"/>
        </c:manualLayout>
      </c:layout>
      <c:areaChart>
        <c:grouping val="percentStacked"/>
        <c:varyColors val="0"/>
        <c:ser>
          <c:idx val="0"/>
          <c:order val="0"/>
          <c:tx>
            <c:strRef>
              <c:f>Sheet1!$B$1</c:f>
              <c:strCache>
                <c:ptCount val="1"/>
                <c:pt idx="0">
                  <c:v>0-9</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cat>
            <c:numRef>
              <c:f>Sheet1!$A$2:$A$37</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Sheet1!$B$2:$B$37</c:f>
              <c:numCache>
                <c:formatCode>General</c:formatCode>
                <c:ptCount val="30"/>
                <c:pt idx="0">
                  <c:v>113</c:v>
                </c:pt>
                <c:pt idx="1">
                  <c:v>162</c:v>
                </c:pt>
                <c:pt idx="2">
                  <c:v>217</c:v>
                </c:pt>
                <c:pt idx="3">
                  <c:v>268</c:v>
                </c:pt>
                <c:pt idx="4">
                  <c:v>242</c:v>
                </c:pt>
                <c:pt idx="5">
                  <c:v>271</c:v>
                </c:pt>
                <c:pt idx="6">
                  <c:v>249</c:v>
                </c:pt>
                <c:pt idx="7">
                  <c:v>257</c:v>
                </c:pt>
                <c:pt idx="8">
                  <c:v>228</c:v>
                </c:pt>
                <c:pt idx="9">
                  <c:v>270</c:v>
                </c:pt>
                <c:pt idx="10">
                  <c:v>249</c:v>
                </c:pt>
                <c:pt idx="11">
                  <c:v>228</c:v>
                </c:pt>
                <c:pt idx="12">
                  <c:v>225</c:v>
                </c:pt>
                <c:pt idx="13">
                  <c:v>234</c:v>
                </c:pt>
                <c:pt idx="14">
                  <c:v>257</c:v>
                </c:pt>
                <c:pt idx="15">
                  <c:v>257</c:v>
                </c:pt>
                <c:pt idx="16">
                  <c:v>255</c:v>
                </c:pt>
                <c:pt idx="17">
                  <c:v>274</c:v>
                </c:pt>
                <c:pt idx="18">
                  <c:v>282</c:v>
                </c:pt>
                <c:pt idx="19">
                  <c:v>289</c:v>
                </c:pt>
                <c:pt idx="20">
                  <c:v>336</c:v>
                </c:pt>
                <c:pt idx="21">
                  <c:v>366</c:v>
                </c:pt>
                <c:pt idx="22">
                  <c:v>337</c:v>
                </c:pt>
                <c:pt idx="23">
                  <c:v>335</c:v>
                </c:pt>
                <c:pt idx="24">
                  <c:v>335</c:v>
                </c:pt>
                <c:pt idx="25">
                  <c:v>358</c:v>
                </c:pt>
                <c:pt idx="26">
                  <c:v>344</c:v>
                </c:pt>
                <c:pt idx="27">
                  <c:v>402</c:v>
                </c:pt>
                <c:pt idx="28">
                  <c:v>390</c:v>
                </c:pt>
                <c:pt idx="29">
                  <c:v>353</c:v>
                </c:pt>
              </c:numCache>
            </c:numRef>
          </c:val>
          <c:extLst>
            <c:ext xmlns:c16="http://schemas.microsoft.com/office/drawing/2014/chart" uri="{C3380CC4-5D6E-409C-BE32-E72D297353CC}">
              <c16:uniqueId val="{00000000-3B4F-477E-A1B7-206F6D2D74DA}"/>
            </c:ext>
          </c:extLst>
        </c:ser>
        <c:ser>
          <c:idx val="1"/>
          <c:order val="1"/>
          <c:tx>
            <c:strRef>
              <c:f>Sheet1!$C$1</c:f>
              <c:strCache>
                <c:ptCount val="1"/>
                <c:pt idx="0">
                  <c:v>10-17</c:v>
                </c:pt>
              </c:strCache>
            </c:strRef>
          </c:tx>
          <c:spPr>
            <a:gradFill>
              <a:gsLst>
                <a:gs pos="0">
                  <a:srgbClr val="339966"/>
                </a:gs>
                <a:gs pos="50000">
                  <a:srgbClr val="00FF00"/>
                </a:gs>
                <a:gs pos="100000">
                  <a:srgbClr val="339966"/>
                </a:gs>
              </a:gsLst>
              <a:lin ang="10800000" scaled="1"/>
            </a:gradFill>
            <a:ln>
              <a:solidFill>
                <a:schemeClr val="bg2"/>
              </a:solidFill>
            </a:ln>
          </c:spPr>
          <c:cat>
            <c:numRef>
              <c:f>Sheet1!$A$2:$A$37</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Sheet1!$C$2:$C$37</c:f>
              <c:numCache>
                <c:formatCode>General</c:formatCode>
                <c:ptCount val="30"/>
                <c:pt idx="0">
                  <c:v>110</c:v>
                </c:pt>
                <c:pt idx="1">
                  <c:v>117</c:v>
                </c:pt>
                <c:pt idx="2">
                  <c:v>139</c:v>
                </c:pt>
                <c:pt idx="3">
                  <c:v>145</c:v>
                </c:pt>
                <c:pt idx="4">
                  <c:v>161</c:v>
                </c:pt>
                <c:pt idx="5">
                  <c:v>164</c:v>
                </c:pt>
                <c:pt idx="6">
                  <c:v>154</c:v>
                </c:pt>
                <c:pt idx="7">
                  <c:v>171</c:v>
                </c:pt>
                <c:pt idx="8">
                  <c:v>175</c:v>
                </c:pt>
                <c:pt idx="9">
                  <c:v>151</c:v>
                </c:pt>
                <c:pt idx="10">
                  <c:v>158</c:v>
                </c:pt>
                <c:pt idx="11">
                  <c:v>171</c:v>
                </c:pt>
                <c:pt idx="12">
                  <c:v>186</c:v>
                </c:pt>
                <c:pt idx="13">
                  <c:v>196</c:v>
                </c:pt>
                <c:pt idx="14">
                  <c:v>209</c:v>
                </c:pt>
                <c:pt idx="15">
                  <c:v>211</c:v>
                </c:pt>
                <c:pt idx="16">
                  <c:v>199</c:v>
                </c:pt>
                <c:pt idx="17">
                  <c:v>232</c:v>
                </c:pt>
                <c:pt idx="18">
                  <c:v>217</c:v>
                </c:pt>
                <c:pt idx="19">
                  <c:v>229</c:v>
                </c:pt>
                <c:pt idx="20">
                  <c:v>229</c:v>
                </c:pt>
                <c:pt idx="21">
                  <c:v>224</c:v>
                </c:pt>
                <c:pt idx="22">
                  <c:v>239</c:v>
                </c:pt>
                <c:pt idx="23">
                  <c:v>275</c:v>
                </c:pt>
                <c:pt idx="24">
                  <c:v>220</c:v>
                </c:pt>
                <c:pt idx="25">
                  <c:v>262</c:v>
                </c:pt>
                <c:pt idx="26">
                  <c:v>274</c:v>
                </c:pt>
                <c:pt idx="27">
                  <c:v>287</c:v>
                </c:pt>
                <c:pt idx="28">
                  <c:v>324</c:v>
                </c:pt>
                <c:pt idx="29">
                  <c:v>309</c:v>
                </c:pt>
              </c:numCache>
            </c:numRef>
          </c:val>
          <c:extLst>
            <c:ext xmlns:c16="http://schemas.microsoft.com/office/drawing/2014/chart" uri="{C3380CC4-5D6E-409C-BE32-E72D297353CC}">
              <c16:uniqueId val="{00000001-3B4F-477E-A1B7-206F6D2D74DA}"/>
            </c:ext>
          </c:extLst>
        </c:ser>
        <c:ser>
          <c:idx val="2"/>
          <c:order val="2"/>
          <c:tx>
            <c:strRef>
              <c:f>Sheet1!$D$1</c:f>
              <c:strCache>
                <c:ptCount val="1"/>
                <c:pt idx="0">
                  <c:v>18-39</c:v>
                </c:pt>
              </c:strCache>
            </c:strRef>
          </c:tx>
          <c:spPr>
            <a:gradFill>
              <a:gsLst>
                <a:gs pos="0">
                  <a:srgbClr val="C00000"/>
                </a:gs>
                <a:gs pos="50000">
                  <a:srgbClr val="FF0000"/>
                </a:gs>
                <a:gs pos="100000">
                  <a:srgbClr val="C00000"/>
                </a:gs>
              </a:gsLst>
              <a:lin ang="10800000" scaled="1"/>
            </a:gradFill>
            <a:ln>
              <a:solidFill>
                <a:srgbClr val="000000"/>
              </a:solidFill>
            </a:ln>
          </c:spPr>
          <c:cat>
            <c:numRef>
              <c:f>Sheet1!$A$2:$A$37</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Sheet1!$D$2:$D$37</c:f>
              <c:numCache>
                <c:formatCode>General</c:formatCode>
                <c:ptCount val="30"/>
                <c:pt idx="0">
                  <c:v>608</c:v>
                </c:pt>
                <c:pt idx="1">
                  <c:v>617</c:v>
                </c:pt>
                <c:pt idx="2">
                  <c:v>687</c:v>
                </c:pt>
                <c:pt idx="3">
                  <c:v>719</c:v>
                </c:pt>
                <c:pt idx="4">
                  <c:v>656</c:v>
                </c:pt>
                <c:pt idx="5">
                  <c:v>692</c:v>
                </c:pt>
                <c:pt idx="6">
                  <c:v>613</c:v>
                </c:pt>
                <c:pt idx="7">
                  <c:v>578</c:v>
                </c:pt>
                <c:pt idx="8">
                  <c:v>560</c:v>
                </c:pt>
                <c:pt idx="9">
                  <c:v>533</c:v>
                </c:pt>
                <c:pt idx="10">
                  <c:v>594</c:v>
                </c:pt>
                <c:pt idx="11">
                  <c:v>551</c:v>
                </c:pt>
                <c:pt idx="12">
                  <c:v>551</c:v>
                </c:pt>
                <c:pt idx="13">
                  <c:v>576</c:v>
                </c:pt>
                <c:pt idx="14">
                  <c:v>607</c:v>
                </c:pt>
                <c:pt idx="15">
                  <c:v>631</c:v>
                </c:pt>
                <c:pt idx="16">
                  <c:v>684</c:v>
                </c:pt>
                <c:pt idx="17">
                  <c:v>684</c:v>
                </c:pt>
                <c:pt idx="18">
                  <c:v>694</c:v>
                </c:pt>
                <c:pt idx="19">
                  <c:v>728</c:v>
                </c:pt>
                <c:pt idx="20">
                  <c:v>748</c:v>
                </c:pt>
                <c:pt idx="21">
                  <c:v>658</c:v>
                </c:pt>
                <c:pt idx="22">
                  <c:v>687</c:v>
                </c:pt>
                <c:pt idx="23">
                  <c:v>685</c:v>
                </c:pt>
                <c:pt idx="24">
                  <c:v>706</c:v>
                </c:pt>
                <c:pt idx="25">
                  <c:v>727</c:v>
                </c:pt>
                <c:pt idx="26">
                  <c:v>768</c:v>
                </c:pt>
                <c:pt idx="27">
                  <c:v>756</c:v>
                </c:pt>
                <c:pt idx="28">
                  <c:v>888</c:v>
                </c:pt>
                <c:pt idx="29">
                  <c:v>882</c:v>
                </c:pt>
              </c:numCache>
            </c:numRef>
          </c:val>
          <c:extLst>
            <c:ext xmlns:c16="http://schemas.microsoft.com/office/drawing/2014/chart" uri="{C3380CC4-5D6E-409C-BE32-E72D297353CC}">
              <c16:uniqueId val="{00000002-3B4F-477E-A1B7-206F6D2D74DA}"/>
            </c:ext>
          </c:extLst>
        </c:ser>
        <c:ser>
          <c:idx val="3"/>
          <c:order val="3"/>
          <c:tx>
            <c:strRef>
              <c:f>Sheet1!$E$1</c:f>
              <c:strCache>
                <c:ptCount val="1"/>
                <c:pt idx="0">
                  <c:v>40-59</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cat>
            <c:numRef>
              <c:f>Sheet1!$A$2:$A$37</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Sheet1!$E$2:$E$37</c:f>
              <c:numCache>
                <c:formatCode>General</c:formatCode>
                <c:ptCount val="30"/>
                <c:pt idx="0">
                  <c:v>2308</c:v>
                </c:pt>
                <c:pt idx="1">
                  <c:v>2426</c:v>
                </c:pt>
                <c:pt idx="2">
                  <c:v>2775</c:v>
                </c:pt>
                <c:pt idx="3">
                  <c:v>2789</c:v>
                </c:pt>
                <c:pt idx="4">
                  <c:v>2806</c:v>
                </c:pt>
                <c:pt idx="5">
                  <c:v>2914</c:v>
                </c:pt>
                <c:pt idx="6">
                  <c:v>2828</c:v>
                </c:pt>
                <c:pt idx="7">
                  <c:v>2731</c:v>
                </c:pt>
                <c:pt idx="8">
                  <c:v>2641</c:v>
                </c:pt>
                <c:pt idx="9">
                  <c:v>2562</c:v>
                </c:pt>
                <c:pt idx="10">
                  <c:v>2501</c:v>
                </c:pt>
                <c:pt idx="11">
                  <c:v>2291</c:v>
                </c:pt>
                <c:pt idx="12">
                  <c:v>2158</c:v>
                </c:pt>
                <c:pt idx="13">
                  <c:v>2063</c:v>
                </c:pt>
                <c:pt idx="14">
                  <c:v>2094</c:v>
                </c:pt>
                <c:pt idx="15">
                  <c:v>2030</c:v>
                </c:pt>
                <c:pt idx="16">
                  <c:v>1990</c:v>
                </c:pt>
                <c:pt idx="17">
                  <c:v>2064</c:v>
                </c:pt>
                <c:pt idx="18">
                  <c:v>2080</c:v>
                </c:pt>
                <c:pt idx="19">
                  <c:v>2036</c:v>
                </c:pt>
                <c:pt idx="20">
                  <c:v>1970</c:v>
                </c:pt>
                <c:pt idx="21">
                  <c:v>2001</c:v>
                </c:pt>
                <c:pt idx="22">
                  <c:v>1976</c:v>
                </c:pt>
                <c:pt idx="23">
                  <c:v>2048</c:v>
                </c:pt>
                <c:pt idx="24">
                  <c:v>1974</c:v>
                </c:pt>
                <c:pt idx="25">
                  <c:v>2066</c:v>
                </c:pt>
                <c:pt idx="26">
                  <c:v>2126</c:v>
                </c:pt>
                <c:pt idx="27">
                  <c:v>2263</c:v>
                </c:pt>
                <c:pt idx="28">
                  <c:v>2547</c:v>
                </c:pt>
                <c:pt idx="29">
                  <c:v>2398</c:v>
                </c:pt>
              </c:numCache>
            </c:numRef>
          </c:val>
          <c:extLst>
            <c:ext xmlns:c16="http://schemas.microsoft.com/office/drawing/2014/chart" uri="{C3380CC4-5D6E-409C-BE32-E72D297353CC}">
              <c16:uniqueId val="{00000003-3B4F-477E-A1B7-206F6D2D74DA}"/>
            </c:ext>
          </c:extLst>
        </c:ser>
        <c:ser>
          <c:idx val="4"/>
          <c:order val="4"/>
          <c:tx>
            <c:strRef>
              <c:f>Sheet1!$F$1</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rgbClr val="000000"/>
              </a:solidFill>
            </a:ln>
          </c:spPr>
          <c:cat>
            <c:numRef>
              <c:f>Sheet1!$A$2:$A$37</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Sheet1!$F$2:$F$37</c:f>
              <c:numCache>
                <c:formatCode>General</c:formatCode>
                <c:ptCount val="30"/>
                <c:pt idx="0">
                  <c:v>356</c:v>
                </c:pt>
                <c:pt idx="1">
                  <c:v>469</c:v>
                </c:pt>
                <c:pt idx="2">
                  <c:v>645</c:v>
                </c:pt>
                <c:pt idx="3">
                  <c:v>791</c:v>
                </c:pt>
                <c:pt idx="4">
                  <c:v>840</c:v>
                </c:pt>
                <c:pt idx="5">
                  <c:v>867</c:v>
                </c:pt>
                <c:pt idx="6">
                  <c:v>942</c:v>
                </c:pt>
                <c:pt idx="7">
                  <c:v>1019</c:v>
                </c:pt>
                <c:pt idx="8">
                  <c:v>1047</c:v>
                </c:pt>
                <c:pt idx="9">
                  <c:v>1049</c:v>
                </c:pt>
                <c:pt idx="10">
                  <c:v>1038</c:v>
                </c:pt>
                <c:pt idx="11">
                  <c:v>1007</c:v>
                </c:pt>
                <c:pt idx="12">
                  <c:v>1019</c:v>
                </c:pt>
                <c:pt idx="13">
                  <c:v>997</c:v>
                </c:pt>
                <c:pt idx="14">
                  <c:v>965</c:v>
                </c:pt>
                <c:pt idx="15">
                  <c:v>929</c:v>
                </c:pt>
                <c:pt idx="16">
                  <c:v>916</c:v>
                </c:pt>
                <c:pt idx="17">
                  <c:v>930</c:v>
                </c:pt>
                <c:pt idx="18">
                  <c:v>1011</c:v>
                </c:pt>
                <c:pt idx="19">
                  <c:v>1010</c:v>
                </c:pt>
                <c:pt idx="20">
                  <c:v>1045</c:v>
                </c:pt>
                <c:pt idx="21">
                  <c:v>1123</c:v>
                </c:pt>
                <c:pt idx="22">
                  <c:v>1145</c:v>
                </c:pt>
                <c:pt idx="23">
                  <c:v>1154</c:v>
                </c:pt>
                <c:pt idx="24">
                  <c:v>1247</c:v>
                </c:pt>
                <c:pt idx="25">
                  <c:v>1280</c:v>
                </c:pt>
                <c:pt idx="26">
                  <c:v>1352</c:v>
                </c:pt>
                <c:pt idx="27">
                  <c:v>1309</c:v>
                </c:pt>
                <c:pt idx="28">
                  <c:v>1598</c:v>
                </c:pt>
                <c:pt idx="29">
                  <c:v>1630</c:v>
                </c:pt>
              </c:numCache>
            </c:numRef>
          </c:val>
          <c:extLst>
            <c:ext xmlns:c16="http://schemas.microsoft.com/office/drawing/2014/chart" uri="{C3380CC4-5D6E-409C-BE32-E72D297353CC}">
              <c16:uniqueId val="{00000004-3B4F-477E-A1B7-206F6D2D74DA}"/>
            </c:ext>
          </c:extLst>
        </c:ser>
        <c:ser>
          <c:idx val="5"/>
          <c:order val="5"/>
          <c:tx>
            <c:strRef>
              <c:f>Sheet1!$G$1</c:f>
              <c:strCache>
                <c:ptCount val="1"/>
                <c:pt idx="0">
                  <c:v>70+</c:v>
                </c:pt>
              </c:strCache>
            </c:strRef>
          </c:tx>
          <c:spPr>
            <a:gradFill>
              <a:gsLst>
                <a:gs pos="0">
                  <a:srgbClr val="FF9900"/>
                </a:gs>
                <a:gs pos="50000">
                  <a:srgbClr val="FFC000"/>
                </a:gs>
                <a:gs pos="100000">
                  <a:srgbClr val="FF9900"/>
                </a:gs>
              </a:gsLst>
              <a:lin ang="10800000" scaled="1"/>
            </a:gradFill>
            <a:ln>
              <a:solidFill>
                <a:schemeClr val="bg2"/>
              </a:solidFill>
            </a:ln>
          </c:spPr>
          <c:cat>
            <c:numRef>
              <c:f>Sheet1!$A$2:$A$37</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Sheet1!$G$2:$G$37</c:f>
              <c:numCache>
                <c:formatCode>General</c:formatCode>
                <c:ptCount val="30"/>
                <c:pt idx="0">
                  <c:v>2</c:v>
                </c:pt>
                <c:pt idx="1">
                  <c:v>3</c:v>
                </c:pt>
                <c:pt idx="2">
                  <c:v>2</c:v>
                </c:pt>
                <c:pt idx="3">
                  <c:v>11</c:v>
                </c:pt>
                <c:pt idx="4">
                  <c:v>14</c:v>
                </c:pt>
                <c:pt idx="5">
                  <c:v>14</c:v>
                </c:pt>
                <c:pt idx="6">
                  <c:v>11</c:v>
                </c:pt>
                <c:pt idx="7">
                  <c:v>20</c:v>
                </c:pt>
                <c:pt idx="8">
                  <c:v>20</c:v>
                </c:pt>
                <c:pt idx="9">
                  <c:v>29</c:v>
                </c:pt>
                <c:pt idx="10">
                  <c:v>30</c:v>
                </c:pt>
                <c:pt idx="11">
                  <c:v>39</c:v>
                </c:pt>
                <c:pt idx="12">
                  <c:v>29</c:v>
                </c:pt>
                <c:pt idx="13">
                  <c:v>36</c:v>
                </c:pt>
                <c:pt idx="14">
                  <c:v>33</c:v>
                </c:pt>
                <c:pt idx="15">
                  <c:v>33</c:v>
                </c:pt>
                <c:pt idx="16">
                  <c:v>33</c:v>
                </c:pt>
                <c:pt idx="17">
                  <c:v>39</c:v>
                </c:pt>
                <c:pt idx="18">
                  <c:v>41</c:v>
                </c:pt>
                <c:pt idx="19">
                  <c:v>41</c:v>
                </c:pt>
                <c:pt idx="20">
                  <c:v>51</c:v>
                </c:pt>
                <c:pt idx="21">
                  <c:v>54</c:v>
                </c:pt>
                <c:pt idx="22">
                  <c:v>72</c:v>
                </c:pt>
                <c:pt idx="23">
                  <c:v>78</c:v>
                </c:pt>
                <c:pt idx="24">
                  <c:v>74</c:v>
                </c:pt>
                <c:pt idx="25">
                  <c:v>103</c:v>
                </c:pt>
                <c:pt idx="26">
                  <c:v>123</c:v>
                </c:pt>
                <c:pt idx="27">
                  <c:v>92</c:v>
                </c:pt>
                <c:pt idx="28">
                  <c:v>109</c:v>
                </c:pt>
                <c:pt idx="29">
                  <c:v>128</c:v>
                </c:pt>
              </c:numCache>
            </c:numRef>
          </c:val>
          <c:extLst>
            <c:ext xmlns:c16="http://schemas.microsoft.com/office/drawing/2014/chart" uri="{C3380CC4-5D6E-409C-BE32-E72D297353CC}">
              <c16:uniqueId val="{00000005-3B4F-477E-A1B7-206F6D2D74DA}"/>
            </c:ext>
          </c:extLst>
        </c:ser>
        <c:dLbls>
          <c:showLegendKey val="0"/>
          <c:showVal val="0"/>
          <c:showCatName val="0"/>
          <c:showSerName val="0"/>
          <c:showPercent val="0"/>
          <c:showBubbleSize val="0"/>
        </c:dLbls>
        <c:axId val="508109144"/>
        <c:axId val="508109536"/>
      </c:areaChart>
      <c:lineChart>
        <c:grouping val="standard"/>
        <c:varyColors val="0"/>
        <c:ser>
          <c:idx val="6"/>
          <c:order val="6"/>
          <c:tx>
            <c:strRef>
              <c:f>Sheet1!$H$1</c:f>
              <c:strCache>
                <c:ptCount val="1"/>
                <c:pt idx="0">
                  <c:v>Median Age</c:v>
                </c:pt>
              </c:strCache>
            </c:strRef>
          </c:tx>
          <c:spPr>
            <a:ln w="41275">
              <a:solidFill>
                <a:srgbClr val="FF0000"/>
              </a:solidFill>
            </a:ln>
          </c:spPr>
          <c:marker>
            <c:symbol val="diamond"/>
            <c:size val="9"/>
            <c:spPr>
              <a:solidFill>
                <a:srgbClr val="FF0000"/>
              </a:solidFill>
              <a:ln>
                <a:solidFill>
                  <a:srgbClr val="FF0000"/>
                </a:solidFill>
              </a:ln>
            </c:spPr>
          </c:marker>
          <c:cat>
            <c:numRef>
              <c:f>Sheet1!$A$2:$A$37</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Sheet1!$H$2:$H$37</c:f>
              <c:numCache>
                <c:formatCode>General</c:formatCode>
                <c:ptCount val="30"/>
                <c:pt idx="0">
                  <c:v>49</c:v>
                </c:pt>
                <c:pt idx="1">
                  <c:v>50</c:v>
                </c:pt>
                <c:pt idx="2">
                  <c:v>50</c:v>
                </c:pt>
                <c:pt idx="3">
                  <c:v>51</c:v>
                </c:pt>
                <c:pt idx="4">
                  <c:v>51</c:v>
                </c:pt>
                <c:pt idx="5">
                  <c:v>51</c:v>
                </c:pt>
                <c:pt idx="6">
                  <c:v>52</c:v>
                </c:pt>
                <c:pt idx="7">
                  <c:v>52</c:v>
                </c:pt>
                <c:pt idx="8">
                  <c:v>53</c:v>
                </c:pt>
                <c:pt idx="9">
                  <c:v>53</c:v>
                </c:pt>
                <c:pt idx="10">
                  <c:v>53</c:v>
                </c:pt>
                <c:pt idx="11">
                  <c:v>53</c:v>
                </c:pt>
                <c:pt idx="12">
                  <c:v>53</c:v>
                </c:pt>
                <c:pt idx="13">
                  <c:v>53</c:v>
                </c:pt>
                <c:pt idx="14">
                  <c:v>52</c:v>
                </c:pt>
                <c:pt idx="15">
                  <c:v>52</c:v>
                </c:pt>
                <c:pt idx="16">
                  <c:v>52</c:v>
                </c:pt>
                <c:pt idx="17">
                  <c:v>51</c:v>
                </c:pt>
                <c:pt idx="18">
                  <c:v>52</c:v>
                </c:pt>
                <c:pt idx="19">
                  <c:v>52</c:v>
                </c:pt>
                <c:pt idx="20">
                  <c:v>51</c:v>
                </c:pt>
                <c:pt idx="21">
                  <c:v>51</c:v>
                </c:pt>
                <c:pt idx="22">
                  <c:v>52</c:v>
                </c:pt>
                <c:pt idx="23">
                  <c:v>52</c:v>
                </c:pt>
                <c:pt idx="24">
                  <c:v>52</c:v>
                </c:pt>
                <c:pt idx="25">
                  <c:v>52</c:v>
                </c:pt>
                <c:pt idx="26">
                  <c:v>53</c:v>
                </c:pt>
                <c:pt idx="27">
                  <c:v>52</c:v>
                </c:pt>
                <c:pt idx="28">
                  <c:v>53</c:v>
                </c:pt>
                <c:pt idx="29">
                  <c:v>53</c:v>
                </c:pt>
              </c:numCache>
            </c:numRef>
          </c:val>
          <c:smooth val="0"/>
          <c:extLst>
            <c:ext xmlns:c16="http://schemas.microsoft.com/office/drawing/2014/chart" uri="{C3380CC4-5D6E-409C-BE32-E72D297353CC}">
              <c16:uniqueId val="{00000006-3B4F-477E-A1B7-206F6D2D74DA}"/>
            </c:ext>
          </c:extLst>
        </c:ser>
        <c:dLbls>
          <c:showLegendKey val="0"/>
          <c:showVal val="0"/>
          <c:showCatName val="0"/>
          <c:showSerName val="0"/>
          <c:showPercent val="0"/>
          <c:showBubbleSize val="0"/>
        </c:dLbls>
        <c:marker val="1"/>
        <c:smooth val="0"/>
        <c:axId val="508110320"/>
        <c:axId val="508109928"/>
      </c:lineChart>
      <c:catAx>
        <c:axId val="508109144"/>
        <c:scaling>
          <c:orientation val="minMax"/>
        </c:scaling>
        <c:delete val="0"/>
        <c:axPos val="b"/>
        <c:numFmt formatCode="0" sourceLinked="0"/>
        <c:majorTickMark val="out"/>
        <c:minorTickMark val="none"/>
        <c:tickLblPos val="nextTo"/>
        <c:spPr>
          <a:ln>
            <a:solidFill>
              <a:schemeClr val="bg2"/>
            </a:solidFill>
          </a:ln>
        </c:spPr>
        <c:txPr>
          <a:bodyPr rot="-2700000" vert="horz"/>
          <a:lstStyle/>
          <a:p>
            <a:pPr>
              <a:defRPr sz="1300" b="1">
                <a:solidFill>
                  <a:schemeClr val="bg2"/>
                </a:solidFill>
              </a:defRPr>
            </a:pPr>
            <a:endParaRPr lang="en-US"/>
          </a:p>
        </c:txPr>
        <c:crossAx val="508109536"/>
        <c:crosses val="autoZero"/>
        <c:auto val="1"/>
        <c:lblAlgn val="ctr"/>
        <c:lblOffset val="100"/>
        <c:tickLblSkip val="1"/>
        <c:noMultiLvlLbl val="0"/>
      </c:catAx>
      <c:valAx>
        <c:axId val="508109536"/>
        <c:scaling>
          <c:orientation val="minMax"/>
        </c:scaling>
        <c:delete val="0"/>
        <c:axPos val="l"/>
        <c:majorGridlines>
          <c:spPr>
            <a:ln w="6350">
              <a:solidFill>
                <a:schemeClr val="tx1"/>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manualLayout>
              <c:xMode val="edge"/>
              <c:yMode val="edge"/>
              <c:x val="6.885655597398151E-3"/>
              <c:y val="0.29562247090808003"/>
            </c:manualLayout>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08109144"/>
        <c:crosses val="autoZero"/>
        <c:crossBetween val="midCat"/>
      </c:valAx>
      <c:valAx>
        <c:axId val="508109928"/>
        <c:scaling>
          <c:orientation val="minMax"/>
          <c:min val="0"/>
        </c:scaling>
        <c:delete val="0"/>
        <c:axPos val="r"/>
        <c:title>
          <c:tx>
            <c:rich>
              <a:bodyPr rot="-5400000" vert="horz"/>
              <a:lstStyle/>
              <a:p>
                <a:pPr>
                  <a:defRPr sz="1700">
                    <a:solidFill>
                      <a:schemeClr val="bg2"/>
                    </a:solidFill>
                  </a:defRPr>
                </a:pPr>
                <a:r>
                  <a:rPr lang="en-US" sz="1700" dirty="0" smtClean="0">
                    <a:solidFill>
                      <a:schemeClr val="bg2"/>
                    </a:solidFill>
                  </a:rPr>
                  <a:t>Median recipient age (years)</a:t>
                </a:r>
                <a:endParaRPr lang="en-US" sz="1700" dirty="0">
                  <a:solidFill>
                    <a:schemeClr val="bg2"/>
                  </a:solidFill>
                </a:endParaRPr>
              </a:p>
            </c:rich>
          </c:tx>
          <c:layout>
            <c:manualLayout>
              <c:xMode val="edge"/>
              <c:yMode val="edge"/>
              <c:x val="0.95808684240556885"/>
              <c:y val="0.197591026209542"/>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08110320"/>
        <c:crosses val="max"/>
        <c:crossBetween val="midCat"/>
      </c:valAx>
      <c:catAx>
        <c:axId val="508110320"/>
        <c:scaling>
          <c:orientation val="minMax"/>
        </c:scaling>
        <c:delete val="1"/>
        <c:axPos val="t"/>
        <c:numFmt formatCode="General" sourceLinked="1"/>
        <c:majorTickMark val="out"/>
        <c:minorTickMark val="none"/>
        <c:tickLblPos val="none"/>
        <c:crossAx val="508109928"/>
        <c:crosses val="max"/>
        <c:auto val="1"/>
        <c:lblAlgn val="ctr"/>
        <c:lblOffset val="100"/>
        <c:noMultiLvlLbl val="0"/>
      </c:catAx>
      <c:spPr>
        <a:solidFill>
          <a:srgbClr val="000000"/>
        </a:solidFill>
        <a:ln w="15875">
          <a:solidFill>
            <a:schemeClr val="bg2"/>
          </a:solidFill>
        </a:ln>
      </c:spPr>
    </c:plotArea>
    <c:legend>
      <c:legendPos val="t"/>
      <c:layout>
        <c:manualLayout>
          <c:xMode val="edge"/>
          <c:yMode val="edge"/>
          <c:x val="0.11849480771425309"/>
          <c:y val="6.2525077725564135E-2"/>
          <c:w val="0.7818508501654684"/>
          <c:h val="7.4770216822762497E-2"/>
        </c:manualLayout>
      </c:layout>
      <c:overlay val="0"/>
      <c:spPr>
        <a:noFill/>
        <a:ln w="12700">
          <a:solidFill>
            <a:schemeClr val="bg2"/>
          </a:solidFill>
        </a:ln>
      </c:spPr>
      <c:txPr>
        <a:bodyPr/>
        <a:lstStyle/>
        <a:p>
          <a:pPr>
            <a:defRPr sz="1400" b="1">
              <a:solidFill>
                <a:schemeClr val="bg2"/>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184055118110238"/>
          <c:y val="0.10809549767817485"/>
          <c:w val="0.8533829984613992"/>
          <c:h val="0.74873167777104788"/>
        </c:manualLayout>
      </c:layout>
      <c:lineChart>
        <c:grouping val="standard"/>
        <c:varyColors val="0"/>
        <c:ser>
          <c:idx val="0"/>
          <c:order val="0"/>
          <c:tx>
            <c:strRef>
              <c:f>Sheet1!$B$1</c:f>
              <c:strCache>
                <c:ptCount val="1"/>
                <c:pt idx="0">
                  <c:v>Europe</c:v>
                </c:pt>
              </c:strCache>
            </c:strRef>
          </c:tx>
          <c:spPr>
            <a:ln w="41275">
              <a:solidFill>
                <a:srgbClr val="00B0F0"/>
              </a:solidFill>
            </a:ln>
          </c:spPr>
          <c:marker>
            <c:symbol val="none"/>
          </c:marker>
          <c:cat>
            <c:numRef>
              <c:f>Sheet1!$A$2:$A$31</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Sheet1!$B$2:$B$31</c:f>
              <c:numCache>
                <c:formatCode>General</c:formatCode>
                <c:ptCount val="30"/>
                <c:pt idx="0">
                  <c:v>49</c:v>
                </c:pt>
                <c:pt idx="1">
                  <c:v>50</c:v>
                </c:pt>
                <c:pt idx="2">
                  <c:v>50</c:v>
                </c:pt>
                <c:pt idx="3">
                  <c:v>51</c:v>
                </c:pt>
                <c:pt idx="4">
                  <c:v>52</c:v>
                </c:pt>
                <c:pt idx="5">
                  <c:v>52</c:v>
                </c:pt>
                <c:pt idx="6">
                  <c:v>53</c:v>
                </c:pt>
                <c:pt idx="7">
                  <c:v>53</c:v>
                </c:pt>
                <c:pt idx="8">
                  <c:v>53</c:v>
                </c:pt>
                <c:pt idx="9">
                  <c:v>53</c:v>
                </c:pt>
                <c:pt idx="10">
                  <c:v>53</c:v>
                </c:pt>
                <c:pt idx="11">
                  <c:v>53</c:v>
                </c:pt>
                <c:pt idx="12">
                  <c:v>53</c:v>
                </c:pt>
                <c:pt idx="13">
                  <c:v>53</c:v>
                </c:pt>
                <c:pt idx="14">
                  <c:v>52</c:v>
                </c:pt>
                <c:pt idx="15">
                  <c:v>52</c:v>
                </c:pt>
                <c:pt idx="16">
                  <c:v>52</c:v>
                </c:pt>
                <c:pt idx="17">
                  <c:v>51</c:v>
                </c:pt>
                <c:pt idx="18">
                  <c:v>53</c:v>
                </c:pt>
                <c:pt idx="19">
                  <c:v>52</c:v>
                </c:pt>
                <c:pt idx="20">
                  <c:v>51</c:v>
                </c:pt>
                <c:pt idx="21">
                  <c:v>51</c:v>
                </c:pt>
                <c:pt idx="22">
                  <c:v>52</c:v>
                </c:pt>
                <c:pt idx="23">
                  <c:v>51</c:v>
                </c:pt>
                <c:pt idx="24">
                  <c:v>52</c:v>
                </c:pt>
                <c:pt idx="25">
                  <c:v>52</c:v>
                </c:pt>
                <c:pt idx="26">
                  <c:v>53</c:v>
                </c:pt>
                <c:pt idx="27">
                  <c:v>52</c:v>
                </c:pt>
                <c:pt idx="28">
                  <c:v>52</c:v>
                </c:pt>
                <c:pt idx="29">
                  <c:v>53</c:v>
                </c:pt>
              </c:numCache>
            </c:numRef>
          </c:val>
          <c:smooth val="0"/>
          <c:extLst>
            <c:ext xmlns:c16="http://schemas.microsoft.com/office/drawing/2014/chart" uri="{C3380CC4-5D6E-409C-BE32-E72D297353CC}">
              <c16:uniqueId val="{00000000-1A55-4C18-9C91-93F016F5F0A4}"/>
            </c:ext>
          </c:extLst>
        </c:ser>
        <c:ser>
          <c:idx val="1"/>
          <c:order val="1"/>
          <c:tx>
            <c:strRef>
              <c:f>Sheet1!$C$1</c:f>
              <c:strCache>
                <c:ptCount val="1"/>
                <c:pt idx="0">
                  <c:v>North America</c:v>
                </c:pt>
              </c:strCache>
            </c:strRef>
          </c:tx>
          <c:spPr>
            <a:ln w="41275">
              <a:solidFill>
                <a:srgbClr val="00B050"/>
              </a:solidFill>
            </a:ln>
          </c:spPr>
          <c:marker>
            <c:symbol val="none"/>
          </c:marker>
          <c:cat>
            <c:numRef>
              <c:f>Sheet1!$A$2:$A$31</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Sheet1!$C$2:$C$31</c:f>
              <c:numCache>
                <c:formatCode>General</c:formatCode>
                <c:ptCount val="30"/>
                <c:pt idx="0">
                  <c:v>50</c:v>
                </c:pt>
                <c:pt idx="1">
                  <c:v>50</c:v>
                </c:pt>
                <c:pt idx="2">
                  <c:v>50</c:v>
                </c:pt>
                <c:pt idx="3">
                  <c:v>51</c:v>
                </c:pt>
                <c:pt idx="4">
                  <c:v>51</c:v>
                </c:pt>
                <c:pt idx="5">
                  <c:v>51</c:v>
                </c:pt>
                <c:pt idx="6">
                  <c:v>52</c:v>
                </c:pt>
                <c:pt idx="7">
                  <c:v>52</c:v>
                </c:pt>
                <c:pt idx="8">
                  <c:v>52</c:v>
                </c:pt>
                <c:pt idx="9">
                  <c:v>53</c:v>
                </c:pt>
                <c:pt idx="10">
                  <c:v>53</c:v>
                </c:pt>
                <c:pt idx="11">
                  <c:v>53</c:v>
                </c:pt>
                <c:pt idx="12">
                  <c:v>53</c:v>
                </c:pt>
                <c:pt idx="13">
                  <c:v>53</c:v>
                </c:pt>
                <c:pt idx="14">
                  <c:v>53</c:v>
                </c:pt>
                <c:pt idx="15">
                  <c:v>52</c:v>
                </c:pt>
                <c:pt idx="16">
                  <c:v>51</c:v>
                </c:pt>
                <c:pt idx="17">
                  <c:v>51</c:v>
                </c:pt>
                <c:pt idx="18">
                  <c:v>51</c:v>
                </c:pt>
                <c:pt idx="19">
                  <c:v>52</c:v>
                </c:pt>
                <c:pt idx="20">
                  <c:v>51</c:v>
                </c:pt>
                <c:pt idx="21">
                  <c:v>52</c:v>
                </c:pt>
                <c:pt idx="22">
                  <c:v>52</c:v>
                </c:pt>
                <c:pt idx="23">
                  <c:v>53</c:v>
                </c:pt>
                <c:pt idx="24">
                  <c:v>53</c:v>
                </c:pt>
                <c:pt idx="25">
                  <c:v>53</c:v>
                </c:pt>
                <c:pt idx="26">
                  <c:v>54</c:v>
                </c:pt>
                <c:pt idx="27">
                  <c:v>53</c:v>
                </c:pt>
                <c:pt idx="28">
                  <c:v>54</c:v>
                </c:pt>
                <c:pt idx="29">
                  <c:v>54</c:v>
                </c:pt>
              </c:numCache>
            </c:numRef>
          </c:val>
          <c:smooth val="0"/>
          <c:extLst>
            <c:ext xmlns:c16="http://schemas.microsoft.com/office/drawing/2014/chart" uri="{C3380CC4-5D6E-409C-BE32-E72D297353CC}">
              <c16:uniqueId val="{00000001-1A55-4C18-9C91-93F016F5F0A4}"/>
            </c:ext>
          </c:extLst>
        </c:ser>
        <c:ser>
          <c:idx val="2"/>
          <c:order val="2"/>
          <c:tx>
            <c:strRef>
              <c:f>Sheet1!$D$1</c:f>
              <c:strCache>
                <c:ptCount val="1"/>
                <c:pt idx="0">
                  <c:v>Other</c:v>
                </c:pt>
              </c:strCache>
            </c:strRef>
          </c:tx>
          <c:spPr>
            <a:ln w="41275">
              <a:solidFill>
                <a:srgbClr val="FF0000"/>
              </a:solidFill>
            </a:ln>
          </c:spPr>
          <c:marker>
            <c:symbol val="none"/>
          </c:marker>
          <c:cat>
            <c:numRef>
              <c:f>Sheet1!$A$2:$A$31</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Sheet1!$D$2:$D$31</c:f>
              <c:numCache>
                <c:formatCode>General</c:formatCode>
                <c:ptCount val="30"/>
                <c:pt idx="0">
                  <c:v>44.5</c:v>
                </c:pt>
                <c:pt idx="1">
                  <c:v>45.5</c:v>
                </c:pt>
                <c:pt idx="2">
                  <c:v>47</c:v>
                </c:pt>
                <c:pt idx="3">
                  <c:v>49</c:v>
                </c:pt>
                <c:pt idx="4">
                  <c:v>48</c:v>
                </c:pt>
                <c:pt idx="5">
                  <c:v>47</c:v>
                </c:pt>
                <c:pt idx="6">
                  <c:v>49</c:v>
                </c:pt>
                <c:pt idx="7">
                  <c:v>51</c:v>
                </c:pt>
                <c:pt idx="8">
                  <c:v>52</c:v>
                </c:pt>
                <c:pt idx="9">
                  <c:v>50</c:v>
                </c:pt>
                <c:pt idx="10">
                  <c:v>50</c:v>
                </c:pt>
                <c:pt idx="11">
                  <c:v>50</c:v>
                </c:pt>
                <c:pt idx="12">
                  <c:v>51</c:v>
                </c:pt>
                <c:pt idx="13">
                  <c:v>50.5</c:v>
                </c:pt>
                <c:pt idx="14">
                  <c:v>49</c:v>
                </c:pt>
                <c:pt idx="15">
                  <c:v>49</c:v>
                </c:pt>
                <c:pt idx="16">
                  <c:v>51</c:v>
                </c:pt>
                <c:pt idx="17">
                  <c:v>48</c:v>
                </c:pt>
                <c:pt idx="18">
                  <c:v>49</c:v>
                </c:pt>
                <c:pt idx="19">
                  <c:v>48</c:v>
                </c:pt>
                <c:pt idx="20">
                  <c:v>45</c:v>
                </c:pt>
                <c:pt idx="21">
                  <c:v>49</c:v>
                </c:pt>
                <c:pt idx="22">
                  <c:v>49</c:v>
                </c:pt>
                <c:pt idx="23">
                  <c:v>49</c:v>
                </c:pt>
                <c:pt idx="24">
                  <c:v>49</c:v>
                </c:pt>
                <c:pt idx="25">
                  <c:v>49</c:v>
                </c:pt>
                <c:pt idx="26">
                  <c:v>49</c:v>
                </c:pt>
                <c:pt idx="27">
                  <c:v>46</c:v>
                </c:pt>
                <c:pt idx="28">
                  <c:v>48</c:v>
                </c:pt>
                <c:pt idx="29">
                  <c:v>48</c:v>
                </c:pt>
              </c:numCache>
            </c:numRef>
          </c:val>
          <c:smooth val="0"/>
          <c:extLst>
            <c:ext xmlns:c16="http://schemas.microsoft.com/office/drawing/2014/chart" uri="{C3380CC4-5D6E-409C-BE32-E72D297353CC}">
              <c16:uniqueId val="{00000002-1A55-4C18-9C91-93F016F5F0A4}"/>
            </c:ext>
          </c:extLst>
        </c:ser>
        <c:dLbls>
          <c:showLegendKey val="0"/>
          <c:showVal val="0"/>
          <c:showCatName val="0"/>
          <c:showSerName val="0"/>
          <c:showPercent val="0"/>
          <c:showBubbleSize val="0"/>
        </c:dLbls>
        <c:smooth val="0"/>
        <c:axId val="557784312"/>
        <c:axId val="557784704"/>
      </c:lineChart>
      <c:catAx>
        <c:axId val="557784312"/>
        <c:scaling>
          <c:orientation val="minMax"/>
        </c:scaling>
        <c:delete val="0"/>
        <c:axPos val="b"/>
        <c:numFmt formatCode="General" sourceLinked="1"/>
        <c:majorTickMark val="out"/>
        <c:minorTickMark val="none"/>
        <c:tickLblPos val="nextTo"/>
        <c:spPr>
          <a:ln>
            <a:solidFill>
              <a:schemeClr val="bg2"/>
            </a:solidFill>
          </a:ln>
        </c:spPr>
        <c:txPr>
          <a:bodyPr rot="-2700000"/>
          <a:lstStyle/>
          <a:p>
            <a:pPr>
              <a:defRPr sz="1500" b="1">
                <a:solidFill>
                  <a:schemeClr val="bg2"/>
                </a:solidFill>
              </a:defRPr>
            </a:pPr>
            <a:endParaRPr lang="en-US"/>
          </a:p>
        </c:txPr>
        <c:crossAx val="557784704"/>
        <c:crosses val="autoZero"/>
        <c:auto val="1"/>
        <c:lblAlgn val="ctr"/>
        <c:lblOffset val="100"/>
        <c:tickLblSkip val="1"/>
        <c:noMultiLvlLbl val="0"/>
      </c:catAx>
      <c:valAx>
        <c:axId val="557784704"/>
        <c:scaling>
          <c:orientation val="minMax"/>
          <c:max val="60"/>
          <c:min val="4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Median recipient age (years)</a:t>
                </a:r>
                <a:endParaRPr lang="en-US" sz="1700" dirty="0">
                  <a:solidFill>
                    <a:schemeClr val="bg2"/>
                  </a:solidFill>
                </a:endParaRPr>
              </a:p>
            </c:rich>
          </c:tx>
          <c:layout>
            <c:manualLayout>
              <c:xMode val="edge"/>
              <c:yMode val="edge"/>
              <c:x val="1.5563859602295673E-2"/>
              <c:y val="0.15337980293446926"/>
            </c:manualLayout>
          </c:layout>
          <c:overlay val="0"/>
        </c:title>
        <c:numFmt formatCode="General" sourceLinked="1"/>
        <c:majorTickMark val="out"/>
        <c:minorTickMark val="none"/>
        <c:tickLblPos val="nextTo"/>
        <c:spPr>
          <a:ln>
            <a:solidFill>
              <a:schemeClr val="bg2"/>
            </a:solidFill>
            <a:prstDash val="solid"/>
          </a:ln>
        </c:spPr>
        <c:txPr>
          <a:bodyPr/>
          <a:lstStyle/>
          <a:p>
            <a:pPr>
              <a:defRPr sz="1500" b="1">
                <a:solidFill>
                  <a:schemeClr val="bg2"/>
                </a:solidFill>
              </a:defRPr>
            </a:pPr>
            <a:endParaRPr lang="en-US"/>
          </a:p>
        </c:txPr>
        <c:crossAx val="557784312"/>
        <c:crosses val="autoZero"/>
        <c:crossBetween val="midCat"/>
        <c:majorUnit val="5"/>
      </c:valAx>
      <c:spPr>
        <a:noFill/>
        <a:ln>
          <a:solidFill>
            <a:schemeClr val="bg2"/>
          </a:solidFill>
        </a:ln>
      </c:spPr>
    </c:plotArea>
    <c:legend>
      <c:legendPos val="t"/>
      <c:layout>
        <c:manualLayout>
          <c:xMode val="edge"/>
          <c:yMode val="edge"/>
          <c:x val="0.11146970314055571"/>
          <c:y val="1.5384678477690289E-2"/>
          <c:w val="0.85321001900624505"/>
          <c:h val="7.8163133454472039E-2"/>
        </c:manualLayout>
      </c:layout>
      <c:overlay val="0"/>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994442542508275"/>
          <c:y val="0.15371492025035333"/>
          <c:w val="0.78294442542509191"/>
          <c:h val="0.66248051685846965"/>
        </c:manualLayout>
      </c:layout>
      <c:areaChart>
        <c:grouping val="percentStacked"/>
        <c:varyColors val="0"/>
        <c:ser>
          <c:idx val="0"/>
          <c:order val="0"/>
          <c:tx>
            <c:strRef>
              <c:f>Sheet1!$B$1</c:f>
              <c:strCache>
                <c:ptCount val="1"/>
                <c:pt idx="0">
                  <c:v>0-9</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cat>
            <c:numRef>
              <c:f>Sheet1!$A$2:$A$37</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Sheet1!$B$2:$B$37</c:f>
              <c:numCache>
                <c:formatCode>General</c:formatCode>
                <c:ptCount val="30"/>
                <c:pt idx="0">
                  <c:v>108</c:v>
                </c:pt>
                <c:pt idx="1">
                  <c:v>156</c:v>
                </c:pt>
                <c:pt idx="2">
                  <c:v>214</c:v>
                </c:pt>
                <c:pt idx="3">
                  <c:v>260</c:v>
                </c:pt>
                <c:pt idx="4">
                  <c:v>262</c:v>
                </c:pt>
                <c:pt idx="5">
                  <c:v>283</c:v>
                </c:pt>
                <c:pt idx="6">
                  <c:v>249</c:v>
                </c:pt>
                <c:pt idx="7">
                  <c:v>273</c:v>
                </c:pt>
                <c:pt idx="8">
                  <c:v>245</c:v>
                </c:pt>
                <c:pt idx="9">
                  <c:v>265</c:v>
                </c:pt>
                <c:pt idx="10">
                  <c:v>260</c:v>
                </c:pt>
                <c:pt idx="11">
                  <c:v>232</c:v>
                </c:pt>
                <c:pt idx="12">
                  <c:v>224</c:v>
                </c:pt>
                <c:pt idx="13">
                  <c:v>231</c:v>
                </c:pt>
                <c:pt idx="14">
                  <c:v>249</c:v>
                </c:pt>
                <c:pt idx="15">
                  <c:v>226</c:v>
                </c:pt>
                <c:pt idx="16">
                  <c:v>232</c:v>
                </c:pt>
                <c:pt idx="17">
                  <c:v>258</c:v>
                </c:pt>
                <c:pt idx="18">
                  <c:v>270</c:v>
                </c:pt>
                <c:pt idx="19">
                  <c:v>246</c:v>
                </c:pt>
                <c:pt idx="20">
                  <c:v>287</c:v>
                </c:pt>
                <c:pt idx="21">
                  <c:v>329</c:v>
                </c:pt>
                <c:pt idx="22">
                  <c:v>299</c:v>
                </c:pt>
                <c:pt idx="23">
                  <c:v>298</c:v>
                </c:pt>
                <c:pt idx="24">
                  <c:v>299</c:v>
                </c:pt>
                <c:pt idx="25">
                  <c:v>325</c:v>
                </c:pt>
                <c:pt idx="26">
                  <c:v>318</c:v>
                </c:pt>
                <c:pt idx="27">
                  <c:v>369</c:v>
                </c:pt>
                <c:pt idx="28">
                  <c:v>351</c:v>
                </c:pt>
                <c:pt idx="29">
                  <c:v>307</c:v>
                </c:pt>
              </c:numCache>
            </c:numRef>
          </c:val>
          <c:extLst>
            <c:ext xmlns:c16="http://schemas.microsoft.com/office/drawing/2014/chart" uri="{C3380CC4-5D6E-409C-BE32-E72D297353CC}">
              <c16:uniqueId val="{00000000-7DCA-4F27-A76F-4B23F954450B}"/>
            </c:ext>
          </c:extLst>
        </c:ser>
        <c:ser>
          <c:idx val="1"/>
          <c:order val="1"/>
          <c:tx>
            <c:strRef>
              <c:f>Sheet1!$C$1</c:f>
              <c:strCache>
                <c:ptCount val="1"/>
                <c:pt idx="0">
                  <c:v>10-17</c:v>
                </c:pt>
              </c:strCache>
            </c:strRef>
          </c:tx>
          <c:spPr>
            <a:gradFill>
              <a:gsLst>
                <a:gs pos="0">
                  <a:srgbClr val="339966"/>
                </a:gs>
                <a:gs pos="50000">
                  <a:srgbClr val="00FF00"/>
                </a:gs>
                <a:gs pos="100000">
                  <a:srgbClr val="339966"/>
                </a:gs>
              </a:gsLst>
              <a:lin ang="10800000" scaled="1"/>
            </a:gradFill>
            <a:ln>
              <a:solidFill>
                <a:schemeClr val="bg2"/>
              </a:solidFill>
            </a:ln>
          </c:spPr>
          <c:cat>
            <c:numRef>
              <c:f>Sheet1!$A$2:$A$37</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Sheet1!$C$2:$C$37</c:f>
              <c:numCache>
                <c:formatCode>General</c:formatCode>
                <c:ptCount val="30"/>
                <c:pt idx="0">
                  <c:v>470</c:v>
                </c:pt>
                <c:pt idx="1">
                  <c:v>472</c:v>
                </c:pt>
                <c:pt idx="2">
                  <c:v>506</c:v>
                </c:pt>
                <c:pt idx="3">
                  <c:v>541</c:v>
                </c:pt>
                <c:pt idx="4">
                  <c:v>574</c:v>
                </c:pt>
                <c:pt idx="5">
                  <c:v>687</c:v>
                </c:pt>
                <c:pt idx="6">
                  <c:v>669</c:v>
                </c:pt>
                <c:pt idx="7">
                  <c:v>665</c:v>
                </c:pt>
                <c:pt idx="8">
                  <c:v>616</c:v>
                </c:pt>
                <c:pt idx="9">
                  <c:v>585</c:v>
                </c:pt>
                <c:pt idx="10">
                  <c:v>554</c:v>
                </c:pt>
                <c:pt idx="11">
                  <c:v>514</c:v>
                </c:pt>
                <c:pt idx="12">
                  <c:v>477</c:v>
                </c:pt>
                <c:pt idx="13">
                  <c:v>457</c:v>
                </c:pt>
                <c:pt idx="14">
                  <c:v>440</c:v>
                </c:pt>
                <c:pt idx="15">
                  <c:v>446</c:v>
                </c:pt>
                <c:pt idx="16">
                  <c:v>408</c:v>
                </c:pt>
                <c:pt idx="17">
                  <c:v>384</c:v>
                </c:pt>
                <c:pt idx="18">
                  <c:v>401</c:v>
                </c:pt>
                <c:pt idx="19">
                  <c:v>436</c:v>
                </c:pt>
                <c:pt idx="20">
                  <c:v>370</c:v>
                </c:pt>
                <c:pt idx="21">
                  <c:v>378</c:v>
                </c:pt>
                <c:pt idx="22">
                  <c:v>376</c:v>
                </c:pt>
                <c:pt idx="23">
                  <c:v>389</c:v>
                </c:pt>
                <c:pt idx="24">
                  <c:v>356</c:v>
                </c:pt>
                <c:pt idx="25">
                  <c:v>363</c:v>
                </c:pt>
                <c:pt idx="26">
                  <c:v>384</c:v>
                </c:pt>
                <c:pt idx="27">
                  <c:v>365</c:v>
                </c:pt>
                <c:pt idx="28">
                  <c:v>435</c:v>
                </c:pt>
                <c:pt idx="29">
                  <c:v>433</c:v>
                </c:pt>
              </c:numCache>
            </c:numRef>
          </c:val>
          <c:extLst>
            <c:ext xmlns:c16="http://schemas.microsoft.com/office/drawing/2014/chart" uri="{C3380CC4-5D6E-409C-BE32-E72D297353CC}">
              <c16:uniqueId val="{00000001-7DCA-4F27-A76F-4B23F954450B}"/>
            </c:ext>
          </c:extLst>
        </c:ser>
        <c:ser>
          <c:idx val="2"/>
          <c:order val="2"/>
          <c:tx>
            <c:strRef>
              <c:f>Sheet1!$D$1</c:f>
              <c:strCache>
                <c:ptCount val="1"/>
                <c:pt idx="0">
                  <c:v>18-39</c:v>
                </c:pt>
              </c:strCache>
            </c:strRef>
          </c:tx>
          <c:spPr>
            <a:gradFill>
              <a:gsLst>
                <a:gs pos="0">
                  <a:srgbClr val="C00000"/>
                </a:gs>
                <a:gs pos="50000">
                  <a:srgbClr val="FF0000"/>
                </a:gs>
                <a:gs pos="100000">
                  <a:srgbClr val="C00000"/>
                </a:gs>
              </a:gsLst>
              <a:lin ang="10800000" scaled="1"/>
            </a:gradFill>
            <a:ln>
              <a:solidFill>
                <a:srgbClr val="000000"/>
              </a:solidFill>
            </a:ln>
          </c:spPr>
          <c:cat>
            <c:numRef>
              <c:f>Sheet1!$A$2:$A$37</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Sheet1!$D$2:$D$37</c:f>
              <c:numCache>
                <c:formatCode>General</c:formatCode>
                <c:ptCount val="30"/>
                <c:pt idx="0">
                  <c:v>1843</c:v>
                </c:pt>
                <c:pt idx="1">
                  <c:v>1957</c:v>
                </c:pt>
                <c:pt idx="2">
                  <c:v>2283</c:v>
                </c:pt>
                <c:pt idx="3">
                  <c:v>2340</c:v>
                </c:pt>
                <c:pt idx="4">
                  <c:v>2214</c:v>
                </c:pt>
                <c:pt idx="5">
                  <c:v>2594</c:v>
                </c:pt>
                <c:pt idx="6">
                  <c:v>2488</c:v>
                </c:pt>
                <c:pt idx="7">
                  <c:v>2498</c:v>
                </c:pt>
                <c:pt idx="8">
                  <c:v>2389</c:v>
                </c:pt>
                <c:pt idx="9">
                  <c:v>2293</c:v>
                </c:pt>
                <c:pt idx="10">
                  <c:v>2311</c:v>
                </c:pt>
                <c:pt idx="11">
                  <c:v>2119</c:v>
                </c:pt>
                <c:pt idx="12">
                  <c:v>2038</c:v>
                </c:pt>
                <c:pt idx="13">
                  <c:v>2068</c:v>
                </c:pt>
                <c:pt idx="14">
                  <c:v>2123</c:v>
                </c:pt>
                <c:pt idx="15">
                  <c:v>2041</c:v>
                </c:pt>
                <c:pt idx="16">
                  <c:v>2024</c:v>
                </c:pt>
                <c:pt idx="17">
                  <c:v>2121</c:v>
                </c:pt>
                <c:pt idx="18">
                  <c:v>2130</c:v>
                </c:pt>
                <c:pt idx="19">
                  <c:v>2168</c:v>
                </c:pt>
                <c:pt idx="20">
                  <c:v>2163</c:v>
                </c:pt>
                <c:pt idx="21">
                  <c:v>2097</c:v>
                </c:pt>
                <c:pt idx="22">
                  <c:v>2164</c:v>
                </c:pt>
                <c:pt idx="23">
                  <c:v>2209</c:v>
                </c:pt>
                <c:pt idx="24">
                  <c:v>2189</c:v>
                </c:pt>
                <c:pt idx="25">
                  <c:v>2335</c:v>
                </c:pt>
                <c:pt idx="26">
                  <c:v>2374</c:v>
                </c:pt>
                <c:pt idx="27">
                  <c:v>2496</c:v>
                </c:pt>
                <c:pt idx="28">
                  <c:v>2953</c:v>
                </c:pt>
                <c:pt idx="29">
                  <c:v>3001</c:v>
                </c:pt>
              </c:numCache>
            </c:numRef>
          </c:val>
          <c:extLst>
            <c:ext xmlns:c16="http://schemas.microsoft.com/office/drawing/2014/chart" uri="{C3380CC4-5D6E-409C-BE32-E72D297353CC}">
              <c16:uniqueId val="{00000002-7DCA-4F27-A76F-4B23F954450B}"/>
            </c:ext>
          </c:extLst>
        </c:ser>
        <c:ser>
          <c:idx val="3"/>
          <c:order val="3"/>
          <c:tx>
            <c:strRef>
              <c:f>Sheet1!$E$1</c:f>
              <c:strCache>
                <c:ptCount val="1"/>
                <c:pt idx="0">
                  <c:v>40-59</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cat>
            <c:numRef>
              <c:f>Sheet1!$A$2:$A$37</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Sheet1!$E$2:$E$37</c:f>
              <c:numCache>
                <c:formatCode>General</c:formatCode>
                <c:ptCount val="30"/>
                <c:pt idx="0">
                  <c:v>408</c:v>
                </c:pt>
                <c:pt idx="1">
                  <c:v>516</c:v>
                </c:pt>
                <c:pt idx="2">
                  <c:v>717</c:v>
                </c:pt>
                <c:pt idx="3">
                  <c:v>806</c:v>
                </c:pt>
                <c:pt idx="4">
                  <c:v>944</c:v>
                </c:pt>
                <c:pt idx="5">
                  <c:v>1145</c:v>
                </c:pt>
                <c:pt idx="6">
                  <c:v>1290</c:v>
                </c:pt>
                <c:pt idx="7">
                  <c:v>1254</c:v>
                </c:pt>
                <c:pt idx="8">
                  <c:v>1324</c:v>
                </c:pt>
                <c:pt idx="9">
                  <c:v>1363</c:v>
                </c:pt>
                <c:pt idx="10">
                  <c:v>1357</c:v>
                </c:pt>
                <c:pt idx="11">
                  <c:v>1337</c:v>
                </c:pt>
                <c:pt idx="12">
                  <c:v>1356</c:v>
                </c:pt>
                <c:pt idx="13">
                  <c:v>1276</c:v>
                </c:pt>
                <c:pt idx="14">
                  <c:v>1299</c:v>
                </c:pt>
                <c:pt idx="15">
                  <c:v>1309</c:v>
                </c:pt>
                <c:pt idx="16">
                  <c:v>1347</c:v>
                </c:pt>
                <c:pt idx="17">
                  <c:v>1391</c:v>
                </c:pt>
                <c:pt idx="18">
                  <c:v>1417</c:v>
                </c:pt>
                <c:pt idx="19">
                  <c:v>1369</c:v>
                </c:pt>
                <c:pt idx="20">
                  <c:v>1447</c:v>
                </c:pt>
                <c:pt idx="21">
                  <c:v>1511</c:v>
                </c:pt>
                <c:pt idx="22">
                  <c:v>1510</c:v>
                </c:pt>
                <c:pt idx="23">
                  <c:v>1539</c:v>
                </c:pt>
                <c:pt idx="24">
                  <c:v>1575</c:v>
                </c:pt>
                <c:pt idx="25">
                  <c:v>1627</c:v>
                </c:pt>
                <c:pt idx="26">
                  <c:v>1736</c:v>
                </c:pt>
                <c:pt idx="27">
                  <c:v>1684</c:v>
                </c:pt>
                <c:pt idx="28">
                  <c:v>1910</c:v>
                </c:pt>
                <c:pt idx="29">
                  <c:v>1781</c:v>
                </c:pt>
              </c:numCache>
            </c:numRef>
          </c:val>
          <c:extLst>
            <c:ext xmlns:c16="http://schemas.microsoft.com/office/drawing/2014/chart" uri="{C3380CC4-5D6E-409C-BE32-E72D297353CC}">
              <c16:uniqueId val="{00000003-7DCA-4F27-A76F-4B23F954450B}"/>
            </c:ext>
          </c:extLst>
        </c:ser>
        <c:ser>
          <c:idx val="4"/>
          <c:order val="4"/>
          <c:tx>
            <c:strRef>
              <c:f>Sheet1!$F$1</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rgbClr val="000000"/>
              </a:solidFill>
            </a:ln>
          </c:spPr>
          <c:cat>
            <c:numRef>
              <c:f>Sheet1!$A$2:$A$37</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Sheet1!$F$2:$F$37</c:f>
              <c:numCache>
                <c:formatCode>General</c:formatCode>
                <c:ptCount val="30"/>
                <c:pt idx="0">
                  <c:v>1</c:v>
                </c:pt>
                <c:pt idx="1">
                  <c:v>4</c:v>
                </c:pt>
                <c:pt idx="2">
                  <c:v>5</c:v>
                </c:pt>
                <c:pt idx="3">
                  <c:v>20</c:v>
                </c:pt>
                <c:pt idx="4">
                  <c:v>25</c:v>
                </c:pt>
                <c:pt idx="5">
                  <c:v>37</c:v>
                </c:pt>
                <c:pt idx="6">
                  <c:v>51</c:v>
                </c:pt>
                <c:pt idx="7">
                  <c:v>48</c:v>
                </c:pt>
                <c:pt idx="8">
                  <c:v>53</c:v>
                </c:pt>
                <c:pt idx="9">
                  <c:v>63</c:v>
                </c:pt>
                <c:pt idx="10">
                  <c:v>54</c:v>
                </c:pt>
                <c:pt idx="11">
                  <c:v>57</c:v>
                </c:pt>
                <c:pt idx="12">
                  <c:v>45</c:v>
                </c:pt>
                <c:pt idx="13">
                  <c:v>43</c:v>
                </c:pt>
                <c:pt idx="14">
                  <c:v>47</c:v>
                </c:pt>
                <c:pt idx="15">
                  <c:v>58</c:v>
                </c:pt>
                <c:pt idx="16">
                  <c:v>57</c:v>
                </c:pt>
                <c:pt idx="17">
                  <c:v>67</c:v>
                </c:pt>
                <c:pt idx="18">
                  <c:v>83</c:v>
                </c:pt>
                <c:pt idx="19">
                  <c:v>86</c:v>
                </c:pt>
                <c:pt idx="20">
                  <c:v>89</c:v>
                </c:pt>
                <c:pt idx="21">
                  <c:v>104</c:v>
                </c:pt>
                <c:pt idx="22">
                  <c:v>99</c:v>
                </c:pt>
                <c:pt idx="23">
                  <c:v>129</c:v>
                </c:pt>
                <c:pt idx="24">
                  <c:v>128</c:v>
                </c:pt>
                <c:pt idx="25">
                  <c:v>148</c:v>
                </c:pt>
                <c:pt idx="26">
                  <c:v>169</c:v>
                </c:pt>
                <c:pt idx="27">
                  <c:v>190</c:v>
                </c:pt>
                <c:pt idx="28">
                  <c:v>174</c:v>
                </c:pt>
                <c:pt idx="29">
                  <c:v>172</c:v>
                </c:pt>
              </c:numCache>
            </c:numRef>
          </c:val>
          <c:extLst>
            <c:ext xmlns:c16="http://schemas.microsoft.com/office/drawing/2014/chart" uri="{C3380CC4-5D6E-409C-BE32-E72D297353CC}">
              <c16:uniqueId val="{00000004-7DCA-4F27-A76F-4B23F954450B}"/>
            </c:ext>
          </c:extLst>
        </c:ser>
        <c:ser>
          <c:idx val="5"/>
          <c:order val="5"/>
          <c:tx>
            <c:strRef>
              <c:f>Sheet1!$G$1</c:f>
              <c:strCache>
                <c:ptCount val="1"/>
                <c:pt idx="0">
                  <c:v>70+</c:v>
                </c:pt>
              </c:strCache>
            </c:strRef>
          </c:tx>
          <c:spPr>
            <a:gradFill>
              <a:gsLst>
                <a:gs pos="0">
                  <a:srgbClr val="FF9900"/>
                </a:gs>
                <a:gs pos="50000">
                  <a:srgbClr val="FFC000"/>
                </a:gs>
                <a:gs pos="100000">
                  <a:srgbClr val="FF9900"/>
                </a:gs>
              </a:gsLst>
              <a:lin ang="10800000" scaled="1"/>
            </a:gradFill>
          </c:spPr>
          <c:cat>
            <c:numRef>
              <c:f>Sheet1!$A$2:$A$37</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Sheet1!$G$2:$G$37</c:f>
              <c:numCache>
                <c:formatCode>General</c:formatCode>
                <c:ptCount val="30"/>
                <c:pt idx="0">
                  <c:v>1</c:v>
                </c:pt>
                <c:pt idx="1">
                  <c:v>1</c:v>
                </c:pt>
                <c:pt idx="2">
                  <c:v>0</c:v>
                </c:pt>
                <c:pt idx="3">
                  <c:v>0</c:v>
                </c:pt>
                <c:pt idx="4">
                  <c:v>0</c:v>
                </c:pt>
                <c:pt idx="5">
                  <c:v>2</c:v>
                </c:pt>
                <c:pt idx="6">
                  <c:v>0</c:v>
                </c:pt>
                <c:pt idx="7">
                  <c:v>2</c:v>
                </c:pt>
                <c:pt idx="8">
                  <c:v>0</c:v>
                </c:pt>
                <c:pt idx="9">
                  <c:v>0</c:v>
                </c:pt>
                <c:pt idx="10">
                  <c:v>2</c:v>
                </c:pt>
                <c:pt idx="11">
                  <c:v>1</c:v>
                </c:pt>
                <c:pt idx="12">
                  <c:v>4</c:v>
                </c:pt>
                <c:pt idx="13">
                  <c:v>2</c:v>
                </c:pt>
                <c:pt idx="14">
                  <c:v>0</c:v>
                </c:pt>
                <c:pt idx="15">
                  <c:v>2</c:v>
                </c:pt>
                <c:pt idx="16">
                  <c:v>1</c:v>
                </c:pt>
                <c:pt idx="17">
                  <c:v>0</c:v>
                </c:pt>
                <c:pt idx="18">
                  <c:v>2</c:v>
                </c:pt>
                <c:pt idx="19">
                  <c:v>2</c:v>
                </c:pt>
                <c:pt idx="20">
                  <c:v>0</c:v>
                </c:pt>
                <c:pt idx="21">
                  <c:v>4</c:v>
                </c:pt>
                <c:pt idx="22">
                  <c:v>3</c:v>
                </c:pt>
                <c:pt idx="23">
                  <c:v>1</c:v>
                </c:pt>
                <c:pt idx="24">
                  <c:v>2</c:v>
                </c:pt>
                <c:pt idx="25">
                  <c:v>0</c:v>
                </c:pt>
                <c:pt idx="26">
                  <c:v>3</c:v>
                </c:pt>
                <c:pt idx="27">
                  <c:v>2</c:v>
                </c:pt>
                <c:pt idx="28">
                  <c:v>4</c:v>
                </c:pt>
                <c:pt idx="29">
                  <c:v>5</c:v>
                </c:pt>
              </c:numCache>
            </c:numRef>
          </c:val>
          <c:extLst>
            <c:ext xmlns:c16="http://schemas.microsoft.com/office/drawing/2014/chart" uri="{C3380CC4-5D6E-409C-BE32-E72D297353CC}">
              <c16:uniqueId val="{00000005-7DCA-4F27-A76F-4B23F954450B}"/>
            </c:ext>
          </c:extLst>
        </c:ser>
        <c:dLbls>
          <c:showLegendKey val="0"/>
          <c:showVal val="0"/>
          <c:showCatName val="0"/>
          <c:showSerName val="0"/>
          <c:showPercent val="0"/>
          <c:showBubbleSize val="0"/>
        </c:dLbls>
        <c:axId val="557785488"/>
        <c:axId val="557785880"/>
      </c:areaChart>
      <c:lineChart>
        <c:grouping val="standard"/>
        <c:varyColors val="0"/>
        <c:ser>
          <c:idx val="6"/>
          <c:order val="6"/>
          <c:tx>
            <c:strRef>
              <c:f>Sheet1!$H$1</c:f>
              <c:strCache>
                <c:ptCount val="1"/>
                <c:pt idx="0">
                  <c:v>Median Age</c:v>
                </c:pt>
              </c:strCache>
            </c:strRef>
          </c:tx>
          <c:spPr>
            <a:ln w="41275">
              <a:solidFill>
                <a:schemeClr val="bg1">
                  <a:lumMod val="50000"/>
                  <a:lumOff val="50000"/>
                </a:schemeClr>
              </a:solidFill>
            </a:ln>
          </c:spPr>
          <c:marker>
            <c:symbol val="diamond"/>
            <c:size val="9"/>
            <c:spPr>
              <a:solidFill>
                <a:schemeClr val="bg1">
                  <a:lumMod val="50000"/>
                  <a:lumOff val="50000"/>
                </a:schemeClr>
              </a:solidFill>
              <a:ln>
                <a:solidFill>
                  <a:schemeClr val="bg1">
                    <a:lumMod val="50000"/>
                    <a:lumOff val="50000"/>
                  </a:schemeClr>
                </a:solidFill>
              </a:ln>
            </c:spPr>
          </c:marker>
          <c:cat>
            <c:numRef>
              <c:f>Sheet1!$A$2:$A$37</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Sheet1!$H$2:$H$37</c:f>
              <c:numCache>
                <c:formatCode>General</c:formatCode>
                <c:ptCount val="30"/>
                <c:pt idx="0">
                  <c:v>25</c:v>
                </c:pt>
                <c:pt idx="1">
                  <c:v>25</c:v>
                </c:pt>
                <c:pt idx="2">
                  <c:v>26</c:v>
                </c:pt>
                <c:pt idx="3">
                  <c:v>26</c:v>
                </c:pt>
                <c:pt idx="4">
                  <c:v>27</c:v>
                </c:pt>
                <c:pt idx="5">
                  <c:v>27</c:v>
                </c:pt>
                <c:pt idx="6">
                  <c:v>29</c:v>
                </c:pt>
                <c:pt idx="7">
                  <c:v>29</c:v>
                </c:pt>
                <c:pt idx="8">
                  <c:v>30</c:v>
                </c:pt>
                <c:pt idx="9">
                  <c:v>30</c:v>
                </c:pt>
                <c:pt idx="10">
                  <c:v>30</c:v>
                </c:pt>
                <c:pt idx="11">
                  <c:v>31</c:v>
                </c:pt>
                <c:pt idx="12">
                  <c:v>31</c:v>
                </c:pt>
                <c:pt idx="13">
                  <c:v>31</c:v>
                </c:pt>
                <c:pt idx="14">
                  <c:v>30</c:v>
                </c:pt>
                <c:pt idx="15">
                  <c:v>30</c:v>
                </c:pt>
                <c:pt idx="16">
                  <c:v>31</c:v>
                </c:pt>
                <c:pt idx="17">
                  <c:v>31</c:v>
                </c:pt>
                <c:pt idx="18">
                  <c:v>31</c:v>
                </c:pt>
                <c:pt idx="19">
                  <c:v>30</c:v>
                </c:pt>
                <c:pt idx="20">
                  <c:v>31</c:v>
                </c:pt>
                <c:pt idx="21">
                  <c:v>32</c:v>
                </c:pt>
                <c:pt idx="22">
                  <c:v>32</c:v>
                </c:pt>
                <c:pt idx="23">
                  <c:v>32</c:v>
                </c:pt>
                <c:pt idx="24">
                  <c:v>32</c:v>
                </c:pt>
                <c:pt idx="25">
                  <c:v>33</c:v>
                </c:pt>
                <c:pt idx="26">
                  <c:v>33</c:v>
                </c:pt>
                <c:pt idx="27">
                  <c:v>32</c:v>
                </c:pt>
                <c:pt idx="28">
                  <c:v>32</c:v>
                </c:pt>
                <c:pt idx="29">
                  <c:v>32</c:v>
                </c:pt>
              </c:numCache>
            </c:numRef>
          </c:val>
          <c:smooth val="0"/>
          <c:extLst>
            <c:ext xmlns:c16="http://schemas.microsoft.com/office/drawing/2014/chart" uri="{C3380CC4-5D6E-409C-BE32-E72D297353CC}">
              <c16:uniqueId val="{00000006-7DCA-4F27-A76F-4B23F954450B}"/>
            </c:ext>
          </c:extLst>
        </c:ser>
        <c:dLbls>
          <c:showLegendKey val="0"/>
          <c:showVal val="0"/>
          <c:showCatName val="0"/>
          <c:showSerName val="0"/>
          <c:showPercent val="0"/>
          <c:showBubbleSize val="0"/>
        </c:dLbls>
        <c:marker val="1"/>
        <c:smooth val="0"/>
        <c:axId val="669861432"/>
        <c:axId val="669861040"/>
      </c:lineChart>
      <c:catAx>
        <c:axId val="557785488"/>
        <c:scaling>
          <c:orientation val="minMax"/>
        </c:scaling>
        <c:delete val="0"/>
        <c:axPos val="b"/>
        <c:numFmt formatCode="0" sourceLinked="0"/>
        <c:majorTickMark val="out"/>
        <c:minorTickMark val="none"/>
        <c:tickLblPos val="nextTo"/>
        <c:spPr>
          <a:ln>
            <a:solidFill>
              <a:schemeClr val="bg2"/>
            </a:solidFill>
          </a:ln>
        </c:spPr>
        <c:txPr>
          <a:bodyPr rot="-2700000" vert="horz"/>
          <a:lstStyle/>
          <a:p>
            <a:pPr>
              <a:defRPr sz="1300" b="1">
                <a:solidFill>
                  <a:schemeClr val="bg2"/>
                </a:solidFill>
              </a:defRPr>
            </a:pPr>
            <a:endParaRPr lang="en-US"/>
          </a:p>
        </c:txPr>
        <c:crossAx val="557785880"/>
        <c:crosses val="autoZero"/>
        <c:auto val="1"/>
        <c:lblAlgn val="ctr"/>
        <c:lblOffset val="100"/>
        <c:tickLblSkip val="1"/>
        <c:noMultiLvlLbl val="0"/>
      </c:catAx>
      <c:valAx>
        <c:axId val="557785880"/>
        <c:scaling>
          <c:orientation val="minMax"/>
        </c:scaling>
        <c:delete val="0"/>
        <c:axPos val="l"/>
        <c:majorGridlines>
          <c:spPr>
            <a:ln w="6350">
              <a:solidFill>
                <a:schemeClr val="tx1"/>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manualLayout>
              <c:xMode val="edge"/>
              <c:yMode val="edge"/>
              <c:x val="6.885655597398151E-3"/>
              <c:y val="0.29562247090808003"/>
            </c:manualLayout>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57785488"/>
        <c:crosses val="autoZero"/>
        <c:crossBetween val="midCat"/>
      </c:valAx>
      <c:valAx>
        <c:axId val="669861040"/>
        <c:scaling>
          <c:orientation val="minMax"/>
        </c:scaling>
        <c:delete val="0"/>
        <c:axPos val="r"/>
        <c:title>
          <c:tx>
            <c:rich>
              <a:bodyPr rot="-5400000" vert="horz"/>
              <a:lstStyle/>
              <a:p>
                <a:pPr>
                  <a:defRPr sz="1700">
                    <a:solidFill>
                      <a:schemeClr val="bg2"/>
                    </a:solidFill>
                  </a:defRPr>
                </a:pPr>
                <a:r>
                  <a:rPr lang="en-US" sz="1700" dirty="0" smtClean="0">
                    <a:solidFill>
                      <a:schemeClr val="bg2"/>
                    </a:solidFill>
                  </a:rPr>
                  <a:t>Median donor age (years)</a:t>
                </a:r>
                <a:endParaRPr lang="en-US" sz="1700" dirty="0">
                  <a:solidFill>
                    <a:schemeClr val="bg2"/>
                  </a:solidFill>
                </a:endParaRPr>
              </a:p>
            </c:rich>
          </c:tx>
          <c:layout>
            <c:manualLayout>
              <c:xMode val="edge"/>
              <c:yMode val="edge"/>
              <c:x val="0.95808684240556885"/>
              <c:y val="0.197591026209542"/>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669861432"/>
        <c:crosses val="max"/>
        <c:crossBetween val="midCat"/>
      </c:valAx>
      <c:catAx>
        <c:axId val="669861432"/>
        <c:scaling>
          <c:orientation val="minMax"/>
        </c:scaling>
        <c:delete val="1"/>
        <c:axPos val="t"/>
        <c:numFmt formatCode="General" sourceLinked="1"/>
        <c:majorTickMark val="out"/>
        <c:minorTickMark val="none"/>
        <c:tickLblPos val="none"/>
        <c:crossAx val="669861040"/>
        <c:crosses val="max"/>
        <c:auto val="1"/>
        <c:lblAlgn val="ctr"/>
        <c:lblOffset val="100"/>
        <c:noMultiLvlLbl val="0"/>
      </c:catAx>
      <c:spPr>
        <a:solidFill>
          <a:srgbClr val="000000"/>
        </a:solidFill>
        <a:ln w="15875">
          <a:solidFill>
            <a:schemeClr val="bg2"/>
          </a:solidFill>
        </a:ln>
      </c:spPr>
    </c:plotArea>
    <c:legend>
      <c:legendPos val="t"/>
      <c:layout>
        <c:manualLayout>
          <c:xMode val="edge"/>
          <c:yMode val="edge"/>
          <c:x val="0.11849480771425309"/>
          <c:y val="6.2525077725564135E-2"/>
          <c:w val="0.7818508501654684"/>
          <c:h val="7.4770216822762497E-2"/>
        </c:manualLayout>
      </c:layout>
      <c:overlay val="0"/>
      <c:spPr>
        <a:noFill/>
        <a:ln w="12700">
          <a:solidFill>
            <a:schemeClr val="bg2"/>
          </a:solidFill>
        </a:ln>
      </c:spPr>
      <c:txPr>
        <a:bodyPr/>
        <a:lstStyle/>
        <a:p>
          <a:pPr>
            <a:defRPr sz="1400" b="1">
              <a:solidFill>
                <a:schemeClr val="bg2"/>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184055118110238"/>
          <c:y val="0.10809549767817485"/>
          <c:w val="0.8533829984613992"/>
          <c:h val="0.74873167777104788"/>
        </c:manualLayout>
      </c:layout>
      <c:lineChart>
        <c:grouping val="standard"/>
        <c:varyColors val="0"/>
        <c:ser>
          <c:idx val="0"/>
          <c:order val="0"/>
          <c:tx>
            <c:strRef>
              <c:f>Sheet1!$B$1</c:f>
              <c:strCache>
                <c:ptCount val="1"/>
                <c:pt idx="0">
                  <c:v>Europe</c:v>
                </c:pt>
              </c:strCache>
            </c:strRef>
          </c:tx>
          <c:spPr>
            <a:ln w="41275">
              <a:solidFill>
                <a:srgbClr val="00B0F0"/>
              </a:solidFill>
            </a:ln>
          </c:spPr>
          <c:marker>
            <c:symbol val="none"/>
          </c:marker>
          <c:cat>
            <c:numRef>
              <c:f>Sheet1!$A$2:$A$31</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Sheet1!$B$2:$B$31</c:f>
              <c:numCache>
                <c:formatCode>General</c:formatCode>
                <c:ptCount val="30"/>
                <c:pt idx="0">
                  <c:v>26</c:v>
                </c:pt>
                <c:pt idx="1">
                  <c:v>26</c:v>
                </c:pt>
                <c:pt idx="2">
                  <c:v>27.5</c:v>
                </c:pt>
                <c:pt idx="3">
                  <c:v>27</c:v>
                </c:pt>
                <c:pt idx="4">
                  <c:v>29.5</c:v>
                </c:pt>
                <c:pt idx="5">
                  <c:v>31</c:v>
                </c:pt>
                <c:pt idx="6">
                  <c:v>33</c:v>
                </c:pt>
                <c:pt idx="7">
                  <c:v>33</c:v>
                </c:pt>
                <c:pt idx="8">
                  <c:v>33</c:v>
                </c:pt>
                <c:pt idx="9">
                  <c:v>33</c:v>
                </c:pt>
                <c:pt idx="10">
                  <c:v>35</c:v>
                </c:pt>
                <c:pt idx="11">
                  <c:v>35</c:v>
                </c:pt>
                <c:pt idx="12">
                  <c:v>36</c:v>
                </c:pt>
                <c:pt idx="13">
                  <c:v>35</c:v>
                </c:pt>
                <c:pt idx="14">
                  <c:v>36</c:v>
                </c:pt>
                <c:pt idx="15">
                  <c:v>37</c:v>
                </c:pt>
                <c:pt idx="16">
                  <c:v>37.5</c:v>
                </c:pt>
                <c:pt idx="17">
                  <c:v>38</c:v>
                </c:pt>
                <c:pt idx="18">
                  <c:v>40</c:v>
                </c:pt>
                <c:pt idx="19">
                  <c:v>40</c:v>
                </c:pt>
                <c:pt idx="20">
                  <c:v>40</c:v>
                </c:pt>
                <c:pt idx="21">
                  <c:v>41</c:v>
                </c:pt>
                <c:pt idx="22">
                  <c:v>42</c:v>
                </c:pt>
                <c:pt idx="23">
                  <c:v>43</c:v>
                </c:pt>
                <c:pt idx="24">
                  <c:v>44</c:v>
                </c:pt>
                <c:pt idx="25">
                  <c:v>43</c:v>
                </c:pt>
                <c:pt idx="26">
                  <c:v>44</c:v>
                </c:pt>
                <c:pt idx="27">
                  <c:v>45</c:v>
                </c:pt>
                <c:pt idx="28">
                  <c:v>44</c:v>
                </c:pt>
                <c:pt idx="29">
                  <c:v>45</c:v>
                </c:pt>
              </c:numCache>
            </c:numRef>
          </c:val>
          <c:smooth val="0"/>
          <c:extLst>
            <c:ext xmlns:c16="http://schemas.microsoft.com/office/drawing/2014/chart" uri="{C3380CC4-5D6E-409C-BE32-E72D297353CC}">
              <c16:uniqueId val="{00000000-5044-4CF7-8A3D-1E63A30071AF}"/>
            </c:ext>
          </c:extLst>
        </c:ser>
        <c:ser>
          <c:idx val="1"/>
          <c:order val="1"/>
          <c:tx>
            <c:strRef>
              <c:f>Sheet1!$C$1</c:f>
              <c:strCache>
                <c:ptCount val="1"/>
                <c:pt idx="0">
                  <c:v>North America</c:v>
                </c:pt>
              </c:strCache>
            </c:strRef>
          </c:tx>
          <c:spPr>
            <a:ln w="41275">
              <a:solidFill>
                <a:srgbClr val="00B050"/>
              </a:solidFill>
            </a:ln>
          </c:spPr>
          <c:marker>
            <c:symbol val="none"/>
          </c:marker>
          <c:cat>
            <c:numRef>
              <c:f>Sheet1!$A$2:$A$31</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Sheet1!$C$2:$C$31</c:f>
              <c:numCache>
                <c:formatCode>General</c:formatCode>
                <c:ptCount val="30"/>
                <c:pt idx="0">
                  <c:v>24</c:v>
                </c:pt>
                <c:pt idx="1">
                  <c:v>25</c:v>
                </c:pt>
                <c:pt idx="2">
                  <c:v>25</c:v>
                </c:pt>
                <c:pt idx="3">
                  <c:v>24</c:v>
                </c:pt>
                <c:pt idx="4">
                  <c:v>25</c:v>
                </c:pt>
                <c:pt idx="5">
                  <c:v>24</c:v>
                </c:pt>
                <c:pt idx="6">
                  <c:v>25</c:v>
                </c:pt>
                <c:pt idx="7">
                  <c:v>25</c:v>
                </c:pt>
                <c:pt idx="8">
                  <c:v>26</c:v>
                </c:pt>
                <c:pt idx="9">
                  <c:v>26</c:v>
                </c:pt>
                <c:pt idx="10">
                  <c:v>27</c:v>
                </c:pt>
                <c:pt idx="11">
                  <c:v>27</c:v>
                </c:pt>
                <c:pt idx="12">
                  <c:v>28</c:v>
                </c:pt>
                <c:pt idx="13">
                  <c:v>28</c:v>
                </c:pt>
                <c:pt idx="14">
                  <c:v>27</c:v>
                </c:pt>
                <c:pt idx="15">
                  <c:v>26</c:v>
                </c:pt>
                <c:pt idx="16">
                  <c:v>26</c:v>
                </c:pt>
                <c:pt idx="17">
                  <c:v>25</c:v>
                </c:pt>
                <c:pt idx="18">
                  <c:v>25</c:v>
                </c:pt>
                <c:pt idx="19">
                  <c:v>25</c:v>
                </c:pt>
                <c:pt idx="20">
                  <c:v>25</c:v>
                </c:pt>
                <c:pt idx="21">
                  <c:v>26</c:v>
                </c:pt>
                <c:pt idx="22">
                  <c:v>27</c:v>
                </c:pt>
                <c:pt idx="23">
                  <c:v>26</c:v>
                </c:pt>
                <c:pt idx="24">
                  <c:v>27</c:v>
                </c:pt>
                <c:pt idx="25">
                  <c:v>27</c:v>
                </c:pt>
                <c:pt idx="26">
                  <c:v>28</c:v>
                </c:pt>
                <c:pt idx="27">
                  <c:v>27</c:v>
                </c:pt>
                <c:pt idx="28">
                  <c:v>28</c:v>
                </c:pt>
                <c:pt idx="29">
                  <c:v>28</c:v>
                </c:pt>
              </c:numCache>
            </c:numRef>
          </c:val>
          <c:smooth val="0"/>
          <c:extLst>
            <c:ext xmlns:c16="http://schemas.microsoft.com/office/drawing/2014/chart" uri="{C3380CC4-5D6E-409C-BE32-E72D297353CC}">
              <c16:uniqueId val="{00000001-5044-4CF7-8A3D-1E63A30071AF}"/>
            </c:ext>
          </c:extLst>
        </c:ser>
        <c:ser>
          <c:idx val="2"/>
          <c:order val="2"/>
          <c:tx>
            <c:strRef>
              <c:f>Sheet1!$D$1</c:f>
              <c:strCache>
                <c:ptCount val="1"/>
                <c:pt idx="0">
                  <c:v>Other</c:v>
                </c:pt>
              </c:strCache>
            </c:strRef>
          </c:tx>
          <c:spPr>
            <a:ln w="41275">
              <a:solidFill>
                <a:srgbClr val="FF0000"/>
              </a:solidFill>
            </a:ln>
          </c:spPr>
          <c:marker>
            <c:symbol val="none"/>
          </c:marker>
          <c:cat>
            <c:numRef>
              <c:f>Sheet1!$A$2:$A$31</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Sheet1!$D$2:$D$31</c:f>
              <c:numCache>
                <c:formatCode>General</c:formatCode>
                <c:ptCount val="30"/>
                <c:pt idx="0">
                  <c:v>24.5</c:v>
                </c:pt>
                <c:pt idx="1">
                  <c:v>25</c:v>
                </c:pt>
                <c:pt idx="2">
                  <c:v>27</c:v>
                </c:pt>
                <c:pt idx="3">
                  <c:v>28</c:v>
                </c:pt>
                <c:pt idx="4">
                  <c:v>25</c:v>
                </c:pt>
                <c:pt idx="5">
                  <c:v>28</c:v>
                </c:pt>
                <c:pt idx="6">
                  <c:v>28</c:v>
                </c:pt>
                <c:pt idx="7">
                  <c:v>27</c:v>
                </c:pt>
                <c:pt idx="8">
                  <c:v>31</c:v>
                </c:pt>
                <c:pt idx="9">
                  <c:v>31</c:v>
                </c:pt>
                <c:pt idx="10">
                  <c:v>25.5</c:v>
                </c:pt>
                <c:pt idx="11">
                  <c:v>31</c:v>
                </c:pt>
                <c:pt idx="12">
                  <c:v>30</c:v>
                </c:pt>
                <c:pt idx="13">
                  <c:v>28</c:v>
                </c:pt>
                <c:pt idx="14">
                  <c:v>25</c:v>
                </c:pt>
                <c:pt idx="15">
                  <c:v>30</c:v>
                </c:pt>
                <c:pt idx="16">
                  <c:v>29</c:v>
                </c:pt>
                <c:pt idx="17">
                  <c:v>30</c:v>
                </c:pt>
                <c:pt idx="18">
                  <c:v>27</c:v>
                </c:pt>
                <c:pt idx="19">
                  <c:v>27</c:v>
                </c:pt>
                <c:pt idx="20">
                  <c:v>30</c:v>
                </c:pt>
                <c:pt idx="21">
                  <c:v>27</c:v>
                </c:pt>
                <c:pt idx="22">
                  <c:v>30</c:v>
                </c:pt>
                <c:pt idx="23">
                  <c:v>28.5</c:v>
                </c:pt>
                <c:pt idx="24">
                  <c:v>27</c:v>
                </c:pt>
                <c:pt idx="25">
                  <c:v>32</c:v>
                </c:pt>
                <c:pt idx="26">
                  <c:v>32</c:v>
                </c:pt>
                <c:pt idx="27">
                  <c:v>29</c:v>
                </c:pt>
                <c:pt idx="28">
                  <c:v>35</c:v>
                </c:pt>
                <c:pt idx="29">
                  <c:v>31</c:v>
                </c:pt>
              </c:numCache>
            </c:numRef>
          </c:val>
          <c:smooth val="0"/>
          <c:extLst>
            <c:ext xmlns:c16="http://schemas.microsoft.com/office/drawing/2014/chart" uri="{C3380CC4-5D6E-409C-BE32-E72D297353CC}">
              <c16:uniqueId val="{00000002-5044-4CF7-8A3D-1E63A30071AF}"/>
            </c:ext>
          </c:extLst>
        </c:ser>
        <c:dLbls>
          <c:showLegendKey val="0"/>
          <c:showVal val="0"/>
          <c:showCatName val="0"/>
          <c:showSerName val="0"/>
          <c:showPercent val="0"/>
          <c:showBubbleSize val="0"/>
        </c:dLbls>
        <c:smooth val="0"/>
        <c:axId val="669862216"/>
        <c:axId val="669862608"/>
      </c:lineChart>
      <c:catAx>
        <c:axId val="669862216"/>
        <c:scaling>
          <c:orientation val="minMax"/>
        </c:scaling>
        <c:delete val="0"/>
        <c:axPos val="b"/>
        <c:numFmt formatCode="General" sourceLinked="1"/>
        <c:majorTickMark val="out"/>
        <c:minorTickMark val="none"/>
        <c:tickLblPos val="nextTo"/>
        <c:spPr>
          <a:ln>
            <a:solidFill>
              <a:schemeClr val="bg2"/>
            </a:solidFill>
          </a:ln>
        </c:spPr>
        <c:txPr>
          <a:bodyPr rot="-2700000"/>
          <a:lstStyle/>
          <a:p>
            <a:pPr>
              <a:defRPr sz="1500" b="1">
                <a:solidFill>
                  <a:schemeClr val="bg2"/>
                </a:solidFill>
              </a:defRPr>
            </a:pPr>
            <a:endParaRPr lang="en-US"/>
          </a:p>
        </c:txPr>
        <c:crossAx val="669862608"/>
        <c:crosses val="autoZero"/>
        <c:auto val="1"/>
        <c:lblAlgn val="ctr"/>
        <c:lblOffset val="100"/>
        <c:tickLblSkip val="1"/>
        <c:noMultiLvlLbl val="0"/>
      </c:catAx>
      <c:valAx>
        <c:axId val="669862608"/>
        <c:scaling>
          <c:orientation val="minMax"/>
          <c:max val="50"/>
          <c:min val="2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Median donor age (years)</a:t>
                </a:r>
                <a:endParaRPr lang="en-US" sz="1700" dirty="0">
                  <a:solidFill>
                    <a:schemeClr val="bg2"/>
                  </a:solidFill>
                </a:endParaRPr>
              </a:p>
            </c:rich>
          </c:tx>
          <c:layout>
            <c:manualLayout>
              <c:xMode val="edge"/>
              <c:yMode val="edge"/>
              <c:x val="1.5563859602295673E-2"/>
              <c:y val="0.15337980293446926"/>
            </c:manualLayout>
          </c:layout>
          <c:overlay val="0"/>
        </c:title>
        <c:numFmt formatCode="General" sourceLinked="1"/>
        <c:majorTickMark val="out"/>
        <c:minorTickMark val="none"/>
        <c:tickLblPos val="nextTo"/>
        <c:spPr>
          <a:ln>
            <a:solidFill>
              <a:schemeClr val="bg2"/>
            </a:solidFill>
            <a:prstDash val="solid"/>
          </a:ln>
        </c:spPr>
        <c:txPr>
          <a:bodyPr/>
          <a:lstStyle/>
          <a:p>
            <a:pPr>
              <a:defRPr sz="1500" b="1">
                <a:solidFill>
                  <a:schemeClr val="bg2"/>
                </a:solidFill>
              </a:defRPr>
            </a:pPr>
            <a:endParaRPr lang="en-US"/>
          </a:p>
        </c:txPr>
        <c:crossAx val="669862216"/>
        <c:crosses val="autoZero"/>
        <c:crossBetween val="midCat"/>
        <c:majorUnit val="5"/>
      </c:valAx>
      <c:spPr>
        <a:noFill/>
        <a:ln>
          <a:solidFill>
            <a:schemeClr val="bg2"/>
          </a:solidFill>
        </a:ln>
      </c:spPr>
    </c:plotArea>
    <c:legend>
      <c:legendPos val="t"/>
      <c:layout>
        <c:manualLayout>
          <c:xMode val="edge"/>
          <c:yMode val="edge"/>
          <c:x val="0.11146970314055571"/>
          <c:y val="1.5384678477690289E-2"/>
          <c:w val="0.85321001900624505"/>
          <c:h val="7.8163133454472039E-2"/>
        </c:manualLayout>
      </c:layout>
      <c:overlay val="0"/>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9152185718164582E-2"/>
          <c:w val="0.86956748520841687"/>
          <c:h val="0.78824598097112852"/>
        </c:manualLayout>
      </c:layout>
      <c:barChart>
        <c:barDir val="col"/>
        <c:grouping val="clustered"/>
        <c:varyColors val="0"/>
        <c:ser>
          <c:idx val="0"/>
          <c:order val="0"/>
          <c:tx>
            <c:strRef>
              <c:f>Sheet1!$B$1</c:f>
              <c:strCache>
                <c:ptCount val="1"/>
                <c:pt idx="0">
                  <c:v>1988-1998 (N=49,528)</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Sheet1!$B$2:$B$7</c:f>
              <c:numCache>
                <c:formatCode>General</c:formatCode>
                <c:ptCount val="6"/>
                <c:pt idx="0">
                  <c:v>5.1001000000000003</c:v>
                </c:pt>
                <c:pt idx="1">
                  <c:v>3.3214000000000001</c:v>
                </c:pt>
                <c:pt idx="2">
                  <c:v>13.8447</c:v>
                </c:pt>
                <c:pt idx="3">
                  <c:v>59.120100000000001</c:v>
                </c:pt>
                <c:pt idx="4">
                  <c:v>18.2987</c:v>
                </c:pt>
                <c:pt idx="5">
                  <c:v>0.315</c:v>
                </c:pt>
              </c:numCache>
            </c:numRef>
          </c:val>
          <c:extLst>
            <c:ext xmlns:c16="http://schemas.microsoft.com/office/drawing/2014/chart" uri="{C3380CC4-5D6E-409C-BE32-E72D297353CC}">
              <c16:uniqueId val="{00000000-C0B8-4B94-B284-3A34CB1F17E4}"/>
            </c:ext>
          </c:extLst>
        </c:ser>
        <c:ser>
          <c:idx val="1"/>
          <c:order val="1"/>
          <c:tx>
            <c:strRef>
              <c:f>Sheet1!$C$1</c:f>
              <c:strCache>
                <c:ptCount val="1"/>
                <c:pt idx="0">
                  <c:v>1999-2009 (N=46,576)</c:v>
                </c:pt>
              </c:strCache>
            </c:strRef>
          </c:tx>
          <c:spPr>
            <a:gradFill>
              <a:gsLst>
                <a:gs pos="0">
                  <a:srgbClr val="7030A0"/>
                </a:gs>
                <a:gs pos="50000">
                  <a:srgbClr val="9933FF"/>
                </a:gs>
                <a:gs pos="100000">
                  <a:srgbClr val="7030A0"/>
                </a:gs>
              </a:gsLst>
              <a:lin ang="10800000" scaled="1"/>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Sheet1!$C$2:$C$7</c:f>
              <c:numCache>
                <c:formatCode>General</c:formatCode>
                <c:ptCount val="6"/>
                <c:pt idx="0">
                  <c:v>6.4474999999999998</c:v>
                </c:pt>
                <c:pt idx="1">
                  <c:v>4.9446000000000003</c:v>
                </c:pt>
                <c:pt idx="2">
                  <c:v>15.2697</c:v>
                </c:pt>
                <c:pt idx="3">
                  <c:v>48.902900000000002</c:v>
                </c:pt>
                <c:pt idx="4">
                  <c:v>23.514299999999999</c:v>
                </c:pt>
                <c:pt idx="5">
                  <c:v>0.92110000000000003</c:v>
                </c:pt>
              </c:numCache>
            </c:numRef>
          </c:val>
          <c:extLst>
            <c:ext xmlns:c16="http://schemas.microsoft.com/office/drawing/2014/chart" uri="{C3380CC4-5D6E-409C-BE32-E72D297353CC}">
              <c16:uniqueId val="{00000001-C0B8-4B94-B284-3A34CB1F17E4}"/>
            </c:ext>
          </c:extLst>
        </c:ser>
        <c:ser>
          <c:idx val="2"/>
          <c:order val="2"/>
          <c:tx>
            <c:strRef>
              <c:f>Sheet1!$D$1</c:f>
              <c:strCache>
                <c:ptCount val="1"/>
                <c:pt idx="0">
                  <c:v>2010-6/2018 (N=42,198)</c:v>
                </c:pt>
              </c:strCache>
            </c:strRef>
          </c:tx>
          <c:spPr>
            <a:gradFill>
              <a:gsLst>
                <a:gs pos="0">
                  <a:srgbClr val="B8B400"/>
                </a:gs>
                <a:gs pos="50000">
                  <a:srgbClr val="FFFF00"/>
                </a:gs>
                <a:gs pos="100000">
                  <a:srgbClr val="B8B400"/>
                </a:gs>
              </a:gsLst>
              <a:lin ang="10800000" scaled="1"/>
            </a:gradFill>
            <a:ln>
              <a:solidFill>
                <a:srgbClr val="000000"/>
              </a:solidFill>
            </a:ln>
          </c:spPr>
          <c:invertIfNegative val="0"/>
          <c:cat>
            <c:strRef>
              <c:f>Sheet1!$A$2:$A$7</c:f>
              <c:strCache>
                <c:ptCount val="6"/>
                <c:pt idx="0">
                  <c:v>0-9</c:v>
                </c:pt>
                <c:pt idx="1">
                  <c:v>10-17</c:v>
                </c:pt>
                <c:pt idx="2">
                  <c:v>18-39</c:v>
                </c:pt>
                <c:pt idx="3">
                  <c:v>40-59</c:v>
                </c:pt>
                <c:pt idx="4">
                  <c:v>60-69</c:v>
                </c:pt>
                <c:pt idx="5">
                  <c:v>70+</c:v>
                </c:pt>
              </c:strCache>
            </c:strRef>
          </c:cat>
          <c:val>
            <c:numRef>
              <c:f>Sheet1!$D$2:$D$7</c:f>
              <c:numCache>
                <c:formatCode>General</c:formatCode>
                <c:ptCount val="6"/>
                <c:pt idx="0">
                  <c:v>7.1307</c:v>
                </c:pt>
                <c:pt idx="1">
                  <c:v>5.4646999999999997</c:v>
                </c:pt>
                <c:pt idx="2">
                  <c:v>15.1713</c:v>
                </c:pt>
                <c:pt idx="3">
                  <c:v>43.276899999999998</c:v>
                </c:pt>
                <c:pt idx="4">
                  <c:v>26.932600000000001</c:v>
                </c:pt>
                <c:pt idx="5">
                  <c:v>2.0238</c:v>
                </c:pt>
              </c:numCache>
            </c:numRef>
          </c:val>
          <c:extLst>
            <c:ext xmlns:c16="http://schemas.microsoft.com/office/drawing/2014/chart" uri="{C3380CC4-5D6E-409C-BE32-E72D297353CC}">
              <c16:uniqueId val="{00000002-C0B8-4B94-B284-3A34CB1F17E4}"/>
            </c:ext>
          </c:extLst>
        </c:ser>
        <c:dLbls>
          <c:showLegendKey val="0"/>
          <c:showVal val="0"/>
          <c:showCatName val="0"/>
          <c:showSerName val="0"/>
          <c:showPercent val="0"/>
          <c:showBubbleSize val="0"/>
        </c:dLbls>
        <c:gapWidth val="35"/>
        <c:axId val="651774496"/>
        <c:axId val="651774888"/>
      </c:barChart>
      <c:catAx>
        <c:axId val="651774496"/>
        <c:scaling>
          <c:orientation val="minMax"/>
        </c:scaling>
        <c:delete val="0"/>
        <c:axPos val="b"/>
        <c:title>
          <c:tx>
            <c:rich>
              <a:bodyPr/>
              <a:lstStyle/>
              <a:p>
                <a:pPr>
                  <a:defRPr sz="1700">
                    <a:solidFill>
                      <a:schemeClr val="bg2"/>
                    </a:solidFill>
                  </a:defRPr>
                </a:pPr>
                <a:r>
                  <a:rPr lang="en-US" sz="1700" dirty="0" smtClean="0">
                    <a:solidFill>
                      <a:schemeClr val="bg2"/>
                    </a:solidFill>
                  </a:rPr>
                  <a:t>Recipient Age (Years)</a:t>
                </a:r>
                <a:endParaRPr lang="en-US" sz="1700" dirty="0">
                  <a:solidFill>
                    <a:schemeClr val="bg2"/>
                  </a:solidFill>
                </a:endParaRPr>
              </a:p>
            </c:rich>
          </c:tx>
          <c:layout>
            <c:manualLayout>
              <c:xMode val="edge"/>
              <c:yMode val="edge"/>
              <c:x val="0.44960763379153879"/>
              <c:y val="0.93550970943636347"/>
            </c:manualLayout>
          </c:layout>
          <c:overlay val="0"/>
        </c:title>
        <c:numFmt formatCode="General" sourceLinked="1"/>
        <c:majorTickMark val="out"/>
        <c:minorTickMark val="none"/>
        <c:tickLblPos val="nextTo"/>
        <c:spPr>
          <a:ln>
            <a:solidFill>
              <a:schemeClr val="bg2"/>
            </a:solidFill>
          </a:ln>
        </c:spPr>
        <c:txPr>
          <a:bodyPr rot="0"/>
          <a:lstStyle/>
          <a:p>
            <a:pPr>
              <a:defRPr sz="1500" b="1">
                <a:solidFill>
                  <a:schemeClr val="bg2"/>
                </a:solidFill>
              </a:defRPr>
            </a:pPr>
            <a:endParaRPr lang="en-US"/>
          </a:p>
        </c:txPr>
        <c:crossAx val="651774888"/>
        <c:crosses val="autoZero"/>
        <c:auto val="1"/>
        <c:lblAlgn val="ctr"/>
        <c:lblOffset val="100"/>
        <c:tickLblSkip val="1"/>
        <c:noMultiLvlLbl val="0"/>
      </c:catAx>
      <c:valAx>
        <c:axId val="651774888"/>
        <c:scaling>
          <c:orientation val="minMax"/>
          <c:max val="7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manualLayout>
              <c:xMode val="edge"/>
              <c:yMode val="edge"/>
              <c:x val="5.8898305084745762E-3"/>
              <c:y val="0.25483247211286092"/>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651774496"/>
        <c:crosses val="autoZero"/>
        <c:crossBetween val="between"/>
        <c:majorUnit val="10"/>
      </c:valAx>
      <c:spPr>
        <a:noFill/>
        <a:ln>
          <a:solidFill>
            <a:schemeClr val="bg2"/>
          </a:solidFill>
        </a:ln>
      </c:spPr>
    </c:plotArea>
    <c:legend>
      <c:legendPos val="r"/>
      <c:layout>
        <c:manualLayout>
          <c:xMode val="edge"/>
          <c:yMode val="edge"/>
          <c:x val="0.11504424778761289"/>
          <c:y val="6.5947033260186735E-2"/>
          <c:w val="0.30709017305040259"/>
          <c:h val="0.22317894109107653"/>
        </c:manualLayout>
      </c:layout>
      <c:overlay val="0"/>
      <c:spPr>
        <a:solidFill>
          <a:schemeClr val="tx1"/>
        </a:solidFill>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1932718298272417"/>
          <c:w val="0.86362491052258106"/>
          <c:h val="0.71423786578916437"/>
        </c:manualLayout>
      </c:layout>
      <c:barChart>
        <c:barDir val="col"/>
        <c:grouping val="percentStacked"/>
        <c:varyColors val="0"/>
        <c:ser>
          <c:idx val="0"/>
          <c:order val="0"/>
          <c:tx>
            <c:strRef>
              <c:f>Sheet1!$A$2</c:f>
              <c:strCache>
                <c:ptCount val="1"/>
                <c:pt idx="0">
                  <c:v>0-9</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invertIfNegative val="0"/>
          <c:cat>
            <c:strRef>
              <c:f>Sheet1!$B$1:$G$1</c:f>
              <c:strCache>
                <c:ptCount val="6"/>
                <c:pt idx="0">
                  <c:v>0-9</c:v>
                </c:pt>
                <c:pt idx="1">
                  <c:v>10-17</c:v>
                </c:pt>
                <c:pt idx="2">
                  <c:v>18-39</c:v>
                </c:pt>
                <c:pt idx="3">
                  <c:v>40-59</c:v>
                </c:pt>
                <c:pt idx="4">
                  <c:v>60-69</c:v>
                </c:pt>
                <c:pt idx="5">
                  <c:v>70+</c:v>
                </c:pt>
              </c:strCache>
            </c:strRef>
          </c:cat>
          <c:val>
            <c:numRef>
              <c:f>Sheet1!$B$2:$G$2</c:f>
              <c:numCache>
                <c:formatCode>General</c:formatCode>
                <c:ptCount val="6"/>
                <c:pt idx="0">
                  <c:v>2561</c:v>
                </c:pt>
                <c:pt idx="1">
                  <c:v>128</c:v>
                </c:pt>
                <c:pt idx="2">
                  <c:v>7</c:v>
                </c:pt>
                <c:pt idx="3">
                  <c:v>9</c:v>
                </c:pt>
                <c:pt idx="4">
                  <c:v>3</c:v>
                </c:pt>
                <c:pt idx="5">
                  <c:v>0</c:v>
                </c:pt>
              </c:numCache>
            </c:numRef>
          </c:val>
          <c:extLst>
            <c:ext xmlns:c16="http://schemas.microsoft.com/office/drawing/2014/chart" uri="{C3380CC4-5D6E-409C-BE32-E72D297353CC}">
              <c16:uniqueId val="{00000000-87BF-4314-B381-369F6553E2FB}"/>
            </c:ext>
          </c:extLst>
        </c:ser>
        <c:ser>
          <c:idx val="1"/>
          <c:order val="1"/>
          <c:tx>
            <c:strRef>
              <c:f>Sheet1!$A$3</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Sheet1!$B$1:$G$1</c:f>
              <c:strCache>
                <c:ptCount val="6"/>
                <c:pt idx="0">
                  <c:v>0-9</c:v>
                </c:pt>
                <c:pt idx="1">
                  <c:v>10-17</c:v>
                </c:pt>
                <c:pt idx="2">
                  <c:v>18-39</c:v>
                </c:pt>
                <c:pt idx="3">
                  <c:v>40-59</c:v>
                </c:pt>
                <c:pt idx="4">
                  <c:v>60-69</c:v>
                </c:pt>
                <c:pt idx="5">
                  <c:v>70+</c:v>
                </c:pt>
              </c:strCache>
            </c:strRef>
          </c:cat>
          <c:val>
            <c:numRef>
              <c:f>Sheet1!$B$3:$G$3</c:f>
              <c:numCache>
                <c:formatCode>General</c:formatCode>
                <c:ptCount val="6"/>
                <c:pt idx="0">
                  <c:v>320</c:v>
                </c:pt>
                <c:pt idx="1">
                  <c:v>1102</c:v>
                </c:pt>
                <c:pt idx="2">
                  <c:v>503</c:v>
                </c:pt>
                <c:pt idx="3">
                  <c:v>843</c:v>
                </c:pt>
                <c:pt idx="4">
                  <c:v>469</c:v>
                </c:pt>
                <c:pt idx="5">
                  <c:v>33</c:v>
                </c:pt>
              </c:numCache>
            </c:numRef>
          </c:val>
          <c:extLst>
            <c:ext xmlns:c16="http://schemas.microsoft.com/office/drawing/2014/chart" uri="{C3380CC4-5D6E-409C-BE32-E72D297353CC}">
              <c16:uniqueId val="{00000001-87BF-4314-B381-369F6553E2FB}"/>
            </c:ext>
          </c:extLst>
        </c:ser>
        <c:ser>
          <c:idx val="2"/>
          <c:order val="2"/>
          <c:tx>
            <c:strRef>
              <c:f>Sheet1!$A$4</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Sheet1!$B$1:$G$1</c:f>
              <c:strCache>
                <c:ptCount val="6"/>
                <c:pt idx="0">
                  <c:v>0-9</c:v>
                </c:pt>
                <c:pt idx="1">
                  <c:v>10-17</c:v>
                </c:pt>
                <c:pt idx="2">
                  <c:v>18-39</c:v>
                </c:pt>
                <c:pt idx="3">
                  <c:v>40-59</c:v>
                </c:pt>
                <c:pt idx="4">
                  <c:v>60-69</c:v>
                </c:pt>
                <c:pt idx="5">
                  <c:v>70+</c:v>
                </c:pt>
              </c:strCache>
            </c:strRef>
          </c:cat>
          <c:val>
            <c:numRef>
              <c:f>Sheet1!$B$4:$G$4</c:f>
              <c:numCache>
                <c:formatCode>General</c:formatCode>
                <c:ptCount val="6"/>
                <c:pt idx="0">
                  <c:v>90</c:v>
                </c:pt>
                <c:pt idx="1">
                  <c:v>868</c:v>
                </c:pt>
                <c:pt idx="2">
                  <c:v>3926</c:v>
                </c:pt>
                <c:pt idx="3">
                  <c:v>9688</c:v>
                </c:pt>
                <c:pt idx="4">
                  <c:v>5933</c:v>
                </c:pt>
                <c:pt idx="5">
                  <c:v>428</c:v>
                </c:pt>
              </c:numCache>
            </c:numRef>
          </c:val>
          <c:extLst>
            <c:ext xmlns:c16="http://schemas.microsoft.com/office/drawing/2014/chart" uri="{C3380CC4-5D6E-409C-BE32-E72D297353CC}">
              <c16:uniqueId val="{00000002-87BF-4314-B381-369F6553E2FB}"/>
            </c:ext>
          </c:extLst>
        </c:ser>
        <c:ser>
          <c:idx val="3"/>
          <c:order val="3"/>
          <c:tx>
            <c:strRef>
              <c:f>Sheet1!$A$5</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invertIfNegative val="0"/>
          <c:cat>
            <c:strRef>
              <c:f>Sheet1!$B$1:$G$1</c:f>
              <c:strCache>
                <c:ptCount val="6"/>
                <c:pt idx="0">
                  <c:v>0-9</c:v>
                </c:pt>
                <c:pt idx="1">
                  <c:v>10-17</c:v>
                </c:pt>
                <c:pt idx="2">
                  <c:v>18-39</c:v>
                </c:pt>
                <c:pt idx="3">
                  <c:v>40-59</c:v>
                </c:pt>
                <c:pt idx="4">
                  <c:v>60-69</c:v>
                </c:pt>
                <c:pt idx="5">
                  <c:v>70+</c:v>
                </c:pt>
              </c:strCache>
            </c:strRef>
          </c:cat>
          <c:val>
            <c:numRef>
              <c:f>Sheet1!$B$5:$G$5</c:f>
              <c:numCache>
                <c:formatCode>General</c:formatCode>
                <c:ptCount val="6"/>
                <c:pt idx="0">
                  <c:v>22</c:v>
                </c:pt>
                <c:pt idx="1">
                  <c:v>198</c:v>
                </c:pt>
                <c:pt idx="2">
                  <c:v>1850</c:v>
                </c:pt>
                <c:pt idx="3">
                  <c:v>7095</c:v>
                </c:pt>
                <c:pt idx="4">
                  <c:v>4434</c:v>
                </c:pt>
                <c:pt idx="5">
                  <c:v>345</c:v>
                </c:pt>
              </c:numCache>
            </c:numRef>
          </c:val>
          <c:extLst>
            <c:ext xmlns:c16="http://schemas.microsoft.com/office/drawing/2014/chart" uri="{C3380CC4-5D6E-409C-BE32-E72D297353CC}">
              <c16:uniqueId val="{00000003-87BF-4314-B381-369F6553E2FB}"/>
            </c:ext>
          </c:extLst>
        </c:ser>
        <c:ser>
          <c:idx val="4"/>
          <c:order val="4"/>
          <c:tx>
            <c:strRef>
              <c:f>Sheet1!$A$6</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chemeClr val="bg2"/>
              </a:solidFill>
            </a:ln>
          </c:spPr>
          <c:invertIfNegative val="0"/>
          <c:cat>
            <c:strRef>
              <c:f>Sheet1!$B$1:$G$1</c:f>
              <c:strCache>
                <c:ptCount val="6"/>
                <c:pt idx="0">
                  <c:v>0-9</c:v>
                </c:pt>
                <c:pt idx="1">
                  <c:v>10-17</c:v>
                </c:pt>
                <c:pt idx="2">
                  <c:v>18-39</c:v>
                </c:pt>
                <c:pt idx="3">
                  <c:v>40-59</c:v>
                </c:pt>
                <c:pt idx="4">
                  <c:v>60-69</c:v>
                </c:pt>
                <c:pt idx="5">
                  <c:v>70+</c:v>
                </c:pt>
              </c:strCache>
            </c:strRef>
          </c:cat>
          <c:val>
            <c:numRef>
              <c:f>Sheet1!$B$6:$G$6</c:f>
              <c:numCache>
                <c:formatCode>General</c:formatCode>
                <c:ptCount val="6"/>
                <c:pt idx="0">
                  <c:v>0</c:v>
                </c:pt>
                <c:pt idx="1">
                  <c:v>3</c:v>
                </c:pt>
                <c:pt idx="2">
                  <c:v>93</c:v>
                </c:pt>
                <c:pt idx="3">
                  <c:v>592</c:v>
                </c:pt>
                <c:pt idx="4">
                  <c:v>511</c:v>
                </c:pt>
                <c:pt idx="5">
                  <c:v>44</c:v>
                </c:pt>
              </c:numCache>
            </c:numRef>
          </c:val>
          <c:extLst>
            <c:ext xmlns:c16="http://schemas.microsoft.com/office/drawing/2014/chart" uri="{C3380CC4-5D6E-409C-BE32-E72D297353CC}">
              <c16:uniqueId val="{00000004-87BF-4314-B381-369F6553E2FB}"/>
            </c:ext>
          </c:extLst>
        </c:ser>
        <c:ser>
          <c:idx val="5"/>
          <c:order val="5"/>
          <c:tx>
            <c:strRef>
              <c:f>Sheet1!$A$7</c:f>
              <c:strCache>
                <c:ptCount val="1"/>
                <c:pt idx="0">
                  <c:v>70+</c:v>
                </c:pt>
              </c:strCache>
            </c:strRef>
          </c:tx>
          <c:spPr>
            <a:gradFill>
              <a:gsLst>
                <a:gs pos="0">
                  <a:srgbClr val="FF9900"/>
                </a:gs>
                <a:gs pos="50000">
                  <a:srgbClr val="FFC000"/>
                </a:gs>
                <a:gs pos="100000">
                  <a:srgbClr val="FF9900"/>
                </a:gs>
              </a:gsLst>
              <a:lin ang="10800000" scaled="1"/>
            </a:gradFill>
            <a:ln>
              <a:solidFill>
                <a:schemeClr val="bg2"/>
              </a:solidFill>
            </a:ln>
          </c:spPr>
          <c:invertIfNegative val="0"/>
          <c:cat>
            <c:strRef>
              <c:f>Sheet1!$B$1:$G$1</c:f>
              <c:strCache>
                <c:ptCount val="6"/>
                <c:pt idx="0">
                  <c:v>0-9</c:v>
                </c:pt>
                <c:pt idx="1">
                  <c:v>10-17</c:v>
                </c:pt>
                <c:pt idx="2">
                  <c:v>18-39</c:v>
                </c:pt>
                <c:pt idx="3">
                  <c:v>40-59</c:v>
                </c:pt>
                <c:pt idx="4">
                  <c:v>60-69</c:v>
                </c:pt>
                <c:pt idx="5">
                  <c:v>70+</c:v>
                </c:pt>
              </c:strCache>
            </c:strRef>
          </c:cat>
          <c:val>
            <c:numRef>
              <c:f>Sheet1!$B$7:$G$7</c:f>
              <c:numCache>
                <c:formatCode>General</c:formatCode>
                <c:ptCount val="6"/>
                <c:pt idx="0">
                  <c:v>0</c:v>
                </c:pt>
                <c:pt idx="1">
                  <c:v>0</c:v>
                </c:pt>
                <c:pt idx="2">
                  <c:v>0</c:v>
                </c:pt>
                <c:pt idx="3">
                  <c:v>7</c:v>
                </c:pt>
                <c:pt idx="4">
                  <c:v>9</c:v>
                </c:pt>
                <c:pt idx="5">
                  <c:v>4</c:v>
                </c:pt>
              </c:numCache>
            </c:numRef>
          </c:val>
          <c:extLst>
            <c:ext xmlns:c16="http://schemas.microsoft.com/office/drawing/2014/chart" uri="{C3380CC4-5D6E-409C-BE32-E72D297353CC}">
              <c16:uniqueId val="{00000005-87BF-4314-B381-369F6553E2FB}"/>
            </c:ext>
          </c:extLst>
        </c:ser>
        <c:dLbls>
          <c:showLegendKey val="0"/>
          <c:showVal val="0"/>
          <c:showCatName val="0"/>
          <c:showSerName val="0"/>
          <c:showPercent val="0"/>
          <c:showBubbleSize val="0"/>
        </c:dLbls>
        <c:gapWidth val="40"/>
        <c:overlap val="100"/>
        <c:axId val="476207904"/>
        <c:axId val="476207512"/>
      </c:barChart>
      <c:catAx>
        <c:axId val="476207904"/>
        <c:scaling>
          <c:orientation val="minMax"/>
        </c:scaling>
        <c:delete val="0"/>
        <c:axPos val="b"/>
        <c:title>
          <c:tx>
            <c:rich>
              <a:bodyPr/>
              <a:lstStyle/>
              <a:p>
                <a:pPr>
                  <a:defRPr sz="1700">
                    <a:solidFill>
                      <a:schemeClr val="bg2"/>
                    </a:solidFill>
                  </a:defRPr>
                </a:pPr>
                <a:r>
                  <a:rPr lang="en-US" sz="1700" dirty="0" smtClean="0">
                    <a:solidFill>
                      <a:schemeClr val="bg2"/>
                    </a:solidFill>
                  </a:rPr>
                  <a:t>Recipient Age (Years)</a:t>
                </a:r>
                <a:endParaRPr lang="en-US" sz="1700" dirty="0">
                  <a:solidFill>
                    <a:schemeClr val="bg2"/>
                  </a:solidFill>
                </a:endParaRPr>
              </a:p>
            </c:rich>
          </c:tx>
          <c:layout>
            <c:manualLayout>
              <c:xMode val="edge"/>
              <c:yMode val="edge"/>
              <c:x val="0.46925301372726647"/>
              <c:y val="0.90845712382967059"/>
            </c:manualLayout>
          </c:layout>
          <c:overlay val="0"/>
        </c:title>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476207512"/>
        <c:crosses val="autoZero"/>
        <c:auto val="1"/>
        <c:lblAlgn val="ctr"/>
        <c:lblOffset val="100"/>
        <c:noMultiLvlLbl val="0"/>
      </c:catAx>
      <c:valAx>
        <c:axId val="476207512"/>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476207904"/>
        <c:crosses val="autoZero"/>
        <c:crossBetween val="between"/>
        <c:majorUnit val="0.2"/>
      </c:valAx>
      <c:spPr>
        <a:noFill/>
        <a:ln w="12700">
          <a:solidFill>
            <a:schemeClr val="bg2"/>
          </a:solidFill>
        </a:ln>
      </c:spPr>
    </c:plotArea>
    <c:legend>
      <c:legendPos val="t"/>
      <c:legendEntry>
        <c:idx val="0"/>
        <c:txPr>
          <a:bodyPr/>
          <a:lstStyle/>
          <a:p>
            <a:pPr>
              <a:defRPr sz="1400" b="1">
                <a:solidFill>
                  <a:schemeClr val="bg2"/>
                </a:solidFill>
              </a:defRPr>
            </a:pPr>
            <a:endParaRPr lang="en-US"/>
          </a:p>
        </c:txPr>
      </c:legendEntry>
      <c:layout>
        <c:manualLayout>
          <c:xMode val="edge"/>
          <c:yMode val="edge"/>
          <c:x val="0.21098645855108819"/>
          <c:y val="1.6324675833431265E-2"/>
          <c:w val="0.76984902329686666"/>
          <c:h val="7.3342343401104709E-2"/>
        </c:manualLayout>
      </c:layout>
      <c:overlay val="0"/>
      <c:spPr>
        <a:noFill/>
        <a:ln w="12700">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1932718298272417"/>
          <c:w val="0.86362491052258106"/>
          <c:h val="0.71423786578916437"/>
        </c:manualLayout>
      </c:layout>
      <c:barChart>
        <c:barDir val="col"/>
        <c:grouping val="percentStacked"/>
        <c:varyColors val="0"/>
        <c:ser>
          <c:idx val="0"/>
          <c:order val="0"/>
          <c:tx>
            <c:strRef>
              <c:f>Sheet1!$B$1</c:f>
              <c:strCache>
                <c:ptCount val="1"/>
                <c:pt idx="0">
                  <c:v>0-9</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Sheet1!$B$2:$B$7</c:f>
              <c:numCache>
                <c:formatCode>General</c:formatCode>
                <c:ptCount val="6"/>
                <c:pt idx="0">
                  <c:v>2561</c:v>
                </c:pt>
                <c:pt idx="1">
                  <c:v>320</c:v>
                </c:pt>
                <c:pt idx="2">
                  <c:v>90</c:v>
                </c:pt>
                <c:pt idx="3">
                  <c:v>22</c:v>
                </c:pt>
                <c:pt idx="4">
                  <c:v>0</c:v>
                </c:pt>
                <c:pt idx="5">
                  <c:v>0</c:v>
                </c:pt>
              </c:numCache>
            </c:numRef>
          </c:val>
          <c:extLst>
            <c:ext xmlns:c16="http://schemas.microsoft.com/office/drawing/2014/chart" uri="{C3380CC4-5D6E-409C-BE32-E72D297353CC}">
              <c16:uniqueId val="{00000000-759C-45DA-9253-871E2E6D9C7F}"/>
            </c:ext>
          </c:extLst>
        </c:ser>
        <c:ser>
          <c:idx val="1"/>
          <c:order val="1"/>
          <c:tx>
            <c:strRef>
              <c:f>Sheet1!$C$1</c:f>
              <c:strCache>
                <c:ptCount val="1"/>
                <c:pt idx="0">
                  <c:v>10-17</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Sheet1!$C$2:$C$7</c:f>
              <c:numCache>
                <c:formatCode>General</c:formatCode>
                <c:ptCount val="6"/>
                <c:pt idx="0">
                  <c:v>128</c:v>
                </c:pt>
                <c:pt idx="1">
                  <c:v>1102</c:v>
                </c:pt>
                <c:pt idx="2">
                  <c:v>868</c:v>
                </c:pt>
                <c:pt idx="3">
                  <c:v>198</c:v>
                </c:pt>
                <c:pt idx="4">
                  <c:v>3</c:v>
                </c:pt>
                <c:pt idx="5">
                  <c:v>0</c:v>
                </c:pt>
              </c:numCache>
            </c:numRef>
          </c:val>
          <c:extLst>
            <c:ext xmlns:c16="http://schemas.microsoft.com/office/drawing/2014/chart" uri="{C3380CC4-5D6E-409C-BE32-E72D297353CC}">
              <c16:uniqueId val="{00000001-759C-45DA-9253-871E2E6D9C7F}"/>
            </c:ext>
          </c:extLst>
        </c:ser>
        <c:ser>
          <c:idx val="2"/>
          <c:order val="2"/>
          <c:tx>
            <c:strRef>
              <c:f>Sheet1!$D$1</c:f>
              <c:strCache>
                <c:ptCount val="1"/>
                <c:pt idx="0">
                  <c:v>18-39</c:v>
                </c:pt>
              </c:strCache>
            </c:strRef>
          </c:tx>
          <c:spPr>
            <a:gradFill flip="none" rotWithShape="1">
              <a:gsLst>
                <a:gs pos="0">
                  <a:srgbClr val="C00000"/>
                </a:gs>
                <a:gs pos="50000">
                  <a:srgbClr val="FF0000"/>
                </a:gs>
                <a:gs pos="100000">
                  <a:srgbClr val="C00000"/>
                </a:gs>
              </a:gsLst>
              <a:lin ang="10800000" scaled="1"/>
              <a:tileRect/>
            </a:gradFill>
            <a:ln>
              <a:solidFill>
                <a:srgbClr val="000000"/>
              </a:solidFill>
            </a:ln>
          </c:spPr>
          <c:invertIfNegative val="0"/>
          <c:cat>
            <c:strRef>
              <c:f>Sheet1!$A$2:$A$7</c:f>
              <c:strCache>
                <c:ptCount val="6"/>
                <c:pt idx="0">
                  <c:v>0-9</c:v>
                </c:pt>
                <c:pt idx="1">
                  <c:v>10-17</c:v>
                </c:pt>
                <c:pt idx="2">
                  <c:v>18-39</c:v>
                </c:pt>
                <c:pt idx="3">
                  <c:v>40-59</c:v>
                </c:pt>
                <c:pt idx="4">
                  <c:v>60-69</c:v>
                </c:pt>
                <c:pt idx="5">
                  <c:v>70+</c:v>
                </c:pt>
              </c:strCache>
            </c:strRef>
          </c:cat>
          <c:val>
            <c:numRef>
              <c:f>Sheet1!$D$2:$D$7</c:f>
              <c:numCache>
                <c:formatCode>General</c:formatCode>
                <c:ptCount val="6"/>
                <c:pt idx="0">
                  <c:v>7</c:v>
                </c:pt>
                <c:pt idx="1">
                  <c:v>503</c:v>
                </c:pt>
                <c:pt idx="2">
                  <c:v>3926</c:v>
                </c:pt>
                <c:pt idx="3">
                  <c:v>1850</c:v>
                </c:pt>
                <c:pt idx="4">
                  <c:v>93</c:v>
                </c:pt>
                <c:pt idx="5">
                  <c:v>0</c:v>
                </c:pt>
              </c:numCache>
            </c:numRef>
          </c:val>
          <c:extLst>
            <c:ext xmlns:c16="http://schemas.microsoft.com/office/drawing/2014/chart" uri="{C3380CC4-5D6E-409C-BE32-E72D297353CC}">
              <c16:uniqueId val="{00000002-759C-45DA-9253-871E2E6D9C7F}"/>
            </c:ext>
          </c:extLst>
        </c:ser>
        <c:ser>
          <c:idx val="3"/>
          <c:order val="3"/>
          <c:tx>
            <c:strRef>
              <c:f>Sheet1!$E$1</c:f>
              <c:strCache>
                <c:ptCount val="1"/>
                <c:pt idx="0">
                  <c:v>40-59</c:v>
                </c:pt>
              </c:strCache>
            </c:strRef>
          </c:tx>
          <c:spPr>
            <a:gradFill flip="none" rotWithShape="1">
              <a:gsLst>
                <a:gs pos="0">
                  <a:srgbClr val="008080"/>
                </a:gs>
                <a:gs pos="50000">
                  <a:srgbClr val="00FFFF"/>
                </a:gs>
                <a:gs pos="100000">
                  <a:srgbClr val="008080"/>
                </a:gs>
              </a:gsLst>
              <a:lin ang="0" scaled="1"/>
              <a:tileRect/>
            </a:gradFill>
            <a:ln>
              <a:solidFill>
                <a:srgbClr val="000000"/>
              </a:solidFill>
            </a:ln>
          </c:spPr>
          <c:invertIfNegative val="0"/>
          <c:cat>
            <c:strRef>
              <c:f>Sheet1!$A$2:$A$7</c:f>
              <c:strCache>
                <c:ptCount val="6"/>
                <c:pt idx="0">
                  <c:v>0-9</c:v>
                </c:pt>
                <c:pt idx="1">
                  <c:v>10-17</c:v>
                </c:pt>
                <c:pt idx="2">
                  <c:v>18-39</c:v>
                </c:pt>
                <c:pt idx="3">
                  <c:v>40-59</c:v>
                </c:pt>
                <c:pt idx="4">
                  <c:v>60-69</c:v>
                </c:pt>
                <c:pt idx="5">
                  <c:v>70+</c:v>
                </c:pt>
              </c:strCache>
            </c:strRef>
          </c:cat>
          <c:val>
            <c:numRef>
              <c:f>Sheet1!$E$2:$E$7</c:f>
              <c:numCache>
                <c:formatCode>General</c:formatCode>
                <c:ptCount val="6"/>
                <c:pt idx="0">
                  <c:v>9</c:v>
                </c:pt>
                <c:pt idx="1">
                  <c:v>843</c:v>
                </c:pt>
                <c:pt idx="2">
                  <c:v>9688</c:v>
                </c:pt>
                <c:pt idx="3">
                  <c:v>7095</c:v>
                </c:pt>
                <c:pt idx="4">
                  <c:v>592</c:v>
                </c:pt>
                <c:pt idx="5">
                  <c:v>7</c:v>
                </c:pt>
              </c:numCache>
            </c:numRef>
          </c:val>
          <c:extLst>
            <c:ext xmlns:c16="http://schemas.microsoft.com/office/drawing/2014/chart" uri="{C3380CC4-5D6E-409C-BE32-E72D297353CC}">
              <c16:uniqueId val="{00000003-759C-45DA-9253-871E2E6D9C7F}"/>
            </c:ext>
          </c:extLst>
        </c:ser>
        <c:ser>
          <c:idx val="4"/>
          <c:order val="4"/>
          <c:tx>
            <c:strRef>
              <c:f>Sheet1!$F$1</c:f>
              <c:strCache>
                <c:ptCount val="1"/>
                <c:pt idx="0">
                  <c:v>60-69</c:v>
                </c:pt>
              </c:strCache>
            </c:strRef>
          </c:tx>
          <c:spPr>
            <a:gradFill flip="none" rotWithShape="1">
              <a:gsLst>
                <a:gs pos="0">
                  <a:srgbClr val="7030A0"/>
                </a:gs>
                <a:gs pos="50000">
                  <a:srgbClr val="9900FF"/>
                </a:gs>
                <a:gs pos="100000">
                  <a:srgbClr val="7030A0"/>
                </a:gs>
              </a:gsLst>
              <a:lin ang="10800000" scaled="1"/>
              <a:tileRect/>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Sheet1!$F$2:$F$7</c:f>
              <c:numCache>
                <c:formatCode>General</c:formatCode>
                <c:ptCount val="6"/>
                <c:pt idx="0">
                  <c:v>3</c:v>
                </c:pt>
                <c:pt idx="1">
                  <c:v>469</c:v>
                </c:pt>
                <c:pt idx="2">
                  <c:v>5933</c:v>
                </c:pt>
                <c:pt idx="3">
                  <c:v>4434</c:v>
                </c:pt>
                <c:pt idx="4">
                  <c:v>511</c:v>
                </c:pt>
                <c:pt idx="5">
                  <c:v>9</c:v>
                </c:pt>
              </c:numCache>
            </c:numRef>
          </c:val>
          <c:extLst>
            <c:ext xmlns:c16="http://schemas.microsoft.com/office/drawing/2014/chart" uri="{C3380CC4-5D6E-409C-BE32-E72D297353CC}">
              <c16:uniqueId val="{00000004-759C-45DA-9253-871E2E6D9C7F}"/>
            </c:ext>
          </c:extLst>
        </c:ser>
        <c:ser>
          <c:idx val="5"/>
          <c:order val="5"/>
          <c:tx>
            <c:strRef>
              <c:f>Sheet1!$G$1</c:f>
              <c:strCache>
                <c:ptCount val="1"/>
                <c:pt idx="0">
                  <c:v>70+</c:v>
                </c:pt>
              </c:strCache>
            </c:strRef>
          </c:tx>
          <c:spPr>
            <a:gradFill>
              <a:gsLst>
                <a:gs pos="0">
                  <a:srgbClr val="FF9900"/>
                </a:gs>
                <a:gs pos="50000">
                  <a:srgbClr val="FFC000"/>
                </a:gs>
                <a:gs pos="100000">
                  <a:srgbClr val="FF9900"/>
                </a:gs>
              </a:gsLst>
              <a:lin ang="10800000" scaled="1"/>
            </a:gradFill>
            <a:ln>
              <a:solidFill>
                <a:schemeClr val="bg2"/>
              </a:solidFill>
            </a:ln>
          </c:spPr>
          <c:invertIfNegative val="0"/>
          <c:cat>
            <c:strRef>
              <c:f>Sheet1!$A$2:$A$7</c:f>
              <c:strCache>
                <c:ptCount val="6"/>
                <c:pt idx="0">
                  <c:v>0-9</c:v>
                </c:pt>
                <c:pt idx="1">
                  <c:v>10-17</c:v>
                </c:pt>
                <c:pt idx="2">
                  <c:v>18-39</c:v>
                </c:pt>
                <c:pt idx="3">
                  <c:v>40-59</c:v>
                </c:pt>
                <c:pt idx="4">
                  <c:v>60-69</c:v>
                </c:pt>
                <c:pt idx="5">
                  <c:v>70+</c:v>
                </c:pt>
              </c:strCache>
            </c:strRef>
          </c:cat>
          <c:val>
            <c:numRef>
              <c:f>Sheet1!$G$2:$G$7</c:f>
              <c:numCache>
                <c:formatCode>General</c:formatCode>
                <c:ptCount val="6"/>
                <c:pt idx="0">
                  <c:v>0</c:v>
                </c:pt>
                <c:pt idx="1">
                  <c:v>33</c:v>
                </c:pt>
                <c:pt idx="2">
                  <c:v>428</c:v>
                </c:pt>
                <c:pt idx="3">
                  <c:v>345</c:v>
                </c:pt>
                <c:pt idx="4">
                  <c:v>44</c:v>
                </c:pt>
                <c:pt idx="5">
                  <c:v>4</c:v>
                </c:pt>
              </c:numCache>
            </c:numRef>
          </c:val>
          <c:extLst>
            <c:ext xmlns:c16="http://schemas.microsoft.com/office/drawing/2014/chart" uri="{C3380CC4-5D6E-409C-BE32-E72D297353CC}">
              <c16:uniqueId val="{00000005-759C-45DA-9253-871E2E6D9C7F}"/>
            </c:ext>
          </c:extLst>
        </c:ser>
        <c:dLbls>
          <c:showLegendKey val="0"/>
          <c:showVal val="0"/>
          <c:showCatName val="0"/>
          <c:showSerName val="0"/>
          <c:showPercent val="0"/>
          <c:showBubbleSize val="0"/>
        </c:dLbls>
        <c:gapWidth val="40"/>
        <c:overlap val="100"/>
        <c:axId val="553539960"/>
        <c:axId val="553540352"/>
      </c:barChart>
      <c:catAx>
        <c:axId val="553539960"/>
        <c:scaling>
          <c:orientation val="minMax"/>
        </c:scaling>
        <c:delete val="0"/>
        <c:axPos val="b"/>
        <c:title>
          <c:tx>
            <c:rich>
              <a:bodyPr/>
              <a:lstStyle/>
              <a:p>
                <a:pPr>
                  <a:defRPr sz="1700">
                    <a:solidFill>
                      <a:schemeClr val="bg2"/>
                    </a:solidFill>
                  </a:defRPr>
                </a:pPr>
                <a:r>
                  <a:rPr lang="en-US" sz="1700" dirty="0" smtClean="0">
                    <a:solidFill>
                      <a:schemeClr val="bg2"/>
                    </a:solidFill>
                  </a:rPr>
                  <a:t>Donor Age (Years)</a:t>
                </a:r>
                <a:endParaRPr lang="en-US" sz="1700" dirty="0">
                  <a:solidFill>
                    <a:schemeClr val="bg2"/>
                  </a:solidFill>
                </a:endParaRPr>
              </a:p>
            </c:rich>
          </c:tx>
          <c:layout>
            <c:manualLayout>
              <c:xMode val="edge"/>
              <c:yMode val="edge"/>
              <c:x val="0.46925301372726647"/>
              <c:y val="0.90845712382967059"/>
            </c:manualLayout>
          </c:layout>
          <c:overlay val="0"/>
        </c:title>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53540352"/>
        <c:crosses val="autoZero"/>
        <c:auto val="1"/>
        <c:lblAlgn val="ctr"/>
        <c:lblOffset val="100"/>
        <c:noMultiLvlLbl val="0"/>
      </c:catAx>
      <c:valAx>
        <c:axId val="553540352"/>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53539960"/>
        <c:crosses val="autoZero"/>
        <c:crossBetween val="between"/>
        <c:majorUnit val="0.2"/>
      </c:valAx>
      <c:spPr>
        <a:noFill/>
        <a:ln w="12700">
          <a:solidFill>
            <a:schemeClr val="bg2"/>
          </a:solidFill>
        </a:ln>
      </c:spPr>
    </c:plotArea>
    <c:legend>
      <c:legendPos val="t"/>
      <c:layout>
        <c:manualLayout>
          <c:xMode val="edge"/>
          <c:yMode val="edge"/>
          <c:x val="0.24638468863958377"/>
          <c:y val="1.6324675833431265E-2"/>
          <c:w val="0.73445079320837114"/>
          <c:h val="7.3342343401104709E-2"/>
        </c:manualLayout>
      </c:layout>
      <c:overlay val="0"/>
      <c:spPr>
        <a:noFill/>
        <a:ln w="12700">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cdr:x>
      <cdr:y>0.02322</cdr:y>
    </cdr:from>
    <cdr:to>
      <cdr:x>0.21239</cdr:x>
      <cdr:y>0.10134</cdr:y>
    </cdr:to>
    <cdr:sp macro="" textlink="">
      <cdr:nvSpPr>
        <cdr:cNvPr id="2" name="TextBox 1"/>
        <cdr:cNvSpPr txBox="1"/>
      </cdr:nvSpPr>
      <cdr:spPr>
        <a:xfrm xmlns:a="http://schemas.openxmlformats.org/drawingml/2006/main">
          <a:off x="0" y="118547"/>
          <a:ext cx="1828800" cy="39883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l"/>
          <a:r>
            <a:rPr lang="en-US" sz="1400" b="1" dirty="0" smtClean="0">
              <a:solidFill>
                <a:schemeClr val="bg2"/>
              </a:solidFill>
            </a:rPr>
            <a:t>Donor Age (Years):</a:t>
          </a:r>
          <a:endParaRPr lang="en-US" sz="1400" b="1" dirty="0">
            <a:solidFill>
              <a:schemeClr val="bg2"/>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0.02322</cdr:y>
    </cdr:from>
    <cdr:to>
      <cdr:x>0.24779</cdr:x>
      <cdr:y>0.10134</cdr:y>
    </cdr:to>
    <cdr:sp macro="" textlink="">
      <cdr:nvSpPr>
        <cdr:cNvPr id="2" name="TextBox 1"/>
        <cdr:cNvSpPr txBox="1"/>
      </cdr:nvSpPr>
      <cdr:spPr>
        <a:xfrm xmlns:a="http://schemas.openxmlformats.org/drawingml/2006/main">
          <a:off x="0" y="118547"/>
          <a:ext cx="2133600" cy="39883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l"/>
          <a:r>
            <a:rPr lang="en-US" sz="1400" b="1" dirty="0" smtClean="0">
              <a:solidFill>
                <a:schemeClr val="bg2"/>
              </a:solidFill>
            </a:rPr>
            <a:t>Recipient Age (Years):</a:t>
          </a:r>
          <a:endParaRPr lang="en-US" sz="1400" b="1" dirty="0">
            <a:solidFill>
              <a:schemeClr val="bg2"/>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59255E-B7F2-4609-A598-10EEBAA7217E}" type="datetimeFigureOut">
              <a:rPr lang="en-US" smtClean="0"/>
              <a:pPr/>
              <a:t>1/2/2020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FBB1FB-AC70-4579-BA4D-6720E6A05D35}" type="slidenum">
              <a:rPr lang="en-US" smtClean="0"/>
              <a:pPr/>
              <a:t>‹#›</a:t>
            </a:fld>
            <a:endParaRPr lang="en-US" dirty="0"/>
          </a:p>
        </p:txBody>
      </p:sp>
    </p:spTree>
    <p:extLst>
      <p:ext uri="{BB962C8B-B14F-4D97-AF65-F5344CB8AC3E}">
        <p14:creationId xmlns:p14="http://schemas.microsoft.com/office/powerpoint/2010/main" val="26727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8FBB1FB-AC70-4579-BA4D-6720E6A05D35}" type="slidenum">
              <a:rPr lang="en-US" smtClean="0"/>
              <a:pPr/>
              <a:t>1</a:t>
            </a:fld>
            <a:endParaRPr lang="en-US" dirty="0"/>
          </a:p>
        </p:txBody>
      </p:sp>
    </p:spTree>
    <p:extLst>
      <p:ext uri="{BB962C8B-B14F-4D97-AF65-F5344CB8AC3E}">
        <p14:creationId xmlns:p14="http://schemas.microsoft.com/office/powerpoint/2010/main" val="2408024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dirty="0"/>
          </a:p>
        </p:txBody>
      </p:sp>
    </p:spTree>
    <p:extLst>
      <p:ext uri="{BB962C8B-B14F-4D97-AF65-F5344CB8AC3E}">
        <p14:creationId xmlns:p14="http://schemas.microsoft.com/office/powerpoint/2010/main" val="18123816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Transplants with unknown donor age were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dirty="0"/>
          </a:p>
        </p:txBody>
      </p:sp>
    </p:spTree>
    <p:extLst>
      <p:ext uri="{BB962C8B-B14F-4D97-AF65-F5344CB8AC3E}">
        <p14:creationId xmlns:p14="http://schemas.microsoft.com/office/powerpoint/2010/main" val="31444600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Transplants with unknown donor age were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dirty="0"/>
          </a:p>
        </p:txBody>
      </p:sp>
    </p:spTree>
    <p:extLst>
      <p:ext uri="{BB962C8B-B14F-4D97-AF65-F5344CB8AC3E}">
        <p14:creationId xmlns:p14="http://schemas.microsoft.com/office/powerpoint/2010/main" val="6427713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Therefore, 95% confidence limits are provided about the survival rate estimate; the survival rate shown is the best estimate but the true rate will most likely fall within these limits.</a:t>
            </a:r>
          </a:p>
          <a:p>
            <a:endParaRPr lang="en-US" dirty="0" smtClean="0"/>
          </a:p>
          <a:p>
            <a:r>
              <a:rPr lang="en-US" dirty="0" smtClean="0"/>
              <a:t>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13</a:t>
            </a:fld>
            <a:endParaRPr lang="en-US" dirty="0"/>
          </a:p>
        </p:txBody>
      </p:sp>
    </p:spTree>
    <p:extLst>
      <p:ext uri="{BB962C8B-B14F-4D97-AF65-F5344CB8AC3E}">
        <p14:creationId xmlns:p14="http://schemas.microsoft.com/office/powerpoint/2010/main" val="14298698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14</a:t>
            </a:fld>
            <a:endParaRPr lang="en-US" dirty="0"/>
          </a:p>
        </p:txBody>
      </p:sp>
    </p:spTree>
    <p:extLst>
      <p:ext uri="{BB962C8B-B14F-4D97-AF65-F5344CB8AC3E}">
        <p14:creationId xmlns:p14="http://schemas.microsoft.com/office/powerpoint/2010/main" val="29152592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a:t>
            </a:fld>
            <a:endParaRPr lang="en-US" dirty="0"/>
          </a:p>
        </p:txBody>
      </p:sp>
    </p:spTree>
    <p:extLst>
      <p:ext uri="{BB962C8B-B14F-4D97-AF65-F5344CB8AC3E}">
        <p14:creationId xmlns:p14="http://schemas.microsoft.com/office/powerpoint/2010/main" val="15527070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3</a:t>
            </a:fld>
            <a:endParaRPr lang="en-US" dirty="0"/>
          </a:p>
        </p:txBody>
      </p:sp>
    </p:spTree>
    <p:extLst>
      <p:ext uri="{BB962C8B-B14F-4D97-AF65-F5344CB8AC3E}">
        <p14:creationId xmlns:p14="http://schemas.microsoft.com/office/powerpoint/2010/main" val="31247883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dirty="0"/>
          </a:p>
        </p:txBody>
      </p:sp>
    </p:spTree>
    <p:extLst>
      <p:ext uri="{BB962C8B-B14F-4D97-AF65-F5344CB8AC3E}">
        <p14:creationId xmlns:p14="http://schemas.microsoft.com/office/powerpoint/2010/main" val="3426961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dirty="0"/>
          </a:p>
        </p:txBody>
      </p:sp>
    </p:spTree>
    <p:extLst>
      <p:ext uri="{BB962C8B-B14F-4D97-AF65-F5344CB8AC3E}">
        <p14:creationId xmlns:p14="http://schemas.microsoft.com/office/powerpoint/2010/main" val="28385728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dirty="0"/>
          </a:p>
        </p:txBody>
      </p:sp>
    </p:spTree>
    <p:extLst>
      <p:ext uri="{BB962C8B-B14F-4D97-AF65-F5344CB8AC3E}">
        <p14:creationId xmlns:p14="http://schemas.microsoft.com/office/powerpoint/2010/main" val="41284217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7</a:t>
            </a:fld>
            <a:endParaRPr lang="en-US" dirty="0"/>
          </a:p>
        </p:txBody>
      </p:sp>
    </p:spTree>
    <p:extLst>
      <p:ext uri="{BB962C8B-B14F-4D97-AF65-F5344CB8AC3E}">
        <p14:creationId xmlns:p14="http://schemas.microsoft.com/office/powerpoint/2010/main" val="35594267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age distribution of heart transplant recipients was compared between the eras using a chi-square test. A significant p-value means that at least one of the groups is different than the others but it doesn’t identify which group it is.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dirty="0"/>
          </a:p>
        </p:txBody>
      </p:sp>
    </p:spTree>
    <p:extLst>
      <p:ext uri="{BB962C8B-B14F-4D97-AF65-F5344CB8AC3E}">
        <p14:creationId xmlns:p14="http://schemas.microsoft.com/office/powerpoint/2010/main" val="41771272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dirty="0"/>
          </a:p>
        </p:txBody>
      </p:sp>
    </p:spTree>
    <p:extLst>
      <p:ext uri="{BB962C8B-B14F-4D97-AF65-F5344CB8AC3E}">
        <p14:creationId xmlns:p14="http://schemas.microsoft.com/office/powerpoint/2010/main" val="14635144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solidFill>
                  <a:srgbClr val="002060"/>
                </a:solidFill>
              </a:rPr>
              <a:t>HEART TRANSPLANTATION</a:t>
            </a:r>
            <a:endParaRPr lang="en-US" sz="4000" dirty="0">
              <a:solidFill>
                <a:srgbClr val="002060"/>
              </a:solidFill>
            </a:endParaRPr>
          </a:p>
        </p:txBody>
      </p:sp>
      <p:sp>
        <p:nvSpPr>
          <p:cNvPr id="3" name="Subtitle 2"/>
          <p:cNvSpPr>
            <a:spLocks noGrp="1"/>
          </p:cNvSpPr>
          <p:nvPr>
            <p:ph type="subTitle" idx="1"/>
          </p:nvPr>
        </p:nvSpPr>
        <p:spPr/>
        <p:txBody>
          <a:bodyPr/>
          <a:lstStyle/>
          <a:p>
            <a:r>
              <a:rPr lang="en-US" dirty="0" smtClean="0">
                <a:solidFill>
                  <a:srgbClr val="002060"/>
                </a:solidFill>
              </a:rPr>
              <a:t>Overall</a:t>
            </a:r>
            <a:endParaRPr lang="en-US"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16" name="Picture 15"/>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17"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4790058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1486388207"/>
              </p:ext>
            </p:extLst>
          </p:nvPr>
        </p:nvGraphicFramePr>
        <p:xfrm>
          <a:off x="228600" y="1143000"/>
          <a:ext cx="8610600" cy="5105400"/>
        </p:xfrm>
        <a:graphic>
          <a:graphicData uri="http://schemas.openxmlformats.org/drawingml/2006/chart">
            <c:chart xmlns:c="http://schemas.openxmlformats.org/drawingml/2006/chart" xmlns:r="http://schemas.openxmlformats.org/officeDocument/2006/relationships" r:id="rId3"/>
          </a:graphicData>
        </a:graphic>
      </p:graphicFrame>
      <p:sp>
        <p:nvSpPr>
          <p:cNvPr id="18" name="Title 1"/>
          <p:cNvSpPr txBox="1">
            <a:spLocks/>
          </p:cNvSpPr>
          <p:nvPr/>
        </p:nvSpPr>
        <p:spPr bwMode="auto">
          <a:xfrm>
            <a:off x="0" y="195942"/>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Heart Transplants</a:t>
            </a:r>
            <a:r>
              <a:rPr lang="en-US" sz="3600" kern="0" dirty="0" smtClean="0">
                <a:solidFill>
                  <a:srgbClr val="002060"/>
                </a:solidFill>
              </a:rPr>
              <a:t/>
            </a:r>
            <a:br>
              <a:rPr lang="en-US" sz="3600" kern="0" dirty="0" smtClean="0">
                <a:solidFill>
                  <a:srgbClr val="002060"/>
                </a:solidFill>
              </a:rPr>
            </a:br>
            <a:endParaRPr lang="en-US" sz="2000" kern="0" dirty="0">
              <a:solidFill>
                <a:srgbClr val="002060"/>
              </a:solidFill>
            </a:endParaRPr>
          </a:p>
        </p:txBody>
      </p:sp>
      <p:sp>
        <p:nvSpPr>
          <p:cNvPr id="3" name="Title 2"/>
          <p:cNvSpPr txBox="1"/>
          <p:nvPr/>
        </p:nvSpPr>
        <p:spPr>
          <a:xfrm>
            <a:off x="174170" y="664028"/>
            <a:ext cx="3962400" cy="461665"/>
          </a:xfrm>
          <a:prstGeom prst="rect">
            <a:avLst/>
          </a:prstGeom>
          <a:noFill/>
        </p:spPr>
        <p:txBody>
          <a:bodyPr wrap="square" rtlCol="0">
            <a:spAutoFit/>
          </a:bodyPr>
          <a:lstStyle/>
          <a:p>
            <a:r>
              <a:rPr lang="en-US" sz="2400" b="1" kern="0" dirty="0">
                <a:solidFill>
                  <a:srgbClr val="002060"/>
                </a:solidFill>
              </a:rPr>
              <a:t>Donor and Recipient </a:t>
            </a:r>
            <a:r>
              <a:rPr lang="en-US" sz="2400" b="1" kern="0" dirty="0" smtClean="0">
                <a:solidFill>
                  <a:srgbClr val="002060"/>
                </a:solidFill>
              </a:rPr>
              <a:t>Age</a:t>
            </a:r>
            <a:endParaRPr lang="en-US" sz="2400" b="1" kern="0" dirty="0">
              <a:solidFill>
                <a:srgbClr val="002060"/>
              </a:solidFill>
            </a:endParaRPr>
          </a:p>
        </p:txBody>
      </p:sp>
      <p:sp>
        <p:nvSpPr>
          <p:cNvPr id="19" name="title_cohort"/>
          <p:cNvSpPr txBox="1"/>
          <p:nvPr/>
        </p:nvSpPr>
        <p:spPr>
          <a:xfrm>
            <a:off x="3886200" y="707571"/>
            <a:ext cx="5105400" cy="400110"/>
          </a:xfrm>
          <a:prstGeom prst="rect">
            <a:avLst/>
          </a:prstGeom>
          <a:noFill/>
        </p:spPr>
        <p:txBody>
          <a:bodyPr wrap="square" rtlCol="0">
            <a:spAutoFit/>
          </a:bodyPr>
          <a:lstStyle/>
          <a:p>
            <a:r>
              <a:rPr lang="en-US" sz="2000" b="1" kern="0" dirty="0" smtClean="0">
                <a:solidFill>
                  <a:srgbClr val="002060"/>
                </a:solidFill>
              </a:rPr>
              <a:t>(Transplants: January 2010 – June 2018)</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1911610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820699632"/>
              </p:ext>
            </p:extLst>
          </p:nvPr>
        </p:nvGraphicFramePr>
        <p:xfrm>
          <a:off x="304800" y="1295400"/>
          <a:ext cx="83820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21" name="TextBox 20"/>
          <p:cNvSpPr txBox="1"/>
          <p:nvPr/>
        </p:nvSpPr>
        <p:spPr>
          <a:xfrm>
            <a:off x="4878119" y="6078583"/>
            <a:ext cx="4114798" cy="276999"/>
          </a:xfrm>
          <a:prstGeom prst="rect">
            <a:avLst/>
          </a:prstGeom>
          <a:noFill/>
        </p:spPr>
        <p:txBody>
          <a:bodyPr wrap="square" rtlCol="0">
            <a:spAutoFit/>
          </a:bodyPr>
          <a:lstStyle/>
          <a:p>
            <a:r>
              <a:rPr lang="en-US" sz="1200" b="1" u="sng" dirty="0" smtClean="0">
                <a:solidFill>
                  <a:schemeClr val="bg2"/>
                </a:solidFill>
              </a:rPr>
              <a:t>Recipient age (years): mean/median</a:t>
            </a:r>
          </a:p>
        </p:txBody>
      </p:sp>
      <p:sp>
        <p:nvSpPr>
          <p:cNvPr id="20" name="Title 1"/>
          <p:cNvSpPr txBox="1">
            <a:spLocks/>
          </p:cNvSpPr>
          <p:nvPr/>
        </p:nvSpPr>
        <p:spPr bwMode="auto">
          <a:xfrm>
            <a:off x="0" y="228600"/>
            <a:ext cx="91440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Heart Transplants</a:t>
            </a:r>
            <a:r>
              <a:rPr lang="en-US" sz="2400" kern="0" dirty="0" smtClean="0">
                <a:solidFill>
                  <a:srgbClr val="002060"/>
                </a:solidFill>
              </a:rPr>
              <a:t/>
            </a:r>
            <a:br>
              <a:rPr lang="en-US" sz="2400" kern="0" dirty="0" smtClean="0">
                <a:solidFill>
                  <a:srgbClr val="002060"/>
                </a:solidFill>
              </a:rPr>
            </a:br>
            <a:r>
              <a:rPr lang="en-US" sz="2400" kern="0" dirty="0" smtClean="0">
                <a:solidFill>
                  <a:srgbClr val="002060"/>
                </a:solidFill>
              </a:rPr>
              <a:t>Recipient Age Distribution by Location  </a:t>
            </a:r>
            <a:br>
              <a:rPr lang="en-US" sz="2400" kern="0" dirty="0" smtClean="0">
                <a:solidFill>
                  <a:srgbClr val="002060"/>
                </a:solidFill>
              </a:rPr>
            </a:br>
            <a:endParaRPr lang="en-US" sz="2000" kern="0" dirty="0">
              <a:solidFill>
                <a:srgbClr val="002060"/>
              </a:solidFill>
            </a:endParaRPr>
          </a:p>
        </p:txBody>
      </p:sp>
      <p:sp>
        <p:nvSpPr>
          <p:cNvPr id="5" name="pvalues"/>
          <p:cNvSpPr/>
          <p:nvPr/>
        </p:nvSpPr>
        <p:spPr>
          <a:xfrm>
            <a:off x="4876798" y="6262546"/>
            <a:ext cx="4256315" cy="276999"/>
          </a:xfrm>
          <a:prstGeom prst="rect">
            <a:avLst/>
          </a:prstGeom>
        </p:spPr>
        <p:txBody>
          <a:bodyPr wrap="square">
            <a:spAutoFit/>
          </a:bodyPr>
          <a:lstStyle/>
          <a:p>
            <a:r>
              <a:rPr lang="en-US" sz="1200" b="1" dirty="0" smtClean="0">
                <a:solidFill>
                  <a:schemeClr val="bg2"/>
                </a:solidFill>
              </a:rPr>
              <a:t>Europe = 47/52; North America = 46/53; Other = 44/48</a:t>
            </a:r>
            <a:endParaRPr lang="en-US" sz="1200" b="1" dirty="0">
              <a:solidFill>
                <a:schemeClr val="bg2"/>
              </a:solidFill>
            </a:endParaRPr>
          </a:p>
        </p:txBody>
      </p:sp>
      <p:sp>
        <p:nvSpPr>
          <p:cNvPr id="3" name="title_cohort"/>
          <p:cNvSpPr txBox="1"/>
          <p:nvPr/>
        </p:nvSpPr>
        <p:spPr>
          <a:xfrm>
            <a:off x="1638300" y="946847"/>
            <a:ext cx="5867400" cy="400110"/>
          </a:xfrm>
          <a:prstGeom prst="rect">
            <a:avLst/>
          </a:prstGeom>
          <a:noFill/>
        </p:spPr>
        <p:txBody>
          <a:bodyPr wrap="square" rtlCol="0">
            <a:spAutoFit/>
          </a:bodyPr>
          <a:lstStyle/>
          <a:p>
            <a:pPr algn="ctr"/>
            <a:r>
              <a:rPr lang="en-US" sz="2000" b="1" kern="0" dirty="0" smtClean="0">
                <a:solidFill>
                  <a:srgbClr val="002060"/>
                </a:solidFill>
              </a:rPr>
              <a:t>(Transplants: January 2010 – June 2018)</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22" name="Picture 21"/>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3"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
        <p:nvSpPr>
          <p:cNvPr id="15" name="TextBox 1"/>
          <p:cNvSpPr txBox="1"/>
          <p:nvPr/>
        </p:nvSpPr>
        <p:spPr>
          <a:xfrm>
            <a:off x="1260089" y="1496093"/>
            <a:ext cx="1576985" cy="39883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sz="1400" b="1" dirty="0" smtClean="0">
                <a:solidFill>
                  <a:schemeClr val="bg2"/>
                </a:solidFill>
              </a:rPr>
              <a:t>Age (Years):</a:t>
            </a:r>
            <a:endParaRPr lang="en-US" sz="1400" b="1" dirty="0">
              <a:solidFill>
                <a:schemeClr val="bg2"/>
              </a:solidFill>
            </a:endParaRPr>
          </a:p>
        </p:txBody>
      </p:sp>
    </p:spTree>
    <p:extLst>
      <p:ext uri="{BB962C8B-B14F-4D97-AF65-F5344CB8AC3E}">
        <p14:creationId xmlns:p14="http://schemas.microsoft.com/office/powerpoint/2010/main" val="38447024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3300156135"/>
              </p:ext>
            </p:extLst>
          </p:nvPr>
        </p:nvGraphicFramePr>
        <p:xfrm>
          <a:off x="304800" y="1295400"/>
          <a:ext cx="83820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20" name="TextBox 19"/>
          <p:cNvSpPr txBox="1"/>
          <p:nvPr/>
        </p:nvSpPr>
        <p:spPr>
          <a:xfrm>
            <a:off x="4878119" y="6078583"/>
            <a:ext cx="4114798" cy="276999"/>
          </a:xfrm>
          <a:prstGeom prst="rect">
            <a:avLst/>
          </a:prstGeom>
          <a:noFill/>
        </p:spPr>
        <p:txBody>
          <a:bodyPr wrap="square" rtlCol="0">
            <a:spAutoFit/>
          </a:bodyPr>
          <a:lstStyle/>
          <a:p>
            <a:r>
              <a:rPr lang="en-US" sz="1200" b="1" u="sng" dirty="0" smtClean="0">
                <a:solidFill>
                  <a:schemeClr val="bg2"/>
                </a:solidFill>
              </a:rPr>
              <a:t>Donor age (years): mean/median</a:t>
            </a:r>
          </a:p>
        </p:txBody>
      </p:sp>
      <p:sp>
        <p:nvSpPr>
          <p:cNvPr id="22" name="Title 1"/>
          <p:cNvSpPr txBox="1">
            <a:spLocks/>
          </p:cNvSpPr>
          <p:nvPr/>
        </p:nvSpPr>
        <p:spPr bwMode="auto">
          <a:xfrm>
            <a:off x="0" y="228600"/>
            <a:ext cx="91440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Heart Transplants</a:t>
            </a:r>
            <a:r>
              <a:rPr lang="en-US" sz="2400" kern="0" dirty="0" smtClean="0">
                <a:solidFill>
                  <a:srgbClr val="002060"/>
                </a:solidFill>
              </a:rPr>
              <a:t/>
            </a:r>
            <a:br>
              <a:rPr lang="en-US" sz="2400" kern="0" dirty="0" smtClean="0">
                <a:solidFill>
                  <a:srgbClr val="002060"/>
                </a:solidFill>
              </a:rPr>
            </a:br>
            <a:r>
              <a:rPr lang="en-US" sz="2400" kern="0" dirty="0" smtClean="0">
                <a:solidFill>
                  <a:srgbClr val="002060"/>
                </a:solidFill>
              </a:rPr>
              <a:t>Donor Age Distribution by Location  </a:t>
            </a:r>
            <a:br>
              <a:rPr lang="en-US" sz="2400" kern="0" dirty="0" smtClean="0">
                <a:solidFill>
                  <a:srgbClr val="002060"/>
                </a:solidFill>
              </a:rPr>
            </a:br>
            <a:endParaRPr lang="en-US" sz="2000" kern="0" dirty="0">
              <a:solidFill>
                <a:srgbClr val="002060"/>
              </a:solidFill>
            </a:endParaRPr>
          </a:p>
        </p:txBody>
      </p:sp>
      <p:sp>
        <p:nvSpPr>
          <p:cNvPr id="21" name="pvalues"/>
          <p:cNvSpPr/>
          <p:nvPr/>
        </p:nvSpPr>
        <p:spPr>
          <a:xfrm>
            <a:off x="4876798" y="6262546"/>
            <a:ext cx="4256315" cy="276999"/>
          </a:xfrm>
          <a:prstGeom prst="rect">
            <a:avLst/>
          </a:prstGeom>
        </p:spPr>
        <p:txBody>
          <a:bodyPr wrap="square">
            <a:spAutoFit/>
          </a:bodyPr>
          <a:lstStyle/>
          <a:p>
            <a:r>
              <a:rPr lang="en-US" sz="1200" b="1" dirty="0" smtClean="0">
                <a:solidFill>
                  <a:schemeClr val="bg2"/>
                </a:solidFill>
              </a:rPr>
              <a:t>Europe = 40/44; North America = 29/27; Other = 32/31</a:t>
            </a:r>
            <a:endParaRPr lang="en-US" sz="1200" b="1" dirty="0">
              <a:solidFill>
                <a:schemeClr val="bg2"/>
              </a:solidFill>
            </a:endParaRPr>
          </a:p>
        </p:txBody>
      </p:sp>
      <p:sp>
        <p:nvSpPr>
          <p:cNvPr id="23" name="title_cohort"/>
          <p:cNvSpPr txBox="1"/>
          <p:nvPr/>
        </p:nvSpPr>
        <p:spPr>
          <a:xfrm>
            <a:off x="1638300" y="946847"/>
            <a:ext cx="5867400" cy="400110"/>
          </a:xfrm>
          <a:prstGeom prst="rect">
            <a:avLst/>
          </a:prstGeom>
          <a:noFill/>
        </p:spPr>
        <p:txBody>
          <a:bodyPr wrap="square" rtlCol="0">
            <a:spAutoFit/>
          </a:bodyPr>
          <a:lstStyle/>
          <a:p>
            <a:pPr algn="ctr"/>
            <a:r>
              <a:rPr lang="en-US" sz="2000" b="1" kern="0" dirty="0" smtClean="0">
                <a:solidFill>
                  <a:srgbClr val="002060"/>
                </a:solidFill>
              </a:rPr>
              <a:t>(Transplants: January 2010 – June 2018)</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4"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
        <p:nvSpPr>
          <p:cNvPr id="15" name="TextBox 1"/>
          <p:cNvSpPr txBox="1"/>
          <p:nvPr/>
        </p:nvSpPr>
        <p:spPr>
          <a:xfrm>
            <a:off x="1160870" y="1550604"/>
            <a:ext cx="1600200" cy="39883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sz="1400" b="1" dirty="0" smtClean="0">
                <a:solidFill>
                  <a:schemeClr val="bg2"/>
                </a:solidFill>
              </a:rPr>
              <a:t>Age (Years):</a:t>
            </a:r>
            <a:endParaRPr lang="en-US" sz="1400" b="1" dirty="0">
              <a:solidFill>
                <a:schemeClr val="bg2"/>
              </a:solidFill>
            </a:endParaRPr>
          </a:p>
        </p:txBody>
      </p:sp>
    </p:spTree>
    <p:extLst>
      <p:ext uri="{BB962C8B-B14F-4D97-AF65-F5344CB8AC3E}">
        <p14:creationId xmlns:p14="http://schemas.microsoft.com/office/powerpoint/2010/main" val="24907783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423073617"/>
              </p:ext>
            </p:extLst>
          </p:nvPr>
        </p:nvGraphicFramePr>
        <p:xfrm>
          <a:off x="76200" y="1295400"/>
          <a:ext cx="89154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23" name="Title 1"/>
          <p:cNvSpPr txBox="1">
            <a:spLocks/>
          </p:cNvSpPr>
          <p:nvPr/>
        </p:nvSpPr>
        <p:spPr bwMode="auto">
          <a:xfrm>
            <a:off x="0" y="22860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Heart Transplants</a:t>
            </a:r>
            <a:r>
              <a:rPr lang="en-US" sz="2400" kern="0" dirty="0" smtClean="0">
                <a:solidFill>
                  <a:srgbClr val="002060"/>
                </a:solidFill>
              </a:rPr>
              <a:t/>
            </a:r>
            <a:br>
              <a:rPr lang="en-US" sz="2400" kern="0" dirty="0" smtClean="0">
                <a:solidFill>
                  <a:srgbClr val="002060"/>
                </a:solidFill>
              </a:rPr>
            </a:br>
            <a:r>
              <a:rPr lang="en-US" sz="2400" kern="0" dirty="0" smtClean="0">
                <a:solidFill>
                  <a:srgbClr val="002060"/>
                </a:solidFill>
              </a:rPr>
              <a:t>Kaplan-Meier Survival</a:t>
            </a:r>
            <a:r>
              <a:rPr lang="en-US" sz="2000" kern="0" dirty="0" smtClean="0">
                <a:solidFill>
                  <a:srgbClr val="002060"/>
                </a:solidFill>
              </a:rPr>
              <a:t/>
            </a:r>
            <a:br>
              <a:rPr lang="en-US" sz="2000" kern="0" dirty="0" smtClean="0">
                <a:solidFill>
                  <a:srgbClr val="002060"/>
                </a:solidFill>
              </a:rPr>
            </a:br>
            <a:endParaRPr lang="en-US" sz="2000" kern="0" dirty="0">
              <a:solidFill>
                <a:srgbClr val="002060"/>
              </a:solidFill>
            </a:endParaRPr>
          </a:p>
        </p:txBody>
      </p:sp>
      <p:sp>
        <p:nvSpPr>
          <p:cNvPr id="21" name="median_survival"/>
          <p:cNvSpPr txBox="1"/>
          <p:nvPr/>
        </p:nvSpPr>
        <p:spPr>
          <a:xfrm>
            <a:off x="2667000" y="1628585"/>
            <a:ext cx="5601635" cy="550591"/>
          </a:xfrm>
          <a:prstGeom prst="rect">
            <a:avLst/>
          </a:prstGeom>
          <a:noFill/>
          <a:ln>
            <a:no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chemeClr val="bg2"/>
                </a:solidFill>
              </a:rPr>
              <a:t>Median survival = 11.9 years; </a:t>
            </a:r>
          </a:p>
          <a:p>
            <a:r>
              <a:rPr lang="en-US" sz="1400" b="1" dirty="0" smtClean="0">
                <a:solidFill>
                  <a:schemeClr val="bg2"/>
                </a:solidFill>
              </a:rPr>
              <a:t>Median survival conditional on surviving to 1 year = 14.2 years</a:t>
            </a:r>
            <a:endParaRPr lang="en-US" sz="1400" b="1" dirty="0">
              <a:solidFill>
                <a:schemeClr val="bg2"/>
              </a:solidFill>
            </a:endParaRPr>
          </a:p>
        </p:txBody>
      </p:sp>
      <p:sp>
        <p:nvSpPr>
          <p:cNvPr id="22" name="pvalues"/>
          <p:cNvSpPr txBox="1"/>
          <p:nvPr/>
        </p:nvSpPr>
        <p:spPr>
          <a:xfrm>
            <a:off x="1828800" y="3733800"/>
            <a:ext cx="1219200" cy="307777"/>
          </a:xfrm>
          <a:prstGeom prst="rect">
            <a:avLst/>
          </a:prstGeom>
          <a:noFill/>
        </p:spPr>
        <p:txBody>
          <a:bodyPr wrap="square" rtlCol="0">
            <a:spAutoFit/>
          </a:bodyPr>
          <a:lstStyle/>
          <a:p>
            <a:r>
              <a:rPr lang="en-US" sz="1400" b="1" dirty="0" smtClean="0">
                <a:solidFill>
                  <a:schemeClr val="bg2"/>
                </a:solidFill>
              </a:rPr>
              <a:t>N = 114,783</a:t>
            </a:r>
            <a:endParaRPr lang="en-US" sz="1400" b="1" dirty="0">
              <a:solidFill>
                <a:schemeClr val="bg2"/>
              </a:solidFill>
            </a:endParaRPr>
          </a:p>
        </p:txBody>
      </p:sp>
      <p:sp>
        <p:nvSpPr>
          <p:cNvPr id="3" name="title_cohort"/>
          <p:cNvSpPr txBox="1"/>
          <p:nvPr/>
        </p:nvSpPr>
        <p:spPr>
          <a:xfrm>
            <a:off x="1866900" y="912951"/>
            <a:ext cx="5410200" cy="400110"/>
          </a:xfrm>
          <a:prstGeom prst="rect">
            <a:avLst/>
          </a:prstGeom>
          <a:noFill/>
        </p:spPr>
        <p:txBody>
          <a:bodyPr wrap="square" rtlCol="0">
            <a:spAutoFit/>
          </a:bodyPr>
          <a:lstStyle/>
          <a:p>
            <a:pPr algn="ctr"/>
            <a:r>
              <a:rPr lang="en-US" sz="2000" b="1" kern="0" dirty="0" smtClean="0">
                <a:solidFill>
                  <a:srgbClr val="002060"/>
                </a:solidFill>
              </a:rPr>
              <a:t>(Transplants: January 1992 – June 2017)</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4"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8657320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986098382"/>
              </p:ext>
            </p:extLst>
          </p:nvPr>
        </p:nvGraphicFramePr>
        <p:xfrm>
          <a:off x="152400" y="1371600"/>
          <a:ext cx="8763000" cy="4775192"/>
        </p:xfrm>
        <a:graphic>
          <a:graphicData uri="http://schemas.openxmlformats.org/drawingml/2006/chart">
            <c:chart xmlns:c="http://schemas.openxmlformats.org/drawingml/2006/chart" xmlns:r="http://schemas.openxmlformats.org/officeDocument/2006/relationships" r:id="rId3"/>
          </a:graphicData>
        </a:graphic>
      </p:graphicFrame>
      <p:sp>
        <p:nvSpPr>
          <p:cNvPr id="19" name="Title 1"/>
          <p:cNvSpPr txBox="1">
            <a:spLocks/>
          </p:cNvSpPr>
          <p:nvPr/>
        </p:nvSpPr>
        <p:spPr bwMode="auto">
          <a:xfrm>
            <a:off x="0" y="239400"/>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Heart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Kaplan-Meier Survival by Age Group </a:t>
            </a:r>
            <a:br>
              <a:rPr lang="en-US" sz="2400" kern="0" dirty="0" smtClean="0">
                <a:solidFill>
                  <a:srgbClr val="002060"/>
                </a:solidFill>
              </a:rPr>
            </a:br>
            <a:endParaRPr lang="en-US" sz="2000" kern="0" dirty="0">
              <a:solidFill>
                <a:srgbClr val="002060"/>
              </a:solidFill>
            </a:endParaRPr>
          </a:p>
        </p:txBody>
      </p:sp>
      <p:sp>
        <p:nvSpPr>
          <p:cNvPr id="20" name="median_survival"/>
          <p:cNvSpPr txBox="1"/>
          <p:nvPr/>
        </p:nvSpPr>
        <p:spPr>
          <a:xfrm>
            <a:off x="1143000" y="4495800"/>
            <a:ext cx="2937883" cy="774345"/>
          </a:xfrm>
          <a:prstGeom prst="rect">
            <a:avLst/>
          </a:prstGeom>
          <a:noFill/>
          <a:ln>
            <a:solidFill>
              <a:schemeClr val="bg2"/>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sz="1400" b="1" dirty="0" smtClean="0">
                <a:solidFill>
                  <a:schemeClr val="bg2"/>
                </a:solidFill>
              </a:rPr>
              <a:t>Median survival (years): Adult=11.5; Conditional=13.9; Pediatric=18.1; Conditional=22.3</a:t>
            </a:r>
            <a:endParaRPr lang="en-US" sz="1400" b="1" dirty="0">
              <a:solidFill>
                <a:schemeClr val="bg2"/>
              </a:solidFill>
            </a:endParaRPr>
          </a:p>
        </p:txBody>
      </p:sp>
      <p:sp>
        <p:nvSpPr>
          <p:cNvPr id="9" name="pvalues"/>
          <p:cNvSpPr txBox="1"/>
          <p:nvPr/>
        </p:nvSpPr>
        <p:spPr>
          <a:xfrm>
            <a:off x="5334000" y="2743200"/>
            <a:ext cx="1454263" cy="323165"/>
          </a:xfrm>
          <a:prstGeom prst="rect">
            <a:avLst/>
          </a:prstGeom>
          <a:noFill/>
        </p:spPr>
        <p:txBody>
          <a:bodyPr wrap="square" rtlCol="0">
            <a:spAutoFit/>
          </a:bodyPr>
          <a:lstStyle/>
          <a:p>
            <a:pPr algn="ctr"/>
            <a:r>
              <a:rPr lang="en-US" sz="1500" b="1" dirty="0" smtClean="0">
                <a:solidFill>
                  <a:schemeClr val="bg2"/>
                </a:solidFill>
              </a:rPr>
              <a:t>p&lt;0.0001</a:t>
            </a:r>
            <a:endParaRPr lang="en-US" sz="1500" b="1" dirty="0">
              <a:solidFill>
                <a:schemeClr val="bg2"/>
              </a:solidFill>
            </a:endParaRPr>
          </a:p>
        </p:txBody>
      </p:sp>
      <p:sp>
        <p:nvSpPr>
          <p:cNvPr id="3" name="title_cohort"/>
          <p:cNvSpPr txBox="1"/>
          <p:nvPr/>
        </p:nvSpPr>
        <p:spPr>
          <a:xfrm>
            <a:off x="1834244" y="993176"/>
            <a:ext cx="5486400" cy="400110"/>
          </a:xfrm>
          <a:prstGeom prst="rect">
            <a:avLst/>
          </a:prstGeom>
          <a:noFill/>
        </p:spPr>
        <p:txBody>
          <a:bodyPr wrap="square" rtlCol="0">
            <a:spAutoFit/>
          </a:bodyPr>
          <a:lstStyle/>
          <a:p>
            <a:pPr algn="ctr"/>
            <a:r>
              <a:rPr lang="en-US" sz="2000" b="1" kern="0" dirty="0" smtClean="0">
                <a:solidFill>
                  <a:srgbClr val="002060"/>
                </a:solidFill>
              </a:rPr>
              <a:t>(Transplants: January 1992 – June 2017)</a:t>
            </a:r>
            <a:endParaRPr lang="en-US" sz="2000" b="1" kern="0"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21" name="Picture 20"/>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2"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5991374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143000"/>
          </a:xfrm>
        </p:spPr>
        <p:txBody>
          <a:bodyPr/>
          <a:lstStyle/>
          <a:p>
            <a:r>
              <a:rPr lang="en-US" sz="2600" dirty="0" smtClean="0">
                <a:solidFill>
                  <a:srgbClr val="002060"/>
                </a:solidFill>
              </a:rPr>
              <a:t>Adult and Pediatric Heart Transplants</a:t>
            </a:r>
            <a:r>
              <a:rPr lang="en-US" sz="2800" dirty="0" smtClean="0">
                <a:solidFill>
                  <a:srgbClr val="002060"/>
                </a:solidFill>
              </a:rPr>
              <a:t/>
            </a:r>
            <a:br>
              <a:rPr lang="en-US" sz="2800" dirty="0" smtClean="0">
                <a:solidFill>
                  <a:srgbClr val="002060"/>
                </a:solidFill>
              </a:rPr>
            </a:br>
            <a:r>
              <a:rPr lang="en-US" sz="2400" dirty="0" smtClean="0">
                <a:solidFill>
                  <a:srgbClr val="002060"/>
                </a:solidFill>
              </a:rPr>
              <a:t>Number of Transplants by Year and Location</a:t>
            </a:r>
            <a:endParaRPr lang="en-US" sz="2400" dirty="0">
              <a:solidFill>
                <a:srgbClr val="00206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67848913"/>
              </p:ext>
            </p:extLst>
          </p:nvPr>
        </p:nvGraphicFramePr>
        <p:xfrm>
          <a:off x="76200" y="1143000"/>
          <a:ext cx="89154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953000" y="5951540"/>
            <a:ext cx="3886200" cy="769441"/>
          </a:xfrm>
          <a:prstGeom prst="rect">
            <a:avLst/>
          </a:prstGeom>
          <a:noFill/>
          <a:ln>
            <a:solidFill>
              <a:schemeClr val="bg2"/>
            </a:solidFill>
          </a:ln>
        </p:spPr>
        <p:txBody>
          <a:bodyPr wrap="square" rtlCol="0">
            <a:spAutoFit/>
          </a:bodyPr>
          <a:lstStyle/>
          <a:p>
            <a:r>
              <a:rPr lang="en-US" sz="1100" b="1" dirty="0" smtClean="0">
                <a:solidFill>
                  <a:srgbClr val="002060"/>
                </a:solidFill>
              </a:rPr>
              <a:t>NOTE: This figure includes only the heart transplants that are reported to the ISHLT Transplant Registry. As such, the presented data may not mirror the changes in the number of heart transplants performed worldwide.</a:t>
            </a:r>
          </a:p>
        </p:txBody>
      </p:sp>
      <p:grpSp>
        <p:nvGrpSpPr>
          <p:cNvPr id="10" name="Group 9"/>
          <p:cNvGrpSpPr/>
          <p:nvPr/>
        </p:nvGrpSpPr>
        <p:grpSpPr>
          <a:xfrm>
            <a:off x="2" y="6146792"/>
            <a:ext cx="4715932" cy="711201"/>
            <a:chOff x="2" y="6146792"/>
            <a:chExt cx="4715932" cy="711201"/>
          </a:xfrm>
        </p:grpSpPr>
        <p:grpSp>
          <p:nvGrpSpPr>
            <p:cNvPr id="11" name="Group 10"/>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2"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0865236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000013999"/>
              </p:ext>
            </p:extLst>
          </p:nvPr>
        </p:nvGraphicFramePr>
        <p:xfrm>
          <a:off x="152400" y="1143000"/>
          <a:ext cx="8763000" cy="5097774"/>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228600" y="119742"/>
            <a:ext cx="86868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Heart Transplants</a:t>
            </a:r>
            <a:r>
              <a:rPr lang="en-US" sz="3600" kern="0" dirty="0" smtClean="0">
                <a:solidFill>
                  <a:srgbClr val="002060"/>
                </a:solidFill>
              </a:rPr>
              <a:t/>
            </a:r>
            <a:br>
              <a:rPr lang="en-US" sz="3600" kern="0" dirty="0" smtClean="0">
                <a:solidFill>
                  <a:srgbClr val="002060"/>
                </a:solidFill>
              </a:rPr>
            </a:br>
            <a:endParaRPr lang="en-US" sz="2000" kern="0" dirty="0">
              <a:solidFill>
                <a:srgbClr val="002060"/>
              </a:solidFill>
            </a:endParaRPr>
          </a:p>
        </p:txBody>
      </p:sp>
      <p:sp>
        <p:nvSpPr>
          <p:cNvPr id="3" name="Title2"/>
          <p:cNvSpPr txBox="1"/>
          <p:nvPr/>
        </p:nvSpPr>
        <p:spPr>
          <a:xfrm>
            <a:off x="276271" y="632897"/>
            <a:ext cx="4381500" cy="461665"/>
          </a:xfrm>
          <a:prstGeom prst="rect">
            <a:avLst/>
          </a:prstGeom>
          <a:noFill/>
        </p:spPr>
        <p:txBody>
          <a:bodyPr wrap="square" rtlCol="0">
            <a:spAutoFit/>
          </a:bodyPr>
          <a:lstStyle/>
          <a:p>
            <a:r>
              <a:rPr lang="en-US" sz="2400" b="1" kern="0" dirty="0">
                <a:solidFill>
                  <a:srgbClr val="002060"/>
                </a:solidFill>
              </a:rPr>
              <a:t>Average Center </a:t>
            </a:r>
            <a:r>
              <a:rPr lang="en-US" sz="2400" b="1" kern="0" dirty="0" smtClean="0">
                <a:solidFill>
                  <a:srgbClr val="002060"/>
                </a:solidFill>
              </a:rPr>
              <a:t>Volume</a:t>
            </a:r>
            <a:endParaRPr lang="en-US" sz="2400" b="1" kern="0" dirty="0">
              <a:solidFill>
                <a:srgbClr val="002060"/>
              </a:solidFill>
            </a:endParaRPr>
          </a:p>
        </p:txBody>
      </p:sp>
      <p:sp>
        <p:nvSpPr>
          <p:cNvPr id="18" name="title_cohort"/>
          <p:cNvSpPr txBox="1"/>
          <p:nvPr/>
        </p:nvSpPr>
        <p:spPr>
          <a:xfrm>
            <a:off x="3801788" y="676926"/>
            <a:ext cx="5067300" cy="400110"/>
          </a:xfrm>
          <a:prstGeom prst="rect">
            <a:avLst/>
          </a:prstGeom>
          <a:noFill/>
        </p:spPr>
        <p:txBody>
          <a:bodyPr wrap="square" rtlCol="0">
            <a:spAutoFit/>
          </a:bodyPr>
          <a:lstStyle/>
          <a:p>
            <a:r>
              <a:rPr lang="en-US" sz="2000" b="1" kern="0" dirty="0" smtClean="0">
                <a:solidFill>
                  <a:srgbClr val="002060"/>
                </a:solidFill>
              </a:rPr>
              <a:t>(Transplants: January 2010 – June 2018)</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9"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0020954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solidFill>
                  <a:srgbClr val="002060"/>
                </a:solidFill>
              </a:rPr>
              <a:t>Adult and Pediatric Heart Transplants</a:t>
            </a:r>
            <a:r>
              <a:rPr lang="en-US" sz="3200" dirty="0" smtClean="0">
                <a:solidFill>
                  <a:srgbClr val="002060"/>
                </a:solidFill>
              </a:rPr>
              <a:t/>
            </a:r>
            <a:br>
              <a:rPr lang="en-US" sz="3200" dirty="0" smtClean="0">
                <a:solidFill>
                  <a:srgbClr val="002060"/>
                </a:solidFill>
              </a:rPr>
            </a:br>
            <a:r>
              <a:rPr lang="en-US" sz="2400" dirty="0" smtClean="0">
                <a:solidFill>
                  <a:srgbClr val="002060"/>
                </a:solidFill>
              </a:rPr>
              <a:t>Recipient Age by Year of Transplant</a:t>
            </a:r>
            <a:endParaRPr lang="en-US" sz="2400" dirty="0">
              <a:solidFill>
                <a:srgbClr val="002060"/>
              </a:solidFill>
            </a:endParaRP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396518855"/>
              </p:ext>
            </p:extLst>
          </p:nvPr>
        </p:nvGraphicFramePr>
        <p:xfrm>
          <a:off x="152400" y="852670"/>
          <a:ext cx="8763000" cy="5687318"/>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2" cy="711201"/>
            <a:chOff x="2" y="6146792"/>
            <a:chExt cx="4715932" cy="711201"/>
          </a:xfrm>
        </p:grpSpPr>
        <p:grpSp>
          <p:nvGrpSpPr>
            <p:cNvPr id="12" name="Group 11"/>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8353735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solidFill>
                  <a:srgbClr val="002060"/>
                </a:solidFill>
              </a:rPr>
              <a:t>Adult and Pediatric Heart Transplants</a:t>
            </a:r>
            <a:r>
              <a:rPr lang="en-US" sz="2800" dirty="0" smtClean="0">
                <a:solidFill>
                  <a:srgbClr val="002060"/>
                </a:solidFill>
              </a:rPr>
              <a:t/>
            </a:r>
            <a:br>
              <a:rPr lang="en-US" sz="2800" dirty="0" smtClean="0">
                <a:solidFill>
                  <a:srgbClr val="002060"/>
                </a:solidFill>
              </a:rPr>
            </a:br>
            <a:r>
              <a:rPr lang="en-US" sz="2400" dirty="0" smtClean="0">
                <a:solidFill>
                  <a:srgbClr val="002060"/>
                </a:solidFill>
              </a:rPr>
              <a:t>Median Recipient Age by Location</a:t>
            </a:r>
            <a:endParaRPr lang="en-US" sz="2400" dirty="0">
              <a:solidFill>
                <a:srgbClr val="002060"/>
              </a:solidFill>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994032310"/>
              </p:ext>
            </p:extLst>
          </p:nvPr>
        </p:nvGraphicFramePr>
        <p:xfrm>
          <a:off x="152400" y="1143000"/>
          <a:ext cx="88392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2" cy="711201"/>
            <a:chOff x="2" y="6146792"/>
            <a:chExt cx="4715932" cy="711201"/>
          </a:xfrm>
        </p:grpSpPr>
        <p:grpSp>
          <p:nvGrpSpPr>
            <p:cNvPr id="12" name="Group 11"/>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8819843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solidFill>
                  <a:srgbClr val="002060"/>
                </a:solidFill>
              </a:rPr>
              <a:t>Adult and Pediatric Heart Transplants</a:t>
            </a:r>
            <a:r>
              <a:rPr lang="en-US" sz="3200" dirty="0" smtClean="0">
                <a:solidFill>
                  <a:srgbClr val="002060"/>
                </a:solidFill>
              </a:rPr>
              <a:t/>
            </a:r>
            <a:br>
              <a:rPr lang="en-US" sz="3200" dirty="0" smtClean="0">
                <a:solidFill>
                  <a:srgbClr val="002060"/>
                </a:solidFill>
              </a:rPr>
            </a:br>
            <a:r>
              <a:rPr lang="en-US" sz="2400" dirty="0" smtClean="0">
                <a:solidFill>
                  <a:srgbClr val="002060"/>
                </a:solidFill>
              </a:rPr>
              <a:t>Donor Age by Year of Transplant</a:t>
            </a:r>
            <a:endParaRPr lang="en-US" sz="2400" dirty="0">
              <a:solidFill>
                <a:srgbClr val="002060"/>
              </a:solidFill>
            </a:endParaRP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231102560"/>
              </p:ext>
            </p:extLst>
          </p:nvPr>
        </p:nvGraphicFramePr>
        <p:xfrm>
          <a:off x="152400" y="852670"/>
          <a:ext cx="8763000" cy="5687318"/>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2" cy="711201"/>
            <a:chOff x="2" y="6146792"/>
            <a:chExt cx="4715932" cy="711201"/>
          </a:xfrm>
        </p:grpSpPr>
        <p:grpSp>
          <p:nvGrpSpPr>
            <p:cNvPr id="12" name="Group 11"/>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2732400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solidFill>
                  <a:srgbClr val="002060"/>
                </a:solidFill>
              </a:rPr>
              <a:t>Adult and Pediatric Heart Transplants</a:t>
            </a:r>
            <a:r>
              <a:rPr lang="en-US" sz="2800" dirty="0" smtClean="0">
                <a:solidFill>
                  <a:srgbClr val="002060"/>
                </a:solidFill>
              </a:rPr>
              <a:t/>
            </a:r>
            <a:br>
              <a:rPr lang="en-US" sz="2800" dirty="0" smtClean="0">
                <a:solidFill>
                  <a:srgbClr val="002060"/>
                </a:solidFill>
              </a:rPr>
            </a:br>
            <a:r>
              <a:rPr lang="en-US" sz="2400" dirty="0" smtClean="0">
                <a:solidFill>
                  <a:srgbClr val="002060"/>
                </a:solidFill>
              </a:rPr>
              <a:t>Median Donor Age by Location</a:t>
            </a:r>
            <a:endParaRPr lang="en-US" sz="2400" dirty="0">
              <a:solidFill>
                <a:srgbClr val="002060"/>
              </a:solidFill>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380472655"/>
              </p:ext>
            </p:extLst>
          </p:nvPr>
        </p:nvGraphicFramePr>
        <p:xfrm>
          <a:off x="152400" y="1143000"/>
          <a:ext cx="88392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2" cy="711201"/>
            <a:chOff x="2" y="6146792"/>
            <a:chExt cx="4715932" cy="711201"/>
          </a:xfrm>
        </p:grpSpPr>
        <p:grpSp>
          <p:nvGrpSpPr>
            <p:cNvPr id="12" name="Group 11"/>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1141448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762000"/>
          </a:xfrm>
        </p:spPr>
        <p:txBody>
          <a:bodyPr/>
          <a:lstStyle/>
          <a:p>
            <a:r>
              <a:rPr lang="en-US" sz="2600" dirty="0" smtClean="0">
                <a:solidFill>
                  <a:srgbClr val="002060"/>
                </a:solidFill>
              </a:rPr>
              <a:t>Adult and Pediatric Heart Transplants</a:t>
            </a:r>
            <a:r>
              <a:rPr lang="en-US" sz="2800" dirty="0" smtClean="0">
                <a:solidFill>
                  <a:srgbClr val="002060"/>
                </a:solidFill>
              </a:rPr>
              <a:t/>
            </a:r>
            <a:br>
              <a:rPr lang="en-US" sz="2800" dirty="0" smtClean="0">
                <a:solidFill>
                  <a:srgbClr val="002060"/>
                </a:solidFill>
              </a:rPr>
            </a:br>
            <a:r>
              <a:rPr lang="en-US" sz="2400" dirty="0" smtClean="0">
                <a:solidFill>
                  <a:srgbClr val="002060"/>
                </a:solidFill>
              </a:rPr>
              <a:t>Recipient Age Distribution by Era</a:t>
            </a:r>
            <a:endParaRPr lang="en-US" sz="2400" dirty="0">
              <a:solidFill>
                <a:srgbClr val="00206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93944242"/>
              </p:ext>
            </p:extLst>
          </p:nvPr>
        </p:nvGraphicFramePr>
        <p:xfrm>
          <a:off x="152400" y="1143000"/>
          <a:ext cx="8991600" cy="5003792"/>
        </p:xfrm>
        <a:graphic>
          <a:graphicData uri="http://schemas.openxmlformats.org/drawingml/2006/chart">
            <c:chart xmlns:c="http://schemas.openxmlformats.org/drawingml/2006/chart" xmlns:r="http://schemas.openxmlformats.org/officeDocument/2006/relationships" r:id="rId3"/>
          </a:graphicData>
        </a:graphic>
      </p:graphicFrame>
      <p:sp>
        <p:nvSpPr>
          <p:cNvPr id="17" name="pvalues"/>
          <p:cNvSpPr txBox="1"/>
          <p:nvPr/>
        </p:nvSpPr>
        <p:spPr>
          <a:xfrm>
            <a:off x="1524000" y="3150677"/>
            <a:ext cx="1066854" cy="32814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chemeClr val="bg2"/>
                </a:solidFill>
              </a:rPr>
              <a:t>p&lt;0.0001</a:t>
            </a:r>
            <a:endParaRPr lang="en-US" sz="1400" b="1" dirty="0">
              <a:solidFill>
                <a:schemeClr val="bg2"/>
              </a:solidFill>
            </a:endParaRPr>
          </a:p>
        </p:txBody>
      </p:sp>
      <p:grpSp>
        <p:nvGrpSpPr>
          <p:cNvPr id="10" name="Group 9"/>
          <p:cNvGrpSpPr/>
          <p:nvPr/>
        </p:nvGrpSpPr>
        <p:grpSpPr>
          <a:xfrm>
            <a:off x="2" y="6146792"/>
            <a:ext cx="4715932" cy="711201"/>
            <a:chOff x="2" y="6146792"/>
            <a:chExt cx="4715932" cy="711201"/>
          </a:xfrm>
        </p:grpSpPr>
        <p:grpSp>
          <p:nvGrpSpPr>
            <p:cNvPr id="11" name="Group 10"/>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2"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6868070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1287796505"/>
              </p:ext>
            </p:extLst>
          </p:nvPr>
        </p:nvGraphicFramePr>
        <p:xfrm>
          <a:off x="228600" y="1143000"/>
          <a:ext cx="8610600" cy="5105400"/>
        </p:xfrm>
        <a:graphic>
          <a:graphicData uri="http://schemas.openxmlformats.org/drawingml/2006/chart">
            <c:chart xmlns:c="http://schemas.openxmlformats.org/drawingml/2006/chart" xmlns:r="http://schemas.openxmlformats.org/officeDocument/2006/relationships" r:id="rId3"/>
          </a:graphicData>
        </a:graphic>
      </p:graphicFrame>
      <p:sp>
        <p:nvSpPr>
          <p:cNvPr id="18" name="Title 1"/>
          <p:cNvSpPr txBox="1">
            <a:spLocks/>
          </p:cNvSpPr>
          <p:nvPr/>
        </p:nvSpPr>
        <p:spPr bwMode="auto">
          <a:xfrm>
            <a:off x="0" y="195942"/>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Heart Transplants</a:t>
            </a:r>
            <a:r>
              <a:rPr lang="en-US" sz="3600" kern="0" dirty="0" smtClean="0">
                <a:solidFill>
                  <a:srgbClr val="002060"/>
                </a:solidFill>
              </a:rPr>
              <a:t/>
            </a:r>
            <a:br>
              <a:rPr lang="en-US" sz="3600" kern="0" dirty="0" smtClean="0">
                <a:solidFill>
                  <a:srgbClr val="002060"/>
                </a:solidFill>
              </a:rPr>
            </a:br>
            <a:endParaRPr lang="en-US" sz="2000" kern="0" dirty="0">
              <a:solidFill>
                <a:srgbClr val="002060"/>
              </a:solidFill>
            </a:endParaRPr>
          </a:p>
        </p:txBody>
      </p:sp>
      <p:sp>
        <p:nvSpPr>
          <p:cNvPr id="3" name="Title 2"/>
          <p:cNvSpPr txBox="1"/>
          <p:nvPr/>
        </p:nvSpPr>
        <p:spPr>
          <a:xfrm>
            <a:off x="174170" y="664028"/>
            <a:ext cx="3962400" cy="461665"/>
          </a:xfrm>
          <a:prstGeom prst="rect">
            <a:avLst/>
          </a:prstGeom>
          <a:noFill/>
        </p:spPr>
        <p:txBody>
          <a:bodyPr wrap="square" rtlCol="0">
            <a:spAutoFit/>
          </a:bodyPr>
          <a:lstStyle/>
          <a:p>
            <a:r>
              <a:rPr lang="en-US" sz="2400" b="1" kern="0" dirty="0">
                <a:solidFill>
                  <a:srgbClr val="002060"/>
                </a:solidFill>
              </a:rPr>
              <a:t>Donor and Recipient </a:t>
            </a:r>
            <a:r>
              <a:rPr lang="en-US" sz="2400" b="1" kern="0" dirty="0" smtClean="0">
                <a:solidFill>
                  <a:srgbClr val="002060"/>
                </a:solidFill>
              </a:rPr>
              <a:t>Age</a:t>
            </a:r>
            <a:endParaRPr lang="en-US" sz="2400" b="1" kern="0" dirty="0">
              <a:solidFill>
                <a:srgbClr val="002060"/>
              </a:solidFill>
            </a:endParaRPr>
          </a:p>
        </p:txBody>
      </p:sp>
      <p:sp>
        <p:nvSpPr>
          <p:cNvPr id="19" name="title_cohort"/>
          <p:cNvSpPr txBox="1"/>
          <p:nvPr/>
        </p:nvSpPr>
        <p:spPr>
          <a:xfrm>
            <a:off x="3886200" y="707571"/>
            <a:ext cx="5105400" cy="400110"/>
          </a:xfrm>
          <a:prstGeom prst="rect">
            <a:avLst/>
          </a:prstGeom>
          <a:noFill/>
        </p:spPr>
        <p:txBody>
          <a:bodyPr wrap="square" rtlCol="0">
            <a:spAutoFit/>
          </a:bodyPr>
          <a:lstStyle/>
          <a:p>
            <a:r>
              <a:rPr lang="en-US" sz="2000" b="1" kern="0" dirty="0" smtClean="0">
                <a:solidFill>
                  <a:srgbClr val="002060"/>
                </a:solidFill>
              </a:rPr>
              <a:t>(Transplants: January 2010 – June 2018)</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773599658"/>
      </p:ext>
    </p:extLst>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customXsn xmlns="http://schemas.microsoft.com/office/2006/metadata/customXsn">
  <xsnLocation>http://departments/research/PMO/Private/Document Management and Control/Templates/Document Request and Tracking Form.doc</xsnLocation>
  <cached>True</cached>
  <openByDefault>False</openByDefault>
  <xsnScope>http://departments/research/Staff/ISHLT</xsnScope>
</customXsn>
</file>

<file path=customXml/item2.xml><?xml version="1.0" encoding="utf-8"?>
<ct:contentTypeSchema xmlns:ct="http://schemas.microsoft.com/office/2006/metadata/contentType" xmlns:ma="http://schemas.microsoft.com/office/2006/metadata/properties/metaAttributes" ct:_="" ma:_="" ma:contentTypeName="Document" ma:contentTypeID="0x0101008AF5245B14F216408B1953D66C9FE43C" ma:contentTypeVersion="4" ma:contentTypeDescription="Create a new document." ma:contentTypeScope="" ma:versionID="55e0cb1b9f983cbb78c6ec49b31cd581">
  <xsd:schema xmlns:xsd="http://www.w3.org/2001/XMLSchema" xmlns:xs="http://www.w3.org/2001/XMLSchema" xmlns:p="http://schemas.microsoft.com/office/2006/metadata/properties" xmlns:ns2="1df23a4e-d417-4e0a-a778-b7db59ac479a" targetNamespace="http://schemas.microsoft.com/office/2006/metadata/properties" ma:root="true" ma:fieldsID="7e1f3b636e1a6db76b0e288558fbf0ed" ns2:_="">
    <xsd:import namespace="1df23a4e-d417-4e0a-a778-b7db59ac479a"/>
    <xsd:element name="properties">
      <xsd:complexType>
        <xsd:sequence>
          <xsd:element name="documentManagement">
            <xsd:complexType>
              <xsd:all>
                <xsd:element ref="ns2:Description0" minOccurs="0"/>
                <xsd:element ref="ns2:Archive_x0020_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f23a4e-d417-4e0a-a778-b7db59ac479a" elementFormDefault="qualified">
    <xsd:import namespace="http://schemas.microsoft.com/office/2006/documentManagement/types"/>
    <xsd:import namespace="http://schemas.microsoft.com/office/infopath/2007/PartnerControls"/>
    <xsd:element name="Description0" ma:index="2" nillable="true" ma:displayName="Description" ma:internalName="Description0" ma:readOnly="false">
      <xsd:simpleType>
        <xsd:restriction base="dms:Text">
          <xsd:maxLength value="255"/>
        </xsd:restriction>
      </xsd:simpleType>
    </xsd:element>
    <xsd:element name="Archive_x0020_Status" ma:index="3" nillable="true" ma:displayName="Archive Status" ma:default="Active" ma:description="Status field of Active vs. Archive" ma:format="Dropdown" ma:internalName="Archive_x0020_Status">
      <xsd:simpleType>
        <xsd:restriction base="dms:Choice">
          <xsd:enumeration value="Active"/>
          <xsd:enumeration value="Archiv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ma:readOnly="tru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Description0 xmlns="1df23a4e-d417-4e0a-a778-b7db59ac479a">Final</Description0>
    <Archive_x0020_Status xmlns="1df23a4e-d417-4e0a-a778-b7db59ac479a">Active</Archive_x0020_Status>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E31CE16-8AFD-4EEE-9E47-4E039487E6D6}">
  <ds:schemaRefs>
    <ds:schemaRef ds:uri="http://schemas.microsoft.com/office/2006/metadata/customXsn"/>
  </ds:schemaRefs>
</ds:datastoreItem>
</file>

<file path=customXml/itemProps2.xml><?xml version="1.0" encoding="utf-8"?>
<ds:datastoreItem xmlns:ds="http://schemas.openxmlformats.org/officeDocument/2006/customXml" ds:itemID="{268B7930-C452-4922-8F31-A36DEBA6DE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f23a4e-d417-4e0a-a778-b7db59ac47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91805D6-AC72-435D-A51A-1C2C01D7BD28}">
  <ds:schemaRefs>
    <ds:schemaRef ds:uri="http://purl.org/dc/dcmitype/"/>
    <ds:schemaRef ds:uri="http://schemas.microsoft.com/office/2006/metadata/properties"/>
    <ds:schemaRef ds:uri="http://purl.org/dc/elements/1.1/"/>
    <ds:schemaRef ds:uri="http://schemas.microsoft.com/office/2006/documentManagement/types"/>
    <ds:schemaRef ds:uri="http://schemas.openxmlformats.org/package/2006/metadata/core-properties"/>
    <ds:schemaRef ds:uri="http://purl.org/dc/terms/"/>
    <ds:schemaRef ds:uri="http://schemas.microsoft.com/office/infopath/2007/PartnerControls"/>
    <ds:schemaRef ds:uri="1df23a4e-d417-4e0a-a778-b7db59ac479a"/>
    <ds:schemaRef ds:uri="http://www.w3.org/XML/1998/namespace"/>
  </ds:schemaRefs>
</ds:datastoreItem>
</file>

<file path=customXml/itemProps4.xml><?xml version="1.0" encoding="utf-8"?>
<ds:datastoreItem xmlns:ds="http://schemas.openxmlformats.org/officeDocument/2006/customXml" ds:itemID="{867B47CE-0255-4774-B4EC-289B3F01EA0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UNOSTemplate</Template>
  <TotalTime>6938</TotalTime>
  <Words>878</Words>
  <Application>Microsoft Office PowerPoint</Application>
  <PresentationFormat>On-screen Show (4:3)</PresentationFormat>
  <Paragraphs>119</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Times</vt:lpstr>
      <vt:lpstr>Webdings</vt:lpstr>
      <vt:lpstr>UNOSTemplate</vt:lpstr>
      <vt:lpstr>HEART TRANSPLANTATION</vt:lpstr>
      <vt:lpstr>Adult and Pediatric Heart Transplants Number of Transplants by Year and Location</vt:lpstr>
      <vt:lpstr>PowerPoint Presentation</vt:lpstr>
      <vt:lpstr>Adult and Pediatric Heart Transplants Recipient Age by Year of Transplant</vt:lpstr>
      <vt:lpstr>Adult and Pediatric Heart Transplants Median Recipient Age by Location</vt:lpstr>
      <vt:lpstr>Adult and Pediatric Heart Transplants Donor Age by Year of Transplant</vt:lpstr>
      <vt:lpstr>Adult and Pediatric Heart Transplants Median Donor Age by Location</vt:lpstr>
      <vt:lpstr>Adult and Pediatric Heart Transplants Recipient Age Distribution by Era</vt:lpstr>
      <vt:lpstr>PowerPoint Presentation</vt:lpstr>
      <vt:lpstr>PowerPoint Presentation</vt:lpstr>
      <vt:lpstr>PowerPoint Presentation</vt:lpstr>
      <vt:lpstr>PowerPoint Presentation</vt:lpstr>
      <vt:lpstr>PowerPoint Presentation</vt:lpstr>
      <vt:lpstr>PowerPoint Presentation</vt:lpstr>
    </vt:vector>
  </TitlesOfParts>
  <Company>UNOS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ISHLT Registry Slides</dc:title>
  <dc:creator>Manny Carwile</dc:creator>
  <cp:lastModifiedBy>Wida Cherikh</cp:lastModifiedBy>
  <cp:revision>1475</cp:revision>
  <dcterms:created xsi:type="dcterms:W3CDTF">2009-06-30T12:53:17Z</dcterms:created>
  <dcterms:modified xsi:type="dcterms:W3CDTF">2020-01-02T18:08:10Z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0x0101008AF5245B14F216408B1953D66C9FE43C</vt:lpwstr>
  </property>
</Properties>
</file>