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notesMasterIdLst>
    <p:notesMasterId r:id="rId11"/>
  </p:notesMasterIdLst>
  <p:sldIdLst>
    <p:sldId id="268" r:id="rId6"/>
    <p:sldId id="269" r:id="rId7"/>
    <p:sldId id="270" r:id="rId8"/>
    <p:sldId id="271" r:id="rId9"/>
    <p:sldId id="27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da Cherikh" initials="WC" lastIdx="4" clrIdx="0"/>
  <p:cmAuthor id="2" name="Aparna Sadavarte" initials="AS" lastIdx="1" clrIdx="1">
    <p:extLst>
      <p:ext uri="{19B8F6BF-5375-455C-9EA6-DF929625EA0E}">
        <p15:presenceInfo xmlns:p15="http://schemas.microsoft.com/office/powerpoint/2012/main" userId="S-1-5-21-3838001524-2532167733-2738084025-1579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F703"/>
    <a:srgbClr val="4DEAF1"/>
    <a:srgbClr val="330033"/>
    <a:srgbClr val="208C03"/>
    <a:srgbClr val="FF0000"/>
    <a:srgbClr val="C00000"/>
    <a:srgbClr val="A6A200"/>
    <a:srgbClr val="FFFF00"/>
    <a:srgbClr val="6600CC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482" autoAdjust="0"/>
  </p:normalViewPr>
  <p:slideViewPr>
    <p:cSldViewPr>
      <p:cViewPr varScale="1">
        <p:scale>
          <a:sx n="70" d="100"/>
          <a:sy n="70" d="100"/>
        </p:scale>
        <p:origin x="1810" y="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commentAuthors" Target="commentAuthors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38593129398647"/>
          <c:y val="3.9152185718164575E-2"/>
          <c:w val="0.85834680510068984"/>
          <c:h val="0.8133195311792922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Europe</c:v>
                </c:pt>
              </c:strCache>
            </c:strRef>
          </c:tx>
          <c:spPr>
            <a:gradFill flip="none" rotWithShape="1">
              <a:gsLst>
                <a:gs pos="0">
                  <a:schemeClr val="tx2">
                    <a:lumMod val="75000"/>
                  </a:schemeClr>
                </a:gs>
                <a:gs pos="50000">
                  <a:srgbClr val="FFFF00"/>
                </a:gs>
                <a:gs pos="100000">
                  <a:schemeClr val="tx2">
                    <a:lumMod val="75000"/>
                  </a:schemeClr>
                </a:gs>
              </a:gsLst>
              <a:lin ang="10800000" scaled="1"/>
              <a:tileRect/>
            </a:gradFill>
            <a:ln>
              <a:solidFill>
                <a:schemeClr val="bg2"/>
              </a:solidFill>
            </a:ln>
          </c:spPr>
          <c:invertIfNegative val="0"/>
          <c:cat>
            <c:numRef>
              <c:f>Sheet1!$A$2:$A$37</c:f>
              <c:numCache>
                <c:formatCode>General</c:formatCode>
                <c:ptCount val="30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  <c:pt idx="27">
                  <c:v>2015</c:v>
                </c:pt>
                <c:pt idx="28">
                  <c:v>2016</c:v>
                </c:pt>
                <c:pt idx="29">
                  <c:v>2017</c:v>
                </c:pt>
              </c:numCache>
            </c:numRef>
          </c:cat>
          <c:val>
            <c:numRef>
              <c:f>Sheet1!$B$2:$B$37</c:f>
              <c:numCache>
                <c:formatCode>General</c:formatCode>
                <c:ptCount val="30"/>
                <c:pt idx="0">
                  <c:v>162</c:v>
                </c:pt>
                <c:pt idx="1">
                  <c:v>185</c:v>
                </c:pt>
                <c:pt idx="2">
                  <c:v>203</c:v>
                </c:pt>
                <c:pt idx="3">
                  <c:v>183</c:v>
                </c:pt>
                <c:pt idx="4">
                  <c:v>162</c:v>
                </c:pt>
                <c:pt idx="5">
                  <c:v>127</c:v>
                </c:pt>
                <c:pt idx="6">
                  <c:v>150</c:v>
                </c:pt>
                <c:pt idx="7">
                  <c:v>135</c:v>
                </c:pt>
                <c:pt idx="8">
                  <c:v>119</c:v>
                </c:pt>
                <c:pt idx="9">
                  <c:v>120</c:v>
                </c:pt>
                <c:pt idx="10">
                  <c:v>106</c:v>
                </c:pt>
                <c:pt idx="11">
                  <c:v>112</c:v>
                </c:pt>
                <c:pt idx="12">
                  <c:v>89</c:v>
                </c:pt>
                <c:pt idx="13">
                  <c:v>88</c:v>
                </c:pt>
                <c:pt idx="14">
                  <c:v>66</c:v>
                </c:pt>
                <c:pt idx="15">
                  <c:v>60</c:v>
                </c:pt>
                <c:pt idx="16">
                  <c:v>65</c:v>
                </c:pt>
                <c:pt idx="17">
                  <c:v>54</c:v>
                </c:pt>
                <c:pt idx="18">
                  <c:v>69</c:v>
                </c:pt>
                <c:pt idx="19">
                  <c:v>57</c:v>
                </c:pt>
                <c:pt idx="20">
                  <c:v>58</c:v>
                </c:pt>
                <c:pt idx="21">
                  <c:v>47</c:v>
                </c:pt>
                <c:pt idx="22">
                  <c:v>53</c:v>
                </c:pt>
                <c:pt idx="23">
                  <c:v>41</c:v>
                </c:pt>
                <c:pt idx="24">
                  <c:v>47</c:v>
                </c:pt>
                <c:pt idx="25">
                  <c:v>37</c:v>
                </c:pt>
                <c:pt idx="26">
                  <c:v>36</c:v>
                </c:pt>
                <c:pt idx="27">
                  <c:v>19</c:v>
                </c:pt>
                <c:pt idx="28">
                  <c:v>30</c:v>
                </c:pt>
                <c:pt idx="29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95-416E-8866-8580D13CE0F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North America</c:v>
                </c:pt>
              </c:strCache>
            </c:strRef>
          </c:tx>
          <c:spPr>
            <a:gradFill>
              <a:gsLst>
                <a:gs pos="0">
                  <a:srgbClr val="00B050"/>
                </a:gs>
                <a:gs pos="50000">
                  <a:srgbClr val="20F703"/>
                </a:gs>
                <a:gs pos="100000">
                  <a:srgbClr val="00B050"/>
                </a:gs>
              </a:gsLst>
              <a:lin ang="10800000" scaled="1"/>
            </a:gradFill>
            <a:ln>
              <a:solidFill>
                <a:schemeClr val="bg2"/>
              </a:solidFill>
            </a:ln>
          </c:spPr>
          <c:invertIfNegative val="0"/>
          <c:cat>
            <c:numRef>
              <c:f>Sheet1!$A$2:$A$37</c:f>
              <c:numCache>
                <c:formatCode>General</c:formatCode>
                <c:ptCount val="30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  <c:pt idx="27">
                  <c:v>2015</c:v>
                </c:pt>
                <c:pt idx="28">
                  <c:v>2016</c:v>
                </c:pt>
                <c:pt idx="29">
                  <c:v>2017</c:v>
                </c:pt>
              </c:numCache>
            </c:numRef>
          </c:cat>
          <c:val>
            <c:numRef>
              <c:f>Sheet1!$C$2:$C$37</c:f>
              <c:numCache>
                <c:formatCode>General</c:formatCode>
                <c:ptCount val="30"/>
                <c:pt idx="0">
                  <c:v>82</c:v>
                </c:pt>
                <c:pt idx="1">
                  <c:v>86</c:v>
                </c:pt>
                <c:pt idx="2">
                  <c:v>63</c:v>
                </c:pt>
                <c:pt idx="3">
                  <c:v>61</c:v>
                </c:pt>
                <c:pt idx="4">
                  <c:v>57</c:v>
                </c:pt>
                <c:pt idx="5">
                  <c:v>68</c:v>
                </c:pt>
                <c:pt idx="6">
                  <c:v>76</c:v>
                </c:pt>
                <c:pt idx="7">
                  <c:v>75</c:v>
                </c:pt>
                <c:pt idx="8">
                  <c:v>43</c:v>
                </c:pt>
                <c:pt idx="9">
                  <c:v>66</c:v>
                </c:pt>
                <c:pt idx="10">
                  <c:v>53</c:v>
                </c:pt>
                <c:pt idx="11">
                  <c:v>55</c:v>
                </c:pt>
                <c:pt idx="12">
                  <c:v>52</c:v>
                </c:pt>
                <c:pt idx="13">
                  <c:v>31</c:v>
                </c:pt>
                <c:pt idx="14">
                  <c:v>40</c:v>
                </c:pt>
                <c:pt idx="15">
                  <c:v>31</c:v>
                </c:pt>
                <c:pt idx="16">
                  <c:v>44</c:v>
                </c:pt>
                <c:pt idx="17">
                  <c:v>41</c:v>
                </c:pt>
                <c:pt idx="18">
                  <c:v>37</c:v>
                </c:pt>
                <c:pt idx="19">
                  <c:v>35</c:v>
                </c:pt>
                <c:pt idx="20">
                  <c:v>31</c:v>
                </c:pt>
                <c:pt idx="21">
                  <c:v>36</c:v>
                </c:pt>
                <c:pt idx="22">
                  <c:v>44</c:v>
                </c:pt>
                <c:pt idx="23">
                  <c:v>28</c:v>
                </c:pt>
                <c:pt idx="24">
                  <c:v>32</c:v>
                </c:pt>
                <c:pt idx="25">
                  <c:v>23</c:v>
                </c:pt>
                <c:pt idx="26">
                  <c:v>27</c:v>
                </c:pt>
                <c:pt idx="27">
                  <c:v>16</c:v>
                </c:pt>
                <c:pt idx="28">
                  <c:v>20</c:v>
                </c:pt>
                <c:pt idx="29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B95-416E-8866-8580D13CE0F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</c:v>
                </c:pt>
              </c:strCache>
            </c:strRef>
          </c:tx>
          <c:spPr>
            <a:gradFill>
              <a:gsLst>
                <a:gs pos="0">
                  <a:srgbClr val="C00000"/>
                </a:gs>
                <a:gs pos="50000">
                  <a:srgbClr val="FF0000"/>
                </a:gs>
                <a:gs pos="100000">
                  <a:srgbClr val="C00000"/>
                </a:gs>
              </a:gsLst>
              <a:lin ang="10800000" scaled="1"/>
            </a:gradFill>
            <a:ln>
              <a:solidFill>
                <a:schemeClr val="bg2"/>
              </a:solidFill>
            </a:ln>
          </c:spPr>
          <c:invertIfNegative val="0"/>
          <c:cat>
            <c:numRef>
              <c:f>Sheet1!$A$2:$A$37</c:f>
              <c:numCache>
                <c:formatCode>General</c:formatCode>
                <c:ptCount val="30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  <c:pt idx="27">
                  <c:v>2015</c:v>
                </c:pt>
                <c:pt idx="28">
                  <c:v>2016</c:v>
                </c:pt>
                <c:pt idx="29">
                  <c:v>2017</c:v>
                </c:pt>
              </c:numCache>
            </c:numRef>
          </c:cat>
          <c:val>
            <c:numRef>
              <c:f>Sheet1!$D$2:$D$37</c:f>
              <c:numCache>
                <c:formatCode>General</c:formatCode>
                <c:ptCount val="30"/>
                <c:pt idx="0">
                  <c:v>2</c:v>
                </c:pt>
                <c:pt idx="1">
                  <c:v>15</c:v>
                </c:pt>
                <c:pt idx="2">
                  <c:v>14</c:v>
                </c:pt>
                <c:pt idx="3">
                  <c:v>19</c:v>
                </c:pt>
                <c:pt idx="4">
                  <c:v>22</c:v>
                </c:pt>
                <c:pt idx="5">
                  <c:v>20</c:v>
                </c:pt>
                <c:pt idx="6">
                  <c:v>22</c:v>
                </c:pt>
                <c:pt idx="7">
                  <c:v>21</c:v>
                </c:pt>
                <c:pt idx="8">
                  <c:v>7</c:v>
                </c:pt>
                <c:pt idx="9">
                  <c:v>4</c:v>
                </c:pt>
                <c:pt idx="10">
                  <c:v>8</c:v>
                </c:pt>
                <c:pt idx="11">
                  <c:v>6</c:v>
                </c:pt>
                <c:pt idx="12">
                  <c:v>7</c:v>
                </c:pt>
                <c:pt idx="13">
                  <c:v>9</c:v>
                </c:pt>
                <c:pt idx="14">
                  <c:v>11</c:v>
                </c:pt>
                <c:pt idx="15">
                  <c:v>10</c:v>
                </c:pt>
                <c:pt idx="16">
                  <c:v>11</c:v>
                </c:pt>
                <c:pt idx="17">
                  <c:v>11</c:v>
                </c:pt>
                <c:pt idx="18">
                  <c:v>12</c:v>
                </c:pt>
                <c:pt idx="19">
                  <c:v>7</c:v>
                </c:pt>
                <c:pt idx="20">
                  <c:v>9</c:v>
                </c:pt>
                <c:pt idx="21">
                  <c:v>10</c:v>
                </c:pt>
                <c:pt idx="22">
                  <c:v>6</c:v>
                </c:pt>
                <c:pt idx="23">
                  <c:v>7</c:v>
                </c:pt>
                <c:pt idx="24">
                  <c:v>7</c:v>
                </c:pt>
                <c:pt idx="25">
                  <c:v>5</c:v>
                </c:pt>
                <c:pt idx="26">
                  <c:v>8</c:v>
                </c:pt>
                <c:pt idx="27">
                  <c:v>9</c:v>
                </c:pt>
                <c:pt idx="28">
                  <c:v>11</c:v>
                </c:pt>
                <c:pt idx="29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B95-416E-8866-8580D13CE0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overlap val="100"/>
        <c:axId val="736844608"/>
        <c:axId val="736845000"/>
      </c:barChart>
      <c:catAx>
        <c:axId val="7368446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chemeClr val="bg2"/>
            </a:solidFill>
          </a:ln>
        </c:spPr>
        <c:txPr>
          <a:bodyPr rot="-2700000"/>
          <a:lstStyle/>
          <a:p>
            <a:pPr>
              <a:defRPr sz="1500" b="1">
                <a:solidFill>
                  <a:schemeClr val="bg2"/>
                </a:solidFill>
              </a:defRPr>
            </a:pPr>
            <a:endParaRPr lang="en-US"/>
          </a:p>
        </c:txPr>
        <c:crossAx val="736845000"/>
        <c:crosses val="autoZero"/>
        <c:auto val="1"/>
        <c:lblAlgn val="ctr"/>
        <c:lblOffset val="100"/>
        <c:tickLblSkip val="1"/>
        <c:noMultiLvlLbl val="0"/>
      </c:catAx>
      <c:valAx>
        <c:axId val="736845000"/>
        <c:scaling>
          <c:orientation val="minMax"/>
          <c:max val="300"/>
        </c:scaling>
        <c:delete val="0"/>
        <c:axPos val="l"/>
        <c:majorGridlines>
          <c:spPr>
            <a:ln>
              <a:solidFill>
                <a:schemeClr val="bg2"/>
              </a:solidFill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>
                    <a:solidFill>
                      <a:schemeClr val="bg2"/>
                    </a:solidFill>
                  </a:defRPr>
                </a:pPr>
                <a:r>
                  <a:rPr lang="en-US" sz="1700" dirty="0" smtClean="0">
                    <a:solidFill>
                      <a:schemeClr val="bg2"/>
                    </a:solidFill>
                  </a:rPr>
                  <a:t>Number of Transplants</a:t>
                </a:r>
                <a:endParaRPr lang="en-US" sz="1700" dirty="0">
                  <a:solidFill>
                    <a:schemeClr val="bg2"/>
                  </a:solidFill>
                </a:endParaRPr>
              </a:p>
            </c:rich>
          </c:tx>
          <c:layout>
            <c:manualLayout>
              <c:xMode val="edge"/>
              <c:yMode val="edge"/>
              <c:x val="1.0324483775811209E-2"/>
              <c:y val="0.1596841343107975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2"/>
            </a:solidFill>
          </a:ln>
        </c:spPr>
        <c:txPr>
          <a:bodyPr/>
          <a:lstStyle/>
          <a:p>
            <a:pPr>
              <a:defRPr sz="1500" b="1">
                <a:solidFill>
                  <a:schemeClr val="bg2"/>
                </a:solidFill>
              </a:defRPr>
            </a:pPr>
            <a:endParaRPr lang="en-US"/>
          </a:p>
        </c:txPr>
        <c:crossAx val="736844608"/>
        <c:crosses val="autoZero"/>
        <c:crossBetween val="between"/>
      </c:valAx>
      <c:spPr>
        <a:noFill/>
        <a:ln>
          <a:solidFill>
            <a:schemeClr val="bg2"/>
          </a:solidFill>
        </a:ln>
      </c:spPr>
    </c:plotArea>
    <c:legend>
      <c:legendPos val="r"/>
      <c:layout>
        <c:manualLayout>
          <c:xMode val="edge"/>
          <c:yMode val="edge"/>
          <c:x val="0.72399101107936725"/>
          <c:y val="6.7144055763521365E-2"/>
          <c:w val="0.24061075883213712"/>
          <c:h val="0.21242351878146376"/>
        </c:manualLayout>
      </c:layout>
      <c:overlay val="1"/>
      <c:spPr>
        <a:solidFill>
          <a:schemeClr val="tx1"/>
        </a:solidFill>
        <a:ln>
          <a:solidFill>
            <a:schemeClr val="bg2"/>
          </a:solidFill>
        </a:ln>
      </c:spPr>
      <c:txPr>
        <a:bodyPr/>
        <a:lstStyle/>
        <a:p>
          <a:pPr>
            <a:defRPr sz="1500" b="1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799293893573043E-2"/>
          <c:y val="0.10287768256909063"/>
          <c:w val="0.80658316493623994"/>
          <c:h val="0.692351397251814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Number of centers</c:v>
                </c:pt>
              </c:strCache>
            </c:strRef>
          </c:tx>
          <c:spPr>
            <a:gradFill flip="none" rotWithShape="1">
              <a:gsLst>
                <a:gs pos="0">
                  <a:srgbClr val="208C03"/>
                </a:gs>
                <a:gs pos="50000">
                  <a:srgbClr val="20F703"/>
                </a:gs>
                <a:gs pos="100000">
                  <a:srgbClr val="208C03"/>
                </a:gs>
              </a:gsLst>
              <a:lin ang="10800000" scaled="1"/>
              <a:tileRect/>
            </a:gradFill>
            <a:ln>
              <a:solidFill>
                <a:schemeClr val="bg2"/>
              </a:solidFill>
            </a:ln>
          </c:spPr>
          <c:invertIfNegative val="0"/>
          <c:dLbls>
            <c:dLbl>
              <c:idx val="3"/>
              <c:layout>
                <c:manualLayout>
                  <c:x val="4.3783979269607382E-3"/>
                  <c:y val="5.190462405434605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76DD-458E-90EB-F2D9FD46AA3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500" b="1">
                    <a:solidFill>
                      <a:schemeClr val="bg2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4 - 9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67</c:v>
                </c:pt>
                <c:pt idx="1">
                  <c:v>39</c:v>
                </c:pt>
                <c:pt idx="2">
                  <c:v>8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6DD-458E-90EB-F2D9FD46AA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axId val="736845784"/>
        <c:axId val="736846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Percentage of transplants</c:v>
                </c:pt>
              </c:strCache>
            </c:strRef>
          </c:tx>
          <c:spPr>
            <a:ln w="41275">
              <a:solidFill>
                <a:srgbClr val="FF0000"/>
              </a:solidFill>
            </a:ln>
          </c:spPr>
          <c:marker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cat>
            <c:strRef>
              <c:f>Sheet1!$A$2:$A$5</c:f>
              <c:strCach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4 - 9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23.4923</c:v>
                </c:pt>
                <c:pt idx="1">
                  <c:v>33.1233</c:v>
                </c:pt>
                <c:pt idx="2">
                  <c:v>21.7822</c:v>
                </c:pt>
                <c:pt idx="3">
                  <c:v>21.6022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6DD-458E-90EB-F2D9FD46AA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36846960"/>
        <c:axId val="736846568"/>
      </c:lineChart>
      <c:catAx>
        <c:axId val="73684578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700">
                    <a:solidFill>
                      <a:schemeClr val="bg2"/>
                    </a:solidFill>
                  </a:defRPr>
                </a:pPr>
                <a:r>
                  <a:rPr lang="en-US" sz="1700" dirty="0" smtClean="0">
                    <a:solidFill>
                      <a:schemeClr val="bg2"/>
                    </a:solidFill>
                  </a:rPr>
                  <a:t>Average number of heart-lung transplants per year</a:t>
                </a:r>
                <a:endParaRPr lang="en-US" sz="1700" dirty="0">
                  <a:solidFill>
                    <a:schemeClr val="bg2"/>
                  </a:solidFill>
                </a:endParaRPr>
              </a:p>
            </c:rich>
          </c:tx>
          <c:layout>
            <c:manualLayout>
              <c:xMode val="edge"/>
              <c:yMode val="edge"/>
              <c:x val="0.20135275258155974"/>
              <c:y val="0.884232090473985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2"/>
            </a:solidFill>
          </a:ln>
        </c:spPr>
        <c:txPr>
          <a:bodyPr rot="0"/>
          <a:lstStyle/>
          <a:p>
            <a:pPr>
              <a:defRPr sz="1500" b="1">
                <a:solidFill>
                  <a:schemeClr val="bg2"/>
                </a:solidFill>
              </a:defRPr>
            </a:pPr>
            <a:endParaRPr lang="en-US"/>
          </a:p>
        </c:txPr>
        <c:crossAx val="736846176"/>
        <c:crosses val="autoZero"/>
        <c:auto val="1"/>
        <c:lblAlgn val="ctr"/>
        <c:lblOffset val="100"/>
        <c:tickLblSkip val="1"/>
        <c:noMultiLvlLbl val="0"/>
      </c:catAx>
      <c:valAx>
        <c:axId val="736846176"/>
        <c:scaling>
          <c:orientation val="minMax"/>
          <c:max val="70"/>
        </c:scaling>
        <c:delete val="0"/>
        <c:axPos val="l"/>
        <c:majorGridlines>
          <c:spPr>
            <a:ln>
              <a:solidFill>
                <a:schemeClr val="bg2"/>
              </a:solidFill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>
                    <a:solidFill>
                      <a:schemeClr val="bg2"/>
                    </a:solidFill>
                  </a:defRPr>
                </a:pPr>
                <a:r>
                  <a:rPr lang="en-US" sz="1700" dirty="0" smtClean="0">
                    <a:solidFill>
                      <a:schemeClr val="bg2"/>
                    </a:solidFill>
                  </a:rPr>
                  <a:t>Number of Centers</a:t>
                </a:r>
                <a:endParaRPr lang="en-US" sz="1700" dirty="0">
                  <a:solidFill>
                    <a:schemeClr val="bg2"/>
                  </a:solidFill>
                </a:endParaRPr>
              </a:p>
            </c:rich>
          </c:tx>
          <c:layout>
            <c:manualLayout>
              <c:xMode val="edge"/>
              <c:yMode val="edge"/>
              <c:x val="4.4149072073955357E-3"/>
              <c:y val="0.1936149477216987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2"/>
            </a:solidFill>
          </a:ln>
        </c:spPr>
        <c:txPr>
          <a:bodyPr/>
          <a:lstStyle/>
          <a:p>
            <a:pPr>
              <a:defRPr sz="1500" b="1">
                <a:solidFill>
                  <a:schemeClr val="bg2"/>
                </a:solidFill>
              </a:defRPr>
            </a:pPr>
            <a:endParaRPr lang="en-US"/>
          </a:p>
        </c:txPr>
        <c:crossAx val="736845784"/>
        <c:crosses val="autoZero"/>
        <c:crossBetween val="between"/>
        <c:majorUnit val="10"/>
      </c:valAx>
      <c:valAx>
        <c:axId val="736846568"/>
        <c:scaling>
          <c:orientation val="minMax"/>
          <c:max val="70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 sz="1700">
                    <a:solidFill>
                      <a:schemeClr val="bg2"/>
                    </a:solidFill>
                  </a:defRPr>
                </a:pPr>
                <a:r>
                  <a:rPr lang="en-US" sz="1700" dirty="0" smtClean="0">
                    <a:solidFill>
                      <a:schemeClr val="bg2"/>
                    </a:solidFill>
                  </a:rPr>
                  <a:t>% of Heart-Lung Transplants (red line)</a:t>
                </a:r>
                <a:endParaRPr lang="en-US" sz="1700" dirty="0">
                  <a:solidFill>
                    <a:schemeClr val="bg2"/>
                  </a:solidFill>
                </a:endParaRPr>
              </a:p>
            </c:rich>
          </c:tx>
          <c:layout>
            <c:manualLayout>
              <c:xMode val="edge"/>
              <c:yMode val="edge"/>
              <c:x val="0.95750908460110551"/>
              <c:y val="8.57995599814729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2"/>
            </a:solidFill>
          </a:ln>
        </c:spPr>
        <c:txPr>
          <a:bodyPr/>
          <a:lstStyle/>
          <a:p>
            <a:pPr>
              <a:defRPr sz="1500" b="1">
                <a:solidFill>
                  <a:schemeClr val="bg2"/>
                </a:solidFill>
              </a:defRPr>
            </a:pPr>
            <a:endParaRPr lang="en-US"/>
          </a:p>
        </c:txPr>
        <c:crossAx val="736846960"/>
        <c:crosses val="max"/>
        <c:crossBetween val="between"/>
        <c:majorUnit val="10"/>
      </c:valAx>
      <c:catAx>
        <c:axId val="7368469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736846568"/>
        <c:crosses val="autoZero"/>
        <c:auto val="1"/>
        <c:lblAlgn val="ctr"/>
        <c:lblOffset val="100"/>
        <c:noMultiLvlLbl val="0"/>
      </c:catAx>
      <c:spPr>
        <a:noFill/>
        <a:ln>
          <a:solidFill>
            <a:schemeClr val="bg2"/>
          </a:solidFill>
        </a:ln>
      </c:spPr>
    </c:plotArea>
    <c:legend>
      <c:legendPos val="t"/>
      <c:layout>
        <c:manualLayout>
          <c:xMode val="edge"/>
          <c:yMode val="edge"/>
          <c:x val="9.6116995331335789E-2"/>
          <c:y val="1.4705882352941176E-2"/>
          <c:w val="0.80480056282524126"/>
          <c:h val="7.2530106530801303E-2"/>
        </c:manualLayout>
      </c:layout>
      <c:overlay val="0"/>
      <c:spPr>
        <a:ln>
          <a:solidFill>
            <a:schemeClr val="bg2"/>
          </a:solidFill>
        </a:ln>
      </c:spPr>
      <c:txPr>
        <a:bodyPr/>
        <a:lstStyle/>
        <a:p>
          <a:pPr>
            <a:defRPr sz="1500" b="1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799293893573043E-2"/>
          <c:y val="3.9152185718164582E-2"/>
          <c:w val="0.86853006759110862"/>
          <c:h val="0.7707426011403917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Percentage of transplants</c:v>
                </c:pt>
              </c:strCache>
            </c:strRef>
          </c:tx>
          <c:spPr>
            <a:gradFill flip="none" rotWithShape="1">
              <a:gsLst>
                <a:gs pos="0">
                  <a:srgbClr val="208C03"/>
                </a:gs>
                <a:gs pos="50000">
                  <a:srgbClr val="20F703"/>
                </a:gs>
                <a:gs pos="100000">
                  <a:srgbClr val="208C03"/>
                </a:gs>
              </a:gsLst>
              <a:lin ang="10800000" scaled="1"/>
              <a:tileRect/>
            </a:gradFill>
            <a:ln>
              <a:solidFill>
                <a:schemeClr val="bg2"/>
              </a:solidFill>
            </a:ln>
          </c:spPr>
          <c:invertIfNegative val="0"/>
          <c:cat>
            <c:strRef>
              <c:f>Sheet1!$A$2:$A$8</c:f>
              <c:strCache>
                <c:ptCount val="7"/>
                <c:pt idx="0">
                  <c:v>1-4</c:v>
                </c:pt>
                <c:pt idx="1">
                  <c:v>5-9</c:v>
                </c:pt>
                <c:pt idx="2">
                  <c:v>10-19</c:v>
                </c:pt>
                <c:pt idx="3">
                  <c:v>20-29</c:v>
                </c:pt>
                <c:pt idx="4">
                  <c:v>30-39</c:v>
                </c:pt>
                <c:pt idx="5">
                  <c:v>40-49</c:v>
                </c:pt>
                <c:pt idx="6">
                  <c:v>50+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5.3434999999999997</c:v>
                </c:pt>
                <c:pt idx="1">
                  <c:v>4.3893000000000004</c:v>
                </c:pt>
                <c:pt idx="2">
                  <c:v>15.171799999999999</c:v>
                </c:pt>
                <c:pt idx="3">
                  <c:v>14.5038</c:v>
                </c:pt>
                <c:pt idx="4">
                  <c:v>22.709900000000001</c:v>
                </c:pt>
                <c:pt idx="5">
                  <c:v>12.1183</c:v>
                </c:pt>
                <c:pt idx="6">
                  <c:v>25.763400000000001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90-4CFE-BABB-A7BA3005BA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axId val="650066568"/>
        <c:axId val="650066960"/>
      </c:barChart>
      <c:catAx>
        <c:axId val="65006656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700">
                    <a:solidFill>
                      <a:schemeClr val="bg2"/>
                    </a:solidFill>
                  </a:defRPr>
                </a:pPr>
                <a:r>
                  <a:rPr lang="en-US" sz="1700" dirty="0" smtClean="0">
                    <a:solidFill>
                      <a:schemeClr val="bg2"/>
                    </a:solidFill>
                  </a:rPr>
                  <a:t>Average number of lung transplants per year</a:t>
                </a:r>
                <a:endParaRPr lang="en-US" sz="1700" dirty="0">
                  <a:solidFill>
                    <a:schemeClr val="bg2"/>
                  </a:solidFill>
                </a:endParaRPr>
              </a:p>
            </c:rich>
          </c:tx>
          <c:layout>
            <c:manualLayout>
              <c:xMode val="edge"/>
              <c:yMode val="edge"/>
              <c:x val="0.25809235128794744"/>
              <c:y val="0.9041620302189671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2"/>
            </a:solidFill>
          </a:ln>
        </c:spPr>
        <c:txPr>
          <a:bodyPr rot="0"/>
          <a:lstStyle/>
          <a:p>
            <a:pPr>
              <a:defRPr sz="1500" b="1">
                <a:solidFill>
                  <a:schemeClr val="bg2"/>
                </a:solidFill>
              </a:defRPr>
            </a:pPr>
            <a:endParaRPr lang="en-US"/>
          </a:p>
        </c:txPr>
        <c:crossAx val="650066960"/>
        <c:crosses val="autoZero"/>
        <c:auto val="1"/>
        <c:lblAlgn val="ctr"/>
        <c:lblOffset val="100"/>
        <c:tickLblSkip val="1"/>
        <c:noMultiLvlLbl val="0"/>
      </c:catAx>
      <c:valAx>
        <c:axId val="650066960"/>
        <c:scaling>
          <c:orientation val="minMax"/>
          <c:max val="30"/>
        </c:scaling>
        <c:delete val="0"/>
        <c:axPos val="l"/>
        <c:majorGridlines>
          <c:spPr>
            <a:ln>
              <a:solidFill>
                <a:schemeClr val="bg2"/>
              </a:solidFill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>
                    <a:solidFill>
                      <a:schemeClr val="bg2"/>
                    </a:solidFill>
                  </a:defRPr>
                </a:pPr>
                <a:r>
                  <a:rPr lang="en-US" sz="1700" b="1" i="0" baseline="0" dirty="0" smtClean="0">
                    <a:solidFill>
                      <a:schemeClr val="bg2"/>
                    </a:solidFill>
                  </a:rPr>
                  <a:t>% of Heart-Lung Transplants</a:t>
                </a:r>
                <a:endParaRPr lang="en-US" sz="1700" b="1" i="0" baseline="0" dirty="0">
                  <a:solidFill>
                    <a:schemeClr val="bg2"/>
                  </a:solidFill>
                </a:endParaRPr>
              </a:p>
            </c:rich>
          </c:tx>
          <c:layout>
            <c:manualLayout>
              <c:xMode val="edge"/>
              <c:yMode val="edge"/>
              <c:x val="0"/>
              <c:y val="8.9156937279391807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2"/>
            </a:solidFill>
          </a:ln>
        </c:spPr>
        <c:txPr>
          <a:bodyPr/>
          <a:lstStyle/>
          <a:p>
            <a:pPr>
              <a:defRPr sz="1500" b="1">
                <a:solidFill>
                  <a:schemeClr val="bg2"/>
                </a:solidFill>
              </a:defRPr>
            </a:pPr>
            <a:endParaRPr lang="en-US"/>
          </a:p>
        </c:txPr>
        <c:crossAx val="650066568"/>
        <c:crosses val="autoZero"/>
        <c:crossBetween val="between"/>
        <c:majorUnit val="5"/>
      </c:valAx>
      <c:spPr>
        <a:noFill/>
        <a:ln>
          <a:solidFill>
            <a:schemeClr val="bg2"/>
          </a:solidFill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7949736371449164E-2"/>
          <c:y val="3.3687664041994754E-2"/>
          <c:w val="0.87737962511323264"/>
          <c:h val="0.81992298093885796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Adult (N=2,829)</c:v>
                </c:pt>
              </c:strCache>
            </c:strRef>
          </c:tx>
          <c:spPr>
            <a:ln w="38100">
              <a:solidFill>
                <a:srgbClr val="00B050"/>
              </a:solidFill>
            </a:ln>
          </c:spPr>
          <c:marker>
            <c:symbol val="none"/>
          </c:marker>
          <c:xVal>
            <c:numRef>
              <c:f>Sheet1!$A$2:$A$43</c:f>
              <c:numCache>
                <c:formatCode>General</c:formatCode>
                <c:ptCount val="42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  <c:pt idx="35">
                  <c:v>24</c:v>
                </c:pt>
                <c:pt idx="36">
                  <c:v>25</c:v>
                </c:pt>
              </c:numCache>
            </c:numRef>
          </c:xVal>
          <c:yVal>
            <c:numRef>
              <c:f>Sheet1!$B$2:$B$43</c:f>
              <c:numCache>
                <c:formatCode>General</c:formatCode>
                <c:ptCount val="42"/>
                <c:pt idx="0">
                  <c:v>100</c:v>
                </c:pt>
                <c:pt idx="1">
                  <c:v>81.36</c:v>
                </c:pt>
                <c:pt idx="2">
                  <c:v>76.998000000000005</c:v>
                </c:pt>
                <c:pt idx="3">
                  <c:v>74.484999999999999</c:v>
                </c:pt>
                <c:pt idx="4">
                  <c:v>72.614999999999995</c:v>
                </c:pt>
                <c:pt idx="5">
                  <c:v>71.427999999999997</c:v>
                </c:pt>
                <c:pt idx="6">
                  <c:v>70.528000000000006</c:v>
                </c:pt>
                <c:pt idx="7">
                  <c:v>69.662000000000006</c:v>
                </c:pt>
                <c:pt idx="8">
                  <c:v>68.94</c:v>
                </c:pt>
                <c:pt idx="9">
                  <c:v>68.325999999999993</c:v>
                </c:pt>
                <c:pt idx="10">
                  <c:v>67.784000000000006</c:v>
                </c:pt>
                <c:pt idx="11">
                  <c:v>67.094999999999999</c:v>
                </c:pt>
                <c:pt idx="12">
                  <c:v>66.405000000000001</c:v>
                </c:pt>
                <c:pt idx="13">
                  <c:v>59.338000000000001</c:v>
                </c:pt>
                <c:pt idx="14">
                  <c:v>54.947000000000003</c:v>
                </c:pt>
                <c:pt idx="15">
                  <c:v>51.186999999999998</c:v>
                </c:pt>
                <c:pt idx="16">
                  <c:v>48.712000000000003</c:v>
                </c:pt>
                <c:pt idx="17">
                  <c:v>46.005000000000003</c:v>
                </c:pt>
                <c:pt idx="18">
                  <c:v>44.027000000000001</c:v>
                </c:pt>
                <c:pt idx="19">
                  <c:v>41.271999999999998</c:v>
                </c:pt>
                <c:pt idx="20">
                  <c:v>38.427</c:v>
                </c:pt>
                <c:pt idx="21">
                  <c:v>35.622</c:v>
                </c:pt>
                <c:pt idx="22">
                  <c:v>33.540999999999997</c:v>
                </c:pt>
                <c:pt idx="23">
                  <c:v>31.968</c:v>
                </c:pt>
                <c:pt idx="24">
                  <c:v>30.062999999999999</c:v>
                </c:pt>
                <c:pt idx="25">
                  <c:v>28.748000000000001</c:v>
                </c:pt>
                <c:pt idx="26">
                  <c:v>27.036000000000001</c:v>
                </c:pt>
                <c:pt idx="27">
                  <c:v>25.507000000000001</c:v>
                </c:pt>
                <c:pt idx="28">
                  <c:v>24.831</c:v>
                </c:pt>
                <c:pt idx="29">
                  <c:v>23.975000000000001</c:v>
                </c:pt>
                <c:pt idx="30">
                  <c:v>22.603000000000002</c:v>
                </c:pt>
                <c:pt idx="31">
                  <c:v>21.773</c:v>
                </c:pt>
                <c:pt idx="32">
                  <c:v>19.760000000000002</c:v>
                </c:pt>
                <c:pt idx="33">
                  <c:v>18.626999999999999</c:v>
                </c:pt>
                <c:pt idx="34">
                  <c:v>18.122</c:v>
                </c:pt>
                <c:pt idx="35">
                  <c:v>17.646000000000001</c:v>
                </c:pt>
                <c:pt idx="36">
                  <c:v>16.664999999999999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85AA-4653-9918-5B2F36592CA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LCL (Adult)</c:v>
                </c:pt>
              </c:strCache>
            </c:strRef>
          </c:tx>
          <c:spPr>
            <a:ln w="41275">
              <a:solidFill>
                <a:srgbClr val="00B050"/>
              </a:solidFill>
              <a:prstDash val="sysDash"/>
            </a:ln>
          </c:spPr>
          <c:marker>
            <c:symbol val="none"/>
          </c:marker>
          <c:xVal>
            <c:numRef>
              <c:f>Sheet1!$A$2:$A$43</c:f>
              <c:numCache>
                <c:formatCode>General</c:formatCode>
                <c:ptCount val="42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  <c:pt idx="35">
                  <c:v>24</c:v>
                </c:pt>
                <c:pt idx="36">
                  <c:v>25</c:v>
                </c:pt>
              </c:numCache>
            </c:numRef>
          </c:xVal>
          <c:yVal>
            <c:numRef>
              <c:f>Sheet1!$C$2:$C$43</c:f>
              <c:numCache>
                <c:formatCode>General</c:formatCode>
                <c:ptCount val="42"/>
                <c:pt idx="0">
                  <c:v>100</c:v>
                </c:pt>
                <c:pt idx="1">
                  <c:v>79.873000000000005</c:v>
                </c:pt>
                <c:pt idx="2">
                  <c:v>75.399000000000001</c:v>
                </c:pt>
                <c:pt idx="3">
                  <c:v>72.831999999999994</c:v>
                </c:pt>
                <c:pt idx="4">
                  <c:v>70.926000000000002</c:v>
                </c:pt>
                <c:pt idx="5">
                  <c:v>69.718000000000004</c:v>
                </c:pt>
                <c:pt idx="6">
                  <c:v>68.802999999999997</c:v>
                </c:pt>
                <c:pt idx="7">
                  <c:v>67.924000000000007</c:v>
                </c:pt>
                <c:pt idx="8">
                  <c:v>67.191000000000003</c:v>
                </c:pt>
                <c:pt idx="9">
                  <c:v>66.567999999999998</c:v>
                </c:pt>
                <c:pt idx="10">
                  <c:v>66.018000000000001</c:v>
                </c:pt>
                <c:pt idx="11">
                  <c:v>65.320999999999998</c:v>
                </c:pt>
                <c:pt idx="12">
                  <c:v>64.622</c:v>
                </c:pt>
                <c:pt idx="13">
                  <c:v>57.484000000000002</c:v>
                </c:pt>
                <c:pt idx="14">
                  <c:v>53.064999999999998</c:v>
                </c:pt>
                <c:pt idx="15">
                  <c:v>49.29</c:v>
                </c:pt>
                <c:pt idx="16">
                  <c:v>46.805999999999997</c:v>
                </c:pt>
                <c:pt idx="17">
                  <c:v>44.094000000000001</c:v>
                </c:pt>
                <c:pt idx="18">
                  <c:v>42.112000000000002</c:v>
                </c:pt>
                <c:pt idx="19">
                  <c:v>39.353999999999999</c:v>
                </c:pt>
                <c:pt idx="20">
                  <c:v>36.509</c:v>
                </c:pt>
                <c:pt idx="21">
                  <c:v>33.707000000000001</c:v>
                </c:pt>
                <c:pt idx="22">
                  <c:v>31.631</c:v>
                </c:pt>
                <c:pt idx="23">
                  <c:v>30.061</c:v>
                </c:pt>
                <c:pt idx="24">
                  <c:v>28.158999999999999</c:v>
                </c:pt>
                <c:pt idx="25">
                  <c:v>26.844999999999999</c:v>
                </c:pt>
                <c:pt idx="26">
                  <c:v>25.132000000000001</c:v>
                </c:pt>
                <c:pt idx="27">
                  <c:v>23.602</c:v>
                </c:pt>
                <c:pt idx="28">
                  <c:v>22.922000000000001</c:v>
                </c:pt>
                <c:pt idx="29">
                  <c:v>22.056000000000001</c:v>
                </c:pt>
                <c:pt idx="30">
                  <c:v>20.663</c:v>
                </c:pt>
                <c:pt idx="31">
                  <c:v>19.814</c:v>
                </c:pt>
                <c:pt idx="32">
                  <c:v>17.734000000000002</c:v>
                </c:pt>
                <c:pt idx="33">
                  <c:v>16.538</c:v>
                </c:pt>
                <c:pt idx="34">
                  <c:v>15.984</c:v>
                </c:pt>
                <c:pt idx="35">
                  <c:v>15.385</c:v>
                </c:pt>
                <c:pt idx="36">
                  <c:v>13.896000000000001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85AA-4653-9918-5B2F36592CA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UCL (Adult)</c:v>
                </c:pt>
              </c:strCache>
            </c:strRef>
          </c:tx>
          <c:spPr>
            <a:ln w="41275">
              <a:solidFill>
                <a:srgbClr val="00B050"/>
              </a:solidFill>
              <a:prstDash val="sysDash"/>
            </a:ln>
          </c:spPr>
          <c:marker>
            <c:symbol val="none"/>
          </c:marker>
          <c:xVal>
            <c:numRef>
              <c:f>Sheet1!$A$2:$A$43</c:f>
              <c:numCache>
                <c:formatCode>General</c:formatCode>
                <c:ptCount val="42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  <c:pt idx="35">
                  <c:v>24</c:v>
                </c:pt>
                <c:pt idx="36">
                  <c:v>25</c:v>
                </c:pt>
              </c:numCache>
            </c:numRef>
          </c:xVal>
          <c:yVal>
            <c:numRef>
              <c:f>Sheet1!$D$2:$D$43</c:f>
              <c:numCache>
                <c:formatCode>General</c:formatCode>
                <c:ptCount val="42"/>
                <c:pt idx="0">
                  <c:v>100</c:v>
                </c:pt>
                <c:pt idx="1">
                  <c:v>82.748999999999995</c:v>
                </c:pt>
                <c:pt idx="2">
                  <c:v>78.509</c:v>
                </c:pt>
                <c:pt idx="3">
                  <c:v>76.055000000000007</c:v>
                </c:pt>
                <c:pt idx="4">
                  <c:v>74.224999999999994</c:v>
                </c:pt>
                <c:pt idx="5">
                  <c:v>73.061000000000007</c:v>
                </c:pt>
                <c:pt idx="6">
                  <c:v>72.177000000000007</c:v>
                </c:pt>
                <c:pt idx="7">
                  <c:v>71.326999999999998</c:v>
                </c:pt>
                <c:pt idx="8">
                  <c:v>70.617000000000004</c:v>
                </c:pt>
                <c:pt idx="9">
                  <c:v>70.013000000000005</c:v>
                </c:pt>
                <c:pt idx="10">
                  <c:v>69.478999999999999</c:v>
                </c:pt>
                <c:pt idx="11">
                  <c:v>68.802000000000007</c:v>
                </c:pt>
                <c:pt idx="12">
                  <c:v>68.122</c:v>
                </c:pt>
                <c:pt idx="13">
                  <c:v>61.14</c:v>
                </c:pt>
                <c:pt idx="14">
                  <c:v>56.786000000000001</c:v>
                </c:pt>
                <c:pt idx="15">
                  <c:v>53.051000000000002</c:v>
                </c:pt>
                <c:pt idx="16">
                  <c:v>50.588000000000001</c:v>
                </c:pt>
                <c:pt idx="17">
                  <c:v>47.893999999999998</c:v>
                </c:pt>
                <c:pt idx="18">
                  <c:v>45.923999999999999</c:v>
                </c:pt>
                <c:pt idx="19">
                  <c:v>43.177999999999997</c:v>
                </c:pt>
                <c:pt idx="20">
                  <c:v>40.340000000000003</c:v>
                </c:pt>
                <c:pt idx="21">
                  <c:v>37.539000000000001</c:v>
                </c:pt>
                <c:pt idx="22">
                  <c:v>35.46</c:v>
                </c:pt>
                <c:pt idx="23">
                  <c:v>33.89</c:v>
                </c:pt>
                <c:pt idx="24">
                  <c:v>31.988</c:v>
                </c:pt>
                <c:pt idx="25">
                  <c:v>30.675999999999998</c:v>
                </c:pt>
                <c:pt idx="26">
                  <c:v>28.972000000000001</c:v>
                </c:pt>
                <c:pt idx="27">
                  <c:v>27.451000000000001</c:v>
                </c:pt>
                <c:pt idx="28">
                  <c:v>26.780999999999999</c:v>
                </c:pt>
                <c:pt idx="29">
                  <c:v>25.940999999999999</c:v>
                </c:pt>
                <c:pt idx="30">
                  <c:v>24.6</c:v>
                </c:pt>
                <c:pt idx="31">
                  <c:v>23.795000000000002</c:v>
                </c:pt>
                <c:pt idx="32">
                  <c:v>21.869</c:v>
                </c:pt>
                <c:pt idx="33">
                  <c:v>20.815000000000001</c:v>
                </c:pt>
                <c:pt idx="34">
                  <c:v>20.370999999999999</c:v>
                </c:pt>
                <c:pt idx="35">
                  <c:v>20.036000000000001</c:v>
                </c:pt>
                <c:pt idx="36">
                  <c:v>19.655000000000001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85AA-4653-9918-5B2F36592CAF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Pediatric (N=447)</c:v>
                </c:pt>
              </c:strCache>
            </c:strRef>
          </c:tx>
          <c:spPr>
            <a:ln w="41275">
              <a:solidFill>
                <a:srgbClr val="00B0F0"/>
              </a:solidFill>
            </a:ln>
          </c:spPr>
          <c:marker>
            <c:symbol val="none"/>
          </c:marker>
          <c:xVal>
            <c:numRef>
              <c:f>Sheet1!$A$2:$A$43</c:f>
              <c:numCache>
                <c:formatCode>General</c:formatCode>
                <c:ptCount val="42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  <c:pt idx="35">
                  <c:v>24</c:v>
                </c:pt>
                <c:pt idx="36">
                  <c:v>25</c:v>
                </c:pt>
              </c:numCache>
            </c:numRef>
          </c:xVal>
          <c:yVal>
            <c:numRef>
              <c:f>Sheet1!$E$2:$E$43</c:f>
              <c:numCache>
                <c:formatCode>General</c:formatCode>
                <c:ptCount val="42"/>
                <c:pt idx="0">
                  <c:v>100</c:v>
                </c:pt>
                <c:pt idx="1">
                  <c:v>86.962000000000003</c:v>
                </c:pt>
                <c:pt idx="2">
                  <c:v>81.731999999999999</c:v>
                </c:pt>
                <c:pt idx="3">
                  <c:v>80.119</c:v>
                </c:pt>
                <c:pt idx="4">
                  <c:v>78.963999999999999</c:v>
                </c:pt>
                <c:pt idx="5">
                  <c:v>77.81</c:v>
                </c:pt>
                <c:pt idx="6">
                  <c:v>75.731999999999999</c:v>
                </c:pt>
                <c:pt idx="7">
                  <c:v>75.27</c:v>
                </c:pt>
                <c:pt idx="8">
                  <c:v>75.037999999999997</c:v>
                </c:pt>
                <c:pt idx="9">
                  <c:v>74.340999999999994</c:v>
                </c:pt>
                <c:pt idx="10">
                  <c:v>73.644000000000005</c:v>
                </c:pt>
                <c:pt idx="11">
                  <c:v>73.177000000000007</c:v>
                </c:pt>
                <c:pt idx="12">
                  <c:v>71.774000000000001</c:v>
                </c:pt>
                <c:pt idx="13">
                  <c:v>61.231999999999999</c:v>
                </c:pt>
                <c:pt idx="14">
                  <c:v>55.052</c:v>
                </c:pt>
                <c:pt idx="15">
                  <c:v>47.878</c:v>
                </c:pt>
                <c:pt idx="16">
                  <c:v>45.167999999999999</c:v>
                </c:pt>
                <c:pt idx="17">
                  <c:v>41.466000000000001</c:v>
                </c:pt>
                <c:pt idx="18">
                  <c:v>38.540999999999997</c:v>
                </c:pt>
                <c:pt idx="19">
                  <c:v>37.011000000000003</c:v>
                </c:pt>
                <c:pt idx="20">
                  <c:v>35.119999999999997</c:v>
                </c:pt>
                <c:pt idx="21">
                  <c:v>33.453000000000003</c:v>
                </c:pt>
                <c:pt idx="22">
                  <c:v>30.901</c:v>
                </c:pt>
                <c:pt idx="23">
                  <c:v>29.702000000000002</c:v>
                </c:pt>
                <c:pt idx="24">
                  <c:v>27.856999999999999</c:v>
                </c:pt>
                <c:pt idx="25">
                  <c:v>26.861999999999998</c:v>
                </c:pt>
                <c:pt idx="26">
                  <c:v>26.355</c:v>
                </c:pt>
                <c:pt idx="27">
                  <c:v>24.707999999999998</c:v>
                </c:pt>
                <c:pt idx="28">
                  <c:v>21.695</c:v>
                </c:pt>
                <c:pt idx="29">
                  <c:v>20.295000000000002</c:v>
                </c:pt>
                <c:pt idx="30">
                  <c:v>17.648</c:v>
                </c:pt>
                <c:pt idx="31">
                  <c:v>16.667999999999999</c:v>
                </c:pt>
                <c:pt idx="32">
                  <c:v>16.667999999999999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85AA-4653-9918-5B2F36592CAF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LCL (Pediatric)</c:v>
                </c:pt>
              </c:strCache>
            </c:strRef>
          </c:tx>
          <c:spPr>
            <a:ln w="41275">
              <a:solidFill>
                <a:srgbClr val="00B0F0"/>
              </a:solidFill>
              <a:prstDash val="sysDash"/>
            </a:ln>
          </c:spPr>
          <c:marker>
            <c:symbol val="none"/>
          </c:marker>
          <c:xVal>
            <c:numRef>
              <c:f>Sheet1!$A$2:$A$43</c:f>
              <c:numCache>
                <c:formatCode>General</c:formatCode>
                <c:ptCount val="42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  <c:pt idx="35">
                  <c:v>24</c:v>
                </c:pt>
                <c:pt idx="36">
                  <c:v>25</c:v>
                </c:pt>
              </c:numCache>
            </c:numRef>
          </c:xVal>
          <c:yVal>
            <c:numRef>
              <c:f>Sheet1!$F$2:$F$43</c:f>
              <c:numCache>
                <c:formatCode>General</c:formatCode>
                <c:ptCount val="42"/>
                <c:pt idx="0">
                  <c:v>100</c:v>
                </c:pt>
                <c:pt idx="1">
                  <c:v>83.463999999999999</c:v>
                </c:pt>
                <c:pt idx="2">
                  <c:v>77.808000000000007</c:v>
                </c:pt>
                <c:pt idx="3">
                  <c:v>76.084999999999994</c:v>
                </c:pt>
                <c:pt idx="4">
                  <c:v>74.858000000000004</c:v>
                </c:pt>
                <c:pt idx="5">
                  <c:v>73.635000000000005</c:v>
                </c:pt>
                <c:pt idx="6">
                  <c:v>71.445999999999998</c:v>
                </c:pt>
                <c:pt idx="7">
                  <c:v>70.960999999999999</c:v>
                </c:pt>
                <c:pt idx="8">
                  <c:v>70.718000000000004</c:v>
                </c:pt>
                <c:pt idx="9">
                  <c:v>69.988</c:v>
                </c:pt>
                <c:pt idx="10">
                  <c:v>69.259</c:v>
                </c:pt>
                <c:pt idx="11">
                  <c:v>68.77</c:v>
                </c:pt>
                <c:pt idx="12">
                  <c:v>67.308000000000007</c:v>
                </c:pt>
                <c:pt idx="13">
                  <c:v>56.451999999999998</c:v>
                </c:pt>
                <c:pt idx="14">
                  <c:v>50.186999999999998</c:v>
                </c:pt>
                <c:pt idx="15">
                  <c:v>42.994999999999997</c:v>
                </c:pt>
                <c:pt idx="16">
                  <c:v>40.293999999999997</c:v>
                </c:pt>
                <c:pt idx="17">
                  <c:v>36.613999999999997</c:v>
                </c:pt>
                <c:pt idx="18">
                  <c:v>33.725000000000001</c:v>
                </c:pt>
                <c:pt idx="19">
                  <c:v>32.216000000000001</c:v>
                </c:pt>
                <c:pt idx="20">
                  <c:v>30.356000000000002</c:v>
                </c:pt>
                <c:pt idx="21">
                  <c:v>28.715</c:v>
                </c:pt>
                <c:pt idx="22">
                  <c:v>26.193000000000001</c:v>
                </c:pt>
                <c:pt idx="23">
                  <c:v>25.004000000000001</c:v>
                </c:pt>
                <c:pt idx="24">
                  <c:v>23.151</c:v>
                </c:pt>
                <c:pt idx="25">
                  <c:v>22.149000000000001</c:v>
                </c:pt>
                <c:pt idx="26">
                  <c:v>21.64</c:v>
                </c:pt>
                <c:pt idx="27">
                  <c:v>19.977</c:v>
                </c:pt>
                <c:pt idx="28">
                  <c:v>16.957999999999998</c:v>
                </c:pt>
                <c:pt idx="29">
                  <c:v>15.548</c:v>
                </c:pt>
                <c:pt idx="30">
                  <c:v>12.827999999999999</c:v>
                </c:pt>
                <c:pt idx="31">
                  <c:v>11.832000000000001</c:v>
                </c:pt>
                <c:pt idx="32">
                  <c:v>11.832000000000001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85AA-4653-9918-5B2F36592CAF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UCL (Pediatric)</c:v>
                </c:pt>
              </c:strCache>
            </c:strRef>
          </c:tx>
          <c:spPr>
            <a:ln w="41275">
              <a:solidFill>
                <a:srgbClr val="00B0F0"/>
              </a:solidFill>
              <a:prstDash val="sysDash"/>
            </a:ln>
          </c:spPr>
          <c:marker>
            <c:symbol val="none"/>
          </c:marker>
          <c:xVal>
            <c:numRef>
              <c:f>Sheet1!$A$2:$A$43</c:f>
              <c:numCache>
                <c:formatCode>General</c:formatCode>
                <c:ptCount val="42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  <c:pt idx="35">
                  <c:v>24</c:v>
                </c:pt>
                <c:pt idx="36">
                  <c:v>25</c:v>
                </c:pt>
              </c:numCache>
            </c:numRef>
          </c:xVal>
          <c:yVal>
            <c:numRef>
              <c:f>Sheet1!$G$2:$G$43</c:f>
              <c:numCache>
                <c:formatCode>General</c:formatCode>
                <c:ptCount val="42"/>
                <c:pt idx="0">
                  <c:v>100</c:v>
                </c:pt>
                <c:pt idx="1">
                  <c:v>89.765000000000001</c:v>
                </c:pt>
                <c:pt idx="2">
                  <c:v>85.028999999999996</c:v>
                </c:pt>
                <c:pt idx="3">
                  <c:v>83.546000000000006</c:v>
                </c:pt>
                <c:pt idx="4">
                  <c:v>82.478999999999999</c:v>
                </c:pt>
                <c:pt idx="5">
                  <c:v>81.408000000000001</c:v>
                </c:pt>
                <c:pt idx="6">
                  <c:v>79.468000000000004</c:v>
                </c:pt>
                <c:pt idx="7">
                  <c:v>79.036000000000001</c:v>
                </c:pt>
                <c:pt idx="8">
                  <c:v>78.817999999999998</c:v>
                </c:pt>
                <c:pt idx="9">
                  <c:v>78.164000000000001</c:v>
                </c:pt>
                <c:pt idx="10">
                  <c:v>77.507999999999996</c:v>
                </c:pt>
                <c:pt idx="11">
                  <c:v>77.067999999999998</c:v>
                </c:pt>
                <c:pt idx="12">
                  <c:v>75.742999999999995</c:v>
                </c:pt>
                <c:pt idx="13">
                  <c:v>65.655000000000001</c:v>
                </c:pt>
                <c:pt idx="14">
                  <c:v>59.643999999999998</c:v>
                </c:pt>
                <c:pt idx="15">
                  <c:v>52.588999999999999</c:v>
                </c:pt>
                <c:pt idx="16">
                  <c:v>49.911000000000001</c:v>
                </c:pt>
                <c:pt idx="17">
                  <c:v>46.243000000000002</c:v>
                </c:pt>
                <c:pt idx="18">
                  <c:v>43.328000000000003</c:v>
                </c:pt>
                <c:pt idx="19">
                  <c:v>41.802999999999997</c:v>
                </c:pt>
                <c:pt idx="20">
                  <c:v>39.914000000000001</c:v>
                </c:pt>
                <c:pt idx="21">
                  <c:v>38.252000000000002</c:v>
                </c:pt>
                <c:pt idx="22">
                  <c:v>35.718000000000004</c:v>
                </c:pt>
                <c:pt idx="23">
                  <c:v>34.534999999999997</c:v>
                </c:pt>
                <c:pt idx="24">
                  <c:v>32.744999999999997</c:v>
                </c:pt>
                <c:pt idx="25">
                  <c:v>31.783999999999999</c:v>
                </c:pt>
                <c:pt idx="26">
                  <c:v>31.294</c:v>
                </c:pt>
                <c:pt idx="27">
                  <c:v>29.713999999999999</c:v>
                </c:pt>
                <c:pt idx="28">
                  <c:v>26.821999999999999</c:v>
                </c:pt>
                <c:pt idx="29">
                  <c:v>25.5</c:v>
                </c:pt>
                <c:pt idx="30">
                  <c:v>23.106000000000002</c:v>
                </c:pt>
                <c:pt idx="31">
                  <c:v>22.222999999999999</c:v>
                </c:pt>
                <c:pt idx="32">
                  <c:v>22.222999999999999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5-85AA-4653-9918-5B2F36592C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50067744"/>
        <c:axId val="650068136"/>
      </c:scatterChart>
      <c:valAx>
        <c:axId val="650067744"/>
        <c:scaling>
          <c:orientation val="minMax"/>
          <c:max val="25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700">
                    <a:solidFill>
                      <a:schemeClr val="bg2"/>
                    </a:solidFill>
                  </a:defRPr>
                </a:pPr>
                <a:r>
                  <a:rPr lang="en-US" sz="1700" dirty="0" smtClean="0">
                    <a:solidFill>
                      <a:schemeClr val="bg2"/>
                    </a:solidFill>
                  </a:rPr>
                  <a:t>Years</a:t>
                </a:r>
                <a:endParaRPr lang="en-US" sz="1700" dirty="0">
                  <a:solidFill>
                    <a:schemeClr val="bg2"/>
                  </a:solidFill>
                </a:endParaRPr>
              </a:p>
            </c:rich>
          </c:tx>
          <c:layout/>
          <c:overlay val="0"/>
        </c:title>
        <c:numFmt formatCode="#,##0" sourceLinked="0"/>
        <c:majorTickMark val="out"/>
        <c:minorTickMark val="none"/>
        <c:tickLblPos val="nextTo"/>
        <c:spPr>
          <a:ln>
            <a:solidFill>
              <a:schemeClr val="bg2"/>
            </a:solidFill>
          </a:ln>
        </c:spPr>
        <c:txPr>
          <a:bodyPr rot="0"/>
          <a:lstStyle/>
          <a:p>
            <a:pPr>
              <a:defRPr sz="1500" b="1">
                <a:solidFill>
                  <a:schemeClr val="bg2"/>
                </a:solidFill>
              </a:defRPr>
            </a:pPr>
            <a:endParaRPr lang="en-US"/>
          </a:p>
        </c:txPr>
        <c:crossAx val="650068136"/>
        <c:crosses val="autoZero"/>
        <c:crossBetween val="midCat"/>
        <c:majorUnit val="1"/>
      </c:valAx>
      <c:valAx>
        <c:axId val="650068136"/>
        <c:scaling>
          <c:orientation val="minMax"/>
          <c:max val="100"/>
        </c:scaling>
        <c:delete val="0"/>
        <c:axPos val="l"/>
        <c:majorGridlines>
          <c:spPr>
            <a:ln>
              <a:solidFill>
                <a:schemeClr val="bg2"/>
              </a:solidFill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>
                    <a:solidFill>
                      <a:schemeClr val="bg2"/>
                    </a:solidFill>
                  </a:defRPr>
                </a:pPr>
                <a:r>
                  <a:rPr lang="en-US" sz="1700" b="1" i="0" baseline="0" dirty="0" smtClean="0">
                    <a:solidFill>
                      <a:schemeClr val="bg2"/>
                    </a:solidFill>
                  </a:rPr>
                  <a:t>Survival (%)</a:t>
                </a:r>
                <a:endParaRPr lang="en-US" sz="1700" b="1" i="0" baseline="0" dirty="0">
                  <a:solidFill>
                    <a:schemeClr val="bg2"/>
                  </a:solidFill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2"/>
            </a:solidFill>
          </a:ln>
        </c:spPr>
        <c:txPr>
          <a:bodyPr/>
          <a:lstStyle/>
          <a:p>
            <a:pPr>
              <a:defRPr sz="1500" b="1">
                <a:solidFill>
                  <a:schemeClr val="bg2"/>
                </a:solidFill>
              </a:defRPr>
            </a:pPr>
            <a:endParaRPr lang="en-US"/>
          </a:p>
        </c:txPr>
        <c:crossAx val="650067744"/>
        <c:crosses val="autoZero"/>
        <c:crossBetween val="midCat"/>
        <c:majorUnit val="25"/>
      </c:valAx>
      <c:spPr>
        <a:noFill/>
        <a:ln>
          <a:solidFill>
            <a:schemeClr val="bg2"/>
          </a:solidFill>
        </a:ln>
      </c:spPr>
    </c:plotArea>
    <c:legend>
      <c:legendPos val="t"/>
      <c:legendEntry>
        <c:idx val="1"/>
        <c:delete val="1"/>
      </c:legendEntry>
      <c:legendEntry>
        <c:idx val="2"/>
        <c:delete val="1"/>
      </c:legendEntry>
      <c:legendEntry>
        <c:idx val="4"/>
        <c:delete val="1"/>
      </c:legendEntry>
      <c:legendEntry>
        <c:idx val="5"/>
        <c:delete val="1"/>
      </c:legendEntry>
      <c:layout>
        <c:manualLayout>
          <c:xMode val="edge"/>
          <c:yMode val="edge"/>
          <c:x val="9.7912805147144219E-2"/>
          <c:y val="0.71875"/>
          <c:w val="0.25436659466239286"/>
          <c:h val="0.11844693241469817"/>
        </c:manualLayout>
      </c:layout>
      <c:overlay val="0"/>
      <c:spPr>
        <a:noFill/>
        <a:ln>
          <a:solidFill>
            <a:schemeClr val="bg2"/>
          </a:solidFill>
        </a:ln>
      </c:spPr>
      <c:txPr>
        <a:bodyPr/>
        <a:lstStyle/>
        <a:p>
          <a:pPr>
            <a:defRPr sz="1400" b="1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DB252C-2B20-4579-B4F5-6B70C5EC6897}" type="datetimeFigureOut">
              <a:rPr lang="en-US" smtClean="0"/>
              <a:pPr/>
              <a:t>1/2/2020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3FF3A6-B03F-4710-AAA0-E3CB014C4A5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914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2531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8041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7072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Pediatric age group included recipients younger than 18 years at the time of transplant.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Survival was calculated using the Kaplan-Meier method, which incorporates information from all transplants for whom any follow-up has been provided.  Since many patients are still alive and some patients have been lost to follow-up, the survival rates are estimates rather than exact rates because the time of death is not known for all patients.  Therefore, 95% confidence limits are provided about the survival rate estimate; the survival rate shown is the best estimate but the true rate will most likely fall within these limits.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median survival is the estimated time point at which 50% of all of the recipients have died.  The conditional median survival is the estimated time point at which 50% of the recipients who survive to at least 1 year have died.  Because the decline in survival is greatest during the first year following transplantation, the conditional survival provides a more realistic expectation of survival time for recipients who survive the early post-transplant period.</a:t>
            </a:r>
          </a:p>
          <a:p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Survival rates were compared using the log-rank test statistic.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3044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360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ebdings" charset="2"/>
        <a:buChar char="&lt;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130425"/>
            <a:ext cx="8839200" cy="1470025"/>
          </a:xfrm>
        </p:spPr>
        <p:txBody>
          <a:bodyPr/>
          <a:lstStyle/>
          <a:p>
            <a:r>
              <a:rPr lang="en-US" sz="4000" dirty="0" smtClean="0">
                <a:solidFill>
                  <a:srgbClr val="002060"/>
                </a:solidFill>
              </a:rPr>
              <a:t>HEART-LUNG TRANSPLANTATION</a:t>
            </a:r>
            <a:endParaRPr lang="en-US" sz="4000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Overall</a:t>
            </a:r>
            <a:endParaRPr lang="en-US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5" name="Group 14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7" name="Picture 16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18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2019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6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err="1" smtClean="0">
                  <a:solidFill>
                    <a:schemeClr val="bg1"/>
                  </a:solidFill>
                  <a:latin typeface="Arial"/>
                  <a:cs typeface="Arial"/>
                </a:rPr>
                <a:t>JHLT</a:t>
              </a:r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. 2019 Oct; 38(10): 1015-1066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05101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82000" cy="11430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Adult and Pediatric Heart-Lung Transplants</a:t>
            </a:r>
            <a:br>
              <a:rPr lang="en-US" sz="2600" dirty="0" smtClean="0">
                <a:solidFill>
                  <a:srgbClr val="002060"/>
                </a:solidFill>
              </a:rPr>
            </a:br>
            <a:r>
              <a:rPr lang="en-US" sz="2400" dirty="0" smtClean="0">
                <a:solidFill>
                  <a:srgbClr val="002060"/>
                </a:solidFill>
              </a:rPr>
              <a:t>Number of Transplants Reported by Location and Year</a:t>
            </a:r>
            <a:endParaRPr lang="en-US" sz="2400" dirty="0">
              <a:solidFill>
                <a:srgbClr val="00206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0954915"/>
              </p:ext>
            </p:extLst>
          </p:nvPr>
        </p:nvGraphicFramePr>
        <p:xfrm>
          <a:off x="228600" y="1143000"/>
          <a:ext cx="86106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953000" y="5715000"/>
            <a:ext cx="4038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002060"/>
                </a:solidFill>
              </a:rPr>
              <a:t>NOTE: This figure includes only the heart-lung transplants that are reported to the ISHLT Transplant Registry.  As such, this should not be construed as evidence that the number of heart-lung transplants worldwide has declined in recent years.</a:t>
            </a:r>
            <a:endParaRPr lang="en-US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3" name="Group 12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5" name="Picture 14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19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2019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4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err="1" smtClean="0">
                  <a:solidFill>
                    <a:schemeClr val="bg1"/>
                  </a:solidFill>
                  <a:latin typeface="Arial"/>
                  <a:cs typeface="Arial"/>
                </a:rPr>
                <a:t>JHLT</a:t>
              </a:r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. 2019 Oct; 38(10): 1015-1066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65903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8697167"/>
              </p:ext>
            </p:extLst>
          </p:nvPr>
        </p:nvGraphicFramePr>
        <p:xfrm>
          <a:off x="228600" y="1219200"/>
          <a:ext cx="8701813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Title 1"/>
          <p:cNvSpPr txBox="1">
            <a:spLocks/>
          </p:cNvSpPr>
          <p:nvPr/>
        </p:nvSpPr>
        <p:spPr bwMode="auto">
          <a:xfrm>
            <a:off x="233565" y="122256"/>
            <a:ext cx="8763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" tIns="45720" rIns="9144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2600" kern="0" dirty="0" smtClean="0">
                <a:solidFill>
                  <a:srgbClr val="002060"/>
                </a:solidFill>
              </a:rPr>
              <a:t>Adult and Pediatric Heart-Lung Transplants</a:t>
            </a:r>
            <a:br>
              <a:rPr lang="en-US" sz="2600" kern="0" dirty="0" smtClean="0">
                <a:solidFill>
                  <a:srgbClr val="002060"/>
                </a:solidFill>
              </a:rPr>
            </a:br>
            <a:endParaRPr lang="en-US" sz="2000" kern="0" dirty="0">
              <a:solidFill>
                <a:srgbClr val="002060"/>
              </a:solidFill>
            </a:endParaRPr>
          </a:p>
        </p:txBody>
      </p:sp>
      <p:sp>
        <p:nvSpPr>
          <p:cNvPr id="3" name="Title 2"/>
          <p:cNvSpPr txBox="1"/>
          <p:nvPr/>
        </p:nvSpPr>
        <p:spPr>
          <a:xfrm>
            <a:off x="314848" y="742463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kern="0" dirty="0">
                <a:solidFill>
                  <a:srgbClr val="002060"/>
                </a:solidFill>
              </a:rPr>
              <a:t>Average Center </a:t>
            </a:r>
            <a:r>
              <a:rPr lang="en-US" sz="2400" b="1" kern="0" dirty="0" smtClean="0">
                <a:solidFill>
                  <a:srgbClr val="002060"/>
                </a:solidFill>
              </a:rPr>
              <a:t>Volume</a:t>
            </a:r>
            <a:endParaRPr lang="en-US" sz="2400" b="1" kern="0" dirty="0">
              <a:solidFill>
                <a:srgbClr val="002060"/>
              </a:solidFill>
            </a:endParaRPr>
          </a:p>
        </p:txBody>
      </p:sp>
      <p:sp>
        <p:nvSpPr>
          <p:cNvPr id="18" name="title_cohort"/>
          <p:cNvSpPr txBox="1"/>
          <p:nvPr/>
        </p:nvSpPr>
        <p:spPr>
          <a:xfrm>
            <a:off x="3843076" y="782096"/>
            <a:ext cx="510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kern="0" dirty="0" smtClean="0">
                <a:solidFill>
                  <a:srgbClr val="002060"/>
                </a:solidFill>
              </a:rPr>
              <a:t>(Transplants: 2005 – June 2018)</a:t>
            </a:r>
            <a:endParaRPr lang="en-US" sz="2000" b="1" kern="0" dirty="0">
              <a:solidFill>
                <a:srgbClr val="002060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3" name="Group 12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20" name="Picture 19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21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2019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9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err="1" smtClean="0">
                  <a:solidFill>
                    <a:schemeClr val="bg1"/>
                  </a:solidFill>
                  <a:latin typeface="Arial"/>
                  <a:cs typeface="Arial"/>
                </a:rPr>
                <a:t>JHLT</a:t>
              </a:r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. 2019 Oct; 38(10): 1015-1066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8930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7838614"/>
              </p:ext>
            </p:extLst>
          </p:nvPr>
        </p:nvGraphicFramePr>
        <p:xfrm>
          <a:off x="228600" y="1524000"/>
          <a:ext cx="8839200" cy="46227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Title 1"/>
          <p:cNvSpPr txBox="1">
            <a:spLocks/>
          </p:cNvSpPr>
          <p:nvPr/>
        </p:nvSpPr>
        <p:spPr bwMode="auto">
          <a:xfrm>
            <a:off x="0" y="294185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2600" kern="0" dirty="0" smtClean="0">
                <a:solidFill>
                  <a:srgbClr val="002060"/>
                </a:solidFill>
              </a:rPr>
              <a:t>Adult and Pediatric Heart-Lung Transplants </a:t>
            </a:r>
            <a:br>
              <a:rPr lang="en-US" sz="2600" kern="0" dirty="0" smtClean="0">
                <a:solidFill>
                  <a:srgbClr val="002060"/>
                </a:solidFill>
              </a:rPr>
            </a:br>
            <a:r>
              <a:rPr lang="en-US" sz="2400" kern="0" dirty="0" smtClean="0">
                <a:solidFill>
                  <a:srgbClr val="002060"/>
                </a:solidFill>
              </a:rPr>
              <a:t>Distribution of Transplants by </a:t>
            </a:r>
            <a:r>
              <a:rPr lang="en-US" sz="2400" u="sng" kern="0" dirty="0" smtClean="0">
                <a:solidFill>
                  <a:srgbClr val="002060"/>
                </a:solidFill>
              </a:rPr>
              <a:t>Lung</a:t>
            </a:r>
            <a:r>
              <a:rPr lang="en-US" sz="2400" kern="0" dirty="0" smtClean="0">
                <a:solidFill>
                  <a:srgbClr val="002060"/>
                </a:solidFill>
              </a:rPr>
              <a:t> Center Volume</a:t>
            </a:r>
            <a:br>
              <a:rPr lang="en-US" sz="2400" kern="0" dirty="0" smtClean="0">
                <a:solidFill>
                  <a:srgbClr val="002060"/>
                </a:solidFill>
              </a:rPr>
            </a:br>
            <a:endParaRPr lang="en-US" sz="2000" kern="0" dirty="0">
              <a:solidFill>
                <a:srgbClr val="002060"/>
              </a:solidFill>
            </a:endParaRPr>
          </a:p>
        </p:txBody>
      </p:sp>
      <p:sp>
        <p:nvSpPr>
          <p:cNvPr id="3" name="title_cohort"/>
          <p:cNvSpPr txBox="1"/>
          <p:nvPr/>
        </p:nvSpPr>
        <p:spPr>
          <a:xfrm>
            <a:off x="1828800" y="1037075"/>
            <a:ext cx="548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kern="0" dirty="0" smtClean="0">
                <a:solidFill>
                  <a:srgbClr val="002060"/>
                </a:solidFill>
              </a:rPr>
              <a:t>(Transplants: 2005 – June 2018)</a:t>
            </a:r>
            <a:endParaRPr lang="en-US" sz="2000" b="1" kern="0" dirty="0">
              <a:solidFill>
                <a:srgbClr val="002060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3" name="Group 12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2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2019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8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err="1" smtClean="0">
                  <a:solidFill>
                    <a:schemeClr val="bg1"/>
                  </a:solidFill>
                  <a:latin typeface="Arial"/>
                  <a:cs typeface="Arial"/>
                </a:rPr>
                <a:t>JHLT</a:t>
              </a:r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. 2019 Oct; 38(10): 1015-1066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92605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1740484"/>
              </p:ext>
            </p:extLst>
          </p:nvPr>
        </p:nvGraphicFramePr>
        <p:xfrm>
          <a:off x="228600" y="1295400"/>
          <a:ext cx="86106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Title 1"/>
          <p:cNvSpPr txBox="1">
            <a:spLocks/>
          </p:cNvSpPr>
          <p:nvPr/>
        </p:nvSpPr>
        <p:spPr bwMode="auto">
          <a:xfrm>
            <a:off x="0" y="22860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2600" kern="0" dirty="0" smtClean="0">
                <a:solidFill>
                  <a:srgbClr val="002060"/>
                </a:solidFill>
              </a:rPr>
              <a:t>Adult and Pediatric Heart-Lung Transplants</a:t>
            </a:r>
            <a:r>
              <a:rPr lang="en-US" sz="2400" kern="0" dirty="0" smtClean="0">
                <a:solidFill>
                  <a:srgbClr val="002060"/>
                </a:solidFill>
              </a:rPr>
              <a:t/>
            </a:r>
            <a:br>
              <a:rPr lang="en-US" sz="2400" kern="0" dirty="0" smtClean="0">
                <a:solidFill>
                  <a:srgbClr val="002060"/>
                </a:solidFill>
              </a:rPr>
            </a:br>
            <a:r>
              <a:rPr lang="en-US" sz="2400" kern="0" dirty="0" smtClean="0">
                <a:solidFill>
                  <a:srgbClr val="002060"/>
                </a:solidFill>
              </a:rPr>
              <a:t>Kaplan-Meier Survival by Age Group</a:t>
            </a:r>
            <a:br>
              <a:rPr lang="en-US" sz="2400" kern="0" dirty="0" smtClean="0">
                <a:solidFill>
                  <a:srgbClr val="002060"/>
                </a:solidFill>
              </a:rPr>
            </a:br>
            <a:endParaRPr lang="en-US" sz="2000" kern="0" dirty="0">
              <a:solidFill>
                <a:srgbClr val="002060"/>
              </a:solidFill>
            </a:endParaRPr>
          </a:p>
        </p:txBody>
      </p:sp>
      <p:sp>
        <p:nvSpPr>
          <p:cNvPr id="18" name="median_survival"/>
          <p:cNvSpPr txBox="1"/>
          <p:nvPr/>
        </p:nvSpPr>
        <p:spPr>
          <a:xfrm>
            <a:off x="2590800" y="1600200"/>
            <a:ext cx="5719212" cy="533400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bg2"/>
                </a:solidFill>
              </a:rPr>
              <a:t>Median survival (years): Adult = 4.5, Pediatric = 3.6 </a:t>
            </a:r>
            <a:endParaRPr lang="en-US" sz="1400" b="1" dirty="0" smtClean="0">
              <a:solidFill>
                <a:schemeClr val="bg2"/>
              </a:solidFill>
            </a:endParaRPr>
          </a:p>
          <a:p>
            <a:r>
              <a:rPr lang="en-US" sz="1400" b="1" dirty="0" smtClean="0">
                <a:solidFill>
                  <a:schemeClr val="bg2"/>
                </a:solidFill>
              </a:rPr>
              <a:t>Conditional </a:t>
            </a:r>
            <a:r>
              <a:rPr lang="en-US" sz="1400" b="1" dirty="0">
                <a:solidFill>
                  <a:schemeClr val="bg2"/>
                </a:solidFill>
              </a:rPr>
              <a:t>median survival (years): Adult = 11.2, Pediatric = 8.4</a:t>
            </a:r>
          </a:p>
        </p:txBody>
      </p:sp>
      <p:sp>
        <p:nvSpPr>
          <p:cNvPr id="19" name="pvalues"/>
          <p:cNvSpPr txBox="1"/>
          <p:nvPr/>
        </p:nvSpPr>
        <p:spPr>
          <a:xfrm>
            <a:off x="3222003" y="2870031"/>
            <a:ext cx="1756821" cy="380976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500" b="1" dirty="0" smtClean="0">
                <a:solidFill>
                  <a:schemeClr val="bg2"/>
                </a:solidFill>
              </a:rPr>
              <a:t>p = 0.6199</a:t>
            </a:r>
            <a:endParaRPr lang="en-US" sz="1500" b="1" dirty="0">
              <a:solidFill>
                <a:schemeClr val="bg2"/>
              </a:solidFill>
            </a:endParaRPr>
          </a:p>
        </p:txBody>
      </p:sp>
      <p:sp>
        <p:nvSpPr>
          <p:cNvPr id="3" name="title_cohort"/>
          <p:cNvSpPr txBox="1"/>
          <p:nvPr/>
        </p:nvSpPr>
        <p:spPr>
          <a:xfrm>
            <a:off x="0" y="897975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kern="0" dirty="0" smtClean="0">
                <a:solidFill>
                  <a:srgbClr val="002060"/>
                </a:solidFill>
              </a:rPr>
              <a:t>(Transplants: 1992 - June 2017)</a:t>
            </a:r>
            <a:endParaRPr lang="en-US" sz="2000" b="1" kern="0" dirty="0">
              <a:solidFill>
                <a:srgbClr val="002060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3" name="Group 12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21" name="Picture 20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22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dirty="0" smtClean="0">
                    <a:solidFill>
                      <a:schemeClr val="bg1"/>
                    </a:solidFill>
                    <a:latin typeface="Arial"/>
                    <a:cs typeface="Arial"/>
                  </a:rPr>
                  <a:t>2019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20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err="1" smtClean="0">
                  <a:solidFill>
                    <a:schemeClr val="bg1"/>
                  </a:solidFill>
                  <a:latin typeface="Arial"/>
                  <a:cs typeface="Arial"/>
                </a:rPr>
                <a:t>JHLT</a:t>
              </a:r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. 2019 Oct; 38(10): 1015-1066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34685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NOSTemplate">
  <a:themeElements>
    <a:clrScheme name="Blank Presentation 13">
      <a:dk1>
        <a:srgbClr val="000000"/>
      </a:dk1>
      <a:lt1>
        <a:srgbClr val="FFFFFF"/>
      </a:lt1>
      <a:dk2>
        <a:srgbClr val="00004C"/>
      </a:dk2>
      <a:lt2>
        <a:srgbClr val="FFCC00"/>
      </a:lt2>
      <a:accent1>
        <a:srgbClr val="99CC66"/>
      </a:accent1>
      <a:accent2>
        <a:srgbClr val="B97E33"/>
      </a:accent2>
      <a:accent3>
        <a:srgbClr val="AAAAB2"/>
      </a:accent3>
      <a:accent4>
        <a:srgbClr val="DADADA"/>
      </a:accent4>
      <a:accent5>
        <a:srgbClr val="CAE2B8"/>
      </a:accent5>
      <a:accent6>
        <a:srgbClr val="A7722D"/>
      </a:accent6>
      <a:hlink>
        <a:srgbClr val="4C97CC"/>
      </a:hlink>
      <a:folHlink>
        <a:srgbClr val="6633CC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4C"/>
        </a:dk2>
        <a:lt2>
          <a:srgbClr val="FFCC00"/>
        </a:lt2>
        <a:accent1>
          <a:srgbClr val="99CC66"/>
        </a:accent1>
        <a:accent2>
          <a:srgbClr val="B97E33"/>
        </a:accent2>
        <a:accent3>
          <a:srgbClr val="AAAAB2"/>
        </a:accent3>
        <a:accent4>
          <a:srgbClr val="DADADA"/>
        </a:accent4>
        <a:accent5>
          <a:srgbClr val="CAE2B8"/>
        </a:accent5>
        <a:accent6>
          <a:srgbClr val="A7722D"/>
        </a:accent6>
        <a:hlink>
          <a:srgbClr val="4C97CC"/>
        </a:hlink>
        <a:folHlink>
          <a:srgbClr val="6633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customXsn xmlns="http://schemas.microsoft.com/office/2006/metadata/customXsn">
  <xsnLocation>http://departments/research/PMO/Private/Document Management and Control/Templates/Document Request and Tracking Form.doc</xsnLocation>
  <cached>True</cached>
  <openByDefault>False</openByDefault>
  <xsnScope>http://departments/research/Staff/ISHLT</xsnScope>
</customXsn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4A9236091AB348876378E1F235635F" ma:contentTypeVersion="0" ma:contentTypeDescription="Create a new document." ma:contentTypeScope="" ma:versionID="b8d2993a86a15f6ae2380fc1e2ee2d99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867B47CE-0255-4774-B4EC-289B3F01EA0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DB87FC0-3E2B-4C30-984F-49362E219003}">
  <ds:schemaRefs>
    <ds:schemaRef ds:uri="http://schemas.microsoft.com/office/2006/metadata/customXsn"/>
  </ds:schemaRefs>
</ds:datastoreItem>
</file>

<file path=customXml/itemProps3.xml><?xml version="1.0" encoding="utf-8"?>
<ds:datastoreItem xmlns:ds="http://schemas.openxmlformats.org/officeDocument/2006/customXml" ds:itemID="{F83C6D8D-2DEA-4D2E-B535-B113813C4C6B}"/>
</file>

<file path=customXml/itemProps4.xml><?xml version="1.0" encoding="utf-8"?>
<ds:datastoreItem xmlns:ds="http://schemas.openxmlformats.org/officeDocument/2006/customXml" ds:itemID="{C91805D6-AC72-435D-A51A-1C2C01D7BD28}">
  <ds:schemaRefs>
    <ds:schemaRef ds:uri="http://www.w3.org/XML/1998/namespace"/>
    <ds:schemaRef ds:uri="http://purl.org/dc/elements/1.1/"/>
    <ds:schemaRef ds:uri="1df23a4e-d417-4e0a-a778-b7db59ac479a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microsoft.com/office/2006/metadata/properties"/>
    <ds:schemaRef ds:uri="http://purl.org/dc/terms/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UNOSTemplate</Template>
  <TotalTime>2267</TotalTime>
  <Words>401</Words>
  <Application>Microsoft Office PowerPoint</Application>
  <PresentationFormat>On-screen Show (4:3)</PresentationFormat>
  <Paragraphs>43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Times</vt:lpstr>
      <vt:lpstr>Webdings</vt:lpstr>
      <vt:lpstr>UNOSTemplate</vt:lpstr>
      <vt:lpstr>HEART-LUNG TRANSPLANTATION</vt:lpstr>
      <vt:lpstr>Adult and Pediatric Heart-Lung Transplants Number of Transplants Reported by Location and Year</vt:lpstr>
      <vt:lpstr>PowerPoint Presentation</vt:lpstr>
      <vt:lpstr>PowerPoint Presentation</vt:lpstr>
      <vt:lpstr>PowerPoint Presentation</vt:lpstr>
    </vt:vector>
  </TitlesOfParts>
  <Company>UNOS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ISHLT Registry Slides</dc:title>
  <dc:creator>Manny Carwile</dc:creator>
  <cp:lastModifiedBy>Wida Cherikh</cp:lastModifiedBy>
  <cp:revision>664</cp:revision>
  <dcterms:created xsi:type="dcterms:W3CDTF">2009-06-30T12:53:17Z</dcterms:created>
  <dcterms:modified xsi:type="dcterms:W3CDTF">2020-01-02T18:12:31Z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0x0101003C4A9236091AB348876378E1F235635F</vt:lpwstr>
  </property>
</Properties>
</file>