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52"/>
  </p:notes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272" r:id="rId21"/>
    <p:sldId id="273" r:id="rId22"/>
    <p:sldId id="327" r:id="rId23"/>
    <p:sldId id="274" r:id="rId24"/>
    <p:sldId id="275" r:id="rId25"/>
    <p:sldId id="324" r:id="rId26"/>
    <p:sldId id="276" r:id="rId27"/>
    <p:sldId id="277" r:id="rId28"/>
    <p:sldId id="279" r:id="rId29"/>
    <p:sldId id="280" r:id="rId30"/>
    <p:sldId id="281" r:id="rId31"/>
    <p:sldId id="282" r:id="rId32"/>
    <p:sldId id="283" r:id="rId33"/>
    <p:sldId id="285" r:id="rId34"/>
    <p:sldId id="286" r:id="rId35"/>
    <p:sldId id="288" r:id="rId36"/>
    <p:sldId id="289" r:id="rId37"/>
    <p:sldId id="306" r:id="rId38"/>
    <p:sldId id="292" r:id="rId39"/>
    <p:sldId id="307" r:id="rId40"/>
    <p:sldId id="308" r:id="rId41"/>
    <p:sldId id="309" r:id="rId42"/>
    <p:sldId id="310" r:id="rId43"/>
    <p:sldId id="311" r:id="rId44"/>
    <p:sldId id="312" r:id="rId45"/>
    <p:sldId id="313" r:id="rId46"/>
    <p:sldId id="328" r:id="rId47"/>
    <p:sldId id="316" r:id="rId48"/>
    <p:sldId id="325" r:id="rId49"/>
    <p:sldId id="326" r:id="rId50"/>
    <p:sldId id="304" r:id="rId5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parna Sadavarte" initials="AS" lastIdx="22" clrIdx="0">
    <p:extLst>
      <p:ext uri="{19B8F6BF-5375-455C-9EA6-DF929625EA0E}">
        <p15:presenceInfo xmlns:p15="http://schemas.microsoft.com/office/powerpoint/2012/main" userId="S-1-5-21-3838001524-2532167733-2738084025-15799" providerId="AD"/>
      </p:ext>
    </p:extLst>
  </p:cmAuthor>
  <p:cmAuthor id="2" name="Wida Cherikh" initials="W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FF00FF"/>
    <a:srgbClr val="9900FF"/>
    <a:srgbClr val="9966FF"/>
    <a:srgbClr val="FF9900"/>
    <a:srgbClr val="FF99FF"/>
    <a:srgbClr val="330033"/>
    <a:srgbClr val="CCCC00"/>
    <a:srgbClr val="CC66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1" autoAdjust="0"/>
    <p:restoredTop sz="86911" autoAdjust="0"/>
  </p:normalViewPr>
  <p:slideViewPr>
    <p:cSldViewPr>
      <p:cViewPr varScale="1">
        <p:scale>
          <a:sx n="76" d="100"/>
          <a:sy n="76" d="100"/>
        </p:scale>
        <p:origin x="17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4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presProps" Target="presProps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3512414930435"/>
          <c:y val="3.5396825396825399E-2"/>
          <c:w val="0.87614068706013515"/>
          <c:h val="0.8048677248677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1436.7</c:v>
                </c:pt>
                <c:pt idx="1">
                  <c:v>96.1</c:v>
                </c:pt>
                <c:pt idx="2">
                  <c:v>365.7</c:v>
                </c:pt>
                <c:pt idx="3">
                  <c:v>17.7</c:v>
                </c:pt>
                <c:pt idx="4">
                  <c:v>85</c:v>
                </c:pt>
                <c:pt idx="5">
                  <c:v>19.5</c:v>
                </c:pt>
                <c:pt idx="7">
                  <c:v>1562.4</c:v>
                </c:pt>
                <c:pt idx="8">
                  <c:v>149.9</c:v>
                </c:pt>
                <c:pt idx="9">
                  <c:v>1306.9000000000001</c:v>
                </c:pt>
                <c:pt idx="10">
                  <c:v>45.5</c:v>
                </c:pt>
                <c:pt idx="11">
                  <c:v>38.5</c:v>
                </c:pt>
                <c:pt idx="1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2-4E42-A66C-676BC89459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1665.6</c:v>
                </c:pt>
                <c:pt idx="1">
                  <c:v>208.2</c:v>
                </c:pt>
                <c:pt idx="2">
                  <c:v>588.6</c:v>
                </c:pt>
                <c:pt idx="3">
                  <c:v>39.1</c:v>
                </c:pt>
                <c:pt idx="4">
                  <c:v>43.2</c:v>
                </c:pt>
                <c:pt idx="5">
                  <c:v>8.8000000000000007</c:v>
                </c:pt>
                <c:pt idx="7">
                  <c:v>2212.1</c:v>
                </c:pt>
                <c:pt idx="8">
                  <c:v>401.4</c:v>
                </c:pt>
                <c:pt idx="9">
                  <c:v>1967</c:v>
                </c:pt>
                <c:pt idx="10">
                  <c:v>52.4</c:v>
                </c:pt>
                <c:pt idx="11">
                  <c:v>27.3</c:v>
                </c:pt>
                <c:pt idx="1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2-4E42-A66C-676BC89459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>
                <a:solidFill>
                  <a:srgbClr val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8F2-4E42-A66C-676BC8945910}"/>
              </c:ext>
            </c:extLst>
          </c:dPt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150.6</c:v>
                </c:pt>
                <c:pt idx="1">
                  <c:v>11</c:v>
                </c:pt>
                <c:pt idx="2">
                  <c:v>81.5</c:v>
                </c:pt>
                <c:pt idx="3">
                  <c:v>3.4</c:v>
                </c:pt>
                <c:pt idx="4">
                  <c:v>9.6</c:v>
                </c:pt>
                <c:pt idx="5">
                  <c:v>2</c:v>
                </c:pt>
                <c:pt idx="7">
                  <c:v>365.6</c:v>
                </c:pt>
                <c:pt idx="8">
                  <c:v>40.700000000000003</c:v>
                </c:pt>
                <c:pt idx="9">
                  <c:v>287.3</c:v>
                </c:pt>
                <c:pt idx="10">
                  <c:v>10.1</c:v>
                </c:pt>
                <c:pt idx="11">
                  <c:v>7</c:v>
                </c:pt>
                <c:pt idx="1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2-4E42-A66C-676BC8945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4171768"/>
        <c:axId val="474169024"/>
      </c:barChart>
      <c:catAx>
        <c:axId val="474171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4169024"/>
        <c:crosses val="autoZero"/>
        <c:auto val="1"/>
        <c:lblAlgn val="ctr"/>
        <c:lblOffset val="100"/>
        <c:tickLblSkip val="1"/>
        <c:noMultiLvlLbl val="0"/>
      </c:catAx>
      <c:valAx>
        <c:axId val="474169024"/>
        <c:scaling>
          <c:orientation val="minMax"/>
          <c:max val="45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Transplants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4171768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2214296542673545"/>
          <c:y val="5.0839478398533526E-2"/>
          <c:w val="0.18271235453975451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16</c:v>
                </c:pt>
                <c:pt idx="1">
                  <c:v>16</c:v>
                </c:pt>
                <c:pt idx="2">
                  <c:v>42</c:v>
                </c:pt>
                <c:pt idx="3">
                  <c:v>73</c:v>
                </c:pt>
                <c:pt idx="4">
                  <c:v>101</c:v>
                </c:pt>
                <c:pt idx="5">
                  <c:v>113</c:v>
                </c:pt>
                <c:pt idx="6">
                  <c:v>134</c:v>
                </c:pt>
                <c:pt idx="7">
                  <c:v>136</c:v>
                </c:pt>
                <c:pt idx="8">
                  <c:v>145</c:v>
                </c:pt>
                <c:pt idx="9">
                  <c:v>147</c:v>
                </c:pt>
                <c:pt idx="10">
                  <c:v>148</c:v>
                </c:pt>
                <c:pt idx="11">
                  <c:v>155</c:v>
                </c:pt>
                <c:pt idx="12">
                  <c:v>155</c:v>
                </c:pt>
                <c:pt idx="13">
                  <c:v>152</c:v>
                </c:pt>
                <c:pt idx="14">
                  <c:v>152</c:v>
                </c:pt>
                <c:pt idx="15">
                  <c:v>146</c:v>
                </c:pt>
                <c:pt idx="16">
                  <c:v>145</c:v>
                </c:pt>
                <c:pt idx="17">
                  <c:v>147</c:v>
                </c:pt>
                <c:pt idx="18">
                  <c:v>141</c:v>
                </c:pt>
                <c:pt idx="19">
                  <c:v>140</c:v>
                </c:pt>
                <c:pt idx="20">
                  <c:v>138</c:v>
                </c:pt>
                <c:pt idx="21">
                  <c:v>138</c:v>
                </c:pt>
                <c:pt idx="22">
                  <c:v>134</c:v>
                </c:pt>
                <c:pt idx="23">
                  <c:v>135</c:v>
                </c:pt>
                <c:pt idx="24">
                  <c:v>138</c:v>
                </c:pt>
                <c:pt idx="25">
                  <c:v>135</c:v>
                </c:pt>
                <c:pt idx="26">
                  <c:v>132</c:v>
                </c:pt>
                <c:pt idx="27">
                  <c:v>129</c:v>
                </c:pt>
                <c:pt idx="28">
                  <c:v>133</c:v>
                </c:pt>
                <c:pt idx="29">
                  <c:v>134</c:v>
                </c:pt>
                <c:pt idx="30">
                  <c:v>130</c:v>
                </c:pt>
                <c:pt idx="31">
                  <c:v>132</c:v>
                </c:pt>
                <c:pt idx="32">
                  <c:v>135</c:v>
                </c:pt>
                <c:pt idx="33">
                  <c:v>138</c:v>
                </c:pt>
                <c:pt idx="34">
                  <c:v>143</c:v>
                </c:pt>
                <c:pt idx="35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C-4293-8FB1-E44AE75EA1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9</c:v>
                </c:pt>
                <c:pt idx="1">
                  <c:v>14</c:v>
                </c:pt>
                <c:pt idx="2">
                  <c:v>23</c:v>
                </c:pt>
                <c:pt idx="3">
                  <c:v>37</c:v>
                </c:pt>
                <c:pt idx="4">
                  <c:v>56</c:v>
                </c:pt>
                <c:pt idx="5">
                  <c:v>66</c:v>
                </c:pt>
                <c:pt idx="6">
                  <c:v>77</c:v>
                </c:pt>
                <c:pt idx="7">
                  <c:v>84</c:v>
                </c:pt>
                <c:pt idx="8">
                  <c:v>89</c:v>
                </c:pt>
                <c:pt idx="9">
                  <c:v>96</c:v>
                </c:pt>
                <c:pt idx="10">
                  <c:v>97</c:v>
                </c:pt>
                <c:pt idx="11">
                  <c:v>96</c:v>
                </c:pt>
                <c:pt idx="12">
                  <c:v>106</c:v>
                </c:pt>
                <c:pt idx="13">
                  <c:v>110</c:v>
                </c:pt>
                <c:pt idx="14">
                  <c:v>110</c:v>
                </c:pt>
                <c:pt idx="15">
                  <c:v>106</c:v>
                </c:pt>
                <c:pt idx="16">
                  <c:v>106</c:v>
                </c:pt>
                <c:pt idx="17">
                  <c:v>105</c:v>
                </c:pt>
                <c:pt idx="18">
                  <c:v>105</c:v>
                </c:pt>
                <c:pt idx="19">
                  <c:v>104</c:v>
                </c:pt>
                <c:pt idx="20">
                  <c:v>114</c:v>
                </c:pt>
                <c:pt idx="21">
                  <c:v>110</c:v>
                </c:pt>
                <c:pt idx="22">
                  <c:v>111</c:v>
                </c:pt>
                <c:pt idx="23">
                  <c:v>110</c:v>
                </c:pt>
                <c:pt idx="24">
                  <c:v>108</c:v>
                </c:pt>
                <c:pt idx="25">
                  <c:v>111</c:v>
                </c:pt>
                <c:pt idx="26">
                  <c:v>113</c:v>
                </c:pt>
                <c:pt idx="27">
                  <c:v>114</c:v>
                </c:pt>
                <c:pt idx="28">
                  <c:v>113</c:v>
                </c:pt>
                <c:pt idx="29">
                  <c:v>110</c:v>
                </c:pt>
                <c:pt idx="30">
                  <c:v>107</c:v>
                </c:pt>
                <c:pt idx="31">
                  <c:v>110</c:v>
                </c:pt>
                <c:pt idx="32">
                  <c:v>107</c:v>
                </c:pt>
                <c:pt idx="33">
                  <c:v>108</c:v>
                </c:pt>
                <c:pt idx="34">
                  <c:v>108</c:v>
                </c:pt>
                <c:pt idx="35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C-4293-8FB1-E44AE75EA1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  <c:pt idx="5">
                  <c:v>10</c:v>
                </c:pt>
                <c:pt idx="6">
                  <c:v>13</c:v>
                </c:pt>
                <c:pt idx="7">
                  <c:v>13</c:v>
                </c:pt>
                <c:pt idx="8">
                  <c:v>20</c:v>
                </c:pt>
                <c:pt idx="9">
                  <c:v>20</c:v>
                </c:pt>
                <c:pt idx="10">
                  <c:v>22</c:v>
                </c:pt>
                <c:pt idx="11">
                  <c:v>23</c:v>
                </c:pt>
                <c:pt idx="12">
                  <c:v>19</c:v>
                </c:pt>
                <c:pt idx="13">
                  <c:v>20</c:v>
                </c:pt>
                <c:pt idx="14">
                  <c:v>15</c:v>
                </c:pt>
                <c:pt idx="15">
                  <c:v>15</c:v>
                </c:pt>
                <c:pt idx="16">
                  <c:v>32</c:v>
                </c:pt>
                <c:pt idx="17">
                  <c:v>36</c:v>
                </c:pt>
                <c:pt idx="18">
                  <c:v>34</c:v>
                </c:pt>
                <c:pt idx="19">
                  <c:v>35</c:v>
                </c:pt>
                <c:pt idx="20">
                  <c:v>29</c:v>
                </c:pt>
                <c:pt idx="21">
                  <c:v>34</c:v>
                </c:pt>
                <c:pt idx="22">
                  <c:v>33</c:v>
                </c:pt>
                <c:pt idx="23">
                  <c:v>35</c:v>
                </c:pt>
                <c:pt idx="24">
                  <c:v>36</c:v>
                </c:pt>
                <c:pt idx="25">
                  <c:v>42</c:v>
                </c:pt>
                <c:pt idx="26">
                  <c:v>44</c:v>
                </c:pt>
                <c:pt idx="27">
                  <c:v>44</c:v>
                </c:pt>
                <c:pt idx="28">
                  <c:v>45</c:v>
                </c:pt>
                <c:pt idx="29">
                  <c:v>47</c:v>
                </c:pt>
                <c:pt idx="30">
                  <c:v>53</c:v>
                </c:pt>
                <c:pt idx="31">
                  <c:v>50</c:v>
                </c:pt>
                <c:pt idx="32">
                  <c:v>43</c:v>
                </c:pt>
                <c:pt idx="33">
                  <c:v>41</c:v>
                </c:pt>
                <c:pt idx="34">
                  <c:v>46</c:v>
                </c:pt>
                <c:pt idx="3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2C-4293-8FB1-E44AE75EA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6390400"/>
        <c:axId val="686392360"/>
      </c:barChart>
      <c:catAx>
        <c:axId val="686390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400" b="1">
                <a:solidFill>
                  <a:schemeClr val="bg2"/>
                </a:solidFill>
              </a:defRPr>
            </a:pPr>
            <a:endParaRPr lang="en-US"/>
          </a:p>
        </c:txPr>
        <c:crossAx val="686392360"/>
        <c:crosses val="autoZero"/>
        <c:auto val="1"/>
        <c:lblAlgn val="ctr"/>
        <c:lblOffset val="100"/>
        <c:tickLblSkip val="1"/>
        <c:noMultiLvlLbl val="0"/>
      </c:catAx>
      <c:valAx>
        <c:axId val="686392360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6390400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11946902654867257"/>
          <c:y val="5.8775986335041462E-2"/>
          <c:w val="0.18271235453975451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6</c:v>
                </c:pt>
                <c:pt idx="6">
                  <c:v>19</c:v>
                </c:pt>
                <c:pt idx="7">
                  <c:v>26</c:v>
                </c:pt>
                <c:pt idx="8">
                  <c:v>42</c:v>
                </c:pt>
                <c:pt idx="9">
                  <c:v>53</c:v>
                </c:pt>
                <c:pt idx="10">
                  <c:v>66</c:v>
                </c:pt>
                <c:pt idx="11">
                  <c:v>68</c:v>
                </c:pt>
                <c:pt idx="12">
                  <c:v>76</c:v>
                </c:pt>
                <c:pt idx="13">
                  <c:v>76</c:v>
                </c:pt>
                <c:pt idx="14">
                  <c:v>82</c:v>
                </c:pt>
                <c:pt idx="15">
                  <c:v>76</c:v>
                </c:pt>
                <c:pt idx="16">
                  <c:v>76</c:v>
                </c:pt>
                <c:pt idx="17">
                  <c:v>71</c:v>
                </c:pt>
                <c:pt idx="18">
                  <c:v>71</c:v>
                </c:pt>
                <c:pt idx="19">
                  <c:v>72</c:v>
                </c:pt>
                <c:pt idx="20">
                  <c:v>71</c:v>
                </c:pt>
                <c:pt idx="21">
                  <c:v>70</c:v>
                </c:pt>
                <c:pt idx="22">
                  <c:v>67</c:v>
                </c:pt>
                <c:pt idx="23">
                  <c:v>67</c:v>
                </c:pt>
                <c:pt idx="24">
                  <c:v>66</c:v>
                </c:pt>
                <c:pt idx="25">
                  <c:v>69</c:v>
                </c:pt>
                <c:pt idx="26">
                  <c:v>70</c:v>
                </c:pt>
                <c:pt idx="27">
                  <c:v>69</c:v>
                </c:pt>
                <c:pt idx="28">
                  <c:v>70</c:v>
                </c:pt>
                <c:pt idx="29">
                  <c:v>67</c:v>
                </c:pt>
                <c:pt idx="30">
                  <c:v>70</c:v>
                </c:pt>
                <c:pt idx="31">
                  <c:v>70</c:v>
                </c:pt>
                <c:pt idx="32">
                  <c:v>69</c:v>
                </c:pt>
                <c:pt idx="33">
                  <c:v>71</c:v>
                </c:pt>
                <c:pt idx="34">
                  <c:v>74</c:v>
                </c:pt>
                <c:pt idx="35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4B-4E0C-B47D-80D6379D42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5</c:v>
                </c:pt>
                <c:pt idx="6">
                  <c:v>13</c:v>
                </c:pt>
                <c:pt idx="7">
                  <c:v>14</c:v>
                </c:pt>
                <c:pt idx="8">
                  <c:v>33</c:v>
                </c:pt>
                <c:pt idx="9">
                  <c:v>39</c:v>
                </c:pt>
                <c:pt idx="10">
                  <c:v>38</c:v>
                </c:pt>
                <c:pt idx="11">
                  <c:v>45</c:v>
                </c:pt>
                <c:pt idx="12">
                  <c:v>43</c:v>
                </c:pt>
                <c:pt idx="13">
                  <c:v>49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  <c:pt idx="17">
                  <c:v>49</c:v>
                </c:pt>
                <c:pt idx="18">
                  <c:v>45</c:v>
                </c:pt>
                <c:pt idx="19">
                  <c:v>44</c:v>
                </c:pt>
                <c:pt idx="20">
                  <c:v>45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55</c:v>
                </c:pt>
                <c:pt idx="25">
                  <c:v>55</c:v>
                </c:pt>
                <c:pt idx="26">
                  <c:v>55</c:v>
                </c:pt>
                <c:pt idx="27">
                  <c:v>56</c:v>
                </c:pt>
                <c:pt idx="28">
                  <c:v>56</c:v>
                </c:pt>
                <c:pt idx="29">
                  <c:v>59</c:v>
                </c:pt>
                <c:pt idx="30">
                  <c:v>57</c:v>
                </c:pt>
                <c:pt idx="31">
                  <c:v>56</c:v>
                </c:pt>
                <c:pt idx="32">
                  <c:v>57</c:v>
                </c:pt>
                <c:pt idx="33">
                  <c:v>58</c:v>
                </c:pt>
                <c:pt idx="34">
                  <c:v>57</c:v>
                </c:pt>
                <c:pt idx="3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4B-4E0C-B47D-80D6379D42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  <c:pt idx="12">
                  <c:v>6</c:v>
                </c:pt>
                <c:pt idx="13">
                  <c:v>5</c:v>
                </c:pt>
                <c:pt idx="14">
                  <c:v>7</c:v>
                </c:pt>
                <c:pt idx="15">
                  <c:v>5</c:v>
                </c:pt>
                <c:pt idx="16">
                  <c:v>9</c:v>
                </c:pt>
                <c:pt idx="17">
                  <c:v>11</c:v>
                </c:pt>
                <c:pt idx="18">
                  <c:v>15</c:v>
                </c:pt>
                <c:pt idx="19">
                  <c:v>12</c:v>
                </c:pt>
                <c:pt idx="20">
                  <c:v>14</c:v>
                </c:pt>
                <c:pt idx="21">
                  <c:v>12</c:v>
                </c:pt>
                <c:pt idx="22">
                  <c:v>16</c:v>
                </c:pt>
                <c:pt idx="23">
                  <c:v>15</c:v>
                </c:pt>
                <c:pt idx="24">
                  <c:v>17</c:v>
                </c:pt>
                <c:pt idx="25">
                  <c:v>16</c:v>
                </c:pt>
                <c:pt idx="26">
                  <c:v>16</c:v>
                </c:pt>
                <c:pt idx="27">
                  <c:v>14</c:v>
                </c:pt>
                <c:pt idx="28">
                  <c:v>21</c:v>
                </c:pt>
                <c:pt idx="29">
                  <c:v>23</c:v>
                </c:pt>
                <c:pt idx="30">
                  <c:v>20</c:v>
                </c:pt>
                <c:pt idx="31">
                  <c:v>22</c:v>
                </c:pt>
                <c:pt idx="32">
                  <c:v>18</c:v>
                </c:pt>
                <c:pt idx="33">
                  <c:v>19</c:v>
                </c:pt>
                <c:pt idx="34">
                  <c:v>19</c:v>
                </c:pt>
                <c:pt idx="3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4B-4E0C-B47D-80D6379D42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91505832"/>
        <c:axId val="684662880"/>
      </c:barChart>
      <c:catAx>
        <c:axId val="6915058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2880"/>
        <c:crosses val="autoZero"/>
        <c:auto val="1"/>
        <c:lblAlgn val="ctr"/>
        <c:lblOffset val="100"/>
        <c:tickLblSkip val="1"/>
        <c:noMultiLvlLbl val="0"/>
      </c:catAx>
      <c:valAx>
        <c:axId val="684662880"/>
        <c:scaling>
          <c:orientation val="minMax"/>
          <c:max val="16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91505832"/>
        <c:crosses val="autoZero"/>
        <c:crossBetween val="between"/>
        <c:majorUnit val="2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1150442477876106"/>
          <c:y val="4.9243219597550299E-2"/>
          <c:w val="0.18271235453975457"/>
          <c:h val="0.189470066241719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775334958130233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12</c:v>
                </c:pt>
                <c:pt idx="4">
                  <c:v>17</c:v>
                </c:pt>
                <c:pt idx="5">
                  <c:v>23</c:v>
                </c:pt>
                <c:pt idx="6">
                  <c:v>33</c:v>
                </c:pt>
                <c:pt idx="7">
                  <c:v>30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34</c:v>
                </c:pt>
                <c:pt idx="12">
                  <c:v>36</c:v>
                </c:pt>
                <c:pt idx="13">
                  <c:v>31</c:v>
                </c:pt>
                <c:pt idx="14">
                  <c:v>27</c:v>
                </c:pt>
                <c:pt idx="15">
                  <c:v>30</c:v>
                </c:pt>
                <c:pt idx="16">
                  <c:v>19</c:v>
                </c:pt>
                <c:pt idx="17">
                  <c:v>28</c:v>
                </c:pt>
                <c:pt idx="18">
                  <c:v>27</c:v>
                </c:pt>
                <c:pt idx="19">
                  <c:v>19</c:v>
                </c:pt>
                <c:pt idx="20">
                  <c:v>23</c:v>
                </c:pt>
                <c:pt idx="21">
                  <c:v>19</c:v>
                </c:pt>
                <c:pt idx="22">
                  <c:v>23</c:v>
                </c:pt>
                <c:pt idx="23">
                  <c:v>25</c:v>
                </c:pt>
                <c:pt idx="24">
                  <c:v>18</c:v>
                </c:pt>
                <c:pt idx="25">
                  <c:v>18</c:v>
                </c:pt>
                <c:pt idx="26">
                  <c:v>14</c:v>
                </c:pt>
                <c:pt idx="27">
                  <c:v>21</c:v>
                </c:pt>
                <c:pt idx="28">
                  <c:v>21</c:v>
                </c:pt>
                <c:pt idx="29">
                  <c:v>14</c:v>
                </c:pt>
                <c:pt idx="30">
                  <c:v>16</c:v>
                </c:pt>
                <c:pt idx="31">
                  <c:v>15</c:v>
                </c:pt>
                <c:pt idx="32">
                  <c:v>17</c:v>
                </c:pt>
                <c:pt idx="33">
                  <c:v>14</c:v>
                </c:pt>
                <c:pt idx="34">
                  <c:v>11</c:v>
                </c:pt>
                <c:pt idx="35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C-4FED-9D5D-4294AEB2D4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12</c:v>
                </c:pt>
                <c:pt idx="5">
                  <c:v>15</c:v>
                </c:pt>
                <c:pt idx="6">
                  <c:v>23</c:v>
                </c:pt>
                <c:pt idx="7">
                  <c:v>20</c:v>
                </c:pt>
                <c:pt idx="8">
                  <c:v>30</c:v>
                </c:pt>
                <c:pt idx="9">
                  <c:v>30</c:v>
                </c:pt>
                <c:pt idx="10">
                  <c:v>31</c:v>
                </c:pt>
                <c:pt idx="11">
                  <c:v>31</c:v>
                </c:pt>
                <c:pt idx="12">
                  <c:v>30</c:v>
                </c:pt>
                <c:pt idx="13">
                  <c:v>24</c:v>
                </c:pt>
                <c:pt idx="14">
                  <c:v>29</c:v>
                </c:pt>
                <c:pt idx="15">
                  <c:v>28</c:v>
                </c:pt>
                <c:pt idx="16">
                  <c:v>30</c:v>
                </c:pt>
                <c:pt idx="17">
                  <c:v>29</c:v>
                </c:pt>
                <c:pt idx="18">
                  <c:v>30</c:v>
                </c:pt>
                <c:pt idx="19">
                  <c:v>28</c:v>
                </c:pt>
                <c:pt idx="20">
                  <c:v>29</c:v>
                </c:pt>
                <c:pt idx="21">
                  <c:v>24</c:v>
                </c:pt>
                <c:pt idx="22">
                  <c:v>26</c:v>
                </c:pt>
                <c:pt idx="23">
                  <c:v>18</c:v>
                </c:pt>
                <c:pt idx="24">
                  <c:v>24</c:v>
                </c:pt>
                <c:pt idx="25">
                  <c:v>24</c:v>
                </c:pt>
                <c:pt idx="26">
                  <c:v>28</c:v>
                </c:pt>
                <c:pt idx="27">
                  <c:v>18</c:v>
                </c:pt>
                <c:pt idx="28">
                  <c:v>23</c:v>
                </c:pt>
                <c:pt idx="29">
                  <c:v>16</c:v>
                </c:pt>
                <c:pt idx="30">
                  <c:v>19</c:v>
                </c:pt>
                <c:pt idx="31">
                  <c:v>19</c:v>
                </c:pt>
                <c:pt idx="32">
                  <c:v>23</c:v>
                </c:pt>
                <c:pt idx="33">
                  <c:v>13</c:v>
                </c:pt>
                <c:pt idx="34">
                  <c:v>14</c:v>
                </c:pt>
                <c:pt idx="3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C-4FED-9D5D-4294AEB2D45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3</c:v>
                </c:pt>
                <c:pt idx="10">
                  <c:v>5</c:v>
                </c:pt>
                <c:pt idx="11">
                  <c:v>7</c:v>
                </c:pt>
                <c:pt idx="12">
                  <c:v>6</c:v>
                </c:pt>
                <c:pt idx="13">
                  <c:v>7</c:v>
                </c:pt>
                <c:pt idx="14">
                  <c:v>2</c:v>
                </c:pt>
                <c:pt idx="15">
                  <c:v>2</c:v>
                </c:pt>
                <c:pt idx="16">
                  <c:v>3</c:v>
                </c:pt>
                <c:pt idx="17">
                  <c:v>4</c:v>
                </c:pt>
                <c:pt idx="18">
                  <c:v>3</c:v>
                </c:pt>
                <c:pt idx="19">
                  <c:v>4</c:v>
                </c:pt>
                <c:pt idx="20">
                  <c:v>5</c:v>
                </c:pt>
                <c:pt idx="21">
                  <c:v>6</c:v>
                </c:pt>
                <c:pt idx="22">
                  <c:v>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6</c:v>
                </c:pt>
                <c:pt idx="27">
                  <c:v>5</c:v>
                </c:pt>
                <c:pt idx="28">
                  <c:v>4</c:v>
                </c:pt>
                <c:pt idx="29">
                  <c:v>4</c:v>
                </c:pt>
                <c:pt idx="30">
                  <c:v>5</c:v>
                </c:pt>
                <c:pt idx="31">
                  <c:v>5</c:v>
                </c:pt>
                <c:pt idx="32">
                  <c:v>6</c:v>
                </c:pt>
                <c:pt idx="33">
                  <c:v>5</c:v>
                </c:pt>
                <c:pt idx="34">
                  <c:v>8</c:v>
                </c:pt>
                <c:pt idx="3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AC-4FED-9D5D-4294AEB2D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4664448"/>
        <c:axId val="684664840"/>
      </c:barChart>
      <c:catAx>
        <c:axId val="68466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4840"/>
        <c:crosses val="autoZero"/>
        <c:auto val="1"/>
        <c:lblAlgn val="ctr"/>
        <c:lblOffset val="100"/>
        <c:tickLblSkip val="1"/>
        <c:noMultiLvlLbl val="0"/>
      </c:catAx>
      <c:valAx>
        <c:axId val="684664840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4448"/>
        <c:crosses val="autoZero"/>
        <c:crossBetween val="between"/>
        <c:majorUnit val="1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841472524267799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114</c:v>
                </c:pt>
                <c:pt idx="1">
                  <c:v>79</c:v>
                </c:pt>
                <c:pt idx="2">
                  <c:v>59</c:v>
                </c:pt>
                <c:pt idx="3">
                  <c:v>42</c:v>
                </c:pt>
                <c:pt idx="4">
                  <c:v>42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82-4CB9-9200-2E63D424BB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146</c:v>
                </c:pt>
                <c:pt idx="1">
                  <c:v>87</c:v>
                </c:pt>
                <c:pt idx="2">
                  <c:v>83</c:v>
                </c:pt>
                <c:pt idx="3">
                  <c:v>41</c:v>
                </c:pt>
                <c:pt idx="4">
                  <c:v>31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82-4CB9-9200-2E63D424BB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72</c:v>
                </c:pt>
                <c:pt idx="1">
                  <c:v>44</c:v>
                </c:pt>
                <c:pt idx="2">
                  <c:v>32</c:v>
                </c:pt>
                <c:pt idx="3">
                  <c:v>16</c:v>
                </c:pt>
                <c:pt idx="4">
                  <c:v>14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82-4CB9-9200-2E63D424B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84665624"/>
        <c:axId val="684666016"/>
      </c:barChart>
      <c:catAx>
        <c:axId val="684665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400" b="1">
                <a:solidFill>
                  <a:schemeClr val="bg2"/>
                </a:solidFill>
              </a:defRPr>
            </a:pPr>
            <a:endParaRPr lang="en-US"/>
          </a:p>
        </c:txPr>
        <c:crossAx val="684666016"/>
        <c:crosses val="autoZero"/>
        <c:auto val="1"/>
        <c:lblAlgn val="ctr"/>
        <c:lblOffset val="100"/>
        <c:tickLblSkip val="1"/>
        <c:noMultiLvlLbl val="0"/>
      </c:catAx>
      <c:valAx>
        <c:axId val="684666016"/>
        <c:scaling>
          <c:orientation val="minMax"/>
          <c:max val="35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 Reporting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4665624"/>
        <c:crosses val="autoZero"/>
        <c:crossBetween val="between"/>
        <c:majorUnit val="50"/>
      </c:valAx>
      <c:spPr>
        <a:noFill/>
        <a:ln>
          <a:solidFill>
            <a:schemeClr val="bg2"/>
          </a:solidFill>
        </a:ln>
      </c:spPr>
    </c:plotArea>
    <c:legend>
      <c:legendPos val="l"/>
      <c:layout>
        <c:manualLayout>
          <c:xMode val="edge"/>
          <c:yMode val="edge"/>
          <c:x val="0.76548672566371678"/>
          <c:y val="4.9471107778194391E-2"/>
          <c:w val="0.18271235453975468"/>
          <c:h val="0.1947610643497148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2.3185378037422752E-2"/>
          <c:w val="0.87737962511323264"/>
          <c:h val="0.8372748523622103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(N=123,532)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Sheet1!$B$2:$B$36</c:f>
              <c:numCache>
                <c:formatCode>General</c:formatCode>
                <c:ptCount val="35"/>
                <c:pt idx="0">
                  <c:v>100</c:v>
                </c:pt>
                <c:pt idx="1">
                  <c:v>90.75</c:v>
                </c:pt>
                <c:pt idx="2">
                  <c:v>88.411000000000001</c:v>
                </c:pt>
                <c:pt idx="3">
                  <c:v>87.108999999999995</c:v>
                </c:pt>
                <c:pt idx="4">
                  <c:v>86.271000000000001</c:v>
                </c:pt>
                <c:pt idx="5">
                  <c:v>85.582999999999998</c:v>
                </c:pt>
                <c:pt idx="6">
                  <c:v>84.997</c:v>
                </c:pt>
                <c:pt idx="7">
                  <c:v>84.472999999999999</c:v>
                </c:pt>
                <c:pt idx="8">
                  <c:v>83.95</c:v>
                </c:pt>
                <c:pt idx="9">
                  <c:v>83.492000000000004</c:v>
                </c:pt>
                <c:pt idx="10">
                  <c:v>83.069000000000003</c:v>
                </c:pt>
                <c:pt idx="11">
                  <c:v>82.712000000000003</c:v>
                </c:pt>
                <c:pt idx="12">
                  <c:v>82.332999999999998</c:v>
                </c:pt>
                <c:pt idx="13">
                  <c:v>78.799000000000007</c:v>
                </c:pt>
                <c:pt idx="14">
                  <c:v>75.915000000000006</c:v>
                </c:pt>
                <c:pt idx="15">
                  <c:v>73.072000000000003</c:v>
                </c:pt>
                <c:pt idx="16">
                  <c:v>70.135999999999996</c:v>
                </c:pt>
                <c:pt idx="17">
                  <c:v>67.012</c:v>
                </c:pt>
                <c:pt idx="18">
                  <c:v>63.710999999999999</c:v>
                </c:pt>
                <c:pt idx="19">
                  <c:v>60.292999999999999</c:v>
                </c:pt>
                <c:pt idx="20">
                  <c:v>56.816000000000003</c:v>
                </c:pt>
                <c:pt idx="21">
                  <c:v>53.36</c:v>
                </c:pt>
                <c:pt idx="22">
                  <c:v>49.759</c:v>
                </c:pt>
                <c:pt idx="23">
                  <c:v>46.191000000000003</c:v>
                </c:pt>
                <c:pt idx="24">
                  <c:v>42.664999999999999</c:v>
                </c:pt>
                <c:pt idx="25">
                  <c:v>39.292000000000002</c:v>
                </c:pt>
                <c:pt idx="26">
                  <c:v>35.811</c:v>
                </c:pt>
                <c:pt idx="27">
                  <c:v>32.384</c:v>
                </c:pt>
                <c:pt idx="28">
                  <c:v>29.367999999999999</c:v>
                </c:pt>
                <c:pt idx="29">
                  <c:v>26.434000000000001</c:v>
                </c:pt>
                <c:pt idx="30">
                  <c:v>23.635999999999999</c:v>
                </c:pt>
                <c:pt idx="31">
                  <c:v>21.035</c:v>
                </c:pt>
                <c:pt idx="32">
                  <c:v>18.844000000000001</c:v>
                </c:pt>
                <c:pt idx="33">
                  <c:v>16.757999999999999</c:v>
                </c:pt>
                <c:pt idx="34">
                  <c:v>14.879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3B8-404E-87BE-567722ECDF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(N=14,299)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Sheet1!$C$2:$C$36</c:f>
              <c:numCache>
                <c:formatCode>General</c:formatCode>
                <c:ptCount val="35"/>
                <c:pt idx="0">
                  <c:v>100</c:v>
                </c:pt>
                <c:pt idx="1">
                  <c:v>92.263000000000005</c:v>
                </c:pt>
                <c:pt idx="2">
                  <c:v>90.381</c:v>
                </c:pt>
                <c:pt idx="3">
                  <c:v>89.408000000000001</c:v>
                </c:pt>
                <c:pt idx="4">
                  <c:v>88.784999999999997</c:v>
                </c:pt>
                <c:pt idx="5">
                  <c:v>88.155000000000001</c:v>
                </c:pt>
                <c:pt idx="6">
                  <c:v>87.646000000000001</c:v>
                </c:pt>
                <c:pt idx="7">
                  <c:v>87.222999999999999</c:v>
                </c:pt>
                <c:pt idx="8">
                  <c:v>86.864999999999995</c:v>
                </c:pt>
                <c:pt idx="9">
                  <c:v>86.433999999999997</c:v>
                </c:pt>
                <c:pt idx="10">
                  <c:v>86.096000000000004</c:v>
                </c:pt>
                <c:pt idx="11">
                  <c:v>85.727999999999994</c:v>
                </c:pt>
                <c:pt idx="12">
                  <c:v>85.491</c:v>
                </c:pt>
                <c:pt idx="13">
                  <c:v>82.405000000000001</c:v>
                </c:pt>
                <c:pt idx="14">
                  <c:v>79.905000000000001</c:v>
                </c:pt>
                <c:pt idx="15">
                  <c:v>77.456999999999994</c:v>
                </c:pt>
                <c:pt idx="16">
                  <c:v>75.078999999999994</c:v>
                </c:pt>
                <c:pt idx="17">
                  <c:v>72.814999999999998</c:v>
                </c:pt>
                <c:pt idx="18">
                  <c:v>70.414000000000001</c:v>
                </c:pt>
                <c:pt idx="19">
                  <c:v>68.244</c:v>
                </c:pt>
                <c:pt idx="20">
                  <c:v>66.093000000000004</c:v>
                </c:pt>
                <c:pt idx="21">
                  <c:v>63.841000000000001</c:v>
                </c:pt>
                <c:pt idx="22">
                  <c:v>61.887999999999998</c:v>
                </c:pt>
                <c:pt idx="23">
                  <c:v>59.768999999999998</c:v>
                </c:pt>
                <c:pt idx="24">
                  <c:v>57.594000000000001</c:v>
                </c:pt>
                <c:pt idx="25">
                  <c:v>55.348999999999997</c:v>
                </c:pt>
                <c:pt idx="26">
                  <c:v>53.741</c:v>
                </c:pt>
                <c:pt idx="27">
                  <c:v>51.811999999999998</c:v>
                </c:pt>
                <c:pt idx="28">
                  <c:v>49.713000000000001</c:v>
                </c:pt>
                <c:pt idx="29">
                  <c:v>48.146000000000001</c:v>
                </c:pt>
                <c:pt idx="30">
                  <c:v>46.48</c:v>
                </c:pt>
                <c:pt idx="31">
                  <c:v>45.317</c:v>
                </c:pt>
                <c:pt idx="32">
                  <c:v>43.872999999999998</c:v>
                </c:pt>
                <c:pt idx="33">
                  <c:v>42.302</c:v>
                </c:pt>
                <c:pt idx="34">
                  <c:v>40.950000000000003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3B8-404E-87BE-567722ECDF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(N=64,880)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Sheet1!$D$2:$D$36</c:f>
              <c:numCache>
                <c:formatCode>General</c:formatCode>
                <c:ptCount val="35"/>
                <c:pt idx="0">
                  <c:v>100</c:v>
                </c:pt>
                <c:pt idx="1">
                  <c:v>93.334999999999994</c:v>
                </c:pt>
                <c:pt idx="2">
                  <c:v>90.965000000000003</c:v>
                </c:pt>
                <c:pt idx="3">
                  <c:v>89.366</c:v>
                </c:pt>
                <c:pt idx="4">
                  <c:v>88.183999999999997</c:v>
                </c:pt>
                <c:pt idx="5">
                  <c:v>87.058000000000007</c:v>
                </c:pt>
                <c:pt idx="6">
                  <c:v>86.004999999999995</c:v>
                </c:pt>
                <c:pt idx="7">
                  <c:v>84.986000000000004</c:v>
                </c:pt>
                <c:pt idx="8">
                  <c:v>84.137</c:v>
                </c:pt>
                <c:pt idx="9">
                  <c:v>83.331000000000003</c:v>
                </c:pt>
                <c:pt idx="10">
                  <c:v>82.498000000000005</c:v>
                </c:pt>
                <c:pt idx="11">
                  <c:v>81.736999999999995</c:v>
                </c:pt>
                <c:pt idx="12">
                  <c:v>81.007000000000005</c:v>
                </c:pt>
                <c:pt idx="13">
                  <c:v>73.125</c:v>
                </c:pt>
                <c:pt idx="14">
                  <c:v>66.465999999999994</c:v>
                </c:pt>
                <c:pt idx="15">
                  <c:v>60.703000000000003</c:v>
                </c:pt>
                <c:pt idx="16">
                  <c:v>55.415999999999997</c:v>
                </c:pt>
                <c:pt idx="17">
                  <c:v>50.603000000000002</c:v>
                </c:pt>
                <c:pt idx="18">
                  <c:v>45.965000000000003</c:v>
                </c:pt>
                <c:pt idx="19">
                  <c:v>41.686999999999998</c:v>
                </c:pt>
                <c:pt idx="20">
                  <c:v>37.777000000000001</c:v>
                </c:pt>
                <c:pt idx="21">
                  <c:v>33.816000000000003</c:v>
                </c:pt>
                <c:pt idx="22">
                  <c:v>30.289000000000001</c:v>
                </c:pt>
                <c:pt idx="23">
                  <c:v>27.122</c:v>
                </c:pt>
                <c:pt idx="24">
                  <c:v>24.286999999999999</c:v>
                </c:pt>
                <c:pt idx="25">
                  <c:v>21.882999999999999</c:v>
                </c:pt>
                <c:pt idx="26">
                  <c:v>19.623999999999999</c:v>
                </c:pt>
                <c:pt idx="27">
                  <c:v>17.494</c:v>
                </c:pt>
                <c:pt idx="28">
                  <c:v>15.725</c:v>
                </c:pt>
                <c:pt idx="29">
                  <c:v>14.064</c:v>
                </c:pt>
                <c:pt idx="30">
                  <c:v>12.811</c:v>
                </c:pt>
                <c:pt idx="31">
                  <c:v>11.484999999999999</c:v>
                </c:pt>
                <c:pt idx="32">
                  <c:v>10.477</c:v>
                </c:pt>
                <c:pt idx="33">
                  <c:v>9.2439999999999998</c:v>
                </c:pt>
                <c:pt idx="34">
                  <c:v>8.4689999999999994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3B8-404E-87BE-567722ECDF3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(N=2,300)</c:v>
                </c:pt>
              </c:strCache>
            </c:strRef>
          </c:tx>
          <c:spPr>
            <a:ln w="41275">
              <a:solidFill>
                <a:srgbClr val="9900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Sheet1!$E$2:$E$36</c:f>
              <c:numCache>
                <c:formatCode>General</c:formatCode>
                <c:ptCount val="35"/>
                <c:pt idx="0">
                  <c:v>100</c:v>
                </c:pt>
                <c:pt idx="1">
                  <c:v>92.311000000000007</c:v>
                </c:pt>
                <c:pt idx="2">
                  <c:v>90.003</c:v>
                </c:pt>
                <c:pt idx="3">
                  <c:v>88.343999999999994</c:v>
                </c:pt>
                <c:pt idx="4">
                  <c:v>87.265000000000001</c:v>
                </c:pt>
                <c:pt idx="5">
                  <c:v>86.316999999999993</c:v>
                </c:pt>
                <c:pt idx="6">
                  <c:v>85.141000000000005</c:v>
                </c:pt>
                <c:pt idx="7">
                  <c:v>84.596000000000004</c:v>
                </c:pt>
                <c:pt idx="8">
                  <c:v>83.82</c:v>
                </c:pt>
                <c:pt idx="9">
                  <c:v>83.18</c:v>
                </c:pt>
                <c:pt idx="10">
                  <c:v>81.941000000000003</c:v>
                </c:pt>
                <c:pt idx="11">
                  <c:v>80.974999999999994</c:v>
                </c:pt>
                <c:pt idx="12">
                  <c:v>80.188000000000002</c:v>
                </c:pt>
                <c:pt idx="13">
                  <c:v>70.795000000000002</c:v>
                </c:pt>
                <c:pt idx="14">
                  <c:v>62.98</c:v>
                </c:pt>
                <c:pt idx="15">
                  <c:v>57.534999999999997</c:v>
                </c:pt>
                <c:pt idx="16">
                  <c:v>52.603999999999999</c:v>
                </c:pt>
                <c:pt idx="17">
                  <c:v>48.365000000000002</c:v>
                </c:pt>
                <c:pt idx="18">
                  <c:v>45.301000000000002</c:v>
                </c:pt>
                <c:pt idx="19">
                  <c:v>42.886000000000003</c:v>
                </c:pt>
                <c:pt idx="20">
                  <c:v>40.424999999999997</c:v>
                </c:pt>
                <c:pt idx="21">
                  <c:v>38.496000000000002</c:v>
                </c:pt>
                <c:pt idx="22">
                  <c:v>36.527999999999999</c:v>
                </c:pt>
                <c:pt idx="23">
                  <c:v>34.543999999999997</c:v>
                </c:pt>
                <c:pt idx="24">
                  <c:v>31.247</c:v>
                </c:pt>
                <c:pt idx="25">
                  <c:v>30.747</c:v>
                </c:pt>
                <c:pt idx="26">
                  <c:v>28.821999999999999</c:v>
                </c:pt>
                <c:pt idx="27">
                  <c:v>27.902000000000001</c:v>
                </c:pt>
                <c:pt idx="28">
                  <c:v>26.905000000000001</c:v>
                </c:pt>
                <c:pt idx="29">
                  <c:v>25.404</c:v>
                </c:pt>
                <c:pt idx="30">
                  <c:v>24.05</c:v>
                </c:pt>
                <c:pt idx="31">
                  <c:v>23.539000000000001</c:v>
                </c:pt>
                <c:pt idx="32">
                  <c:v>22.902000000000001</c:v>
                </c:pt>
                <c:pt idx="33">
                  <c:v>22.021999999999998</c:v>
                </c:pt>
                <c:pt idx="34">
                  <c:v>20.863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3B8-404E-87BE-567722ECDF3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(N=4,053)</c:v>
                </c:pt>
              </c:strCache>
            </c:strRef>
          </c:tx>
          <c:spPr>
            <a:ln w="41275">
              <a:solidFill>
                <a:srgbClr val="FF00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Sheet1!$F$2:$F$36</c:f>
              <c:numCache>
                <c:formatCode>General</c:formatCode>
                <c:ptCount val="35"/>
                <c:pt idx="0">
                  <c:v>100</c:v>
                </c:pt>
                <c:pt idx="1">
                  <c:v>79.239999999999995</c:v>
                </c:pt>
                <c:pt idx="2">
                  <c:v>73.882000000000005</c:v>
                </c:pt>
                <c:pt idx="3">
                  <c:v>71.506</c:v>
                </c:pt>
                <c:pt idx="4">
                  <c:v>69.777000000000001</c:v>
                </c:pt>
                <c:pt idx="5">
                  <c:v>68.397999999999996</c:v>
                </c:pt>
                <c:pt idx="6">
                  <c:v>67.444999999999993</c:v>
                </c:pt>
                <c:pt idx="7">
                  <c:v>66.515000000000001</c:v>
                </c:pt>
                <c:pt idx="8">
                  <c:v>65.885999999999996</c:v>
                </c:pt>
                <c:pt idx="9">
                  <c:v>65.233000000000004</c:v>
                </c:pt>
                <c:pt idx="10">
                  <c:v>64.703999999999994</c:v>
                </c:pt>
                <c:pt idx="11">
                  <c:v>63.997</c:v>
                </c:pt>
                <c:pt idx="12">
                  <c:v>63.314</c:v>
                </c:pt>
                <c:pt idx="13">
                  <c:v>56.234000000000002</c:v>
                </c:pt>
                <c:pt idx="14">
                  <c:v>51.884999999999998</c:v>
                </c:pt>
                <c:pt idx="15">
                  <c:v>48.273000000000003</c:v>
                </c:pt>
                <c:pt idx="16">
                  <c:v>45.216999999999999</c:v>
                </c:pt>
                <c:pt idx="17">
                  <c:v>42.667999999999999</c:v>
                </c:pt>
                <c:pt idx="18">
                  <c:v>40.533999999999999</c:v>
                </c:pt>
                <c:pt idx="19">
                  <c:v>37.956000000000003</c:v>
                </c:pt>
                <c:pt idx="20">
                  <c:v>35.26</c:v>
                </c:pt>
                <c:pt idx="21">
                  <c:v>32.741</c:v>
                </c:pt>
                <c:pt idx="22">
                  <c:v>30.725000000000001</c:v>
                </c:pt>
                <c:pt idx="23">
                  <c:v>29.100999999999999</c:v>
                </c:pt>
                <c:pt idx="24">
                  <c:v>27.452000000000002</c:v>
                </c:pt>
                <c:pt idx="25">
                  <c:v>26.172999999999998</c:v>
                </c:pt>
                <c:pt idx="26">
                  <c:v>24.597999999999999</c:v>
                </c:pt>
                <c:pt idx="27">
                  <c:v>22.978999999999999</c:v>
                </c:pt>
                <c:pt idx="28">
                  <c:v>22.033999999999999</c:v>
                </c:pt>
                <c:pt idx="29">
                  <c:v>20.905999999999999</c:v>
                </c:pt>
                <c:pt idx="30">
                  <c:v>19.815000000000001</c:v>
                </c:pt>
                <c:pt idx="31">
                  <c:v>18.75</c:v>
                </c:pt>
                <c:pt idx="32">
                  <c:v>17.225999999999999</c:v>
                </c:pt>
                <c:pt idx="33">
                  <c:v>15.624000000000001</c:v>
                </c:pt>
                <c:pt idx="34">
                  <c:v>14.97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C3B8-404E-87BE-567722ECDF3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(N=724)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Sheet1!$G$2:$G$36</c:f>
              <c:numCache>
                <c:formatCode>General</c:formatCode>
                <c:ptCount val="35"/>
                <c:pt idx="0">
                  <c:v>100</c:v>
                </c:pt>
                <c:pt idx="1">
                  <c:v>85.426000000000002</c:v>
                </c:pt>
                <c:pt idx="2">
                  <c:v>78.820999999999998</c:v>
                </c:pt>
                <c:pt idx="3">
                  <c:v>76.268000000000001</c:v>
                </c:pt>
                <c:pt idx="4">
                  <c:v>75.131</c:v>
                </c:pt>
                <c:pt idx="5">
                  <c:v>73.569000000000003</c:v>
                </c:pt>
                <c:pt idx="6">
                  <c:v>71.581000000000003</c:v>
                </c:pt>
                <c:pt idx="7">
                  <c:v>71.296999999999997</c:v>
                </c:pt>
                <c:pt idx="8">
                  <c:v>70.441000000000003</c:v>
                </c:pt>
                <c:pt idx="9">
                  <c:v>70.012</c:v>
                </c:pt>
                <c:pt idx="10">
                  <c:v>69.296000000000006</c:v>
                </c:pt>
                <c:pt idx="11">
                  <c:v>68.576999999999998</c:v>
                </c:pt>
                <c:pt idx="12">
                  <c:v>67.423000000000002</c:v>
                </c:pt>
                <c:pt idx="13">
                  <c:v>57.198999999999998</c:v>
                </c:pt>
                <c:pt idx="14">
                  <c:v>51.359000000000002</c:v>
                </c:pt>
                <c:pt idx="15">
                  <c:v>45.948999999999998</c:v>
                </c:pt>
                <c:pt idx="16">
                  <c:v>42.637999999999998</c:v>
                </c:pt>
                <c:pt idx="17">
                  <c:v>38.962000000000003</c:v>
                </c:pt>
                <c:pt idx="18">
                  <c:v>36.244</c:v>
                </c:pt>
                <c:pt idx="19">
                  <c:v>33.781999999999996</c:v>
                </c:pt>
                <c:pt idx="20">
                  <c:v>32.024000000000001</c:v>
                </c:pt>
                <c:pt idx="21">
                  <c:v>31.004999999999999</c:v>
                </c:pt>
                <c:pt idx="22">
                  <c:v>28.844999999999999</c:v>
                </c:pt>
                <c:pt idx="23">
                  <c:v>26.765000000000001</c:v>
                </c:pt>
                <c:pt idx="24">
                  <c:v>24.745000000000001</c:v>
                </c:pt>
                <c:pt idx="25">
                  <c:v>23.411000000000001</c:v>
                </c:pt>
                <c:pt idx="26">
                  <c:v>22.268000000000001</c:v>
                </c:pt>
                <c:pt idx="27">
                  <c:v>21.388999999999999</c:v>
                </c:pt>
                <c:pt idx="28">
                  <c:v>19.187000000000001</c:v>
                </c:pt>
                <c:pt idx="29">
                  <c:v>18.501999999999999</c:v>
                </c:pt>
                <c:pt idx="30">
                  <c:v>17.321000000000002</c:v>
                </c:pt>
                <c:pt idx="31">
                  <c:v>16.475999999999999</c:v>
                </c:pt>
                <c:pt idx="32">
                  <c:v>16.006</c:v>
                </c:pt>
                <c:pt idx="33">
                  <c:v>14.955</c:v>
                </c:pt>
                <c:pt idx="34">
                  <c:v>14.332000000000001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C3B8-404E-87BE-567722ECD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2333872"/>
        <c:axId val="472334264"/>
      </c:scatterChart>
      <c:valAx>
        <c:axId val="472333872"/>
        <c:scaling>
          <c:orientation val="minMax"/>
          <c:max val="23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2334264"/>
        <c:crosses val="autoZero"/>
        <c:crossBetween val="midCat"/>
        <c:majorUnit val="1"/>
      </c:valAx>
      <c:valAx>
        <c:axId val="472334264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472333872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22433972383886797"/>
          <c:y val="3.4122798397047426E-2"/>
          <c:w val="0.74037646924569223"/>
          <c:h val="0.15064138728435908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998571867441106"/>
          <c:w val="0.87737962511323264"/>
          <c:h val="0.75047440162480195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(N=50,887)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Sheet1!$B$2:$B$25</c:f>
              <c:numCache>
                <c:formatCode>General</c:formatCode>
                <c:ptCount val="24"/>
                <c:pt idx="0">
                  <c:v>100</c:v>
                </c:pt>
                <c:pt idx="1">
                  <c:v>92.376000000000005</c:v>
                </c:pt>
                <c:pt idx="2">
                  <c:v>90.465999999999994</c:v>
                </c:pt>
                <c:pt idx="3">
                  <c:v>89.292000000000002</c:v>
                </c:pt>
                <c:pt idx="4">
                  <c:v>88.463999999999999</c:v>
                </c:pt>
                <c:pt idx="5">
                  <c:v>87.884</c:v>
                </c:pt>
                <c:pt idx="6">
                  <c:v>87.353999999999999</c:v>
                </c:pt>
                <c:pt idx="7">
                  <c:v>86.927000000000007</c:v>
                </c:pt>
                <c:pt idx="8">
                  <c:v>86.453000000000003</c:v>
                </c:pt>
                <c:pt idx="9">
                  <c:v>86.066000000000003</c:v>
                </c:pt>
                <c:pt idx="10">
                  <c:v>85.691000000000003</c:v>
                </c:pt>
                <c:pt idx="11">
                  <c:v>85.385999999999996</c:v>
                </c:pt>
                <c:pt idx="12">
                  <c:v>85.013000000000005</c:v>
                </c:pt>
                <c:pt idx="13">
                  <c:v>81.795000000000002</c:v>
                </c:pt>
                <c:pt idx="14">
                  <c:v>79.122</c:v>
                </c:pt>
                <c:pt idx="15">
                  <c:v>76.504999999999995</c:v>
                </c:pt>
                <c:pt idx="16">
                  <c:v>73.887</c:v>
                </c:pt>
                <c:pt idx="17">
                  <c:v>71.241</c:v>
                </c:pt>
                <c:pt idx="18">
                  <c:v>68.361999999999995</c:v>
                </c:pt>
                <c:pt idx="19">
                  <c:v>65.442999999999998</c:v>
                </c:pt>
                <c:pt idx="20">
                  <c:v>62.255000000000003</c:v>
                </c:pt>
                <c:pt idx="21">
                  <c:v>59.286000000000001</c:v>
                </c:pt>
                <c:pt idx="22">
                  <c:v>55.554000000000002</c:v>
                </c:pt>
                <c:pt idx="23">
                  <c:v>51.76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0B5-4199-8DB0-18923E2F34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(N=7,283)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Sheet1!$C$2:$C$25</c:f>
              <c:numCache>
                <c:formatCode>General</c:formatCode>
                <c:ptCount val="24"/>
                <c:pt idx="0">
                  <c:v>100</c:v>
                </c:pt>
                <c:pt idx="1">
                  <c:v>95.799000000000007</c:v>
                </c:pt>
                <c:pt idx="2">
                  <c:v>94.453999999999994</c:v>
                </c:pt>
                <c:pt idx="3">
                  <c:v>93.680999999999997</c:v>
                </c:pt>
                <c:pt idx="4">
                  <c:v>93.105999999999995</c:v>
                </c:pt>
                <c:pt idx="5">
                  <c:v>92.572999999999993</c:v>
                </c:pt>
                <c:pt idx="6">
                  <c:v>92.155000000000001</c:v>
                </c:pt>
                <c:pt idx="7">
                  <c:v>91.85</c:v>
                </c:pt>
                <c:pt idx="8">
                  <c:v>91.53</c:v>
                </c:pt>
                <c:pt idx="9">
                  <c:v>91.091999999999999</c:v>
                </c:pt>
                <c:pt idx="10">
                  <c:v>90.813999999999993</c:v>
                </c:pt>
                <c:pt idx="11">
                  <c:v>90.534000000000006</c:v>
                </c:pt>
                <c:pt idx="12">
                  <c:v>90.31</c:v>
                </c:pt>
                <c:pt idx="13">
                  <c:v>87.596000000000004</c:v>
                </c:pt>
                <c:pt idx="14">
                  <c:v>85.468000000000004</c:v>
                </c:pt>
                <c:pt idx="15">
                  <c:v>83.153999999999996</c:v>
                </c:pt>
                <c:pt idx="16">
                  <c:v>81.290999999999997</c:v>
                </c:pt>
                <c:pt idx="17">
                  <c:v>78.793999999999997</c:v>
                </c:pt>
                <c:pt idx="18">
                  <c:v>76.849999999999994</c:v>
                </c:pt>
                <c:pt idx="19">
                  <c:v>75.447000000000003</c:v>
                </c:pt>
                <c:pt idx="20">
                  <c:v>73.591999999999999</c:v>
                </c:pt>
                <c:pt idx="21">
                  <c:v>71.188000000000002</c:v>
                </c:pt>
                <c:pt idx="22">
                  <c:v>69.501999999999995</c:v>
                </c:pt>
                <c:pt idx="23">
                  <c:v>67.317999999999998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0B5-4199-8DB0-18923E2F34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(N=44,009)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Sheet1!$D$2:$D$25</c:f>
              <c:numCache>
                <c:formatCode>General</c:formatCode>
                <c:ptCount val="24"/>
                <c:pt idx="0">
                  <c:v>100</c:v>
                </c:pt>
                <c:pt idx="1">
                  <c:v>94.79</c:v>
                </c:pt>
                <c:pt idx="2">
                  <c:v>92.724000000000004</c:v>
                </c:pt>
                <c:pt idx="3">
                  <c:v>91.34</c:v>
                </c:pt>
                <c:pt idx="4">
                  <c:v>90.253</c:v>
                </c:pt>
                <c:pt idx="5">
                  <c:v>89.224999999999994</c:v>
                </c:pt>
                <c:pt idx="6">
                  <c:v>88.289000000000001</c:v>
                </c:pt>
                <c:pt idx="7">
                  <c:v>87.355000000000004</c:v>
                </c:pt>
                <c:pt idx="8">
                  <c:v>86.545000000000002</c:v>
                </c:pt>
                <c:pt idx="9">
                  <c:v>85.805999999999997</c:v>
                </c:pt>
                <c:pt idx="10">
                  <c:v>84.998000000000005</c:v>
                </c:pt>
                <c:pt idx="11">
                  <c:v>84.319000000000003</c:v>
                </c:pt>
                <c:pt idx="12">
                  <c:v>83.625</c:v>
                </c:pt>
                <c:pt idx="13">
                  <c:v>75.873999999999995</c:v>
                </c:pt>
                <c:pt idx="14">
                  <c:v>69.197000000000003</c:v>
                </c:pt>
                <c:pt idx="15">
                  <c:v>63.478999999999999</c:v>
                </c:pt>
                <c:pt idx="16">
                  <c:v>58.165999999999997</c:v>
                </c:pt>
                <c:pt idx="17">
                  <c:v>53.517000000000003</c:v>
                </c:pt>
                <c:pt idx="18">
                  <c:v>48.862000000000002</c:v>
                </c:pt>
                <c:pt idx="19">
                  <c:v>44.715000000000003</c:v>
                </c:pt>
                <c:pt idx="20">
                  <c:v>40.781999999999996</c:v>
                </c:pt>
                <c:pt idx="21">
                  <c:v>36.658999999999999</c:v>
                </c:pt>
                <c:pt idx="22">
                  <c:v>33.003999999999998</c:v>
                </c:pt>
                <c:pt idx="23">
                  <c:v>28.977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0B5-4199-8DB0-18923E2F34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(N=1,349)</c:v>
                </c:pt>
              </c:strCache>
            </c:strRef>
          </c:tx>
          <c:spPr>
            <a:ln w="41275">
              <a:solidFill>
                <a:srgbClr val="9900FF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Sheet1!$E$2:$E$25</c:f>
              <c:numCache>
                <c:formatCode>General</c:formatCode>
                <c:ptCount val="24"/>
                <c:pt idx="0">
                  <c:v>100</c:v>
                </c:pt>
                <c:pt idx="1">
                  <c:v>94.709000000000003</c:v>
                </c:pt>
                <c:pt idx="2">
                  <c:v>92.888000000000005</c:v>
                </c:pt>
                <c:pt idx="3">
                  <c:v>91.58</c:v>
                </c:pt>
                <c:pt idx="4">
                  <c:v>91.117000000000004</c:v>
                </c:pt>
                <c:pt idx="5">
                  <c:v>90.418999999999997</c:v>
                </c:pt>
                <c:pt idx="6">
                  <c:v>89.406999999999996</c:v>
                </c:pt>
                <c:pt idx="7">
                  <c:v>89.016000000000005</c:v>
                </c:pt>
                <c:pt idx="8">
                  <c:v>88.468000000000004</c:v>
                </c:pt>
                <c:pt idx="9">
                  <c:v>87.76</c:v>
                </c:pt>
                <c:pt idx="10">
                  <c:v>86.578000000000003</c:v>
                </c:pt>
                <c:pt idx="11">
                  <c:v>85.71</c:v>
                </c:pt>
                <c:pt idx="12">
                  <c:v>84.834999999999994</c:v>
                </c:pt>
                <c:pt idx="13">
                  <c:v>75.11</c:v>
                </c:pt>
                <c:pt idx="14">
                  <c:v>67.483000000000004</c:v>
                </c:pt>
                <c:pt idx="15">
                  <c:v>62.436</c:v>
                </c:pt>
                <c:pt idx="16">
                  <c:v>57.74</c:v>
                </c:pt>
                <c:pt idx="17">
                  <c:v>52.906999999999996</c:v>
                </c:pt>
                <c:pt idx="18">
                  <c:v>50.189</c:v>
                </c:pt>
                <c:pt idx="19">
                  <c:v>47.329000000000001</c:v>
                </c:pt>
                <c:pt idx="20">
                  <c:v>44.848999999999997</c:v>
                </c:pt>
                <c:pt idx="21">
                  <c:v>43.478999999999999</c:v>
                </c:pt>
                <c:pt idx="22">
                  <c:v>40.26</c:v>
                </c:pt>
                <c:pt idx="23">
                  <c:v>38.048000000000002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90B5-4199-8DB0-18923E2F34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(N=917)</c:v>
                </c:pt>
              </c:strCache>
            </c:strRef>
          </c:tx>
          <c:spPr>
            <a:ln w="41275">
              <a:solidFill>
                <a:srgbClr val="FF00FF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Sheet1!$F$2:$F$25</c:f>
              <c:numCache>
                <c:formatCode>General</c:formatCode>
                <c:ptCount val="24"/>
                <c:pt idx="0">
                  <c:v>100</c:v>
                </c:pt>
                <c:pt idx="1">
                  <c:v>83.391000000000005</c:v>
                </c:pt>
                <c:pt idx="2">
                  <c:v>79.974000000000004</c:v>
                </c:pt>
                <c:pt idx="3">
                  <c:v>77.421000000000006</c:v>
                </c:pt>
                <c:pt idx="4">
                  <c:v>75.974000000000004</c:v>
                </c:pt>
                <c:pt idx="5">
                  <c:v>74.635999999999996</c:v>
                </c:pt>
                <c:pt idx="6">
                  <c:v>73.518000000000001</c:v>
                </c:pt>
                <c:pt idx="7">
                  <c:v>73.183000000000007</c:v>
                </c:pt>
                <c:pt idx="8">
                  <c:v>72.513000000000005</c:v>
                </c:pt>
                <c:pt idx="9">
                  <c:v>72.066000000000003</c:v>
                </c:pt>
                <c:pt idx="10">
                  <c:v>71.506</c:v>
                </c:pt>
                <c:pt idx="11">
                  <c:v>70.832999999999998</c:v>
                </c:pt>
                <c:pt idx="12">
                  <c:v>70.040000000000006</c:v>
                </c:pt>
                <c:pt idx="13">
                  <c:v>62.624000000000002</c:v>
                </c:pt>
                <c:pt idx="14">
                  <c:v>58.113</c:v>
                </c:pt>
                <c:pt idx="15">
                  <c:v>55.648000000000003</c:v>
                </c:pt>
                <c:pt idx="16">
                  <c:v>53.375</c:v>
                </c:pt>
                <c:pt idx="17">
                  <c:v>50.451000000000001</c:v>
                </c:pt>
                <c:pt idx="18">
                  <c:v>48.055</c:v>
                </c:pt>
                <c:pt idx="19">
                  <c:v>45.290999999999997</c:v>
                </c:pt>
                <c:pt idx="20">
                  <c:v>42.798000000000002</c:v>
                </c:pt>
                <c:pt idx="21">
                  <c:v>38.81</c:v>
                </c:pt>
                <c:pt idx="22">
                  <c:v>36.783000000000001</c:v>
                </c:pt>
                <c:pt idx="23">
                  <c:v>34.502000000000002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90B5-4199-8DB0-18923E2F34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(N=122)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Sheet1!$A$2:$A$25</c:f>
              <c:numCache>
                <c:formatCode>General</c:formatCode>
                <c:ptCount val="24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</c:numCache>
            </c:numRef>
          </c:xVal>
          <c:yVal>
            <c:numRef>
              <c:f>Sheet1!$G$2:$G$25</c:f>
              <c:numCache>
                <c:formatCode>General</c:formatCode>
                <c:ptCount val="24"/>
                <c:pt idx="0">
                  <c:v>100</c:v>
                </c:pt>
                <c:pt idx="1">
                  <c:v>86.013999999999996</c:v>
                </c:pt>
                <c:pt idx="2">
                  <c:v>83.533000000000001</c:v>
                </c:pt>
                <c:pt idx="3">
                  <c:v>83.533000000000001</c:v>
                </c:pt>
                <c:pt idx="4">
                  <c:v>81.861999999999995</c:v>
                </c:pt>
                <c:pt idx="5">
                  <c:v>81.861999999999995</c:v>
                </c:pt>
                <c:pt idx="6">
                  <c:v>80.191000000000003</c:v>
                </c:pt>
                <c:pt idx="7">
                  <c:v>78.521000000000001</c:v>
                </c:pt>
                <c:pt idx="8">
                  <c:v>78.521000000000001</c:v>
                </c:pt>
                <c:pt idx="9">
                  <c:v>77.667000000000002</c:v>
                </c:pt>
                <c:pt idx="10">
                  <c:v>77.667000000000002</c:v>
                </c:pt>
                <c:pt idx="11">
                  <c:v>77.667000000000002</c:v>
                </c:pt>
                <c:pt idx="12">
                  <c:v>77.667000000000002</c:v>
                </c:pt>
                <c:pt idx="13">
                  <c:v>64.263999999999996</c:v>
                </c:pt>
                <c:pt idx="14">
                  <c:v>60.384999999999998</c:v>
                </c:pt>
                <c:pt idx="15">
                  <c:v>56.164999999999999</c:v>
                </c:pt>
                <c:pt idx="16">
                  <c:v>53.823</c:v>
                </c:pt>
                <c:pt idx="17">
                  <c:v>51.095999999999997</c:v>
                </c:pt>
                <c:pt idx="18">
                  <c:v>49.593000000000004</c:v>
                </c:pt>
                <c:pt idx="19">
                  <c:v>47.883000000000003</c:v>
                </c:pt>
                <c:pt idx="20">
                  <c:v>47.883000000000003</c:v>
                </c:pt>
                <c:pt idx="21">
                  <c:v>45.603000000000002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90B5-4199-8DB0-18923E2F34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1507400"/>
        <c:axId val="685460152"/>
      </c:scatterChart>
      <c:valAx>
        <c:axId val="691507400"/>
        <c:scaling>
          <c:orientation val="minMax"/>
          <c:max val="12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85460152"/>
        <c:crosses val="autoZero"/>
        <c:crossBetween val="midCat"/>
        <c:majorUnit val="1"/>
      </c:valAx>
      <c:valAx>
        <c:axId val="685460152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91507400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r"/>
      <c:legendEntry>
        <c:idx val="2"/>
        <c:txPr>
          <a:bodyPr/>
          <a:lstStyle/>
          <a:p>
            <a:pPr>
              <a:defRPr sz="1400" b="1">
                <a:solidFill>
                  <a:schemeClr val="bg2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5622378180988247"/>
          <c:y val="1.8675028266990107E-2"/>
          <c:w val="0.78240545475293855"/>
          <c:h val="0.14036909448818899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0.09744</cdr:x>
      <cdr:y>0.84656</cdr:y>
    </cdr:from>
    <cdr:to>
      <cdr:x>0.17503</cdr:x>
      <cdr:y>0.91005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1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0.15778</cdr:x>
      <cdr:y>0.84656</cdr:y>
    </cdr:from>
    <cdr:to>
      <cdr:x>0.26123</cdr:x>
      <cdr:y>0.91535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94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0.63192</cdr:x>
      <cdr:y>0.84656</cdr:y>
    </cdr:from>
    <cdr:to>
      <cdr:x>0.73537</cdr:x>
      <cdr:y>0.91535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585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0.29339</cdr:x>
      <cdr:y>0.84656</cdr:y>
    </cdr:from>
    <cdr:to>
      <cdr:x>0.39684</cdr:x>
      <cdr:y>0.91535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3313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0.43365</cdr:x>
      <cdr:y>0.84656</cdr:y>
    </cdr:from>
    <cdr:to>
      <cdr:x>0.53709</cdr:x>
      <cdr:y>0.91535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330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0.76123</cdr:x>
      <cdr:y>0.84656</cdr:y>
    </cdr:from>
    <cdr:to>
      <cdr:x>0.86468</cdr:x>
      <cdr:y>0.91535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28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0.89655</cdr:x>
      <cdr:y>0.84656</cdr:y>
    </cdr:from>
    <cdr:to>
      <cdr:x>1</cdr:x>
      <cdr:y>0.91535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924800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0.23537</cdr:x>
      <cdr:y>0.84656</cdr:y>
    </cdr:from>
    <cdr:to>
      <cdr:x>0.31296</cdr:x>
      <cdr:y>0.91005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080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0.3733</cdr:x>
      <cdr:y>0.84656</cdr:y>
    </cdr:from>
    <cdr:to>
      <cdr:x>0.45089</cdr:x>
      <cdr:y>0.91005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2996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0.83882</cdr:x>
      <cdr:y>0.84656</cdr:y>
    </cdr:from>
    <cdr:to>
      <cdr:x>0.9164</cdr:x>
      <cdr:y>0.91005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14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0.70951</cdr:x>
      <cdr:y>0.84656</cdr:y>
    </cdr:from>
    <cdr:to>
      <cdr:x>0.78709</cdr:x>
      <cdr:y>0.91005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271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0.57158</cdr:x>
      <cdr:y>0.84656</cdr:y>
    </cdr:from>
    <cdr:to>
      <cdr:x>0.64916</cdr:x>
      <cdr:y>0.91005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5052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0.39111</cdr:x>
      <cdr:y>0.89122</cdr:y>
    </cdr:from>
    <cdr:to>
      <cdr:x>0.52649</cdr:x>
      <cdr:y>0.95533</cdr:y>
    </cdr:to>
    <cdr:sp macro="" textlink="">
      <cdr:nvSpPr>
        <cdr:cNvPr id="15" name="TextBox 10"/>
        <cdr:cNvSpPr txBox="1"/>
      </cdr:nvSpPr>
      <cdr:spPr>
        <a:xfrm xmlns:a="http://schemas.openxmlformats.org/drawingml/2006/main">
          <a:off x="3457067" y="4278397"/>
          <a:ext cx="1196651" cy="3077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0070C0"/>
              </a:solidFill>
            </a:rPr>
            <a:t>Heart-lung</a:t>
          </a:r>
          <a:endParaRPr lang="en-US" sz="1400" b="1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0.84717</cdr:x>
      <cdr:y>0.89235</cdr:y>
    </cdr:from>
    <cdr:to>
      <cdr:x>0.98255</cdr:x>
      <cdr:y>0.95647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7488302" y="4283833"/>
          <a:ext cx="1196651" cy="3078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0070C0"/>
              </a:solidFill>
            </a:rPr>
            <a:t>Heart-lung</a:t>
          </a:r>
          <a:endParaRPr lang="en-US" sz="1400" b="1" dirty="0">
            <a:solidFill>
              <a:srgbClr val="0070C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66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510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13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1864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Survival </a:t>
            </a:r>
            <a:r>
              <a:rPr lang="en-US" dirty="0"/>
              <a:t>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dirty="0"/>
          </a:p>
          <a:p>
            <a:r>
              <a:rPr lang="en-US" dirty="0"/>
              <a:t>Survival rates were compared using the log-rank test statistic. Adjustments for multiple comparisons were done using Scheffe’s method. Results of log-rank test should be interpreted with caution when curves cross.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14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9912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Survival </a:t>
            </a:r>
            <a:r>
              <a:rPr lang="en-US" dirty="0"/>
              <a:t>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dirty="0"/>
          </a:p>
          <a:p>
            <a:r>
              <a:rPr lang="en-US" dirty="0"/>
              <a:t>Survival rates were compared using the log-rank test statistic. Adjustments for multiple comparisons were done using Scheffe’s method. Results of log-rank test should be interpreted with caution when curves cross.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706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8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881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721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514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98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110 center</a:t>
            </a:r>
            <a:r>
              <a:rPr lang="en-US" baseline="0" dirty="0" smtClean="0"/>
              <a:t>s </a:t>
            </a:r>
            <a:r>
              <a:rPr lang="en-US" dirty="0" smtClean="0"/>
              <a:t>include  3</a:t>
            </a:r>
            <a:r>
              <a:rPr lang="en-US" baseline="0" dirty="0" smtClean="0"/>
              <a:t> centers from BC Tx and ~10 centers from Italy that submitted data through direct online entry since 1995, prior to joining the collectives in 2013 (for BC Tx) and 2016 (for Italy).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9982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213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183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616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47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787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451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185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861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86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02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699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6441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335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201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153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548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484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191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608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481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0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7973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041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482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1050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9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3237">
              <a:defRPr/>
            </a:pPr>
            <a:r>
              <a:rPr lang="en-US" dirty="0"/>
              <a:t>Transplants with unknown recipient ages are excluded from this tabulation.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04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627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9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598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8610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Internal</a:t>
            </a:r>
            <a:r>
              <a:rPr lang="en-US" b="1" baseline="0" dirty="0" smtClean="0"/>
              <a:t> note: </a:t>
            </a:r>
            <a:r>
              <a:rPr lang="en-US" b="1" dirty="0" smtClean="0"/>
              <a:t>2017</a:t>
            </a:r>
            <a:r>
              <a:rPr lang="en-US" b="1" baseline="0" dirty="0" smtClean="0"/>
              <a:t> </a:t>
            </a:r>
            <a:r>
              <a:rPr lang="en-US" b="1" dirty="0" smtClean="0"/>
              <a:t>Number dropped</a:t>
            </a:r>
            <a:r>
              <a:rPr lang="en-US" b="1" baseline="0" dirty="0" smtClean="0"/>
              <a:t> due to no contribution from Spanish lung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3237">
              <a:defRPr/>
            </a:pPr>
            <a:fld id="{8D3FF3A6-B03F-4710-AAA0-E3CB014C4A59}" type="slidenum">
              <a:rPr lang="en-US">
                <a:solidFill>
                  <a:prstClr val="black"/>
                </a:solidFill>
                <a:latin typeface="Calibri"/>
              </a:rPr>
              <a:pPr defTabSz="933237">
                <a:defRPr/>
              </a:pPr>
              <a:t>11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19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33400" y="990600"/>
            <a:ext cx="779548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smtClean="0">
                <a:solidFill>
                  <a:srgbClr val="002060"/>
                </a:solidFill>
              </a:rPr>
              <a:t>THE INTERNATIONAL THORACIC ORGAN TRANSPLANT (TTX) REGISTRY OF THE INTERNATIONAL SOCIETY FOR HEART AND LUNG TRANSPLANTATION: </a:t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>THIRTY-SIXTH</a:t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> ANNUAL REPORT</a:t>
            </a:r>
            <a:endParaRPr lang="en-US" sz="3800" dirty="0" smtClean="0">
              <a:solidFill>
                <a:srgbClr val="00206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4" name="Group 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67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Heart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174201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18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Lung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442007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674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700" dirty="0" smtClean="0">
                <a:solidFill>
                  <a:srgbClr val="002060"/>
                </a:solidFill>
              </a:rPr>
              <a:t>Number of Centers Reporting Heart-Lung Transplants</a:t>
            </a:r>
            <a:endParaRPr lang="en-US" sz="27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055895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54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81575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0" y="150371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3200" dirty="0">
                <a:solidFill>
                  <a:srgbClr val="002060"/>
                </a:solidFill>
              </a:rPr>
              <a:t>TTX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DATABASE: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Number of Centers Reporting Transplants</a:t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524000" y="1023865"/>
            <a:ext cx="609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2010 – June 2018)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253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911170"/>
              </p:ext>
            </p:extLst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989" y="22859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2800" dirty="0">
                <a:solidFill>
                  <a:srgbClr val="002060"/>
                </a:solidFill>
              </a:rPr>
              <a:t>TTX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DATABASE: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Kaplan-Meier Survival</a:t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9" name="pvalues"/>
          <p:cNvSpPr txBox="1"/>
          <p:nvPr/>
        </p:nvSpPr>
        <p:spPr>
          <a:xfrm>
            <a:off x="1112588" y="4724400"/>
            <a:ext cx="4373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All </a:t>
            </a:r>
            <a:r>
              <a:rPr lang="en-US" sz="1200" b="1" dirty="0" smtClean="0">
                <a:solidFill>
                  <a:schemeClr val="bg2"/>
                </a:solidFill>
              </a:rPr>
              <a:t>pairwise </a:t>
            </a:r>
            <a:r>
              <a:rPr lang="en-US" sz="1200" b="1" dirty="0">
                <a:solidFill>
                  <a:schemeClr val="bg2"/>
                </a:solidFill>
              </a:rPr>
              <a:t>comparisons were significant at p &lt; 0.05 except adult lung vs. pediatric lung and adult heart-lung vs. pediatric </a:t>
            </a:r>
            <a:r>
              <a:rPr lang="en-US" sz="1200" b="1" dirty="0" smtClean="0">
                <a:solidFill>
                  <a:schemeClr val="bg2"/>
                </a:solidFill>
              </a:rPr>
              <a:t>heart-lung.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781300" y="927644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1982 – June 2017)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9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368918"/>
              </p:ext>
            </p:extLst>
          </p:nvPr>
        </p:nvGraphicFramePr>
        <p:xfrm>
          <a:off x="228600" y="1218131"/>
          <a:ext cx="8763000" cy="5022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22276" y="12894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defRPr/>
            </a:pPr>
            <a:r>
              <a:rPr lang="en-US" sz="2800" dirty="0">
                <a:solidFill>
                  <a:srgbClr val="002060"/>
                </a:solidFill>
              </a:rPr>
              <a:t>TTX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REGISTRY DATABASE: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Kaplan-Meier Survival</a:t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9" name="pvalues"/>
          <p:cNvSpPr txBox="1"/>
          <p:nvPr/>
        </p:nvSpPr>
        <p:spPr>
          <a:xfrm>
            <a:off x="1161664" y="47244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/>
                </a:solidFill>
              </a:rPr>
              <a:t>All </a:t>
            </a:r>
            <a:r>
              <a:rPr lang="en-US" sz="1200" b="1" dirty="0" smtClean="0">
                <a:solidFill>
                  <a:schemeClr val="bg2"/>
                </a:solidFill>
              </a:rPr>
              <a:t>pairwise </a:t>
            </a:r>
            <a:r>
              <a:rPr lang="en-US" sz="1200" b="1" dirty="0">
                <a:solidFill>
                  <a:schemeClr val="bg2"/>
                </a:solidFill>
              </a:rPr>
              <a:t>comparisons were significant at </a:t>
            </a:r>
            <a:r>
              <a:rPr lang="en-US" sz="1200" b="1" dirty="0" smtClean="0">
                <a:solidFill>
                  <a:schemeClr val="bg2"/>
                </a:solidFill>
              </a:rPr>
              <a:t>p &lt; </a:t>
            </a:r>
            <a:r>
              <a:rPr lang="en-US" sz="1200" b="1" dirty="0">
                <a:solidFill>
                  <a:schemeClr val="bg2"/>
                </a:solidFill>
              </a:rPr>
              <a:t>0.05 except adult lung vs. pediatric lung, adult lung vs. pediatric heart-lung, pediatric lung vs. pediatric heart-lung, </a:t>
            </a:r>
            <a:r>
              <a:rPr lang="en-US" sz="1200" b="1" dirty="0" smtClean="0">
                <a:solidFill>
                  <a:schemeClr val="bg2"/>
                </a:solidFill>
              </a:rPr>
              <a:t>and adult </a:t>
            </a:r>
            <a:r>
              <a:rPr lang="en-US" sz="1200" b="1" dirty="0">
                <a:solidFill>
                  <a:schemeClr val="bg2"/>
                </a:solidFill>
              </a:rPr>
              <a:t>heart-lung vs. pediatric </a:t>
            </a:r>
            <a:r>
              <a:rPr lang="en-US" sz="1200" b="1" dirty="0" smtClean="0">
                <a:solidFill>
                  <a:schemeClr val="bg2"/>
                </a:solidFill>
              </a:rPr>
              <a:t>heart-lung.</a:t>
            </a:r>
            <a:endParaRPr lang="en-US" sz="12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847464" y="818021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(Transplants: January 2005 – June 2017)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69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APPENDIX</a:t>
            </a:r>
            <a:endParaRPr lang="en-US" sz="4800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96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6037" y="394943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129135"/>
              </p:ext>
            </p:extLst>
          </p:nvPr>
        </p:nvGraphicFramePr>
        <p:xfrm>
          <a:off x="228600" y="1258824"/>
          <a:ext cx="8686800" cy="415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4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(ARG)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Fundacion Favaloro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Harefield S.A. - Hospital Italiano de Mendoza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Cardiovascular de Rosario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Centro de Trasplante Cardiaco Hospital Privado Cordoba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Italiano de Buenos Aires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Austral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8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el Cruce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Español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 Mendoza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42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Centro de Trasplante Cardiaco Del Sanatorio </a:t>
                      </a:r>
                      <a:r>
                        <a:rPr lang="it-IT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Allende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283606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 flipV="1">
            <a:off x="228600" y="5383700"/>
            <a:ext cx="8686800" cy="28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75264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33866"/>
              </p:ext>
            </p:extLst>
          </p:nvPr>
        </p:nvGraphicFramePr>
        <p:xfrm>
          <a:off x="228600" y="788159"/>
          <a:ext cx="8686800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4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(ARG)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Centro de Trasplante Cardiaco Hospital Italiano Cordoba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2358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Centro de Trasplante Pulmonar Hospital Italiano Cordoba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Clinica de Nefrologia Urologia y Enfermedades Cardiovasculares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61358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Aleman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56384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Cordoba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23367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de Alta Complejidad </a:t>
                      </a:r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pte </a:t>
                      </a:r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Juan Domingo Peron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15502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de Pediatria Juan P Garrahan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29515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General de Agudos Dr Cosme Argerich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620321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Cardiovascular de Buenos Aires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44699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de Cardiologia de Corrientes Juana F Cabral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02186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Sanatorio de la Trinidad Mitre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373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Sanatorio Parque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670328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7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005286"/>
              </p:ext>
            </p:extLst>
          </p:nvPr>
        </p:nvGraphicFramePr>
        <p:xfrm>
          <a:off x="228600" y="911052"/>
          <a:ext cx="8686800" cy="489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(AUS)</a:t>
                      </a:r>
                      <a:endParaRPr lang="en-US" sz="1500" b="1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483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St. Vincent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52068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Royal Children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48285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Prince Charles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76987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The Alfred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07585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Fiona Stanley Hospital</a:t>
                      </a:r>
                      <a:endParaRPr lang="en-US" sz="1500" b="1" i="0" u="none" strike="noStrike" dirty="0"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65836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(AUT)</a:t>
                      </a:r>
                      <a:endParaRPr lang="en-US" sz="1500" b="1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00606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Allgemeines Krankenhaus </a:t>
                      </a:r>
                      <a:r>
                        <a:rPr lang="en-US" sz="15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Wien</a:t>
                      </a:r>
                      <a:endParaRPr lang="en-US" sz="1500" b="1" i="0" u="none" strike="noStrike" kern="1200" dirty="0"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55183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Universitätsklinik</a:t>
                      </a:r>
                      <a:r>
                        <a:rPr lang="en-US" sz="15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Innsbruck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1879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Landeskrankenhaus</a:t>
                      </a:r>
                      <a:r>
                        <a:rPr lang="en-US" sz="15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Graz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52687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Belarus (BLR)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7936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RSPC Cardiology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315501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6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002060"/>
                </a:solidFill>
              </a:rPr>
              <a:t>MAJOR CONTRIBUTORS TO THE ISHLT TTX REGISTRY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162783"/>
              </p:ext>
            </p:extLst>
          </p:nvPr>
        </p:nvGraphicFramePr>
        <p:xfrm>
          <a:off x="152399" y="762001"/>
          <a:ext cx="8839202" cy="5363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962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Organization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Countries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Heart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Lung 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L’Agence de la Biomédicine   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France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Australia and New Zealand Cardiothoracic Organ Transplant Registry (ANZCOTR)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Australia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British Columbia Transplant Agency 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Canada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0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Eurotransplant (ET)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Austria, Belgium, Croatia, Germany, 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Hungary,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Netherlands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, Slovenia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Nacional Central Único Coordinador de Ablación e Implante (INCUCAI)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Argentina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Transplant Center of Italy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Italy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Organización Nacional de Trasplantes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Spain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Registro Español de Trasplante Cardíaco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Spain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Scandiatransplant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Denmark, Finland, Norway, Sweden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NHS Blood and Transplant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Kingdom, Ireland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Network for Organ Sharing (UNOS)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United States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7428">
                <a:tc gridSpan="4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In addition, 110 individual centers from North America, Central/South America, Europe, Asia, Africa and the Middle East have reported at least one transplant since 1995.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5" name="Group 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16635"/>
              </p:ext>
            </p:extLst>
          </p:nvPr>
        </p:nvGraphicFramePr>
        <p:xfrm>
          <a:off x="228602" y="898684"/>
          <a:ext cx="8686800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(BEL)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Hôpital Erasme Bruxelles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0238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Universitair Ziekenhuis Antwerpen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1719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NL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Onze Lieve Vrouw Ziekenhuis Aalst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Universitair Ziekenhuis Gent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93524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Centre Hospitalier Universitaire Liège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893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Cliniques Universitaires, Université Catholique de Louvain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47239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UZ Gasthuisberg Leuven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434945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Brazil (BRA)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87209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Heart Institute-Univ. Sao Paulo Hospital das </a:t>
                      </a: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Clinicas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315104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de Messejana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25006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de Medicina Integral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27798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Instituto de Cardiologia do Distrito Federal</a:t>
                      </a:r>
                      <a:endParaRPr lang="pt-BR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64523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 flipV="1">
            <a:off x="210314" y="6149981"/>
            <a:ext cx="8705088" cy="28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14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286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144635"/>
              </p:ext>
            </p:extLst>
          </p:nvPr>
        </p:nvGraphicFramePr>
        <p:xfrm>
          <a:off x="163945" y="825874"/>
          <a:ext cx="8816113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60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Brazil (BRA)(cont’d)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13769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de Clinicas de Porto Alegre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78088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Procardiaco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02788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Canada (CAN)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26082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Royal Victoria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21994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The Toronto General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14304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Sainte-Justine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3637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Institut Universitaire de Cardiologie et de Pneumologie de Quebec (IUCPQ)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13153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Alberta Hospitals/Walter C. Mackenzie Health Sciences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135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St. Paul's Hospital</a:t>
                      </a:r>
                      <a:r>
                        <a:rPr lang="en-US" sz="1500" b="1" kern="1200" baseline="300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5614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Vancouver General Hospital</a:t>
                      </a:r>
                      <a:r>
                        <a:rPr lang="en-US" sz="1500" b="1" kern="1200" baseline="300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567021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The Hospital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Sick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28236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BC Children's Hospital</a:t>
                      </a:r>
                      <a:r>
                        <a:rPr lang="en-U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46563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376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389379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192619"/>
              </p:ext>
            </p:extLst>
          </p:nvPr>
        </p:nvGraphicFramePr>
        <p:xfrm>
          <a:off x="281713" y="1210939"/>
          <a:ext cx="8686800" cy="455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Colombia (COL)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Fundacion Cardioinfantil-Instituto de Cardiologia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Fundacion Cardiovascular de Colombia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92037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Croatia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(HRV)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82778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Clinical Hospital Zagreb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55887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Hospital Dubrava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52457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Denmark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(DNK)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09239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Skejby University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62245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Rigshospitalet, National University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75903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Estonia (EST)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57652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Tartu University Hospital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134749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755685"/>
              </p:ext>
            </p:extLst>
          </p:nvPr>
        </p:nvGraphicFramePr>
        <p:xfrm>
          <a:off x="304800" y="762000"/>
          <a:ext cx="8686800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Finland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(FIN)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68946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28703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(FRA)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20815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Marseille Sainte Marguerite (APM) (A)  - Chirurgie Thoracique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79762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Marseille Timone adultes (APM) (A)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15252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Marseille Timone enfants (APM) (A+P)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8504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Caen (A)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9321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Dijon (A)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8197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Toulouse (A)  - Chirurgie Thoracique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55543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Toulouse (A)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44439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Bordeaux (A+P)  - Unite de Transplantation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0381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Bordeaux (A+P)  - Chirurgie Thoracique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2155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Montpellier (A)  - Unite de Transpl. Cardio-Thoracique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12385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02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427855"/>
              </p:ext>
            </p:extLst>
          </p:nvPr>
        </p:nvGraphicFramePr>
        <p:xfrm>
          <a:off x="304800" y="762000"/>
          <a:ext cx="8686800" cy="5312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(FRA)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Rennes (A)  - Centre Cardio-Pneumologique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Tours (A+P)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6479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Grenoble (A)  - </a:t>
                      </a:r>
                      <a:r>
                        <a:rPr lang="en-US" sz="15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Chirurgie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Cardiaque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50422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Grenoble (A)  -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Pneumologie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65065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Nantes (A+P)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7864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Nancy (A+P)  - Chirurgie Cardio-Pulmonaire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97145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Lille (A+P)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595313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(A)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27272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Strasbourg (A)  - Chirurgie Thoracique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83134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Strasbourg (A)  - Chirurgie Cardio-Pulmonaire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22078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Lyon (A+P)  - Pole de Transplantation Pulmonaire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584922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Lyon I (HCL) (A+P)  - Pole de Transplantation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1177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07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107516"/>
              </p:ext>
            </p:extLst>
          </p:nvPr>
        </p:nvGraphicFramePr>
        <p:xfrm>
          <a:off x="205513" y="646333"/>
          <a:ext cx="8839200" cy="5519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88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(FRA)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Lyon II (HCL) (A)  - Pole de Transplantation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Paris Pitié-Salpêtrière (AP-HP) (A+P)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Paris Necker Enfants Malades (AP-HP) (A+P)  - Cardiologie Pediatrique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653499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Clichy Beaujon (AP-HP) (A)  - Pneumologie B Et Transplantation Pulmonaire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734427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Paris Bichat (AP-HP) (A)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2114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Paris Georges Pompidou (AP-HP) (A)  - Transplantation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009697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Paris Georges Pompidou (AP-HP) (A+P)  - Transpl. Pulm. Et Cardio-Pulm.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934039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Rouen (A+P)  - Chir. Thoracique Et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419710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Limoges (A)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388259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Suresnes Foch (A)  - Chirurgie Thoracique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662613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Le Plessis-Robinson Marie-Lannelongue (A+P)  - Chirurgie Cardiaque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95114"/>
                  </a:ext>
                </a:extLst>
              </a:tr>
              <a:tr h="45930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Le Plessis-Robinson Marie-Lannelongue (A+P)  - Chirurgie Thoracique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473946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Créteil Henri Mondor (AP-HP) (A)  - Chirurgie Cardio-Vasculaire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3382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824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234966"/>
              </p:ext>
            </p:extLst>
          </p:nvPr>
        </p:nvGraphicFramePr>
        <p:xfrm>
          <a:off x="281713" y="685800"/>
          <a:ext cx="8686800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Germany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(DEU)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Herzzentrum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Dresden GmbH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Deutsches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Herzzentrum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Berlin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2468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 Köln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 Leipzig - Herzzentrum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Kerckhoff Klinik, Bad Nauheim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74202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Klinikum der Universität Regensburg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86805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Herzzentrum Nordrhein-Westfalen Bad Oeynhausen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1685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 Essen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Johannes Gutenberg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Mainz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0708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Heinrich-Heine-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Düsseldorf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99767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 Münster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45604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Ruprecht-Karls-Universität Heidelberg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401805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5302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719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470854"/>
              </p:ext>
            </p:extLst>
          </p:nvPr>
        </p:nvGraphicFramePr>
        <p:xfrm>
          <a:off x="281713" y="754951"/>
          <a:ext cx="8686800" cy="524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Germany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(GER)</a:t>
                      </a: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Medizinische Hochschule Hannover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Göttingen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Aachen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14035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Klinikum der Justus-Liebig-Universität Giessen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 Schleswig-Holstein Kiel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Friedrich Schiller Universität Jena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 Erlangen-Nürnberg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Ludwig Maximilians Universität München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Universitätsklinikum Hamburg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53994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Klinikum der Albert-Ludwigs-Universität Freiburg im Breisgau</a:t>
                      </a:r>
                    </a:p>
                  </a:txBody>
                  <a:tcPr marR="9525" marT="9525" marB="0" anchor="b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04991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Hong Kong (HKG)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18086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Queen Mary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762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24622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4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239013"/>
              </p:ext>
            </p:extLst>
          </p:nvPr>
        </p:nvGraphicFramePr>
        <p:xfrm>
          <a:off x="228600" y="972486"/>
          <a:ext cx="8686800" cy="478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26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Hungary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(HUN)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Heart and Vascular Center, Semmelweis University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India (IND)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Fortis Malar 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Fortis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057448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Gleneagles Global Health City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Global Gleneagles Hospitals, Hyderabad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Eternal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CIMS (Care Institute of Medical Sciences)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Iran (IRN)</a:t>
                      </a:r>
                      <a:endParaRPr lang="en-US" sz="15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382565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Masih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Daneshvari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49038"/>
                  </a:ext>
                </a:extLst>
              </a:tr>
              <a:tr h="338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Rajaie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Cardiovascular, Medical and Research Center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0757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991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9998"/>
              </p:ext>
            </p:extLst>
          </p:nvPr>
        </p:nvGraphicFramePr>
        <p:xfrm>
          <a:off x="304800" y="762004"/>
          <a:ext cx="86868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Israel (ISR)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Rabin Medical Center (Belinson Campus)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(ITA)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Ospedale Policlinico S. Matteo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Ospedale Pediatrico Bambino Gesu'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90205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Ospedale Monaldi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96782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AO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Niguarda Ca' Granda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946768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S.Orsola-Malpighi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Azienda Ospedaliera S. M. Misericordia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Ospedele San Camillo - Forlanini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Is.Me.T.T. - UPMC Italy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Ospedale Papa Giovanni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XXIII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AOU Città della Salute, PO S.G.Battista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41859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155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ACKNOWLEDGMENTS: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2564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made these analyses possible.</a:t>
            </a:r>
            <a:endParaRPr lang="en-US" sz="3600" dirty="0" smtClean="0">
              <a:solidFill>
                <a:srgbClr val="0070C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5" name="Group 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83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126026"/>
              </p:ext>
            </p:extLst>
          </p:nvPr>
        </p:nvGraphicFramePr>
        <p:xfrm>
          <a:off x="304800" y="761999"/>
          <a:ext cx="8686800" cy="5371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19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(ITA)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it-IT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AOU Città della Salute, PO OIRM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AOU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Consorziale Policlinico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Azienda Ospedaliera G. Brotzu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it-IT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A.O.U. SENESE - S.M. alle SCOTTE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Azienda Ospedaliera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Ospedale Civile Maggiore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Netherlands</a:t>
                      </a:r>
                      <a:r>
                        <a:rPr lang="en-US" sz="1500" b="1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(NLD)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Universitair Medisch Centrum Utrecht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Erasmus Medisch Centrum Rotterdam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Universitair Medisch Centrum Groningen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89022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Zealand (NZL)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3614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Green Lane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7163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Auckland City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07359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7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27709"/>
              </p:ext>
            </p:extLst>
          </p:nvPr>
        </p:nvGraphicFramePr>
        <p:xfrm>
          <a:off x="228600" y="670860"/>
          <a:ext cx="8686800" cy="5524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962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Norway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(NOR)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Rikshospitalet - National Hospital of Norway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Panama (PAN)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045355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Hospital Punta Pacifica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839916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Peru (PER)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Instituto Nacional Cardiovascular INCOR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Poland (POL)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Regional Pulmonary Hospital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Republic Of Korea (SKR)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Severance Hospital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Russia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54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Federal V. </a:t>
                      </a:r>
                      <a:r>
                        <a:rPr lang="en-US" sz="1400" b="1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Shumakov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 Research Centre of </a:t>
                      </a:r>
                      <a:r>
                        <a:rPr lang="en-US" sz="1400" b="1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Transplantology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 &amp; Artificial Organs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bg2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bg2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431030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Research Institute S.V. </a:t>
                      </a:r>
                      <a:r>
                        <a:rPr lang="en-US" sz="1400" b="1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Ochapowski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 Regional Hospital #1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bg2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bg2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908614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Saudi Arabia (SAU)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069814"/>
                  </a:ext>
                </a:extLst>
              </a:tr>
              <a:tr h="2966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King Faisal Specialist Hospital &amp; Research Center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8100" y="6129194"/>
            <a:ext cx="4722452" cy="698707"/>
            <a:chOff x="-190498" y="10066186"/>
            <a:chExt cx="4722452" cy="698707"/>
          </a:xfrm>
        </p:grpSpPr>
        <p:grpSp>
          <p:nvGrpSpPr>
            <p:cNvPr id="12" name="Group 11"/>
            <p:cNvGrpSpPr/>
            <p:nvPr/>
          </p:nvGrpSpPr>
          <p:grpSpPr>
            <a:xfrm>
              <a:off x="-190498" y="10066186"/>
              <a:ext cx="4715932" cy="698707"/>
              <a:chOff x="-200075" y="10422666"/>
              <a:chExt cx="4952999" cy="776342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-200075" y="10513209"/>
                <a:ext cx="4952999" cy="685799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867111" y="1042266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593426" y="10518716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 flipV="1">
            <a:off x="228600" y="6195338"/>
            <a:ext cx="8686800" cy="28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61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926924"/>
              </p:ext>
            </p:extLst>
          </p:nvPr>
        </p:nvGraphicFramePr>
        <p:xfrm>
          <a:off x="304800" y="784394"/>
          <a:ext cx="86106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Slovenia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(SVN)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18352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Medical Center Ljubljana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034331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South Africa (ZAF)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91676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Milpark Hospital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7758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Spain (ESP)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9149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Complejo Hospitalario Universitario Juan </a:t>
                      </a:r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Canalejo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8,9</a:t>
                      </a:r>
                      <a:endParaRPr lang="es-ES" sz="1500" b="1" kern="1200" baseline="300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Marques de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Valdecilla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de Bellvitge.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Barcelona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del Rocio.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Sevilla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Creu I Sant Pau. </a:t>
                      </a: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Barcelona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pt-BR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12 de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Octubre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Reina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Sofia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Marañón.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Madrid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8546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Puerta de Hierro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8,9</a:t>
                      </a:r>
                      <a:endParaRPr lang="en-US" sz="1500" b="1" kern="1200" baseline="300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053479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 bwMode="auto">
          <a:xfrm flipV="1">
            <a:off x="292100" y="6118720"/>
            <a:ext cx="8610600" cy="1294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5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794901"/>
              </p:ext>
            </p:extLst>
          </p:nvPr>
        </p:nvGraphicFramePr>
        <p:xfrm>
          <a:off x="228600" y="779782"/>
          <a:ext cx="86868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Spain (ESP)(cont’d)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la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Fe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40223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</a:t>
                      </a:r>
                      <a:r>
                        <a:rPr lang="pt-BR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Barcelona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39632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Vall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D’hebron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1584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Central de Asturias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58984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 </a:t>
                      </a:r>
                      <a:r>
                        <a:rPr lang="en-US" sz="1500" b="1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Infantil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8,10</a:t>
                      </a:r>
                      <a:endParaRPr lang="en-US" sz="15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73068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 la Arrixaca. Murcia</a:t>
                      </a:r>
                      <a:r>
                        <a:rPr lang="es-ES" sz="1500" b="1" kern="1200" baseline="300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Servet.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Zaragoza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Clínico.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Valladolid</a:t>
                      </a:r>
                      <a:r>
                        <a:rPr lang="es-ES" sz="1500" b="1" kern="1200" baseline="300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931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Sweden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(SWE)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Sahlgrenska University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Hospital of Lund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Switzerland (CHE)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Hospital Zurich</a:t>
                      </a:r>
                      <a:endParaRPr lang="en-US" sz="1500" b="1" baseline="300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4" name="Straight Connector 13"/>
          <p:cNvCxnSpPr/>
          <p:nvPr/>
        </p:nvCxnSpPr>
        <p:spPr bwMode="auto">
          <a:xfrm flipV="1">
            <a:off x="225056" y="6110328"/>
            <a:ext cx="8686800" cy="28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84067"/>
              </p:ext>
            </p:extLst>
          </p:nvPr>
        </p:nvGraphicFramePr>
        <p:xfrm>
          <a:off x="228600" y="705394"/>
          <a:ext cx="8686800" cy="5502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11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Taiwan (TWN)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973985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Cheng-Hsin General Hosptial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3131588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Czech Republic (CZE)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405539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Hospital Motol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260873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Turkey (TUR)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Heart Center, Ankara University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Hospital of Akdeniz University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United Kingdom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(GBR)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Great Ormond Street Hospital for Children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06004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Glasgow/Glasgow Royal Infirmary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712651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The Freeman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Harefield Hosp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Wythenshawe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Queen Elizabeth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Papworth Hospital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 flipV="1">
            <a:off x="228600" y="6208110"/>
            <a:ext cx="8686800" cy="28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3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66105"/>
              </p:ext>
            </p:extLst>
          </p:nvPr>
        </p:nvGraphicFramePr>
        <p:xfrm>
          <a:off x="304799" y="717363"/>
          <a:ext cx="8610600" cy="5203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81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(USA)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of Alabama, Birmingham, 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62885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Alabama Hospital, Birmingham, 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93298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Baptist Medical Center, Little Rock, AR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9510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Arkansas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Little Rock, AR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5642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Phoenix Children's Hospital, Phoenix, AZ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Mayo Clinic Hospital, Phoenix, AZ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St. Joseph's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Medical Center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Phoenix, AZ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Banner University Medical Center, Tucson, AZ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Rady Children's Hospital and Health Center, San Diego,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Los Angeles, Los Angeles,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Cedars Sinai Medical Center, Los Angeles,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Loma Linda University Medical Center, Loma Linda,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Lucile Salter Packard Children's Hosp, Palo Alto,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921272" y="6281302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1752" y="5943600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77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215498"/>
              </p:ext>
            </p:extLst>
          </p:nvPr>
        </p:nvGraphicFramePr>
        <p:xfrm>
          <a:off x="304800" y="761996"/>
          <a:ext cx="859536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6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(USA)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California Pacific Medical Center, San Francisco,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39117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7766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California San Francisco Medical Center, San Francisco,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28517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Sutter Memorial Hospital, Sacramento,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Sharp Memorial Hospital, San Diego,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Stanford University Medical Center, Stanford, CA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dirty="0" smtClean="0">
                          <a:solidFill>
                            <a:srgbClr val="002060"/>
                          </a:solidFill>
                        </a:rPr>
                        <a:t>UCLA Medical Center, Los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Angeles</a:t>
                      </a:r>
                      <a:r>
                        <a:rPr lang="es-ES" sz="1500" b="1" dirty="0" smtClean="0">
                          <a:solidFill>
                            <a:srgbClr val="002060"/>
                          </a:solidFill>
                        </a:rPr>
                        <a:t>, CA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Keck Hospital of USC, Los Angeles, CA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Aurora, CO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Colorado Hospital/HSC, Aurora, CO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Hartford Hospital, Hartford, CT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Yale New Haven Hospital, New Haven, CT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National Medical Center, Washington, DC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286512" y="6114807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32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438707"/>
              </p:ext>
            </p:extLst>
          </p:nvPr>
        </p:nvGraphicFramePr>
        <p:xfrm>
          <a:off x="304800" y="762000"/>
          <a:ext cx="86106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(USA)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Washington Hospital Center, Washington, DC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784184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Alfred I DuPont Hospital for Children, Wilmington, DE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52031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All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St. Petersburg,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26785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Cleveland Clinic Florida Weston, Weston,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pt-BR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Florida Hospital Medical Center, Orlando,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Joe DiMaggio Children's Hospital, Hollywood,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Jackson Memorial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Miami,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Memorial Regional Hospital, Hollywood,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Mayo Clinic Florida, Jacksonville,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76813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s-E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Tampa General Hospital, Tampa, FL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UF Health Shands Hospital, Gainesville, FL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Egleston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at Emory University, Atlanta, GA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Emory University Hospital, Atlanta, GA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1752" y="6096000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82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805772"/>
              </p:ext>
            </p:extLst>
          </p:nvPr>
        </p:nvGraphicFramePr>
        <p:xfrm>
          <a:off x="304800" y="676387"/>
          <a:ext cx="86868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Piedmont Hospital, Atlanta, GA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498107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Iowa Hospital and Clinics, Iowa City, IA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97395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Advocate Christ Medical Center, Oak Lawn, IL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2379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Ann and Robert H. Lurie Children’s Hospital, Chicago, IL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Loyola University Medical Center, Maywood, IL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Northwestern Memorial Hospital, Chicago, IL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Chicago Medical Center, Chicago, IL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Indiana University Health, Indianapolis, IN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Lutheran Hospital of Fort Wayne, Ft Wayne, IN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 Vincent Hospital and Health Care Center, Indianapolis, IN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Kansas Medical Center, Kansas City, KS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Jewish Hospital, Louisville, KY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Norton Children’s Hospital, Louisville, KY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4800" y="6009478"/>
            <a:ext cx="86868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8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940256"/>
              </p:ext>
            </p:extLst>
          </p:nvPr>
        </p:nvGraphicFramePr>
        <p:xfrm>
          <a:off x="304800" y="762000"/>
          <a:ext cx="8686800" cy="534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Kentucky Medical Center, Lexington, KY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36548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Ochsner Foundation Hospital, New Orleans, LA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2738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Boston Children’s Hospital, Boston, MA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95645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Massachusetts General Hospital, Boston, MA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Tufts Medical Center, Boston, MA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Brigham and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Women’s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Boston, MA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Johns Hopkins Hospital, Baltimore, MD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Maryland Medical System, Baltimore, MD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of Michigan, Detroit, MI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Henry Ford Hospital, Detroit, MI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Spectrum Health, Grand Rapids, MI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Michigan Medical Center, Ann Arbor, MI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Abbott Northwestern Hospital, Minneapolis, MN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4800" y="6082914"/>
            <a:ext cx="86868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8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3048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TTX REGISTRY STEERING COMMITTEE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101260"/>
            <a:ext cx="8839200" cy="385663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Josef Stehlik – </a:t>
            </a:r>
            <a:r>
              <a:rPr lang="en-US" b="1" dirty="0" smtClean="0">
                <a:solidFill>
                  <a:srgbClr val="0070C0"/>
                </a:solidFill>
              </a:rPr>
              <a:t>Medical Director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Daniel </a:t>
            </a:r>
            <a:r>
              <a:rPr lang="en-US" b="1" dirty="0">
                <a:solidFill>
                  <a:srgbClr val="002060"/>
                </a:solidFill>
              </a:rPr>
              <a:t>Chambers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Associate Dir. for </a:t>
            </a:r>
            <a:r>
              <a:rPr lang="en-US" b="1" dirty="0" smtClean="0">
                <a:solidFill>
                  <a:srgbClr val="0070C0"/>
                </a:solidFill>
              </a:rPr>
              <a:t>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Kiran Khush </a:t>
            </a:r>
            <a:r>
              <a:rPr lang="en-US" b="1" dirty="0">
                <a:solidFill>
                  <a:srgbClr val="002060"/>
                </a:solidFill>
              </a:rPr>
              <a:t>– </a:t>
            </a:r>
            <a:r>
              <a:rPr lang="en-US" b="1" dirty="0">
                <a:solidFill>
                  <a:srgbClr val="0070C0"/>
                </a:solidFill>
              </a:rPr>
              <a:t>Associate Dir. for Heart Transplantation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Joseph Rossano – </a:t>
            </a:r>
            <a:r>
              <a:rPr lang="en-US" b="1" dirty="0">
                <a:solidFill>
                  <a:srgbClr val="0070C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Don </a:t>
            </a:r>
            <a:r>
              <a:rPr lang="en-US" b="1" dirty="0">
                <a:solidFill>
                  <a:srgbClr val="002060"/>
                </a:solidFill>
              </a:rPr>
              <a:t>Hayes – </a:t>
            </a:r>
            <a:r>
              <a:rPr lang="en-US" b="1" dirty="0">
                <a:solidFill>
                  <a:srgbClr val="0070C0"/>
                </a:solidFill>
              </a:rPr>
              <a:t>Associate Dir. for Pediatric 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Bruno Meiser – </a:t>
            </a:r>
            <a:r>
              <a:rPr lang="en-US" b="1" dirty="0" smtClean="0">
                <a:solidFill>
                  <a:srgbClr val="0070C0"/>
                </a:solidFill>
              </a:rPr>
              <a:t>Associate Dir. for OEO and Transplant Center Relations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Bronwyn Levvey – </a:t>
            </a:r>
            <a:r>
              <a:rPr lang="en-US" b="1" dirty="0" smtClean="0">
                <a:solidFill>
                  <a:srgbClr val="0070C0"/>
                </a:solidFill>
              </a:rPr>
              <a:t>Associate Dir. for Outcomes Analysis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Amanda Rowe – </a:t>
            </a:r>
            <a:r>
              <a:rPr lang="en-US" b="1" dirty="0" smtClean="0">
                <a:solidFill>
                  <a:srgbClr val="0070C0"/>
                </a:solidFill>
              </a:rPr>
              <a:t>ISHLT Executive Director</a:t>
            </a:r>
          </a:p>
          <a:p>
            <a:pPr>
              <a:lnSpc>
                <a:spcPct val="151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Wida Cherikh – </a:t>
            </a:r>
            <a:r>
              <a:rPr lang="en-US" b="1" dirty="0" smtClean="0">
                <a:solidFill>
                  <a:srgbClr val="0070C0"/>
                </a:solidFill>
              </a:rPr>
              <a:t>Associate Dir. for Data Analysis</a:t>
            </a:r>
            <a:endParaRPr lang="en-US" b="1" dirty="0">
              <a:solidFill>
                <a:srgbClr val="0070C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1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60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457516"/>
              </p:ext>
            </p:extLst>
          </p:nvPr>
        </p:nvGraphicFramePr>
        <p:xfrm>
          <a:off x="304800" y="762000"/>
          <a:ext cx="8686800" cy="5300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Mary’s Hospital (Mayo Clinic), Rochester, MN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179662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404298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Cardinal Glennon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Hospital, St. Louis, MO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St. Louis Children’s Hospital, St. Louis, MO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Mercy Hospital, Kansas City, MO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Luke’s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of Kansas City, Kansas City, MO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MS Medical Center, Jackson, MS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Wake Forest Baptist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Medical Center, Winston Salem, NC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Carolinas Medical Center, Charlotte, NC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4800" y="6044593"/>
            <a:ext cx="86868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43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275942"/>
              </p:ext>
            </p:extLst>
          </p:nvPr>
        </p:nvGraphicFramePr>
        <p:xfrm>
          <a:off x="304800" y="761996"/>
          <a:ext cx="8610600" cy="5236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03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Children’s Hospital</a:t>
                      </a:r>
                      <a:r>
                        <a:rPr lang="en-US" sz="1500" b="1" baseline="0" dirty="0" smtClean="0">
                          <a:solidFill>
                            <a:srgbClr val="002060"/>
                          </a:solidFill>
                        </a:rPr>
                        <a:t> and Medical Center, Omaha, NE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3877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8294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Montefiore Medical Center, Bronx,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Mount Sinai Medical Center, New York,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Westchester Medical Center, Valhalla, NY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New York University Medical Center, New York, NY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1752" y="6009478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82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524802"/>
              </p:ext>
            </p:extLst>
          </p:nvPr>
        </p:nvGraphicFramePr>
        <p:xfrm>
          <a:off x="304800" y="761996"/>
          <a:ext cx="8610600" cy="5236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03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1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Children’s Hospital Medical Center, Cincinnati, OH</a:t>
                      </a:r>
                      <a:endParaRPr lang="en-US" sz="1500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38771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8294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University of Cincinnati  Medical Cen, Cincinnati, OH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University Hospital of Cleveland, Cleveland, OH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Integris Baptist Medical Center, Oklahoma City, OK</a:t>
                      </a:r>
                      <a:endParaRPr lang="en-US" sz="1500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Allegheny General Hospital, Pittsburgh, PA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n-US" sz="15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Hospital of </a:t>
                      </a:r>
                      <a:r>
                        <a:rPr lang="en-US" sz="1500" b="1" kern="120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Pittsburgh of UPMC, </a:t>
                      </a:r>
                      <a:r>
                        <a:rPr lang="en-US" sz="15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Pittsburgh, PA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Children's Hospital of Philadelphia, Philadelphia, PA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Penn State Milton S Hershey Medical Center, Hershey, PA</a:t>
                      </a:r>
                      <a:endParaRPr lang="en-US" sz="1500" dirty="0" smtClean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Hahnemann University Hospital, Philadelphia, PA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ln>
                          <a:noFill/>
                        </a:ln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1752" y="6009478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23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567098"/>
              </p:ext>
            </p:extLst>
          </p:nvPr>
        </p:nvGraphicFramePr>
        <p:xfrm>
          <a:off x="304800" y="762000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Thomas Jefferson University Hospital, Philadelphia, PA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011872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Temple University Hospital, Philadelphia, PA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93615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Cardiovascular Center of PR, San Juan, PR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MUSC Children’s Hospital, Charleston, SC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Medical University of SC, Charleston, SC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Baptist Memorial Hospital, Memphis, TN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Le Bonheur </a:t>
                      </a: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Children’s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Medical Center, Memphis, TN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St. </a:t>
                      </a:r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Thomas Hospital, Nashville, TN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Vanderbilt University Medical Center, Nashville, TN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Hospital, San Antonio,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301752" y="6096000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5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01060"/>
              </p:ext>
            </p:extLst>
          </p:nvPr>
        </p:nvGraphicFramePr>
        <p:xfrm>
          <a:off x="266700" y="675228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Childrens Medical Center of Dallas, Dallas, TX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773751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Seton Medical </a:t>
                      </a: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Center Austin, 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Austin,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309954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Memorial Hermann Hospital, Houston, TX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CHI St. Luke’s Health Baylor College, 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Methodist Specialty and Transplant Hospital, San Antonio,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Texas Medical Branch, Galveston,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Houston Methodist Hospital, 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UT Southwestern Medical Center,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Scott and White Memorial Hospital, Temple,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Texas Children’s Hospital, Houston,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266700" y="6009478"/>
            <a:ext cx="8613648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18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427401"/>
              </p:ext>
            </p:extLst>
          </p:nvPr>
        </p:nvGraphicFramePr>
        <p:xfrm>
          <a:off x="266700" y="728899"/>
          <a:ext cx="8610600" cy="5336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Baylor University Medical Center, Dallas, TX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70004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Intermountain Medical Center, Murray, UT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4788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Utah Medical Center, Salt Lake City, UT</a:t>
                      </a:r>
                      <a:endParaRPr lang="en-US" sz="15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22897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Primary Children’s Hospital, Salt Lake City, UT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Inova Fairfax Hospital, Falls Church,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McGuire VA Medical Center, Richmond,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University of Virginia HSC, Charlottesville, VA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University of Washington Medical Center, Seattle, WA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(Cont’d)</a:t>
            </a:r>
            <a:endParaRPr lang="en-US" sz="16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 bwMode="auto">
          <a:xfrm>
            <a:off x="266700" y="6065207"/>
            <a:ext cx="859536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66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Centers Reporting to the ISHLT TTX Registry</a:t>
            </a: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753544"/>
              </p:ext>
            </p:extLst>
          </p:nvPr>
        </p:nvGraphicFramePr>
        <p:xfrm>
          <a:off x="304800" y="762000"/>
          <a:ext cx="8686800" cy="2645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COUNTRY/Center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18288" marB="1828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TXs Performed 1/2016-6/2018 and Reported to ISHLT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(USA)(cont’d)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52126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002060"/>
                          </a:solidFill>
                        </a:rPr>
                        <a:t>Froedtert Memorial Lutheran Hospital, Milwaukee, WI</a:t>
                      </a:r>
                      <a:endParaRPr lang="en-US" sz="1500" dirty="0">
                        <a:solidFill>
                          <a:srgbClr val="002060"/>
                        </a:solidFill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rgbClr val="002060"/>
                        </a:solidFill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004393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Aurora St. Luke’s Medical Center, Milwaukee, WI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University of Wisconsin Hospital and Clinics, Madison, WI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5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73118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3403852"/>
            <a:ext cx="8826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1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en-US" sz="1200" b="1" dirty="0">
                <a:solidFill>
                  <a:srgbClr val="002060"/>
                </a:solidFill>
              </a:rPr>
              <a:t>Data provided via the Instituto Nacional Central Único Coordinador de Ablación e Implante </a:t>
            </a:r>
            <a:r>
              <a:rPr lang="en-US" sz="1200" b="1" dirty="0" smtClean="0">
                <a:solidFill>
                  <a:srgbClr val="002060"/>
                </a:solidFill>
              </a:rPr>
              <a:t>(</a:t>
            </a:r>
            <a:r>
              <a:rPr lang="en-US" sz="1200" b="1" dirty="0">
                <a:solidFill>
                  <a:srgbClr val="002060"/>
                </a:solidFill>
              </a:rPr>
              <a:t>INCUCAI) 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2 </a:t>
            </a:r>
            <a:r>
              <a:rPr lang="en-US" sz="1200" b="1" dirty="0" smtClean="0">
                <a:solidFill>
                  <a:srgbClr val="002060"/>
                </a:solidFill>
              </a:rPr>
              <a:t>Data provided via Australia and New Zealand Cardiothoracic Transplant Registry (ANZCOTR)</a:t>
            </a:r>
            <a:endParaRPr lang="pt-BR" sz="1200" b="1" dirty="0" smtClean="0">
              <a:solidFill>
                <a:srgbClr val="00206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200" b="1" baseline="30000" dirty="0" smtClean="0">
                <a:solidFill>
                  <a:srgbClr val="002060"/>
                </a:solidFill>
              </a:rPr>
              <a:t>3</a:t>
            </a:r>
            <a:r>
              <a:rPr lang="pt-BR" sz="1200" b="1" dirty="0" smtClean="0">
                <a:solidFill>
                  <a:srgbClr val="002060"/>
                </a:solidFill>
              </a:rPr>
              <a:t> Data provided via Eurotransplant (ET)</a:t>
            </a:r>
          </a:p>
          <a:p>
            <a:pPr>
              <a:lnSpc>
                <a:spcPct val="125000"/>
              </a:lnSpc>
            </a:pPr>
            <a:r>
              <a:rPr lang="pt-BR" sz="1200" b="1" baseline="30000" dirty="0" smtClean="0">
                <a:solidFill>
                  <a:srgbClr val="002060"/>
                </a:solidFill>
              </a:rPr>
              <a:t>4</a:t>
            </a:r>
            <a:r>
              <a:rPr lang="pt-BR" sz="1200" b="1" dirty="0" smtClean="0">
                <a:solidFill>
                  <a:srgbClr val="002060"/>
                </a:solidFill>
              </a:rPr>
              <a:t> Data provided via </a:t>
            </a:r>
            <a:r>
              <a:rPr lang="en-US" sz="1200" b="1" dirty="0">
                <a:solidFill>
                  <a:srgbClr val="002060"/>
                </a:solidFill>
              </a:rPr>
              <a:t>British Columbia Transplant Agency </a:t>
            </a:r>
            <a:endParaRPr lang="pt-BR" sz="1200" b="1" dirty="0" smtClean="0">
              <a:solidFill>
                <a:srgbClr val="00206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200" b="1" baseline="30000" dirty="0">
                <a:solidFill>
                  <a:srgbClr val="002060"/>
                </a:solidFill>
              </a:rPr>
              <a:t>5</a:t>
            </a:r>
            <a:r>
              <a:rPr lang="pt-BR" sz="1200" b="1" dirty="0" smtClean="0">
                <a:solidFill>
                  <a:srgbClr val="002060"/>
                </a:solidFill>
              </a:rPr>
              <a:t> Data provided via Scandiatransplant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>
                <a:solidFill>
                  <a:srgbClr val="002060"/>
                </a:solidFill>
              </a:rPr>
              <a:t>6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pt-BR" sz="1200" b="1" dirty="0" smtClean="0">
                <a:solidFill>
                  <a:srgbClr val="002060"/>
                </a:solidFill>
              </a:rPr>
              <a:t>Data provided via</a:t>
            </a:r>
            <a:r>
              <a:rPr lang="pt-BR" sz="1200" dirty="0" smtClean="0">
                <a:solidFill>
                  <a:srgbClr val="002060"/>
                </a:solidFill>
              </a:rPr>
              <a:t> L’</a:t>
            </a:r>
            <a:r>
              <a:rPr lang="en-US" sz="1200" b="1" dirty="0" smtClean="0">
                <a:solidFill>
                  <a:srgbClr val="002060"/>
                </a:solidFill>
              </a:rPr>
              <a:t>Agence de la Biomédicine 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7</a:t>
            </a:r>
            <a:r>
              <a:rPr lang="en-US" sz="1200" b="1" dirty="0" smtClean="0">
                <a:solidFill>
                  <a:srgbClr val="002060"/>
                </a:solidFill>
              </a:rPr>
              <a:t> Data provided via </a:t>
            </a:r>
            <a:r>
              <a:rPr lang="en-US" sz="1200" b="1" dirty="0">
                <a:solidFill>
                  <a:srgbClr val="002060"/>
                </a:solidFill>
              </a:rPr>
              <a:t>the National Transplant Center of Italy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8</a:t>
            </a:r>
            <a:r>
              <a:rPr lang="en-US" sz="1200" b="1" dirty="0" smtClean="0">
                <a:solidFill>
                  <a:srgbClr val="002060"/>
                </a:solidFill>
              </a:rPr>
              <a:t> Lung data provided via Organización Nacional de Trasplantes (ONT)</a:t>
            </a:r>
          </a:p>
          <a:p>
            <a:pPr>
              <a:lnSpc>
                <a:spcPct val="125000"/>
              </a:lnSpc>
            </a:pPr>
            <a:r>
              <a:rPr lang="en-US" sz="1200" baseline="30000" dirty="0" smtClean="0">
                <a:solidFill>
                  <a:srgbClr val="002060"/>
                </a:solidFill>
              </a:rPr>
              <a:t>9</a:t>
            </a:r>
            <a:r>
              <a:rPr lang="en-US" sz="1200" b="1" dirty="0" smtClean="0">
                <a:solidFill>
                  <a:srgbClr val="002060"/>
                </a:solidFill>
              </a:rPr>
              <a:t> Heart data provided directly to ISHLT Registry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10 </a:t>
            </a:r>
            <a:r>
              <a:rPr lang="en-US" sz="1200" b="1" dirty="0" smtClean="0">
                <a:solidFill>
                  <a:srgbClr val="002060"/>
                </a:solidFill>
              </a:rPr>
              <a:t>Heart data provided via Registro Español de Trasplante Cardíaco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11</a:t>
            </a:r>
            <a:r>
              <a:rPr lang="en-US" sz="1200" b="1" dirty="0" smtClean="0">
                <a:solidFill>
                  <a:srgbClr val="002060"/>
                </a:solidFill>
              </a:rPr>
              <a:t> Data </a:t>
            </a:r>
            <a:r>
              <a:rPr lang="en-US" sz="1200" b="1" dirty="0">
                <a:solidFill>
                  <a:srgbClr val="002060"/>
                </a:solidFill>
              </a:rPr>
              <a:t>provided via NHS Blood and </a:t>
            </a:r>
            <a:r>
              <a:rPr lang="en-US" sz="1200" b="1" dirty="0" smtClean="0">
                <a:solidFill>
                  <a:srgbClr val="002060"/>
                </a:solidFill>
              </a:rPr>
              <a:t>Transplant</a:t>
            </a:r>
          </a:p>
          <a:p>
            <a:pPr>
              <a:lnSpc>
                <a:spcPct val="125000"/>
              </a:lnSpc>
            </a:pPr>
            <a:r>
              <a:rPr lang="en-US" sz="1200" b="1" baseline="30000" dirty="0" smtClean="0">
                <a:solidFill>
                  <a:srgbClr val="002060"/>
                </a:solidFill>
              </a:rPr>
              <a:t>12</a:t>
            </a:r>
            <a:r>
              <a:rPr lang="en-US" sz="1200" b="1" dirty="0" smtClean="0">
                <a:solidFill>
                  <a:srgbClr val="002060"/>
                </a:solidFill>
              </a:rPr>
              <a:t> Data provided via United Network for Organ Sharing (UNOS)</a:t>
            </a:r>
            <a:endParaRPr lang="en-US" sz="1200" dirty="0">
              <a:solidFill>
                <a:srgbClr val="00206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cxnSp>
        <p:nvCxnSpPr>
          <p:cNvPr id="4" name="Straight Connector 3"/>
          <p:cNvCxnSpPr/>
          <p:nvPr/>
        </p:nvCxnSpPr>
        <p:spPr bwMode="auto">
          <a:xfrm>
            <a:off x="304800" y="3403852"/>
            <a:ext cx="86868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2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27432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General TTX Registry Statistics</a:t>
            </a:r>
            <a:endParaRPr lang="en-US" sz="4800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3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>TTX REGISTRY 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Transplants Reported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991450"/>
              </p:ext>
            </p:extLst>
          </p:nvPr>
        </p:nvGraphicFramePr>
        <p:xfrm>
          <a:off x="342899" y="150041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1, 2017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June 30, 2018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2018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4,978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146,975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4,884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3,936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71,734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870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>TTX REGISTRY 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Transplants Reported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973725"/>
              </p:ext>
            </p:extLst>
          </p:nvPr>
        </p:nvGraphicFramePr>
        <p:xfrm>
          <a:off x="342900" y="1330599"/>
          <a:ext cx="8458200" cy="388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5668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1, 2017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June 30, 2018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2018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052">
                <a:tc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Pediatric 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Pediatric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4,355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620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131,249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15,264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4,128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733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3,853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69,200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2,514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06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>
                <a:solidFill>
                  <a:srgbClr val="002060"/>
                </a:solidFill>
              </a:rPr>
              <a:t>TTX REGISTRY </a:t>
            </a:r>
            <a:r>
              <a:rPr lang="en-US" sz="3600" dirty="0" smtClean="0">
                <a:solidFill>
                  <a:srgbClr val="002060"/>
                </a:solidFill>
              </a:rPr>
              <a:t>DATABASE: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Number of Centers Reporting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022285"/>
              </p:ext>
            </p:extLst>
          </p:nvPr>
        </p:nvGraphicFramePr>
        <p:xfrm>
          <a:off x="342898" y="1313182"/>
          <a:ext cx="8458203" cy="400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Ever Performing Transplants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June 30, 2018</a:t>
                      </a:r>
                      <a:endParaRPr lang="en-US" sz="2400" dirty="0" smtClean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algn="ctr" rtl="0"/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Transplants in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2007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Transplants between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1/2017 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</a:rPr>
                        <a:t>6/2018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481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288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296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4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139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9"/>
            <a:ext cx="4715932" cy="711201"/>
            <a:chOff x="2" y="6146792"/>
            <a:chExt cx="4715932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980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TTX REGISTRY </a:t>
            </a:r>
            <a:r>
              <a:rPr lang="en-US" sz="3200" dirty="0" smtClean="0">
                <a:solidFill>
                  <a:srgbClr val="002060"/>
                </a:solidFill>
              </a:rPr>
              <a:t>DATABASE: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Average Annual Number of Transplants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460153"/>
              </p:ext>
            </p:extLst>
          </p:nvPr>
        </p:nvGraphicFramePr>
        <p:xfrm>
          <a:off x="205513" y="1346192"/>
          <a:ext cx="8839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61865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5624589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Lung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Lung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486400" y="5926083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70C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320800" y="5955392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70C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979084" y="596201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1982-2004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pvalues"/>
          <p:cNvSpPr txBox="1"/>
          <p:nvPr/>
        </p:nvSpPr>
        <p:spPr>
          <a:xfrm>
            <a:off x="6093884" y="592460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2005-6/2018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27" name="Group 2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3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1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4C"/>
                    </a:solidFill>
                    <a:effectLst/>
                    <a:uLnTx/>
                    <a:uFillTx/>
                    <a:latin typeface="Arial"/>
                    <a:ea typeface="+mn-ea"/>
                    <a:cs typeface="Arial"/>
                  </a:rPr>
                  <a:t>2019</a:t>
                </a:r>
                <a:endParaRPr kumimoji="0" lang="en-US" sz="2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endParaRPr>
              </a:p>
            </p:txBody>
          </p:sp>
        </p:grpSp>
        <p:sp>
          <p:nvSpPr>
            <p:cNvPr id="2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JHLT</a:t>
              </a:r>
              <a:r>
                <a:rPr kumimoji="0" lang="en-US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4C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. 2019 Oct; 38(10): 1015-1066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4C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427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A9236091AB348876378E1F235635F" ma:contentTypeVersion="0" ma:contentTypeDescription="Create a new document." ma:contentTypeScope="" ma:versionID="b8d2993a86a15f6ae2380fc1e2ee2d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9535B3-95C8-4780-995B-A1ED66DCE7A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C91805D6-AC72-435D-A51A-1C2C01D7BD28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df23a4e-d417-4e0a-a778-b7db59ac479a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2DFC2E1-1B19-4C71-A3E2-4B328BA7C539}"/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7270</TotalTime>
  <Words>4733</Words>
  <Application>Microsoft Office PowerPoint</Application>
  <PresentationFormat>On-screen Show (4:3)</PresentationFormat>
  <Paragraphs>1160</Paragraphs>
  <Slides>46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Times</vt:lpstr>
      <vt:lpstr>Webdings</vt:lpstr>
      <vt:lpstr>UNOSTemplate</vt:lpstr>
      <vt:lpstr>PowerPoint Presentation</vt:lpstr>
      <vt:lpstr>MAJOR CONTRIBUTORS TO THE ISHLT TTX REGISTRY</vt:lpstr>
      <vt:lpstr>PowerPoint Presentation</vt:lpstr>
      <vt:lpstr>PowerPoint Presentation</vt:lpstr>
      <vt:lpstr>PowerPoint Presentation</vt:lpstr>
      <vt:lpstr>TTX REGISTRY DATABASE: Number of Transplants Reported</vt:lpstr>
      <vt:lpstr>TTX REGISTRY DATABASE: Number of Transplants Reported</vt:lpstr>
      <vt:lpstr>TTX REGISTRY DATABASE: Number of Centers Reporting Transplants</vt:lpstr>
      <vt:lpstr>TTX REGISTRY DATABASE: Average Annual Number of Transplants</vt:lpstr>
      <vt:lpstr>TTX REGISTRY DATABASE: Number of Centers Reporting Heart Transplants</vt:lpstr>
      <vt:lpstr>TTX REGISTRY DATABASE: Number of Centers Reporting Lung Transplants</vt:lpstr>
      <vt:lpstr>TTX REGISTRY DATABASE: Number of Centers Reporting Heart-Lung Transplants</vt:lpstr>
      <vt:lpstr>PowerPoint Presentation</vt:lpstr>
      <vt:lpstr>PowerPoint Presentation</vt:lpstr>
      <vt:lpstr>PowerPoint Presentation</vt:lpstr>
      <vt:lpstr>PowerPoint Presentation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  <vt:lpstr>Centers Reporting to the ISHLT TTX Registry</vt:lpstr>
    </vt:vector>
  </TitlesOfParts>
  <Company>UNOS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Wida Cherikh</cp:lastModifiedBy>
  <cp:revision>1048</cp:revision>
  <cp:lastPrinted>2018-03-23T14:24:20Z</cp:lastPrinted>
  <dcterms:created xsi:type="dcterms:W3CDTF">2009-06-30T12:53:17Z</dcterms:created>
  <dcterms:modified xsi:type="dcterms:W3CDTF">2020-01-02T18:29:15Z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0x0101003C4A9236091AB348876378E1F235635F</vt:lpwstr>
  </property>
</Properties>
</file>