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notesSlides/notesSlide4.xml" ContentType="application/vnd.openxmlformats-officedocument.presentationml.notesSlide+xml"/>
  <Override PartName="/ppt/charts/chart2.xml" ContentType="application/vnd.openxmlformats-officedocument.drawingml.chart+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3.xml" ContentType="application/vnd.openxmlformats-officedocument.drawingml.chart+xml"/>
  <Override PartName="/ppt/notesSlides/notesSlide7.xml" ContentType="application/vnd.openxmlformats-officedocument.presentationml.notesSlide+xml"/>
  <Override PartName="/ppt/charts/chart4.xml" ContentType="application/vnd.openxmlformats-officedocument.drawingml.chart+xml"/>
  <Override PartName="/ppt/notesSlides/notesSlide8.xml" ContentType="application/vnd.openxmlformats-officedocument.presentationml.notesSlide+xml"/>
  <Override PartName="/ppt/charts/chart5.xml" ContentType="application/vnd.openxmlformats-officedocument.drawingml.chart+xml"/>
  <Override PartName="/ppt/notesSlides/notesSlide9.xml" ContentType="application/vnd.openxmlformats-officedocument.presentationml.notesSlide+xml"/>
  <Override PartName="/ppt/charts/chart6.xml" ContentType="application/vnd.openxmlformats-officedocument.drawingml.chart+xml"/>
  <Override PartName="/ppt/notesSlides/notesSlide10.xml" ContentType="application/vnd.openxmlformats-officedocument.presentationml.notesSlide+xml"/>
  <Override PartName="/ppt/charts/chart7.xml" ContentType="application/vnd.openxmlformats-officedocument.drawingml.chart+xml"/>
  <Override PartName="/ppt/notesSlides/notesSlide11.xml" ContentType="application/vnd.openxmlformats-officedocument.presentationml.notesSlide+xml"/>
  <Override PartName="/ppt/charts/chart8.xml" ContentType="application/vnd.openxmlformats-officedocument.drawingml.chart+xml"/>
  <Override PartName="/ppt/notesSlides/notesSlide12.xml" ContentType="application/vnd.openxmlformats-officedocument.presentationml.notesSlide+xml"/>
  <Override PartName="/ppt/charts/chart9.xml" ContentType="application/vnd.openxmlformats-officedocument.drawingml.chart+xml"/>
  <Override PartName="/ppt/notesSlides/notesSlide13.xml" ContentType="application/vnd.openxmlformats-officedocument.presentationml.notesSlide+xml"/>
  <Override PartName="/ppt/charts/chart10.xml" ContentType="application/vnd.openxmlformats-officedocument.drawingml.chart+xml"/>
  <Override PartName="/ppt/notesSlides/notesSlide14.xml" ContentType="application/vnd.openxmlformats-officedocument.presentationml.notesSlide+xml"/>
  <Override PartName="/ppt/charts/chart11.xml" ContentType="application/vnd.openxmlformats-officedocument.drawingml.chart+xml"/>
  <Override PartName="/ppt/notesSlides/notesSlide15.xml" ContentType="application/vnd.openxmlformats-officedocument.presentationml.notesSlide+xml"/>
  <Override PartName="/ppt/charts/chart12.xml" ContentType="application/vnd.openxmlformats-officedocument.drawingml.chart+xml"/>
  <Override PartName="/ppt/notesSlides/notesSlide16.xml" ContentType="application/vnd.openxmlformats-officedocument.presentationml.notesSlide+xml"/>
  <Override PartName="/ppt/charts/chart13.xml" ContentType="application/vnd.openxmlformats-officedocument.drawingml.chart+xml"/>
  <Override PartName="/ppt/notesSlides/notesSlide17.xml" ContentType="application/vnd.openxmlformats-officedocument.presentationml.notesSlide+xml"/>
  <Override PartName="/ppt/charts/chart14.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8.xml" ContentType="application/vnd.openxmlformats-officedocument.presentationml.notesSlide+xml"/>
  <Override PartName="/ppt/charts/chart15.xml" ContentType="application/vnd.openxmlformats-officedocument.drawingml.chart+xml"/>
  <Override PartName="/ppt/notesSlides/notesSlide19.xml" ContentType="application/vnd.openxmlformats-officedocument.presentationml.notesSlide+xml"/>
  <Override PartName="/ppt/charts/chart16.xml" ContentType="application/vnd.openxmlformats-officedocument.drawingml.chart+xml"/>
  <Override PartName="/ppt/notesSlides/notesSlide20.xml" ContentType="application/vnd.openxmlformats-officedocument.presentationml.notesSlide+xml"/>
  <Override PartName="/ppt/charts/chart17.xml" ContentType="application/vnd.openxmlformats-officedocument.drawingml.chart+xml"/>
  <Override PartName="/ppt/notesSlides/notesSlide21.xml" ContentType="application/vnd.openxmlformats-officedocument.presentationml.notesSlide+xml"/>
  <Override PartName="/ppt/charts/chart18.xml" ContentType="application/vnd.openxmlformats-officedocument.drawingml.chart+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rts/chart19.xml" ContentType="application/vnd.openxmlformats-officedocument.drawingml.chart+xml"/>
  <Override PartName="/ppt/notesSlides/notesSlide24.xml" ContentType="application/vnd.openxmlformats-officedocument.presentationml.notesSlide+xml"/>
  <Override PartName="/ppt/charts/chart20.xml" ContentType="application/vnd.openxmlformats-officedocument.drawingml.chart+xml"/>
  <Override PartName="/ppt/drawings/drawing1.xml" ContentType="application/vnd.openxmlformats-officedocument.drawingml.chartshapes+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harts/chart21.xml" ContentType="application/vnd.openxmlformats-officedocument.drawingml.chart+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charts/chart22.xml" ContentType="application/vnd.openxmlformats-officedocument.drawingml.chart+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charts/chart23.xml" ContentType="application/vnd.openxmlformats-officedocument.drawingml.chart+xml"/>
  <Override PartName="/ppt/notesSlides/notesSlide32.xml" ContentType="application/vnd.openxmlformats-officedocument.presentationml.notesSlide+xml"/>
  <Override PartName="/ppt/charts/chart24.xml" ContentType="application/vnd.openxmlformats-officedocument.drawingml.chart+xml"/>
  <Override PartName="/ppt/notesSlides/notesSlide33.xml" ContentType="application/vnd.openxmlformats-officedocument.presentationml.notesSlide+xml"/>
  <Override PartName="/ppt/charts/chart25.xml" ContentType="application/vnd.openxmlformats-officedocument.drawingml.chart+xml"/>
  <Override PartName="/ppt/notesSlides/notesSlide34.xml" ContentType="application/vnd.openxmlformats-officedocument.presentationml.notesSlide+xml"/>
  <Override PartName="/ppt/charts/chart26.xml" ContentType="application/vnd.openxmlformats-officedocument.drawingml.chart+xml"/>
  <Override PartName="/ppt/notesSlides/notesSlide35.xml" ContentType="application/vnd.openxmlformats-officedocument.presentationml.notesSlide+xml"/>
  <Override PartName="/ppt/charts/chart27.xml" ContentType="application/vnd.openxmlformats-officedocument.drawingml.chart+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charts/chart28.xml" ContentType="application/vnd.openxmlformats-officedocument.drawingml.chart+xml"/>
  <Override PartName="/ppt/notesSlides/notesSlide38.xml" ContentType="application/vnd.openxmlformats-officedocument.presentationml.notesSlide+xml"/>
  <Override PartName="/ppt/charts/chart29.xml" ContentType="application/vnd.openxmlformats-officedocument.drawingml.chart+xml"/>
  <Override PartName="/ppt/notesSlides/notesSlide39.xml" ContentType="application/vnd.openxmlformats-officedocument.presentationml.notesSlide+xml"/>
  <Override PartName="/ppt/charts/chart30.xml" ContentType="application/vnd.openxmlformats-officedocument.drawingml.chart+xml"/>
  <Override PartName="/ppt/notesSlides/notesSlide40.xml" ContentType="application/vnd.openxmlformats-officedocument.presentationml.notesSlide+xml"/>
  <Override PartName="/ppt/charts/chart31.xml" ContentType="application/vnd.openxmlformats-officedocument.drawingml.chart+xml"/>
  <Override PartName="/ppt/notesSlides/notesSlide41.xml" ContentType="application/vnd.openxmlformats-officedocument.presentationml.notesSlide+xml"/>
  <Override PartName="/ppt/charts/chart32.xml" ContentType="application/vnd.openxmlformats-officedocument.drawingml.chart+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charts/chart3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56"/>
  </p:notesMasterIdLst>
  <p:sldIdLst>
    <p:sldId id="406" r:id="rId6"/>
    <p:sldId id="407" r:id="rId7"/>
    <p:sldId id="408" r:id="rId8"/>
    <p:sldId id="409" r:id="rId9"/>
    <p:sldId id="410" r:id="rId10"/>
    <p:sldId id="412" r:id="rId11"/>
    <p:sldId id="447" r:id="rId12"/>
    <p:sldId id="414" r:id="rId13"/>
    <p:sldId id="415" r:id="rId14"/>
    <p:sldId id="416" r:id="rId15"/>
    <p:sldId id="417" r:id="rId16"/>
    <p:sldId id="418" r:id="rId17"/>
    <p:sldId id="419" r:id="rId18"/>
    <p:sldId id="420" r:id="rId19"/>
    <p:sldId id="422" r:id="rId20"/>
    <p:sldId id="423" r:id="rId21"/>
    <p:sldId id="424" r:id="rId22"/>
    <p:sldId id="425" r:id="rId23"/>
    <p:sldId id="427" r:id="rId24"/>
    <p:sldId id="428" r:id="rId25"/>
    <p:sldId id="429" r:id="rId26"/>
    <p:sldId id="430" r:id="rId27"/>
    <p:sldId id="431" r:id="rId28"/>
    <p:sldId id="432" r:id="rId29"/>
    <p:sldId id="433" r:id="rId30"/>
    <p:sldId id="434" r:id="rId31"/>
    <p:sldId id="435" r:id="rId32"/>
    <p:sldId id="436" r:id="rId33"/>
    <p:sldId id="437" r:id="rId34"/>
    <p:sldId id="438" r:id="rId35"/>
    <p:sldId id="439" r:id="rId36"/>
    <p:sldId id="440" r:id="rId37"/>
    <p:sldId id="442" r:id="rId38"/>
    <p:sldId id="464" r:id="rId39"/>
    <p:sldId id="449" r:id="rId40"/>
    <p:sldId id="450" r:id="rId41"/>
    <p:sldId id="451" r:id="rId42"/>
    <p:sldId id="452" r:id="rId43"/>
    <p:sldId id="453" r:id="rId44"/>
    <p:sldId id="454" r:id="rId45"/>
    <p:sldId id="455" r:id="rId46"/>
    <p:sldId id="456" r:id="rId47"/>
    <p:sldId id="457" r:id="rId48"/>
    <p:sldId id="458" r:id="rId49"/>
    <p:sldId id="459" r:id="rId50"/>
    <p:sldId id="460" r:id="rId51"/>
    <p:sldId id="461" r:id="rId52"/>
    <p:sldId id="462" r:id="rId53"/>
    <p:sldId id="463" r:id="rId54"/>
    <p:sldId id="465" r:id="rId5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ida Cherikh" initials="WC" lastIdx="19" clrIdx="0">
    <p:extLst>
      <p:ext uri="{19B8F6BF-5375-455C-9EA6-DF929625EA0E}">
        <p15:presenceInfo xmlns:p15="http://schemas.microsoft.com/office/powerpoint/2012/main" userId="S-1-5-21-3838001524-2532167733-2738084025-2225" providerId="AD"/>
      </p:ext>
    </p:extLst>
  </p:cmAuthor>
  <p:cmAuthor id="2" name="Aparna Sadavarte" initials="AS" lastIdx="20" clrIdx="1">
    <p:extLst>
      <p:ext uri="{19B8F6BF-5375-455C-9EA6-DF929625EA0E}">
        <p15:presenceInfo xmlns:p15="http://schemas.microsoft.com/office/powerpoint/2012/main" userId="S-1-5-21-3838001524-2532167733-2738084025-1579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DA0000"/>
    <a:srgbClr val="FF0000"/>
    <a:srgbClr val="CC6600"/>
    <a:srgbClr val="FF9900"/>
    <a:srgbClr val="9966FF"/>
    <a:srgbClr val="009900"/>
    <a:srgbClr val="66FF33"/>
    <a:srgbClr val="006600"/>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31" autoAdjust="0"/>
    <p:restoredTop sz="80882" autoAdjust="0"/>
  </p:normalViewPr>
  <p:slideViewPr>
    <p:cSldViewPr>
      <p:cViewPr varScale="1">
        <p:scale>
          <a:sx n="71" d="100"/>
          <a:sy n="71" d="100"/>
        </p:scale>
        <p:origin x="1776" y="4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slide" Target="slides/slide50.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presProps" Target="presProps.xml"/><Relationship Id="rId5" Type="http://schemas.openxmlformats.org/officeDocument/2006/relationships/slideMaster" Target="slideMasters/slideMaster1.xml"/><Relationship Id="rId61" Type="http://schemas.openxmlformats.org/officeDocument/2006/relationships/tableStyles" Target="tableStyles.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4.xml"/><Relationship Id="rId8" Type="http://schemas.openxmlformats.org/officeDocument/2006/relationships/slide" Target="slides/slide3.xml"/><Relationship Id="rId51" Type="http://schemas.openxmlformats.org/officeDocument/2006/relationships/slide" Target="slides/slide46.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viewProps" Target="viewProps.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commentAuthors" Target="commentAuthors.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xml"/><Relationship Id="rId1" Type="http://schemas.microsoft.com/office/2011/relationships/chartStyle" Target="style1.xml"/></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0.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9.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25.xml.rels><?xml version="1.0" encoding="UTF-8" standalone="yes"?>
<Relationships xmlns="http://schemas.openxmlformats.org/package/2006/relationships"><Relationship Id="rId1" Type="http://schemas.openxmlformats.org/officeDocument/2006/relationships/package" Target="../embeddings/Microsoft_Excel_Worksheet24.xlsx"/></Relationships>
</file>

<file path=ppt/charts/_rels/chart26.xml.rels><?xml version="1.0" encoding="UTF-8" standalone="yes"?>
<Relationships xmlns="http://schemas.openxmlformats.org/package/2006/relationships"><Relationship Id="rId1" Type="http://schemas.openxmlformats.org/officeDocument/2006/relationships/package" Target="../embeddings/Microsoft_Excel_Worksheet25.xlsx"/></Relationships>
</file>

<file path=ppt/charts/_rels/chart27.xml.rels><?xml version="1.0" encoding="UTF-8" standalone="yes"?>
<Relationships xmlns="http://schemas.openxmlformats.org/package/2006/relationships"><Relationship Id="rId1" Type="http://schemas.openxmlformats.org/officeDocument/2006/relationships/package" Target="../embeddings/Microsoft_Excel_Worksheet26.xlsx"/></Relationships>
</file>

<file path=ppt/charts/_rels/chart28.xml.rels><?xml version="1.0" encoding="UTF-8" standalone="yes"?>
<Relationships xmlns="http://schemas.openxmlformats.org/package/2006/relationships"><Relationship Id="rId1" Type="http://schemas.openxmlformats.org/officeDocument/2006/relationships/package" Target="../embeddings/Microsoft_Excel_Worksheet27.xlsx"/></Relationships>
</file>

<file path=ppt/charts/_rels/chart29.xml.rels><?xml version="1.0" encoding="UTF-8" standalone="yes"?>
<Relationships xmlns="http://schemas.openxmlformats.org/package/2006/relationships"><Relationship Id="rId1" Type="http://schemas.openxmlformats.org/officeDocument/2006/relationships/package" Target="../embeddings/Microsoft_Excel_Worksheet28.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0.xml.rels><?xml version="1.0" encoding="UTF-8" standalone="yes"?>
<Relationships xmlns="http://schemas.openxmlformats.org/package/2006/relationships"><Relationship Id="rId1" Type="http://schemas.openxmlformats.org/officeDocument/2006/relationships/package" Target="../embeddings/Microsoft_Excel_Worksheet29.xlsx"/></Relationships>
</file>

<file path=ppt/charts/_rels/chart31.xml.rels><?xml version="1.0" encoding="UTF-8" standalone="yes"?>
<Relationships xmlns="http://schemas.openxmlformats.org/package/2006/relationships"><Relationship Id="rId1" Type="http://schemas.openxmlformats.org/officeDocument/2006/relationships/package" Target="../embeddings/Microsoft_Excel_Worksheet30.xlsx"/></Relationships>
</file>

<file path=ppt/charts/_rels/chart32.xml.rels><?xml version="1.0" encoding="UTF-8" standalone="yes"?>
<Relationships xmlns="http://schemas.openxmlformats.org/package/2006/relationships"><Relationship Id="rId1" Type="http://schemas.openxmlformats.org/officeDocument/2006/relationships/package" Target="../embeddings/Microsoft_Excel_Worksheet31.xlsx"/></Relationships>
</file>

<file path=ppt/charts/_rels/chart33.xml.rels><?xml version="1.0" encoding="UTF-8" standalone="yes"?>
<Relationships xmlns="http://schemas.openxmlformats.org/package/2006/relationships"><Relationship Id="rId1" Type="http://schemas.openxmlformats.org/officeDocument/2006/relationships/package" Target="../embeddings/Microsoft_Excel_Worksheet3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38593129398647"/>
          <c:y val="3.9152185718164575E-2"/>
          <c:w val="0.85834680510068984"/>
          <c:h val="0.81331953117929223"/>
        </c:manualLayout>
      </c:layout>
      <c:barChart>
        <c:barDir val="col"/>
        <c:grouping val="stacked"/>
        <c:varyColors val="0"/>
        <c:ser>
          <c:idx val="0"/>
          <c:order val="0"/>
          <c:tx>
            <c:strRef>
              <c:f>Sheet1!$B$1</c:f>
              <c:strCache>
                <c:ptCount val="1"/>
                <c:pt idx="0">
                  <c:v>N</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numRef>
              <c:f>Sheet1!$A$2:$A$37</c:f>
              <c:numCache>
                <c:formatCode>General</c:formatCode>
                <c:ptCount val="30"/>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numCache>
            </c:numRef>
          </c:cat>
          <c:val>
            <c:numRef>
              <c:f>Sheet1!$B$2:$B$37</c:f>
              <c:numCache>
                <c:formatCode>General</c:formatCode>
                <c:ptCount val="30"/>
                <c:pt idx="0">
                  <c:v>195</c:v>
                </c:pt>
                <c:pt idx="1">
                  <c:v>227</c:v>
                </c:pt>
                <c:pt idx="2">
                  <c:v>226</c:v>
                </c:pt>
                <c:pt idx="3">
                  <c:v>217</c:v>
                </c:pt>
                <c:pt idx="4">
                  <c:v>201</c:v>
                </c:pt>
                <c:pt idx="5">
                  <c:v>181</c:v>
                </c:pt>
                <c:pt idx="6">
                  <c:v>201</c:v>
                </c:pt>
                <c:pt idx="7">
                  <c:v>203</c:v>
                </c:pt>
                <c:pt idx="8">
                  <c:v>138</c:v>
                </c:pt>
                <c:pt idx="9">
                  <c:v>170</c:v>
                </c:pt>
                <c:pt idx="10">
                  <c:v>143</c:v>
                </c:pt>
                <c:pt idx="11">
                  <c:v>145</c:v>
                </c:pt>
                <c:pt idx="12">
                  <c:v>130</c:v>
                </c:pt>
                <c:pt idx="13">
                  <c:v>108</c:v>
                </c:pt>
                <c:pt idx="14">
                  <c:v>106</c:v>
                </c:pt>
                <c:pt idx="15">
                  <c:v>84</c:v>
                </c:pt>
                <c:pt idx="16">
                  <c:v>103</c:v>
                </c:pt>
                <c:pt idx="17">
                  <c:v>94</c:v>
                </c:pt>
                <c:pt idx="18">
                  <c:v>96</c:v>
                </c:pt>
                <c:pt idx="19">
                  <c:v>89</c:v>
                </c:pt>
                <c:pt idx="20">
                  <c:v>87</c:v>
                </c:pt>
                <c:pt idx="21">
                  <c:v>84</c:v>
                </c:pt>
                <c:pt idx="22">
                  <c:v>95</c:v>
                </c:pt>
                <c:pt idx="23">
                  <c:v>69</c:v>
                </c:pt>
                <c:pt idx="24">
                  <c:v>79</c:v>
                </c:pt>
                <c:pt idx="25">
                  <c:v>54</c:v>
                </c:pt>
                <c:pt idx="26">
                  <c:v>59</c:v>
                </c:pt>
                <c:pt idx="27">
                  <c:v>36</c:v>
                </c:pt>
                <c:pt idx="28">
                  <c:v>57</c:v>
                </c:pt>
                <c:pt idx="29">
                  <c:v>59</c:v>
                </c:pt>
              </c:numCache>
            </c:numRef>
          </c:val>
          <c:extLst>
            <c:ext xmlns:c16="http://schemas.microsoft.com/office/drawing/2014/chart" uri="{C3380CC4-5D6E-409C-BE32-E72D297353CC}">
              <c16:uniqueId val="{00000000-6C56-4394-B194-434A2B1FC5DD}"/>
            </c:ext>
          </c:extLst>
        </c:ser>
        <c:dLbls>
          <c:showLegendKey val="0"/>
          <c:showVal val="0"/>
          <c:showCatName val="0"/>
          <c:showSerName val="0"/>
          <c:showPercent val="0"/>
          <c:showBubbleSize val="0"/>
        </c:dLbls>
        <c:gapWidth val="35"/>
        <c:overlap val="100"/>
        <c:axId val="523593984"/>
        <c:axId val="671870840"/>
      </c:barChart>
      <c:catAx>
        <c:axId val="523593984"/>
        <c:scaling>
          <c:orientation val="minMax"/>
        </c:scaling>
        <c:delete val="0"/>
        <c:axPos val="b"/>
        <c:numFmt formatCode="General" sourceLinked="1"/>
        <c:majorTickMark val="out"/>
        <c:minorTickMark val="none"/>
        <c:tickLblPos val="nextTo"/>
        <c:spPr>
          <a:ln>
            <a:solidFill>
              <a:schemeClr val="bg2"/>
            </a:solidFill>
          </a:ln>
        </c:spPr>
        <c:txPr>
          <a:bodyPr rot="-2700000"/>
          <a:lstStyle/>
          <a:p>
            <a:pPr>
              <a:defRPr sz="1500" b="1">
                <a:solidFill>
                  <a:schemeClr val="bg2"/>
                </a:solidFill>
              </a:defRPr>
            </a:pPr>
            <a:endParaRPr lang="en-US"/>
          </a:p>
        </c:txPr>
        <c:crossAx val="671870840"/>
        <c:crosses val="autoZero"/>
        <c:auto val="1"/>
        <c:lblAlgn val="ctr"/>
        <c:lblOffset val="100"/>
        <c:tickLblSkip val="1"/>
        <c:noMultiLvlLbl val="0"/>
      </c:catAx>
      <c:valAx>
        <c:axId val="671870840"/>
        <c:scaling>
          <c:orientation val="minMax"/>
          <c:max val="30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Number of Transplants</a:t>
                </a:r>
                <a:endParaRPr lang="en-US" sz="1700" dirty="0">
                  <a:solidFill>
                    <a:schemeClr val="bg2"/>
                  </a:solidFill>
                </a:endParaRPr>
              </a:p>
            </c:rich>
          </c:tx>
          <c:layout>
            <c:manualLayout>
              <c:xMode val="edge"/>
              <c:yMode val="edge"/>
              <c:x val="1.0324483775811209E-2"/>
              <c:y val="0.15968413431079753"/>
            </c:manualLayout>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23593984"/>
        <c:crosses val="autoZero"/>
        <c:crossBetween val="between"/>
      </c:valAx>
      <c:spPr>
        <a:noFill/>
        <a:ln>
          <a:solidFill>
            <a:schemeClr val="bg2"/>
          </a:solidFill>
        </a:ln>
      </c:spPr>
    </c:plotArea>
    <c:plotVisOnly val="1"/>
    <c:dispBlanksAs val="gap"/>
    <c:showDLblsOverMax val="0"/>
  </c:chart>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949736371449164E-2"/>
          <c:y val="3.6278622499774787E-2"/>
          <c:w val="0.87737962511323264"/>
          <c:h val="0.83358418312464833"/>
        </c:manualLayout>
      </c:layout>
      <c:scatterChart>
        <c:scatterStyle val="lineMarker"/>
        <c:varyColors val="0"/>
        <c:ser>
          <c:idx val="0"/>
          <c:order val="0"/>
          <c:tx>
            <c:strRef>
              <c:f>Sheet1!$B$1</c:f>
              <c:strCache>
                <c:ptCount val="1"/>
                <c:pt idx="0">
                  <c:v>1992-2001 (N=1,619)</c:v>
                </c:pt>
              </c:strCache>
            </c:strRef>
          </c:tx>
          <c:spPr>
            <a:ln w="41275">
              <a:solidFill>
                <a:srgbClr val="00B0F0"/>
              </a:solidFill>
            </a:ln>
          </c:spPr>
          <c:marker>
            <c:symbol val="none"/>
          </c:marker>
          <c:xVal>
            <c:numRef>
              <c:f>Sheet1!$A$2:$A$38</c:f>
              <c:numCache>
                <c:formatCode>General</c:formatCode>
                <c:ptCount val="37"/>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numCache>
            </c:numRef>
          </c:xVal>
          <c:yVal>
            <c:numRef>
              <c:f>Sheet1!$B$2:$B$38</c:f>
              <c:numCache>
                <c:formatCode>General</c:formatCode>
                <c:ptCount val="37"/>
                <c:pt idx="0">
                  <c:v>100</c:v>
                </c:pt>
                <c:pt idx="1">
                  <c:v>79.998000000000005</c:v>
                </c:pt>
                <c:pt idx="2">
                  <c:v>75.191000000000003</c:v>
                </c:pt>
                <c:pt idx="3">
                  <c:v>72.623999999999995</c:v>
                </c:pt>
                <c:pt idx="4">
                  <c:v>70.87</c:v>
                </c:pt>
                <c:pt idx="5">
                  <c:v>69.679000000000002</c:v>
                </c:pt>
                <c:pt idx="6">
                  <c:v>68.927000000000007</c:v>
                </c:pt>
                <c:pt idx="7">
                  <c:v>67.921999999999997</c:v>
                </c:pt>
                <c:pt idx="8">
                  <c:v>67.165999999999997</c:v>
                </c:pt>
                <c:pt idx="9">
                  <c:v>66.347999999999999</c:v>
                </c:pt>
                <c:pt idx="10">
                  <c:v>65.843999999999994</c:v>
                </c:pt>
                <c:pt idx="11">
                  <c:v>65.150000000000006</c:v>
                </c:pt>
                <c:pt idx="12">
                  <c:v>64.456000000000003</c:v>
                </c:pt>
                <c:pt idx="13">
                  <c:v>57.262</c:v>
                </c:pt>
                <c:pt idx="14">
                  <c:v>52.667000000000002</c:v>
                </c:pt>
                <c:pt idx="15">
                  <c:v>48.807000000000002</c:v>
                </c:pt>
                <c:pt idx="16">
                  <c:v>46.283000000000001</c:v>
                </c:pt>
                <c:pt idx="17">
                  <c:v>43.470999999999997</c:v>
                </c:pt>
                <c:pt idx="18">
                  <c:v>41.579000000000001</c:v>
                </c:pt>
                <c:pt idx="19">
                  <c:v>38.581000000000003</c:v>
                </c:pt>
                <c:pt idx="20">
                  <c:v>35.414999999999999</c:v>
                </c:pt>
                <c:pt idx="21">
                  <c:v>32.691000000000003</c:v>
                </c:pt>
                <c:pt idx="22">
                  <c:v>30.509</c:v>
                </c:pt>
                <c:pt idx="23">
                  <c:v>29.373000000000001</c:v>
                </c:pt>
                <c:pt idx="24">
                  <c:v>27.870999999999999</c:v>
                </c:pt>
                <c:pt idx="25">
                  <c:v>26.788</c:v>
                </c:pt>
                <c:pt idx="26">
                  <c:v>25.183</c:v>
                </c:pt>
                <c:pt idx="27">
                  <c:v>23.704999999999998</c:v>
                </c:pt>
                <c:pt idx="28">
                  <c:v>23.071999999999999</c:v>
                </c:pt>
                <c:pt idx="29">
                  <c:v>22.277000000000001</c:v>
                </c:pt>
                <c:pt idx="30">
                  <c:v>21.003</c:v>
                </c:pt>
                <c:pt idx="31">
                  <c:v>20.231999999999999</c:v>
                </c:pt>
                <c:pt idx="32">
                  <c:v>18.361000000000001</c:v>
                </c:pt>
                <c:pt idx="33">
                  <c:v>17.308</c:v>
                </c:pt>
                <c:pt idx="34">
                  <c:v>16.838999999999999</c:v>
                </c:pt>
                <c:pt idx="35">
                  <c:v>16.396000000000001</c:v>
                </c:pt>
                <c:pt idx="36">
                  <c:v>15.484999999999999</c:v>
                </c:pt>
              </c:numCache>
            </c:numRef>
          </c:yVal>
          <c:smooth val="0"/>
          <c:extLst>
            <c:ext xmlns:c16="http://schemas.microsoft.com/office/drawing/2014/chart" uri="{C3380CC4-5D6E-409C-BE32-E72D297353CC}">
              <c16:uniqueId val="{00000000-D005-4E1D-B51D-86DD5CAD09D6}"/>
            </c:ext>
          </c:extLst>
        </c:ser>
        <c:ser>
          <c:idx val="1"/>
          <c:order val="1"/>
          <c:tx>
            <c:strRef>
              <c:f>Sheet1!$C$1</c:f>
              <c:strCache>
                <c:ptCount val="1"/>
                <c:pt idx="0">
                  <c:v>2002-2009 (N=743)</c:v>
                </c:pt>
              </c:strCache>
            </c:strRef>
          </c:tx>
          <c:spPr>
            <a:ln w="41275">
              <a:solidFill>
                <a:srgbClr val="FF0000"/>
              </a:solidFill>
              <a:prstDash val="solid"/>
            </a:ln>
          </c:spPr>
          <c:marker>
            <c:symbol val="none"/>
          </c:marker>
          <c:xVal>
            <c:numRef>
              <c:f>Sheet1!$A$2:$A$38</c:f>
              <c:numCache>
                <c:formatCode>General</c:formatCode>
                <c:ptCount val="37"/>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numCache>
            </c:numRef>
          </c:xVal>
          <c:yVal>
            <c:numRef>
              <c:f>Sheet1!$C$2:$C$38</c:f>
              <c:numCache>
                <c:formatCode>General</c:formatCode>
                <c:ptCount val="37"/>
                <c:pt idx="0">
                  <c:v>100</c:v>
                </c:pt>
                <c:pt idx="1">
                  <c:v>82.873000000000005</c:v>
                </c:pt>
                <c:pt idx="2">
                  <c:v>78.790999999999997</c:v>
                </c:pt>
                <c:pt idx="3">
                  <c:v>75.789000000000001</c:v>
                </c:pt>
                <c:pt idx="4">
                  <c:v>73.463999999999999</c:v>
                </c:pt>
                <c:pt idx="5">
                  <c:v>72.643000000000001</c:v>
                </c:pt>
                <c:pt idx="6">
                  <c:v>71.685000000000002</c:v>
                </c:pt>
                <c:pt idx="7">
                  <c:v>70.725999999999999</c:v>
                </c:pt>
                <c:pt idx="8">
                  <c:v>70.040999999999997</c:v>
                </c:pt>
                <c:pt idx="9">
                  <c:v>69.903999999999996</c:v>
                </c:pt>
                <c:pt idx="10">
                  <c:v>69.355000000000004</c:v>
                </c:pt>
                <c:pt idx="11">
                  <c:v>68.944000000000003</c:v>
                </c:pt>
                <c:pt idx="12">
                  <c:v>68.396000000000001</c:v>
                </c:pt>
                <c:pt idx="13">
                  <c:v>60.841000000000001</c:v>
                </c:pt>
                <c:pt idx="14">
                  <c:v>57.518999999999998</c:v>
                </c:pt>
                <c:pt idx="15">
                  <c:v>53.319000000000003</c:v>
                </c:pt>
                <c:pt idx="16">
                  <c:v>50.91</c:v>
                </c:pt>
                <c:pt idx="17">
                  <c:v>48.465000000000003</c:v>
                </c:pt>
                <c:pt idx="18">
                  <c:v>46.566000000000003</c:v>
                </c:pt>
                <c:pt idx="19">
                  <c:v>44.771000000000001</c:v>
                </c:pt>
                <c:pt idx="20">
                  <c:v>42.845999999999997</c:v>
                </c:pt>
                <c:pt idx="21">
                  <c:v>40.063000000000002</c:v>
                </c:pt>
                <c:pt idx="22">
                  <c:v>38.543999999999997</c:v>
                </c:pt>
                <c:pt idx="23">
                  <c:v>35.706000000000003</c:v>
                </c:pt>
                <c:pt idx="24">
                  <c:v>32.337000000000003</c:v>
                </c:pt>
                <c:pt idx="25">
                  <c:v>30.135000000000002</c:v>
                </c:pt>
                <c:pt idx="26">
                  <c:v>27.983000000000001</c:v>
                </c:pt>
              </c:numCache>
            </c:numRef>
          </c:yVal>
          <c:smooth val="0"/>
          <c:extLst>
            <c:ext xmlns:c16="http://schemas.microsoft.com/office/drawing/2014/chart" uri="{C3380CC4-5D6E-409C-BE32-E72D297353CC}">
              <c16:uniqueId val="{00000001-D005-4E1D-B51D-86DD5CAD09D6}"/>
            </c:ext>
          </c:extLst>
        </c:ser>
        <c:ser>
          <c:idx val="2"/>
          <c:order val="2"/>
          <c:tx>
            <c:strRef>
              <c:f>Sheet1!$D$1</c:f>
              <c:strCache>
                <c:ptCount val="1"/>
                <c:pt idx="0">
                  <c:v>2010-6/2017 (N=467)</c:v>
                </c:pt>
              </c:strCache>
            </c:strRef>
          </c:tx>
          <c:spPr>
            <a:ln w="41275">
              <a:solidFill>
                <a:srgbClr val="00B050"/>
              </a:solidFill>
              <a:prstDash val="solid"/>
            </a:ln>
          </c:spPr>
          <c:marker>
            <c:symbol val="none"/>
          </c:marker>
          <c:xVal>
            <c:numRef>
              <c:f>Sheet1!$A$2:$A$38</c:f>
              <c:numCache>
                <c:formatCode>General</c:formatCode>
                <c:ptCount val="37"/>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numCache>
            </c:numRef>
          </c:xVal>
          <c:yVal>
            <c:numRef>
              <c:f>Sheet1!$D$2:$D$38</c:f>
              <c:numCache>
                <c:formatCode>General</c:formatCode>
                <c:ptCount val="37"/>
                <c:pt idx="0">
                  <c:v>100</c:v>
                </c:pt>
                <c:pt idx="1">
                  <c:v>83.671999999999997</c:v>
                </c:pt>
                <c:pt idx="2">
                  <c:v>80.415999999999997</c:v>
                </c:pt>
                <c:pt idx="3">
                  <c:v>78.878</c:v>
                </c:pt>
                <c:pt idx="4">
                  <c:v>77.334999999999994</c:v>
                </c:pt>
                <c:pt idx="5">
                  <c:v>75.569999999999993</c:v>
                </c:pt>
                <c:pt idx="6">
                  <c:v>74.239999999999995</c:v>
                </c:pt>
                <c:pt idx="7">
                  <c:v>74.018000000000001</c:v>
                </c:pt>
                <c:pt idx="8">
                  <c:v>73.352999999999994</c:v>
                </c:pt>
                <c:pt idx="9">
                  <c:v>72.688999999999993</c:v>
                </c:pt>
                <c:pt idx="10">
                  <c:v>72.022000000000006</c:v>
                </c:pt>
                <c:pt idx="11">
                  <c:v>70.903000000000006</c:v>
                </c:pt>
                <c:pt idx="12">
                  <c:v>69.991</c:v>
                </c:pt>
                <c:pt idx="13">
                  <c:v>64.346000000000004</c:v>
                </c:pt>
                <c:pt idx="14">
                  <c:v>58.698999999999998</c:v>
                </c:pt>
                <c:pt idx="15">
                  <c:v>56.661000000000001</c:v>
                </c:pt>
                <c:pt idx="16">
                  <c:v>54.52</c:v>
                </c:pt>
                <c:pt idx="17">
                  <c:v>52.045000000000002</c:v>
                </c:pt>
                <c:pt idx="18">
                  <c:v>49.036999999999999</c:v>
                </c:pt>
                <c:pt idx="19">
                  <c:v>40.308999999999997</c:v>
                </c:pt>
              </c:numCache>
            </c:numRef>
          </c:yVal>
          <c:smooth val="0"/>
          <c:extLst>
            <c:ext xmlns:c16="http://schemas.microsoft.com/office/drawing/2014/chart" uri="{C3380CC4-5D6E-409C-BE32-E72D297353CC}">
              <c16:uniqueId val="{00000002-D005-4E1D-B51D-86DD5CAD09D6}"/>
            </c:ext>
          </c:extLst>
        </c:ser>
        <c:dLbls>
          <c:showLegendKey val="0"/>
          <c:showVal val="0"/>
          <c:showCatName val="0"/>
          <c:showSerName val="0"/>
          <c:showPercent val="0"/>
          <c:showBubbleSize val="0"/>
        </c:dLbls>
        <c:axId val="558766136"/>
        <c:axId val="273391312"/>
      </c:scatterChart>
      <c:valAx>
        <c:axId val="558766136"/>
        <c:scaling>
          <c:orientation val="minMax"/>
          <c:max val="24"/>
          <c:min val="0"/>
        </c:scaling>
        <c:delete val="0"/>
        <c:axPos val="b"/>
        <c:title>
          <c:tx>
            <c:rich>
              <a:bodyPr/>
              <a:lstStyle/>
              <a:p>
                <a:pPr>
                  <a:defRPr sz="1700">
                    <a:solidFill>
                      <a:schemeClr val="bg2"/>
                    </a:solidFill>
                  </a:defRPr>
                </a:pPr>
                <a:r>
                  <a:rPr lang="en-US" sz="1700" dirty="0" smtClean="0">
                    <a:solidFill>
                      <a:schemeClr val="bg2"/>
                    </a:solidFill>
                  </a:rPr>
                  <a:t>Years</a:t>
                </a:r>
                <a:endParaRPr lang="en-US" sz="1700" dirty="0">
                  <a:solidFill>
                    <a:schemeClr val="bg2"/>
                  </a:solidFill>
                </a:endParaRPr>
              </a:p>
            </c:rich>
          </c:tx>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273391312"/>
        <c:crosses val="autoZero"/>
        <c:crossBetween val="midCat"/>
        <c:majorUnit val="1"/>
      </c:valAx>
      <c:valAx>
        <c:axId val="273391312"/>
        <c:scaling>
          <c:orientation val="minMax"/>
          <c:max val="10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Survival (%)</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58766136"/>
        <c:crosses val="autoZero"/>
        <c:crossBetween val="midCat"/>
        <c:majorUnit val="25"/>
      </c:valAx>
      <c:spPr>
        <a:noFill/>
        <a:ln>
          <a:solidFill>
            <a:schemeClr val="bg2"/>
          </a:solidFill>
        </a:ln>
      </c:spPr>
    </c:plotArea>
    <c:legend>
      <c:legendPos val="r"/>
      <c:layout>
        <c:manualLayout>
          <c:xMode val="edge"/>
          <c:yMode val="edge"/>
          <c:x val="0.67092177084059179"/>
          <c:y val="0.30367679456658503"/>
          <c:w val="0.27488200589970502"/>
          <c:h val="0.210669853693841"/>
        </c:manualLayout>
      </c:layout>
      <c:overlay val="1"/>
      <c:spPr>
        <a:solidFill>
          <a:schemeClr val="tx1"/>
        </a:solidFill>
        <a:ln>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359046916010499E-2"/>
          <c:w val="0.87737962511323264"/>
          <c:h val="0.84105499507874015"/>
        </c:manualLayout>
      </c:layout>
      <c:scatterChart>
        <c:scatterStyle val="lineMarker"/>
        <c:varyColors val="0"/>
        <c:ser>
          <c:idx val="0"/>
          <c:order val="0"/>
          <c:tx>
            <c:strRef>
              <c:f>Sheet1!$B$1</c:f>
              <c:strCache>
                <c:ptCount val="1"/>
                <c:pt idx="0">
                  <c:v>PH-not IPAH (N=955)</c:v>
                </c:pt>
              </c:strCache>
            </c:strRef>
          </c:tx>
          <c:spPr>
            <a:ln w="41275">
              <a:solidFill>
                <a:srgbClr val="FF0000"/>
              </a:solidFill>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Sheet1!$B$2:$B$33</c:f>
              <c:numCache>
                <c:formatCode>General</c:formatCode>
                <c:ptCount val="32"/>
                <c:pt idx="0">
                  <c:v>100</c:v>
                </c:pt>
                <c:pt idx="1">
                  <c:v>80.093000000000004</c:v>
                </c:pt>
                <c:pt idx="2">
                  <c:v>76.290000000000006</c:v>
                </c:pt>
                <c:pt idx="3">
                  <c:v>73.644999999999996</c:v>
                </c:pt>
                <c:pt idx="4">
                  <c:v>72.164000000000001</c:v>
                </c:pt>
                <c:pt idx="5">
                  <c:v>71.105000000000004</c:v>
                </c:pt>
                <c:pt idx="6">
                  <c:v>70.575999999999993</c:v>
                </c:pt>
                <c:pt idx="7">
                  <c:v>69.622</c:v>
                </c:pt>
                <c:pt idx="8">
                  <c:v>69.091999999999999</c:v>
                </c:pt>
                <c:pt idx="9">
                  <c:v>68.135999999999996</c:v>
                </c:pt>
                <c:pt idx="10">
                  <c:v>67.712000000000003</c:v>
                </c:pt>
                <c:pt idx="11">
                  <c:v>67.498999999999995</c:v>
                </c:pt>
                <c:pt idx="12">
                  <c:v>66.751999999999995</c:v>
                </c:pt>
                <c:pt idx="13">
                  <c:v>59.701000000000001</c:v>
                </c:pt>
                <c:pt idx="14">
                  <c:v>56.77</c:v>
                </c:pt>
                <c:pt idx="15">
                  <c:v>53.738999999999997</c:v>
                </c:pt>
                <c:pt idx="16">
                  <c:v>51.807000000000002</c:v>
                </c:pt>
                <c:pt idx="17">
                  <c:v>49.323</c:v>
                </c:pt>
                <c:pt idx="18">
                  <c:v>46.872999999999998</c:v>
                </c:pt>
                <c:pt idx="19">
                  <c:v>44.485999999999997</c:v>
                </c:pt>
                <c:pt idx="20">
                  <c:v>41.87</c:v>
                </c:pt>
                <c:pt idx="21">
                  <c:v>39.436999999999998</c:v>
                </c:pt>
                <c:pt idx="22">
                  <c:v>37.329000000000001</c:v>
                </c:pt>
                <c:pt idx="23">
                  <c:v>35.89</c:v>
                </c:pt>
                <c:pt idx="24">
                  <c:v>33.317</c:v>
                </c:pt>
                <c:pt idx="25">
                  <c:v>31.856000000000002</c:v>
                </c:pt>
                <c:pt idx="26">
                  <c:v>29.821999999999999</c:v>
                </c:pt>
                <c:pt idx="27">
                  <c:v>27.225999999999999</c:v>
                </c:pt>
                <c:pt idx="28">
                  <c:v>26.521999999999998</c:v>
                </c:pt>
                <c:pt idx="29">
                  <c:v>25.718</c:v>
                </c:pt>
                <c:pt idx="30">
                  <c:v>24.225000000000001</c:v>
                </c:pt>
                <c:pt idx="31">
                  <c:v>23.914999999999999</c:v>
                </c:pt>
              </c:numCache>
            </c:numRef>
          </c:yVal>
          <c:smooth val="0"/>
          <c:extLst>
            <c:ext xmlns:c16="http://schemas.microsoft.com/office/drawing/2014/chart" uri="{C3380CC4-5D6E-409C-BE32-E72D297353CC}">
              <c16:uniqueId val="{00000000-C68C-4CF8-A7C8-1662158F6FA4}"/>
            </c:ext>
          </c:extLst>
        </c:ser>
        <c:ser>
          <c:idx val="1"/>
          <c:order val="1"/>
          <c:tx>
            <c:strRef>
              <c:f>Sheet1!$C$1</c:f>
              <c:strCache>
                <c:ptCount val="1"/>
                <c:pt idx="0">
                  <c:v>IPAH (N=662)</c:v>
                </c:pt>
              </c:strCache>
            </c:strRef>
          </c:tx>
          <c:spPr>
            <a:ln w="41275">
              <a:solidFill>
                <a:schemeClr val="bg1">
                  <a:lumMod val="50000"/>
                  <a:lumOff val="50000"/>
                </a:schemeClr>
              </a:solidFill>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Sheet1!$C$2:$C$33</c:f>
              <c:numCache>
                <c:formatCode>General</c:formatCode>
                <c:ptCount val="32"/>
                <c:pt idx="0">
                  <c:v>100</c:v>
                </c:pt>
                <c:pt idx="1">
                  <c:v>84.382999999999996</c:v>
                </c:pt>
                <c:pt idx="2">
                  <c:v>79.198999999999998</c:v>
                </c:pt>
                <c:pt idx="3">
                  <c:v>77.671999999999997</c:v>
                </c:pt>
                <c:pt idx="4">
                  <c:v>75.373999999999995</c:v>
                </c:pt>
                <c:pt idx="5">
                  <c:v>74.760999999999996</c:v>
                </c:pt>
                <c:pt idx="6">
                  <c:v>73.840999999999994</c:v>
                </c:pt>
                <c:pt idx="7">
                  <c:v>73.072000000000003</c:v>
                </c:pt>
                <c:pt idx="8">
                  <c:v>72.456000000000003</c:v>
                </c:pt>
                <c:pt idx="9">
                  <c:v>72.147000000000006</c:v>
                </c:pt>
                <c:pt idx="10">
                  <c:v>71.685000000000002</c:v>
                </c:pt>
                <c:pt idx="11">
                  <c:v>70.448999999999998</c:v>
                </c:pt>
                <c:pt idx="12">
                  <c:v>69.983999999999995</c:v>
                </c:pt>
                <c:pt idx="13">
                  <c:v>63.857999999999997</c:v>
                </c:pt>
                <c:pt idx="14">
                  <c:v>57.908999999999999</c:v>
                </c:pt>
                <c:pt idx="15">
                  <c:v>52.959000000000003</c:v>
                </c:pt>
                <c:pt idx="16">
                  <c:v>50.677999999999997</c:v>
                </c:pt>
                <c:pt idx="17">
                  <c:v>48.121000000000002</c:v>
                </c:pt>
                <c:pt idx="18">
                  <c:v>45.838000000000001</c:v>
                </c:pt>
                <c:pt idx="19">
                  <c:v>43.073</c:v>
                </c:pt>
                <c:pt idx="20">
                  <c:v>39.768000000000001</c:v>
                </c:pt>
                <c:pt idx="21">
                  <c:v>36.906999999999996</c:v>
                </c:pt>
                <c:pt idx="22">
                  <c:v>33.874000000000002</c:v>
                </c:pt>
                <c:pt idx="23">
                  <c:v>31.88</c:v>
                </c:pt>
                <c:pt idx="24">
                  <c:v>30.074000000000002</c:v>
                </c:pt>
                <c:pt idx="25">
                  <c:v>28.719000000000001</c:v>
                </c:pt>
                <c:pt idx="26">
                  <c:v>26.931000000000001</c:v>
                </c:pt>
                <c:pt idx="27">
                  <c:v>25.648</c:v>
                </c:pt>
                <c:pt idx="28">
                  <c:v>24.94</c:v>
                </c:pt>
                <c:pt idx="29">
                  <c:v>24.538</c:v>
                </c:pt>
                <c:pt idx="30">
                  <c:v>23.603000000000002</c:v>
                </c:pt>
                <c:pt idx="31">
                  <c:v>21.518000000000001</c:v>
                </c:pt>
              </c:numCache>
            </c:numRef>
          </c:yVal>
          <c:smooth val="0"/>
          <c:extLst>
            <c:ext xmlns:c16="http://schemas.microsoft.com/office/drawing/2014/chart" uri="{C3380CC4-5D6E-409C-BE32-E72D297353CC}">
              <c16:uniqueId val="{00000001-C68C-4CF8-A7C8-1662158F6FA4}"/>
            </c:ext>
          </c:extLst>
        </c:ser>
        <c:ser>
          <c:idx val="2"/>
          <c:order val="2"/>
          <c:tx>
            <c:strRef>
              <c:f>Sheet1!$D$1</c:f>
              <c:strCache>
                <c:ptCount val="1"/>
                <c:pt idx="0">
                  <c:v>CF (N=305)</c:v>
                </c:pt>
              </c:strCache>
            </c:strRef>
          </c:tx>
          <c:spPr>
            <a:ln w="41275">
              <a:solidFill>
                <a:srgbClr val="00B050"/>
              </a:solidFill>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Sheet1!$D$2:$D$33</c:f>
              <c:numCache>
                <c:formatCode>General</c:formatCode>
                <c:ptCount val="32"/>
                <c:pt idx="0">
                  <c:v>100</c:v>
                </c:pt>
                <c:pt idx="1">
                  <c:v>83.263999999999996</c:v>
                </c:pt>
                <c:pt idx="2">
                  <c:v>80.302000000000007</c:v>
                </c:pt>
                <c:pt idx="3">
                  <c:v>77.010999999999996</c:v>
                </c:pt>
                <c:pt idx="4">
                  <c:v>76.022999999999996</c:v>
                </c:pt>
                <c:pt idx="5">
                  <c:v>73.385000000000005</c:v>
                </c:pt>
                <c:pt idx="6">
                  <c:v>73.385000000000005</c:v>
                </c:pt>
                <c:pt idx="7">
                  <c:v>73.385000000000005</c:v>
                </c:pt>
                <c:pt idx="8">
                  <c:v>72.721000000000004</c:v>
                </c:pt>
                <c:pt idx="9">
                  <c:v>72.388999999999996</c:v>
                </c:pt>
                <c:pt idx="10">
                  <c:v>72.057000000000002</c:v>
                </c:pt>
                <c:pt idx="11">
                  <c:v>71.724000000000004</c:v>
                </c:pt>
                <c:pt idx="12">
                  <c:v>70.727999999999994</c:v>
                </c:pt>
                <c:pt idx="13">
                  <c:v>66.706000000000003</c:v>
                </c:pt>
                <c:pt idx="14">
                  <c:v>59.957000000000001</c:v>
                </c:pt>
                <c:pt idx="15">
                  <c:v>55.125</c:v>
                </c:pt>
                <c:pt idx="16">
                  <c:v>52.615000000000002</c:v>
                </c:pt>
                <c:pt idx="17">
                  <c:v>50.805</c:v>
                </c:pt>
                <c:pt idx="18">
                  <c:v>49.682000000000002</c:v>
                </c:pt>
                <c:pt idx="19">
                  <c:v>46.231000000000002</c:v>
                </c:pt>
                <c:pt idx="20">
                  <c:v>43.061</c:v>
                </c:pt>
                <c:pt idx="21">
                  <c:v>40.518000000000001</c:v>
                </c:pt>
                <c:pt idx="22">
                  <c:v>37.899000000000001</c:v>
                </c:pt>
                <c:pt idx="23">
                  <c:v>37.006999999999998</c:v>
                </c:pt>
                <c:pt idx="24">
                  <c:v>35.588999999999999</c:v>
                </c:pt>
                <c:pt idx="25">
                  <c:v>33.094999999999999</c:v>
                </c:pt>
                <c:pt idx="26">
                  <c:v>31.574999999999999</c:v>
                </c:pt>
                <c:pt idx="27">
                  <c:v>31.574999999999999</c:v>
                </c:pt>
                <c:pt idx="28">
                  <c:v>30.414999999999999</c:v>
                </c:pt>
                <c:pt idx="29">
                  <c:v>29.198</c:v>
                </c:pt>
                <c:pt idx="30">
                  <c:v>27.870999999999999</c:v>
                </c:pt>
                <c:pt idx="31">
                  <c:v>27.870999999999999</c:v>
                </c:pt>
              </c:numCache>
            </c:numRef>
          </c:yVal>
          <c:smooth val="0"/>
          <c:extLst>
            <c:ext xmlns:c16="http://schemas.microsoft.com/office/drawing/2014/chart" uri="{C3380CC4-5D6E-409C-BE32-E72D297353CC}">
              <c16:uniqueId val="{00000002-C68C-4CF8-A7C8-1662158F6FA4}"/>
            </c:ext>
          </c:extLst>
        </c:ser>
        <c:ser>
          <c:idx val="3"/>
          <c:order val="3"/>
          <c:tx>
            <c:strRef>
              <c:f>Sheet1!$E$1</c:f>
              <c:strCache>
                <c:ptCount val="1"/>
                <c:pt idx="0">
                  <c:v>COPD (N=92)</c:v>
                </c:pt>
              </c:strCache>
            </c:strRef>
          </c:tx>
          <c:spPr>
            <a:ln w="41275">
              <a:solidFill>
                <a:srgbClr val="9966FF"/>
              </a:solidFill>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Sheet1!$E$2:$E$33</c:f>
              <c:numCache>
                <c:formatCode>General</c:formatCode>
                <c:ptCount val="32"/>
                <c:pt idx="0">
                  <c:v>100</c:v>
                </c:pt>
                <c:pt idx="1">
                  <c:v>81.453000000000003</c:v>
                </c:pt>
                <c:pt idx="2">
                  <c:v>74.849000000000004</c:v>
                </c:pt>
                <c:pt idx="3">
                  <c:v>74.849000000000004</c:v>
                </c:pt>
                <c:pt idx="4">
                  <c:v>72.647000000000006</c:v>
                </c:pt>
                <c:pt idx="5">
                  <c:v>72.647000000000006</c:v>
                </c:pt>
                <c:pt idx="6">
                  <c:v>72.647000000000006</c:v>
                </c:pt>
                <c:pt idx="7">
                  <c:v>69.344999999999999</c:v>
                </c:pt>
                <c:pt idx="8">
                  <c:v>68.244</c:v>
                </c:pt>
                <c:pt idx="9">
                  <c:v>67.144000000000005</c:v>
                </c:pt>
                <c:pt idx="10">
                  <c:v>67.144000000000005</c:v>
                </c:pt>
                <c:pt idx="11">
                  <c:v>66.043000000000006</c:v>
                </c:pt>
                <c:pt idx="12">
                  <c:v>63.823</c:v>
                </c:pt>
                <c:pt idx="13">
                  <c:v>58.223999999999997</c:v>
                </c:pt>
                <c:pt idx="14">
                  <c:v>51.506</c:v>
                </c:pt>
                <c:pt idx="15">
                  <c:v>48.146999999999998</c:v>
                </c:pt>
                <c:pt idx="16">
                  <c:v>42.491</c:v>
                </c:pt>
                <c:pt idx="17">
                  <c:v>34.228999999999999</c:v>
                </c:pt>
                <c:pt idx="18">
                  <c:v>33.006</c:v>
                </c:pt>
                <c:pt idx="19">
                  <c:v>30.466999999999999</c:v>
                </c:pt>
                <c:pt idx="20">
                  <c:v>29.198</c:v>
                </c:pt>
                <c:pt idx="21">
                  <c:v>25.388999999999999</c:v>
                </c:pt>
                <c:pt idx="22">
                  <c:v>22.701000000000001</c:v>
                </c:pt>
                <c:pt idx="23">
                  <c:v>19.864000000000001</c:v>
                </c:pt>
                <c:pt idx="24">
                  <c:v>19.864000000000001</c:v>
                </c:pt>
                <c:pt idx="25">
                  <c:v>19.864000000000001</c:v>
                </c:pt>
                <c:pt idx="26">
                  <c:v>18.445</c:v>
                </c:pt>
              </c:numCache>
            </c:numRef>
          </c:yVal>
          <c:smooth val="0"/>
          <c:extLst>
            <c:ext xmlns:c16="http://schemas.microsoft.com/office/drawing/2014/chart" uri="{C3380CC4-5D6E-409C-BE32-E72D297353CC}">
              <c16:uniqueId val="{00000003-C68C-4CF8-A7C8-1662158F6FA4}"/>
            </c:ext>
          </c:extLst>
        </c:ser>
        <c:ser>
          <c:idx val="4"/>
          <c:order val="4"/>
          <c:tx>
            <c:strRef>
              <c:f>Sheet1!$F$1</c:f>
              <c:strCache>
                <c:ptCount val="1"/>
                <c:pt idx="0">
                  <c:v>IIP (N=81)</c:v>
                </c:pt>
              </c:strCache>
            </c:strRef>
          </c:tx>
          <c:spPr>
            <a:ln w="41275">
              <a:solidFill>
                <a:srgbClr val="FF9900"/>
              </a:solidFill>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Sheet1!$F$2:$F$33</c:f>
              <c:numCache>
                <c:formatCode>General</c:formatCode>
                <c:ptCount val="32"/>
                <c:pt idx="0">
                  <c:v>100</c:v>
                </c:pt>
                <c:pt idx="1">
                  <c:v>79.012</c:v>
                </c:pt>
                <c:pt idx="2">
                  <c:v>74.073999999999998</c:v>
                </c:pt>
                <c:pt idx="3">
                  <c:v>67.900999999999996</c:v>
                </c:pt>
                <c:pt idx="4">
                  <c:v>66.667000000000002</c:v>
                </c:pt>
                <c:pt idx="5">
                  <c:v>64.197999999999993</c:v>
                </c:pt>
                <c:pt idx="6">
                  <c:v>62.963000000000001</c:v>
                </c:pt>
                <c:pt idx="7">
                  <c:v>60.494</c:v>
                </c:pt>
                <c:pt idx="8">
                  <c:v>60.494</c:v>
                </c:pt>
                <c:pt idx="9">
                  <c:v>60.494</c:v>
                </c:pt>
                <c:pt idx="10">
                  <c:v>60.494</c:v>
                </c:pt>
                <c:pt idx="11">
                  <c:v>60.494</c:v>
                </c:pt>
                <c:pt idx="12">
                  <c:v>59.259</c:v>
                </c:pt>
                <c:pt idx="13">
                  <c:v>48.975999999999999</c:v>
                </c:pt>
                <c:pt idx="14">
                  <c:v>41.13</c:v>
                </c:pt>
                <c:pt idx="15">
                  <c:v>39.759</c:v>
                </c:pt>
                <c:pt idx="16">
                  <c:v>36.700000000000003</c:v>
                </c:pt>
                <c:pt idx="17">
                  <c:v>31.745000000000001</c:v>
                </c:pt>
                <c:pt idx="18">
                  <c:v>31.745000000000001</c:v>
                </c:pt>
                <c:pt idx="19">
                  <c:v>26.01</c:v>
                </c:pt>
              </c:numCache>
            </c:numRef>
          </c:yVal>
          <c:smooth val="0"/>
          <c:extLst>
            <c:ext xmlns:c16="http://schemas.microsoft.com/office/drawing/2014/chart" uri="{C3380CC4-5D6E-409C-BE32-E72D297353CC}">
              <c16:uniqueId val="{00000004-C68C-4CF8-A7C8-1662158F6FA4}"/>
            </c:ext>
          </c:extLst>
        </c:ser>
        <c:dLbls>
          <c:showLegendKey val="0"/>
          <c:showVal val="0"/>
          <c:showCatName val="0"/>
          <c:showSerName val="0"/>
          <c:showPercent val="0"/>
          <c:showBubbleSize val="0"/>
        </c:dLbls>
        <c:axId val="514256744"/>
        <c:axId val="514257136"/>
      </c:scatterChart>
      <c:valAx>
        <c:axId val="514256744"/>
        <c:scaling>
          <c:orientation val="minMax"/>
          <c:max val="20"/>
          <c:min val="0"/>
        </c:scaling>
        <c:delete val="0"/>
        <c:axPos val="b"/>
        <c:title>
          <c:tx>
            <c:rich>
              <a:bodyPr/>
              <a:lstStyle/>
              <a:p>
                <a:pPr>
                  <a:defRPr sz="1700">
                    <a:solidFill>
                      <a:schemeClr val="bg2"/>
                    </a:solidFill>
                  </a:defRPr>
                </a:pPr>
                <a:r>
                  <a:rPr lang="en-US" sz="1700" dirty="0" smtClean="0">
                    <a:solidFill>
                      <a:schemeClr val="bg2"/>
                    </a:solidFill>
                  </a:rPr>
                  <a:t>Years</a:t>
                </a:r>
                <a:endParaRPr lang="en-US" sz="1700" dirty="0">
                  <a:solidFill>
                    <a:schemeClr val="bg2"/>
                  </a:solidFill>
                </a:endParaRPr>
              </a:p>
            </c:rich>
          </c:tx>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514257136"/>
        <c:crosses val="autoZero"/>
        <c:crossBetween val="midCat"/>
        <c:majorUnit val="1"/>
      </c:valAx>
      <c:valAx>
        <c:axId val="514257136"/>
        <c:scaling>
          <c:orientation val="minMax"/>
          <c:max val="100"/>
          <c:min val="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Survival (%)</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14256744"/>
        <c:crosses val="autoZero"/>
        <c:crossBetween val="midCat"/>
        <c:majorUnit val="25"/>
      </c:valAx>
      <c:spPr>
        <a:noFill/>
        <a:ln>
          <a:solidFill>
            <a:schemeClr val="bg2"/>
          </a:solidFill>
        </a:ln>
      </c:spPr>
    </c:plotArea>
    <c:legend>
      <c:legendPos val="r"/>
      <c:layout>
        <c:manualLayout>
          <c:xMode val="edge"/>
          <c:yMode val="edge"/>
          <c:x val="0.35233770004413167"/>
          <c:y val="5.5749056758530181E-2"/>
          <c:w val="0.57925545258170152"/>
          <c:h val="0.14692216207349082"/>
        </c:manualLayout>
      </c:layout>
      <c:overlay val="1"/>
      <c:spPr>
        <a:noFill/>
        <a:ln>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359046916010499E-2"/>
          <c:w val="0.87737962511323264"/>
          <c:h val="0.84105499507874015"/>
        </c:manualLayout>
      </c:layout>
      <c:scatterChart>
        <c:scatterStyle val="lineMarker"/>
        <c:varyColors val="0"/>
        <c:ser>
          <c:idx val="0"/>
          <c:order val="0"/>
          <c:tx>
            <c:strRef>
              <c:f>Sheet1!$B$1</c:f>
              <c:strCache>
                <c:ptCount val="1"/>
                <c:pt idx="0">
                  <c:v>PH-not IPAH (N=623)</c:v>
                </c:pt>
              </c:strCache>
            </c:strRef>
          </c:tx>
          <c:spPr>
            <a:ln w="41275">
              <a:solidFill>
                <a:srgbClr val="FF0000"/>
              </a:solidFill>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Sheet1!$B$2:$B$22</c:f>
              <c:numCache>
                <c:formatCode>General</c:formatCode>
                <c:ptCount val="21"/>
                <c:pt idx="0">
                  <c:v>100</c:v>
                </c:pt>
                <c:pt idx="1">
                  <c:v>100</c:v>
                </c:pt>
                <c:pt idx="2">
                  <c:v>89.438000000000002</c:v>
                </c:pt>
                <c:pt idx="3">
                  <c:v>85.046000000000006</c:v>
                </c:pt>
                <c:pt idx="4">
                  <c:v>80.506</c:v>
                </c:pt>
                <c:pt idx="5">
                  <c:v>77.611000000000004</c:v>
                </c:pt>
                <c:pt idx="6">
                  <c:v>73.89</c:v>
                </c:pt>
                <c:pt idx="7">
                  <c:v>70.22</c:v>
                </c:pt>
                <c:pt idx="8">
                  <c:v>66.644000000000005</c:v>
                </c:pt>
                <c:pt idx="9">
                  <c:v>62.725000000000001</c:v>
                </c:pt>
                <c:pt idx="10">
                  <c:v>59.079000000000001</c:v>
                </c:pt>
                <c:pt idx="11">
                  <c:v>55.921999999999997</c:v>
                </c:pt>
                <c:pt idx="12">
                  <c:v>53.765999999999998</c:v>
                </c:pt>
                <c:pt idx="13">
                  <c:v>49.911000000000001</c:v>
                </c:pt>
                <c:pt idx="14">
                  <c:v>47.722999999999999</c:v>
                </c:pt>
                <c:pt idx="15">
                  <c:v>44.674999999999997</c:v>
                </c:pt>
                <c:pt idx="16">
                  <c:v>40.786999999999999</c:v>
                </c:pt>
                <c:pt idx="17">
                  <c:v>39.731999999999999</c:v>
                </c:pt>
                <c:pt idx="18">
                  <c:v>38.527000000000001</c:v>
                </c:pt>
                <c:pt idx="19">
                  <c:v>36.292000000000002</c:v>
                </c:pt>
                <c:pt idx="20">
                  <c:v>35.826000000000001</c:v>
                </c:pt>
              </c:numCache>
            </c:numRef>
          </c:yVal>
          <c:smooth val="0"/>
          <c:extLst>
            <c:ext xmlns:c16="http://schemas.microsoft.com/office/drawing/2014/chart" uri="{C3380CC4-5D6E-409C-BE32-E72D297353CC}">
              <c16:uniqueId val="{00000000-BE81-4744-8C8F-B2B4CD193BED}"/>
            </c:ext>
          </c:extLst>
        </c:ser>
        <c:ser>
          <c:idx val="1"/>
          <c:order val="1"/>
          <c:tx>
            <c:strRef>
              <c:f>Sheet1!$C$1</c:f>
              <c:strCache>
                <c:ptCount val="1"/>
                <c:pt idx="0">
                  <c:v>IPAH (N=452)</c:v>
                </c:pt>
              </c:strCache>
            </c:strRef>
          </c:tx>
          <c:spPr>
            <a:ln w="41275">
              <a:solidFill>
                <a:schemeClr val="bg1">
                  <a:lumMod val="50000"/>
                  <a:lumOff val="50000"/>
                </a:schemeClr>
              </a:solidFill>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Sheet1!$C$2:$C$22</c:f>
              <c:numCache>
                <c:formatCode>General</c:formatCode>
                <c:ptCount val="21"/>
                <c:pt idx="0">
                  <c:v>100</c:v>
                </c:pt>
                <c:pt idx="1">
                  <c:v>100</c:v>
                </c:pt>
                <c:pt idx="2">
                  <c:v>91.245999999999995</c:v>
                </c:pt>
                <c:pt idx="3">
                  <c:v>82.745000000000005</c:v>
                </c:pt>
                <c:pt idx="4">
                  <c:v>75.673000000000002</c:v>
                </c:pt>
                <c:pt idx="5">
                  <c:v>72.412999999999997</c:v>
                </c:pt>
                <c:pt idx="6">
                  <c:v>68.760000000000005</c:v>
                </c:pt>
                <c:pt idx="7">
                  <c:v>65.498000000000005</c:v>
                </c:pt>
                <c:pt idx="8">
                  <c:v>61.546999999999997</c:v>
                </c:pt>
                <c:pt idx="9">
                  <c:v>56.825000000000003</c:v>
                </c:pt>
                <c:pt idx="10">
                  <c:v>52.735999999999997</c:v>
                </c:pt>
                <c:pt idx="11">
                  <c:v>48.402999999999999</c:v>
                </c:pt>
                <c:pt idx="12">
                  <c:v>45.552999999999997</c:v>
                </c:pt>
                <c:pt idx="13">
                  <c:v>42.972000000000001</c:v>
                </c:pt>
                <c:pt idx="14">
                  <c:v>41.036000000000001</c:v>
                </c:pt>
                <c:pt idx="15">
                  <c:v>38.481000000000002</c:v>
                </c:pt>
                <c:pt idx="16">
                  <c:v>36.648000000000003</c:v>
                </c:pt>
                <c:pt idx="17">
                  <c:v>35.637</c:v>
                </c:pt>
                <c:pt idx="18">
                  <c:v>35.061999999999998</c:v>
                </c:pt>
                <c:pt idx="19">
                  <c:v>33.725999999999999</c:v>
                </c:pt>
                <c:pt idx="20">
                  <c:v>30.748000000000001</c:v>
                </c:pt>
              </c:numCache>
            </c:numRef>
          </c:yVal>
          <c:smooth val="0"/>
          <c:extLst>
            <c:ext xmlns:c16="http://schemas.microsoft.com/office/drawing/2014/chart" uri="{C3380CC4-5D6E-409C-BE32-E72D297353CC}">
              <c16:uniqueId val="{00000001-BE81-4744-8C8F-B2B4CD193BED}"/>
            </c:ext>
          </c:extLst>
        </c:ser>
        <c:ser>
          <c:idx val="2"/>
          <c:order val="2"/>
          <c:tx>
            <c:strRef>
              <c:f>Sheet1!$D$1</c:f>
              <c:strCache>
                <c:ptCount val="1"/>
                <c:pt idx="0">
                  <c:v>CF (N=213)</c:v>
                </c:pt>
              </c:strCache>
            </c:strRef>
          </c:tx>
          <c:spPr>
            <a:ln w="41275">
              <a:solidFill>
                <a:srgbClr val="00B050"/>
              </a:solidFill>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Sheet1!$D$2:$D$22</c:f>
              <c:numCache>
                <c:formatCode>General</c:formatCode>
                <c:ptCount val="21"/>
                <c:pt idx="0">
                  <c:v>100</c:v>
                </c:pt>
                <c:pt idx="1">
                  <c:v>100</c:v>
                </c:pt>
                <c:pt idx="2">
                  <c:v>94.313000000000002</c:v>
                </c:pt>
                <c:pt idx="3">
                  <c:v>84.77</c:v>
                </c:pt>
                <c:pt idx="4">
                  <c:v>77.938999999999993</c:v>
                </c:pt>
                <c:pt idx="5">
                  <c:v>74.39</c:v>
                </c:pt>
                <c:pt idx="6">
                  <c:v>71.831000000000003</c:v>
                </c:pt>
                <c:pt idx="7">
                  <c:v>70.242999999999995</c:v>
                </c:pt>
                <c:pt idx="8">
                  <c:v>65.364999999999995</c:v>
                </c:pt>
                <c:pt idx="9">
                  <c:v>60.881999999999998</c:v>
                </c:pt>
                <c:pt idx="10">
                  <c:v>57.286999999999999</c:v>
                </c:pt>
                <c:pt idx="11">
                  <c:v>53.584000000000003</c:v>
                </c:pt>
                <c:pt idx="12">
                  <c:v>52.323</c:v>
                </c:pt>
                <c:pt idx="13">
                  <c:v>50.317</c:v>
                </c:pt>
                <c:pt idx="14">
                  <c:v>46.792000000000002</c:v>
                </c:pt>
                <c:pt idx="15">
                  <c:v>44.642000000000003</c:v>
                </c:pt>
                <c:pt idx="16">
                  <c:v>44.642000000000003</c:v>
                </c:pt>
                <c:pt idx="17">
                  <c:v>43.002000000000002</c:v>
                </c:pt>
                <c:pt idx="18">
                  <c:v>41.281999999999996</c:v>
                </c:pt>
                <c:pt idx="19">
                  <c:v>39.405000000000001</c:v>
                </c:pt>
                <c:pt idx="20">
                  <c:v>39.405000000000001</c:v>
                </c:pt>
              </c:numCache>
            </c:numRef>
          </c:yVal>
          <c:smooth val="0"/>
          <c:extLst>
            <c:ext xmlns:c16="http://schemas.microsoft.com/office/drawing/2014/chart" uri="{C3380CC4-5D6E-409C-BE32-E72D297353CC}">
              <c16:uniqueId val="{00000002-BE81-4744-8C8F-B2B4CD193BED}"/>
            </c:ext>
          </c:extLst>
        </c:ser>
        <c:ser>
          <c:idx val="3"/>
          <c:order val="3"/>
          <c:tx>
            <c:strRef>
              <c:f>Sheet1!$E$1</c:f>
              <c:strCache>
                <c:ptCount val="1"/>
                <c:pt idx="0">
                  <c:v>COPD (N=57)</c:v>
                </c:pt>
              </c:strCache>
            </c:strRef>
          </c:tx>
          <c:spPr>
            <a:ln w="41275">
              <a:solidFill>
                <a:srgbClr val="9966FF"/>
              </a:solidFill>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Sheet1!$E$2:$E$22</c:f>
              <c:numCache>
                <c:formatCode>General</c:formatCode>
                <c:ptCount val="21"/>
                <c:pt idx="0">
                  <c:v>100</c:v>
                </c:pt>
                <c:pt idx="1">
                  <c:v>100</c:v>
                </c:pt>
                <c:pt idx="2">
                  <c:v>91.227999999999994</c:v>
                </c:pt>
                <c:pt idx="3">
                  <c:v>80.701999999999998</c:v>
                </c:pt>
                <c:pt idx="4">
                  <c:v>75.438999999999993</c:v>
                </c:pt>
                <c:pt idx="5">
                  <c:v>66.576999999999998</c:v>
                </c:pt>
                <c:pt idx="6">
                  <c:v>53.631</c:v>
                </c:pt>
                <c:pt idx="7">
                  <c:v>51.716000000000001</c:v>
                </c:pt>
                <c:pt idx="8">
                  <c:v>47.738</c:v>
                </c:pt>
                <c:pt idx="9">
                  <c:v>45.749000000000002</c:v>
                </c:pt>
                <c:pt idx="10">
                  <c:v>39.780999999999999</c:v>
                </c:pt>
                <c:pt idx="11">
                  <c:v>35.569000000000003</c:v>
                </c:pt>
                <c:pt idx="12">
                  <c:v>31.123000000000001</c:v>
                </c:pt>
                <c:pt idx="13">
                  <c:v>31.123000000000001</c:v>
                </c:pt>
                <c:pt idx="14">
                  <c:v>31.123000000000001</c:v>
                </c:pt>
                <c:pt idx="15">
                  <c:v>28.9</c:v>
                </c:pt>
              </c:numCache>
            </c:numRef>
          </c:yVal>
          <c:smooth val="0"/>
          <c:extLst>
            <c:ext xmlns:c16="http://schemas.microsoft.com/office/drawing/2014/chart" uri="{C3380CC4-5D6E-409C-BE32-E72D297353CC}">
              <c16:uniqueId val="{00000003-BE81-4744-8C8F-B2B4CD193BED}"/>
            </c:ext>
          </c:extLst>
        </c:ser>
        <c:ser>
          <c:idx val="4"/>
          <c:order val="4"/>
          <c:tx>
            <c:strRef>
              <c:f>Sheet1!$F$1</c:f>
              <c:strCache>
                <c:ptCount val="1"/>
                <c:pt idx="0">
                  <c:v>IIP (N=48)</c:v>
                </c:pt>
              </c:strCache>
            </c:strRef>
          </c:tx>
          <c:spPr>
            <a:ln w="41275">
              <a:solidFill>
                <a:srgbClr val="FF9900"/>
              </a:solidFill>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Sheet1!$F$2:$F$22</c:f>
              <c:numCache>
                <c:formatCode>General</c:formatCode>
                <c:ptCount val="21"/>
                <c:pt idx="0">
                  <c:v>100</c:v>
                </c:pt>
                <c:pt idx="1">
                  <c:v>100</c:v>
                </c:pt>
                <c:pt idx="2">
                  <c:v>82.647999999999996</c:v>
                </c:pt>
                <c:pt idx="3">
                  <c:v>69.406000000000006</c:v>
                </c:pt>
                <c:pt idx="4">
                  <c:v>67.093000000000004</c:v>
                </c:pt>
                <c:pt idx="5">
                  <c:v>61.932000000000002</c:v>
                </c:pt>
                <c:pt idx="6">
                  <c:v>53.57</c:v>
                </c:pt>
                <c:pt idx="7">
                  <c:v>53.57</c:v>
                </c:pt>
                <c:pt idx="8">
                  <c:v>43.892000000000003</c:v>
                </c:pt>
              </c:numCache>
            </c:numRef>
          </c:yVal>
          <c:smooth val="0"/>
          <c:extLst>
            <c:ext xmlns:c16="http://schemas.microsoft.com/office/drawing/2014/chart" uri="{C3380CC4-5D6E-409C-BE32-E72D297353CC}">
              <c16:uniqueId val="{00000004-BE81-4744-8C8F-B2B4CD193BED}"/>
            </c:ext>
          </c:extLst>
        </c:ser>
        <c:dLbls>
          <c:showLegendKey val="0"/>
          <c:showVal val="0"/>
          <c:showCatName val="0"/>
          <c:showSerName val="0"/>
          <c:showPercent val="0"/>
          <c:showBubbleSize val="0"/>
        </c:dLbls>
        <c:axId val="514389656"/>
        <c:axId val="523586680"/>
      </c:scatterChart>
      <c:valAx>
        <c:axId val="514389656"/>
        <c:scaling>
          <c:orientation val="minMax"/>
          <c:max val="20"/>
          <c:min val="0"/>
        </c:scaling>
        <c:delete val="0"/>
        <c:axPos val="b"/>
        <c:title>
          <c:tx>
            <c:rich>
              <a:bodyPr/>
              <a:lstStyle/>
              <a:p>
                <a:pPr>
                  <a:defRPr sz="1700">
                    <a:solidFill>
                      <a:schemeClr val="bg2"/>
                    </a:solidFill>
                  </a:defRPr>
                </a:pPr>
                <a:r>
                  <a:rPr lang="en-US" sz="1700" dirty="0" smtClean="0">
                    <a:solidFill>
                      <a:schemeClr val="bg2"/>
                    </a:solidFill>
                  </a:rPr>
                  <a:t>Years</a:t>
                </a:r>
                <a:endParaRPr lang="en-US" sz="1700" dirty="0">
                  <a:solidFill>
                    <a:schemeClr val="bg2"/>
                  </a:solidFill>
                </a:endParaRPr>
              </a:p>
            </c:rich>
          </c:tx>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523586680"/>
        <c:crosses val="autoZero"/>
        <c:crossBetween val="midCat"/>
        <c:majorUnit val="1"/>
      </c:valAx>
      <c:valAx>
        <c:axId val="523586680"/>
        <c:scaling>
          <c:orientation val="minMax"/>
          <c:max val="100"/>
          <c:min val="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Survival (%)</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14389656"/>
        <c:crosses val="autoZero"/>
        <c:crossBetween val="midCat"/>
        <c:majorUnit val="25"/>
      </c:valAx>
      <c:spPr>
        <a:noFill/>
        <a:ln>
          <a:solidFill>
            <a:schemeClr val="bg2"/>
          </a:solidFill>
        </a:ln>
      </c:spPr>
    </c:plotArea>
    <c:legend>
      <c:legendPos val="r"/>
      <c:layout>
        <c:manualLayout>
          <c:xMode val="edge"/>
          <c:yMode val="edge"/>
          <c:x val="0.35233770004413167"/>
          <c:y val="5.5749056758530181E-2"/>
          <c:w val="0.57925545258170152"/>
          <c:h val="0.14692216207349082"/>
        </c:manualLayout>
      </c:layout>
      <c:overlay val="1"/>
      <c:spPr>
        <a:noFill/>
        <a:ln>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0524600738467"/>
          <c:y val="3.6402642466302822E-2"/>
          <c:w val="0.50027125316962495"/>
          <c:h val="0.86751058335449993"/>
        </c:manualLayout>
      </c:layout>
      <c:barChart>
        <c:barDir val="col"/>
        <c:grouping val="percentStacked"/>
        <c:varyColors val="0"/>
        <c:ser>
          <c:idx val="0"/>
          <c:order val="0"/>
          <c:tx>
            <c:strRef>
              <c:f>Sheet1!$A$2</c:f>
              <c:strCache>
                <c:ptCount val="1"/>
                <c:pt idx="0">
                  <c:v>Normal, no complaints, no evidence of disease</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cat>
            <c:strRef>
              <c:f>Sheet1!$B$1:$D$1</c:f>
              <c:strCache>
                <c:ptCount val="3"/>
                <c:pt idx="0">
                  <c:v>1 Year (N=272)</c:v>
                </c:pt>
                <c:pt idx="1">
                  <c:v>2 Year (N=217)</c:v>
                </c:pt>
                <c:pt idx="2">
                  <c:v>3 Year (N=194)</c:v>
                </c:pt>
              </c:strCache>
            </c:strRef>
          </c:cat>
          <c:val>
            <c:numRef>
              <c:f>Sheet1!$B$2:$D$2</c:f>
              <c:numCache>
                <c:formatCode>General</c:formatCode>
                <c:ptCount val="3"/>
                <c:pt idx="0">
                  <c:v>61</c:v>
                </c:pt>
                <c:pt idx="1">
                  <c:v>60</c:v>
                </c:pt>
                <c:pt idx="2">
                  <c:v>54</c:v>
                </c:pt>
              </c:numCache>
            </c:numRef>
          </c:val>
          <c:extLst>
            <c:ext xmlns:c16="http://schemas.microsoft.com/office/drawing/2014/chart" uri="{C3380CC4-5D6E-409C-BE32-E72D297353CC}">
              <c16:uniqueId val="{00000000-E759-452E-9B8A-CAFC2AFB4DAE}"/>
            </c:ext>
          </c:extLst>
        </c:ser>
        <c:ser>
          <c:idx val="1"/>
          <c:order val="1"/>
          <c:tx>
            <c:strRef>
              <c:f>Sheet1!$A$3</c:f>
              <c:strCache>
                <c:ptCount val="1"/>
                <c:pt idx="0">
                  <c:v>Able to carry on normal activity: minor symptoms of disease</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invertIfNegative val="0"/>
          <c:cat>
            <c:strRef>
              <c:f>Sheet1!$B$1:$D$1</c:f>
              <c:strCache>
                <c:ptCount val="3"/>
                <c:pt idx="0">
                  <c:v>1 Year (N=272)</c:v>
                </c:pt>
                <c:pt idx="1">
                  <c:v>2 Year (N=217)</c:v>
                </c:pt>
                <c:pt idx="2">
                  <c:v>3 Year (N=194)</c:v>
                </c:pt>
              </c:strCache>
            </c:strRef>
          </c:cat>
          <c:val>
            <c:numRef>
              <c:f>Sheet1!$B$3:$D$3</c:f>
              <c:numCache>
                <c:formatCode>General</c:formatCode>
                <c:ptCount val="3"/>
                <c:pt idx="0">
                  <c:v>88</c:v>
                </c:pt>
                <c:pt idx="1">
                  <c:v>68</c:v>
                </c:pt>
                <c:pt idx="2">
                  <c:v>64</c:v>
                </c:pt>
              </c:numCache>
            </c:numRef>
          </c:val>
          <c:extLst>
            <c:ext xmlns:c16="http://schemas.microsoft.com/office/drawing/2014/chart" uri="{C3380CC4-5D6E-409C-BE32-E72D297353CC}">
              <c16:uniqueId val="{00000001-E759-452E-9B8A-CAFC2AFB4DAE}"/>
            </c:ext>
          </c:extLst>
        </c:ser>
        <c:ser>
          <c:idx val="2"/>
          <c:order val="2"/>
          <c:tx>
            <c:strRef>
              <c:f>Sheet1!$A$4</c:f>
              <c:strCache>
                <c:ptCount val="1"/>
                <c:pt idx="0">
                  <c:v>Normal activity with effort: some symptoms of disease</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invertIfNegative val="0"/>
          <c:cat>
            <c:strRef>
              <c:f>Sheet1!$B$1:$D$1</c:f>
              <c:strCache>
                <c:ptCount val="3"/>
                <c:pt idx="0">
                  <c:v>1 Year (N=272)</c:v>
                </c:pt>
                <c:pt idx="1">
                  <c:v>2 Year (N=217)</c:v>
                </c:pt>
                <c:pt idx="2">
                  <c:v>3 Year (N=194)</c:v>
                </c:pt>
              </c:strCache>
            </c:strRef>
          </c:cat>
          <c:val>
            <c:numRef>
              <c:f>Sheet1!$B$4:$D$4</c:f>
              <c:numCache>
                <c:formatCode>General</c:formatCode>
                <c:ptCount val="3"/>
                <c:pt idx="0">
                  <c:v>50</c:v>
                </c:pt>
                <c:pt idx="1">
                  <c:v>46</c:v>
                </c:pt>
                <c:pt idx="2">
                  <c:v>40</c:v>
                </c:pt>
              </c:numCache>
            </c:numRef>
          </c:val>
          <c:extLst>
            <c:ext xmlns:c16="http://schemas.microsoft.com/office/drawing/2014/chart" uri="{C3380CC4-5D6E-409C-BE32-E72D297353CC}">
              <c16:uniqueId val="{00000002-E759-452E-9B8A-CAFC2AFB4DAE}"/>
            </c:ext>
          </c:extLst>
        </c:ser>
        <c:ser>
          <c:idx val="3"/>
          <c:order val="3"/>
          <c:tx>
            <c:strRef>
              <c:f>Sheet1!$A$5</c:f>
              <c:strCache>
                <c:ptCount val="1"/>
                <c:pt idx="0">
                  <c:v>Cares for self: unable to carry on normal activity or active work</c:v>
                </c:pt>
              </c:strCache>
            </c:strRef>
          </c:tx>
          <c:spPr>
            <a:gradFill flip="none" rotWithShape="1">
              <a:gsLst>
                <a:gs pos="0">
                  <a:srgbClr val="6600CC"/>
                </a:gs>
                <a:gs pos="50000">
                  <a:srgbClr val="9933FF"/>
                </a:gs>
                <a:gs pos="100000">
                  <a:srgbClr val="6600CC"/>
                </a:gs>
              </a:gsLst>
              <a:lin ang="10800000" scaled="1"/>
              <a:tileRect/>
            </a:gradFill>
            <a:ln>
              <a:solidFill>
                <a:schemeClr val="bg2"/>
              </a:solidFill>
            </a:ln>
          </c:spPr>
          <c:invertIfNegative val="0"/>
          <c:cat>
            <c:strRef>
              <c:f>Sheet1!$B$1:$D$1</c:f>
              <c:strCache>
                <c:ptCount val="3"/>
                <c:pt idx="0">
                  <c:v>1 Year (N=272)</c:v>
                </c:pt>
                <c:pt idx="1">
                  <c:v>2 Year (N=217)</c:v>
                </c:pt>
                <c:pt idx="2">
                  <c:v>3 Year (N=194)</c:v>
                </c:pt>
              </c:strCache>
            </c:strRef>
          </c:cat>
          <c:val>
            <c:numRef>
              <c:f>Sheet1!$B$5:$D$5</c:f>
              <c:numCache>
                <c:formatCode>General</c:formatCode>
                <c:ptCount val="3"/>
                <c:pt idx="0">
                  <c:v>20</c:v>
                </c:pt>
                <c:pt idx="1">
                  <c:v>20</c:v>
                </c:pt>
                <c:pt idx="2">
                  <c:v>20</c:v>
                </c:pt>
              </c:numCache>
            </c:numRef>
          </c:val>
          <c:extLst>
            <c:ext xmlns:c16="http://schemas.microsoft.com/office/drawing/2014/chart" uri="{C3380CC4-5D6E-409C-BE32-E72D297353CC}">
              <c16:uniqueId val="{00000003-E759-452E-9B8A-CAFC2AFB4DAE}"/>
            </c:ext>
          </c:extLst>
        </c:ser>
        <c:ser>
          <c:idx val="4"/>
          <c:order val="4"/>
          <c:tx>
            <c:strRef>
              <c:f>Sheet1!$A$6</c:f>
              <c:strCache>
                <c:ptCount val="1"/>
                <c:pt idx="0">
                  <c:v>Requires occasional assistance but is able to care for needs</c:v>
                </c:pt>
              </c:strCache>
            </c:strRef>
          </c:tx>
          <c:spPr>
            <a:gradFill flip="none" rotWithShape="1">
              <a:gsLst>
                <a:gs pos="0">
                  <a:srgbClr val="000077"/>
                </a:gs>
                <a:gs pos="50000">
                  <a:srgbClr val="2626FF"/>
                </a:gs>
                <a:gs pos="100000">
                  <a:srgbClr val="000077"/>
                </a:gs>
              </a:gsLst>
              <a:lin ang="10800000" scaled="1"/>
              <a:tileRect/>
            </a:gradFill>
            <a:ln>
              <a:solidFill>
                <a:srgbClr val="000000"/>
              </a:solidFill>
            </a:ln>
          </c:spPr>
          <c:invertIfNegative val="0"/>
          <c:cat>
            <c:strRef>
              <c:f>Sheet1!$B$1:$D$1</c:f>
              <c:strCache>
                <c:ptCount val="3"/>
                <c:pt idx="0">
                  <c:v>1 Year (N=272)</c:v>
                </c:pt>
                <c:pt idx="1">
                  <c:v>2 Year (N=217)</c:v>
                </c:pt>
                <c:pt idx="2">
                  <c:v>3 Year (N=194)</c:v>
                </c:pt>
              </c:strCache>
            </c:strRef>
          </c:cat>
          <c:val>
            <c:numRef>
              <c:f>Sheet1!$B$6:$D$6</c:f>
              <c:numCache>
                <c:formatCode>General</c:formatCode>
                <c:ptCount val="3"/>
                <c:pt idx="0">
                  <c:v>9</c:v>
                </c:pt>
                <c:pt idx="1">
                  <c:v>7</c:v>
                </c:pt>
                <c:pt idx="2">
                  <c:v>6</c:v>
                </c:pt>
              </c:numCache>
            </c:numRef>
          </c:val>
          <c:extLst>
            <c:ext xmlns:c16="http://schemas.microsoft.com/office/drawing/2014/chart" uri="{C3380CC4-5D6E-409C-BE32-E72D297353CC}">
              <c16:uniqueId val="{00000004-E759-452E-9B8A-CAFC2AFB4DAE}"/>
            </c:ext>
          </c:extLst>
        </c:ser>
        <c:ser>
          <c:idx val="5"/>
          <c:order val="5"/>
          <c:tx>
            <c:strRef>
              <c:f>Sheet1!$A$7</c:f>
              <c:strCache>
                <c:ptCount val="1"/>
                <c:pt idx="0">
                  <c:v>Requires considerable assistance and frequent medical care</c:v>
                </c:pt>
              </c:strCache>
            </c:strRef>
          </c:tx>
          <c:spPr>
            <a:gradFill>
              <a:gsLst>
                <a:gs pos="0">
                  <a:srgbClr val="A7722D">
                    <a:lumMod val="50000"/>
                  </a:srgbClr>
                </a:gs>
                <a:gs pos="50000">
                  <a:srgbClr val="A7722D">
                    <a:lumMod val="60000"/>
                    <a:lumOff val="40000"/>
                  </a:srgbClr>
                </a:gs>
                <a:gs pos="100000">
                  <a:schemeClr val="accent6">
                    <a:lumMod val="50000"/>
                  </a:schemeClr>
                </a:gs>
              </a:gsLst>
              <a:lin ang="10800000" scaled="1"/>
            </a:gradFill>
            <a:ln>
              <a:solidFill>
                <a:srgbClr val="000000"/>
              </a:solidFill>
            </a:ln>
          </c:spPr>
          <c:invertIfNegative val="0"/>
          <c:cat>
            <c:strRef>
              <c:f>Sheet1!$B$1:$D$1</c:f>
              <c:strCache>
                <c:ptCount val="3"/>
                <c:pt idx="0">
                  <c:v>1 Year (N=272)</c:v>
                </c:pt>
                <c:pt idx="1">
                  <c:v>2 Year (N=217)</c:v>
                </c:pt>
                <c:pt idx="2">
                  <c:v>3 Year (N=194)</c:v>
                </c:pt>
              </c:strCache>
            </c:strRef>
          </c:cat>
          <c:val>
            <c:numRef>
              <c:f>Sheet1!$B$7:$D$7</c:f>
              <c:numCache>
                <c:formatCode>General</c:formatCode>
                <c:ptCount val="3"/>
                <c:pt idx="0">
                  <c:v>10</c:v>
                </c:pt>
                <c:pt idx="1">
                  <c:v>7</c:v>
                </c:pt>
                <c:pt idx="2">
                  <c:v>3</c:v>
                </c:pt>
              </c:numCache>
            </c:numRef>
          </c:val>
          <c:extLst>
            <c:ext xmlns:c16="http://schemas.microsoft.com/office/drawing/2014/chart" uri="{C3380CC4-5D6E-409C-BE32-E72D297353CC}">
              <c16:uniqueId val="{00000005-E759-452E-9B8A-CAFC2AFB4DAE}"/>
            </c:ext>
          </c:extLst>
        </c:ser>
        <c:ser>
          <c:idx val="6"/>
          <c:order val="6"/>
          <c:tx>
            <c:strRef>
              <c:f>Sheet1!$A$8</c:f>
              <c:strCache>
                <c:ptCount val="1"/>
                <c:pt idx="0">
                  <c:v>Disabled: requires special care and assistance</c:v>
                </c:pt>
              </c:strCache>
            </c:strRef>
          </c:tx>
          <c:spPr>
            <a:gradFill flip="none" rotWithShape="1">
              <a:gsLst>
                <a:gs pos="0">
                  <a:srgbClr val="0070C0"/>
                </a:gs>
                <a:gs pos="50000">
                  <a:srgbClr val="00B0F0"/>
                </a:gs>
                <a:gs pos="100000">
                  <a:srgbClr val="0070C0"/>
                </a:gs>
              </a:gsLst>
              <a:lin ang="10800000" scaled="1"/>
              <a:tileRect/>
            </a:gradFill>
            <a:ln>
              <a:solidFill>
                <a:srgbClr val="000000"/>
              </a:solidFill>
            </a:ln>
          </c:spPr>
          <c:invertIfNegative val="0"/>
          <c:cat>
            <c:strRef>
              <c:f>Sheet1!$B$1:$D$1</c:f>
              <c:strCache>
                <c:ptCount val="3"/>
                <c:pt idx="0">
                  <c:v>1 Year (N=272)</c:v>
                </c:pt>
                <c:pt idx="1">
                  <c:v>2 Year (N=217)</c:v>
                </c:pt>
                <c:pt idx="2">
                  <c:v>3 Year (N=194)</c:v>
                </c:pt>
              </c:strCache>
            </c:strRef>
          </c:cat>
          <c:val>
            <c:numRef>
              <c:f>Sheet1!$B$8:$D$8</c:f>
              <c:numCache>
                <c:formatCode>General</c:formatCode>
                <c:ptCount val="3"/>
                <c:pt idx="0">
                  <c:v>7</c:v>
                </c:pt>
                <c:pt idx="1">
                  <c:v>2</c:v>
                </c:pt>
                <c:pt idx="2">
                  <c:v>2</c:v>
                </c:pt>
              </c:numCache>
            </c:numRef>
          </c:val>
          <c:extLst>
            <c:ext xmlns:c16="http://schemas.microsoft.com/office/drawing/2014/chart" uri="{C3380CC4-5D6E-409C-BE32-E72D297353CC}">
              <c16:uniqueId val="{00000006-E759-452E-9B8A-CAFC2AFB4DAE}"/>
            </c:ext>
          </c:extLst>
        </c:ser>
        <c:ser>
          <c:idx val="7"/>
          <c:order val="7"/>
          <c:tx>
            <c:strRef>
              <c:f>Sheet1!$A$9</c:f>
              <c:strCache>
                <c:ptCount val="1"/>
                <c:pt idx="0">
                  <c:v>Severely disabled: hospitalization is indicated, death not imminent</c:v>
                </c:pt>
              </c:strCache>
            </c:strRef>
          </c:tx>
          <c:spPr>
            <a:gradFill flip="none" rotWithShape="1">
              <a:gsLst>
                <a:gs pos="0">
                  <a:srgbClr val="660066"/>
                </a:gs>
                <a:gs pos="50000">
                  <a:srgbClr val="A200A2"/>
                </a:gs>
                <a:gs pos="100000">
                  <a:srgbClr val="660066"/>
                </a:gs>
              </a:gsLst>
              <a:lin ang="10800000" scaled="1"/>
              <a:tileRect/>
            </a:gradFill>
            <a:ln>
              <a:solidFill>
                <a:srgbClr val="000000"/>
              </a:solidFill>
            </a:ln>
          </c:spPr>
          <c:invertIfNegative val="0"/>
          <c:cat>
            <c:strRef>
              <c:f>Sheet1!$B$1:$D$1</c:f>
              <c:strCache>
                <c:ptCount val="3"/>
                <c:pt idx="0">
                  <c:v>1 Year (N=272)</c:v>
                </c:pt>
                <c:pt idx="1">
                  <c:v>2 Year (N=217)</c:v>
                </c:pt>
                <c:pt idx="2">
                  <c:v>3 Year (N=194)</c:v>
                </c:pt>
              </c:strCache>
            </c:strRef>
          </c:cat>
          <c:val>
            <c:numRef>
              <c:f>Sheet1!$B$9:$D$9</c:f>
              <c:numCache>
                <c:formatCode>General</c:formatCode>
                <c:ptCount val="3"/>
                <c:pt idx="0">
                  <c:v>6</c:v>
                </c:pt>
                <c:pt idx="1">
                  <c:v>1</c:v>
                </c:pt>
                <c:pt idx="2">
                  <c:v>0</c:v>
                </c:pt>
              </c:numCache>
            </c:numRef>
          </c:val>
          <c:extLst>
            <c:ext xmlns:c16="http://schemas.microsoft.com/office/drawing/2014/chart" uri="{C3380CC4-5D6E-409C-BE32-E72D297353CC}">
              <c16:uniqueId val="{00000007-E759-452E-9B8A-CAFC2AFB4DAE}"/>
            </c:ext>
          </c:extLst>
        </c:ser>
        <c:ser>
          <c:idx val="8"/>
          <c:order val="8"/>
          <c:tx>
            <c:strRef>
              <c:f>Sheet1!$A$10</c:f>
              <c:strCache>
                <c:ptCount val="1"/>
                <c:pt idx="0">
                  <c:v>Very sick, hospitalization necessary: active treatment necessary</c:v>
                </c:pt>
              </c:strCache>
            </c:strRef>
          </c:tx>
          <c:spPr>
            <a:gradFill>
              <a:gsLst>
                <a:gs pos="0">
                  <a:srgbClr val="CC6600"/>
                </a:gs>
                <a:gs pos="50000">
                  <a:srgbClr val="FF9900"/>
                </a:gs>
                <a:gs pos="100000">
                  <a:srgbClr val="CC6600"/>
                </a:gs>
              </a:gsLst>
              <a:lin ang="10800000" scaled="1"/>
            </a:gradFill>
            <a:ln>
              <a:solidFill>
                <a:srgbClr val="000000"/>
              </a:solidFill>
            </a:ln>
          </c:spPr>
          <c:invertIfNegative val="0"/>
          <c:cat>
            <c:strRef>
              <c:f>Sheet1!$B$1:$D$1</c:f>
              <c:strCache>
                <c:ptCount val="3"/>
                <c:pt idx="0">
                  <c:v>1 Year (N=272)</c:v>
                </c:pt>
                <c:pt idx="1">
                  <c:v>2 Year (N=217)</c:v>
                </c:pt>
                <c:pt idx="2">
                  <c:v>3 Year (N=194)</c:v>
                </c:pt>
              </c:strCache>
            </c:strRef>
          </c:cat>
          <c:val>
            <c:numRef>
              <c:f>Sheet1!$B$10:$D$10</c:f>
              <c:numCache>
                <c:formatCode>General</c:formatCode>
                <c:ptCount val="3"/>
                <c:pt idx="0">
                  <c:v>11</c:v>
                </c:pt>
                <c:pt idx="1">
                  <c:v>3</c:v>
                </c:pt>
                <c:pt idx="2">
                  <c:v>2</c:v>
                </c:pt>
              </c:numCache>
            </c:numRef>
          </c:val>
          <c:extLst>
            <c:ext xmlns:c16="http://schemas.microsoft.com/office/drawing/2014/chart" uri="{C3380CC4-5D6E-409C-BE32-E72D297353CC}">
              <c16:uniqueId val="{00000008-E759-452E-9B8A-CAFC2AFB4DAE}"/>
            </c:ext>
          </c:extLst>
        </c:ser>
        <c:ser>
          <c:idx val="9"/>
          <c:order val="9"/>
          <c:tx>
            <c:strRef>
              <c:f>Sheet1!$A$11</c:f>
              <c:strCache>
                <c:ptCount val="1"/>
                <c:pt idx="0">
                  <c:v>Moribund, fatal processes progressing rapidly</c:v>
                </c:pt>
              </c:strCache>
            </c:strRef>
          </c:tx>
          <c:spPr>
            <a:gradFill flip="none" rotWithShape="1">
              <a:gsLst>
                <a:gs pos="0">
                  <a:srgbClr val="008080"/>
                </a:gs>
                <a:gs pos="50000">
                  <a:srgbClr val="00FFFF"/>
                </a:gs>
                <a:gs pos="100000">
                  <a:srgbClr val="008080"/>
                </a:gs>
              </a:gsLst>
              <a:lin ang="10800000" scaled="1"/>
              <a:tileRect/>
            </a:gradFill>
            <a:ln>
              <a:solidFill>
                <a:srgbClr val="000000"/>
              </a:solidFill>
            </a:ln>
          </c:spPr>
          <c:invertIfNegative val="0"/>
          <c:cat>
            <c:strRef>
              <c:f>Sheet1!$B$1:$D$1</c:f>
              <c:strCache>
                <c:ptCount val="3"/>
                <c:pt idx="0">
                  <c:v>1 Year (N=272)</c:v>
                </c:pt>
                <c:pt idx="1">
                  <c:v>2 Year (N=217)</c:v>
                </c:pt>
                <c:pt idx="2">
                  <c:v>3 Year (N=194)</c:v>
                </c:pt>
              </c:strCache>
            </c:strRef>
          </c:cat>
          <c:val>
            <c:numRef>
              <c:f>Sheet1!$B$11:$D$11</c:f>
              <c:numCache>
                <c:formatCode>General</c:formatCode>
                <c:ptCount val="3"/>
                <c:pt idx="0">
                  <c:v>10</c:v>
                </c:pt>
                <c:pt idx="1">
                  <c:v>3</c:v>
                </c:pt>
                <c:pt idx="2">
                  <c:v>3</c:v>
                </c:pt>
              </c:numCache>
            </c:numRef>
          </c:val>
          <c:extLst>
            <c:ext xmlns:c16="http://schemas.microsoft.com/office/drawing/2014/chart" uri="{C3380CC4-5D6E-409C-BE32-E72D297353CC}">
              <c16:uniqueId val="{00000009-E759-452E-9B8A-CAFC2AFB4DAE}"/>
            </c:ext>
          </c:extLst>
        </c:ser>
        <c:dLbls>
          <c:showLegendKey val="0"/>
          <c:showVal val="0"/>
          <c:showCatName val="0"/>
          <c:showSerName val="0"/>
          <c:showPercent val="0"/>
          <c:showBubbleSize val="0"/>
        </c:dLbls>
        <c:gapWidth val="50"/>
        <c:overlap val="100"/>
        <c:axId val="674570824"/>
        <c:axId val="674571216"/>
      </c:barChart>
      <c:catAx>
        <c:axId val="674570824"/>
        <c:scaling>
          <c:orientation val="minMax"/>
        </c:scaling>
        <c:delete val="0"/>
        <c:axPos val="b"/>
        <c:numFmt formatCode="General"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674571216"/>
        <c:crosses val="autoZero"/>
        <c:auto val="1"/>
        <c:lblAlgn val="ctr"/>
        <c:lblOffset val="100"/>
        <c:noMultiLvlLbl val="0"/>
      </c:catAx>
      <c:valAx>
        <c:axId val="674571216"/>
        <c:scaling>
          <c:orientation val="minMax"/>
          <c:min val="0"/>
        </c:scaling>
        <c:delete val="0"/>
        <c:axPos val="l"/>
        <c:majorGridlines>
          <c:spPr>
            <a:ln w="6350">
              <a:solidFill>
                <a:schemeClr val="bg2"/>
              </a:solidFill>
              <a:prstDash val="sysDash"/>
            </a:ln>
          </c:spPr>
        </c:majorGridlines>
        <c:numFmt formatCode="0%"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674570824"/>
        <c:crosses val="autoZero"/>
        <c:crossBetween val="between"/>
        <c:majorUnit val="0.2"/>
      </c:valAx>
      <c:spPr>
        <a:noFill/>
        <a:ln>
          <a:solidFill>
            <a:schemeClr val="bg2"/>
          </a:solidFill>
        </a:ln>
      </c:spPr>
    </c:plotArea>
    <c:legend>
      <c:legendPos val="r"/>
      <c:layout>
        <c:manualLayout>
          <c:xMode val="edge"/>
          <c:yMode val="edge"/>
          <c:x val="0.6179320699319365"/>
          <c:y val="1.309933317174051E-2"/>
          <c:w val="0.3550598336224921"/>
          <c:h val="0.9580821338504304"/>
        </c:manualLayout>
      </c:layout>
      <c:overlay val="0"/>
      <c:spPr>
        <a:solidFill>
          <a:schemeClr val="tx1"/>
        </a:solidFill>
        <a:ln w="12700">
          <a:solidFill>
            <a:schemeClr val="bg2"/>
          </a:solidFill>
        </a:ln>
      </c:spPr>
      <c:txPr>
        <a:bodyPr/>
        <a:lstStyle/>
        <a:p>
          <a:pPr>
            <a:defRPr sz="12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4881293247434977E-2"/>
          <c:y val="3.6690160034443316E-2"/>
          <c:w val="0.9084520400858983"/>
          <c:h val="0.77804035861464993"/>
        </c:manualLayout>
      </c:layout>
      <c:barChart>
        <c:barDir val="col"/>
        <c:grouping val="clustered"/>
        <c:varyColors val="0"/>
        <c:ser>
          <c:idx val="0"/>
          <c:order val="0"/>
          <c:tx>
            <c:strRef>
              <c:f>Sheet1!$B$1</c:f>
              <c:strCache>
                <c:ptCount val="1"/>
                <c:pt idx="0">
                  <c:v>%</c:v>
                </c:pt>
              </c:strCache>
            </c:strRef>
          </c:tx>
          <c:spPr>
            <a:gradFill>
              <a:gsLst>
                <a:gs pos="50000">
                  <a:srgbClr val="00FF00"/>
                </a:gs>
                <a:gs pos="0">
                  <a:srgbClr val="009900"/>
                </a:gs>
                <a:gs pos="100000">
                  <a:srgbClr val="009900"/>
                </a:gs>
              </a:gsLst>
              <a:lin ang="10800000" scaled="0"/>
            </a:gradFill>
            <a:ln>
              <a:solidFill>
                <a:schemeClr val="bg2"/>
              </a:solidFill>
            </a:ln>
            <a:effectLst/>
          </c:spPr>
          <c:invertIfNegative val="0"/>
          <c:cat>
            <c:strRef>
              <c:f>Sheet1!$A$2:$A$8</c:f>
              <c:strCache>
                <c:ptCount val="7"/>
                <c:pt idx="0">
                  <c:v>1 Year (N=227)</c:v>
                </c:pt>
                <c:pt idx="1">
                  <c:v>3 Years (N=188)</c:v>
                </c:pt>
                <c:pt idx="2">
                  <c:v>5 Years (N=167)</c:v>
                </c:pt>
                <c:pt idx="4">
                  <c:v>1 Year (N=243)</c:v>
                </c:pt>
                <c:pt idx="5">
                  <c:v>3 Years (N=175)</c:v>
                </c:pt>
                <c:pt idx="6">
                  <c:v>5 Years (N=146)</c:v>
                </c:pt>
              </c:strCache>
            </c:strRef>
          </c:cat>
          <c:val>
            <c:numRef>
              <c:f>Sheet1!$B$2:$B$8</c:f>
              <c:numCache>
                <c:formatCode>General</c:formatCode>
                <c:ptCount val="7"/>
                <c:pt idx="0">
                  <c:v>0.39647577090000002</c:v>
                </c:pt>
                <c:pt idx="1">
                  <c:v>0.44680851059999999</c:v>
                </c:pt>
                <c:pt idx="2">
                  <c:v>0.49101796409999998</c:v>
                </c:pt>
                <c:pt idx="4">
                  <c:v>0.14814814809999999</c:v>
                </c:pt>
                <c:pt idx="5">
                  <c:v>0.24571428570000001</c:v>
                </c:pt>
                <c:pt idx="6">
                  <c:v>0.26712328769999999</c:v>
                </c:pt>
              </c:numCache>
            </c:numRef>
          </c:val>
          <c:extLst>
            <c:ext xmlns:c16="http://schemas.microsoft.com/office/drawing/2014/chart" uri="{C3380CC4-5D6E-409C-BE32-E72D297353CC}">
              <c16:uniqueId val="{00000000-BE11-4907-B86B-4AC5082A6FF7}"/>
            </c:ext>
          </c:extLst>
        </c:ser>
        <c:dLbls>
          <c:showLegendKey val="0"/>
          <c:showVal val="0"/>
          <c:showCatName val="0"/>
          <c:showSerName val="0"/>
          <c:showPercent val="0"/>
          <c:showBubbleSize val="0"/>
        </c:dLbls>
        <c:gapWidth val="50"/>
        <c:overlap val="25"/>
        <c:axId val="700389248"/>
        <c:axId val="700389640"/>
      </c:barChart>
      <c:catAx>
        <c:axId val="700389248"/>
        <c:scaling>
          <c:orientation val="minMax"/>
        </c:scaling>
        <c:delete val="0"/>
        <c:axPos val="b"/>
        <c:numFmt formatCode="General" sourceLinked="1"/>
        <c:majorTickMark val="none"/>
        <c:minorTickMark val="none"/>
        <c:tickLblPos val="nextTo"/>
        <c:spPr>
          <a:noFill/>
          <a:ln w="9525" cap="flat" cmpd="sng" algn="ctr">
            <a:solidFill>
              <a:schemeClr val="bg2"/>
            </a:solidFill>
            <a:round/>
          </a:ln>
          <a:effectLst/>
        </c:spPr>
        <c:txPr>
          <a:bodyPr rot="-60000000" spcFirstLastPara="1" vertOverflow="ellipsis" vert="horz" wrap="square" anchor="ctr" anchorCtr="1"/>
          <a:lstStyle/>
          <a:p>
            <a:pPr>
              <a:defRPr sz="1500" b="1" i="0" u="none" strike="noStrike" kern="1200" baseline="0">
                <a:solidFill>
                  <a:schemeClr val="bg2"/>
                </a:solidFill>
                <a:latin typeface="+mn-lt"/>
                <a:ea typeface="+mn-ea"/>
                <a:cs typeface="+mn-cs"/>
              </a:defRPr>
            </a:pPr>
            <a:endParaRPr lang="en-US"/>
          </a:p>
        </c:txPr>
        <c:crossAx val="700389640"/>
        <c:crosses val="autoZero"/>
        <c:auto val="1"/>
        <c:lblAlgn val="ctr"/>
        <c:lblOffset val="100"/>
        <c:noMultiLvlLbl val="0"/>
      </c:catAx>
      <c:valAx>
        <c:axId val="700389640"/>
        <c:scaling>
          <c:orientation val="minMax"/>
          <c:max val="0.70000000000000007"/>
        </c:scaling>
        <c:delete val="0"/>
        <c:axPos val="l"/>
        <c:majorGridlines>
          <c:spPr>
            <a:ln w="9525" cap="flat" cmpd="sng" algn="ctr">
              <a:solidFill>
                <a:schemeClr val="bg2"/>
              </a:solidFill>
              <a:prstDash val="sysDash"/>
              <a:round/>
            </a:ln>
            <a:effectLst/>
          </c:spPr>
        </c:majorGridlines>
        <c:numFmt formatCode="0%" sourceLinked="0"/>
        <c:majorTickMark val="none"/>
        <c:minorTickMark val="none"/>
        <c:tickLblPos val="nextTo"/>
        <c:spPr>
          <a:noFill/>
          <a:ln>
            <a:solidFill>
              <a:schemeClr val="bg2"/>
            </a:solidFill>
          </a:ln>
          <a:effectLst/>
        </c:spPr>
        <c:txPr>
          <a:bodyPr rot="-60000000" spcFirstLastPara="1" vertOverflow="ellipsis" vert="horz" wrap="square" anchor="ctr" anchorCtr="1"/>
          <a:lstStyle/>
          <a:p>
            <a:pPr>
              <a:defRPr sz="1500" b="1" i="0" u="none" strike="noStrike" kern="1200" baseline="0">
                <a:solidFill>
                  <a:schemeClr val="bg2"/>
                </a:solidFill>
                <a:latin typeface="+mn-lt"/>
                <a:ea typeface="+mn-ea"/>
                <a:cs typeface="+mn-cs"/>
              </a:defRPr>
            </a:pPr>
            <a:endParaRPr lang="en-US"/>
          </a:p>
        </c:txPr>
        <c:crossAx val="700389248"/>
        <c:crosses val="autoZero"/>
        <c:crossBetween val="between"/>
        <c:majorUnit val="0.1"/>
      </c:valAx>
      <c:spPr>
        <a:noFill/>
        <a:ln>
          <a:solidFill>
            <a:schemeClr val="bg2"/>
          </a:solid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4987903685952363E-2"/>
          <c:y val="3.6402642466302849E-2"/>
          <c:w val="0.89292662330252193"/>
          <c:h val="0.82823590907068823"/>
        </c:manualLayout>
      </c:layout>
      <c:barChart>
        <c:barDir val="col"/>
        <c:grouping val="percentStacked"/>
        <c:varyColors val="0"/>
        <c:ser>
          <c:idx val="0"/>
          <c:order val="0"/>
          <c:tx>
            <c:strRef>
              <c:f>Sheet1!$A$2</c:f>
              <c:strCache>
                <c:ptCount val="1"/>
                <c:pt idx="0">
                  <c:v>No Hospitalization</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cat>
            <c:strRef>
              <c:f>Sheet1!$B$1:$D$1</c:f>
              <c:strCache>
                <c:ptCount val="3"/>
                <c:pt idx="0">
                  <c:v>Up to 1 Year (N=599)</c:v>
                </c:pt>
                <c:pt idx="1">
                  <c:v>Between 2-3 Years (N=449)</c:v>
                </c:pt>
                <c:pt idx="2">
                  <c:v>Between 4-5 Years (N=383)</c:v>
                </c:pt>
              </c:strCache>
            </c:strRef>
          </c:cat>
          <c:val>
            <c:numRef>
              <c:f>Sheet1!$B$2:$D$2</c:f>
              <c:numCache>
                <c:formatCode>General</c:formatCode>
                <c:ptCount val="3"/>
                <c:pt idx="0">
                  <c:v>246</c:v>
                </c:pt>
                <c:pt idx="1">
                  <c:v>287</c:v>
                </c:pt>
                <c:pt idx="2">
                  <c:v>278</c:v>
                </c:pt>
              </c:numCache>
            </c:numRef>
          </c:val>
          <c:extLst>
            <c:ext xmlns:c16="http://schemas.microsoft.com/office/drawing/2014/chart" uri="{C3380CC4-5D6E-409C-BE32-E72D297353CC}">
              <c16:uniqueId val="{00000000-2809-492F-9ED7-02F6823E9E73}"/>
            </c:ext>
          </c:extLst>
        </c:ser>
        <c:ser>
          <c:idx val="1"/>
          <c:order val="1"/>
          <c:tx>
            <c:strRef>
              <c:f>Sheet1!$A$3</c:f>
              <c:strCache>
                <c:ptCount val="1"/>
                <c:pt idx="0">
                  <c:v>Hospitalized, Not Rejection/Not Infection</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invertIfNegative val="0"/>
          <c:cat>
            <c:strRef>
              <c:f>Sheet1!$B$1:$D$1</c:f>
              <c:strCache>
                <c:ptCount val="3"/>
                <c:pt idx="0">
                  <c:v>Up to 1 Year (N=599)</c:v>
                </c:pt>
                <c:pt idx="1">
                  <c:v>Between 2-3 Years (N=449)</c:v>
                </c:pt>
                <c:pt idx="2">
                  <c:v>Between 4-5 Years (N=383)</c:v>
                </c:pt>
              </c:strCache>
            </c:strRef>
          </c:cat>
          <c:val>
            <c:numRef>
              <c:f>Sheet1!$B$3:$D$3</c:f>
              <c:numCache>
                <c:formatCode>General</c:formatCode>
                <c:ptCount val="3"/>
                <c:pt idx="0">
                  <c:v>129</c:v>
                </c:pt>
                <c:pt idx="1">
                  <c:v>60</c:v>
                </c:pt>
                <c:pt idx="2">
                  <c:v>42</c:v>
                </c:pt>
              </c:numCache>
            </c:numRef>
          </c:val>
          <c:extLst>
            <c:ext xmlns:c16="http://schemas.microsoft.com/office/drawing/2014/chart" uri="{C3380CC4-5D6E-409C-BE32-E72D297353CC}">
              <c16:uniqueId val="{00000001-2809-492F-9ED7-02F6823E9E73}"/>
            </c:ext>
          </c:extLst>
        </c:ser>
        <c:ser>
          <c:idx val="2"/>
          <c:order val="2"/>
          <c:tx>
            <c:strRef>
              <c:f>Sheet1!$A$4</c:f>
              <c:strCache>
                <c:ptCount val="1"/>
                <c:pt idx="0">
                  <c:v>Hospitalized, Rejection Only</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invertIfNegative val="0"/>
          <c:cat>
            <c:strRef>
              <c:f>Sheet1!$B$1:$D$1</c:f>
              <c:strCache>
                <c:ptCount val="3"/>
                <c:pt idx="0">
                  <c:v>Up to 1 Year (N=599)</c:v>
                </c:pt>
                <c:pt idx="1">
                  <c:v>Between 2-3 Years (N=449)</c:v>
                </c:pt>
                <c:pt idx="2">
                  <c:v>Between 4-5 Years (N=383)</c:v>
                </c:pt>
              </c:strCache>
            </c:strRef>
          </c:cat>
          <c:val>
            <c:numRef>
              <c:f>Sheet1!$B$4:$D$4</c:f>
              <c:numCache>
                <c:formatCode>General</c:formatCode>
                <c:ptCount val="3"/>
                <c:pt idx="0">
                  <c:v>30</c:v>
                </c:pt>
                <c:pt idx="1">
                  <c:v>14</c:v>
                </c:pt>
                <c:pt idx="2">
                  <c:v>8</c:v>
                </c:pt>
              </c:numCache>
            </c:numRef>
          </c:val>
          <c:extLst>
            <c:ext xmlns:c16="http://schemas.microsoft.com/office/drawing/2014/chart" uri="{C3380CC4-5D6E-409C-BE32-E72D297353CC}">
              <c16:uniqueId val="{00000002-2809-492F-9ED7-02F6823E9E73}"/>
            </c:ext>
          </c:extLst>
        </c:ser>
        <c:ser>
          <c:idx val="3"/>
          <c:order val="3"/>
          <c:tx>
            <c:strRef>
              <c:f>Sheet1!$A$5</c:f>
              <c:strCache>
                <c:ptCount val="1"/>
                <c:pt idx="0">
                  <c:v>Hospitalized, Infection Only</c:v>
                </c:pt>
              </c:strCache>
            </c:strRef>
          </c:tx>
          <c:spPr>
            <a:gradFill flip="none" rotWithShape="1">
              <a:gsLst>
                <a:gs pos="0">
                  <a:srgbClr val="6600CC"/>
                </a:gs>
                <a:gs pos="50000">
                  <a:srgbClr val="9933FF"/>
                </a:gs>
                <a:gs pos="100000">
                  <a:srgbClr val="6600CC"/>
                </a:gs>
              </a:gsLst>
              <a:lin ang="10800000" scaled="1"/>
              <a:tileRect/>
            </a:gradFill>
            <a:ln>
              <a:solidFill>
                <a:schemeClr val="bg2"/>
              </a:solidFill>
            </a:ln>
          </c:spPr>
          <c:invertIfNegative val="0"/>
          <c:cat>
            <c:strRef>
              <c:f>Sheet1!$B$1:$D$1</c:f>
              <c:strCache>
                <c:ptCount val="3"/>
                <c:pt idx="0">
                  <c:v>Up to 1 Year (N=599)</c:v>
                </c:pt>
                <c:pt idx="1">
                  <c:v>Between 2-3 Years (N=449)</c:v>
                </c:pt>
                <c:pt idx="2">
                  <c:v>Between 4-5 Years (N=383)</c:v>
                </c:pt>
              </c:strCache>
            </c:strRef>
          </c:cat>
          <c:val>
            <c:numRef>
              <c:f>Sheet1!$B$5:$D$5</c:f>
              <c:numCache>
                <c:formatCode>General</c:formatCode>
                <c:ptCount val="3"/>
                <c:pt idx="0">
                  <c:v>128</c:v>
                </c:pt>
                <c:pt idx="1">
                  <c:v>71</c:v>
                </c:pt>
                <c:pt idx="2">
                  <c:v>44</c:v>
                </c:pt>
              </c:numCache>
            </c:numRef>
          </c:val>
          <c:extLst>
            <c:ext xmlns:c16="http://schemas.microsoft.com/office/drawing/2014/chart" uri="{C3380CC4-5D6E-409C-BE32-E72D297353CC}">
              <c16:uniqueId val="{00000003-2809-492F-9ED7-02F6823E9E73}"/>
            </c:ext>
          </c:extLst>
        </c:ser>
        <c:ser>
          <c:idx val="4"/>
          <c:order val="4"/>
          <c:tx>
            <c:strRef>
              <c:f>Sheet1!$A$6</c:f>
              <c:strCache>
                <c:ptCount val="1"/>
                <c:pt idx="0">
                  <c:v>Hospitalized, Rejection and Infection</c:v>
                </c:pt>
              </c:strCache>
            </c:strRef>
          </c:tx>
          <c:spPr>
            <a:gradFill flip="none" rotWithShape="1">
              <a:gsLst>
                <a:gs pos="0">
                  <a:srgbClr val="000077"/>
                </a:gs>
                <a:gs pos="50000">
                  <a:srgbClr val="2626FF"/>
                </a:gs>
                <a:gs pos="100000">
                  <a:srgbClr val="000077"/>
                </a:gs>
              </a:gsLst>
              <a:lin ang="10800000" scaled="1"/>
              <a:tileRect/>
            </a:gradFill>
            <a:ln>
              <a:solidFill>
                <a:schemeClr val="bg2"/>
              </a:solidFill>
            </a:ln>
          </c:spPr>
          <c:invertIfNegative val="0"/>
          <c:cat>
            <c:strRef>
              <c:f>Sheet1!$B$1:$D$1</c:f>
              <c:strCache>
                <c:ptCount val="3"/>
                <c:pt idx="0">
                  <c:v>Up to 1 Year (N=599)</c:v>
                </c:pt>
                <c:pt idx="1">
                  <c:v>Between 2-3 Years (N=449)</c:v>
                </c:pt>
                <c:pt idx="2">
                  <c:v>Between 4-5 Years (N=383)</c:v>
                </c:pt>
              </c:strCache>
            </c:strRef>
          </c:cat>
          <c:val>
            <c:numRef>
              <c:f>Sheet1!$B$6:$D$6</c:f>
              <c:numCache>
                <c:formatCode>General</c:formatCode>
                <c:ptCount val="3"/>
                <c:pt idx="0">
                  <c:v>66</c:v>
                </c:pt>
                <c:pt idx="1">
                  <c:v>17</c:v>
                </c:pt>
                <c:pt idx="2">
                  <c:v>11</c:v>
                </c:pt>
              </c:numCache>
            </c:numRef>
          </c:val>
          <c:extLst>
            <c:ext xmlns:c16="http://schemas.microsoft.com/office/drawing/2014/chart" uri="{C3380CC4-5D6E-409C-BE32-E72D297353CC}">
              <c16:uniqueId val="{00000004-2809-492F-9ED7-02F6823E9E73}"/>
            </c:ext>
          </c:extLst>
        </c:ser>
        <c:dLbls>
          <c:showLegendKey val="0"/>
          <c:showVal val="0"/>
          <c:showCatName val="0"/>
          <c:showSerName val="0"/>
          <c:showPercent val="0"/>
          <c:showBubbleSize val="0"/>
        </c:dLbls>
        <c:gapWidth val="100"/>
        <c:overlap val="100"/>
        <c:axId val="674083552"/>
        <c:axId val="674083944"/>
      </c:barChart>
      <c:catAx>
        <c:axId val="674083552"/>
        <c:scaling>
          <c:orientation val="minMax"/>
        </c:scaling>
        <c:delete val="0"/>
        <c:axPos val="b"/>
        <c:numFmt formatCode="General"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674083944"/>
        <c:crosses val="autoZero"/>
        <c:auto val="1"/>
        <c:lblAlgn val="ctr"/>
        <c:lblOffset val="100"/>
        <c:noMultiLvlLbl val="0"/>
      </c:catAx>
      <c:valAx>
        <c:axId val="674083944"/>
        <c:scaling>
          <c:orientation val="minMax"/>
          <c:min val="0"/>
        </c:scaling>
        <c:delete val="0"/>
        <c:axPos val="l"/>
        <c:majorGridlines>
          <c:spPr>
            <a:ln w="6350">
              <a:solidFill>
                <a:schemeClr val="bg2"/>
              </a:solidFill>
              <a:prstDash val="sysDash"/>
            </a:ln>
          </c:spPr>
        </c:majorGridlines>
        <c:numFmt formatCode="0%"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674083552"/>
        <c:crosses val="autoZero"/>
        <c:crossBetween val="between"/>
        <c:majorUnit val="0.2"/>
      </c:valAx>
      <c:spPr>
        <a:noFill/>
        <a:ln>
          <a:solidFill>
            <a:schemeClr val="bg2"/>
          </a:solidFill>
        </a:ln>
      </c:spPr>
    </c:plotArea>
    <c:legend>
      <c:legendPos val="b"/>
      <c:layout>
        <c:manualLayout>
          <c:xMode val="edge"/>
          <c:yMode val="edge"/>
          <c:x val="0.11313614059112369"/>
          <c:y val="0.6103082877352195"/>
          <c:w val="0.84329293620906165"/>
          <c:h val="0.17782730548511944"/>
        </c:manualLayout>
      </c:layout>
      <c:overlay val="0"/>
      <c:spPr>
        <a:solidFill>
          <a:schemeClr val="tx1"/>
        </a:solidFill>
        <a:ln w="12700">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0572863174712E-2"/>
          <c:y val="3.6402642466302863E-2"/>
          <c:w val="0.8915245920346917"/>
          <c:h val="0.83258895916698938"/>
        </c:manualLayout>
      </c:layout>
      <c:barChart>
        <c:barDir val="col"/>
        <c:grouping val="clustered"/>
        <c:varyColors val="0"/>
        <c:ser>
          <c:idx val="0"/>
          <c:order val="0"/>
          <c:tx>
            <c:strRef>
              <c:f>Sheet1!$B$1</c:f>
              <c:strCache>
                <c:ptCount val="1"/>
                <c:pt idx="0">
                  <c:v>%</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dPt>
            <c:idx val="0"/>
            <c:invertIfNegative val="0"/>
            <c:bubble3D val="0"/>
            <c:spPr>
              <a:gradFill flip="none" rotWithShape="1">
                <a:gsLst>
                  <a:gs pos="0">
                    <a:srgbClr val="CCCC00"/>
                  </a:gs>
                  <a:gs pos="50000">
                    <a:srgbClr val="FFFF00"/>
                  </a:gs>
                  <a:gs pos="100000">
                    <a:srgbClr val="CCCC00"/>
                  </a:gs>
                </a:gsLst>
                <a:lin ang="10800000" scaled="1"/>
                <a:tileRect/>
              </a:gradFill>
              <a:ln>
                <a:solidFill>
                  <a:schemeClr val="bg2"/>
                </a:solidFill>
              </a:ln>
            </c:spPr>
            <c:extLst>
              <c:ext xmlns:c16="http://schemas.microsoft.com/office/drawing/2014/chart" uri="{C3380CC4-5D6E-409C-BE32-E72D297353CC}">
                <c16:uniqueId val="{00000001-6798-4CA2-9714-E3381E531D81}"/>
              </c:ext>
            </c:extLst>
          </c:dPt>
          <c:cat>
            <c:strRef>
              <c:f>Sheet1!$A$2:$A$4</c:f>
              <c:strCache>
                <c:ptCount val="3"/>
                <c:pt idx="0">
                  <c:v>Any Induction</c:v>
                </c:pt>
                <c:pt idx="1">
                  <c:v>Polyclonal ALG/ATG</c:v>
                </c:pt>
                <c:pt idx="2">
                  <c:v>IL-2R Antagonist</c:v>
                </c:pt>
              </c:strCache>
            </c:strRef>
          </c:cat>
          <c:val>
            <c:numRef>
              <c:f>Sheet1!$B$2:$B$4</c:f>
              <c:numCache>
                <c:formatCode>General</c:formatCode>
                <c:ptCount val="3"/>
                <c:pt idx="0">
                  <c:v>64.308700000000002</c:v>
                </c:pt>
                <c:pt idx="1">
                  <c:v>15.755599999999999</c:v>
                </c:pt>
                <c:pt idx="2">
                  <c:v>42.4437</c:v>
                </c:pt>
              </c:numCache>
            </c:numRef>
          </c:val>
          <c:extLst>
            <c:ext xmlns:c16="http://schemas.microsoft.com/office/drawing/2014/chart" uri="{C3380CC4-5D6E-409C-BE32-E72D297353CC}">
              <c16:uniqueId val="{00000002-6798-4CA2-9714-E3381E531D81}"/>
            </c:ext>
          </c:extLst>
        </c:ser>
        <c:dLbls>
          <c:showLegendKey val="0"/>
          <c:showVal val="0"/>
          <c:showCatName val="0"/>
          <c:showSerName val="0"/>
          <c:showPercent val="0"/>
          <c:showBubbleSize val="0"/>
        </c:dLbls>
        <c:gapWidth val="40"/>
        <c:overlap val="-80"/>
        <c:axId val="559604272"/>
        <c:axId val="559604664"/>
      </c:barChart>
      <c:catAx>
        <c:axId val="559604272"/>
        <c:scaling>
          <c:orientation val="minMax"/>
        </c:scaling>
        <c:delete val="0"/>
        <c:axPos val="b"/>
        <c:numFmt formatCode="General"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559604664"/>
        <c:crosses val="autoZero"/>
        <c:auto val="1"/>
        <c:lblAlgn val="ctr"/>
        <c:lblOffset val="100"/>
        <c:noMultiLvlLbl val="0"/>
      </c:catAx>
      <c:valAx>
        <c:axId val="559604664"/>
        <c:scaling>
          <c:orientation val="minMax"/>
        </c:scaling>
        <c:delete val="0"/>
        <c:axPos val="l"/>
        <c:majorGridlines>
          <c:spPr>
            <a:ln w="6350">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 of</a:t>
                </a:r>
                <a:r>
                  <a:rPr lang="en-US" sz="1700" baseline="0" dirty="0" smtClean="0">
                    <a:solidFill>
                      <a:schemeClr val="bg2"/>
                    </a:solidFill>
                  </a:rPr>
                  <a:t> Patients</a:t>
                </a:r>
                <a:endParaRPr lang="en-US" sz="1700" dirty="0">
                  <a:solidFill>
                    <a:schemeClr val="bg2"/>
                  </a:solidFill>
                </a:endParaRPr>
              </a:p>
            </c:rich>
          </c:tx>
          <c:layout>
            <c:manualLayout>
              <c:xMode val="edge"/>
              <c:yMode val="edge"/>
              <c:x val="4.9752367910532924E-3"/>
              <c:y val="0.28501269308549548"/>
            </c:manualLayout>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59604272"/>
        <c:crosses val="autoZero"/>
        <c:crossBetween val="between"/>
      </c:valAx>
      <c:spPr>
        <a:noFill/>
        <a:ln>
          <a:solidFill>
            <a:schemeClr val="bg2"/>
          </a:solidFill>
        </a:ln>
      </c:spPr>
    </c:plotArea>
    <c:plotVisOnly val="1"/>
    <c:dispBlanksAs val="gap"/>
    <c:showDLblsOverMax val="0"/>
  </c:chart>
  <c:txPr>
    <a:bodyPr/>
    <a:lstStyle/>
    <a:p>
      <a:pPr>
        <a:defRPr sz="1800"/>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057286317471186E-2"/>
          <c:y val="3.3798392388451441E-2"/>
          <c:w val="0.8915245920346917"/>
          <c:h val="0.83839505413385829"/>
        </c:manualLayout>
      </c:layout>
      <c:barChart>
        <c:barDir val="col"/>
        <c:grouping val="clustered"/>
        <c:varyColors val="0"/>
        <c:ser>
          <c:idx val="0"/>
          <c:order val="0"/>
          <c:tx>
            <c:strRef>
              <c:f>Sheet1!$B$1</c:f>
              <c:strCache>
                <c:ptCount val="1"/>
                <c:pt idx="0">
                  <c:v>Any induction</c:v>
                </c:pt>
              </c:strCache>
            </c:strRef>
          </c:tx>
          <c:spPr>
            <a:gradFill>
              <a:gsLst>
                <a:gs pos="0">
                  <a:srgbClr val="00B050"/>
                </a:gs>
                <a:gs pos="50000">
                  <a:srgbClr val="00FF00"/>
                </a:gs>
                <a:gs pos="100000">
                  <a:srgbClr val="00B050"/>
                </a:gs>
              </a:gsLst>
              <a:lin ang="10800000" scaled="1"/>
            </a:gradFill>
            <a:ln>
              <a:solidFill>
                <a:schemeClr val="bg2"/>
              </a:solidFill>
            </a:ln>
          </c:spPr>
          <c:invertIfNegative val="0"/>
          <c:dPt>
            <c:idx val="1"/>
            <c:invertIfNegative val="0"/>
            <c:bubble3D val="0"/>
            <c:extLst>
              <c:ext xmlns:c16="http://schemas.microsoft.com/office/drawing/2014/chart" uri="{C3380CC4-5D6E-409C-BE32-E72D297353CC}">
                <c16:uniqueId val="{00000000-D096-497D-91CA-430C672ADC0A}"/>
              </c:ext>
            </c:extLst>
          </c:dPt>
          <c:dPt>
            <c:idx val="2"/>
            <c:invertIfNegative val="0"/>
            <c:bubble3D val="0"/>
            <c:extLst>
              <c:ext xmlns:c16="http://schemas.microsoft.com/office/drawing/2014/chart" uri="{C3380CC4-5D6E-409C-BE32-E72D297353CC}">
                <c16:uniqueId val="{00000001-D096-497D-91CA-430C672ADC0A}"/>
              </c:ext>
            </c:extLst>
          </c:dPt>
          <c:dPt>
            <c:idx val="3"/>
            <c:invertIfNegative val="0"/>
            <c:bubble3D val="0"/>
            <c:extLst>
              <c:ext xmlns:c16="http://schemas.microsoft.com/office/drawing/2014/chart" uri="{C3380CC4-5D6E-409C-BE32-E72D297353CC}">
                <c16:uniqueId val="{00000002-D096-497D-91CA-430C672ADC0A}"/>
              </c:ext>
            </c:extLst>
          </c:dPt>
          <c:dPt>
            <c:idx val="11"/>
            <c:invertIfNegative val="0"/>
            <c:bubble3D val="0"/>
            <c:extLst>
              <c:ext xmlns:c16="http://schemas.microsoft.com/office/drawing/2014/chart" uri="{C3380CC4-5D6E-409C-BE32-E72D297353CC}">
                <c16:uniqueId val="{00000003-D096-497D-91CA-430C672ADC0A}"/>
              </c:ext>
            </c:extLst>
          </c:dPt>
          <c:dPt>
            <c:idx val="12"/>
            <c:invertIfNegative val="0"/>
            <c:bubble3D val="0"/>
            <c:extLst>
              <c:ext xmlns:c16="http://schemas.microsoft.com/office/drawing/2014/chart" uri="{C3380CC4-5D6E-409C-BE32-E72D297353CC}">
                <c16:uniqueId val="{00000004-D096-497D-91CA-430C672ADC0A}"/>
              </c:ext>
            </c:extLst>
          </c:dPt>
          <c:dPt>
            <c:idx val="13"/>
            <c:invertIfNegative val="0"/>
            <c:bubble3D val="0"/>
            <c:extLst>
              <c:ext xmlns:c16="http://schemas.microsoft.com/office/drawing/2014/chart" uri="{C3380CC4-5D6E-409C-BE32-E72D297353CC}">
                <c16:uniqueId val="{00000005-D096-497D-91CA-430C672ADC0A}"/>
              </c:ext>
            </c:extLst>
          </c:dPt>
          <c:dPt>
            <c:idx val="14"/>
            <c:invertIfNegative val="0"/>
            <c:bubble3D val="0"/>
            <c:extLst>
              <c:ext xmlns:c16="http://schemas.microsoft.com/office/drawing/2014/chart" uri="{C3380CC4-5D6E-409C-BE32-E72D297353CC}">
                <c16:uniqueId val="{00000006-D096-497D-91CA-430C672ADC0A}"/>
              </c:ext>
            </c:extLst>
          </c:dPt>
          <c:dPt>
            <c:idx val="15"/>
            <c:invertIfNegative val="0"/>
            <c:bubble3D val="0"/>
            <c:extLst>
              <c:ext xmlns:c16="http://schemas.microsoft.com/office/drawing/2014/chart" uri="{C3380CC4-5D6E-409C-BE32-E72D297353CC}">
                <c16:uniqueId val="{00000007-D096-497D-91CA-430C672ADC0A}"/>
              </c:ext>
            </c:extLst>
          </c:dPt>
          <c:dPt>
            <c:idx val="16"/>
            <c:invertIfNegative val="0"/>
            <c:bubble3D val="0"/>
            <c:extLst>
              <c:ext xmlns:c16="http://schemas.microsoft.com/office/drawing/2014/chart" uri="{C3380CC4-5D6E-409C-BE32-E72D297353CC}">
                <c16:uniqueId val="{00000008-D096-497D-91CA-430C672ADC0A}"/>
              </c:ext>
            </c:extLst>
          </c:dPt>
          <c:dPt>
            <c:idx val="17"/>
            <c:invertIfNegative val="0"/>
            <c:bubble3D val="0"/>
            <c:extLst>
              <c:ext xmlns:c16="http://schemas.microsoft.com/office/drawing/2014/chart" uri="{C3380CC4-5D6E-409C-BE32-E72D297353CC}">
                <c16:uniqueId val="{00000009-D096-497D-91CA-430C672ADC0A}"/>
              </c:ext>
            </c:extLst>
          </c:dPt>
          <c:dPt>
            <c:idx val="18"/>
            <c:invertIfNegative val="0"/>
            <c:bubble3D val="0"/>
            <c:extLst>
              <c:ext xmlns:c16="http://schemas.microsoft.com/office/drawing/2014/chart" uri="{C3380CC4-5D6E-409C-BE32-E72D297353CC}">
                <c16:uniqueId val="{0000000A-D096-497D-91CA-430C672ADC0A}"/>
              </c:ext>
            </c:extLst>
          </c:dPt>
          <c:dPt>
            <c:idx val="19"/>
            <c:invertIfNegative val="0"/>
            <c:bubble3D val="0"/>
            <c:extLst>
              <c:ext xmlns:c16="http://schemas.microsoft.com/office/drawing/2014/chart" uri="{C3380CC4-5D6E-409C-BE32-E72D297353CC}">
                <c16:uniqueId val="{0000000B-D096-497D-91CA-430C672ADC0A}"/>
              </c:ext>
            </c:extLst>
          </c:dPt>
          <c:dPt>
            <c:idx val="20"/>
            <c:invertIfNegative val="0"/>
            <c:bubble3D val="0"/>
            <c:extLst>
              <c:ext xmlns:c16="http://schemas.microsoft.com/office/drawing/2014/chart" uri="{C3380CC4-5D6E-409C-BE32-E72D297353CC}">
                <c16:uniqueId val="{0000000C-D096-497D-91CA-430C672ADC0A}"/>
              </c:ext>
            </c:extLst>
          </c:dPt>
          <c:dPt>
            <c:idx val="21"/>
            <c:invertIfNegative val="0"/>
            <c:bubble3D val="0"/>
            <c:extLst>
              <c:ext xmlns:c16="http://schemas.microsoft.com/office/drawing/2014/chart" uri="{C3380CC4-5D6E-409C-BE32-E72D297353CC}">
                <c16:uniqueId val="{0000000D-D096-497D-91CA-430C672ADC0A}"/>
              </c:ext>
            </c:extLst>
          </c:dPt>
          <c:dPt>
            <c:idx val="22"/>
            <c:invertIfNegative val="0"/>
            <c:bubble3D val="0"/>
            <c:extLst>
              <c:ext xmlns:c16="http://schemas.microsoft.com/office/drawing/2014/chart" uri="{C3380CC4-5D6E-409C-BE32-E72D297353CC}">
                <c16:uniqueId val="{0000000E-D096-497D-91CA-430C672ADC0A}"/>
              </c:ext>
            </c:extLst>
          </c:dPt>
          <c:dPt>
            <c:idx val="23"/>
            <c:invertIfNegative val="0"/>
            <c:bubble3D val="0"/>
            <c:extLst>
              <c:ext xmlns:c16="http://schemas.microsoft.com/office/drawing/2014/chart" uri="{C3380CC4-5D6E-409C-BE32-E72D297353CC}">
                <c16:uniqueId val="{0000000F-D096-497D-91CA-430C672ADC0A}"/>
              </c:ext>
            </c:extLst>
          </c:dPt>
          <c:dPt>
            <c:idx val="24"/>
            <c:invertIfNegative val="0"/>
            <c:bubble3D val="0"/>
            <c:extLst>
              <c:ext xmlns:c16="http://schemas.microsoft.com/office/drawing/2014/chart" uri="{C3380CC4-5D6E-409C-BE32-E72D297353CC}">
                <c16:uniqueId val="{00000010-D096-497D-91CA-430C672ADC0A}"/>
              </c:ext>
            </c:extLst>
          </c:dPt>
          <c:dPt>
            <c:idx val="25"/>
            <c:invertIfNegative val="0"/>
            <c:bubble3D val="0"/>
            <c:extLst>
              <c:ext xmlns:c16="http://schemas.microsoft.com/office/drawing/2014/chart" uri="{C3380CC4-5D6E-409C-BE32-E72D297353CC}">
                <c16:uniqueId val="{00000011-D096-497D-91CA-430C672ADC0A}"/>
              </c:ext>
            </c:extLst>
          </c:dPt>
          <c:dPt>
            <c:idx val="26"/>
            <c:invertIfNegative val="0"/>
            <c:bubble3D val="0"/>
            <c:extLst>
              <c:ext xmlns:c16="http://schemas.microsoft.com/office/drawing/2014/chart" uri="{C3380CC4-5D6E-409C-BE32-E72D297353CC}">
                <c16:uniqueId val="{00000012-D096-497D-91CA-430C672ADC0A}"/>
              </c:ext>
            </c:extLst>
          </c:dPt>
          <c:dPt>
            <c:idx val="27"/>
            <c:invertIfNegative val="0"/>
            <c:bubble3D val="0"/>
            <c:extLst>
              <c:ext xmlns:c16="http://schemas.microsoft.com/office/drawing/2014/chart" uri="{C3380CC4-5D6E-409C-BE32-E72D297353CC}">
                <c16:uniqueId val="{00000013-D096-497D-91CA-430C672ADC0A}"/>
              </c:ext>
            </c:extLst>
          </c:dPt>
          <c:dPt>
            <c:idx val="28"/>
            <c:invertIfNegative val="0"/>
            <c:bubble3D val="0"/>
            <c:extLst>
              <c:ext xmlns:c16="http://schemas.microsoft.com/office/drawing/2014/chart" uri="{C3380CC4-5D6E-409C-BE32-E72D297353CC}">
                <c16:uniqueId val="{00000014-D096-497D-91CA-430C672ADC0A}"/>
              </c:ext>
            </c:extLst>
          </c:dPt>
          <c:dPt>
            <c:idx val="29"/>
            <c:invertIfNegative val="0"/>
            <c:bubble3D val="0"/>
            <c:extLst>
              <c:ext xmlns:c16="http://schemas.microsoft.com/office/drawing/2014/chart" uri="{C3380CC4-5D6E-409C-BE32-E72D297353CC}">
                <c16:uniqueId val="{00000015-D096-497D-91CA-430C672ADC0A}"/>
              </c:ext>
            </c:extLst>
          </c:dPt>
          <c:dPt>
            <c:idx val="30"/>
            <c:invertIfNegative val="0"/>
            <c:bubble3D val="0"/>
            <c:extLst>
              <c:ext xmlns:c16="http://schemas.microsoft.com/office/drawing/2014/chart" uri="{C3380CC4-5D6E-409C-BE32-E72D297353CC}">
                <c16:uniqueId val="{00000016-D096-497D-91CA-430C672ADC0A}"/>
              </c:ext>
            </c:extLst>
          </c:dPt>
          <c:dPt>
            <c:idx val="31"/>
            <c:invertIfNegative val="0"/>
            <c:bubble3D val="0"/>
            <c:extLst>
              <c:ext xmlns:c16="http://schemas.microsoft.com/office/drawing/2014/chart" uri="{C3380CC4-5D6E-409C-BE32-E72D297353CC}">
                <c16:uniqueId val="{00000017-D096-497D-91CA-430C672ADC0A}"/>
              </c:ext>
            </c:extLst>
          </c:dPt>
          <c:dPt>
            <c:idx val="32"/>
            <c:invertIfNegative val="0"/>
            <c:bubble3D val="0"/>
            <c:extLst>
              <c:ext xmlns:c16="http://schemas.microsoft.com/office/drawing/2014/chart" uri="{C3380CC4-5D6E-409C-BE32-E72D297353CC}">
                <c16:uniqueId val="{00000018-D096-497D-91CA-430C672ADC0A}"/>
              </c:ext>
            </c:extLst>
          </c:dPt>
          <c:dPt>
            <c:idx val="33"/>
            <c:invertIfNegative val="0"/>
            <c:bubble3D val="0"/>
            <c:extLst>
              <c:ext xmlns:c16="http://schemas.microsoft.com/office/drawing/2014/chart" uri="{C3380CC4-5D6E-409C-BE32-E72D297353CC}">
                <c16:uniqueId val="{00000019-D096-497D-91CA-430C672ADC0A}"/>
              </c:ext>
            </c:extLst>
          </c:dPt>
          <c:dPt>
            <c:idx val="34"/>
            <c:invertIfNegative val="0"/>
            <c:bubble3D val="0"/>
            <c:extLst>
              <c:ext xmlns:c16="http://schemas.microsoft.com/office/drawing/2014/chart" uri="{C3380CC4-5D6E-409C-BE32-E72D297353CC}">
                <c16:uniqueId val="{0000001A-D096-497D-91CA-430C672ADC0A}"/>
              </c:ext>
            </c:extLst>
          </c:dPt>
          <c:dPt>
            <c:idx val="35"/>
            <c:invertIfNegative val="0"/>
            <c:bubble3D val="0"/>
            <c:extLst>
              <c:ext xmlns:c16="http://schemas.microsoft.com/office/drawing/2014/chart" uri="{C3380CC4-5D6E-409C-BE32-E72D297353CC}">
                <c16:uniqueId val="{0000001B-D096-497D-91CA-430C672ADC0A}"/>
              </c:ext>
            </c:extLst>
          </c:dPt>
          <c:dPt>
            <c:idx val="36"/>
            <c:invertIfNegative val="0"/>
            <c:bubble3D val="0"/>
            <c:extLst>
              <c:ext xmlns:c16="http://schemas.microsoft.com/office/drawing/2014/chart" uri="{C3380CC4-5D6E-409C-BE32-E72D297353CC}">
                <c16:uniqueId val="{0000001C-D096-497D-91CA-430C672ADC0A}"/>
              </c:ext>
            </c:extLst>
          </c:dPt>
          <c:dPt>
            <c:idx val="37"/>
            <c:invertIfNegative val="0"/>
            <c:bubble3D val="0"/>
            <c:extLst>
              <c:ext xmlns:c16="http://schemas.microsoft.com/office/drawing/2014/chart" uri="{C3380CC4-5D6E-409C-BE32-E72D297353CC}">
                <c16:uniqueId val="{0000001D-D096-497D-91CA-430C672ADC0A}"/>
              </c:ext>
            </c:extLst>
          </c:dPt>
          <c:dPt>
            <c:idx val="38"/>
            <c:invertIfNegative val="0"/>
            <c:bubble3D val="0"/>
            <c:extLst>
              <c:ext xmlns:c16="http://schemas.microsoft.com/office/drawing/2014/chart" uri="{C3380CC4-5D6E-409C-BE32-E72D297353CC}">
                <c16:uniqueId val="{0000001E-D096-497D-91CA-430C672ADC0A}"/>
              </c:ext>
            </c:extLst>
          </c:dPt>
          <c:dPt>
            <c:idx val="39"/>
            <c:invertIfNegative val="0"/>
            <c:bubble3D val="0"/>
            <c:extLst>
              <c:ext xmlns:c16="http://schemas.microsoft.com/office/drawing/2014/chart" uri="{C3380CC4-5D6E-409C-BE32-E72D297353CC}">
                <c16:uniqueId val="{0000001F-D096-497D-91CA-430C672ADC0A}"/>
              </c:ext>
            </c:extLst>
          </c:dPt>
          <c:dPt>
            <c:idx val="40"/>
            <c:invertIfNegative val="0"/>
            <c:bubble3D val="0"/>
            <c:extLst>
              <c:ext xmlns:c16="http://schemas.microsoft.com/office/drawing/2014/chart" uri="{C3380CC4-5D6E-409C-BE32-E72D297353CC}">
                <c16:uniqueId val="{00000020-D096-497D-91CA-430C672ADC0A}"/>
              </c:ext>
            </c:extLst>
          </c:dPt>
          <c:dPt>
            <c:idx val="41"/>
            <c:invertIfNegative val="0"/>
            <c:bubble3D val="0"/>
            <c:extLst>
              <c:ext xmlns:c16="http://schemas.microsoft.com/office/drawing/2014/chart" uri="{C3380CC4-5D6E-409C-BE32-E72D297353CC}">
                <c16:uniqueId val="{00000021-D096-497D-91CA-430C672ADC0A}"/>
              </c:ext>
            </c:extLst>
          </c:dPt>
          <c:dPt>
            <c:idx val="42"/>
            <c:invertIfNegative val="0"/>
            <c:bubble3D val="0"/>
            <c:extLst>
              <c:ext xmlns:c16="http://schemas.microsoft.com/office/drawing/2014/chart" uri="{C3380CC4-5D6E-409C-BE32-E72D297353CC}">
                <c16:uniqueId val="{00000022-D096-497D-91CA-430C672ADC0A}"/>
              </c:ext>
            </c:extLst>
          </c:dPt>
          <c:dPt>
            <c:idx val="43"/>
            <c:invertIfNegative val="0"/>
            <c:bubble3D val="0"/>
            <c:extLst>
              <c:ext xmlns:c16="http://schemas.microsoft.com/office/drawing/2014/chart" uri="{C3380CC4-5D6E-409C-BE32-E72D297353CC}">
                <c16:uniqueId val="{00000023-D096-497D-91CA-430C672ADC0A}"/>
              </c:ext>
            </c:extLst>
          </c:dPt>
          <c:dPt>
            <c:idx val="44"/>
            <c:invertIfNegative val="0"/>
            <c:bubble3D val="0"/>
            <c:extLst>
              <c:ext xmlns:c16="http://schemas.microsoft.com/office/drawing/2014/chart" uri="{C3380CC4-5D6E-409C-BE32-E72D297353CC}">
                <c16:uniqueId val="{00000024-D096-497D-91CA-430C672ADC0A}"/>
              </c:ext>
            </c:extLst>
          </c:dPt>
          <c:dPt>
            <c:idx val="45"/>
            <c:invertIfNegative val="0"/>
            <c:bubble3D val="0"/>
            <c:extLst>
              <c:ext xmlns:c16="http://schemas.microsoft.com/office/drawing/2014/chart" uri="{C3380CC4-5D6E-409C-BE32-E72D297353CC}">
                <c16:uniqueId val="{00000025-D096-497D-91CA-430C672ADC0A}"/>
              </c:ext>
            </c:extLst>
          </c:dPt>
          <c:dPt>
            <c:idx val="46"/>
            <c:invertIfNegative val="0"/>
            <c:bubble3D val="0"/>
            <c:extLst>
              <c:ext xmlns:c16="http://schemas.microsoft.com/office/drawing/2014/chart" uri="{C3380CC4-5D6E-409C-BE32-E72D297353CC}">
                <c16:uniqueId val="{00000026-D096-497D-91CA-430C672ADC0A}"/>
              </c:ext>
            </c:extLst>
          </c:dPt>
          <c:dPt>
            <c:idx val="47"/>
            <c:invertIfNegative val="0"/>
            <c:bubble3D val="0"/>
            <c:extLst>
              <c:ext xmlns:c16="http://schemas.microsoft.com/office/drawing/2014/chart" uri="{C3380CC4-5D6E-409C-BE32-E72D297353CC}">
                <c16:uniqueId val="{00000027-D096-497D-91CA-430C672ADC0A}"/>
              </c:ext>
            </c:extLst>
          </c:dPt>
          <c:dPt>
            <c:idx val="48"/>
            <c:invertIfNegative val="0"/>
            <c:bubble3D val="0"/>
            <c:extLst>
              <c:ext xmlns:c16="http://schemas.microsoft.com/office/drawing/2014/chart" uri="{C3380CC4-5D6E-409C-BE32-E72D297353CC}">
                <c16:uniqueId val="{00000028-D096-497D-91CA-430C672ADC0A}"/>
              </c:ext>
            </c:extLst>
          </c:dPt>
          <c:dPt>
            <c:idx val="49"/>
            <c:invertIfNegative val="0"/>
            <c:bubble3D val="0"/>
            <c:extLst>
              <c:ext xmlns:c16="http://schemas.microsoft.com/office/drawing/2014/chart" uri="{C3380CC4-5D6E-409C-BE32-E72D297353CC}">
                <c16:uniqueId val="{00000029-D096-497D-91CA-430C672ADC0A}"/>
              </c:ext>
            </c:extLst>
          </c:dPt>
          <c:dPt>
            <c:idx val="50"/>
            <c:invertIfNegative val="0"/>
            <c:bubble3D val="0"/>
            <c:extLst>
              <c:ext xmlns:c16="http://schemas.microsoft.com/office/drawing/2014/chart" uri="{C3380CC4-5D6E-409C-BE32-E72D297353CC}">
                <c16:uniqueId val="{0000002A-D096-497D-91CA-430C672ADC0A}"/>
              </c:ext>
            </c:extLst>
          </c:dPt>
          <c:dPt>
            <c:idx val="51"/>
            <c:invertIfNegative val="0"/>
            <c:bubble3D val="0"/>
            <c:extLst>
              <c:ext xmlns:c16="http://schemas.microsoft.com/office/drawing/2014/chart" uri="{C3380CC4-5D6E-409C-BE32-E72D297353CC}">
                <c16:uniqueId val="{0000002B-D096-497D-91CA-430C672ADC0A}"/>
              </c:ext>
            </c:extLst>
          </c:dPt>
          <c:dPt>
            <c:idx val="52"/>
            <c:invertIfNegative val="0"/>
            <c:bubble3D val="0"/>
            <c:extLst>
              <c:ext xmlns:c16="http://schemas.microsoft.com/office/drawing/2014/chart" uri="{C3380CC4-5D6E-409C-BE32-E72D297353CC}">
                <c16:uniqueId val="{0000002C-D096-497D-91CA-430C672ADC0A}"/>
              </c:ext>
            </c:extLst>
          </c:dPt>
          <c:dPt>
            <c:idx val="53"/>
            <c:invertIfNegative val="0"/>
            <c:bubble3D val="0"/>
            <c:extLst>
              <c:ext xmlns:c16="http://schemas.microsoft.com/office/drawing/2014/chart" uri="{C3380CC4-5D6E-409C-BE32-E72D297353CC}">
                <c16:uniqueId val="{0000002D-D096-497D-91CA-430C672ADC0A}"/>
              </c:ext>
            </c:extLst>
          </c:dPt>
          <c:dPt>
            <c:idx val="54"/>
            <c:invertIfNegative val="0"/>
            <c:bubble3D val="0"/>
            <c:extLst>
              <c:ext xmlns:c16="http://schemas.microsoft.com/office/drawing/2014/chart" uri="{C3380CC4-5D6E-409C-BE32-E72D297353CC}">
                <c16:uniqueId val="{0000002E-D096-497D-91CA-430C672ADC0A}"/>
              </c:ext>
            </c:extLst>
          </c:dPt>
          <c:cat>
            <c:strRef>
              <c:f>Sheet1!$A$2:$A$42</c:f>
              <c:strCache>
                <c:ptCount val="41"/>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 </c:v>
                </c:pt>
                <c:pt idx="14">
                  <c:v>2005</c:v>
                </c:pt>
                <c:pt idx="15">
                  <c:v>2006</c:v>
                </c:pt>
                <c:pt idx="16">
                  <c:v>2007</c:v>
                </c:pt>
                <c:pt idx="17">
                  <c:v>2008</c:v>
                </c:pt>
                <c:pt idx="18">
                  <c:v>2009</c:v>
                </c:pt>
                <c:pt idx="19">
                  <c:v>2010</c:v>
                </c:pt>
                <c:pt idx="20">
                  <c:v>2011</c:v>
                </c:pt>
                <c:pt idx="21">
                  <c:v>2012</c:v>
                </c:pt>
                <c:pt idx="22">
                  <c:v>2013</c:v>
                </c:pt>
                <c:pt idx="23">
                  <c:v>2014</c:v>
                </c:pt>
                <c:pt idx="24">
                  <c:v>2015</c:v>
                </c:pt>
                <c:pt idx="25">
                  <c:v>2016</c:v>
                </c:pt>
                <c:pt idx="26">
                  <c:v>2017</c:v>
                </c:pt>
                <c:pt idx="27">
                  <c:v> </c:v>
                </c:pt>
                <c:pt idx="28">
                  <c:v>2005</c:v>
                </c:pt>
                <c:pt idx="29">
                  <c:v>2006</c:v>
                </c:pt>
                <c:pt idx="30">
                  <c:v>2007</c:v>
                </c:pt>
                <c:pt idx="31">
                  <c:v>2008</c:v>
                </c:pt>
                <c:pt idx="32">
                  <c:v>2009</c:v>
                </c:pt>
                <c:pt idx="33">
                  <c:v>2010</c:v>
                </c:pt>
                <c:pt idx="34">
                  <c:v>2011</c:v>
                </c:pt>
                <c:pt idx="35">
                  <c:v>2012</c:v>
                </c:pt>
                <c:pt idx="36">
                  <c:v>2013</c:v>
                </c:pt>
                <c:pt idx="37">
                  <c:v>2014</c:v>
                </c:pt>
                <c:pt idx="38">
                  <c:v>2015</c:v>
                </c:pt>
                <c:pt idx="39">
                  <c:v>2016</c:v>
                </c:pt>
                <c:pt idx="40">
                  <c:v>2017</c:v>
                </c:pt>
              </c:strCache>
            </c:strRef>
          </c:cat>
          <c:val>
            <c:numRef>
              <c:f>Sheet1!$B$2:$B$42</c:f>
              <c:numCache>
                <c:formatCode>General</c:formatCode>
                <c:ptCount val="41"/>
                <c:pt idx="0">
                  <c:v>53.125</c:v>
                </c:pt>
                <c:pt idx="1">
                  <c:v>75</c:v>
                </c:pt>
                <c:pt idx="2">
                  <c:v>82.758600000000001</c:v>
                </c:pt>
                <c:pt idx="3">
                  <c:v>66.666700000000006</c:v>
                </c:pt>
                <c:pt idx="4">
                  <c:v>59.259300000000003</c:v>
                </c:pt>
                <c:pt idx="5">
                  <c:v>38.8889</c:v>
                </c:pt>
                <c:pt idx="6">
                  <c:v>45.454500000000003</c:v>
                </c:pt>
                <c:pt idx="7">
                  <c:v>73.076899999999995</c:v>
                </c:pt>
                <c:pt idx="8">
                  <c:v>50</c:v>
                </c:pt>
                <c:pt idx="9">
                  <c:v>68.75</c:v>
                </c:pt>
                <c:pt idx="10">
                  <c:v>63.636400000000002</c:v>
                </c:pt>
                <c:pt idx="11">
                  <c:v>58.823500000000003</c:v>
                </c:pt>
                <c:pt idx="12">
                  <c:v>88</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numCache>
            </c:numRef>
          </c:val>
          <c:extLst>
            <c:ext xmlns:c16="http://schemas.microsoft.com/office/drawing/2014/chart" uri="{C3380CC4-5D6E-409C-BE32-E72D297353CC}">
              <c16:uniqueId val="{0000002F-D096-497D-91CA-430C672ADC0A}"/>
            </c:ext>
          </c:extLst>
        </c:ser>
        <c:ser>
          <c:idx val="1"/>
          <c:order val="1"/>
          <c:tx>
            <c:strRef>
              <c:f>Sheet1!$C$1</c:f>
              <c:strCache>
                <c:ptCount val="1"/>
                <c:pt idx="0">
                  <c:v>Polyclonal ALG/ATG</c:v>
                </c:pt>
              </c:strCache>
            </c:strRef>
          </c:tx>
          <c:spPr>
            <a:gradFill>
              <a:gsLst>
                <a:gs pos="50000">
                  <a:srgbClr val="FF9900"/>
                </a:gs>
                <a:gs pos="0">
                  <a:srgbClr val="CC6600"/>
                </a:gs>
                <a:gs pos="100000">
                  <a:srgbClr val="CC6600"/>
                </a:gs>
              </a:gsLst>
              <a:lin ang="10800000" scaled="0"/>
            </a:gradFill>
            <a:ln>
              <a:solidFill>
                <a:schemeClr val="bg2"/>
              </a:solidFill>
            </a:ln>
          </c:spPr>
          <c:invertIfNegative val="0"/>
          <c:cat>
            <c:strRef>
              <c:f>Sheet1!$A$2:$A$42</c:f>
              <c:strCache>
                <c:ptCount val="41"/>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 </c:v>
                </c:pt>
                <c:pt idx="14">
                  <c:v>2005</c:v>
                </c:pt>
                <c:pt idx="15">
                  <c:v>2006</c:v>
                </c:pt>
                <c:pt idx="16">
                  <c:v>2007</c:v>
                </c:pt>
                <c:pt idx="17">
                  <c:v>2008</c:v>
                </c:pt>
                <c:pt idx="18">
                  <c:v>2009</c:v>
                </c:pt>
                <c:pt idx="19">
                  <c:v>2010</c:v>
                </c:pt>
                <c:pt idx="20">
                  <c:v>2011</c:v>
                </c:pt>
                <c:pt idx="21">
                  <c:v>2012</c:v>
                </c:pt>
                <c:pt idx="22">
                  <c:v>2013</c:v>
                </c:pt>
                <c:pt idx="23">
                  <c:v>2014</c:v>
                </c:pt>
                <c:pt idx="24">
                  <c:v>2015</c:v>
                </c:pt>
                <c:pt idx="25">
                  <c:v>2016</c:v>
                </c:pt>
                <c:pt idx="26">
                  <c:v>2017</c:v>
                </c:pt>
                <c:pt idx="27">
                  <c:v> </c:v>
                </c:pt>
                <c:pt idx="28">
                  <c:v>2005</c:v>
                </c:pt>
                <c:pt idx="29">
                  <c:v>2006</c:v>
                </c:pt>
                <c:pt idx="30">
                  <c:v>2007</c:v>
                </c:pt>
                <c:pt idx="31">
                  <c:v>2008</c:v>
                </c:pt>
                <c:pt idx="32">
                  <c:v>2009</c:v>
                </c:pt>
                <c:pt idx="33">
                  <c:v>2010</c:v>
                </c:pt>
                <c:pt idx="34">
                  <c:v>2011</c:v>
                </c:pt>
                <c:pt idx="35">
                  <c:v>2012</c:v>
                </c:pt>
                <c:pt idx="36">
                  <c:v>2013</c:v>
                </c:pt>
                <c:pt idx="37">
                  <c:v>2014</c:v>
                </c:pt>
                <c:pt idx="38">
                  <c:v>2015</c:v>
                </c:pt>
                <c:pt idx="39">
                  <c:v>2016</c:v>
                </c:pt>
                <c:pt idx="40">
                  <c:v>2017</c:v>
                </c:pt>
              </c:strCache>
            </c:strRef>
          </c:cat>
          <c:val>
            <c:numRef>
              <c:f>Sheet1!$C$2:$C$42</c:f>
              <c:numCache>
                <c:formatCode>General</c:formatCode>
                <c:ptCount val="4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15.625</c:v>
                </c:pt>
                <c:pt idx="15">
                  <c:v>15</c:v>
                </c:pt>
                <c:pt idx="16">
                  <c:v>34.482799999999997</c:v>
                </c:pt>
                <c:pt idx="17">
                  <c:v>5.5556000000000001</c:v>
                </c:pt>
                <c:pt idx="18">
                  <c:v>14.8148</c:v>
                </c:pt>
                <c:pt idx="19">
                  <c:v>11.1111</c:v>
                </c:pt>
                <c:pt idx="20">
                  <c:v>13.6364</c:v>
                </c:pt>
                <c:pt idx="21">
                  <c:v>23.076899999999998</c:v>
                </c:pt>
                <c:pt idx="22">
                  <c:v>7.1429</c:v>
                </c:pt>
                <c:pt idx="23">
                  <c:v>12.5</c:v>
                </c:pt>
                <c:pt idx="24">
                  <c:v>9.0908999999999995</c:v>
                </c:pt>
                <c:pt idx="25">
                  <c:v>11.764699999999999</c:v>
                </c:pt>
                <c:pt idx="26">
                  <c:v>20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numCache>
            </c:numRef>
          </c:val>
          <c:extLst>
            <c:ext xmlns:c16="http://schemas.microsoft.com/office/drawing/2014/chart" uri="{C3380CC4-5D6E-409C-BE32-E72D297353CC}">
              <c16:uniqueId val="{00000030-D096-497D-91CA-430C672ADC0A}"/>
            </c:ext>
          </c:extLst>
        </c:ser>
        <c:ser>
          <c:idx val="2"/>
          <c:order val="2"/>
          <c:tx>
            <c:strRef>
              <c:f>Sheet1!$D$1</c:f>
              <c:strCache>
                <c:ptCount val="1"/>
                <c:pt idx="0">
                  <c:v>IL-2R Antagonist</c:v>
                </c:pt>
              </c:strCache>
            </c:strRef>
          </c:tx>
          <c:spPr>
            <a:gradFill>
              <a:gsLst>
                <a:gs pos="50000">
                  <a:srgbClr val="9966FF"/>
                </a:gs>
                <a:gs pos="0">
                  <a:srgbClr val="7030A0"/>
                </a:gs>
                <a:gs pos="100000">
                  <a:srgbClr val="7030A0"/>
                </a:gs>
              </a:gsLst>
              <a:lin ang="10800000" scaled="0"/>
            </a:gradFill>
            <a:ln>
              <a:solidFill>
                <a:schemeClr val="bg2"/>
              </a:solidFill>
            </a:ln>
          </c:spPr>
          <c:invertIfNegative val="0"/>
          <c:cat>
            <c:strRef>
              <c:f>Sheet1!$A$2:$A$42</c:f>
              <c:strCache>
                <c:ptCount val="41"/>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 </c:v>
                </c:pt>
                <c:pt idx="14">
                  <c:v>2005</c:v>
                </c:pt>
                <c:pt idx="15">
                  <c:v>2006</c:v>
                </c:pt>
                <c:pt idx="16">
                  <c:v>2007</c:v>
                </c:pt>
                <c:pt idx="17">
                  <c:v>2008</c:v>
                </c:pt>
                <c:pt idx="18">
                  <c:v>2009</c:v>
                </c:pt>
                <c:pt idx="19">
                  <c:v>2010</c:v>
                </c:pt>
                <c:pt idx="20">
                  <c:v>2011</c:v>
                </c:pt>
                <c:pt idx="21">
                  <c:v>2012</c:v>
                </c:pt>
                <c:pt idx="22">
                  <c:v>2013</c:v>
                </c:pt>
                <c:pt idx="23">
                  <c:v>2014</c:v>
                </c:pt>
                <c:pt idx="24">
                  <c:v>2015</c:v>
                </c:pt>
                <c:pt idx="25">
                  <c:v>2016</c:v>
                </c:pt>
                <c:pt idx="26">
                  <c:v>2017</c:v>
                </c:pt>
                <c:pt idx="27">
                  <c:v> </c:v>
                </c:pt>
                <c:pt idx="28">
                  <c:v>2005</c:v>
                </c:pt>
                <c:pt idx="29">
                  <c:v>2006</c:v>
                </c:pt>
                <c:pt idx="30">
                  <c:v>2007</c:v>
                </c:pt>
                <c:pt idx="31">
                  <c:v>2008</c:v>
                </c:pt>
                <c:pt idx="32">
                  <c:v>2009</c:v>
                </c:pt>
                <c:pt idx="33">
                  <c:v>2010</c:v>
                </c:pt>
                <c:pt idx="34">
                  <c:v>2011</c:v>
                </c:pt>
                <c:pt idx="35">
                  <c:v>2012</c:v>
                </c:pt>
                <c:pt idx="36">
                  <c:v>2013</c:v>
                </c:pt>
                <c:pt idx="37">
                  <c:v>2014</c:v>
                </c:pt>
                <c:pt idx="38">
                  <c:v>2015</c:v>
                </c:pt>
                <c:pt idx="39">
                  <c:v>2016</c:v>
                </c:pt>
                <c:pt idx="40">
                  <c:v>2017</c:v>
                </c:pt>
              </c:strCache>
            </c:strRef>
          </c:cat>
          <c:val>
            <c:numRef>
              <c:f>Sheet1!$D$2:$D$42</c:f>
              <c:numCache>
                <c:formatCode>General</c:formatCode>
                <c:ptCount val="4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28.125</c:v>
                </c:pt>
                <c:pt idx="29">
                  <c:v>35</c:v>
                </c:pt>
                <c:pt idx="30">
                  <c:v>41.379300000000001</c:v>
                </c:pt>
                <c:pt idx="31">
                  <c:v>44.444400000000002</c:v>
                </c:pt>
                <c:pt idx="32">
                  <c:v>40.740699999999997</c:v>
                </c:pt>
                <c:pt idx="33">
                  <c:v>22.222200000000001</c:v>
                </c:pt>
                <c:pt idx="34">
                  <c:v>27.2727</c:v>
                </c:pt>
                <c:pt idx="35">
                  <c:v>42.307699999999997</c:v>
                </c:pt>
                <c:pt idx="36">
                  <c:v>42.857100000000003</c:v>
                </c:pt>
                <c:pt idx="37">
                  <c:v>56.25</c:v>
                </c:pt>
                <c:pt idx="38">
                  <c:v>45.454500000000003</c:v>
                </c:pt>
                <c:pt idx="39">
                  <c:v>52.941200000000002</c:v>
                </c:pt>
                <c:pt idx="40">
                  <c:v>68</c:v>
                </c:pt>
              </c:numCache>
            </c:numRef>
          </c:val>
          <c:extLst>
            <c:ext xmlns:c16="http://schemas.microsoft.com/office/drawing/2014/chart" uri="{C3380CC4-5D6E-409C-BE32-E72D297353CC}">
              <c16:uniqueId val="{00000031-D096-497D-91CA-430C672ADC0A}"/>
            </c:ext>
          </c:extLst>
        </c:ser>
        <c:dLbls>
          <c:showLegendKey val="0"/>
          <c:showVal val="0"/>
          <c:showCatName val="0"/>
          <c:showSerName val="0"/>
          <c:showPercent val="0"/>
          <c:showBubbleSize val="0"/>
        </c:dLbls>
        <c:gapWidth val="0"/>
        <c:overlap val="100"/>
        <c:axId val="559605448"/>
        <c:axId val="559605840"/>
        <c:extLst>
          <c:ext xmlns:c15="http://schemas.microsoft.com/office/drawing/2012/chart" uri="{02D57815-91ED-43cb-92C2-25804820EDAC}">
            <c15:filteredBarSeries>
              <c15:ser>
                <c:idx val="3"/>
                <c:order val="3"/>
                <c:tx>
                  <c:strRef>
                    <c:extLst>
                      <c:ext uri="{02D57815-91ED-43cb-92C2-25804820EDAC}">
                        <c15:formulaRef>
                          <c15:sqref>Sheet1!$E$1</c15:sqref>
                        </c15:formulaRef>
                      </c:ext>
                    </c:extLst>
                    <c:strCache>
                      <c:ptCount val="1"/>
                      <c:pt idx="0">
                        <c:v>.</c:v>
                      </c:pt>
                    </c:strCache>
                  </c:strRef>
                </c:tx>
                <c:spPr>
                  <a:gradFill>
                    <a:gsLst>
                      <a:gs pos="50000">
                        <a:srgbClr val="9966FF"/>
                      </a:gs>
                      <a:gs pos="0">
                        <a:srgbClr val="7030A0"/>
                      </a:gs>
                      <a:gs pos="100000">
                        <a:srgbClr val="7030A0"/>
                      </a:gs>
                    </a:gsLst>
                    <a:lin ang="10800000" scaled="0"/>
                  </a:gradFill>
                  <a:ln>
                    <a:solidFill>
                      <a:schemeClr val="bg2"/>
                    </a:solidFill>
                  </a:ln>
                </c:spPr>
                <c:invertIfNegative val="0"/>
                <c:cat>
                  <c:strRef>
                    <c:extLst>
                      <c:ext uri="{02D57815-91ED-43cb-92C2-25804820EDAC}">
                        <c15:formulaRef>
                          <c15:sqref>Sheet1!$A$2:$A$36</c15:sqref>
                        </c15:formulaRef>
                      </c:ext>
                    </c:extLst>
                    <c:strCache>
                      <c:ptCount val="35"/>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 </c:v>
                      </c:pt>
                      <c:pt idx="14">
                        <c:v>2005</c:v>
                      </c:pt>
                      <c:pt idx="15">
                        <c:v>2006</c:v>
                      </c:pt>
                      <c:pt idx="16">
                        <c:v>2007</c:v>
                      </c:pt>
                      <c:pt idx="17">
                        <c:v>2008</c:v>
                      </c:pt>
                      <c:pt idx="18">
                        <c:v>2009</c:v>
                      </c:pt>
                      <c:pt idx="19">
                        <c:v>2010</c:v>
                      </c:pt>
                      <c:pt idx="20">
                        <c:v>2011</c:v>
                      </c:pt>
                      <c:pt idx="21">
                        <c:v>2012</c:v>
                      </c:pt>
                      <c:pt idx="22">
                        <c:v>2013</c:v>
                      </c:pt>
                      <c:pt idx="23">
                        <c:v>2014</c:v>
                      </c:pt>
                      <c:pt idx="24">
                        <c:v>2015</c:v>
                      </c:pt>
                      <c:pt idx="25">
                        <c:v>2016</c:v>
                      </c:pt>
                      <c:pt idx="26">
                        <c:v>2017</c:v>
                      </c:pt>
                      <c:pt idx="27">
                        <c:v> </c:v>
                      </c:pt>
                      <c:pt idx="28">
                        <c:v>2005</c:v>
                      </c:pt>
                      <c:pt idx="29">
                        <c:v>2006</c:v>
                      </c:pt>
                      <c:pt idx="30">
                        <c:v>2007</c:v>
                      </c:pt>
                      <c:pt idx="31">
                        <c:v>2008</c:v>
                      </c:pt>
                      <c:pt idx="32">
                        <c:v>2009</c:v>
                      </c:pt>
                      <c:pt idx="33">
                        <c:v>2010</c:v>
                      </c:pt>
                      <c:pt idx="34">
                        <c:v>2011</c:v>
                      </c:pt>
                    </c:strCache>
                  </c:strRef>
                </c:cat>
                <c:val>
                  <c:numRef>
                    <c:extLst>
                      <c:ext uri="{02D57815-91ED-43cb-92C2-25804820EDAC}">
                        <c15:formulaRef>
                          <c15:sqref>Sheet1!$E$2:$E$36</c15:sqref>
                        </c15:formulaRef>
                      </c:ext>
                    </c:extLst>
                    <c:numCache>
                      <c:formatCode>General</c:formatCode>
                      <c:ptCount val="35"/>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numCache>
                  </c:numRef>
                </c:val>
                <c:extLst>
                  <c:ext xmlns:c16="http://schemas.microsoft.com/office/drawing/2014/chart" uri="{C3380CC4-5D6E-409C-BE32-E72D297353CC}">
                    <c16:uniqueId val="{00000032-D096-497D-91CA-430C672ADC0A}"/>
                  </c:ext>
                </c:extLst>
              </c15:ser>
            </c15:filteredBarSeries>
          </c:ext>
        </c:extLst>
      </c:barChart>
      <c:catAx>
        <c:axId val="559605448"/>
        <c:scaling>
          <c:orientation val="minMax"/>
        </c:scaling>
        <c:delete val="0"/>
        <c:axPos val="b"/>
        <c:numFmt formatCode="General" sourceLinked="1"/>
        <c:majorTickMark val="out"/>
        <c:minorTickMark val="none"/>
        <c:tickLblPos val="nextTo"/>
        <c:spPr>
          <a:ln>
            <a:solidFill>
              <a:schemeClr val="bg2"/>
            </a:solidFill>
          </a:ln>
        </c:spPr>
        <c:txPr>
          <a:bodyPr rot="-2700000"/>
          <a:lstStyle/>
          <a:p>
            <a:pPr>
              <a:defRPr sz="1200" b="1">
                <a:solidFill>
                  <a:schemeClr val="bg2"/>
                </a:solidFill>
              </a:defRPr>
            </a:pPr>
            <a:endParaRPr lang="en-US"/>
          </a:p>
        </c:txPr>
        <c:crossAx val="559605840"/>
        <c:crosses val="autoZero"/>
        <c:auto val="1"/>
        <c:lblAlgn val="ctr"/>
        <c:lblOffset val="100"/>
        <c:tickLblSkip val="1"/>
        <c:tickMarkSkip val="1"/>
        <c:noMultiLvlLbl val="0"/>
      </c:catAx>
      <c:valAx>
        <c:axId val="559605840"/>
        <c:scaling>
          <c:orientation val="minMax"/>
          <c:max val="100"/>
        </c:scaling>
        <c:delete val="0"/>
        <c:axPos val="l"/>
        <c:majorGridlines>
          <c:spPr>
            <a:ln w="6350">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 of</a:t>
                </a:r>
                <a:r>
                  <a:rPr lang="en-US" sz="1700" baseline="0" dirty="0" smtClean="0">
                    <a:solidFill>
                      <a:schemeClr val="bg2"/>
                    </a:solidFill>
                  </a:rPr>
                  <a:t> Patients</a:t>
                </a:r>
                <a:endParaRPr lang="en-US" sz="170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59605448"/>
        <c:crosses val="autoZero"/>
        <c:crossBetween val="between"/>
      </c:valAx>
      <c:spPr>
        <a:noFill/>
        <a:ln>
          <a:solidFill>
            <a:schemeClr val="bg2"/>
          </a:solidFill>
        </a:ln>
      </c:spPr>
    </c:plotArea>
    <c:legend>
      <c:legendPos val="r"/>
      <c:layout>
        <c:manualLayout>
          <c:xMode val="edge"/>
          <c:yMode val="edge"/>
          <c:x val="0.12005911217619537"/>
          <c:y val="5.2557824803149598E-2"/>
          <c:w val="0.8176220472440946"/>
          <c:h val="7.9780183727034118E-2"/>
        </c:manualLayout>
      </c:layout>
      <c:overlay val="0"/>
      <c:spPr>
        <a:solidFill>
          <a:schemeClr val="tx1"/>
        </a:solidFill>
        <a:ln>
          <a:solidFill>
            <a:schemeClr val="bg2"/>
          </a:solidFill>
        </a:ln>
      </c:spPr>
      <c:txPr>
        <a:bodyPr/>
        <a:lstStyle/>
        <a:p>
          <a:pPr>
            <a:defRPr sz="15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4987903685952363E-2"/>
          <c:y val="3.6402642466302849E-2"/>
          <c:w val="0.60886865228802933"/>
          <c:h val="0.84518506161306095"/>
        </c:manualLayout>
      </c:layout>
      <c:barChart>
        <c:barDir val="col"/>
        <c:grouping val="percentStacked"/>
        <c:varyColors val="0"/>
        <c:ser>
          <c:idx val="0"/>
          <c:order val="0"/>
          <c:tx>
            <c:strRef>
              <c:f>Sheet1!$A$2</c:f>
              <c:strCache>
                <c:ptCount val="1"/>
                <c:pt idx="0">
                  <c:v>Cyclosporine + AZA</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cat>
            <c:strRef>
              <c:f>Sheet1!$B$1:$C$1</c:f>
              <c:strCache>
                <c:ptCount val="2"/>
                <c:pt idx="0">
                  <c:v>Year 1 (N=260)</c:v>
                </c:pt>
                <c:pt idx="1">
                  <c:v>.</c:v>
                </c:pt>
              </c:strCache>
            </c:strRef>
          </c:cat>
          <c:val>
            <c:numRef>
              <c:f>Sheet1!$B$2</c:f>
              <c:numCache>
                <c:formatCode>General</c:formatCode>
                <c:ptCount val="1"/>
                <c:pt idx="0">
                  <c:v>7</c:v>
                </c:pt>
              </c:numCache>
            </c:numRef>
          </c:val>
          <c:extLst>
            <c:ext xmlns:c16="http://schemas.microsoft.com/office/drawing/2014/chart" uri="{C3380CC4-5D6E-409C-BE32-E72D297353CC}">
              <c16:uniqueId val="{00000000-7E75-41A7-9F7D-BEDE63D7E6EF}"/>
            </c:ext>
          </c:extLst>
        </c:ser>
        <c:ser>
          <c:idx val="1"/>
          <c:order val="1"/>
          <c:tx>
            <c:strRef>
              <c:f>Sheet1!$A$3</c:f>
              <c:strCache>
                <c:ptCount val="1"/>
                <c:pt idx="0">
                  <c:v>Cyclosporine + MMF/MPA</c:v>
                </c:pt>
              </c:strCache>
            </c:strRef>
          </c:tx>
          <c:spPr>
            <a:gradFill flip="none" rotWithShape="1">
              <a:gsLst>
                <a:gs pos="0">
                  <a:srgbClr val="B8B400"/>
                </a:gs>
                <a:gs pos="50000">
                  <a:srgbClr val="FFFF00"/>
                </a:gs>
                <a:gs pos="100000">
                  <a:srgbClr val="B8B400"/>
                </a:gs>
              </a:gsLst>
              <a:lin ang="10800000" scaled="1"/>
              <a:tileRect/>
            </a:gradFill>
            <a:ln>
              <a:solidFill>
                <a:schemeClr val="bg2"/>
              </a:solidFill>
            </a:ln>
          </c:spPr>
          <c:invertIfNegative val="0"/>
          <c:cat>
            <c:strRef>
              <c:f>Sheet1!$B$1:$C$1</c:f>
              <c:strCache>
                <c:ptCount val="2"/>
                <c:pt idx="0">
                  <c:v>Year 1 (N=260)</c:v>
                </c:pt>
                <c:pt idx="1">
                  <c:v>.</c:v>
                </c:pt>
              </c:strCache>
            </c:strRef>
          </c:cat>
          <c:val>
            <c:numRef>
              <c:f>Sheet1!$B$3</c:f>
              <c:numCache>
                <c:formatCode>General</c:formatCode>
                <c:ptCount val="1"/>
                <c:pt idx="0">
                  <c:v>11</c:v>
                </c:pt>
              </c:numCache>
            </c:numRef>
          </c:val>
          <c:extLst>
            <c:ext xmlns:c16="http://schemas.microsoft.com/office/drawing/2014/chart" uri="{C3380CC4-5D6E-409C-BE32-E72D297353CC}">
              <c16:uniqueId val="{00000001-7E75-41A7-9F7D-BEDE63D7E6EF}"/>
            </c:ext>
          </c:extLst>
        </c:ser>
        <c:ser>
          <c:idx val="2"/>
          <c:order val="2"/>
          <c:tx>
            <c:strRef>
              <c:f>Sheet1!$A$4</c:f>
              <c:strCache>
                <c:ptCount val="1"/>
                <c:pt idx="0">
                  <c:v>Tacrolimus + AZA</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invertIfNegative val="0"/>
          <c:cat>
            <c:strRef>
              <c:f>Sheet1!$B$1:$C$1</c:f>
              <c:strCache>
                <c:ptCount val="2"/>
                <c:pt idx="0">
                  <c:v>Year 1 (N=260)</c:v>
                </c:pt>
                <c:pt idx="1">
                  <c:v>.</c:v>
                </c:pt>
              </c:strCache>
            </c:strRef>
          </c:cat>
          <c:val>
            <c:numRef>
              <c:f>Sheet1!$B$4</c:f>
              <c:numCache>
                <c:formatCode>General</c:formatCode>
                <c:ptCount val="1"/>
                <c:pt idx="0">
                  <c:v>39</c:v>
                </c:pt>
              </c:numCache>
            </c:numRef>
          </c:val>
          <c:extLst>
            <c:ext xmlns:c16="http://schemas.microsoft.com/office/drawing/2014/chart" uri="{C3380CC4-5D6E-409C-BE32-E72D297353CC}">
              <c16:uniqueId val="{00000002-7E75-41A7-9F7D-BEDE63D7E6EF}"/>
            </c:ext>
          </c:extLst>
        </c:ser>
        <c:ser>
          <c:idx val="3"/>
          <c:order val="3"/>
          <c:tx>
            <c:strRef>
              <c:f>Sheet1!$A$5</c:f>
              <c:strCache>
                <c:ptCount val="1"/>
                <c:pt idx="0">
                  <c:v>Tacrolimus + MMF/MPA</c:v>
                </c:pt>
              </c:strCache>
            </c:strRef>
          </c:tx>
          <c:spPr>
            <a:gradFill flip="none" rotWithShape="1">
              <a:gsLst>
                <a:gs pos="0">
                  <a:srgbClr val="660066"/>
                </a:gs>
                <a:gs pos="50000">
                  <a:srgbClr val="A200A2"/>
                </a:gs>
                <a:gs pos="100000">
                  <a:srgbClr val="660066"/>
                </a:gs>
              </a:gsLst>
              <a:lin ang="10800000" scaled="1"/>
              <a:tileRect/>
            </a:gradFill>
            <a:ln>
              <a:solidFill>
                <a:schemeClr val="bg2"/>
              </a:solidFill>
            </a:ln>
          </c:spPr>
          <c:invertIfNegative val="0"/>
          <c:cat>
            <c:strRef>
              <c:f>Sheet1!$B$1:$C$1</c:f>
              <c:strCache>
                <c:ptCount val="2"/>
                <c:pt idx="0">
                  <c:v>Year 1 (N=260)</c:v>
                </c:pt>
                <c:pt idx="1">
                  <c:v>.</c:v>
                </c:pt>
              </c:strCache>
            </c:strRef>
          </c:cat>
          <c:val>
            <c:numRef>
              <c:f>Sheet1!$B$5</c:f>
              <c:numCache>
                <c:formatCode>General</c:formatCode>
                <c:ptCount val="1"/>
                <c:pt idx="0">
                  <c:v>157</c:v>
                </c:pt>
              </c:numCache>
            </c:numRef>
          </c:val>
          <c:extLst>
            <c:ext xmlns:c16="http://schemas.microsoft.com/office/drawing/2014/chart" uri="{C3380CC4-5D6E-409C-BE32-E72D297353CC}">
              <c16:uniqueId val="{00000003-7E75-41A7-9F7D-BEDE63D7E6EF}"/>
            </c:ext>
          </c:extLst>
        </c:ser>
        <c:ser>
          <c:idx val="4"/>
          <c:order val="4"/>
          <c:tx>
            <c:strRef>
              <c:f>Sheet1!$A$6</c:f>
              <c:strCache>
                <c:ptCount val="1"/>
                <c:pt idx="0">
                  <c:v>Tacrolimus</c:v>
                </c:pt>
              </c:strCache>
            </c:strRef>
          </c:tx>
          <c:spPr>
            <a:gradFill flip="none" rotWithShape="1">
              <a:gsLst>
                <a:gs pos="0">
                  <a:srgbClr val="00004C">
                    <a:lumMod val="90000"/>
                    <a:lumOff val="10000"/>
                  </a:srgbClr>
                </a:gs>
                <a:gs pos="50000">
                  <a:srgbClr val="00004C">
                    <a:lumMod val="50000"/>
                    <a:lumOff val="50000"/>
                  </a:srgbClr>
                </a:gs>
                <a:gs pos="100000">
                  <a:schemeClr val="bg1">
                    <a:lumMod val="90000"/>
                    <a:lumOff val="10000"/>
                  </a:schemeClr>
                </a:gs>
              </a:gsLst>
              <a:lin ang="10800000" scaled="1"/>
              <a:tileRect/>
            </a:gradFill>
            <a:ln>
              <a:solidFill>
                <a:srgbClr val="000000"/>
              </a:solidFill>
            </a:ln>
          </c:spPr>
          <c:invertIfNegative val="0"/>
          <c:cat>
            <c:strRef>
              <c:f>Sheet1!$B$1:$C$1</c:f>
              <c:strCache>
                <c:ptCount val="2"/>
                <c:pt idx="0">
                  <c:v>Year 1 (N=260)</c:v>
                </c:pt>
                <c:pt idx="1">
                  <c:v>.</c:v>
                </c:pt>
              </c:strCache>
            </c:strRef>
          </c:cat>
          <c:val>
            <c:numRef>
              <c:f>Sheet1!$B$6</c:f>
              <c:numCache>
                <c:formatCode>General</c:formatCode>
                <c:ptCount val="1"/>
                <c:pt idx="0">
                  <c:v>25</c:v>
                </c:pt>
              </c:numCache>
            </c:numRef>
          </c:val>
          <c:extLst>
            <c:ext xmlns:c16="http://schemas.microsoft.com/office/drawing/2014/chart" uri="{C3380CC4-5D6E-409C-BE32-E72D297353CC}">
              <c16:uniqueId val="{00000004-7E75-41A7-9F7D-BEDE63D7E6EF}"/>
            </c:ext>
          </c:extLst>
        </c:ser>
        <c:ser>
          <c:idx val="5"/>
          <c:order val="5"/>
          <c:tx>
            <c:strRef>
              <c:f>Sheet1!$A$7</c:f>
              <c:strCache>
                <c:ptCount val="1"/>
                <c:pt idx="0">
                  <c:v>Sirolimus/Everolimus + Calcineurin Inhibitor</c:v>
                </c:pt>
              </c:strCache>
            </c:strRef>
          </c:tx>
          <c:spPr>
            <a:gradFill>
              <a:gsLst>
                <a:gs pos="0">
                  <a:srgbClr val="A7722D">
                    <a:lumMod val="50000"/>
                  </a:srgbClr>
                </a:gs>
                <a:gs pos="50000">
                  <a:srgbClr val="A7722D">
                    <a:lumMod val="60000"/>
                    <a:lumOff val="40000"/>
                  </a:srgbClr>
                </a:gs>
                <a:gs pos="100000">
                  <a:schemeClr val="accent6">
                    <a:lumMod val="50000"/>
                  </a:schemeClr>
                </a:gs>
              </a:gsLst>
              <a:lin ang="10800000" scaled="1"/>
            </a:gradFill>
            <a:ln>
              <a:solidFill>
                <a:srgbClr val="000000"/>
              </a:solidFill>
            </a:ln>
          </c:spPr>
          <c:invertIfNegative val="0"/>
          <c:cat>
            <c:strRef>
              <c:f>Sheet1!$B$1:$C$1</c:f>
              <c:strCache>
                <c:ptCount val="2"/>
                <c:pt idx="0">
                  <c:v>Year 1 (N=260)</c:v>
                </c:pt>
                <c:pt idx="1">
                  <c:v>.</c:v>
                </c:pt>
              </c:strCache>
            </c:strRef>
          </c:cat>
          <c:val>
            <c:numRef>
              <c:f>Sheet1!$B$7</c:f>
              <c:numCache>
                <c:formatCode>General</c:formatCode>
                <c:ptCount val="1"/>
                <c:pt idx="0">
                  <c:v>2</c:v>
                </c:pt>
              </c:numCache>
            </c:numRef>
          </c:val>
          <c:extLst>
            <c:ext xmlns:c16="http://schemas.microsoft.com/office/drawing/2014/chart" uri="{C3380CC4-5D6E-409C-BE32-E72D297353CC}">
              <c16:uniqueId val="{00000005-7E75-41A7-9F7D-BEDE63D7E6EF}"/>
            </c:ext>
          </c:extLst>
        </c:ser>
        <c:ser>
          <c:idx val="6"/>
          <c:order val="6"/>
          <c:tx>
            <c:strRef>
              <c:f>Sheet1!$A$8</c:f>
              <c:strCache>
                <c:ptCount val="1"/>
                <c:pt idx="0">
                  <c:v>Sirolimus/Everolimus + Calcineurin Inhibitor + Cell Cycle Inhibitor</c:v>
                </c:pt>
              </c:strCache>
            </c:strRef>
          </c:tx>
          <c:spPr>
            <a:gradFill flip="none" rotWithShape="1">
              <a:gsLst>
                <a:gs pos="0">
                  <a:srgbClr val="00C9C4"/>
                </a:gs>
                <a:gs pos="50000">
                  <a:srgbClr val="00FFFF"/>
                </a:gs>
                <a:gs pos="100000">
                  <a:srgbClr val="00C9C4"/>
                </a:gs>
              </a:gsLst>
              <a:lin ang="10800000" scaled="1"/>
              <a:tileRect/>
            </a:gradFill>
            <a:ln>
              <a:solidFill>
                <a:srgbClr val="000000"/>
              </a:solidFill>
            </a:ln>
          </c:spPr>
          <c:invertIfNegative val="0"/>
          <c:cat>
            <c:strRef>
              <c:f>Sheet1!$B$1:$C$1</c:f>
              <c:strCache>
                <c:ptCount val="2"/>
                <c:pt idx="0">
                  <c:v>Year 1 (N=260)</c:v>
                </c:pt>
                <c:pt idx="1">
                  <c:v>.</c:v>
                </c:pt>
              </c:strCache>
            </c:strRef>
          </c:cat>
          <c:val>
            <c:numRef>
              <c:f>Sheet1!$B$8</c:f>
              <c:numCache>
                <c:formatCode>General</c:formatCode>
                <c:ptCount val="1"/>
                <c:pt idx="0">
                  <c:v>12</c:v>
                </c:pt>
              </c:numCache>
            </c:numRef>
          </c:val>
          <c:extLst>
            <c:ext xmlns:c16="http://schemas.microsoft.com/office/drawing/2014/chart" uri="{C3380CC4-5D6E-409C-BE32-E72D297353CC}">
              <c16:uniqueId val="{00000006-7E75-41A7-9F7D-BEDE63D7E6EF}"/>
            </c:ext>
          </c:extLst>
        </c:ser>
        <c:ser>
          <c:idx val="7"/>
          <c:order val="7"/>
          <c:tx>
            <c:strRef>
              <c:f>Sheet1!$A$9</c:f>
              <c:strCache>
                <c:ptCount val="1"/>
                <c:pt idx="0">
                  <c:v>Other</c:v>
                </c:pt>
              </c:strCache>
            </c:strRef>
          </c:tx>
          <c:spPr>
            <a:gradFill>
              <a:gsLst>
                <a:gs pos="0">
                  <a:srgbClr val="9900FF"/>
                </a:gs>
                <a:gs pos="50000">
                  <a:srgbClr val="9966FF"/>
                </a:gs>
                <a:gs pos="100000">
                  <a:srgbClr val="9900FF"/>
                </a:gs>
              </a:gsLst>
              <a:lin ang="10800000" scaled="1"/>
            </a:gradFill>
            <a:ln>
              <a:solidFill>
                <a:srgbClr val="000000"/>
              </a:solidFill>
            </a:ln>
          </c:spPr>
          <c:invertIfNegative val="0"/>
          <c:cat>
            <c:strRef>
              <c:f>Sheet1!$B$1:$C$1</c:f>
              <c:strCache>
                <c:ptCount val="2"/>
                <c:pt idx="0">
                  <c:v>Year 1 (N=260)</c:v>
                </c:pt>
                <c:pt idx="1">
                  <c:v>.</c:v>
                </c:pt>
              </c:strCache>
            </c:strRef>
          </c:cat>
          <c:val>
            <c:numRef>
              <c:f>Sheet1!$B$9</c:f>
              <c:numCache>
                <c:formatCode>General</c:formatCode>
                <c:ptCount val="1"/>
                <c:pt idx="0">
                  <c:v>7</c:v>
                </c:pt>
              </c:numCache>
            </c:numRef>
          </c:val>
          <c:extLst>
            <c:ext xmlns:c16="http://schemas.microsoft.com/office/drawing/2014/chart" uri="{C3380CC4-5D6E-409C-BE32-E72D297353CC}">
              <c16:uniqueId val="{00000007-7E75-41A7-9F7D-BEDE63D7E6EF}"/>
            </c:ext>
          </c:extLst>
        </c:ser>
        <c:dLbls>
          <c:showLegendKey val="0"/>
          <c:showVal val="0"/>
          <c:showCatName val="0"/>
          <c:showSerName val="0"/>
          <c:showPercent val="0"/>
          <c:showBubbleSize val="0"/>
        </c:dLbls>
        <c:gapWidth val="62"/>
        <c:overlap val="100"/>
        <c:axId val="526400608"/>
        <c:axId val="526401000"/>
        <c:extLst>
          <c:ext xmlns:c15="http://schemas.microsoft.com/office/drawing/2012/chart" uri="{02D57815-91ED-43cb-92C2-25804820EDAC}">
            <c15:filteredBarSeries>
              <c15:ser>
                <c:idx val="8"/>
                <c:order val="8"/>
                <c:tx>
                  <c:strRef>
                    <c:extLst>
                      <c:ext uri="{02D57815-91ED-43cb-92C2-25804820EDAC}">
                        <c15:formulaRef>
                          <c15:sqref>Sheet1!$A$10</c15:sqref>
                        </c15:formulaRef>
                      </c:ext>
                    </c:extLst>
                    <c:strCache>
                      <c:ptCount val="1"/>
                    </c:strCache>
                  </c:strRef>
                </c:tx>
                <c:spPr>
                  <a:gradFill>
                    <a:gsLst>
                      <a:gs pos="0">
                        <a:srgbClr val="CC6600"/>
                      </a:gs>
                      <a:gs pos="50000">
                        <a:srgbClr val="FF9900"/>
                      </a:gs>
                      <a:gs pos="100000">
                        <a:srgbClr val="CC6600"/>
                      </a:gs>
                    </a:gsLst>
                    <a:lin ang="10800000" scaled="1"/>
                  </a:gradFill>
                  <a:ln>
                    <a:solidFill>
                      <a:srgbClr val="000000"/>
                    </a:solidFill>
                  </a:ln>
                </c:spPr>
                <c:invertIfNegative val="0"/>
                <c:cat>
                  <c:strRef>
                    <c:extLst>
                      <c:ext uri="{02D57815-91ED-43cb-92C2-25804820EDAC}">
                        <c15:formulaRef>
                          <c15:sqref>Sheet1!$B$1:$C$1</c15:sqref>
                        </c15:formulaRef>
                      </c:ext>
                    </c:extLst>
                    <c:strCache>
                      <c:ptCount val="2"/>
                      <c:pt idx="0">
                        <c:v>Year 1 (N=260)</c:v>
                      </c:pt>
                      <c:pt idx="1">
                        <c:v>.</c:v>
                      </c:pt>
                    </c:strCache>
                  </c:strRef>
                </c:cat>
                <c:val>
                  <c:numRef>
                    <c:extLst>
                      <c:ext uri="{02D57815-91ED-43cb-92C2-25804820EDAC}">
                        <c15:formulaRef>
                          <c15:sqref>Sheet1!$B$10</c15:sqref>
                        </c15:formulaRef>
                      </c:ext>
                    </c:extLst>
                    <c:numCache>
                      <c:formatCode>General</c:formatCode>
                      <c:ptCount val="1"/>
                    </c:numCache>
                  </c:numRef>
                </c:val>
                <c:extLst>
                  <c:ext xmlns:c16="http://schemas.microsoft.com/office/drawing/2014/chart" uri="{C3380CC4-5D6E-409C-BE32-E72D297353CC}">
                    <c16:uniqueId val="{00000008-7E75-41A7-9F7D-BEDE63D7E6EF}"/>
                  </c:ext>
                </c:extLst>
              </c15:ser>
            </c15:filteredBarSeries>
          </c:ext>
        </c:extLst>
      </c:barChart>
      <c:catAx>
        <c:axId val="526400608"/>
        <c:scaling>
          <c:orientation val="minMax"/>
        </c:scaling>
        <c:delete val="0"/>
        <c:axPos val="b"/>
        <c:numFmt formatCode="General"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526401000"/>
        <c:crosses val="autoZero"/>
        <c:auto val="1"/>
        <c:lblAlgn val="ctr"/>
        <c:lblOffset val="100"/>
        <c:noMultiLvlLbl val="0"/>
      </c:catAx>
      <c:valAx>
        <c:axId val="526401000"/>
        <c:scaling>
          <c:orientation val="minMax"/>
          <c:min val="0"/>
        </c:scaling>
        <c:delete val="0"/>
        <c:axPos val="l"/>
        <c:majorGridlines>
          <c:spPr>
            <a:ln w="6350">
              <a:solidFill>
                <a:schemeClr val="bg2"/>
              </a:solidFill>
              <a:prstDash val="sysDash"/>
            </a:ln>
          </c:spPr>
        </c:majorGridlines>
        <c:numFmt formatCode="0%"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26400608"/>
        <c:crosses val="autoZero"/>
        <c:crossBetween val="between"/>
        <c:majorUnit val="0.2"/>
      </c:valAx>
      <c:spPr>
        <a:noFill/>
        <a:ln>
          <a:solidFill>
            <a:schemeClr val="bg2"/>
          </a:solidFill>
        </a:ln>
      </c:spPr>
    </c:plotArea>
    <c:legend>
      <c:legendPos val="r"/>
      <c:legendEntry>
        <c:idx val="5"/>
        <c:txPr>
          <a:bodyPr/>
          <a:lstStyle/>
          <a:p>
            <a:pPr>
              <a:defRPr sz="1300" b="1">
                <a:solidFill>
                  <a:schemeClr val="bg2"/>
                </a:solidFill>
              </a:defRPr>
            </a:pPr>
            <a:endParaRPr lang="en-US"/>
          </a:p>
        </c:txPr>
      </c:legendEntry>
      <c:layout>
        <c:manualLayout>
          <c:xMode val="edge"/>
          <c:yMode val="edge"/>
          <c:x val="0.63350564875042792"/>
          <c:y val="5.2894924151430225E-2"/>
          <c:w val="0.33956681501768793"/>
          <c:h val="0.81479714400106751"/>
        </c:manualLayout>
      </c:layout>
      <c:overlay val="0"/>
      <c:spPr>
        <a:solidFill>
          <a:schemeClr val="tx1"/>
        </a:solidFill>
        <a:ln w="12700">
          <a:solidFill>
            <a:schemeClr val="bg2"/>
          </a:solidFill>
        </a:ln>
      </c:spPr>
      <c:txPr>
        <a:bodyPr/>
        <a:lstStyle/>
        <a:p>
          <a:pPr>
            <a:defRPr sz="13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449840893782083"/>
          <c:y val="3.3590508847684365E-2"/>
          <c:w val="0.85968051006899648"/>
          <c:h val="0.79852034120734605"/>
        </c:manualLayout>
      </c:layout>
      <c:scatterChart>
        <c:scatterStyle val="lineMarker"/>
        <c:varyColors val="0"/>
        <c:ser>
          <c:idx val="0"/>
          <c:order val="0"/>
          <c:tx>
            <c:strRef>
              <c:f>Sheet1!$B$1</c:f>
              <c:strCache>
                <c:ptCount val="1"/>
                <c:pt idx="0">
                  <c:v>Freedom from CAV (N=407)</c:v>
                </c:pt>
              </c:strCache>
            </c:strRef>
          </c:tx>
          <c:spPr>
            <a:ln w="41275">
              <a:solidFill>
                <a:srgbClr val="00B050"/>
              </a:solidFill>
            </a:ln>
          </c:spPr>
          <c:marker>
            <c:symbol val="none"/>
          </c:marker>
          <c:xVal>
            <c:numRef>
              <c:f>Sheet1!$A$2:$A$178</c:f>
              <c:numCache>
                <c:formatCode>General</c:formatCode>
                <c:ptCount val="177"/>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1.0832999999999999</c:v>
                </c:pt>
                <c:pt idx="14">
                  <c:v>1.1667000000000001</c:v>
                </c:pt>
                <c:pt idx="15">
                  <c:v>1.25</c:v>
                </c:pt>
                <c:pt idx="16">
                  <c:v>1.3332999999999999</c:v>
                </c:pt>
                <c:pt idx="17">
                  <c:v>1.4167000000000001</c:v>
                </c:pt>
                <c:pt idx="18">
                  <c:v>1.5</c:v>
                </c:pt>
                <c:pt idx="19">
                  <c:v>1.5832999999999999</c:v>
                </c:pt>
                <c:pt idx="20">
                  <c:v>1.6667000000000001</c:v>
                </c:pt>
                <c:pt idx="21">
                  <c:v>1.75</c:v>
                </c:pt>
                <c:pt idx="22">
                  <c:v>1.8332999999999999</c:v>
                </c:pt>
                <c:pt idx="23">
                  <c:v>1.9167000000000001</c:v>
                </c:pt>
                <c:pt idx="24">
                  <c:v>2</c:v>
                </c:pt>
                <c:pt idx="25">
                  <c:v>2.0832999999999999</c:v>
                </c:pt>
                <c:pt idx="26">
                  <c:v>2.1667000000000001</c:v>
                </c:pt>
                <c:pt idx="27">
                  <c:v>2.25</c:v>
                </c:pt>
                <c:pt idx="28">
                  <c:v>2.3332999999999999</c:v>
                </c:pt>
                <c:pt idx="29">
                  <c:v>2.4167000000000001</c:v>
                </c:pt>
                <c:pt idx="30">
                  <c:v>2.5</c:v>
                </c:pt>
                <c:pt idx="31">
                  <c:v>2.5832999999999999</c:v>
                </c:pt>
                <c:pt idx="32">
                  <c:v>2.6667000000000001</c:v>
                </c:pt>
                <c:pt idx="33">
                  <c:v>2.75</c:v>
                </c:pt>
                <c:pt idx="34">
                  <c:v>2.8332999999999999</c:v>
                </c:pt>
                <c:pt idx="35">
                  <c:v>2.9167000000000001</c:v>
                </c:pt>
                <c:pt idx="36">
                  <c:v>3</c:v>
                </c:pt>
                <c:pt idx="37">
                  <c:v>3.0832999999999999</c:v>
                </c:pt>
                <c:pt idx="38">
                  <c:v>3.1667000000000001</c:v>
                </c:pt>
                <c:pt idx="39">
                  <c:v>3.25</c:v>
                </c:pt>
                <c:pt idx="40">
                  <c:v>3.3332999999999999</c:v>
                </c:pt>
                <c:pt idx="41">
                  <c:v>3.4167000000000001</c:v>
                </c:pt>
                <c:pt idx="42">
                  <c:v>3.5</c:v>
                </c:pt>
                <c:pt idx="43">
                  <c:v>3.5832999999999999</c:v>
                </c:pt>
                <c:pt idx="44">
                  <c:v>3.6667000000000001</c:v>
                </c:pt>
                <c:pt idx="45">
                  <c:v>3.75</c:v>
                </c:pt>
                <c:pt idx="46">
                  <c:v>3.8332999999999999</c:v>
                </c:pt>
                <c:pt idx="47">
                  <c:v>3.9167000000000001</c:v>
                </c:pt>
                <c:pt idx="48">
                  <c:v>4</c:v>
                </c:pt>
                <c:pt idx="49">
                  <c:v>4.0833000000000004</c:v>
                </c:pt>
                <c:pt idx="50">
                  <c:v>4.1666999999999996</c:v>
                </c:pt>
                <c:pt idx="51">
                  <c:v>4.25</c:v>
                </c:pt>
                <c:pt idx="52">
                  <c:v>4.3333000000000004</c:v>
                </c:pt>
                <c:pt idx="53">
                  <c:v>4.4166999999999996</c:v>
                </c:pt>
                <c:pt idx="54">
                  <c:v>4.5</c:v>
                </c:pt>
                <c:pt idx="55">
                  <c:v>4.5833000000000004</c:v>
                </c:pt>
                <c:pt idx="56">
                  <c:v>4.6666999999999996</c:v>
                </c:pt>
                <c:pt idx="57">
                  <c:v>4.75</c:v>
                </c:pt>
                <c:pt idx="58">
                  <c:v>4.8333000000000004</c:v>
                </c:pt>
                <c:pt idx="59">
                  <c:v>4.9166999999999996</c:v>
                </c:pt>
                <c:pt idx="60">
                  <c:v>5</c:v>
                </c:pt>
                <c:pt idx="61">
                  <c:v>5.0833000000000004</c:v>
                </c:pt>
                <c:pt idx="62">
                  <c:v>5.1666999999999996</c:v>
                </c:pt>
                <c:pt idx="63">
                  <c:v>5.25</c:v>
                </c:pt>
                <c:pt idx="64">
                  <c:v>5.3333000000000004</c:v>
                </c:pt>
                <c:pt idx="65">
                  <c:v>5.4166999999999996</c:v>
                </c:pt>
                <c:pt idx="66">
                  <c:v>5.5</c:v>
                </c:pt>
                <c:pt idx="67">
                  <c:v>5.5833000000000004</c:v>
                </c:pt>
                <c:pt idx="68">
                  <c:v>5.6666999999999996</c:v>
                </c:pt>
                <c:pt idx="69">
                  <c:v>5.75</c:v>
                </c:pt>
                <c:pt idx="70">
                  <c:v>5.8333000000000004</c:v>
                </c:pt>
                <c:pt idx="71">
                  <c:v>5.9166999999999996</c:v>
                </c:pt>
                <c:pt idx="72">
                  <c:v>6</c:v>
                </c:pt>
                <c:pt idx="73">
                  <c:v>6.0833000000000004</c:v>
                </c:pt>
                <c:pt idx="74">
                  <c:v>6.1666999999999996</c:v>
                </c:pt>
                <c:pt idx="75">
                  <c:v>6.25</c:v>
                </c:pt>
                <c:pt idx="76">
                  <c:v>6.3333000000000004</c:v>
                </c:pt>
                <c:pt idx="77">
                  <c:v>6.4166999999999996</c:v>
                </c:pt>
                <c:pt idx="78">
                  <c:v>6.5</c:v>
                </c:pt>
                <c:pt idx="79">
                  <c:v>6.5833000000000004</c:v>
                </c:pt>
                <c:pt idx="80">
                  <c:v>6.6666999999999996</c:v>
                </c:pt>
                <c:pt idx="81">
                  <c:v>6.75</c:v>
                </c:pt>
                <c:pt idx="82">
                  <c:v>6.8333000000000004</c:v>
                </c:pt>
                <c:pt idx="83">
                  <c:v>6.9166999999999996</c:v>
                </c:pt>
                <c:pt idx="84">
                  <c:v>7</c:v>
                </c:pt>
                <c:pt idx="85">
                  <c:v>7.0833000000000004</c:v>
                </c:pt>
                <c:pt idx="86">
                  <c:v>7.1666999999999996</c:v>
                </c:pt>
                <c:pt idx="87">
                  <c:v>7.25</c:v>
                </c:pt>
                <c:pt idx="88">
                  <c:v>7.3333000000000004</c:v>
                </c:pt>
                <c:pt idx="89">
                  <c:v>7.4166999999999996</c:v>
                </c:pt>
                <c:pt idx="90">
                  <c:v>7.5</c:v>
                </c:pt>
                <c:pt idx="91">
                  <c:v>7.5833000000000004</c:v>
                </c:pt>
                <c:pt idx="92">
                  <c:v>7.6666999999999996</c:v>
                </c:pt>
                <c:pt idx="93">
                  <c:v>7.75</c:v>
                </c:pt>
                <c:pt idx="94">
                  <c:v>7.8333000000000004</c:v>
                </c:pt>
                <c:pt idx="95">
                  <c:v>7.9166999999999996</c:v>
                </c:pt>
                <c:pt idx="96">
                  <c:v>8</c:v>
                </c:pt>
                <c:pt idx="97">
                  <c:v>8.0832999999999995</c:v>
                </c:pt>
                <c:pt idx="98">
                  <c:v>8.1667000000000005</c:v>
                </c:pt>
                <c:pt idx="99">
                  <c:v>8.25</c:v>
                </c:pt>
                <c:pt idx="100">
                  <c:v>8.3332999999999995</c:v>
                </c:pt>
                <c:pt idx="101">
                  <c:v>8.4167000000000005</c:v>
                </c:pt>
                <c:pt idx="102">
                  <c:v>8.5</c:v>
                </c:pt>
                <c:pt idx="103">
                  <c:v>8.5832999999999995</c:v>
                </c:pt>
                <c:pt idx="104">
                  <c:v>8.6667000000000005</c:v>
                </c:pt>
                <c:pt idx="105">
                  <c:v>8.75</c:v>
                </c:pt>
                <c:pt idx="106">
                  <c:v>8.8332999999999995</c:v>
                </c:pt>
                <c:pt idx="107">
                  <c:v>8.9167000000000005</c:v>
                </c:pt>
                <c:pt idx="108">
                  <c:v>9</c:v>
                </c:pt>
                <c:pt idx="109">
                  <c:v>9.0832999999999995</c:v>
                </c:pt>
                <c:pt idx="110">
                  <c:v>9.1667000000000005</c:v>
                </c:pt>
                <c:pt idx="111">
                  <c:v>9.25</c:v>
                </c:pt>
                <c:pt idx="112">
                  <c:v>9.3332999999999995</c:v>
                </c:pt>
                <c:pt idx="113">
                  <c:v>9.4167000000000005</c:v>
                </c:pt>
                <c:pt idx="114">
                  <c:v>9.5</c:v>
                </c:pt>
                <c:pt idx="115">
                  <c:v>9.5832999999999995</c:v>
                </c:pt>
                <c:pt idx="116">
                  <c:v>9.6667000000000005</c:v>
                </c:pt>
                <c:pt idx="117">
                  <c:v>9.75</c:v>
                </c:pt>
                <c:pt idx="118">
                  <c:v>9.8332999999999995</c:v>
                </c:pt>
                <c:pt idx="119">
                  <c:v>9.9167000000000005</c:v>
                </c:pt>
                <c:pt idx="120">
                  <c:v>10</c:v>
                </c:pt>
                <c:pt idx="121">
                  <c:v>10.083299999999999</c:v>
                </c:pt>
                <c:pt idx="122">
                  <c:v>10.166700000000001</c:v>
                </c:pt>
                <c:pt idx="123">
                  <c:v>10.25</c:v>
                </c:pt>
                <c:pt idx="124">
                  <c:v>10.333299999999999</c:v>
                </c:pt>
                <c:pt idx="125">
                  <c:v>10.416700000000001</c:v>
                </c:pt>
                <c:pt idx="126">
                  <c:v>10.5</c:v>
                </c:pt>
                <c:pt idx="127">
                  <c:v>10.583299999999999</c:v>
                </c:pt>
                <c:pt idx="128">
                  <c:v>10.666700000000001</c:v>
                </c:pt>
                <c:pt idx="129">
                  <c:v>10.75</c:v>
                </c:pt>
                <c:pt idx="130">
                  <c:v>10.833299999999999</c:v>
                </c:pt>
                <c:pt idx="131">
                  <c:v>10.916700000000001</c:v>
                </c:pt>
                <c:pt idx="132">
                  <c:v>11</c:v>
                </c:pt>
                <c:pt idx="133">
                  <c:v>11.083299999999999</c:v>
                </c:pt>
                <c:pt idx="134">
                  <c:v>11.166700000000001</c:v>
                </c:pt>
                <c:pt idx="135">
                  <c:v>11.25</c:v>
                </c:pt>
                <c:pt idx="136">
                  <c:v>11.333299999999999</c:v>
                </c:pt>
                <c:pt idx="137">
                  <c:v>11.416700000000001</c:v>
                </c:pt>
                <c:pt idx="138">
                  <c:v>11.5</c:v>
                </c:pt>
                <c:pt idx="139">
                  <c:v>11.583299999999999</c:v>
                </c:pt>
                <c:pt idx="140">
                  <c:v>11.666700000000001</c:v>
                </c:pt>
                <c:pt idx="141">
                  <c:v>11.75</c:v>
                </c:pt>
                <c:pt idx="142">
                  <c:v>11.833299999999999</c:v>
                </c:pt>
                <c:pt idx="143">
                  <c:v>11.916700000000001</c:v>
                </c:pt>
                <c:pt idx="144">
                  <c:v>12</c:v>
                </c:pt>
                <c:pt idx="145">
                  <c:v>12.083299999999999</c:v>
                </c:pt>
                <c:pt idx="146">
                  <c:v>12.166700000000001</c:v>
                </c:pt>
                <c:pt idx="147">
                  <c:v>12.25</c:v>
                </c:pt>
                <c:pt idx="148">
                  <c:v>12.333299999999999</c:v>
                </c:pt>
                <c:pt idx="149">
                  <c:v>12.416700000000001</c:v>
                </c:pt>
                <c:pt idx="150">
                  <c:v>12.5</c:v>
                </c:pt>
                <c:pt idx="151">
                  <c:v>12.583299999999999</c:v>
                </c:pt>
                <c:pt idx="152">
                  <c:v>12.666700000000001</c:v>
                </c:pt>
                <c:pt idx="153">
                  <c:v>12.75</c:v>
                </c:pt>
                <c:pt idx="154">
                  <c:v>12.833299999999999</c:v>
                </c:pt>
                <c:pt idx="155">
                  <c:v>12.916700000000001</c:v>
                </c:pt>
                <c:pt idx="156">
                  <c:v>13</c:v>
                </c:pt>
                <c:pt idx="157">
                  <c:v>13.083299999999999</c:v>
                </c:pt>
                <c:pt idx="158">
                  <c:v>13.166700000000001</c:v>
                </c:pt>
                <c:pt idx="159">
                  <c:v>13.25</c:v>
                </c:pt>
                <c:pt idx="160">
                  <c:v>13.333299999999999</c:v>
                </c:pt>
                <c:pt idx="161">
                  <c:v>13.416700000000001</c:v>
                </c:pt>
                <c:pt idx="162">
                  <c:v>13.5</c:v>
                </c:pt>
                <c:pt idx="163">
                  <c:v>13.583299999999999</c:v>
                </c:pt>
                <c:pt idx="164">
                  <c:v>13.666700000000001</c:v>
                </c:pt>
                <c:pt idx="165">
                  <c:v>13.75</c:v>
                </c:pt>
                <c:pt idx="166">
                  <c:v>13.833299999999999</c:v>
                </c:pt>
                <c:pt idx="167">
                  <c:v>13.916700000000001</c:v>
                </c:pt>
                <c:pt idx="168">
                  <c:v>14</c:v>
                </c:pt>
                <c:pt idx="169">
                  <c:v>14.083299999999999</c:v>
                </c:pt>
                <c:pt idx="170">
                  <c:v>14.166700000000001</c:v>
                </c:pt>
                <c:pt idx="171">
                  <c:v>14.25</c:v>
                </c:pt>
                <c:pt idx="172">
                  <c:v>14.333299999999999</c:v>
                </c:pt>
                <c:pt idx="173">
                  <c:v>14.416700000000001</c:v>
                </c:pt>
                <c:pt idx="174">
                  <c:v>14.5</c:v>
                </c:pt>
                <c:pt idx="175">
                  <c:v>14.583299999999999</c:v>
                </c:pt>
                <c:pt idx="176">
                  <c:v>14.666700000000001</c:v>
                </c:pt>
              </c:numCache>
            </c:numRef>
          </c:xVal>
          <c:yVal>
            <c:numRef>
              <c:f>Sheet1!$B$2:$B$178</c:f>
              <c:numCache>
                <c:formatCode>General</c:formatCode>
                <c:ptCount val="177"/>
                <c:pt idx="0">
                  <c:v>100</c:v>
                </c:pt>
                <c:pt idx="1">
                  <c:v>100</c:v>
                </c:pt>
                <c:pt idx="2">
                  <c:v>99.754000000000005</c:v>
                </c:pt>
                <c:pt idx="3">
                  <c:v>99.754000000000005</c:v>
                </c:pt>
                <c:pt idx="4">
                  <c:v>99.507000000000005</c:v>
                </c:pt>
                <c:pt idx="5">
                  <c:v>99.257000000000005</c:v>
                </c:pt>
                <c:pt idx="6">
                  <c:v>98.251999999999995</c:v>
                </c:pt>
                <c:pt idx="7">
                  <c:v>96.23</c:v>
                </c:pt>
                <c:pt idx="8">
                  <c:v>96.23</c:v>
                </c:pt>
                <c:pt idx="9">
                  <c:v>96.23</c:v>
                </c:pt>
                <c:pt idx="10">
                  <c:v>96.23</c:v>
                </c:pt>
                <c:pt idx="11">
                  <c:v>96.23</c:v>
                </c:pt>
                <c:pt idx="12">
                  <c:v>96.23</c:v>
                </c:pt>
                <c:pt idx="13">
                  <c:v>96.23</c:v>
                </c:pt>
                <c:pt idx="14">
                  <c:v>96.23</c:v>
                </c:pt>
                <c:pt idx="15">
                  <c:v>96.23</c:v>
                </c:pt>
                <c:pt idx="16">
                  <c:v>95.888999999999996</c:v>
                </c:pt>
                <c:pt idx="17">
                  <c:v>95.888999999999996</c:v>
                </c:pt>
                <c:pt idx="18">
                  <c:v>95.54</c:v>
                </c:pt>
                <c:pt idx="19">
                  <c:v>94.837999999999994</c:v>
                </c:pt>
                <c:pt idx="20">
                  <c:v>94.483000000000004</c:v>
                </c:pt>
                <c:pt idx="21">
                  <c:v>94.483000000000004</c:v>
                </c:pt>
                <c:pt idx="22">
                  <c:v>94.483000000000004</c:v>
                </c:pt>
                <c:pt idx="23">
                  <c:v>94.483000000000004</c:v>
                </c:pt>
                <c:pt idx="24">
                  <c:v>94.483000000000004</c:v>
                </c:pt>
                <c:pt idx="25">
                  <c:v>94.483000000000004</c:v>
                </c:pt>
                <c:pt idx="26">
                  <c:v>94.483000000000004</c:v>
                </c:pt>
                <c:pt idx="27">
                  <c:v>94.483000000000004</c:v>
                </c:pt>
                <c:pt idx="28">
                  <c:v>94.025999999999996</c:v>
                </c:pt>
                <c:pt idx="29">
                  <c:v>94.025999999999996</c:v>
                </c:pt>
                <c:pt idx="30">
                  <c:v>92.656999999999996</c:v>
                </c:pt>
                <c:pt idx="31">
                  <c:v>92.194000000000003</c:v>
                </c:pt>
                <c:pt idx="32">
                  <c:v>92.194000000000003</c:v>
                </c:pt>
                <c:pt idx="33">
                  <c:v>92.194000000000003</c:v>
                </c:pt>
                <c:pt idx="34">
                  <c:v>92.194000000000003</c:v>
                </c:pt>
                <c:pt idx="35">
                  <c:v>92.194000000000003</c:v>
                </c:pt>
                <c:pt idx="36">
                  <c:v>92.194000000000003</c:v>
                </c:pt>
                <c:pt idx="37">
                  <c:v>92.194000000000003</c:v>
                </c:pt>
                <c:pt idx="38">
                  <c:v>92.194000000000003</c:v>
                </c:pt>
                <c:pt idx="39">
                  <c:v>92.194000000000003</c:v>
                </c:pt>
                <c:pt idx="40">
                  <c:v>92.194000000000003</c:v>
                </c:pt>
                <c:pt idx="41">
                  <c:v>91.620999999999995</c:v>
                </c:pt>
                <c:pt idx="42">
                  <c:v>91.620999999999995</c:v>
                </c:pt>
                <c:pt idx="43">
                  <c:v>90.445999999999998</c:v>
                </c:pt>
                <c:pt idx="44">
                  <c:v>90.445999999999998</c:v>
                </c:pt>
                <c:pt idx="45">
                  <c:v>90.445999999999998</c:v>
                </c:pt>
                <c:pt idx="46">
                  <c:v>90.445999999999998</c:v>
                </c:pt>
                <c:pt idx="47">
                  <c:v>90.445999999999998</c:v>
                </c:pt>
                <c:pt idx="48">
                  <c:v>90.445999999999998</c:v>
                </c:pt>
                <c:pt idx="49">
                  <c:v>90.445999999999998</c:v>
                </c:pt>
                <c:pt idx="50">
                  <c:v>90.445999999999998</c:v>
                </c:pt>
                <c:pt idx="51">
                  <c:v>90.445999999999998</c:v>
                </c:pt>
                <c:pt idx="52">
                  <c:v>90.445999999999998</c:v>
                </c:pt>
                <c:pt idx="53">
                  <c:v>90.445999999999998</c:v>
                </c:pt>
                <c:pt idx="54">
                  <c:v>89.698999999999998</c:v>
                </c:pt>
                <c:pt idx="55">
                  <c:v>88.950999999999993</c:v>
                </c:pt>
                <c:pt idx="56">
                  <c:v>88.950999999999993</c:v>
                </c:pt>
                <c:pt idx="57">
                  <c:v>88.950999999999993</c:v>
                </c:pt>
                <c:pt idx="58">
                  <c:v>88.950999999999993</c:v>
                </c:pt>
                <c:pt idx="59">
                  <c:v>88.950999999999993</c:v>
                </c:pt>
                <c:pt idx="60">
                  <c:v>88.950999999999993</c:v>
                </c:pt>
                <c:pt idx="61">
                  <c:v>88.950999999999993</c:v>
                </c:pt>
                <c:pt idx="62">
                  <c:v>88.950999999999993</c:v>
                </c:pt>
                <c:pt idx="63">
                  <c:v>88.950999999999993</c:v>
                </c:pt>
                <c:pt idx="64">
                  <c:v>88.950999999999993</c:v>
                </c:pt>
                <c:pt idx="65">
                  <c:v>88.087999999999994</c:v>
                </c:pt>
                <c:pt idx="66">
                  <c:v>87.224000000000004</c:v>
                </c:pt>
                <c:pt idx="67">
                  <c:v>85.444000000000003</c:v>
                </c:pt>
                <c:pt idx="68">
                  <c:v>85.444000000000003</c:v>
                </c:pt>
                <c:pt idx="69">
                  <c:v>84.554000000000002</c:v>
                </c:pt>
                <c:pt idx="70">
                  <c:v>84.554000000000002</c:v>
                </c:pt>
                <c:pt idx="71">
                  <c:v>84.554000000000002</c:v>
                </c:pt>
                <c:pt idx="72">
                  <c:v>84.554000000000002</c:v>
                </c:pt>
                <c:pt idx="73">
                  <c:v>84.554000000000002</c:v>
                </c:pt>
                <c:pt idx="74">
                  <c:v>84.554000000000002</c:v>
                </c:pt>
                <c:pt idx="75">
                  <c:v>84.554000000000002</c:v>
                </c:pt>
                <c:pt idx="76">
                  <c:v>84.554000000000002</c:v>
                </c:pt>
                <c:pt idx="77">
                  <c:v>84.554000000000002</c:v>
                </c:pt>
                <c:pt idx="78">
                  <c:v>84.554000000000002</c:v>
                </c:pt>
                <c:pt idx="79">
                  <c:v>83.411000000000001</c:v>
                </c:pt>
                <c:pt idx="80">
                  <c:v>83.411000000000001</c:v>
                </c:pt>
                <c:pt idx="81">
                  <c:v>83.411000000000001</c:v>
                </c:pt>
                <c:pt idx="82">
                  <c:v>83.411000000000001</c:v>
                </c:pt>
                <c:pt idx="83">
                  <c:v>83.411000000000001</c:v>
                </c:pt>
                <c:pt idx="84">
                  <c:v>83.411000000000001</c:v>
                </c:pt>
                <c:pt idx="85">
                  <c:v>83.411000000000001</c:v>
                </c:pt>
                <c:pt idx="86">
                  <c:v>83.411000000000001</c:v>
                </c:pt>
                <c:pt idx="87">
                  <c:v>83.411000000000001</c:v>
                </c:pt>
                <c:pt idx="88">
                  <c:v>83.411000000000001</c:v>
                </c:pt>
                <c:pt idx="89">
                  <c:v>83.411000000000001</c:v>
                </c:pt>
                <c:pt idx="90">
                  <c:v>83.411000000000001</c:v>
                </c:pt>
                <c:pt idx="91">
                  <c:v>82.043999999999997</c:v>
                </c:pt>
                <c:pt idx="92">
                  <c:v>82.043999999999997</c:v>
                </c:pt>
                <c:pt idx="93">
                  <c:v>82.043999999999997</c:v>
                </c:pt>
                <c:pt idx="94">
                  <c:v>82.043999999999997</c:v>
                </c:pt>
                <c:pt idx="95">
                  <c:v>82.043999999999997</c:v>
                </c:pt>
                <c:pt idx="96">
                  <c:v>82.043999999999997</c:v>
                </c:pt>
                <c:pt idx="97">
                  <c:v>82.043999999999997</c:v>
                </c:pt>
                <c:pt idx="98">
                  <c:v>82.043999999999997</c:v>
                </c:pt>
                <c:pt idx="99">
                  <c:v>82.043999999999997</c:v>
                </c:pt>
                <c:pt idx="100">
                  <c:v>82.043999999999997</c:v>
                </c:pt>
                <c:pt idx="101">
                  <c:v>80.334999999999994</c:v>
                </c:pt>
                <c:pt idx="102">
                  <c:v>76.915999999999997</c:v>
                </c:pt>
                <c:pt idx="103">
                  <c:v>76.915999999999997</c:v>
                </c:pt>
                <c:pt idx="104">
                  <c:v>75.168000000000006</c:v>
                </c:pt>
                <c:pt idx="105">
                  <c:v>75.168000000000006</c:v>
                </c:pt>
                <c:pt idx="106">
                  <c:v>73.289000000000001</c:v>
                </c:pt>
                <c:pt idx="107">
                  <c:v>73.289000000000001</c:v>
                </c:pt>
                <c:pt idx="108">
                  <c:v>73.289000000000001</c:v>
                </c:pt>
                <c:pt idx="109">
                  <c:v>73.289000000000001</c:v>
                </c:pt>
                <c:pt idx="110">
                  <c:v>73.289000000000001</c:v>
                </c:pt>
                <c:pt idx="111">
                  <c:v>73.289000000000001</c:v>
                </c:pt>
                <c:pt idx="112">
                  <c:v>73.289000000000001</c:v>
                </c:pt>
                <c:pt idx="113">
                  <c:v>73.289000000000001</c:v>
                </c:pt>
                <c:pt idx="114">
                  <c:v>70.998999999999995</c:v>
                </c:pt>
                <c:pt idx="115">
                  <c:v>70.998999999999995</c:v>
                </c:pt>
                <c:pt idx="116">
                  <c:v>70.998999999999995</c:v>
                </c:pt>
                <c:pt idx="117">
                  <c:v>68.707999999999998</c:v>
                </c:pt>
                <c:pt idx="118">
                  <c:v>68.707999999999998</c:v>
                </c:pt>
                <c:pt idx="119">
                  <c:v>68.707999999999998</c:v>
                </c:pt>
                <c:pt idx="120">
                  <c:v>68.707999999999998</c:v>
                </c:pt>
                <c:pt idx="121">
                  <c:v>68.707999999999998</c:v>
                </c:pt>
                <c:pt idx="122">
                  <c:v>68.707999999999998</c:v>
                </c:pt>
                <c:pt idx="123">
                  <c:v>68.707999999999998</c:v>
                </c:pt>
                <c:pt idx="124">
                  <c:v>68.707999999999998</c:v>
                </c:pt>
                <c:pt idx="125">
                  <c:v>68.707999999999998</c:v>
                </c:pt>
                <c:pt idx="126">
                  <c:v>65.846000000000004</c:v>
                </c:pt>
                <c:pt idx="127">
                  <c:v>62.982999999999997</c:v>
                </c:pt>
                <c:pt idx="128">
                  <c:v>62.982999999999997</c:v>
                </c:pt>
                <c:pt idx="129">
                  <c:v>62.982999999999997</c:v>
                </c:pt>
                <c:pt idx="130">
                  <c:v>62.982999999999997</c:v>
                </c:pt>
                <c:pt idx="131">
                  <c:v>62.982999999999997</c:v>
                </c:pt>
                <c:pt idx="132">
                  <c:v>62.982999999999997</c:v>
                </c:pt>
                <c:pt idx="133">
                  <c:v>62.982999999999997</c:v>
                </c:pt>
                <c:pt idx="134">
                  <c:v>62.982999999999997</c:v>
                </c:pt>
                <c:pt idx="135">
                  <c:v>62.982999999999997</c:v>
                </c:pt>
                <c:pt idx="136">
                  <c:v>62.982999999999997</c:v>
                </c:pt>
                <c:pt idx="137">
                  <c:v>62.982999999999997</c:v>
                </c:pt>
                <c:pt idx="138">
                  <c:v>62.982999999999997</c:v>
                </c:pt>
                <c:pt idx="139">
                  <c:v>62.982999999999997</c:v>
                </c:pt>
                <c:pt idx="140">
                  <c:v>62.982999999999997</c:v>
                </c:pt>
                <c:pt idx="141">
                  <c:v>62.982999999999997</c:v>
                </c:pt>
                <c:pt idx="142">
                  <c:v>62.982999999999997</c:v>
                </c:pt>
                <c:pt idx="143">
                  <c:v>62.982999999999997</c:v>
                </c:pt>
                <c:pt idx="144">
                  <c:v>62.982999999999997</c:v>
                </c:pt>
                <c:pt idx="145">
                  <c:v>62.982999999999997</c:v>
                </c:pt>
                <c:pt idx="146">
                  <c:v>62.982999999999997</c:v>
                </c:pt>
                <c:pt idx="147">
                  <c:v>62.982999999999997</c:v>
                </c:pt>
                <c:pt idx="148">
                  <c:v>62.982999999999997</c:v>
                </c:pt>
                <c:pt idx="149">
                  <c:v>59.667999999999999</c:v>
                </c:pt>
                <c:pt idx="150">
                  <c:v>59.667999999999999</c:v>
                </c:pt>
                <c:pt idx="151">
                  <c:v>59.667999999999999</c:v>
                </c:pt>
                <c:pt idx="152">
                  <c:v>56.158000000000001</c:v>
                </c:pt>
                <c:pt idx="153">
                  <c:v>56.158000000000001</c:v>
                </c:pt>
                <c:pt idx="154">
                  <c:v>56.158000000000001</c:v>
                </c:pt>
                <c:pt idx="155">
                  <c:v>56.158000000000001</c:v>
                </c:pt>
                <c:pt idx="156">
                  <c:v>56.158000000000001</c:v>
                </c:pt>
                <c:pt idx="157">
                  <c:v>56.158000000000001</c:v>
                </c:pt>
                <c:pt idx="158">
                  <c:v>56.158000000000001</c:v>
                </c:pt>
                <c:pt idx="159">
                  <c:v>56.158000000000001</c:v>
                </c:pt>
                <c:pt idx="160">
                  <c:v>56.158000000000001</c:v>
                </c:pt>
                <c:pt idx="161">
                  <c:v>56.158000000000001</c:v>
                </c:pt>
                <c:pt idx="162">
                  <c:v>56.158000000000001</c:v>
                </c:pt>
                <c:pt idx="163">
                  <c:v>56.158000000000001</c:v>
                </c:pt>
                <c:pt idx="164">
                  <c:v>56.158000000000001</c:v>
                </c:pt>
                <c:pt idx="165">
                  <c:v>56.158000000000001</c:v>
                </c:pt>
                <c:pt idx="166">
                  <c:v>56.158000000000001</c:v>
                </c:pt>
                <c:pt idx="167">
                  <c:v>56.158000000000001</c:v>
                </c:pt>
                <c:pt idx="168">
                  <c:v>56.158000000000001</c:v>
                </c:pt>
                <c:pt idx="169">
                  <c:v>56.158000000000001</c:v>
                </c:pt>
                <c:pt idx="170">
                  <c:v>56.158000000000001</c:v>
                </c:pt>
                <c:pt idx="171">
                  <c:v>56.158000000000001</c:v>
                </c:pt>
                <c:pt idx="172">
                  <c:v>56.158000000000001</c:v>
                </c:pt>
                <c:pt idx="173">
                  <c:v>56.158000000000001</c:v>
                </c:pt>
                <c:pt idx="174">
                  <c:v>56.158000000000001</c:v>
                </c:pt>
                <c:pt idx="175">
                  <c:v>56.158000000000001</c:v>
                </c:pt>
                <c:pt idx="176">
                  <c:v>56.158000000000001</c:v>
                </c:pt>
              </c:numCache>
            </c:numRef>
          </c:yVal>
          <c:smooth val="0"/>
          <c:extLst>
            <c:ext xmlns:c16="http://schemas.microsoft.com/office/drawing/2014/chart" uri="{C3380CC4-5D6E-409C-BE32-E72D297353CC}">
              <c16:uniqueId val="{00000000-27BD-4138-A7D9-58220F8BD163}"/>
            </c:ext>
          </c:extLst>
        </c:ser>
        <c:ser>
          <c:idx val="1"/>
          <c:order val="1"/>
          <c:tx>
            <c:strRef>
              <c:f>Sheet1!$C$1</c:f>
              <c:strCache>
                <c:ptCount val="1"/>
                <c:pt idx="0">
                  <c:v>Freedom from BOS (N=474)</c:v>
                </c:pt>
              </c:strCache>
            </c:strRef>
          </c:tx>
          <c:spPr>
            <a:ln w="41275">
              <a:solidFill>
                <a:srgbClr val="00B0F0"/>
              </a:solidFill>
              <a:prstDash val="solid"/>
            </a:ln>
          </c:spPr>
          <c:marker>
            <c:symbol val="none"/>
          </c:marker>
          <c:xVal>
            <c:numRef>
              <c:f>Sheet1!$A$2:$A$178</c:f>
              <c:numCache>
                <c:formatCode>General</c:formatCode>
                <c:ptCount val="177"/>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1.0832999999999999</c:v>
                </c:pt>
                <c:pt idx="14">
                  <c:v>1.1667000000000001</c:v>
                </c:pt>
                <c:pt idx="15">
                  <c:v>1.25</c:v>
                </c:pt>
                <c:pt idx="16">
                  <c:v>1.3332999999999999</c:v>
                </c:pt>
                <c:pt idx="17">
                  <c:v>1.4167000000000001</c:v>
                </c:pt>
                <c:pt idx="18">
                  <c:v>1.5</c:v>
                </c:pt>
                <c:pt idx="19">
                  <c:v>1.5832999999999999</c:v>
                </c:pt>
                <c:pt idx="20">
                  <c:v>1.6667000000000001</c:v>
                </c:pt>
                <c:pt idx="21">
                  <c:v>1.75</c:v>
                </c:pt>
                <c:pt idx="22">
                  <c:v>1.8332999999999999</c:v>
                </c:pt>
                <c:pt idx="23">
                  <c:v>1.9167000000000001</c:v>
                </c:pt>
                <c:pt idx="24">
                  <c:v>2</c:v>
                </c:pt>
                <c:pt idx="25">
                  <c:v>2.0832999999999999</c:v>
                </c:pt>
                <c:pt idx="26">
                  <c:v>2.1667000000000001</c:v>
                </c:pt>
                <c:pt idx="27">
                  <c:v>2.25</c:v>
                </c:pt>
                <c:pt idx="28">
                  <c:v>2.3332999999999999</c:v>
                </c:pt>
                <c:pt idx="29">
                  <c:v>2.4167000000000001</c:v>
                </c:pt>
                <c:pt idx="30">
                  <c:v>2.5</c:v>
                </c:pt>
                <c:pt idx="31">
                  <c:v>2.5832999999999999</c:v>
                </c:pt>
                <c:pt idx="32">
                  <c:v>2.6667000000000001</c:v>
                </c:pt>
                <c:pt idx="33">
                  <c:v>2.75</c:v>
                </c:pt>
                <c:pt idx="34">
                  <c:v>2.8332999999999999</c:v>
                </c:pt>
                <c:pt idx="35">
                  <c:v>2.9167000000000001</c:v>
                </c:pt>
                <c:pt idx="36">
                  <c:v>3</c:v>
                </c:pt>
                <c:pt idx="37">
                  <c:v>3.0832999999999999</c:v>
                </c:pt>
                <c:pt idx="38">
                  <c:v>3.1667000000000001</c:v>
                </c:pt>
                <c:pt idx="39">
                  <c:v>3.25</c:v>
                </c:pt>
                <c:pt idx="40">
                  <c:v>3.3332999999999999</c:v>
                </c:pt>
                <c:pt idx="41">
                  <c:v>3.4167000000000001</c:v>
                </c:pt>
                <c:pt idx="42">
                  <c:v>3.5</c:v>
                </c:pt>
                <c:pt idx="43">
                  <c:v>3.5832999999999999</c:v>
                </c:pt>
                <c:pt idx="44">
                  <c:v>3.6667000000000001</c:v>
                </c:pt>
                <c:pt idx="45">
                  <c:v>3.75</c:v>
                </c:pt>
                <c:pt idx="46">
                  <c:v>3.8332999999999999</c:v>
                </c:pt>
                <c:pt idx="47">
                  <c:v>3.9167000000000001</c:v>
                </c:pt>
                <c:pt idx="48">
                  <c:v>4</c:v>
                </c:pt>
                <c:pt idx="49">
                  <c:v>4.0833000000000004</c:v>
                </c:pt>
                <c:pt idx="50">
                  <c:v>4.1666999999999996</c:v>
                </c:pt>
                <c:pt idx="51">
                  <c:v>4.25</c:v>
                </c:pt>
                <c:pt idx="52">
                  <c:v>4.3333000000000004</c:v>
                </c:pt>
                <c:pt idx="53">
                  <c:v>4.4166999999999996</c:v>
                </c:pt>
                <c:pt idx="54">
                  <c:v>4.5</c:v>
                </c:pt>
                <c:pt idx="55">
                  <c:v>4.5833000000000004</c:v>
                </c:pt>
                <c:pt idx="56">
                  <c:v>4.6666999999999996</c:v>
                </c:pt>
                <c:pt idx="57">
                  <c:v>4.75</c:v>
                </c:pt>
                <c:pt idx="58">
                  <c:v>4.8333000000000004</c:v>
                </c:pt>
                <c:pt idx="59">
                  <c:v>4.9166999999999996</c:v>
                </c:pt>
                <c:pt idx="60">
                  <c:v>5</c:v>
                </c:pt>
                <c:pt idx="61">
                  <c:v>5.0833000000000004</c:v>
                </c:pt>
                <c:pt idx="62">
                  <c:v>5.1666999999999996</c:v>
                </c:pt>
                <c:pt idx="63">
                  <c:v>5.25</c:v>
                </c:pt>
                <c:pt idx="64">
                  <c:v>5.3333000000000004</c:v>
                </c:pt>
                <c:pt idx="65">
                  <c:v>5.4166999999999996</c:v>
                </c:pt>
                <c:pt idx="66">
                  <c:v>5.5</c:v>
                </c:pt>
                <c:pt idx="67">
                  <c:v>5.5833000000000004</c:v>
                </c:pt>
                <c:pt idx="68">
                  <c:v>5.6666999999999996</c:v>
                </c:pt>
                <c:pt idx="69">
                  <c:v>5.75</c:v>
                </c:pt>
                <c:pt idx="70">
                  <c:v>5.8333000000000004</c:v>
                </c:pt>
                <c:pt idx="71">
                  <c:v>5.9166999999999996</c:v>
                </c:pt>
                <c:pt idx="72">
                  <c:v>6</c:v>
                </c:pt>
                <c:pt idx="73">
                  <c:v>6.0833000000000004</c:v>
                </c:pt>
                <c:pt idx="74">
                  <c:v>6.1666999999999996</c:v>
                </c:pt>
                <c:pt idx="75">
                  <c:v>6.25</c:v>
                </c:pt>
                <c:pt idx="76">
                  <c:v>6.3333000000000004</c:v>
                </c:pt>
                <c:pt idx="77">
                  <c:v>6.4166999999999996</c:v>
                </c:pt>
                <c:pt idx="78">
                  <c:v>6.5</c:v>
                </c:pt>
                <c:pt idx="79">
                  <c:v>6.5833000000000004</c:v>
                </c:pt>
                <c:pt idx="80">
                  <c:v>6.6666999999999996</c:v>
                </c:pt>
                <c:pt idx="81">
                  <c:v>6.75</c:v>
                </c:pt>
                <c:pt idx="82">
                  <c:v>6.8333000000000004</c:v>
                </c:pt>
                <c:pt idx="83">
                  <c:v>6.9166999999999996</c:v>
                </c:pt>
                <c:pt idx="84">
                  <c:v>7</c:v>
                </c:pt>
                <c:pt idx="85">
                  <c:v>7.0833000000000004</c:v>
                </c:pt>
                <c:pt idx="86">
                  <c:v>7.1666999999999996</c:v>
                </c:pt>
                <c:pt idx="87">
                  <c:v>7.25</c:v>
                </c:pt>
                <c:pt idx="88">
                  <c:v>7.3333000000000004</c:v>
                </c:pt>
                <c:pt idx="89">
                  <c:v>7.4166999999999996</c:v>
                </c:pt>
                <c:pt idx="90">
                  <c:v>7.5</c:v>
                </c:pt>
                <c:pt idx="91">
                  <c:v>7.5833000000000004</c:v>
                </c:pt>
                <c:pt idx="92">
                  <c:v>7.6666999999999996</c:v>
                </c:pt>
                <c:pt idx="93">
                  <c:v>7.75</c:v>
                </c:pt>
                <c:pt idx="94">
                  <c:v>7.8333000000000004</c:v>
                </c:pt>
                <c:pt idx="95">
                  <c:v>7.9166999999999996</c:v>
                </c:pt>
                <c:pt idx="96">
                  <c:v>8</c:v>
                </c:pt>
                <c:pt idx="97">
                  <c:v>8.0832999999999995</c:v>
                </c:pt>
                <c:pt idx="98">
                  <c:v>8.1667000000000005</c:v>
                </c:pt>
                <c:pt idx="99">
                  <c:v>8.25</c:v>
                </c:pt>
                <c:pt idx="100">
                  <c:v>8.3332999999999995</c:v>
                </c:pt>
                <c:pt idx="101">
                  <c:v>8.4167000000000005</c:v>
                </c:pt>
                <c:pt idx="102">
                  <c:v>8.5</c:v>
                </c:pt>
                <c:pt idx="103">
                  <c:v>8.5832999999999995</c:v>
                </c:pt>
                <c:pt idx="104">
                  <c:v>8.6667000000000005</c:v>
                </c:pt>
                <c:pt idx="105">
                  <c:v>8.75</c:v>
                </c:pt>
                <c:pt idx="106">
                  <c:v>8.8332999999999995</c:v>
                </c:pt>
                <c:pt idx="107">
                  <c:v>8.9167000000000005</c:v>
                </c:pt>
                <c:pt idx="108">
                  <c:v>9</c:v>
                </c:pt>
                <c:pt idx="109">
                  <c:v>9.0832999999999995</c:v>
                </c:pt>
                <c:pt idx="110">
                  <c:v>9.1667000000000005</c:v>
                </c:pt>
                <c:pt idx="111">
                  <c:v>9.25</c:v>
                </c:pt>
                <c:pt idx="112">
                  <c:v>9.3332999999999995</c:v>
                </c:pt>
                <c:pt idx="113">
                  <c:v>9.4167000000000005</c:v>
                </c:pt>
                <c:pt idx="114">
                  <c:v>9.5</c:v>
                </c:pt>
                <c:pt idx="115">
                  <c:v>9.5832999999999995</c:v>
                </c:pt>
                <c:pt idx="116">
                  <c:v>9.6667000000000005</c:v>
                </c:pt>
                <c:pt idx="117">
                  <c:v>9.75</c:v>
                </c:pt>
                <c:pt idx="118">
                  <c:v>9.8332999999999995</c:v>
                </c:pt>
                <c:pt idx="119">
                  <c:v>9.9167000000000005</c:v>
                </c:pt>
                <c:pt idx="120">
                  <c:v>10</c:v>
                </c:pt>
                <c:pt idx="121">
                  <c:v>10.083299999999999</c:v>
                </c:pt>
                <c:pt idx="122">
                  <c:v>10.166700000000001</c:v>
                </c:pt>
                <c:pt idx="123">
                  <c:v>10.25</c:v>
                </c:pt>
                <c:pt idx="124">
                  <c:v>10.333299999999999</c:v>
                </c:pt>
                <c:pt idx="125">
                  <c:v>10.416700000000001</c:v>
                </c:pt>
                <c:pt idx="126">
                  <c:v>10.5</c:v>
                </c:pt>
                <c:pt idx="127">
                  <c:v>10.583299999999999</c:v>
                </c:pt>
                <c:pt idx="128">
                  <c:v>10.666700000000001</c:v>
                </c:pt>
                <c:pt idx="129">
                  <c:v>10.75</c:v>
                </c:pt>
                <c:pt idx="130">
                  <c:v>10.833299999999999</c:v>
                </c:pt>
                <c:pt idx="131">
                  <c:v>10.916700000000001</c:v>
                </c:pt>
                <c:pt idx="132">
                  <c:v>11</c:v>
                </c:pt>
                <c:pt idx="133">
                  <c:v>11.083299999999999</c:v>
                </c:pt>
                <c:pt idx="134">
                  <c:v>11.166700000000001</c:v>
                </c:pt>
                <c:pt idx="135">
                  <c:v>11.25</c:v>
                </c:pt>
                <c:pt idx="136">
                  <c:v>11.333299999999999</c:v>
                </c:pt>
                <c:pt idx="137">
                  <c:v>11.416700000000001</c:v>
                </c:pt>
                <c:pt idx="138">
                  <c:v>11.5</c:v>
                </c:pt>
                <c:pt idx="139">
                  <c:v>11.583299999999999</c:v>
                </c:pt>
                <c:pt idx="140">
                  <c:v>11.666700000000001</c:v>
                </c:pt>
                <c:pt idx="141">
                  <c:v>11.75</c:v>
                </c:pt>
                <c:pt idx="142">
                  <c:v>11.833299999999999</c:v>
                </c:pt>
                <c:pt idx="143">
                  <c:v>11.916700000000001</c:v>
                </c:pt>
                <c:pt idx="144">
                  <c:v>12</c:v>
                </c:pt>
                <c:pt idx="145">
                  <c:v>12.083299999999999</c:v>
                </c:pt>
                <c:pt idx="146">
                  <c:v>12.166700000000001</c:v>
                </c:pt>
                <c:pt idx="147">
                  <c:v>12.25</c:v>
                </c:pt>
                <c:pt idx="148">
                  <c:v>12.333299999999999</c:v>
                </c:pt>
                <c:pt idx="149">
                  <c:v>12.416700000000001</c:v>
                </c:pt>
                <c:pt idx="150">
                  <c:v>12.5</c:v>
                </c:pt>
                <c:pt idx="151">
                  <c:v>12.583299999999999</c:v>
                </c:pt>
                <c:pt idx="152">
                  <c:v>12.666700000000001</c:v>
                </c:pt>
                <c:pt idx="153">
                  <c:v>12.75</c:v>
                </c:pt>
                <c:pt idx="154">
                  <c:v>12.833299999999999</c:v>
                </c:pt>
                <c:pt idx="155">
                  <c:v>12.916700000000001</c:v>
                </c:pt>
                <c:pt idx="156">
                  <c:v>13</c:v>
                </c:pt>
                <c:pt idx="157">
                  <c:v>13.083299999999999</c:v>
                </c:pt>
                <c:pt idx="158">
                  <c:v>13.166700000000001</c:v>
                </c:pt>
                <c:pt idx="159">
                  <c:v>13.25</c:v>
                </c:pt>
                <c:pt idx="160">
                  <c:v>13.333299999999999</c:v>
                </c:pt>
                <c:pt idx="161">
                  <c:v>13.416700000000001</c:v>
                </c:pt>
                <c:pt idx="162">
                  <c:v>13.5</c:v>
                </c:pt>
                <c:pt idx="163">
                  <c:v>13.583299999999999</c:v>
                </c:pt>
                <c:pt idx="164">
                  <c:v>13.666700000000001</c:v>
                </c:pt>
                <c:pt idx="165">
                  <c:v>13.75</c:v>
                </c:pt>
                <c:pt idx="166">
                  <c:v>13.833299999999999</c:v>
                </c:pt>
                <c:pt idx="167">
                  <c:v>13.916700000000001</c:v>
                </c:pt>
                <c:pt idx="168">
                  <c:v>14</c:v>
                </c:pt>
                <c:pt idx="169">
                  <c:v>14.083299999999999</c:v>
                </c:pt>
                <c:pt idx="170">
                  <c:v>14.166700000000001</c:v>
                </c:pt>
                <c:pt idx="171">
                  <c:v>14.25</c:v>
                </c:pt>
                <c:pt idx="172">
                  <c:v>14.333299999999999</c:v>
                </c:pt>
                <c:pt idx="173">
                  <c:v>14.416700000000001</c:v>
                </c:pt>
                <c:pt idx="174">
                  <c:v>14.5</c:v>
                </c:pt>
                <c:pt idx="175">
                  <c:v>14.583299999999999</c:v>
                </c:pt>
                <c:pt idx="176">
                  <c:v>14.666700000000001</c:v>
                </c:pt>
              </c:numCache>
            </c:numRef>
          </c:xVal>
          <c:yVal>
            <c:numRef>
              <c:f>Sheet1!$C$2:$C$178</c:f>
              <c:numCache>
                <c:formatCode>General</c:formatCode>
                <c:ptCount val="177"/>
                <c:pt idx="0">
                  <c:v>100</c:v>
                </c:pt>
                <c:pt idx="1">
                  <c:v>100</c:v>
                </c:pt>
                <c:pt idx="2">
                  <c:v>99.789000000000001</c:v>
                </c:pt>
                <c:pt idx="3">
                  <c:v>99.578000000000003</c:v>
                </c:pt>
                <c:pt idx="4">
                  <c:v>99.578000000000003</c:v>
                </c:pt>
                <c:pt idx="5">
                  <c:v>99.152000000000001</c:v>
                </c:pt>
                <c:pt idx="6">
                  <c:v>97.867000000000004</c:v>
                </c:pt>
                <c:pt idx="7">
                  <c:v>93.561000000000007</c:v>
                </c:pt>
                <c:pt idx="8">
                  <c:v>92.691000000000003</c:v>
                </c:pt>
                <c:pt idx="9">
                  <c:v>92.037000000000006</c:v>
                </c:pt>
                <c:pt idx="10">
                  <c:v>91.816999999999993</c:v>
                </c:pt>
                <c:pt idx="11">
                  <c:v>91.816999999999993</c:v>
                </c:pt>
                <c:pt idx="12">
                  <c:v>91.59</c:v>
                </c:pt>
                <c:pt idx="13">
                  <c:v>91.59</c:v>
                </c:pt>
                <c:pt idx="14">
                  <c:v>91.59</c:v>
                </c:pt>
                <c:pt idx="15">
                  <c:v>91.59</c:v>
                </c:pt>
                <c:pt idx="16">
                  <c:v>91.325999999999993</c:v>
                </c:pt>
                <c:pt idx="17">
                  <c:v>90.262</c:v>
                </c:pt>
                <c:pt idx="18">
                  <c:v>88.393000000000001</c:v>
                </c:pt>
                <c:pt idx="19">
                  <c:v>85.691999999999993</c:v>
                </c:pt>
                <c:pt idx="20">
                  <c:v>85.149000000000001</c:v>
                </c:pt>
                <c:pt idx="21">
                  <c:v>84.876999999999995</c:v>
                </c:pt>
                <c:pt idx="22">
                  <c:v>84.328999999999994</c:v>
                </c:pt>
                <c:pt idx="23">
                  <c:v>84.328999999999994</c:v>
                </c:pt>
                <c:pt idx="24">
                  <c:v>84.328999999999994</c:v>
                </c:pt>
                <c:pt idx="25">
                  <c:v>84.328999999999994</c:v>
                </c:pt>
                <c:pt idx="26">
                  <c:v>84.328999999999994</c:v>
                </c:pt>
                <c:pt idx="27">
                  <c:v>84.019000000000005</c:v>
                </c:pt>
                <c:pt idx="28">
                  <c:v>83.075000000000003</c:v>
                </c:pt>
                <c:pt idx="29">
                  <c:v>81.816000000000003</c:v>
                </c:pt>
                <c:pt idx="30">
                  <c:v>78.355000000000004</c:v>
                </c:pt>
                <c:pt idx="31">
                  <c:v>74.566000000000003</c:v>
                </c:pt>
                <c:pt idx="32">
                  <c:v>73.296999999999997</c:v>
                </c:pt>
                <c:pt idx="33">
                  <c:v>72.977999999999994</c:v>
                </c:pt>
                <c:pt idx="34">
                  <c:v>72.337999999999994</c:v>
                </c:pt>
                <c:pt idx="35">
                  <c:v>72.337999999999994</c:v>
                </c:pt>
                <c:pt idx="36">
                  <c:v>72.337999999999994</c:v>
                </c:pt>
                <c:pt idx="37">
                  <c:v>71.997</c:v>
                </c:pt>
                <c:pt idx="38">
                  <c:v>71.997</c:v>
                </c:pt>
                <c:pt idx="39">
                  <c:v>71.997</c:v>
                </c:pt>
                <c:pt idx="40">
                  <c:v>71.997</c:v>
                </c:pt>
                <c:pt idx="41">
                  <c:v>71.293999999999997</c:v>
                </c:pt>
                <c:pt idx="42">
                  <c:v>68.471999999999994</c:v>
                </c:pt>
                <c:pt idx="43">
                  <c:v>67.052999999999997</c:v>
                </c:pt>
                <c:pt idx="44">
                  <c:v>66.341999999999999</c:v>
                </c:pt>
                <c:pt idx="45">
                  <c:v>65.262</c:v>
                </c:pt>
                <c:pt idx="46">
                  <c:v>65.262</c:v>
                </c:pt>
                <c:pt idx="47">
                  <c:v>65.262</c:v>
                </c:pt>
                <c:pt idx="48">
                  <c:v>65.262</c:v>
                </c:pt>
                <c:pt idx="49">
                  <c:v>65.262</c:v>
                </c:pt>
                <c:pt idx="50">
                  <c:v>64.873999999999995</c:v>
                </c:pt>
                <c:pt idx="51">
                  <c:v>64.873999999999995</c:v>
                </c:pt>
                <c:pt idx="52">
                  <c:v>64.873999999999995</c:v>
                </c:pt>
                <c:pt idx="53">
                  <c:v>64.48</c:v>
                </c:pt>
                <c:pt idx="54">
                  <c:v>61.728000000000002</c:v>
                </c:pt>
                <c:pt idx="55">
                  <c:v>59.359000000000002</c:v>
                </c:pt>
                <c:pt idx="56">
                  <c:v>57.76</c:v>
                </c:pt>
                <c:pt idx="57">
                  <c:v>56.548000000000002</c:v>
                </c:pt>
                <c:pt idx="58">
                  <c:v>56.548000000000002</c:v>
                </c:pt>
                <c:pt idx="59">
                  <c:v>56.548000000000002</c:v>
                </c:pt>
                <c:pt idx="60">
                  <c:v>56.548000000000002</c:v>
                </c:pt>
                <c:pt idx="61">
                  <c:v>56.548000000000002</c:v>
                </c:pt>
                <c:pt idx="62">
                  <c:v>56.548000000000002</c:v>
                </c:pt>
                <c:pt idx="63">
                  <c:v>56.548000000000002</c:v>
                </c:pt>
                <c:pt idx="64">
                  <c:v>56.548000000000002</c:v>
                </c:pt>
                <c:pt idx="65">
                  <c:v>55.222999999999999</c:v>
                </c:pt>
                <c:pt idx="66">
                  <c:v>53.456000000000003</c:v>
                </c:pt>
                <c:pt idx="67">
                  <c:v>52.572000000000003</c:v>
                </c:pt>
                <c:pt idx="68">
                  <c:v>52.13</c:v>
                </c:pt>
                <c:pt idx="69">
                  <c:v>52.13</c:v>
                </c:pt>
                <c:pt idx="70">
                  <c:v>52.13</c:v>
                </c:pt>
                <c:pt idx="71">
                  <c:v>52.13</c:v>
                </c:pt>
                <c:pt idx="72">
                  <c:v>52.13</c:v>
                </c:pt>
                <c:pt idx="73">
                  <c:v>52.13</c:v>
                </c:pt>
                <c:pt idx="74">
                  <c:v>52.13</c:v>
                </c:pt>
                <c:pt idx="75">
                  <c:v>52.13</c:v>
                </c:pt>
                <c:pt idx="76">
                  <c:v>52.13</c:v>
                </c:pt>
                <c:pt idx="77">
                  <c:v>51.142000000000003</c:v>
                </c:pt>
                <c:pt idx="78">
                  <c:v>50.149000000000001</c:v>
                </c:pt>
                <c:pt idx="79">
                  <c:v>48.654000000000003</c:v>
                </c:pt>
                <c:pt idx="80">
                  <c:v>47.634999999999998</c:v>
                </c:pt>
                <c:pt idx="81">
                  <c:v>47.634999999999998</c:v>
                </c:pt>
                <c:pt idx="82">
                  <c:v>47.634999999999998</c:v>
                </c:pt>
                <c:pt idx="83">
                  <c:v>47.634999999999998</c:v>
                </c:pt>
                <c:pt idx="84">
                  <c:v>47.634999999999998</c:v>
                </c:pt>
                <c:pt idx="85">
                  <c:v>47.634999999999998</c:v>
                </c:pt>
                <c:pt idx="86">
                  <c:v>47.634999999999998</c:v>
                </c:pt>
                <c:pt idx="87">
                  <c:v>47.634999999999998</c:v>
                </c:pt>
                <c:pt idx="88">
                  <c:v>47.634999999999998</c:v>
                </c:pt>
                <c:pt idx="89">
                  <c:v>47.061</c:v>
                </c:pt>
                <c:pt idx="90">
                  <c:v>44.765999999999998</c:v>
                </c:pt>
                <c:pt idx="91">
                  <c:v>43.014000000000003</c:v>
                </c:pt>
                <c:pt idx="92">
                  <c:v>43.014000000000003</c:v>
                </c:pt>
                <c:pt idx="93">
                  <c:v>43.014000000000003</c:v>
                </c:pt>
                <c:pt idx="94">
                  <c:v>42.408000000000001</c:v>
                </c:pt>
                <c:pt idx="95">
                  <c:v>42.408000000000001</c:v>
                </c:pt>
                <c:pt idx="96">
                  <c:v>42.408000000000001</c:v>
                </c:pt>
                <c:pt idx="97">
                  <c:v>42.408000000000001</c:v>
                </c:pt>
                <c:pt idx="98">
                  <c:v>42.408000000000001</c:v>
                </c:pt>
                <c:pt idx="99">
                  <c:v>42.408000000000001</c:v>
                </c:pt>
                <c:pt idx="100">
                  <c:v>42.408000000000001</c:v>
                </c:pt>
                <c:pt idx="101">
                  <c:v>42.408000000000001</c:v>
                </c:pt>
                <c:pt idx="102">
                  <c:v>39.533000000000001</c:v>
                </c:pt>
                <c:pt idx="103">
                  <c:v>38.814</c:v>
                </c:pt>
                <c:pt idx="104">
                  <c:v>38.814</c:v>
                </c:pt>
                <c:pt idx="105">
                  <c:v>38.814</c:v>
                </c:pt>
                <c:pt idx="106">
                  <c:v>38.814</c:v>
                </c:pt>
                <c:pt idx="107">
                  <c:v>38.814</c:v>
                </c:pt>
                <c:pt idx="108">
                  <c:v>38.814</c:v>
                </c:pt>
                <c:pt idx="109">
                  <c:v>38.814</c:v>
                </c:pt>
                <c:pt idx="110">
                  <c:v>38.814</c:v>
                </c:pt>
                <c:pt idx="111">
                  <c:v>38.814</c:v>
                </c:pt>
                <c:pt idx="112">
                  <c:v>38.021999999999998</c:v>
                </c:pt>
                <c:pt idx="113">
                  <c:v>37.213000000000001</c:v>
                </c:pt>
                <c:pt idx="114">
                  <c:v>37.213000000000001</c:v>
                </c:pt>
                <c:pt idx="115">
                  <c:v>36.404000000000003</c:v>
                </c:pt>
                <c:pt idx="116">
                  <c:v>36.404000000000003</c:v>
                </c:pt>
                <c:pt idx="117">
                  <c:v>36.404000000000003</c:v>
                </c:pt>
                <c:pt idx="118">
                  <c:v>36.404000000000003</c:v>
                </c:pt>
                <c:pt idx="119">
                  <c:v>36.404000000000003</c:v>
                </c:pt>
                <c:pt idx="120">
                  <c:v>36.404000000000003</c:v>
                </c:pt>
                <c:pt idx="121">
                  <c:v>36.404000000000003</c:v>
                </c:pt>
                <c:pt idx="122">
                  <c:v>36.404000000000003</c:v>
                </c:pt>
                <c:pt idx="123">
                  <c:v>36.404000000000003</c:v>
                </c:pt>
                <c:pt idx="124">
                  <c:v>36.404000000000003</c:v>
                </c:pt>
                <c:pt idx="125">
                  <c:v>35.536999999999999</c:v>
                </c:pt>
                <c:pt idx="126">
                  <c:v>32.936999999999998</c:v>
                </c:pt>
                <c:pt idx="127">
                  <c:v>32.936999999999998</c:v>
                </c:pt>
                <c:pt idx="128">
                  <c:v>31.202999999999999</c:v>
                </c:pt>
                <c:pt idx="129">
                  <c:v>31.202999999999999</c:v>
                </c:pt>
                <c:pt idx="130">
                  <c:v>31.202999999999999</c:v>
                </c:pt>
                <c:pt idx="131">
                  <c:v>31.202999999999999</c:v>
                </c:pt>
                <c:pt idx="132">
                  <c:v>31.202999999999999</c:v>
                </c:pt>
                <c:pt idx="133">
                  <c:v>31.202999999999999</c:v>
                </c:pt>
                <c:pt idx="134">
                  <c:v>31.202999999999999</c:v>
                </c:pt>
                <c:pt idx="135">
                  <c:v>31.202999999999999</c:v>
                </c:pt>
                <c:pt idx="136">
                  <c:v>31.202999999999999</c:v>
                </c:pt>
                <c:pt idx="137">
                  <c:v>30.257999999999999</c:v>
                </c:pt>
                <c:pt idx="138">
                  <c:v>29.312000000000001</c:v>
                </c:pt>
                <c:pt idx="139">
                  <c:v>28.367000000000001</c:v>
                </c:pt>
                <c:pt idx="140">
                  <c:v>26.475999999999999</c:v>
                </c:pt>
                <c:pt idx="141">
                  <c:v>26.475999999999999</c:v>
                </c:pt>
                <c:pt idx="142">
                  <c:v>26.475999999999999</c:v>
                </c:pt>
                <c:pt idx="143">
                  <c:v>26.475999999999999</c:v>
                </c:pt>
                <c:pt idx="144">
                  <c:v>26.475999999999999</c:v>
                </c:pt>
                <c:pt idx="145">
                  <c:v>26.475999999999999</c:v>
                </c:pt>
                <c:pt idx="146">
                  <c:v>25.372</c:v>
                </c:pt>
                <c:pt idx="147">
                  <c:v>25.372</c:v>
                </c:pt>
                <c:pt idx="148">
                  <c:v>24.268999999999998</c:v>
                </c:pt>
                <c:pt idx="149">
                  <c:v>23.166</c:v>
                </c:pt>
                <c:pt idx="150">
                  <c:v>22.062999999999999</c:v>
                </c:pt>
                <c:pt idx="151">
                  <c:v>20.96</c:v>
                </c:pt>
                <c:pt idx="152">
                  <c:v>20.96</c:v>
                </c:pt>
                <c:pt idx="153">
                  <c:v>20.96</c:v>
                </c:pt>
                <c:pt idx="154">
                  <c:v>20.96</c:v>
                </c:pt>
                <c:pt idx="155">
                  <c:v>20.96</c:v>
                </c:pt>
                <c:pt idx="156">
                  <c:v>20.96</c:v>
                </c:pt>
                <c:pt idx="157">
                  <c:v>20.96</c:v>
                </c:pt>
                <c:pt idx="158">
                  <c:v>20.96</c:v>
                </c:pt>
                <c:pt idx="159">
                  <c:v>20.96</c:v>
                </c:pt>
                <c:pt idx="160">
                  <c:v>20.96</c:v>
                </c:pt>
                <c:pt idx="161">
                  <c:v>20.96</c:v>
                </c:pt>
                <c:pt idx="162">
                  <c:v>20.96</c:v>
                </c:pt>
                <c:pt idx="163">
                  <c:v>19.649999999999999</c:v>
                </c:pt>
                <c:pt idx="164">
                  <c:v>19.649999999999999</c:v>
                </c:pt>
                <c:pt idx="165">
                  <c:v>19.649999999999999</c:v>
                </c:pt>
                <c:pt idx="166">
                  <c:v>19.649999999999999</c:v>
                </c:pt>
                <c:pt idx="167">
                  <c:v>19.649999999999999</c:v>
                </c:pt>
                <c:pt idx="168">
                  <c:v>19.649999999999999</c:v>
                </c:pt>
                <c:pt idx="169">
                  <c:v>19.649999999999999</c:v>
                </c:pt>
                <c:pt idx="170">
                  <c:v>19.649999999999999</c:v>
                </c:pt>
                <c:pt idx="171">
                  <c:v>19.649999999999999</c:v>
                </c:pt>
                <c:pt idx="172">
                  <c:v>19.649999999999999</c:v>
                </c:pt>
                <c:pt idx="173">
                  <c:v>19.649999999999999</c:v>
                </c:pt>
                <c:pt idx="174">
                  <c:v>19.649999999999999</c:v>
                </c:pt>
                <c:pt idx="175">
                  <c:v>19.649999999999999</c:v>
                </c:pt>
                <c:pt idx="176">
                  <c:v>19.649999999999999</c:v>
                </c:pt>
              </c:numCache>
            </c:numRef>
          </c:yVal>
          <c:smooth val="0"/>
          <c:extLst>
            <c:ext xmlns:c16="http://schemas.microsoft.com/office/drawing/2014/chart" uri="{C3380CC4-5D6E-409C-BE32-E72D297353CC}">
              <c16:uniqueId val="{00000001-27BD-4138-A7D9-58220F8BD163}"/>
            </c:ext>
          </c:extLst>
        </c:ser>
        <c:dLbls>
          <c:showLegendKey val="0"/>
          <c:showVal val="0"/>
          <c:showCatName val="0"/>
          <c:showSerName val="0"/>
          <c:showPercent val="0"/>
          <c:showBubbleSize val="0"/>
        </c:dLbls>
        <c:axId val="526401784"/>
        <c:axId val="564106592"/>
      </c:scatterChart>
      <c:valAx>
        <c:axId val="526401784"/>
        <c:scaling>
          <c:orientation val="minMax"/>
          <c:max val="14"/>
          <c:min val="0"/>
        </c:scaling>
        <c:delete val="0"/>
        <c:axPos val="b"/>
        <c:title>
          <c:tx>
            <c:rich>
              <a:bodyPr/>
              <a:lstStyle/>
              <a:p>
                <a:pPr>
                  <a:defRPr sz="1700">
                    <a:solidFill>
                      <a:schemeClr val="bg2"/>
                    </a:solidFill>
                  </a:defRPr>
                </a:pPr>
                <a:r>
                  <a:rPr lang="en-US" sz="1700" dirty="0" smtClean="0">
                    <a:solidFill>
                      <a:schemeClr val="bg2"/>
                    </a:solidFill>
                  </a:rPr>
                  <a:t>Years</a:t>
                </a:r>
                <a:endParaRPr lang="en-US" sz="1700" dirty="0">
                  <a:solidFill>
                    <a:schemeClr val="bg2"/>
                  </a:solidFill>
                </a:endParaRPr>
              </a:p>
            </c:rich>
          </c:tx>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564106592"/>
        <c:crosses val="autoZero"/>
        <c:crossBetween val="midCat"/>
        <c:majorUnit val="1"/>
      </c:valAx>
      <c:valAx>
        <c:axId val="564106592"/>
        <c:scaling>
          <c:orientation val="minMax"/>
          <c:max val="100"/>
          <c:min val="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Freedom from CAV and BOS (%)</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26401784"/>
        <c:crosses val="autoZero"/>
        <c:crossBetween val="midCat"/>
        <c:majorUnit val="25"/>
      </c:valAx>
      <c:spPr>
        <a:noFill/>
        <a:ln>
          <a:solidFill>
            <a:schemeClr val="bg2"/>
          </a:solidFill>
        </a:ln>
      </c:spPr>
    </c:plotArea>
    <c:legend>
      <c:legendPos val="r"/>
      <c:layout>
        <c:manualLayout>
          <c:xMode val="edge"/>
          <c:yMode val="edge"/>
          <c:x val="0.12964943512495722"/>
          <c:y val="0.64256582846499022"/>
          <c:w val="0.59281710914454278"/>
          <c:h val="0.1681084864391951"/>
        </c:manualLayout>
      </c:layout>
      <c:overlay val="1"/>
      <c:spPr>
        <a:noFill/>
        <a:ln>
          <a:solidFill>
            <a:schemeClr val="bg2"/>
          </a:solidFill>
        </a:ln>
      </c:spPr>
      <c:txPr>
        <a:bodyPr/>
        <a:lstStyle/>
        <a:p>
          <a:pPr>
            <a:defRPr sz="13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083989501312339E-2"/>
          <c:y val="0.12508960793963245"/>
          <c:w val="0.82607611548556414"/>
          <c:h val="0.66294721948819035"/>
        </c:manualLayout>
      </c:layout>
      <c:barChart>
        <c:barDir val="col"/>
        <c:grouping val="stacked"/>
        <c:varyColors val="0"/>
        <c:ser>
          <c:idx val="0"/>
          <c:order val="0"/>
          <c:tx>
            <c:strRef>
              <c:f>Sheet1!$B$1</c:f>
              <c:strCache>
                <c:ptCount val="1"/>
                <c:pt idx="0">
                  <c:v>Europe</c:v>
                </c:pt>
              </c:strCache>
            </c:strRef>
          </c:tx>
          <c:spPr>
            <a:gradFill flip="none" rotWithShape="1">
              <a:gsLst>
                <a:gs pos="0">
                  <a:srgbClr val="FFCC00">
                    <a:lumMod val="75000"/>
                  </a:srgbClr>
                </a:gs>
                <a:gs pos="50000">
                  <a:srgbClr val="FFFF00"/>
                </a:gs>
                <a:gs pos="100000">
                  <a:srgbClr val="FFCC00">
                    <a:lumMod val="75000"/>
                  </a:srgbClr>
                </a:gs>
              </a:gsLst>
              <a:lin ang="10800000" scaled="1"/>
              <a:tileRect/>
            </a:gradFill>
            <a:ln>
              <a:solidFill>
                <a:schemeClr val="bg2"/>
              </a:solidFill>
            </a:ln>
          </c:spPr>
          <c:invertIfNegative val="0"/>
          <c:dLbls>
            <c:spPr>
              <a:noFill/>
              <a:ln>
                <a:noFill/>
              </a:ln>
              <a:effectLst/>
            </c:spPr>
            <c:txPr>
              <a:bodyPr/>
              <a:lstStyle/>
              <a:p>
                <a:pPr>
                  <a:defRPr sz="1500" b="1">
                    <a:solidFill>
                      <a:schemeClr val="bg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1</c:v>
                </c:pt>
                <c:pt idx="1">
                  <c:v>2</c:v>
                </c:pt>
                <c:pt idx="2">
                  <c:v>3</c:v>
                </c:pt>
                <c:pt idx="3">
                  <c:v>4 - 9</c:v>
                </c:pt>
              </c:strCache>
            </c:strRef>
          </c:cat>
          <c:val>
            <c:numRef>
              <c:f>Sheet1!$B$2:$B$5</c:f>
              <c:numCache>
                <c:formatCode>General</c:formatCode>
                <c:ptCount val="4"/>
                <c:pt idx="0">
                  <c:v>22</c:v>
                </c:pt>
                <c:pt idx="1">
                  <c:v>14</c:v>
                </c:pt>
                <c:pt idx="2">
                  <c:v>3</c:v>
                </c:pt>
                <c:pt idx="3">
                  <c:v>3</c:v>
                </c:pt>
              </c:numCache>
            </c:numRef>
          </c:val>
          <c:extLst>
            <c:ext xmlns:c16="http://schemas.microsoft.com/office/drawing/2014/chart" uri="{C3380CC4-5D6E-409C-BE32-E72D297353CC}">
              <c16:uniqueId val="{00000000-9A1D-494D-9C43-3C20946D2942}"/>
            </c:ext>
          </c:extLst>
        </c:ser>
        <c:ser>
          <c:idx val="1"/>
          <c:order val="1"/>
          <c:tx>
            <c:strRef>
              <c:f>Sheet1!$C$1</c:f>
              <c:strCache>
                <c:ptCount val="1"/>
                <c:pt idx="0">
                  <c:v>North America</c:v>
                </c:pt>
              </c:strCache>
            </c:strRef>
          </c:tx>
          <c:spPr>
            <a:gradFill>
              <a:gsLst>
                <a:gs pos="0">
                  <a:srgbClr val="00B050"/>
                </a:gs>
                <a:gs pos="50000">
                  <a:srgbClr val="00FF00"/>
                </a:gs>
                <a:gs pos="100000">
                  <a:srgbClr val="00B050"/>
                </a:gs>
              </a:gsLst>
              <a:lin ang="10800000" scaled="1"/>
            </a:gradFill>
            <a:ln>
              <a:solidFill>
                <a:srgbClr val="000000"/>
              </a:solidFill>
            </a:ln>
          </c:spPr>
          <c:invertIfNegative val="0"/>
          <c:dLbls>
            <c:spPr>
              <a:noFill/>
              <a:ln>
                <a:noFill/>
              </a:ln>
              <a:effectLst/>
            </c:spPr>
            <c:txPr>
              <a:bodyPr/>
              <a:lstStyle/>
              <a:p>
                <a:pPr>
                  <a:defRPr sz="1500" b="1">
                    <a:solidFill>
                      <a:schemeClr val="bg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1</c:v>
                </c:pt>
                <c:pt idx="1">
                  <c:v>2</c:v>
                </c:pt>
                <c:pt idx="2">
                  <c:v>3</c:v>
                </c:pt>
                <c:pt idx="3">
                  <c:v>4 - 9</c:v>
                </c:pt>
              </c:strCache>
            </c:strRef>
          </c:cat>
          <c:val>
            <c:numRef>
              <c:f>Sheet1!$C$2:$C$5</c:f>
              <c:numCache>
                <c:formatCode>General</c:formatCode>
                <c:ptCount val="4"/>
                <c:pt idx="0">
                  <c:v>21</c:v>
                </c:pt>
                <c:pt idx="1">
                  <c:v>7</c:v>
                </c:pt>
                <c:pt idx="2">
                  <c:v>1</c:v>
                </c:pt>
                <c:pt idx="3">
                  <c:v>2</c:v>
                </c:pt>
              </c:numCache>
            </c:numRef>
          </c:val>
          <c:extLst>
            <c:ext xmlns:c16="http://schemas.microsoft.com/office/drawing/2014/chart" uri="{C3380CC4-5D6E-409C-BE32-E72D297353CC}">
              <c16:uniqueId val="{00000001-9A1D-494D-9C43-3C20946D2942}"/>
            </c:ext>
          </c:extLst>
        </c:ser>
        <c:ser>
          <c:idx val="2"/>
          <c:order val="2"/>
          <c:tx>
            <c:strRef>
              <c:f>Sheet1!$D$1</c:f>
              <c:strCache>
                <c:ptCount val="1"/>
                <c:pt idx="0">
                  <c:v>Other</c:v>
                </c:pt>
              </c:strCache>
            </c:strRef>
          </c:tx>
          <c:spPr>
            <a:gradFill>
              <a:gsLst>
                <a:gs pos="0">
                  <a:srgbClr val="C00000"/>
                </a:gs>
                <a:gs pos="50000">
                  <a:srgbClr val="FF0000"/>
                </a:gs>
                <a:gs pos="100000">
                  <a:srgbClr val="C00000"/>
                </a:gs>
              </a:gsLst>
              <a:lin ang="10800000" scaled="1"/>
            </a:gradFill>
            <a:ln>
              <a:solidFill>
                <a:srgbClr val="000000"/>
              </a:solidFill>
            </a:ln>
          </c:spPr>
          <c:invertIfNegative val="0"/>
          <c:dLbls>
            <c:dLbl>
              <c:idx val="2"/>
              <c:layout>
                <c:manualLayout>
                  <c:x val="1.4367816091952969E-3"/>
                  <c:y val="-2.619047619047619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9A1D-494D-9C43-3C20946D2942}"/>
                </c:ext>
              </c:extLst>
            </c:dLbl>
            <c:dLbl>
              <c:idx val="3"/>
              <c:layout>
                <c:manualLayout>
                  <c:x val="1.4749262536872074E-3"/>
                  <c:y val="-2.6041666666666696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9A1D-494D-9C43-3C20946D2942}"/>
                </c:ext>
              </c:extLst>
            </c:dLbl>
            <c:dLbl>
              <c:idx val="4"/>
              <c:layout>
                <c:manualLayout>
                  <c:x val="0"/>
                  <c:y val="-2.34375000000000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9A1D-494D-9C43-3C20946D2942}"/>
                </c:ext>
              </c:extLst>
            </c:dLbl>
            <c:dLbl>
              <c:idx val="6"/>
              <c:layout>
                <c:manualLayout>
                  <c:x val="1.4749262536873156E-3"/>
                  <c:y val="-2.34375000000000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A1D-494D-9C43-3C20946D2942}"/>
                </c:ext>
              </c:extLst>
            </c:dLbl>
            <c:spPr>
              <a:noFill/>
              <a:ln>
                <a:noFill/>
              </a:ln>
              <a:effectLst/>
            </c:spPr>
            <c:txPr>
              <a:bodyPr/>
              <a:lstStyle/>
              <a:p>
                <a:pPr>
                  <a:defRPr sz="1500" b="1">
                    <a:solidFill>
                      <a:schemeClr val="bg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1</c:v>
                </c:pt>
                <c:pt idx="1">
                  <c:v>2</c:v>
                </c:pt>
                <c:pt idx="2">
                  <c:v>3</c:v>
                </c:pt>
                <c:pt idx="3">
                  <c:v>4 - 9</c:v>
                </c:pt>
              </c:strCache>
            </c:strRef>
          </c:cat>
          <c:val>
            <c:numRef>
              <c:f>Sheet1!$D$2:$D$5</c:f>
              <c:numCache>
                <c:formatCode>General</c:formatCode>
                <c:ptCount val="4"/>
                <c:pt idx="0">
                  <c:v>10</c:v>
                </c:pt>
                <c:pt idx="1">
                  <c:v>3</c:v>
                </c:pt>
                <c:pt idx="2">
                  <c:v>0</c:v>
                </c:pt>
                <c:pt idx="3">
                  <c:v>1</c:v>
                </c:pt>
              </c:numCache>
            </c:numRef>
          </c:val>
          <c:extLst>
            <c:ext xmlns:c16="http://schemas.microsoft.com/office/drawing/2014/chart" uri="{C3380CC4-5D6E-409C-BE32-E72D297353CC}">
              <c16:uniqueId val="{00000006-9A1D-494D-9C43-3C20946D2942}"/>
            </c:ext>
          </c:extLst>
        </c:ser>
        <c:dLbls>
          <c:showLegendKey val="0"/>
          <c:showVal val="0"/>
          <c:showCatName val="0"/>
          <c:showSerName val="0"/>
          <c:showPercent val="0"/>
          <c:showBubbleSize val="0"/>
        </c:dLbls>
        <c:gapWidth val="35"/>
        <c:overlap val="100"/>
        <c:axId val="671871624"/>
        <c:axId val="671872016"/>
      </c:barChart>
      <c:lineChart>
        <c:grouping val="standard"/>
        <c:varyColors val="0"/>
        <c:ser>
          <c:idx val="3"/>
          <c:order val="3"/>
          <c:tx>
            <c:strRef>
              <c:f>Sheet1!$E$1</c:f>
              <c:strCache>
                <c:ptCount val="1"/>
                <c:pt idx="0">
                  <c:v>Percentage of Transplants</c:v>
                </c:pt>
              </c:strCache>
            </c:strRef>
          </c:tx>
          <c:spPr>
            <a:ln w="41275">
              <a:solidFill>
                <a:srgbClr val="00B0F0"/>
              </a:solidFill>
            </a:ln>
          </c:spPr>
          <c:marker>
            <c:spPr>
              <a:solidFill>
                <a:srgbClr val="00B0F0"/>
              </a:solidFill>
              <a:ln>
                <a:solidFill>
                  <a:srgbClr val="00B0F0"/>
                </a:solidFill>
              </a:ln>
            </c:spPr>
          </c:marker>
          <c:cat>
            <c:strRef>
              <c:f>Sheet1!$A$2:$A$5</c:f>
              <c:strCache>
                <c:ptCount val="4"/>
                <c:pt idx="0">
                  <c:v>1</c:v>
                </c:pt>
                <c:pt idx="1">
                  <c:v>2</c:v>
                </c:pt>
                <c:pt idx="2">
                  <c:v>3</c:v>
                </c:pt>
                <c:pt idx="3">
                  <c:v>4 - 9</c:v>
                </c:pt>
              </c:strCache>
            </c:strRef>
          </c:cat>
          <c:val>
            <c:numRef>
              <c:f>Sheet1!$E$2:$E$5</c:f>
              <c:numCache>
                <c:formatCode>General</c:formatCode>
                <c:ptCount val="4"/>
                <c:pt idx="0">
                  <c:v>27</c:v>
                </c:pt>
                <c:pt idx="1">
                  <c:v>35.4</c:v>
                </c:pt>
                <c:pt idx="2">
                  <c:v>8.6</c:v>
                </c:pt>
                <c:pt idx="3">
                  <c:v>29</c:v>
                </c:pt>
              </c:numCache>
            </c:numRef>
          </c:val>
          <c:smooth val="0"/>
          <c:extLst>
            <c:ext xmlns:c16="http://schemas.microsoft.com/office/drawing/2014/chart" uri="{C3380CC4-5D6E-409C-BE32-E72D297353CC}">
              <c16:uniqueId val="{00000007-9A1D-494D-9C43-3C20946D2942}"/>
            </c:ext>
          </c:extLst>
        </c:ser>
        <c:dLbls>
          <c:showLegendKey val="0"/>
          <c:showVal val="0"/>
          <c:showCatName val="0"/>
          <c:showSerName val="0"/>
          <c:showPercent val="0"/>
          <c:showBubbleSize val="0"/>
        </c:dLbls>
        <c:marker val="1"/>
        <c:smooth val="0"/>
        <c:axId val="557343528"/>
        <c:axId val="671872408"/>
      </c:lineChart>
      <c:catAx>
        <c:axId val="671871624"/>
        <c:scaling>
          <c:orientation val="minMax"/>
        </c:scaling>
        <c:delete val="0"/>
        <c:axPos val="b"/>
        <c:title>
          <c:tx>
            <c:rich>
              <a:bodyPr/>
              <a:lstStyle/>
              <a:p>
                <a:pPr>
                  <a:defRPr sz="1700">
                    <a:solidFill>
                      <a:schemeClr val="bg2"/>
                    </a:solidFill>
                  </a:defRPr>
                </a:pPr>
                <a:r>
                  <a:rPr lang="en-US" sz="1700" b="1" i="0" baseline="0" dirty="0" smtClean="0">
                    <a:solidFill>
                      <a:schemeClr val="bg2"/>
                    </a:solidFill>
                  </a:rPr>
                  <a:t>Average number of heart-lung transplants per year</a:t>
                </a:r>
                <a:endParaRPr lang="en-US" sz="1700" b="1" i="0" baseline="0" dirty="0">
                  <a:solidFill>
                    <a:schemeClr val="bg2"/>
                  </a:solidFill>
                </a:endParaRPr>
              </a:p>
            </c:rich>
          </c:tx>
          <c:layout>
            <c:manualLayout>
              <c:xMode val="edge"/>
              <c:yMode val="edge"/>
              <c:x val="0.20890080550276044"/>
              <c:y val="0.86735395575553054"/>
            </c:manualLayout>
          </c:layout>
          <c:overlay val="0"/>
        </c:title>
        <c:numFmt formatCode="General" sourceLinked="1"/>
        <c:majorTickMark val="out"/>
        <c:minorTickMark val="none"/>
        <c:tickLblPos val="nextTo"/>
        <c:spPr>
          <a:ln>
            <a:solidFill>
              <a:schemeClr val="bg2"/>
            </a:solidFill>
          </a:ln>
        </c:spPr>
        <c:txPr>
          <a:bodyPr rot="0"/>
          <a:lstStyle/>
          <a:p>
            <a:pPr>
              <a:defRPr sz="1500" b="1">
                <a:solidFill>
                  <a:schemeClr val="bg2"/>
                </a:solidFill>
              </a:defRPr>
            </a:pPr>
            <a:endParaRPr lang="en-US"/>
          </a:p>
        </c:txPr>
        <c:crossAx val="671872016"/>
        <c:crosses val="autoZero"/>
        <c:auto val="1"/>
        <c:lblAlgn val="ctr"/>
        <c:lblOffset val="100"/>
        <c:noMultiLvlLbl val="0"/>
      </c:catAx>
      <c:valAx>
        <c:axId val="671872016"/>
        <c:scaling>
          <c:orientation val="minMax"/>
          <c:max val="6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Number of Centers</a:t>
                </a:r>
                <a:endParaRPr lang="en-US" sz="1700" b="1" i="0" baseline="0" dirty="0">
                  <a:solidFill>
                    <a:schemeClr val="bg2"/>
                  </a:solidFill>
                </a:endParaRPr>
              </a:p>
            </c:rich>
          </c:tx>
          <c:layout>
            <c:manualLayout>
              <c:xMode val="edge"/>
              <c:yMode val="edge"/>
              <c:x val="0"/>
              <c:y val="0.26724765654293214"/>
            </c:manualLayout>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671871624"/>
        <c:crosses val="autoZero"/>
        <c:crossBetween val="between"/>
        <c:majorUnit val="10"/>
      </c:valAx>
      <c:valAx>
        <c:axId val="671872408"/>
        <c:scaling>
          <c:orientation val="minMax"/>
          <c:max val="42"/>
          <c:min val="0"/>
        </c:scaling>
        <c:delete val="0"/>
        <c:axPos val="r"/>
        <c:title>
          <c:tx>
            <c:rich>
              <a:bodyPr/>
              <a:lstStyle/>
              <a:p>
                <a:pPr>
                  <a:defRPr sz="1700" b="1">
                    <a:solidFill>
                      <a:schemeClr val="bg2"/>
                    </a:solidFill>
                  </a:defRPr>
                </a:pPr>
                <a:r>
                  <a:rPr lang="en-US" sz="1800" b="1" i="0" baseline="0" dirty="0" smtClean="0">
                    <a:solidFill>
                      <a:schemeClr val="bg2"/>
                    </a:solidFill>
                    <a:effectLst/>
                  </a:rPr>
                  <a:t>% of Transplants</a:t>
                </a:r>
                <a:endParaRPr lang="en-US" sz="1600" dirty="0">
                  <a:solidFill>
                    <a:schemeClr val="bg2"/>
                  </a:solidFill>
                  <a:effectLst/>
                </a:endParaRPr>
              </a:p>
            </c:rich>
          </c:tx>
          <c:layout>
            <c:manualLayout>
              <c:xMode val="edge"/>
              <c:yMode val="edge"/>
              <c:x val="0.9606983663679971"/>
              <c:y val="0.27796794150731152"/>
            </c:manualLayout>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57343528"/>
        <c:crosses val="max"/>
        <c:crossBetween val="between"/>
        <c:majorUnit val="7"/>
      </c:valAx>
      <c:catAx>
        <c:axId val="557343528"/>
        <c:scaling>
          <c:orientation val="minMax"/>
        </c:scaling>
        <c:delete val="1"/>
        <c:axPos val="b"/>
        <c:numFmt formatCode="General" sourceLinked="1"/>
        <c:majorTickMark val="out"/>
        <c:minorTickMark val="none"/>
        <c:tickLblPos val="nextTo"/>
        <c:crossAx val="671872408"/>
        <c:crosses val="autoZero"/>
        <c:auto val="1"/>
        <c:lblAlgn val="ctr"/>
        <c:lblOffset val="100"/>
        <c:noMultiLvlLbl val="0"/>
      </c:catAx>
      <c:spPr>
        <a:noFill/>
        <a:ln>
          <a:solidFill>
            <a:schemeClr val="bg2"/>
          </a:solidFill>
        </a:ln>
      </c:spPr>
    </c:plotArea>
    <c:legend>
      <c:legendPos val="t"/>
      <c:layout>
        <c:manualLayout>
          <c:xMode val="edge"/>
          <c:yMode val="edge"/>
          <c:x val="8.5450153860077829E-2"/>
          <c:y val="4.2857142857142858E-2"/>
          <c:w val="0.82674076839532995"/>
          <c:h val="7.0457817772778403E-2"/>
        </c:manualLayout>
      </c:layout>
      <c:overlay val="0"/>
      <c:spPr>
        <a:noFill/>
        <a:ln>
          <a:solidFill>
            <a:schemeClr val="bg2"/>
          </a:solidFill>
        </a:ln>
      </c:spPr>
      <c:txPr>
        <a:bodyPr/>
        <a:lstStyle/>
        <a:p>
          <a:pPr>
            <a:defRPr sz="1500" b="1">
              <a:solidFill>
                <a:schemeClr val="bg2"/>
              </a:solidFill>
            </a:defRPr>
          </a:pPr>
          <a:endParaRPr lang="en-US"/>
        </a:p>
      </c:txPr>
    </c:legend>
    <c:plotVisOnly val="1"/>
    <c:dispBlanksAs val="gap"/>
    <c:showDLblsOverMax val="0"/>
  </c:chart>
  <c:spPr>
    <a:noFill/>
    <a:ln>
      <a:noFill/>
    </a:ln>
  </c:spPr>
  <c:txPr>
    <a:bodyPr/>
    <a:lstStyle/>
    <a:p>
      <a:pPr>
        <a:defRPr sz="1800"/>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174483624329567"/>
          <c:y val="3.3590508847684365E-2"/>
          <c:w val="0.85243409791167424"/>
          <c:h val="0.80980520013123369"/>
        </c:manualLayout>
      </c:layout>
      <c:scatterChart>
        <c:scatterStyle val="lineMarker"/>
        <c:varyColors val="0"/>
        <c:ser>
          <c:idx val="0"/>
          <c:order val="0"/>
          <c:tx>
            <c:strRef>
              <c:f>Sheet1!$B$1</c:f>
              <c:strCache>
                <c:ptCount val="1"/>
                <c:pt idx="0">
                  <c:v>Severe Renal Dysfunction (N=504)</c:v>
                </c:pt>
              </c:strCache>
            </c:strRef>
          </c:tx>
          <c:spPr>
            <a:ln w="41275">
              <a:solidFill>
                <a:srgbClr val="00B0F0"/>
              </a:solidFill>
            </a:ln>
          </c:spPr>
          <c:marker>
            <c:symbol val="none"/>
          </c:marker>
          <c:xVal>
            <c:numRef>
              <c:f>Sheet1!$A$2:$A$206</c:f>
              <c:numCache>
                <c:formatCode>General</c:formatCode>
                <c:ptCount val="205"/>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1.0832999999999999</c:v>
                </c:pt>
                <c:pt idx="14">
                  <c:v>1.1667000000000001</c:v>
                </c:pt>
                <c:pt idx="15">
                  <c:v>1.25</c:v>
                </c:pt>
                <c:pt idx="16">
                  <c:v>1.3332999999999999</c:v>
                </c:pt>
                <c:pt idx="17">
                  <c:v>1.4167000000000001</c:v>
                </c:pt>
                <c:pt idx="18">
                  <c:v>1.5</c:v>
                </c:pt>
                <c:pt idx="19">
                  <c:v>1.5832999999999999</c:v>
                </c:pt>
                <c:pt idx="20">
                  <c:v>1.6667000000000001</c:v>
                </c:pt>
                <c:pt idx="21">
                  <c:v>1.75</c:v>
                </c:pt>
                <c:pt idx="22">
                  <c:v>1.8332999999999999</c:v>
                </c:pt>
                <c:pt idx="23">
                  <c:v>1.9167000000000001</c:v>
                </c:pt>
                <c:pt idx="24">
                  <c:v>2</c:v>
                </c:pt>
                <c:pt idx="25">
                  <c:v>2.0832999999999999</c:v>
                </c:pt>
                <c:pt idx="26">
                  <c:v>2.1667000000000001</c:v>
                </c:pt>
                <c:pt idx="27">
                  <c:v>2.25</c:v>
                </c:pt>
                <c:pt idx="28">
                  <c:v>2.3332999999999999</c:v>
                </c:pt>
                <c:pt idx="29">
                  <c:v>2.4167000000000001</c:v>
                </c:pt>
                <c:pt idx="30">
                  <c:v>2.5</c:v>
                </c:pt>
                <c:pt idx="31">
                  <c:v>2.5832999999999999</c:v>
                </c:pt>
                <c:pt idx="32">
                  <c:v>2.6667000000000001</c:v>
                </c:pt>
                <c:pt idx="33">
                  <c:v>2.75</c:v>
                </c:pt>
                <c:pt idx="34">
                  <c:v>2.8332999999999999</c:v>
                </c:pt>
                <c:pt idx="35">
                  <c:v>2.9167000000000001</c:v>
                </c:pt>
                <c:pt idx="36">
                  <c:v>3</c:v>
                </c:pt>
                <c:pt idx="37">
                  <c:v>3.0832999999999999</c:v>
                </c:pt>
                <c:pt idx="38">
                  <c:v>3.1667000000000001</c:v>
                </c:pt>
                <c:pt idx="39">
                  <c:v>3.25</c:v>
                </c:pt>
                <c:pt idx="40">
                  <c:v>3.3332999999999999</c:v>
                </c:pt>
                <c:pt idx="41">
                  <c:v>3.4167000000000001</c:v>
                </c:pt>
                <c:pt idx="42">
                  <c:v>3.5</c:v>
                </c:pt>
                <c:pt idx="43">
                  <c:v>3.5832999999999999</c:v>
                </c:pt>
                <c:pt idx="44">
                  <c:v>3.6667000000000001</c:v>
                </c:pt>
                <c:pt idx="45">
                  <c:v>3.75</c:v>
                </c:pt>
                <c:pt idx="46">
                  <c:v>3.8332999999999999</c:v>
                </c:pt>
                <c:pt idx="47">
                  <c:v>3.9167000000000001</c:v>
                </c:pt>
                <c:pt idx="48">
                  <c:v>4</c:v>
                </c:pt>
                <c:pt idx="49">
                  <c:v>4.0833000000000004</c:v>
                </c:pt>
                <c:pt idx="50">
                  <c:v>4.1666999999999996</c:v>
                </c:pt>
                <c:pt idx="51">
                  <c:v>4.25</c:v>
                </c:pt>
                <c:pt idx="52">
                  <c:v>4.3333000000000004</c:v>
                </c:pt>
                <c:pt idx="53">
                  <c:v>4.4166999999999996</c:v>
                </c:pt>
                <c:pt idx="54">
                  <c:v>4.5</c:v>
                </c:pt>
                <c:pt idx="55">
                  <c:v>4.5833000000000004</c:v>
                </c:pt>
                <c:pt idx="56">
                  <c:v>4.6666999999999996</c:v>
                </c:pt>
                <c:pt idx="57">
                  <c:v>4.75</c:v>
                </c:pt>
                <c:pt idx="58">
                  <c:v>4.8333000000000004</c:v>
                </c:pt>
                <c:pt idx="59">
                  <c:v>4.9166999999999996</c:v>
                </c:pt>
                <c:pt idx="60">
                  <c:v>5</c:v>
                </c:pt>
                <c:pt idx="61">
                  <c:v>5.0833000000000004</c:v>
                </c:pt>
                <c:pt idx="62">
                  <c:v>5.1666999999999996</c:v>
                </c:pt>
                <c:pt idx="63">
                  <c:v>5.25</c:v>
                </c:pt>
                <c:pt idx="64">
                  <c:v>5.3333000000000004</c:v>
                </c:pt>
                <c:pt idx="65">
                  <c:v>5.4166999999999996</c:v>
                </c:pt>
                <c:pt idx="66">
                  <c:v>5.5</c:v>
                </c:pt>
                <c:pt idx="67">
                  <c:v>5.5833000000000004</c:v>
                </c:pt>
                <c:pt idx="68">
                  <c:v>5.6666999999999996</c:v>
                </c:pt>
                <c:pt idx="69">
                  <c:v>5.75</c:v>
                </c:pt>
                <c:pt idx="70">
                  <c:v>5.8333000000000004</c:v>
                </c:pt>
                <c:pt idx="71">
                  <c:v>5.9166999999999996</c:v>
                </c:pt>
                <c:pt idx="72">
                  <c:v>6</c:v>
                </c:pt>
                <c:pt idx="73">
                  <c:v>6.0833000000000004</c:v>
                </c:pt>
                <c:pt idx="74">
                  <c:v>6.1666999999999996</c:v>
                </c:pt>
                <c:pt idx="75">
                  <c:v>6.25</c:v>
                </c:pt>
                <c:pt idx="76">
                  <c:v>6.3333000000000004</c:v>
                </c:pt>
                <c:pt idx="77">
                  <c:v>6.4166999999999996</c:v>
                </c:pt>
                <c:pt idx="78">
                  <c:v>6.5</c:v>
                </c:pt>
                <c:pt idx="79">
                  <c:v>6.5833000000000004</c:v>
                </c:pt>
                <c:pt idx="80">
                  <c:v>6.6666999999999996</c:v>
                </c:pt>
                <c:pt idx="81">
                  <c:v>6.75</c:v>
                </c:pt>
                <c:pt idx="82">
                  <c:v>6.8333000000000004</c:v>
                </c:pt>
                <c:pt idx="83">
                  <c:v>6.9166999999999996</c:v>
                </c:pt>
                <c:pt idx="84">
                  <c:v>7</c:v>
                </c:pt>
                <c:pt idx="85">
                  <c:v>7.0833000000000004</c:v>
                </c:pt>
                <c:pt idx="86">
                  <c:v>7.1666999999999996</c:v>
                </c:pt>
                <c:pt idx="87">
                  <c:v>7.25</c:v>
                </c:pt>
                <c:pt idx="88">
                  <c:v>7.3333000000000004</c:v>
                </c:pt>
                <c:pt idx="89">
                  <c:v>7.4166999999999996</c:v>
                </c:pt>
                <c:pt idx="90">
                  <c:v>7.5</c:v>
                </c:pt>
                <c:pt idx="91">
                  <c:v>7.5833000000000004</c:v>
                </c:pt>
                <c:pt idx="92">
                  <c:v>7.6666999999999996</c:v>
                </c:pt>
                <c:pt idx="93">
                  <c:v>7.75</c:v>
                </c:pt>
                <c:pt idx="94">
                  <c:v>7.8333000000000004</c:v>
                </c:pt>
                <c:pt idx="95">
                  <c:v>7.9166999999999996</c:v>
                </c:pt>
                <c:pt idx="96">
                  <c:v>8</c:v>
                </c:pt>
                <c:pt idx="97">
                  <c:v>8.0832999999999995</c:v>
                </c:pt>
                <c:pt idx="98">
                  <c:v>8.1667000000000005</c:v>
                </c:pt>
                <c:pt idx="99">
                  <c:v>8.25</c:v>
                </c:pt>
                <c:pt idx="100">
                  <c:v>8.3332999999999995</c:v>
                </c:pt>
                <c:pt idx="101">
                  <c:v>8.4167000000000005</c:v>
                </c:pt>
                <c:pt idx="102">
                  <c:v>8.5</c:v>
                </c:pt>
                <c:pt idx="103">
                  <c:v>8.5832999999999995</c:v>
                </c:pt>
                <c:pt idx="104">
                  <c:v>8.6667000000000005</c:v>
                </c:pt>
                <c:pt idx="105">
                  <c:v>8.75</c:v>
                </c:pt>
                <c:pt idx="106">
                  <c:v>8.8332999999999995</c:v>
                </c:pt>
                <c:pt idx="107">
                  <c:v>8.9167000000000005</c:v>
                </c:pt>
                <c:pt idx="108">
                  <c:v>9</c:v>
                </c:pt>
                <c:pt idx="109">
                  <c:v>9.0832999999999995</c:v>
                </c:pt>
                <c:pt idx="110">
                  <c:v>9.1667000000000005</c:v>
                </c:pt>
                <c:pt idx="111">
                  <c:v>9.25</c:v>
                </c:pt>
                <c:pt idx="112">
                  <c:v>9.3332999999999995</c:v>
                </c:pt>
                <c:pt idx="113">
                  <c:v>9.4167000000000005</c:v>
                </c:pt>
                <c:pt idx="114">
                  <c:v>9.5</c:v>
                </c:pt>
                <c:pt idx="115">
                  <c:v>9.5832999999999995</c:v>
                </c:pt>
                <c:pt idx="116">
                  <c:v>9.6667000000000005</c:v>
                </c:pt>
                <c:pt idx="117">
                  <c:v>9.75</c:v>
                </c:pt>
                <c:pt idx="118">
                  <c:v>9.8332999999999995</c:v>
                </c:pt>
                <c:pt idx="119">
                  <c:v>9.9167000000000005</c:v>
                </c:pt>
                <c:pt idx="120">
                  <c:v>10</c:v>
                </c:pt>
                <c:pt idx="121">
                  <c:v>10.083299999999999</c:v>
                </c:pt>
                <c:pt idx="122">
                  <c:v>10.166700000000001</c:v>
                </c:pt>
                <c:pt idx="123">
                  <c:v>10.25</c:v>
                </c:pt>
                <c:pt idx="124">
                  <c:v>10.333299999999999</c:v>
                </c:pt>
                <c:pt idx="125">
                  <c:v>10.416700000000001</c:v>
                </c:pt>
                <c:pt idx="126">
                  <c:v>10.5</c:v>
                </c:pt>
                <c:pt idx="127">
                  <c:v>10.583299999999999</c:v>
                </c:pt>
                <c:pt idx="128">
                  <c:v>10.666700000000001</c:v>
                </c:pt>
                <c:pt idx="129">
                  <c:v>10.75</c:v>
                </c:pt>
                <c:pt idx="130">
                  <c:v>10.833299999999999</c:v>
                </c:pt>
                <c:pt idx="131">
                  <c:v>10.916700000000001</c:v>
                </c:pt>
                <c:pt idx="132">
                  <c:v>11</c:v>
                </c:pt>
                <c:pt idx="133">
                  <c:v>11.083299999999999</c:v>
                </c:pt>
                <c:pt idx="134">
                  <c:v>11.166700000000001</c:v>
                </c:pt>
                <c:pt idx="135">
                  <c:v>11.25</c:v>
                </c:pt>
                <c:pt idx="136">
                  <c:v>11.333299999999999</c:v>
                </c:pt>
                <c:pt idx="137">
                  <c:v>11.416700000000001</c:v>
                </c:pt>
                <c:pt idx="138">
                  <c:v>11.5</c:v>
                </c:pt>
                <c:pt idx="139">
                  <c:v>11.583299999999999</c:v>
                </c:pt>
                <c:pt idx="140">
                  <c:v>11.666700000000001</c:v>
                </c:pt>
                <c:pt idx="141">
                  <c:v>11.75</c:v>
                </c:pt>
                <c:pt idx="142">
                  <c:v>11.833299999999999</c:v>
                </c:pt>
                <c:pt idx="143">
                  <c:v>11.916700000000001</c:v>
                </c:pt>
                <c:pt idx="144">
                  <c:v>12</c:v>
                </c:pt>
                <c:pt idx="145">
                  <c:v>12.083299999999999</c:v>
                </c:pt>
                <c:pt idx="146">
                  <c:v>12.166700000000001</c:v>
                </c:pt>
                <c:pt idx="147">
                  <c:v>12.25</c:v>
                </c:pt>
                <c:pt idx="148">
                  <c:v>12.333299999999999</c:v>
                </c:pt>
                <c:pt idx="149">
                  <c:v>12.416700000000001</c:v>
                </c:pt>
                <c:pt idx="150">
                  <c:v>12.5</c:v>
                </c:pt>
                <c:pt idx="151">
                  <c:v>12.583299999999999</c:v>
                </c:pt>
                <c:pt idx="152">
                  <c:v>12.666700000000001</c:v>
                </c:pt>
                <c:pt idx="153">
                  <c:v>12.75</c:v>
                </c:pt>
                <c:pt idx="154">
                  <c:v>12.833299999999999</c:v>
                </c:pt>
                <c:pt idx="155">
                  <c:v>12.916700000000001</c:v>
                </c:pt>
                <c:pt idx="156">
                  <c:v>13</c:v>
                </c:pt>
                <c:pt idx="157">
                  <c:v>13.083299999999999</c:v>
                </c:pt>
                <c:pt idx="158">
                  <c:v>13.166700000000001</c:v>
                </c:pt>
                <c:pt idx="159">
                  <c:v>13.25</c:v>
                </c:pt>
                <c:pt idx="160">
                  <c:v>13.333299999999999</c:v>
                </c:pt>
                <c:pt idx="161">
                  <c:v>13.416700000000001</c:v>
                </c:pt>
                <c:pt idx="162">
                  <c:v>13.5</c:v>
                </c:pt>
                <c:pt idx="163">
                  <c:v>13.583299999999999</c:v>
                </c:pt>
                <c:pt idx="164">
                  <c:v>13.666700000000001</c:v>
                </c:pt>
                <c:pt idx="165">
                  <c:v>13.75</c:v>
                </c:pt>
                <c:pt idx="166">
                  <c:v>13.833299999999999</c:v>
                </c:pt>
                <c:pt idx="167">
                  <c:v>13.916700000000001</c:v>
                </c:pt>
                <c:pt idx="168">
                  <c:v>14</c:v>
                </c:pt>
                <c:pt idx="169">
                  <c:v>14.083299999999999</c:v>
                </c:pt>
                <c:pt idx="170">
                  <c:v>14.166700000000001</c:v>
                </c:pt>
                <c:pt idx="171">
                  <c:v>14.25</c:v>
                </c:pt>
                <c:pt idx="172">
                  <c:v>14.333299999999999</c:v>
                </c:pt>
                <c:pt idx="173">
                  <c:v>14.416700000000001</c:v>
                </c:pt>
                <c:pt idx="174">
                  <c:v>14.5</c:v>
                </c:pt>
                <c:pt idx="175">
                  <c:v>14.583299999999999</c:v>
                </c:pt>
                <c:pt idx="176">
                  <c:v>14.666700000000001</c:v>
                </c:pt>
                <c:pt idx="177">
                  <c:v>14.75</c:v>
                </c:pt>
                <c:pt idx="178">
                  <c:v>14.833299999999999</c:v>
                </c:pt>
                <c:pt idx="179">
                  <c:v>14.916700000000001</c:v>
                </c:pt>
                <c:pt idx="180">
                  <c:v>15</c:v>
                </c:pt>
                <c:pt idx="181">
                  <c:v>15.083299999999999</c:v>
                </c:pt>
                <c:pt idx="182">
                  <c:v>15.166700000000001</c:v>
                </c:pt>
                <c:pt idx="183">
                  <c:v>15.25</c:v>
                </c:pt>
                <c:pt idx="184">
                  <c:v>15.333299999999999</c:v>
                </c:pt>
                <c:pt idx="185">
                  <c:v>15.416700000000001</c:v>
                </c:pt>
                <c:pt idx="186">
                  <c:v>15.5</c:v>
                </c:pt>
                <c:pt idx="187">
                  <c:v>15.583299999999999</c:v>
                </c:pt>
                <c:pt idx="188">
                  <c:v>15.666700000000001</c:v>
                </c:pt>
                <c:pt idx="189">
                  <c:v>15.75</c:v>
                </c:pt>
                <c:pt idx="190">
                  <c:v>15.833299999999999</c:v>
                </c:pt>
                <c:pt idx="191">
                  <c:v>15.916700000000001</c:v>
                </c:pt>
                <c:pt idx="192">
                  <c:v>16</c:v>
                </c:pt>
                <c:pt idx="193">
                  <c:v>16.083300000000001</c:v>
                </c:pt>
                <c:pt idx="194">
                  <c:v>16.166699999999999</c:v>
                </c:pt>
                <c:pt idx="195">
                  <c:v>16.25</c:v>
                </c:pt>
                <c:pt idx="196">
                  <c:v>16.333300000000001</c:v>
                </c:pt>
                <c:pt idx="197">
                  <c:v>16.416699999999999</c:v>
                </c:pt>
                <c:pt idx="198">
                  <c:v>16.5</c:v>
                </c:pt>
                <c:pt idx="199">
                  <c:v>16.583300000000001</c:v>
                </c:pt>
                <c:pt idx="200">
                  <c:v>16.666699999999999</c:v>
                </c:pt>
                <c:pt idx="201">
                  <c:v>16.75</c:v>
                </c:pt>
                <c:pt idx="202">
                  <c:v>16.833300000000001</c:v>
                </c:pt>
                <c:pt idx="203">
                  <c:v>16.916699999999999</c:v>
                </c:pt>
                <c:pt idx="204">
                  <c:v>17</c:v>
                </c:pt>
              </c:numCache>
            </c:numRef>
          </c:xVal>
          <c:yVal>
            <c:numRef>
              <c:f>Sheet1!$B$2:$B$206</c:f>
              <c:numCache>
                <c:formatCode>General</c:formatCode>
                <c:ptCount val="205"/>
                <c:pt idx="0">
                  <c:v>100</c:v>
                </c:pt>
                <c:pt idx="1">
                  <c:v>100</c:v>
                </c:pt>
                <c:pt idx="2">
                  <c:v>100</c:v>
                </c:pt>
                <c:pt idx="3">
                  <c:v>99.802000000000007</c:v>
                </c:pt>
                <c:pt idx="4">
                  <c:v>99.006</c:v>
                </c:pt>
                <c:pt idx="5">
                  <c:v>98.605000000000004</c:v>
                </c:pt>
                <c:pt idx="6">
                  <c:v>96.186000000000007</c:v>
                </c:pt>
                <c:pt idx="7">
                  <c:v>92.55</c:v>
                </c:pt>
                <c:pt idx="8">
                  <c:v>90.727999999999994</c:v>
                </c:pt>
                <c:pt idx="9">
                  <c:v>90.525000000000006</c:v>
                </c:pt>
                <c:pt idx="10">
                  <c:v>90.525000000000006</c:v>
                </c:pt>
                <c:pt idx="11">
                  <c:v>90.525000000000006</c:v>
                </c:pt>
                <c:pt idx="12">
                  <c:v>90.525000000000006</c:v>
                </c:pt>
                <c:pt idx="13">
                  <c:v>90.525000000000006</c:v>
                </c:pt>
                <c:pt idx="14">
                  <c:v>90.525000000000006</c:v>
                </c:pt>
                <c:pt idx="15">
                  <c:v>90.525000000000006</c:v>
                </c:pt>
                <c:pt idx="16">
                  <c:v>90.286000000000001</c:v>
                </c:pt>
                <c:pt idx="17">
                  <c:v>90.046000000000006</c:v>
                </c:pt>
                <c:pt idx="18">
                  <c:v>89.804000000000002</c:v>
                </c:pt>
                <c:pt idx="19">
                  <c:v>88.826999999999998</c:v>
                </c:pt>
                <c:pt idx="20">
                  <c:v>88.334000000000003</c:v>
                </c:pt>
                <c:pt idx="21">
                  <c:v>88.334000000000003</c:v>
                </c:pt>
                <c:pt idx="22">
                  <c:v>88.334000000000003</c:v>
                </c:pt>
                <c:pt idx="23">
                  <c:v>88.334000000000003</c:v>
                </c:pt>
                <c:pt idx="24">
                  <c:v>88.334000000000003</c:v>
                </c:pt>
                <c:pt idx="25">
                  <c:v>88.334000000000003</c:v>
                </c:pt>
                <c:pt idx="26">
                  <c:v>88.334000000000003</c:v>
                </c:pt>
                <c:pt idx="27">
                  <c:v>88.054000000000002</c:v>
                </c:pt>
                <c:pt idx="28">
                  <c:v>87.772999999999996</c:v>
                </c:pt>
                <c:pt idx="29">
                  <c:v>87.492000000000004</c:v>
                </c:pt>
                <c:pt idx="30">
                  <c:v>86.367000000000004</c:v>
                </c:pt>
                <c:pt idx="31">
                  <c:v>85.236999999999995</c:v>
                </c:pt>
                <c:pt idx="32">
                  <c:v>85.236999999999995</c:v>
                </c:pt>
                <c:pt idx="33">
                  <c:v>84.665999999999997</c:v>
                </c:pt>
                <c:pt idx="34">
                  <c:v>84.665999999999997</c:v>
                </c:pt>
                <c:pt idx="35">
                  <c:v>84.665999999999997</c:v>
                </c:pt>
                <c:pt idx="36">
                  <c:v>84.665999999999997</c:v>
                </c:pt>
                <c:pt idx="37">
                  <c:v>84.665999999999997</c:v>
                </c:pt>
                <c:pt idx="38">
                  <c:v>84.355000000000004</c:v>
                </c:pt>
                <c:pt idx="39">
                  <c:v>84.355000000000004</c:v>
                </c:pt>
                <c:pt idx="40">
                  <c:v>84.355000000000004</c:v>
                </c:pt>
                <c:pt idx="41">
                  <c:v>84.355000000000004</c:v>
                </c:pt>
                <c:pt idx="42">
                  <c:v>83.403999999999996</c:v>
                </c:pt>
                <c:pt idx="43">
                  <c:v>82.766999999999996</c:v>
                </c:pt>
                <c:pt idx="44">
                  <c:v>82.126999999999995</c:v>
                </c:pt>
                <c:pt idx="45">
                  <c:v>82.126999999999995</c:v>
                </c:pt>
                <c:pt idx="46">
                  <c:v>82.126999999999995</c:v>
                </c:pt>
                <c:pt idx="47">
                  <c:v>82.126999999999995</c:v>
                </c:pt>
                <c:pt idx="48">
                  <c:v>82.126999999999995</c:v>
                </c:pt>
                <c:pt idx="49">
                  <c:v>82.126999999999995</c:v>
                </c:pt>
                <c:pt idx="50">
                  <c:v>82.126999999999995</c:v>
                </c:pt>
                <c:pt idx="51">
                  <c:v>82.126999999999995</c:v>
                </c:pt>
                <c:pt idx="52">
                  <c:v>81.765000000000001</c:v>
                </c:pt>
                <c:pt idx="53">
                  <c:v>81.765000000000001</c:v>
                </c:pt>
                <c:pt idx="54">
                  <c:v>81.765000000000001</c:v>
                </c:pt>
                <c:pt idx="55">
                  <c:v>80.674999999999997</c:v>
                </c:pt>
                <c:pt idx="56">
                  <c:v>80.674999999999997</c:v>
                </c:pt>
                <c:pt idx="57">
                  <c:v>80.674999999999997</c:v>
                </c:pt>
                <c:pt idx="58">
                  <c:v>80.674999999999997</c:v>
                </c:pt>
                <c:pt idx="59">
                  <c:v>80.674999999999997</c:v>
                </c:pt>
                <c:pt idx="60">
                  <c:v>80.292000000000002</c:v>
                </c:pt>
                <c:pt idx="61">
                  <c:v>80.292000000000002</c:v>
                </c:pt>
                <c:pt idx="62">
                  <c:v>80.292000000000002</c:v>
                </c:pt>
                <c:pt idx="63">
                  <c:v>80.292000000000002</c:v>
                </c:pt>
                <c:pt idx="64">
                  <c:v>79.864999999999995</c:v>
                </c:pt>
                <c:pt idx="65">
                  <c:v>79.864999999999995</c:v>
                </c:pt>
                <c:pt idx="66">
                  <c:v>78.576999999999998</c:v>
                </c:pt>
                <c:pt idx="67">
                  <c:v>77.718000000000004</c:v>
                </c:pt>
                <c:pt idx="68">
                  <c:v>77.287000000000006</c:v>
                </c:pt>
                <c:pt idx="69">
                  <c:v>77.287000000000006</c:v>
                </c:pt>
                <c:pt idx="70">
                  <c:v>77.287000000000006</c:v>
                </c:pt>
                <c:pt idx="71">
                  <c:v>77.287000000000006</c:v>
                </c:pt>
                <c:pt idx="72">
                  <c:v>76.831999999999994</c:v>
                </c:pt>
                <c:pt idx="73">
                  <c:v>76.831999999999994</c:v>
                </c:pt>
                <c:pt idx="74">
                  <c:v>76.831999999999994</c:v>
                </c:pt>
                <c:pt idx="75">
                  <c:v>76.831999999999994</c:v>
                </c:pt>
                <c:pt idx="76">
                  <c:v>76.319999999999993</c:v>
                </c:pt>
                <c:pt idx="77">
                  <c:v>75.808000000000007</c:v>
                </c:pt>
                <c:pt idx="78">
                  <c:v>75.295000000000002</c:v>
                </c:pt>
                <c:pt idx="79">
                  <c:v>75.295000000000002</c:v>
                </c:pt>
                <c:pt idx="80">
                  <c:v>75.295000000000002</c:v>
                </c:pt>
                <c:pt idx="81">
                  <c:v>75.295000000000002</c:v>
                </c:pt>
                <c:pt idx="82">
                  <c:v>75.295000000000002</c:v>
                </c:pt>
                <c:pt idx="83">
                  <c:v>75.295000000000002</c:v>
                </c:pt>
                <c:pt idx="84">
                  <c:v>75.295000000000002</c:v>
                </c:pt>
                <c:pt idx="85">
                  <c:v>75.295000000000002</c:v>
                </c:pt>
                <c:pt idx="86">
                  <c:v>75.295000000000002</c:v>
                </c:pt>
                <c:pt idx="87">
                  <c:v>75.295000000000002</c:v>
                </c:pt>
                <c:pt idx="88">
                  <c:v>75.295000000000002</c:v>
                </c:pt>
                <c:pt idx="89">
                  <c:v>75.295000000000002</c:v>
                </c:pt>
                <c:pt idx="90">
                  <c:v>75.295000000000002</c:v>
                </c:pt>
                <c:pt idx="91">
                  <c:v>75.295000000000002</c:v>
                </c:pt>
                <c:pt idx="92">
                  <c:v>75.295000000000002</c:v>
                </c:pt>
                <c:pt idx="93">
                  <c:v>75.295000000000002</c:v>
                </c:pt>
                <c:pt idx="94">
                  <c:v>75.295000000000002</c:v>
                </c:pt>
                <c:pt idx="95">
                  <c:v>75.295000000000002</c:v>
                </c:pt>
                <c:pt idx="96">
                  <c:v>75.295000000000002</c:v>
                </c:pt>
                <c:pt idx="97">
                  <c:v>75.295000000000002</c:v>
                </c:pt>
                <c:pt idx="98">
                  <c:v>75.295000000000002</c:v>
                </c:pt>
                <c:pt idx="99">
                  <c:v>75.295000000000002</c:v>
                </c:pt>
                <c:pt idx="100">
                  <c:v>75.295000000000002</c:v>
                </c:pt>
                <c:pt idx="101">
                  <c:v>75.295000000000002</c:v>
                </c:pt>
                <c:pt idx="102">
                  <c:v>73.914000000000001</c:v>
                </c:pt>
                <c:pt idx="103">
                  <c:v>73.914000000000001</c:v>
                </c:pt>
                <c:pt idx="104">
                  <c:v>73.215999999999994</c:v>
                </c:pt>
                <c:pt idx="105">
                  <c:v>73.215999999999994</c:v>
                </c:pt>
                <c:pt idx="106">
                  <c:v>73.215999999999994</c:v>
                </c:pt>
                <c:pt idx="107">
                  <c:v>73.215999999999994</c:v>
                </c:pt>
                <c:pt idx="108">
                  <c:v>73.215999999999994</c:v>
                </c:pt>
                <c:pt idx="109">
                  <c:v>73.215999999999994</c:v>
                </c:pt>
                <c:pt idx="110">
                  <c:v>73.215999999999994</c:v>
                </c:pt>
                <c:pt idx="111">
                  <c:v>73.215999999999994</c:v>
                </c:pt>
                <c:pt idx="112">
                  <c:v>73.215999999999994</c:v>
                </c:pt>
                <c:pt idx="113">
                  <c:v>73.215999999999994</c:v>
                </c:pt>
                <c:pt idx="114">
                  <c:v>71.552000000000007</c:v>
                </c:pt>
                <c:pt idx="115">
                  <c:v>70.700999999999993</c:v>
                </c:pt>
                <c:pt idx="116">
                  <c:v>70.700999999999993</c:v>
                </c:pt>
                <c:pt idx="117">
                  <c:v>70.700999999999993</c:v>
                </c:pt>
                <c:pt idx="118">
                  <c:v>70.700999999999993</c:v>
                </c:pt>
                <c:pt idx="119">
                  <c:v>70.700999999999993</c:v>
                </c:pt>
                <c:pt idx="120">
                  <c:v>70.700999999999993</c:v>
                </c:pt>
                <c:pt idx="121">
                  <c:v>70.700999999999993</c:v>
                </c:pt>
                <c:pt idx="122">
                  <c:v>70.700999999999993</c:v>
                </c:pt>
                <c:pt idx="123">
                  <c:v>70.700999999999993</c:v>
                </c:pt>
                <c:pt idx="124">
                  <c:v>70.700999999999993</c:v>
                </c:pt>
                <c:pt idx="125">
                  <c:v>70.700999999999993</c:v>
                </c:pt>
                <c:pt idx="126">
                  <c:v>70.700999999999993</c:v>
                </c:pt>
                <c:pt idx="127">
                  <c:v>69.757999999999996</c:v>
                </c:pt>
                <c:pt idx="128">
                  <c:v>69.757999999999996</c:v>
                </c:pt>
                <c:pt idx="129">
                  <c:v>69.757999999999996</c:v>
                </c:pt>
                <c:pt idx="130">
                  <c:v>69.757999999999996</c:v>
                </c:pt>
                <c:pt idx="131">
                  <c:v>69.757999999999996</c:v>
                </c:pt>
                <c:pt idx="132">
                  <c:v>69.757999999999996</c:v>
                </c:pt>
                <c:pt idx="133">
                  <c:v>69.757999999999996</c:v>
                </c:pt>
                <c:pt idx="134">
                  <c:v>69.757999999999996</c:v>
                </c:pt>
                <c:pt idx="135">
                  <c:v>69.757999999999996</c:v>
                </c:pt>
                <c:pt idx="136">
                  <c:v>69.757999999999996</c:v>
                </c:pt>
                <c:pt idx="137">
                  <c:v>69.757999999999996</c:v>
                </c:pt>
                <c:pt idx="138">
                  <c:v>69.757999999999996</c:v>
                </c:pt>
                <c:pt idx="139">
                  <c:v>69.757999999999996</c:v>
                </c:pt>
                <c:pt idx="140">
                  <c:v>69.757999999999996</c:v>
                </c:pt>
                <c:pt idx="141">
                  <c:v>69.757999999999996</c:v>
                </c:pt>
                <c:pt idx="142">
                  <c:v>69.757999999999996</c:v>
                </c:pt>
                <c:pt idx="143">
                  <c:v>69.757999999999996</c:v>
                </c:pt>
                <c:pt idx="144">
                  <c:v>69.757999999999996</c:v>
                </c:pt>
                <c:pt idx="145">
                  <c:v>69.757999999999996</c:v>
                </c:pt>
                <c:pt idx="146">
                  <c:v>69.757999999999996</c:v>
                </c:pt>
                <c:pt idx="147">
                  <c:v>69.757999999999996</c:v>
                </c:pt>
                <c:pt idx="148">
                  <c:v>69.757999999999996</c:v>
                </c:pt>
                <c:pt idx="149">
                  <c:v>69.757999999999996</c:v>
                </c:pt>
                <c:pt idx="150">
                  <c:v>69.757999999999996</c:v>
                </c:pt>
                <c:pt idx="151">
                  <c:v>68.363</c:v>
                </c:pt>
                <c:pt idx="152">
                  <c:v>68.363</c:v>
                </c:pt>
                <c:pt idx="153">
                  <c:v>68.363</c:v>
                </c:pt>
                <c:pt idx="154">
                  <c:v>68.363</c:v>
                </c:pt>
                <c:pt idx="155">
                  <c:v>68.363</c:v>
                </c:pt>
                <c:pt idx="156">
                  <c:v>68.363</c:v>
                </c:pt>
                <c:pt idx="157">
                  <c:v>68.363</c:v>
                </c:pt>
                <c:pt idx="158">
                  <c:v>68.363</c:v>
                </c:pt>
                <c:pt idx="159">
                  <c:v>68.363</c:v>
                </c:pt>
                <c:pt idx="160">
                  <c:v>68.363</c:v>
                </c:pt>
                <c:pt idx="161">
                  <c:v>68.363</c:v>
                </c:pt>
                <c:pt idx="162">
                  <c:v>68.363</c:v>
                </c:pt>
                <c:pt idx="163">
                  <c:v>66.41</c:v>
                </c:pt>
                <c:pt idx="164">
                  <c:v>66.41</c:v>
                </c:pt>
                <c:pt idx="165">
                  <c:v>66.41</c:v>
                </c:pt>
                <c:pt idx="166">
                  <c:v>66.41</c:v>
                </c:pt>
                <c:pt idx="167">
                  <c:v>66.41</c:v>
                </c:pt>
                <c:pt idx="168">
                  <c:v>66.41</c:v>
                </c:pt>
                <c:pt idx="169">
                  <c:v>64.334000000000003</c:v>
                </c:pt>
                <c:pt idx="170">
                  <c:v>64.334000000000003</c:v>
                </c:pt>
                <c:pt idx="171">
                  <c:v>64.334000000000003</c:v>
                </c:pt>
                <c:pt idx="172">
                  <c:v>64.334000000000003</c:v>
                </c:pt>
                <c:pt idx="173">
                  <c:v>64.334000000000003</c:v>
                </c:pt>
                <c:pt idx="174">
                  <c:v>64.334000000000003</c:v>
                </c:pt>
                <c:pt idx="175">
                  <c:v>64.334000000000003</c:v>
                </c:pt>
                <c:pt idx="176">
                  <c:v>57.679000000000002</c:v>
                </c:pt>
                <c:pt idx="177">
                  <c:v>57.679000000000002</c:v>
                </c:pt>
                <c:pt idx="178">
                  <c:v>57.679000000000002</c:v>
                </c:pt>
                <c:pt idx="179">
                  <c:v>57.679000000000002</c:v>
                </c:pt>
                <c:pt idx="180">
                  <c:v>57.679000000000002</c:v>
                </c:pt>
                <c:pt idx="181">
                  <c:v>57.679000000000002</c:v>
                </c:pt>
                <c:pt idx="182">
                  <c:v>57.679000000000002</c:v>
                </c:pt>
                <c:pt idx="183">
                  <c:v>57.679000000000002</c:v>
                </c:pt>
                <c:pt idx="184">
                  <c:v>57.679000000000002</c:v>
                </c:pt>
                <c:pt idx="185">
                  <c:v>57.679000000000002</c:v>
                </c:pt>
                <c:pt idx="186">
                  <c:v>54.795000000000002</c:v>
                </c:pt>
                <c:pt idx="187">
                  <c:v>54.795000000000002</c:v>
                </c:pt>
                <c:pt idx="188">
                  <c:v>54.795000000000002</c:v>
                </c:pt>
                <c:pt idx="189">
                  <c:v>54.795000000000002</c:v>
                </c:pt>
                <c:pt idx="190">
                  <c:v>54.795000000000002</c:v>
                </c:pt>
                <c:pt idx="191">
                  <c:v>54.795000000000002</c:v>
                </c:pt>
                <c:pt idx="192">
                  <c:v>54.795000000000002</c:v>
                </c:pt>
                <c:pt idx="193">
                  <c:v>54.795000000000002</c:v>
                </c:pt>
                <c:pt idx="194">
                  <c:v>54.795000000000002</c:v>
                </c:pt>
                <c:pt idx="195">
                  <c:v>54.795000000000002</c:v>
                </c:pt>
                <c:pt idx="196">
                  <c:v>54.795000000000002</c:v>
                </c:pt>
                <c:pt idx="197">
                  <c:v>54.795000000000002</c:v>
                </c:pt>
                <c:pt idx="198">
                  <c:v>54.795000000000002</c:v>
                </c:pt>
                <c:pt idx="199">
                  <c:v>54.795000000000002</c:v>
                </c:pt>
                <c:pt idx="200">
                  <c:v>54.795000000000002</c:v>
                </c:pt>
                <c:pt idx="201">
                  <c:v>54.795000000000002</c:v>
                </c:pt>
                <c:pt idx="202">
                  <c:v>54.795000000000002</c:v>
                </c:pt>
                <c:pt idx="203">
                  <c:v>54.795000000000002</c:v>
                </c:pt>
                <c:pt idx="204">
                  <c:v>54.795000000000002</c:v>
                </c:pt>
              </c:numCache>
            </c:numRef>
          </c:yVal>
          <c:smooth val="0"/>
          <c:extLst>
            <c:ext xmlns:c16="http://schemas.microsoft.com/office/drawing/2014/chart" uri="{C3380CC4-5D6E-409C-BE32-E72D297353CC}">
              <c16:uniqueId val="{00000000-E8BC-4C3A-B7EC-A0850BAF91AC}"/>
            </c:ext>
          </c:extLst>
        </c:ser>
        <c:dLbls>
          <c:showLegendKey val="0"/>
          <c:showVal val="0"/>
          <c:showCatName val="0"/>
          <c:showSerName val="0"/>
          <c:showPercent val="0"/>
          <c:showBubbleSize val="0"/>
        </c:dLbls>
        <c:axId val="709610064"/>
        <c:axId val="709610456"/>
      </c:scatterChart>
      <c:valAx>
        <c:axId val="709610064"/>
        <c:scaling>
          <c:orientation val="minMax"/>
          <c:max val="15"/>
          <c:min val="0"/>
        </c:scaling>
        <c:delete val="0"/>
        <c:axPos val="b"/>
        <c:title>
          <c:tx>
            <c:rich>
              <a:bodyPr/>
              <a:lstStyle/>
              <a:p>
                <a:pPr>
                  <a:defRPr sz="1700">
                    <a:solidFill>
                      <a:schemeClr val="bg2"/>
                    </a:solidFill>
                  </a:defRPr>
                </a:pPr>
                <a:r>
                  <a:rPr lang="en-US" sz="1700" dirty="0" smtClean="0">
                    <a:solidFill>
                      <a:schemeClr val="bg2"/>
                    </a:solidFill>
                  </a:rPr>
                  <a:t>Years</a:t>
                </a:r>
                <a:endParaRPr lang="en-US" sz="1700" dirty="0">
                  <a:solidFill>
                    <a:schemeClr val="bg2"/>
                  </a:solidFill>
                </a:endParaRPr>
              </a:p>
            </c:rich>
          </c:tx>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709610456"/>
        <c:crosses val="autoZero"/>
        <c:crossBetween val="midCat"/>
        <c:majorUnit val="1"/>
      </c:valAx>
      <c:valAx>
        <c:axId val="709610456"/>
        <c:scaling>
          <c:orientation val="minMax"/>
          <c:max val="100"/>
          <c:min val="0"/>
        </c:scaling>
        <c:delete val="0"/>
        <c:axPos val="l"/>
        <c:majorGridlines>
          <c:spPr>
            <a:ln>
              <a:solidFill>
                <a:schemeClr val="bg2"/>
              </a:solidFill>
              <a:prstDash val="sysDash"/>
            </a:ln>
          </c:spPr>
        </c:majorGridlines>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709610064"/>
        <c:crosses val="autoZero"/>
        <c:crossBetween val="midCat"/>
        <c:majorUnit val="25"/>
      </c:valAx>
      <c:spPr>
        <a:noFill/>
        <a:ln>
          <a:solidFill>
            <a:schemeClr val="bg2"/>
          </a:solid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449840893782083"/>
          <c:y val="3.3590508847684365E-2"/>
          <c:w val="0.85968051006899726"/>
          <c:h val="0.82181779696892732"/>
        </c:manualLayout>
      </c:layout>
      <c:scatterChart>
        <c:scatterStyle val="lineMarker"/>
        <c:varyColors val="0"/>
        <c:ser>
          <c:idx val="0"/>
          <c:order val="0"/>
          <c:tx>
            <c:strRef>
              <c:f>Sheet1!$B$1</c:f>
              <c:strCache>
                <c:ptCount val="1"/>
                <c:pt idx="0">
                  <c:v>All malignancy</c:v>
                </c:pt>
              </c:strCache>
            </c:strRef>
          </c:tx>
          <c:spPr>
            <a:ln w="41275">
              <a:solidFill>
                <a:srgbClr val="00B050"/>
              </a:solidFill>
            </a:ln>
          </c:spPr>
          <c:marker>
            <c:symbol val="none"/>
          </c:marker>
          <c:xVal>
            <c:numRef>
              <c:f>Sheet1!$A$2:$A$182</c:f>
              <c:numCache>
                <c:formatCode>General</c:formatCode>
                <c:ptCount val="18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1.0832999999999999</c:v>
                </c:pt>
                <c:pt idx="14">
                  <c:v>1.1667000000000001</c:v>
                </c:pt>
                <c:pt idx="15">
                  <c:v>1.25</c:v>
                </c:pt>
                <c:pt idx="16">
                  <c:v>1.3332999999999999</c:v>
                </c:pt>
                <c:pt idx="17">
                  <c:v>1.4167000000000001</c:v>
                </c:pt>
                <c:pt idx="18">
                  <c:v>1.5</c:v>
                </c:pt>
                <c:pt idx="19">
                  <c:v>1.5832999999999999</c:v>
                </c:pt>
                <c:pt idx="20">
                  <c:v>1.6667000000000001</c:v>
                </c:pt>
                <c:pt idx="21">
                  <c:v>1.75</c:v>
                </c:pt>
                <c:pt idx="22">
                  <c:v>1.8332999999999999</c:v>
                </c:pt>
                <c:pt idx="23">
                  <c:v>1.9167000000000001</c:v>
                </c:pt>
                <c:pt idx="24">
                  <c:v>2</c:v>
                </c:pt>
                <c:pt idx="25">
                  <c:v>2.0832999999999999</c:v>
                </c:pt>
                <c:pt idx="26">
                  <c:v>2.1667000000000001</c:v>
                </c:pt>
                <c:pt idx="27">
                  <c:v>2.25</c:v>
                </c:pt>
                <c:pt idx="28">
                  <c:v>2.3332999999999999</c:v>
                </c:pt>
                <c:pt idx="29">
                  <c:v>2.4167000000000001</c:v>
                </c:pt>
                <c:pt idx="30">
                  <c:v>2.5</c:v>
                </c:pt>
                <c:pt idx="31">
                  <c:v>2.5832999999999999</c:v>
                </c:pt>
                <c:pt idx="32">
                  <c:v>2.6667000000000001</c:v>
                </c:pt>
                <c:pt idx="33">
                  <c:v>2.75</c:v>
                </c:pt>
                <c:pt idx="34">
                  <c:v>2.8332999999999999</c:v>
                </c:pt>
                <c:pt idx="35">
                  <c:v>2.9167000000000001</c:v>
                </c:pt>
                <c:pt idx="36">
                  <c:v>3</c:v>
                </c:pt>
                <c:pt idx="37">
                  <c:v>3.0832999999999999</c:v>
                </c:pt>
                <c:pt idx="38">
                  <c:v>3.1667000000000001</c:v>
                </c:pt>
                <c:pt idx="39">
                  <c:v>3.25</c:v>
                </c:pt>
                <c:pt idx="40">
                  <c:v>3.3332999999999999</c:v>
                </c:pt>
                <c:pt idx="41">
                  <c:v>3.4167000000000001</c:v>
                </c:pt>
                <c:pt idx="42">
                  <c:v>3.5</c:v>
                </c:pt>
                <c:pt idx="43">
                  <c:v>3.5832999999999999</c:v>
                </c:pt>
                <c:pt idx="44">
                  <c:v>3.6667000000000001</c:v>
                </c:pt>
                <c:pt idx="45">
                  <c:v>3.75</c:v>
                </c:pt>
                <c:pt idx="46">
                  <c:v>3.8332999999999999</c:v>
                </c:pt>
                <c:pt idx="47">
                  <c:v>3.9167000000000001</c:v>
                </c:pt>
                <c:pt idx="48">
                  <c:v>4</c:v>
                </c:pt>
                <c:pt idx="49">
                  <c:v>4.0833000000000004</c:v>
                </c:pt>
                <c:pt idx="50">
                  <c:v>4.1666999999999996</c:v>
                </c:pt>
                <c:pt idx="51">
                  <c:v>4.25</c:v>
                </c:pt>
                <c:pt idx="52">
                  <c:v>4.3333000000000004</c:v>
                </c:pt>
                <c:pt idx="53">
                  <c:v>4.4166999999999996</c:v>
                </c:pt>
                <c:pt idx="54">
                  <c:v>4.5</c:v>
                </c:pt>
                <c:pt idx="55">
                  <c:v>4.5833000000000004</c:v>
                </c:pt>
                <c:pt idx="56">
                  <c:v>4.6666999999999996</c:v>
                </c:pt>
                <c:pt idx="57">
                  <c:v>4.75</c:v>
                </c:pt>
                <c:pt idx="58">
                  <c:v>4.8333000000000004</c:v>
                </c:pt>
                <c:pt idx="59">
                  <c:v>4.9166999999999996</c:v>
                </c:pt>
                <c:pt idx="60">
                  <c:v>5</c:v>
                </c:pt>
                <c:pt idx="61">
                  <c:v>5.0833000000000004</c:v>
                </c:pt>
                <c:pt idx="62">
                  <c:v>5.1666999999999996</c:v>
                </c:pt>
                <c:pt idx="63">
                  <c:v>5.25</c:v>
                </c:pt>
                <c:pt idx="64">
                  <c:v>5.3333000000000004</c:v>
                </c:pt>
                <c:pt idx="65">
                  <c:v>5.4166999999999996</c:v>
                </c:pt>
                <c:pt idx="66">
                  <c:v>5.5</c:v>
                </c:pt>
                <c:pt idx="67">
                  <c:v>5.5833000000000004</c:v>
                </c:pt>
                <c:pt idx="68">
                  <c:v>5.6666999999999996</c:v>
                </c:pt>
                <c:pt idx="69">
                  <c:v>5.75</c:v>
                </c:pt>
                <c:pt idx="70">
                  <c:v>5.8333000000000004</c:v>
                </c:pt>
                <c:pt idx="71">
                  <c:v>5.9166999999999996</c:v>
                </c:pt>
                <c:pt idx="72">
                  <c:v>6</c:v>
                </c:pt>
                <c:pt idx="73">
                  <c:v>6.0833000000000004</c:v>
                </c:pt>
                <c:pt idx="74">
                  <c:v>6.1666999999999996</c:v>
                </c:pt>
                <c:pt idx="75">
                  <c:v>6.25</c:v>
                </c:pt>
                <c:pt idx="76">
                  <c:v>6.3333000000000004</c:v>
                </c:pt>
                <c:pt idx="77">
                  <c:v>6.4166999999999996</c:v>
                </c:pt>
                <c:pt idx="78">
                  <c:v>6.5</c:v>
                </c:pt>
                <c:pt idx="79">
                  <c:v>6.5833000000000004</c:v>
                </c:pt>
                <c:pt idx="80">
                  <c:v>6.6666999999999996</c:v>
                </c:pt>
                <c:pt idx="81">
                  <c:v>6.75</c:v>
                </c:pt>
                <c:pt idx="82">
                  <c:v>6.8333000000000004</c:v>
                </c:pt>
                <c:pt idx="83">
                  <c:v>6.9166999999999996</c:v>
                </c:pt>
                <c:pt idx="84">
                  <c:v>7</c:v>
                </c:pt>
                <c:pt idx="85">
                  <c:v>7.0833000000000004</c:v>
                </c:pt>
                <c:pt idx="86">
                  <c:v>7.1666999999999996</c:v>
                </c:pt>
                <c:pt idx="87">
                  <c:v>7.25</c:v>
                </c:pt>
                <c:pt idx="88">
                  <c:v>7.3333000000000004</c:v>
                </c:pt>
                <c:pt idx="89">
                  <c:v>7.4166999999999996</c:v>
                </c:pt>
                <c:pt idx="90">
                  <c:v>7.5</c:v>
                </c:pt>
                <c:pt idx="91">
                  <c:v>7.5833000000000004</c:v>
                </c:pt>
                <c:pt idx="92">
                  <c:v>7.6666999999999996</c:v>
                </c:pt>
                <c:pt idx="93">
                  <c:v>7.75</c:v>
                </c:pt>
                <c:pt idx="94">
                  <c:v>7.8333000000000004</c:v>
                </c:pt>
                <c:pt idx="95">
                  <c:v>7.9166999999999996</c:v>
                </c:pt>
                <c:pt idx="96">
                  <c:v>8</c:v>
                </c:pt>
                <c:pt idx="97">
                  <c:v>8.0832999999999995</c:v>
                </c:pt>
                <c:pt idx="98">
                  <c:v>8.1667000000000005</c:v>
                </c:pt>
                <c:pt idx="99">
                  <c:v>8.25</c:v>
                </c:pt>
                <c:pt idx="100">
                  <c:v>8.3332999999999995</c:v>
                </c:pt>
                <c:pt idx="101">
                  <c:v>8.4167000000000005</c:v>
                </c:pt>
                <c:pt idx="102">
                  <c:v>8.5</c:v>
                </c:pt>
                <c:pt idx="103">
                  <c:v>8.5832999999999995</c:v>
                </c:pt>
                <c:pt idx="104">
                  <c:v>8.6667000000000005</c:v>
                </c:pt>
                <c:pt idx="105">
                  <c:v>8.75</c:v>
                </c:pt>
                <c:pt idx="106">
                  <c:v>8.8332999999999995</c:v>
                </c:pt>
                <c:pt idx="107">
                  <c:v>8.9167000000000005</c:v>
                </c:pt>
                <c:pt idx="108">
                  <c:v>9</c:v>
                </c:pt>
                <c:pt idx="109">
                  <c:v>9.0832999999999995</c:v>
                </c:pt>
                <c:pt idx="110">
                  <c:v>9.1667000000000005</c:v>
                </c:pt>
                <c:pt idx="111">
                  <c:v>9.25</c:v>
                </c:pt>
                <c:pt idx="112">
                  <c:v>9.3332999999999995</c:v>
                </c:pt>
                <c:pt idx="113">
                  <c:v>9.4167000000000005</c:v>
                </c:pt>
                <c:pt idx="114">
                  <c:v>9.5</c:v>
                </c:pt>
                <c:pt idx="115">
                  <c:v>9.5832999999999995</c:v>
                </c:pt>
                <c:pt idx="116">
                  <c:v>9.6667000000000005</c:v>
                </c:pt>
                <c:pt idx="117">
                  <c:v>9.75</c:v>
                </c:pt>
                <c:pt idx="118">
                  <c:v>9.8332999999999995</c:v>
                </c:pt>
                <c:pt idx="119">
                  <c:v>9.9167000000000005</c:v>
                </c:pt>
                <c:pt idx="120">
                  <c:v>10</c:v>
                </c:pt>
                <c:pt idx="121">
                  <c:v>10.083299999999999</c:v>
                </c:pt>
                <c:pt idx="122">
                  <c:v>10.166700000000001</c:v>
                </c:pt>
                <c:pt idx="123">
                  <c:v>10.25</c:v>
                </c:pt>
                <c:pt idx="124">
                  <c:v>10.333299999999999</c:v>
                </c:pt>
                <c:pt idx="125">
                  <c:v>10.416700000000001</c:v>
                </c:pt>
                <c:pt idx="126">
                  <c:v>10.5</c:v>
                </c:pt>
                <c:pt idx="127">
                  <c:v>10.583299999999999</c:v>
                </c:pt>
                <c:pt idx="128">
                  <c:v>10.666700000000001</c:v>
                </c:pt>
                <c:pt idx="129">
                  <c:v>10.75</c:v>
                </c:pt>
                <c:pt idx="130">
                  <c:v>10.833299999999999</c:v>
                </c:pt>
                <c:pt idx="131">
                  <c:v>10.916700000000001</c:v>
                </c:pt>
                <c:pt idx="132">
                  <c:v>11</c:v>
                </c:pt>
                <c:pt idx="133">
                  <c:v>11.083299999999999</c:v>
                </c:pt>
                <c:pt idx="134">
                  <c:v>11.166700000000001</c:v>
                </c:pt>
                <c:pt idx="135">
                  <c:v>11.25</c:v>
                </c:pt>
                <c:pt idx="136">
                  <c:v>11.333299999999999</c:v>
                </c:pt>
                <c:pt idx="137">
                  <c:v>11.416700000000001</c:v>
                </c:pt>
                <c:pt idx="138">
                  <c:v>11.5</c:v>
                </c:pt>
                <c:pt idx="139">
                  <c:v>11.583299999999999</c:v>
                </c:pt>
                <c:pt idx="140">
                  <c:v>11.666700000000001</c:v>
                </c:pt>
                <c:pt idx="141">
                  <c:v>11.75</c:v>
                </c:pt>
                <c:pt idx="142">
                  <c:v>11.833299999999999</c:v>
                </c:pt>
                <c:pt idx="143">
                  <c:v>11.916700000000001</c:v>
                </c:pt>
                <c:pt idx="144">
                  <c:v>12</c:v>
                </c:pt>
                <c:pt idx="145">
                  <c:v>12.083299999999999</c:v>
                </c:pt>
                <c:pt idx="146">
                  <c:v>12.166700000000001</c:v>
                </c:pt>
                <c:pt idx="147">
                  <c:v>12.25</c:v>
                </c:pt>
                <c:pt idx="148">
                  <c:v>12.333299999999999</c:v>
                </c:pt>
                <c:pt idx="149">
                  <c:v>12.416700000000001</c:v>
                </c:pt>
                <c:pt idx="150">
                  <c:v>12.5</c:v>
                </c:pt>
                <c:pt idx="151">
                  <c:v>12.583299999999999</c:v>
                </c:pt>
                <c:pt idx="152">
                  <c:v>12.666700000000001</c:v>
                </c:pt>
                <c:pt idx="153">
                  <c:v>12.75</c:v>
                </c:pt>
                <c:pt idx="154">
                  <c:v>12.833299999999999</c:v>
                </c:pt>
                <c:pt idx="155">
                  <c:v>12.916700000000001</c:v>
                </c:pt>
                <c:pt idx="156">
                  <c:v>13</c:v>
                </c:pt>
                <c:pt idx="157">
                  <c:v>13.083299999999999</c:v>
                </c:pt>
                <c:pt idx="158">
                  <c:v>13.166700000000001</c:v>
                </c:pt>
                <c:pt idx="159">
                  <c:v>13.25</c:v>
                </c:pt>
                <c:pt idx="160">
                  <c:v>13.333299999999999</c:v>
                </c:pt>
                <c:pt idx="161">
                  <c:v>13.416700000000001</c:v>
                </c:pt>
                <c:pt idx="162">
                  <c:v>13.5</c:v>
                </c:pt>
                <c:pt idx="163">
                  <c:v>13.583299999999999</c:v>
                </c:pt>
                <c:pt idx="164">
                  <c:v>13.666700000000001</c:v>
                </c:pt>
                <c:pt idx="165">
                  <c:v>13.75</c:v>
                </c:pt>
                <c:pt idx="166">
                  <c:v>13.833299999999999</c:v>
                </c:pt>
                <c:pt idx="167">
                  <c:v>13.916700000000001</c:v>
                </c:pt>
                <c:pt idx="168">
                  <c:v>14</c:v>
                </c:pt>
                <c:pt idx="169">
                  <c:v>14.083299999999999</c:v>
                </c:pt>
                <c:pt idx="170">
                  <c:v>14.166700000000001</c:v>
                </c:pt>
                <c:pt idx="171">
                  <c:v>14.25</c:v>
                </c:pt>
                <c:pt idx="172">
                  <c:v>14.333299999999999</c:v>
                </c:pt>
                <c:pt idx="173">
                  <c:v>14.416700000000001</c:v>
                </c:pt>
                <c:pt idx="174">
                  <c:v>14.5</c:v>
                </c:pt>
                <c:pt idx="175">
                  <c:v>14.583299999999999</c:v>
                </c:pt>
                <c:pt idx="176">
                  <c:v>14.666700000000001</c:v>
                </c:pt>
                <c:pt idx="177">
                  <c:v>14.75</c:v>
                </c:pt>
                <c:pt idx="178">
                  <c:v>14.833299999999999</c:v>
                </c:pt>
                <c:pt idx="179">
                  <c:v>14.916700000000001</c:v>
                </c:pt>
                <c:pt idx="180">
                  <c:v>15</c:v>
                </c:pt>
              </c:numCache>
            </c:numRef>
          </c:xVal>
          <c:yVal>
            <c:numRef>
              <c:f>Sheet1!$B$2:$B$182</c:f>
              <c:numCache>
                <c:formatCode>General</c:formatCode>
                <c:ptCount val="181"/>
                <c:pt idx="0">
                  <c:v>100</c:v>
                </c:pt>
                <c:pt idx="1">
                  <c:v>100</c:v>
                </c:pt>
                <c:pt idx="2">
                  <c:v>99.802000000000007</c:v>
                </c:pt>
                <c:pt idx="3">
                  <c:v>99.207999999999998</c:v>
                </c:pt>
                <c:pt idx="4">
                  <c:v>99.207999999999998</c:v>
                </c:pt>
                <c:pt idx="5">
                  <c:v>98.605000000000004</c:v>
                </c:pt>
                <c:pt idx="6">
                  <c:v>97.6</c:v>
                </c:pt>
                <c:pt idx="7">
                  <c:v>96.183999999999997</c:v>
                </c:pt>
                <c:pt idx="8">
                  <c:v>95.569000000000003</c:v>
                </c:pt>
                <c:pt idx="9">
                  <c:v>95.569000000000003</c:v>
                </c:pt>
                <c:pt idx="10">
                  <c:v>95.152000000000001</c:v>
                </c:pt>
                <c:pt idx="11">
                  <c:v>95.152000000000001</c:v>
                </c:pt>
                <c:pt idx="12">
                  <c:v>94.728999999999999</c:v>
                </c:pt>
                <c:pt idx="13">
                  <c:v>94.507999999999996</c:v>
                </c:pt>
                <c:pt idx="14">
                  <c:v>94.054000000000002</c:v>
                </c:pt>
                <c:pt idx="15">
                  <c:v>93.822000000000003</c:v>
                </c:pt>
                <c:pt idx="16">
                  <c:v>93.584999999999994</c:v>
                </c:pt>
                <c:pt idx="17">
                  <c:v>93.105000000000004</c:v>
                </c:pt>
                <c:pt idx="18">
                  <c:v>92.861000000000004</c:v>
                </c:pt>
                <c:pt idx="19">
                  <c:v>92.861000000000004</c:v>
                </c:pt>
                <c:pt idx="20">
                  <c:v>92.611999999999995</c:v>
                </c:pt>
                <c:pt idx="21">
                  <c:v>92.611999999999995</c:v>
                </c:pt>
                <c:pt idx="22">
                  <c:v>92.356999999999999</c:v>
                </c:pt>
                <c:pt idx="23">
                  <c:v>92.356999999999999</c:v>
                </c:pt>
                <c:pt idx="24">
                  <c:v>92.356999999999999</c:v>
                </c:pt>
                <c:pt idx="25">
                  <c:v>92.356999999999999</c:v>
                </c:pt>
                <c:pt idx="26">
                  <c:v>92.356999999999999</c:v>
                </c:pt>
                <c:pt idx="27">
                  <c:v>92.356999999999999</c:v>
                </c:pt>
                <c:pt idx="28">
                  <c:v>92.356999999999999</c:v>
                </c:pt>
                <c:pt idx="29">
                  <c:v>92.356999999999999</c:v>
                </c:pt>
                <c:pt idx="30">
                  <c:v>92.356999999999999</c:v>
                </c:pt>
                <c:pt idx="31">
                  <c:v>92.356999999999999</c:v>
                </c:pt>
                <c:pt idx="32">
                  <c:v>92.066999999999993</c:v>
                </c:pt>
                <c:pt idx="33">
                  <c:v>91.48</c:v>
                </c:pt>
                <c:pt idx="34">
                  <c:v>90.891999999999996</c:v>
                </c:pt>
                <c:pt idx="35">
                  <c:v>90.596999999999994</c:v>
                </c:pt>
                <c:pt idx="36">
                  <c:v>90.296000000000006</c:v>
                </c:pt>
                <c:pt idx="37">
                  <c:v>90.296000000000006</c:v>
                </c:pt>
                <c:pt idx="38">
                  <c:v>90.296000000000006</c:v>
                </c:pt>
                <c:pt idx="39">
                  <c:v>89.968999999999994</c:v>
                </c:pt>
                <c:pt idx="40">
                  <c:v>89.968999999999994</c:v>
                </c:pt>
                <c:pt idx="41">
                  <c:v>89.968999999999994</c:v>
                </c:pt>
                <c:pt idx="42">
                  <c:v>89.968999999999994</c:v>
                </c:pt>
                <c:pt idx="43">
                  <c:v>89.968999999999994</c:v>
                </c:pt>
                <c:pt idx="44">
                  <c:v>89.968999999999994</c:v>
                </c:pt>
                <c:pt idx="45">
                  <c:v>89.281999999999996</c:v>
                </c:pt>
                <c:pt idx="46">
                  <c:v>89.281999999999996</c:v>
                </c:pt>
                <c:pt idx="47">
                  <c:v>88.587000000000003</c:v>
                </c:pt>
                <c:pt idx="48">
                  <c:v>88.228999999999999</c:v>
                </c:pt>
                <c:pt idx="49">
                  <c:v>88.228999999999999</c:v>
                </c:pt>
                <c:pt idx="50">
                  <c:v>88.228999999999999</c:v>
                </c:pt>
                <c:pt idx="51">
                  <c:v>88.228999999999999</c:v>
                </c:pt>
                <c:pt idx="52">
                  <c:v>88.228999999999999</c:v>
                </c:pt>
                <c:pt idx="53">
                  <c:v>87.460999999999999</c:v>
                </c:pt>
                <c:pt idx="54">
                  <c:v>87.078000000000003</c:v>
                </c:pt>
                <c:pt idx="55">
                  <c:v>87.078000000000003</c:v>
                </c:pt>
                <c:pt idx="56">
                  <c:v>86.688999999999993</c:v>
                </c:pt>
                <c:pt idx="57">
                  <c:v>86.688999999999993</c:v>
                </c:pt>
                <c:pt idx="58">
                  <c:v>86.295000000000002</c:v>
                </c:pt>
                <c:pt idx="59">
                  <c:v>85.899000000000001</c:v>
                </c:pt>
                <c:pt idx="60">
                  <c:v>85.495999999999995</c:v>
                </c:pt>
                <c:pt idx="61">
                  <c:v>85.07</c:v>
                </c:pt>
                <c:pt idx="62">
                  <c:v>85.07</c:v>
                </c:pt>
                <c:pt idx="63">
                  <c:v>85.07</c:v>
                </c:pt>
                <c:pt idx="64">
                  <c:v>85.07</c:v>
                </c:pt>
                <c:pt idx="65">
                  <c:v>85.07</c:v>
                </c:pt>
                <c:pt idx="66">
                  <c:v>84.183999999999997</c:v>
                </c:pt>
                <c:pt idx="67">
                  <c:v>83.739000000000004</c:v>
                </c:pt>
                <c:pt idx="68">
                  <c:v>83.739000000000004</c:v>
                </c:pt>
                <c:pt idx="69">
                  <c:v>82.835999999999999</c:v>
                </c:pt>
                <c:pt idx="70">
                  <c:v>82.381</c:v>
                </c:pt>
                <c:pt idx="71">
                  <c:v>82.381</c:v>
                </c:pt>
                <c:pt idx="72">
                  <c:v>82.381</c:v>
                </c:pt>
                <c:pt idx="73">
                  <c:v>82.381</c:v>
                </c:pt>
                <c:pt idx="74">
                  <c:v>81.866</c:v>
                </c:pt>
                <c:pt idx="75">
                  <c:v>81.344999999999999</c:v>
                </c:pt>
                <c:pt idx="76">
                  <c:v>81.344999999999999</c:v>
                </c:pt>
                <c:pt idx="77">
                  <c:v>81.344999999999999</c:v>
                </c:pt>
                <c:pt idx="78">
                  <c:v>81.344999999999999</c:v>
                </c:pt>
                <c:pt idx="79">
                  <c:v>81.344999999999999</c:v>
                </c:pt>
                <c:pt idx="80">
                  <c:v>80.799000000000007</c:v>
                </c:pt>
                <c:pt idx="81">
                  <c:v>80.799000000000007</c:v>
                </c:pt>
                <c:pt idx="82">
                  <c:v>80.799000000000007</c:v>
                </c:pt>
                <c:pt idx="83">
                  <c:v>80.799000000000007</c:v>
                </c:pt>
                <c:pt idx="84">
                  <c:v>80.225999999999999</c:v>
                </c:pt>
                <c:pt idx="85">
                  <c:v>80.225999999999999</c:v>
                </c:pt>
                <c:pt idx="86">
                  <c:v>80.225999999999999</c:v>
                </c:pt>
                <c:pt idx="87">
                  <c:v>80.225999999999999</c:v>
                </c:pt>
                <c:pt idx="88">
                  <c:v>79.626999999999995</c:v>
                </c:pt>
                <c:pt idx="89">
                  <c:v>79.626999999999995</c:v>
                </c:pt>
                <c:pt idx="90">
                  <c:v>78.406000000000006</c:v>
                </c:pt>
                <c:pt idx="91">
                  <c:v>77.793999999999997</c:v>
                </c:pt>
                <c:pt idx="92">
                  <c:v>77.793999999999997</c:v>
                </c:pt>
                <c:pt idx="93">
                  <c:v>77.793999999999997</c:v>
                </c:pt>
                <c:pt idx="94">
                  <c:v>77.793999999999997</c:v>
                </c:pt>
                <c:pt idx="95">
                  <c:v>75.897000000000006</c:v>
                </c:pt>
                <c:pt idx="96">
                  <c:v>75.253</c:v>
                </c:pt>
                <c:pt idx="97">
                  <c:v>73.938999999999993</c:v>
                </c:pt>
                <c:pt idx="98">
                  <c:v>73.938999999999993</c:v>
                </c:pt>
                <c:pt idx="99">
                  <c:v>73.938999999999993</c:v>
                </c:pt>
                <c:pt idx="100">
                  <c:v>73.938999999999993</c:v>
                </c:pt>
                <c:pt idx="101">
                  <c:v>73.938999999999993</c:v>
                </c:pt>
                <c:pt idx="102">
                  <c:v>73.938999999999993</c:v>
                </c:pt>
                <c:pt idx="103">
                  <c:v>73.938999999999993</c:v>
                </c:pt>
                <c:pt idx="104">
                  <c:v>73.227999999999994</c:v>
                </c:pt>
                <c:pt idx="105">
                  <c:v>73.227999999999994</c:v>
                </c:pt>
                <c:pt idx="106">
                  <c:v>73.227999999999994</c:v>
                </c:pt>
                <c:pt idx="107">
                  <c:v>72.495999999999995</c:v>
                </c:pt>
                <c:pt idx="108">
                  <c:v>71.731999999999999</c:v>
                </c:pt>
                <c:pt idx="109">
                  <c:v>71.731999999999999</c:v>
                </c:pt>
                <c:pt idx="110">
                  <c:v>71.731999999999999</c:v>
                </c:pt>
                <c:pt idx="111">
                  <c:v>71.731999999999999</c:v>
                </c:pt>
                <c:pt idx="112">
                  <c:v>71.731999999999999</c:v>
                </c:pt>
                <c:pt idx="113">
                  <c:v>70.897999999999996</c:v>
                </c:pt>
                <c:pt idx="114">
                  <c:v>70.897999999999996</c:v>
                </c:pt>
                <c:pt idx="115">
                  <c:v>70.897999999999996</c:v>
                </c:pt>
                <c:pt idx="116">
                  <c:v>70.897999999999996</c:v>
                </c:pt>
                <c:pt idx="117">
                  <c:v>70.897999999999996</c:v>
                </c:pt>
                <c:pt idx="118">
                  <c:v>70.897999999999996</c:v>
                </c:pt>
                <c:pt idx="119">
                  <c:v>70.897999999999996</c:v>
                </c:pt>
                <c:pt idx="120">
                  <c:v>70.897999999999996</c:v>
                </c:pt>
                <c:pt idx="121">
                  <c:v>70.897999999999996</c:v>
                </c:pt>
                <c:pt idx="122">
                  <c:v>70.897999999999996</c:v>
                </c:pt>
                <c:pt idx="123">
                  <c:v>70.897999999999996</c:v>
                </c:pt>
                <c:pt idx="124">
                  <c:v>70.897999999999996</c:v>
                </c:pt>
                <c:pt idx="125">
                  <c:v>70.897999999999996</c:v>
                </c:pt>
                <c:pt idx="126">
                  <c:v>70.897999999999996</c:v>
                </c:pt>
                <c:pt idx="127">
                  <c:v>70.897999999999996</c:v>
                </c:pt>
                <c:pt idx="128">
                  <c:v>70.897999999999996</c:v>
                </c:pt>
                <c:pt idx="129">
                  <c:v>69.94</c:v>
                </c:pt>
                <c:pt idx="130">
                  <c:v>67.968999999999994</c:v>
                </c:pt>
                <c:pt idx="131">
                  <c:v>67.968999999999994</c:v>
                </c:pt>
                <c:pt idx="132">
                  <c:v>67.968999999999994</c:v>
                </c:pt>
                <c:pt idx="133">
                  <c:v>67.968999999999994</c:v>
                </c:pt>
                <c:pt idx="134">
                  <c:v>67.968999999999994</c:v>
                </c:pt>
                <c:pt idx="135">
                  <c:v>67.968999999999994</c:v>
                </c:pt>
                <c:pt idx="136">
                  <c:v>66.89</c:v>
                </c:pt>
                <c:pt idx="137">
                  <c:v>66.89</c:v>
                </c:pt>
                <c:pt idx="138">
                  <c:v>66.89</c:v>
                </c:pt>
                <c:pt idx="139">
                  <c:v>66.89</c:v>
                </c:pt>
                <c:pt idx="140">
                  <c:v>66.89</c:v>
                </c:pt>
                <c:pt idx="141">
                  <c:v>66.89</c:v>
                </c:pt>
                <c:pt idx="142">
                  <c:v>66.89</c:v>
                </c:pt>
                <c:pt idx="143">
                  <c:v>66.89</c:v>
                </c:pt>
                <c:pt idx="144">
                  <c:v>66.89</c:v>
                </c:pt>
                <c:pt idx="145">
                  <c:v>66.89</c:v>
                </c:pt>
                <c:pt idx="146">
                  <c:v>66.89</c:v>
                </c:pt>
                <c:pt idx="147">
                  <c:v>66.89</c:v>
                </c:pt>
                <c:pt idx="148">
                  <c:v>66.89</c:v>
                </c:pt>
                <c:pt idx="149">
                  <c:v>66.89</c:v>
                </c:pt>
                <c:pt idx="150">
                  <c:v>65.628</c:v>
                </c:pt>
                <c:pt idx="151">
                  <c:v>65.628</c:v>
                </c:pt>
                <c:pt idx="152">
                  <c:v>65.628</c:v>
                </c:pt>
                <c:pt idx="153">
                  <c:v>65.628</c:v>
                </c:pt>
                <c:pt idx="154">
                  <c:v>65.628</c:v>
                </c:pt>
                <c:pt idx="155">
                  <c:v>65.628</c:v>
                </c:pt>
                <c:pt idx="156">
                  <c:v>65.628</c:v>
                </c:pt>
                <c:pt idx="157">
                  <c:v>65.628</c:v>
                </c:pt>
                <c:pt idx="158">
                  <c:v>65.628</c:v>
                </c:pt>
                <c:pt idx="159">
                  <c:v>65.628</c:v>
                </c:pt>
                <c:pt idx="160">
                  <c:v>65.628</c:v>
                </c:pt>
                <c:pt idx="161">
                  <c:v>65.628</c:v>
                </c:pt>
                <c:pt idx="162">
                  <c:v>65.628</c:v>
                </c:pt>
                <c:pt idx="163">
                  <c:v>65.628</c:v>
                </c:pt>
                <c:pt idx="164">
                  <c:v>65.628</c:v>
                </c:pt>
                <c:pt idx="165">
                  <c:v>65.628</c:v>
                </c:pt>
                <c:pt idx="166">
                  <c:v>65.628</c:v>
                </c:pt>
                <c:pt idx="167">
                  <c:v>65.628</c:v>
                </c:pt>
                <c:pt idx="168">
                  <c:v>65.628</c:v>
                </c:pt>
                <c:pt idx="169">
                  <c:v>65.628</c:v>
                </c:pt>
                <c:pt idx="170">
                  <c:v>65.628</c:v>
                </c:pt>
                <c:pt idx="171">
                  <c:v>65.628</c:v>
                </c:pt>
                <c:pt idx="172">
                  <c:v>65.628</c:v>
                </c:pt>
                <c:pt idx="173">
                  <c:v>65.628</c:v>
                </c:pt>
                <c:pt idx="174">
                  <c:v>65.628</c:v>
                </c:pt>
                <c:pt idx="175">
                  <c:v>65.628</c:v>
                </c:pt>
                <c:pt idx="176">
                  <c:v>65.628</c:v>
                </c:pt>
                <c:pt idx="177">
                  <c:v>65.628</c:v>
                </c:pt>
                <c:pt idx="178">
                  <c:v>65.628</c:v>
                </c:pt>
                <c:pt idx="179">
                  <c:v>65.628</c:v>
                </c:pt>
                <c:pt idx="180">
                  <c:v>65.628</c:v>
                </c:pt>
              </c:numCache>
            </c:numRef>
          </c:yVal>
          <c:smooth val="0"/>
          <c:extLst>
            <c:ext xmlns:c16="http://schemas.microsoft.com/office/drawing/2014/chart" uri="{C3380CC4-5D6E-409C-BE32-E72D297353CC}">
              <c16:uniqueId val="{00000000-4212-4EFC-92CB-63EDCB938BD3}"/>
            </c:ext>
          </c:extLst>
        </c:ser>
        <c:ser>
          <c:idx val="1"/>
          <c:order val="1"/>
          <c:tx>
            <c:strRef>
              <c:f>Sheet1!$C$1</c:f>
              <c:strCache>
                <c:ptCount val="1"/>
                <c:pt idx="0">
                  <c:v>Lymphoma</c:v>
                </c:pt>
              </c:strCache>
            </c:strRef>
          </c:tx>
          <c:spPr>
            <a:ln w="41275">
              <a:solidFill>
                <a:srgbClr val="00B0F0"/>
              </a:solidFill>
              <a:prstDash val="solid"/>
            </a:ln>
          </c:spPr>
          <c:marker>
            <c:symbol val="none"/>
          </c:marker>
          <c:xVal>
            <c:numRef>
              <c:f>Sheet1!$A$2:$A$182</c:f>
              <c:numCache>
                <c:formatCode>General</c:formatCode>
                <c:ptCount val="18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1.0832999999999999</c:v>
                </c:pt>
                <c:pt idx="14">
                  <c:v>1.1667000000000001</c:v>
                </c:pt>
                <c:pt idx="15">
                  <c:v>1.25</c:v>
                </c:pt>
                <c:pt idx="16">
                  <c:v>1.3332999999999999</c:v>
                </c:pt>
                <c:pt idx="17">
                  <c:v>1.4167000000000001</c:v>
                </c:pt>
                <c:pt idx="18">
                  <c:v>1.5</c:v>
                </c:pt>
                <c:pt idx="19">
                  <c:v>1.5832999999999999</c:v>
                </c:pt>
                <c:pt idx="20">
                  <c:v>1.6667000000000001</c:v>
                </c:pt>
                <c:pt idx="21">
                  <c:v>1.75</c:v>
                </c:pt>
                <c:pt idx="22">
                  <c:v>1.8332999999999999</c:v>
                </c:pt>
                <c:pt idx="23">
                  <c:v>1.9167000000000001</c:v>
                </c:pt>
                <c:pt idx="24">
                  <c:v>2</c:v>
                </c:pt>
                <c:pt idx="25">
                  <c:v>2.0832999999999999</c:v>
                </c:pt>
                <c:pt idx="26">
                  <c:v>2.1667000000000001</c:v>
                </c:pt>
                <c:pt idx="27">
                  <c:v>2.25</c:v>
                </c:pt>
                <c:pt idx="28">
                  <c:v>2.3332999999999999</c:v>
                </c:pt>
                <c:pt idx="29">
                  <c:v>2.4167000000000001</c:v>
                </c:pt>
                <c:pt idx="30">
                  <c:v>2.5</c:v>
                </c:pt>
                <c:pt idx="31">
                  <c:v>2.5832999999999999</c:v>
                </c:pt>
                <c:pt idx="32">
                  <c:v>2.6667000000000001</c:v>
                </c:pt>
                <c:pt idx="33">
                  <c:v>2.75</c:v>
                </c:pt>
                <c:pt idx="34">
                  <c:v>2.8332999999999999</c:v>
                </c:pt>
                <c:pt idx="35">
                  <c:v>2.9167000000000001</c:v>
                </c:pt>
                <c:pt idx="36">
                  <c:v>3</c:v>
                </c:pt>
                <c:pt idx="37">
                  <c:v>3.0832999999999999</c:v>
                </c:pt>
                <c:pt idx="38">
                  <c:v>3.1667000000000001</c:v>
                </c:pt>
                <c:pt idx="39">
                  <c:v>3.25</c:v>
                </c:pt>
                <c:pt idx="40">
                  <c:v>3.3332999999999999</c:v>
                </c:pt>
                <c:pt idx="41">
                  <c:v>3.4167000000000001</c:v>
                </c:pt>
                <c:pt idx="42">
                  <c:v>3.5</c:v>
                </c:pt>
                <c:pt idx="43">
                  <c:v>3.5832999999999999</c:v>
                </c:pt>
                <c:pt idx="44">
                  <c:v>3.6667000000000001</c:v>
                </c:pt>
                <c:pt idx="45">
                  <c:v>3.75</c:v>
                </c:pt>
                <c:pt idx="46">
                  <c:v>3.8332999999999999</c:v>
                </c:pt>
                <c:pt idx="47">
                  <c:v>3.9167000000000001</c:v>
                </c:pt>
                <c:pt idx="48">
                  <c:v>4</c:v>
                </c:pt>
                <c:pt idx="49">
                  <c:v>4.0833000000000004</c:v>
                </c:pt>
                <c:pt idx="50">
                  <c:v>4.1666999999999996</c:v>
                </c:pt>
                <c:pt idx="51">
                  <c:v>4.25</c:v>
                </c:pt>
                <c:pt idx="52">
                  <c:v>4.3333000000000004</c:v>
                </c:pt>
                <c:pt idx="53">
                  <c:v>4.4166999999999996</c:v>
                </c:pt>
                <c:pt idx="54">
                  <c:v>4.5</c:v>
                </c:pt>
                <c:pt idx="55">
                  <c:v>4.5833000000000004</c:v>
                </c:pt>
                <c:pt idx="56">
                  <c:v>4.6666999999999996</c:v>
                </c:pt>
                <c:pt idx="57">
                  <c:v>4.75</c:v>
                </c:pt>
                <c:pt idx="58">
                  <c:v>4.8333000000000004</c:v>
                </c:pt>
                <c:pt idx="59">
                  <c:v>4.9166999999999996</c:v>
                </c:pt>
                <c:pt idx="60">
                  <c:v>5</c:v>
                </c:pt>
                <c:pt idx="61">
                  <c:v>5.0833000000000004</c:v>
                </c:pt>
                <c:pt idx="62">
                  <c:v>5.1666999999999996</c:v>
                </c:pt>
                <c:pt idx="63">
                  <c:v>5.25</c:v>
                </c:pt>
                <c:pt idx="64">
                  <c:v>5.3333000000000004</c:v>
                </c:pt>
                <c:pt idx="65">
                  <c:v>5.4166999999999996</c:v>
                </c:pt>
                <c:pt idx="66">
                  <c:v>5.5</c:v>
                </c:pt>
                <c:pt idx="67">
                  <c:v>5.5833000000000004</c:v>
                </c:pt>
                <c:pt idx="68">
                  <c:v>5.6666999999999996</c:v>
                </c:pt>
                <c:pt idx="69">
                  <c:v>5.75</c:v>
                </c:pt>
                <c:pt idx="70">
                  <c:v>5.8333000000000004</c:v>
                </c:pt>
                <c:pt idx="71">
                  <c:v>5.9166999999999996</c:v>
                </c:pt>
                <c:pt idx="72">
                  <c:v>6</c:v>
                </c:pt>
                <c:pt idx="73">
                  <c:v>6.0833000000000004</c:v>
                </c:pt>
                <c:pt idx="74">
                  <c:v>6.1666999999999996</c:v>
                </c:pt>
                <c:pt idx="75">
                  <c:v>6.25</c:v>
                </c:pt>
                <c:pt idx="76">
                  <c:v>6.3333000000000004</c:v>
                </c:pt>
                <c:pt idx="77">
                  <c:v>6.4166999999999996</c:v>
                </c:pt>
                <c:pt idx="78">
                  <c:v>6.5</c:v>
                </c:pt>
                <c:pt idx="79">
                  <c:v>6.5833000000000004</c:v>
                </c:pt>
                <c:pt idx="80">
                  <c:v>6.6666999999999996</c:v>
                </c:pt>
                <c:pt idx="81">
                  <c:v>6.75</c:v>
                </c:pt>
                <c:pt idx="82">
                  <c:v>6.8333000000000004</c:v>
                </c:pt>
                <c:pt idx="83">
                  <c:v>6.9166999999999996</c:v>
                </c:pt>
                <c:pt idx="84">
                  <c:v>7</c:v>
                </c:pt>
                <c:pt idx="85">
                  <c:v>7.0833000000000004</c:v>
                </c:pt>
                <c:pt idx="86">
                  <c:v>7.1666999999999996</c:v>
                </c:pt>
                <c:pt idx="87">
                  <c:v>7.25</c:v>
                </c:pt>
                <c:pt idx="88">
                  <c:v>7.3333000000000004</c:v>
                </c:pt>
                <c:pt idx="89">
                  <c:v>7.4166999999999996</c:v>
                </c:pt>
                <c:pt idx="90">
                  <c:v>7.5</c:v>
                </c:pt>
                <c:pt idx="91">
                  <c:v>7.5833000000000004</c:v>
                </c:pt>
                <c:pt idx="92">
                  <c:v>7.6666999999999996</c:v>
                </c:pt>
                <c:pt idx="93">
                  <c:v>7.75</c:v>
                </c:pt>
                <c:pt idx="94">
                  <c:v>7.8333000000000004</c:v>
                </c:pt>
                <c:pt idx="95">
                  <c:v>7.9166999999999996</c:v>
                </c:pt>
                <c:pt idx="96">
                  <c:v>8</c:v>
                </c:pt>
                <c:pt idx="97">
                  <c:v>8.0832999999999995</c:v>
                </c:pt>
                <c:pt idx="98">
                  <c:v>8.1667000000000005</c:v>
                </c:pt>
                <c:pt idx="99">
                  <c:v>8.25</c:v>
                </c:pt>
                <c:pt idx="100">
                  <c:v>8.3332999999999995</c:v>
                </c:pt>
                <c:pt idx="101">
                  <c:v>8.4167000000000005</c:v>
                </c:pt>
                <c:pt idx="102">
                  <c:v>8.5</c:v>
                </c:pt>
                <c:pt idx="103">
                  <c:v>8.5832999999999995</c:v>
                </c:pt>
                <c:pt idx="104">
                  <c:v>8.6667000000000005</c:v>
                </c:pt>
                <c:pt idx="105">
                  <c:v>8.75</c:v>
                </c:pt>
                <c:pt idx="106">
                  <c:v>8.8332999999999995</c:v>
                </c:pt>
                <c:pt idx="107">
                  <c:v>8.9167000000000005</c:v>
                </c:pt>
                <c:pt idx="108">
                  <c:v>9</c:v>
                </c:pt>
                <c:pt idx="109">
                  <c:v>9.0832999999999995</c:v>
                </c:pt>
                <c:pt idx="110">
                  <c:v>9.1667000000000005</c:v>
                </c:pt>
                <c:pt idx="111">
                  <c:v>9.25</c:v>
                </c:pt>
                <c:pt idx="112">
                  <c:v>9.3332999999999995</c:v>
                </c:pt>
                <c:pt idx="113">
                  <c:v>9.4167000000000005</c:v>
                </c:pt>
                <c:pt idx="114">
                  <c:v>9.5</c:v>
                </c:pt>
                <c:pt idx="115">
                  <c:v>9.5832999999999995</c:v>
                </c:pt>
                <c:pt idx="116">
                  <c:v>9.6667000000000005</c:v>
                </c:pt>
                <c:pt idx="117">
                  <c:v>9.75</c:v>
                </c:pt>
                <c:pt idx="118">
                  <c:v>9.8332999999999995</c:v>
                </c:pt>
                <c:pt idx="119">
                  <c:v>9.9167000000000005</c:v>
                </c:pt>
                <c:pt idx="120">
                  <c:v>10</c:v>
                </c:pt>
                <c:pt idx="121">
                  <c:v>10.083299999999999</c:v>
                </c:pt>
                <c:pt idx="122">
                  <c:v>10.166700000000001</c:v>
                </c:pt>
                <c:pt idx="123">
                  <c:v>10.25</c:v>
                </c:pt>
                <c:pt idx="124">
                  <c:v>10.333299999999999</c:v>
                </c:pt>
                <c:pt idx="125">
                  <c:v>10.416700000000001</c:v>
                </c:pt>
                <c:pt idx="126">
                  <c:v>10.5</c:v>
                </c:pt>
                <c:pt idx="127">
                  <c:v>10.583299999999999</c:v>
                </c:pt>
                <c:pt idx="128">
                  <c:v>10.666700000000001</c:v>
                </c:pt>
                <c:pt idx="129">
                  <c:v>10.75</c:v>
                </c:pt>
                <c:pt idx="130">
                  <c:v>10.833299999999999</c:v>
                </c:pt>
                <c:pt idx="131">
                  <c:v>10.916700000000001</c:v>
                </c:pt>
                <c:pt idx="132">
                  <c:v>11</c:v>
                </c:pt>
                <c:pt idx="133">
                  <c:v>11.083299999999999</c:v>
                </c:pt>
                <c:pt idx="134">
                  <c:v>11.166700000000001</c:v>
                </c:pt>
                <c:pt idx="135">
                  <c:v>11.25</c:v>
                </c:pt>
                <c:pt idx="136">
                  <c:v>11.333299999999999</c:v>
                </c:pt>
                <c:pt idx="137">
                  <c:v>11.416700000000001</c:v>
                </c:pt>
                <c:pt idx="138">
                  <c:v>11.5</c:v>
                </c:pt>
                <c:pt idx="139">
                  <c:v>11.583299999999999</c:v>
                </c:pt>
                <c:pt idx="140">
                  <c:v>11.666700000000001</c:v>
                </c:pt>
                <c:pt idx="141">
                  <c:v>11.75</c:v>
                </c:pt>
                <c:pt idx="142">
                  <c:v>11.833299999999999</c:v>
                </c:pt>
                <c:pt idx="143">
                  <c:v>11.916700000000001</c:v>
                </c:pt>
                <c:pt idx="144">
                  <c:v>12</c:v>
                </c:pt>
                <c:pt idx="145">
                  <c:v>12.083299999999999</c:v>
                </c:pt>
                <c:pt idx="146">
                  <c:v>12.166700000000001</c:v>
                </c:pt>
                <c:pt idx="147">
                  <c:v>12.25</c:v>
                </c:pt>
                <c:pt idx="148">
                  <c:v>12.333299999999999</c:v>
                </c:pt>
                <c:pt idx="149">
                  <c:v>12.416700000000001</c:v>
                </c:pt>
                <c:pt idx="150">
                  <c:v>12.5</c:v>
                </c:pt>
                <c:pt idx="151">
                  <c:v>12.583299999999999</c:v>
                </c:pt>
                <c:pt idx="152">
                  <c:v>12.666700000000001</c:v>
                </c:pt>
                <c:pt idx="153">
                  <c:v>12.75</c:v>
                </c:pt>
                <c:pt idx="154">
                  <c:v>12.833299999999999</c:v>
                </c:pt>
                <c:pt idx="155">
                  <c:v>12.916700000000001</c:v>
                </c:pt>
                <c:pt idx="156">
                  <c:v>13</c:v>
                </c:pt>
                <c:pt idx="157">
                  <c:v>13.083299999999999</c:v>
                </c:pt>
                <c:pt idx="158">
                  <c:v>13.166700000000001</c:v>
                </c:pt>
                <c:pt idx="159">
                  <c:v>13.25</c:v>
                </c:pt>
                <c:pt idx="160">
                  <c:v>13.333299999999999</c:v>
                </c:pt>
                <c:pt idx="161">
                  <c:v>13.416700000000001</c:v>
                </c:pt>
                <c:pt idx="162">
                  <c:v>13.5</c:v>
                </c:pt>
                <c:pt idx="163">
                  <c:v>13.583299999999999</c:v>
                </c:pt>
                <c:pt idx="164">
                  <c:v>13.666700000000001</c:v>
                </c:pt>
                <c:pt idx="165">
                  <c:v>13.75</c:v>
                </c:pt>
                <c:pt idx="166">
                  <c:v>13.833299999999999</c:v>
                </c:pt>
                <c:pt idx="167">
                  <c:v>13.916700000000001</c:v>
                </c:pt>
                <c:pt idx="168">
                  <c:v>14</c:v>
                </c:pt>
                <c:pt idx="169">
                  <c:v>14.083299999999999</c:v>
                </c:pt>
                <c:pt idx="170">
                  <c:v>14.166700000000001</c:v>
                </c:pt>
                <c:pt idx="171">
                  <c:v>14.25</c:v>
                </c:pt>
                <c:pt idx="172">
                  <c:v>14.333299999999999</c:v>
                </c:pt>
                <c:pt idx="173">
                  <c:v>14.416700000000001</c:v>
                </c:pt>
                <c:pt idx="174">
                  <c:v>14.5</c:v>
                </c:pt>
                <c:pt idx="175">
                  <c:v>14.583299999999999</c:v>
                </c:pt>
                <c:pt idx="176">
                  <c:v>14.666700000000001</c:v>
                </c:pt>
                <c:pt idx="177">
                  <c:v>14.75</c:v>
                </c:pt>
                <c:pt idx="178">
                  <c:v>14.833299999999999</c:v>
                </c:pt>
                <c:pt idx="179">
                  <c:v>14.916700000000001</c:v>
                </c:pt>
                <c:pt idx="180">
                  <c:v>15</c:v>
                </c:pt>
              </c:numCache>
            </c:numRef>
          </c:xVal>
          <c:yVal>
            <c:numRef>
              <c:f>Sheet1!$C$2:$C$182</c:f>
              <c:numCache>
                <c:formatCode>General</c:formatCode>
                <c:ptCount val="181"/>
                <c:pt idx="0">
                  <c:v>100</c:v>
                </c:pt>
                <c:pt idx="1">
                  <c:v>100</c:v>
                </c:pt>
                <c:pt idx="2">
                  <c:v>99.8</c:v>
                </c:pt>
                <c:pt idx="3">
                  <c:v>99.197999999999993</c:v>
                </c:pt>
                <c:pt idx="4">
                  <c:v>99.197999999999993</c:v>
                </c:pt>
                <c:pt idx="5">
                  <c:v>98.792000000000002</c:v>
                </c:pt>
                <c:pt idx="6">
                  <c:v>97.977999999999994</c:v>
                </c:pt>
                <c:pt idx="7">
                  <c:v>96.954999999999998</c:v>
                </c:pt>
                <c:pt idx="8">
                  <c:v>96.747</c:v>
                </c:pt>
                <c:pt idx="9">
                  <c:v>96.747</c:v>
                </c:pt>
                <c:pt idx="10">
                  <c:v>96.323999999999998</c:v>
                </c:pt>
                <c:pt idx="11">
                  <c:v>96.323999999999998</c:v>
                </c:pt>
                <c:pt idx="12">
                  <c:v>96.111000000000004</c:v>
                </c:pt>
                <c:pt idx="13">
                  <c:v>95.885000000000005</c:v>
                </c:pt>
                <c:pt idx="14">
                  <c:v>95.653000000000006</c:v>
                </c:pt>
                <c:pt idx="15">
                  <c:v>95.653000000000006</c:v>
                </c:pt>
                <c:pt idx="16">
                  <c:v>95.412000000000006</c:v>
                </c:pt>
                <c:pt idx="17">
                  <c:v>95.167000000000002</c:v>
                </c:pt>
                <c:pt idx="18">
                  <c:v>95.167000000000002</c:v>
                </c:pt>
                <c:pt idx="19">
                  <c:v>95.167000000000002</c:v>
                </c:pt>
                <c:pt idx="20">
                  <c:v>95.167000000000002</c:v>
                </c:pt>
                <c:pt idx="21">
                  <c:v>95.167000000000002</c:v>
                </c:pt>
                <c:pt idx="22">
                  <c:v>95.167000000000002</c:v>
                </c:pt>
                <c:pt idx="23">
                  <c:v>95.167000000000002</c:v>
                </c:pt>
                <c:pt idx="24">
                  <c:v>95.167000000000002</c:v>
                </c:pt>
                <c:pt idx="25">
                  <c:v>95.167000000000002</c:v>
                </c:pt>
                <c:pt idx="26">
                  <c:v>95.167000000000002</c:v>
                </c:pt>
                <c:pt idx="27">
                  <c:v>95.167000000000002</c:v>
                </c:pt>
                <c:pt idx="28">
                  <c:v>95.167000000000002</c:v>
                </c:pt>
                <c:pt idx="29">
                  <c:v>95.167000000000002</c:v>
                </c:pt>
                <c:pt idx="30">
                  <c:v>95.167000000000002</c:v>
                </c:pt>
                <c:pt idx="31">
                  <c:v>95.167000000000002</c:v>
                </c:pt>
                <c:pt idx="32">
                  <c:v>94.870999999999995</c:v>
                </c:pt>
                <c:pt idx="33">
                  <c:v>94.870999999999995</c:v>
                </c:pt>
                <c:pt idx="34">
                  <c:v>94.870999999999995</c:v>
                </c:pt>
                <c:pt idx="35">
                  <c:v>94.870999999999995</c:v>
                </c:pt>
                <c:pt idx="36">
                  <c:v>94.870999999999995</c:v>
                </c:pt>
                <c:pt idx="37">
                  <c:v>94.870999999999995</c:v>
                </c:pt>
                <c:pt idx="38">
                  <c:v>94.870999999999995</c:v>
                </c:pt>
                <c:pt idx="39">
                  <c:v>94.870999999999995</c:v>
                </c:pt>
                <c:pt idx="40">
                  <c:v>94.870999999999995</c:v>
                </c:pt>
                <c:pt idx="41">
                  <c:v>94.870999999999995</c:v>
                </c:pt>
                <c:pt idx="42">
                  <c:v>94.870999999999995</c:v>
                </c:pt>
                <c:pt idx="43">
                  <c:v>94.870999999999995</c:v>
                </c:pt>
                <c:pt idx="44">
                  <c:v>94.870999999999995</c:v>
                </c:pt>
                <c:pt idx="45">
                  <c:v>94.870999999999995</c:v>
                </c:pt>
                <c:pt idx="46">
                  <c:v>94.870999999999995</c:v>
                </c:pt>
                <c:pt idx="47">
                  <c:v>94.870999999999995</c:v>
                </c:pt>
                <c:pt idx="48">
                  <c:v>94.507000000000005</c:v>
                </c:pt>
                <c:pt idx="49">
                  <c:v>94.507000000000005</c:v>
                </c:pt>
                <c:pt idx="50">
                  <c:v>94.507000000000005</c:v>
                </c:pt>
                <c:pt idx="51">
                  <c:v>94.507000000000005</c:v>
                </c:pt>
                <c:pt idx="52">
                  <c:v>94.507000000000005</c:v>
                </c:pt>
                <c:pt idx="53">
                  <c:v>94.507000000000005</c:v>
                </c:pt>
                <c:pt idx="54">
                  <c:v>94.507000000000005</c:v>
                </c:pt>
                <c:pt idx="55">
                  <c:v>94.507000000000005</c:v>
                </c:pt>
                <c:pt idx="56">
                  <c:v>94.507000000000005</c:v>
                </c:pt>
                <c:pt idx="57">
                  <c:v>94.507000000000005</c:v>
                </c:pt>
                <c:pt idx="58">
                  <c:v>94.507000000000005</c:v>
                </c:pt>
                <c:pt idx="59">
                  <c:v>94.507000000000005</c:v>
                </c:pt>
                <c:pt idx="60">
                  <c:v>94.507000000000005</c:v>
                </c:pt>
                <c:pt idx="61">
                  <c:v>94.075999999999993</c:v>
                </c:pt>
                <c:pt idx="62">
                  <c:v>94.075999999999993</c:v>
                </c:pt>
                <c:pt idx="63">
                  <c:v>94.075999999999993</c:v>
                </c:pt>
                <c:pt idx="64">
                  <c:v>94.075999999999993</c:v>
                </c:pt>
                <c:pt idx="65">
                  <c:v>94.075999999999993</c:v>
                </c:pt>
                <c:pt idx="66">
                  <c:v>93.619</c:v>
                </c:pt>
                <c:pt idx="67">
                  <c:v>93.619</c:v>
                </c:pt>
                <c:pt idx="68">
                  <c:v>93.619</c:v>
                </c:pt>
                <c:pt idx="69">
                  <c:v>93.619</c:v>
                </c:pt>
                <c:pt idx="70">
                  <c:v>93.619</c:v>
                </c:pt>
                <c:pt idx="71">
                  <c:v>93.619</c:v>
                </c:pt>
                <c:pt idx="72">
                  <c:v>93.619</c:v>
                </c:pt>
                <c:pt idx="73">
                  <c:v>93.619</c:v>
                </c:pt>
                <c:pt idx="74">
                  <c:v>93.619</c:v>
                </c:pt>
                <c:pt idx="75">
                  <c:v>93.619</c:v>
                </c:pt>
                <c:pt idx="76">
                  <c:v>93.619</c:v>
                </c:pt>
                <c:pt idx="77">
                  <c:v>93.619</c:v>
                </c:pt>
                <c:pt idx="78">
                  <c:v>93.619</c:v>
                </c:pt>
                <c:pt idx="79">
                  <c:v>93.619</c:v>
                </c:pt>
                <c:pt idx="80">
                  <c:v>93.055000000000007</c:v>
                </c:pt>
                <c:pt idx="81">
                  <c:v>93.055000000000007</c:v>
                </c:pt>
                <c:pt idx="82">
                  <c:v>93.055000000000007</c:v>
                </c:pt>
                <c:pt idx="83">
                  <c:v>93.055000000000007</c:v>
                </c:pt>
                <c:pt idx="84">
                  <c:v>93.055000000000007</c:v>
                </c:pt>
                <c:pt idx="85">
                  <c:v>93.055000000000007</c:v>
                </c:pt>
                <c:pt idx="86">
                  <c:v>93.055000000000007</c:v>
                </c:pt>
                <c:pt idx="87">
                  <c:v>93.055000000000007</c:v>
                </c:pt>
                <c:pt idx="88">
                  <c:v>92.418000000000006</c:v>
                </c:pt>
                <c:pt idx="89">
                  <c:v>92.418000000000006</c:v>
                </c:pt>
                <c:pt idx="90">
                  <c:v>91.772000000000006</c:v>
                </c:pt>
                <c:pt idx="91">
                  <c:v>91.772000000000006</c:v>
                </c:pt>
                <c:pt idx="92">
                  <c:v>91.772000000000006</c:v>
                </c:pt>
                <c:pt idx="93">
                  <c:v>91.772000000000006</c:v>
                </c:pt>
                <c:pt idx="94">
                  <c:v>91.772000000000006</c:v>
                </c:pt>
                <c:pt idx="95">
                  <c:v>91.772000000000006</c:v>
                </c:pt>
                <c:pt idx="96">
                  <c:v>91.772000000000006</c:v>
                </c:pt>
                <c:pt idx="97">
                  <c:v>91.049000000000007</c:v>
                </c:pt>
                <c:pt idx="98">
                  <c:v>91.049000000000007</c:v>
                </c:pt>
                <c:pt idx="99">
                  <c:v>91.049000000000007</c:v>
                </c:pt>
                <c:pt idx="100">
                  <c:v>91.049000000000007</c:v>
                </c:pt>
                <c:pt idx="101">
                  <c:v>91.049000000000007</c:v>
                </c:pt>
                <c:pt idx="102">
                  <c:v>91.049000000000007</c:v>
                </c:pt>
                <c:pt idx="103">
                  <c:v>91.049000000000007</c:v>
                </c:pt>
                <c:pt idx="104">
                  <c:v>91.049000000000007</c:v>
                </c:pt>
                <c:pt idx="105">
                  <c:v>91.049000000000007</c:v>
                </c:pt>
                <c:pt idx="106">
                  <c:v>91.049000000000007</c:v>
                </c:pt>
                <c:pt idx="107">
                  <c:v>91.049000000000007</c:v>
                </c:pt>
                <c:pt idx="108">
                  <c:v>91.049000000000007</c:v>
                </c:pt>
                <c:pt idx="109">
                  <c:v>91.049000000000007</c:v>
                </c:pt>
                <c:pt idx="110">
                  <c:v>91.049000000000007</c:v>
                </c:pt>
                <c:pt idx="111">
                  <c:v>91.049000000000007</c:v>
                </c:pt>
                <c:pt idx="112">
                  <c:v>91.049000000000007</c:v>
                </c:pt>
                <c:pt idx="113">
                  <c:v>91.049000000000007</c:v>
                </c:pt>
                <c:pt idx="114">
                  <c:v>91.049000000000007</c:v>
                </c:pt>
                <c:pt idx="115">
                  <c:v>91.049000000000007</c:v>
                </c:pt>
                <c:pt idx="116">
                  <c:v>91.049000000000007</c:v>
                </c:pt>
                <c:pt idx="117">
                  <c:v>91.049000000000007</c:v>
                </c:pt>
                <c:pt idx="118">
                  <c:v>91.049000000000007</c:v>
                </c:pt>
                <c:pt idx="119">
                  <c:v>91.049000000000007</c:v>
                </c:pt>
                <c:pt idx="120">
                  <c:v>91.049000000000007</c:v>
                </c:pt>
                <c:pt idx="121">
                  <c:v>91.049000000000007</c:v>
                </c:pt>
                <c:pt idx="122">
                  <c:v>91.049000000000007</c:v>
                </c:pt>
                <c:pt idx="123">
                  <c:v>91.049000000000007</c:v>
                </c:pt>
                <c:pt idx="124">
                  <c:v>91.049000000000007</c:v>
                </c:pt>
                <c:pt idx="125">
                  <c:v>91.049000000000007</c:v>
                </c:pt>
                <c:pt idx="126">
                  <c:v>89.938999999999993</c:v>
                </c:pt>
                <c:pt idx="127">
                  <c:v>89.938999999999993</c:v>
                </c:pt>
                <c:pt idx="128">
                  <c:v>89.938999999999993</c:v>
                </c:pt>
                <c:pt idx="129">
                  <c:v>89.938999999999993</c:v>
                </c:pt>
                <c:pt idx="130">
                  <c:v>89.938999999999993</c:v>
                </c:pt>
                <c:pt idx="131">
                  <c:v>89.938999999999993</c:v>
                </c:pt>
                <c:pt idx="132">
                  <c:v>89.938999999999993</c:v>
                </c:pt>
                <c:pt idx="133">
                  <c:v>89.938999999999993</c:v>
                </c:pt>
                <c:pt idx="134">
                  <c:v>89.938999999999993</c:v>
                </c:pt>
                <c:pt idx="135">
                  <c:v>89.938999999999993</c:v>
                </c:pt>
                <c:pt idx="136">
                  <c:v>89.938999999999993</c:v>
                </c:pt>
                <c:pt idx="137">
                  <c:v>89.938999999999993</c:v>
                </c:pt>
                <c:pt idx="138">
                  <c:v>89.938999999999993</c:v>
                </c:pt>
                <c:pt idx="139">
                  <c:v>89.938999999999993</c:v>
                </c:pt>
                <c:pt idx="140">
                  <c:v>89.938999999999993</c:v>
                </c:pt>
                <c:pt idx="141">
                  <c:v>89.938999999999993</c:v>
                </c:pt>
                <c:pt idx="142">
                  <c:v>89.938999999999993</c:v>
                </c:pt>
                <c:pt idx="143">
                  <c:v>89.938999999999993</c:v>
                </c:pt>
                <c:pt idx="144">
                  <c:v>89.938999999999993</c:v>
                </c:pt>
                <c:pt idx="145">
                  <c:v>89.938999999999993</c:v>
                </c:pt>
                <c:pt idx="146">
                  <c:v>89.938999999999993</c:v>
                </c:pt>
                <c:pt idx="147">
                  <c:v>89.938999999999993</c:v>
                </c:pt>
                <c:pt idx="148">
                  <c:v>89.938999999999993</c:v>
                </c:pt>
                <c:pt idx="149">
                  <c:v>89.938999999999993</c:v>
                </c:pt>
                <c:pt idx="150">
                  <c:v>89.938999999999993</c:v>
                </c:pt>
                <c:pt idx="151">
                  <c:v>89.938999999999993</c:v>
                </c:pt>
                <c:pt idx="152">
                  <c:v>89.938999999999993</c:v>
                </c:pt>
                <c:pt idx="153">
                  <c:v>89.938999999999993</c:v>
                </c:pt>
                <c:pt idx="154">
                  <c:v>89.938999999999993</c:v>
                </c:pt>
                <c:pt idx="155">
                  <c:v>89.938999999999993</c:v>
                </c:pt>
                <c:pt idx="156">
                  <c:v>89.938999999999993</c:v>
                </c:pt>
                <c:pt idx="157">
                  <c:v>89.938999999999993</c:v>
                </c:pt>
                <c:pt idx="158">
                  <c:v>89.938999999999993</c:v>
                </c:pt>
                <c:pt idx="159">
                  <c:v>89.938999999999993</c:v>
                </c:pt>
                <c:pt idx="160">
                  <c:v>89.938999999999993</c:v>
                </c:pt>
                <c:pt idx="161">
                  <c:v>89.938999999999993</c:v>
                </c:pt>
                <c:pt idx="162">
                  <c:v>89.938999999999993</c:v>
                </c:pt>
                <c:pt idx="163">
                  <c:v>89.938999999999993</c:v>
                </c:pt>
                <c:pt idx="164">
                  <c:v>89.938999999999993</c:v>
                </c:pt>
                <c:pt idx="165">
                  <c:v>89.938999999999993</c:v>
                </c:pt>
                <c:pt idx="166">
                  <c:v>89.938999999999993</c:v>
                </c:pt>
                <c:pt idx="167">
                  <c:v>89.938999999999993</c:v>
                </c:pt>
                <c:pt idx="168">
                  <c:v>89.938999999999993</c:v>
                </c:pt>
                <c:pt idx="169">
                  <c:v>89.938999999999993</c:v>
                </c:pt>
                <c:pt idx="170">
                  <c:v>89.938999999999993</c:v>
                </c:pt>
                <c:pt idx="171">
                  <c:v>89.938999999999993</c:v>
                </c:pt>
                <c:pt idx="172">
                  <c:v>89.938999999999993</c:v>
                </c:pt>
                <c:pt idx="173">
                  <c:v>89.938999999999993</c:v>
                </c:pt>
                <c:pt idx="174">
                  <c:v>89.938999999999993</c:v>
                </c:pt>
                <c:pt idx="175">
                  <c:v>89.938999999999993</c:v>
                </c:pt>
                <c:pt idx="176">
                  <c:v>89.938999999999993</c:v>
                </c:pt>
                <c:pt idx="177">
                  <c:v>89.938999999999993</c:v>
                </c:pt>
                <c:pt idx="178">
                  <c:v>89.938999999999993</c:v>
                </c:pt>
                <c:pt idx="179">
                  <c:v>89.938999999999993</c:v>
                </c:pt>
                <c:pt idx="180">
                  <c:v>89.938999999999993</c:v>
                </c:pt>
              </c:numCache>
            </c:numRef>
          </c:yVal>
          <c:smooth val="0"/>
          <c:extLst>
            <c:ext xmlns:c16="http://schemas.microsoft.com/office/drawing/2014/chart" uri="{C3380CC4-5D6E-409C-BE32-E72D297353CC}">
              <c16:uniqueId val="{00000001-4212-4EFC-92CB-63EDCB938BD3}"/>
            </c:ext>
          </c:extLst>
        </c:ser>
        <c:ser>
          <c:idx val="2"/>
          <c:order val="2"/>
          <c:tx>
            <c:strRef>
              <c:f>Sheet1!$D$1</c:f>
              <c:strCache>
                <c:ptCount val="1"/>
                <c:pt idx="0">
                  <c:v>Skin</c:v>
                </c:pt>
              </c:strCache>
            </c:strRef>
          </c:tx>
          <c:spPr>
            <a:ln w="41275">
              <a:solidFill>
                <a:srgbClr val="FF0000"/>
              </a:solidFill>
            </a:ln>
          </c:spPr>
          <c:marker>
            <c:symbol val="none"/>
          </c:marker>
          <c:xVal>
            <c:numRef>
              <c:f>Sheet1!$A$2:$A$182</c:f>
              <c:numCache>
                <c:formatCode>General</c:formatCode>
                <c:ptCount val="18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1.0832999999999999</c:v>
                </c:pt>
                <c:pt idx="14">
                  <c:v>1.1667000000000001</c:v>
                </c:pt>
                <c:pt idx="15">
                  <c:v>1.25</c:v>
                </c:pt>
                <c:pt idx="16">
                  <c:v>1.3332999999999999</c:v>
                </c:pt>
                <c:pt idx="17">
                  <c:v>1.4167000000000001</c:v>
                </c:pt>
                <c:pt idx="18">
                  <c:v>1.5</c:v>
                </c:pt>
                <c:pt idx="19">
                  <c:v>1.5832999999999999</c:v>
                </c:pt>
                <c:pt idx="20">
                  <c:v>1.6667000000000001</c:v>
                </c:pt>
                <c:pt idx="21">
                  <c:v>1.75</c:v>
                </c:pt>
                <c:pt idx="22">
                  <c:v>1.8332999999999999</c:v>
                </c:pt>
                <c:pt idx="23">
                  <c:v>1.9167000000000001</c:v>
                </c:pt>
                <c:pt idx="24">
                  <c:v>2</c:v>
                </c:pt>
                <c:pt idx="25">
                  <c:v>2.0832999999999999</c:v>
                </c:pt>
                <c:pt idx="26">
                  <c:v>2.1667000000000001</c:v>
                </c:pt>
                <c:pt idx="27">
                  <c:v>2.25</c:v>
                </c:pt>
                <c:pt idx="28">
                  <c:v>2.3332999999999999</c:v>
                </c:pt>
                <c:pt idx="29">
                  <c:v>2.4167000000000001</c:v>
                </c:pt>
                <c:pt idx="30">
                  <c:v>2.5</c:v>
                </c:pt>
                <c:pt idx="31">
                  <c:v>2.5832999999999999</c:v>
                </c:pt>
                <c:pt idx="32">
                  <c:v>2.6667000000000001</c:v>
                </c:pt>
                <c:pt idx="33">
                  <c:v>2.75</c:v>
                </c:pt>
                <c:pt idx="34">
                  <c:v>2.8332999999999999</c:v>
                </c:pt>
                <c:pt idx="35">
                  <c:v>2.9167000000000001</c:v>
                </c:pt>
                <c:pt idx="36">
                  <c:v>3</c:v>
                </c:pt>
                <c:pt idx="37">
                  <c:v>3.0832999999999999</c:v>
                </c:pt>
                <c:pt idx="38">
                  <c:v>3.1667000000000001</c:v>
                </c:pt>
                <c:pt idx="39">
                  <c:v>3.25</c:v>
                </c:pt>
                <c:pt idx="40">
                  <c:v>3.3332999999999999</c:v>
                </c:pt>
                <c:pt idx="41">
                  <c:v>3.4167000000000001</c:v>
                </c:pt>
                <c:pt idx="42">
                  <c:v>3.5</c:v>
                </c:pt>
                <c:pt idx="43">
                  <c:v>3.5832999999999999</c:v>
                </c:pt>
                <c:pt idx="44">
                  <c:v>3.6667000000000001</c:v>
                </c:pt>
                <c:pt idx="45">
                  <c:v>3.75</c:v>
                </c:pt>
                <c:pt idx="46">
                  <c:v>3.8332999999999999</c:v>
                </c:pt>
                <c:pt idx="47">
                  <c:v>3.9167000000000001</c:v>
                </c:pt>
                <c:pt idx="48">
                  <c:v>4</c:v>
                </c:pt>
                <c:pt idx="49">
                  <c:v>4.0833000000000004</c:v>
                </c:pt>
                <c:pt idx="50">
                  <c:v>4.1666999999999996</c:v>
                </c:pt>
                <c:pt idx="51">
                  <c:v>4.25</c:v>
                </c:pt>
                <c:pt idx="52">
                  <c:v>4.3333000000000004</c:v>
                </c:pt>
                <c:pt idx="53">
                  <c:v>4.4166999999999996</c:v>
                </c:pt>
                <c:pt idx="54">
                  <c:v>4.5</c:v>
                </c:pt>
                <c:pt idx="55">
                  <c:v>4.5833000000000004</c:v>
                </c:pt>
                <c:pt idx="56">
                  <c:v>4.6666999999999996</c:v>
                </c:pt>
                <c:pt idx="57">
                  <c:v>4.75</c:v>
                </c:pt>
                <c:pt idx="58">
                  <c:v>4.8333000000000004</c:v>
                </c:pt>
                <c:pt idx="59">
                  <c:v>4.9166999999999996</c:v>
                </c:pt>
                <c:pt idx="60">
                  <c:v>5</c:v>
                </c:pt>
                <c:pt idx="61">
                  <c:v>5.0833000000000004</c:v>
                </c:pt>
                <c:pt idx="62">
                  <c:v>5.1666999999999996</c:v>
                </c:pt>
                <c:pt idx="63">
                  <c:v>5.25</c:v>
                </c:pt>
                <c:pt idx="64">
                  <c:v>5.3333000000000004</c:v>
                </c:pt>
                <c:pt idx="65">
                  <c:v>5.4166999999999996</c:v>
                </c:pt>
                <c:pt idx="66">
                  <c:v>5.5</c:v>
                </c:pt>
                <c:pt idx="67">
                  <c:v>5.5833000000000004</c:v>
                </c:pt>
                <c:pt idx="68">
                  <c:v>5.6666999999999996</c:v>
                </c:pt>
                <c:pt idx="69">
                  <c:v>5.75</c:v>
                </c:pt>
                <c:pt idx="70">
                  <c:v>5.8333000000000004</c:v>
                </c:pt>
                <c:pt idx="71">
                  <c:v>5.9166999999999996</c:v>
                </c:pt>
                <c:pt idx="72">
                  <c:v>6</c:v>
                </c:pt>
                <c:pt idx="73">
                  <c:v>6.0833000000000004</c:v>
                </c:pt>
                <c:pt idx="74">
                  <c:v>6.1666999999999996</c:v>
                </c:pt>
                <c:pt idx="75">
                  <c:v>6.25</c:v>
                </c:pt>
                <c:pt idx="76">
                  <c:v>6.3333000000000004</c:v>
                </c:pt>
                <c:pt idx="77">
                  <c:v>6.4166999999999996</c:v>
                </c:pt>
                <c:pt idx="78">
                  <c:v>6.5</c:v>
                </c:pt>
                <c:pt idx="79">
                  <c:v>6.5833000000000004</c:v>
                </c:pt>
                <c:pt idx="80">
                  <c:v>6.6666999999999996</c:v>
                </c:pt>
                <c:pt idx="81">
                  <c:v>6.75</c:v>
                </c:pt>
                <c:pt idx="82">
                  <c:v>6.8333000000000004</c:v>
                </c:pt>
                <c:pt idx="83">
                  <c:v>6.9166999999999996</c:v>
                </c:pt>
                <c:pt idx="84">
                  <c:v>7</c:v>
                </c:pt>
                <c:pt idx="85">
                  <c:v>7.0833000000000004</c:v>
                </c:pt>
                <c:pt idx="86">
                  <c:v>7.1666999999999996</c:v>
                </c:pt>
                <c:pt idx="87">
                  <c:v>7.25</c:v>
                </c:pt>
                <c:pt idx="88">
                  <c:v>7.3333000000000004</c:v>
                </c:pt>
                <c:pt idx="89">
                  <c:v>7.4166999999999996</c:v>
                </c:pt>
                <c:pt idx="90">
                  <c:v>7.5</c:v>
                </c:pt>
                <c:pt idx="91">
                  <c:v>7.5833000000000004</c:v>
                </c:pt>
                <c:pt idx="92">
                  <c:v>7.6666999999999996</c:v>
                </c:pt>
                <c:pt idx="93">
                  <c:v>7.75</c:v>
                </c:pt>
                <c:pt idx="94">
                  <c:v>7.8333000000000004</c:v>
                </c:pt>
                <c:pt idx="95">
                  <c:v>7.9166999999999996</c:v>
                </c:pt>
                <c:pt idx="96">
                  <c:v>8</c:v>
                </c:pt>
                <c:pt idx="97">
                  <c:v>8.0832999999999995</c:v>
                </c:pt>
                <c:pt idx="98">
                  <c:v>8.1667000000000005</c:v>
                </c:pt>
                <c:pt idx="99">
                  <c:v>8.25</c:v>
                </c:pt>
                <c:pt idx="100">
                  <c:v>8.3332999999999995</c:v>
                </c:pt>
                <c:pt idx="101">
                  <c:v>8.4167000000000005</c:v>
                </c:pt>
                <c:pt idx="102">
                  <c:v>8.5</c:v>
                </c:pt>
                <c:pt idx="103">
                  <c:v>8.5832999999999995</c:v>
                </c:pt>
                <c:pt idx="104">
                  <c:v>8.6667000000000005</c:v>
                </c:pt>
                <c:pt idx="105">
                  <c:v>8.75</c:v>
                </c:pt>
                <c:pt idx="106">
                  <c:v>8.8332999999999995</c:v>
                </c:pt>
                <c:pt idx="107">
                  <c:v>8.9167000000000005</c:v>
                </c:pt>
                <c:pt idx="108">
                  <c:v>9</c:v>
                </c:pt>
                <c:pt idx="109">
                  <c:v>9.0832999999999995</c:v>
                </c:pt>
                <c:pt idx="110">
                  <c:v>9.1667000000000005</c:v>
                </c:pt>
                <c:pt idx="111">
                  <c:v>9.25</c:v>
                </c:pt>
                <c:pt idx="112">
                  <c:v>9.3332999999999995</c:v>
                </c:pt>
                <c:pt idx="113">
                  <c:v>9.4167000000000005</c:v>
                </c:pt>
                <c:pt idx="114">
                  <c:v>9.5</c:v>
                </c:pt>
                <c:pt idx="115">
                  <c:v>9.5832999999999995</c:v>
                </c:pt>
                <c:pt idx="116">
                  <c:v>9.6667000000000005</c:v>
                </c:pt>
                <c:pt idx="117">
                  <c:v>9.75</c:v>
                </c:pt>
                <c:pt idx="118">
                  <c:v>9.8332999999999995</c:v>
                </c:pt>
                <c:pt idx="119">
                  <c:v>9.9167000000000005</c:v>
                </c:pt>
                <c:pt idx="120">
                  <c:v>10</c:v>
                </c:pt>
                <c:pt idx="121">
                  <c:v>10.083299999999999</c:v>
                </c:pt>
                <c:pt idx="122">
                  <c:v>10.166700000000001</c:v>
                </c:pt>
                <c:pt idx="123">
                  <c:v>10.25</c:v>
                </c:pt>
                <c:pt idx="124">
                  <c:v>10.333299999999999</c:v>
                </c:pt>
                <c:pt idx="125">
                  <c:v>10.416700000000001</c:v>
                </c:pt>
                <c:pt idx="126">
                  <c:v>10.5</c:v>
                </c:pt>
                <c:pt idx="127">
                  <c:v>10.583299999999999</c:v>
                </c:pt>
                <c:pt idx="128">
                  <c:v>10.666700000000001</c:v>
                </c:pt>
                <c:pt idx="129">
                  <c:v>10.75</c:v>
                </c:pt>
                <c:pt idx="130">
                  <c:v>10.833299999999999</c:v>
                </c:pt>
                <c:pt idx="131">
                  <c:v>10.916700000000001</c:v>
                </c:pt>
                <c:pt idx="132">
                  <c:v>11</c:v>
                </c:pt>
                <c:pt idx="133">
                  <c:v>11.083299999999999</c:v>
                </c:pt>
                <c:pt idx="134">
                  <c:v>11.166700000000001</c:v>
                </c:pt>
                <c:pt idx="135">
                  <c:v>11.25</c:v>
                </c:pt>
                <c:pt idx="136">
                  <c:v>11.333299999999999</c:v>
                </c:pt>
                <c:pt idx="137">
                  <c:v>11.416700000000001</c:v>
                </c:pt>
                <c:pt idx="138">
                  <c:v>11.5</c:v>
                </c:pt>
                <c:pt idx="139">
                  <c:v>11.583299999999999</c:v>
                </c:pt>
                <c:pt idx="140">
                  <c:v>11.666700000000001</c:v>
                </c:pt>
                <c:pt idx="141">
                  <c:v>11.75</c:v>
                </c:pt>
                <c:pt idx="142">
                  <c:v>11.833299999999999</c:v>
                </c:pt>
                <c:pt idx="143">
                  <c:v>11.916700000000001</c:v>
                </c:pt>
                <c:pt idx="144">
                  <c:v>12</c:v>
                </c:pt>
                <c:pt idx="145">
                  <c:v>12.083299999999999</c:v>
                </c:pt>
                <c:pt idx="146">
                  <c:v>12.166700000000001</c:v>
                </c:pt>
                <c:pt idx="147">
                  <c:v>12.25</c:v>
                </c:pt>
                <c:pt idx="148">
                  <c:v>12.333299999999999</c:v>
                </c:pt>
                <c:pt idx="149">
                  <c:v>12.416700000000001</c:v>
                </c:pt>
                <c:pt idx="150">
                  <c:v>12.5</c:v>
                </c:pt>
                <c:pt idx="151">
                  <c:v>12.583299999999999</c:v>
                </c:pt>
                <c:pt idx="152">
                  <c:v>12.666700000000001</c:v>
                </c:pt>
                <c:pt idx="153">
                  <c:v>12.75</c:v>
                </c:pt>
                <c:pt idx="154">
                  <c:v>12.833299999999999</c:v>
                </c:pt>
                <c:pt idx="155">
                  <c:v>12.916700000000001</c:v>
                </c:pt>
                <c:pt idx="156">
                  <c:v>13</c:v>
                </c:pt>
                <c:pt idx="157">
                  <c:v>13.083299999999999</c:v>
                </c:pt>
                <c:pt idx="158">
                  <c:v>13.166700000000001</c:v>
                </c:pt>
                <c:pt idx="159">
                  <c:v>13.25</c:v>
                </c:pt>
                <c:pt idx="160">
                  <c:v>13.333299999999999</c:v>
                </c:pt>
                <c:pt idx="161">
                  <c:v>13.416700000000001</c:v>
                </c:pt>
                <c:pt idx="162">
                  <c:v>13.5</c:v>
                </c:pt>
                <c:pt idx="163">
                  <c:v>13.583299999999999</c:v>
                </c:pt>
                <c:pt idx="164">
                  <c:v>13.666700000000001</c:v>
                </c:pt>
                <c:pt idx="165">
                  <c:v>13.75</c:v>
                </c:pt>
                <c:pt idx="166">
                  <c:v>13.833299999999999</c:v>
                </c:pt>
                <c:pt idx="167">
                  <c:v>13.916700000000001</c:v>
                </c:pt>
                <c:pt idx="168">
                  <c:v>14</c:v>
                </c:pt>
                <c:pt idx="169">
                  <c:v>14.083299999999999</c:v>
                </c:pt>
                <c:pt idx="170">
                  <c:v>14.166700000000001</c:v>
                </c:pt>
                <c:pt idx="171">
                  <c:v>14.25</c:v>
                </c:pt>
                <c:pt idx="172">
                  <c:v>14.333299999999999</c:v>
                </c:pt>
                <c:pt idx="173">
                  <c:v>14.416700000000001</c:v>
                </c:pt>
                <c:pt idx="174">
                  <c:v>14.5</c:v>
                </c:pt>
                <c:pt idx="175">
                  <c:v>14.583299999999999</c:v>
                </c:pt>
                <c:pt idx="176">
                  <c:v>14.666700000000001</c:v>
                </c:pt>
                <c:pt idx="177">
                  <c:v>14.75</c:v>
                </c:pt>
                <c:pt idx="178">
                  <c:v>14.833299999999999</c:v>
                </c:pt>
                <c:pt idx="179">
                  <c:v>14.916700000000001</c:v>
                </c:pt>
                <c:pt idx="180">
                  <c:v>15</c:v>
                </c:pt>
              </c:numCache>
            </c:numRef>
          </c:xVal>
          <c:yVal>
            <c:numRef>
              <c:f>Sheet1!$D$2:$D$182</c:f>
              <c:numCache>
                <c:formatCode>General</c:formatCode>
                <c:ptCount val="181"/>
                <c:pt idx="0">
                  <c:v>100</c:v>
                </c:pt>
                <c:pt idx="1">
                  <c:v>100</c:v>
                </c:pt>
                <c:pt idx="2">
                  <c:v>100</c:v>
                </c:pt>
                <c:pt idx="3">
                  <c:v>100</c:v>
                </c:pt>
                <c:pt idx="4">
                  <c:v>100</c:v>
                </c:pt>
                <c:pt idx="5">
                  <c:v>100</c:v>
                </c:pt>
                <c:pt idx="6">
                  <c:v>100</c:v>
                </c:pt>
                <c:pt idx="7">
                  <c:v>99.79</c:v>
                </c:pt>
                <c:pt idx="8">
                  <c:v>99.578000000000003</c:v>
                </c:pt>
                <c:pt idx="9">
                  <c:v>99.578000000000003</c:v>
                </c:pt>
                <c:pt idx="10">
                  <c:v>99.578000000000003</c:v>
                </c:pt>
                <c:pt idx="11">
                  <c:v>99.578000000000003</c:v>
                </c:pt>
                <c:pt idx="12">
                  <c:v>99.578000000000003</c:v>
                </c:pt>
                <c:pt idx="13">
                  <c:v>99.578000000000003</c:v>
                </c:pt>
                <c:pt idx="14">
                  <c:v>99.578000000000003</c:v>
                </c:pt>
                <c:pt idx="15">
                  <c:v>99.578000000000003</c:v>
                </c:pt>
                <c:pt idx="16">
                  <c:v>99.578000000000003</c:v>
                </c:pt>
                <c:pt idx="17">
                  <c:v>99.578000000000003</c:v>
                </c:pt>
                <c:pt idx="18">
                  <c:v>99.322000000000003</c:v>
                </c:pt>
                <c:pt idx="19">
                  <c:v>99.322000000000003</c:v>
                </c:pt>
                <c:pt idx="20">
                  <c:v>99.061999999999998</c:v>
                </c:pt>
                <c:pt idx="21">
                  <c:v>99.061999999999998</c:v>
                </c:pt>
                <c:pt idx="22">
                  <c:v>99.061999999999998</c:v>
                </c:pt>
                <c:pt idx="23">
                  <c:v>99.061999999999998</c:v>
                </c:pt>
                <c:pt idx="24">
                  <c:v>99.061999999999998</c:v>
                </c:pt>
                <c:pt idx="25">
                  <c:v>99.061999999999998</c:v>
                </c:pt>
                <c:pt idx="26">
                  <c:v>99.061999999999998</c:v>
                </c:pt>
                <c:pt idx="27">
                  <c:v>99.061999999999998</c:v>
                </c:pt>
                <c:pt idx="28">
                  <c:v>99.061999999999998</c:v>
                </c:pt>
                <c:pt idx="29">
                  <c:v>99.061999999999998</c:v>
                </c:pt>
                <c:pt idx="30">
                  <c:v>99.061999999999998</c:v>
                </c:pt>
                <c:pt idx="31">
                  <c:v>99.061999999999998</c:v>
                </c:pt>
                <c:pt idx="32">
                  <c:v>99.061999999999998</c:v>
                </c:pt>
                <c:pt idx="33">
                  <c:v>98.753</c:v>
                </c:pt>
                <c:pt idx="34">
                  <c:v>98.132000000000005</c:v>
                </c:pt>
                <c:pt idx="35">
                  <c:v>98.132000000000005</c:v>
                </c:pt>
                <c:pt idx="36">
                  <c:v>97.813999999999993</c:v>
                </c:pt>
                <c:pt idx="37">
                  <c:v>97.813999999999993</c:v>
                </c:pt>
                <c:pt idx="38">
                  <c:v>97.813999999999993</c:v>
                </c:pt>
                <c:pt idx="39">
                  <c:v>97.468999999999994</c:v>
                </c:pt>
                <c:pt idx="40">
                  <c:v>97.468999999999994</c:v>
                </c:pt>
                <c:pt idx="41">
                  <c:v>97.468999999999994</c:v>
                </c:pt>
                <c:pt idx="42">
                  <c:v>97.468999999999994</c:v>
                </c:pt>
                <c:pt idx="43">
                  <c:v>97.468999999999994</c:v>
                </c:pt>
                <c:pt idx="44">
                  <c:v>97.468999999999994</c:v>
                </c:pt>
                <c:pt idx="45">
                  <c:v>96.744</c:v>
                </c:pt>
                <c:pt idx="46">
                  <c:v>96.744</c:v>
                </c:pt>
                <c:pt idx="47">
                  <c:v>96.744</c:v>
                </c:pt>
                <c:pt idx="48">
                  <c:v>96.744</c:v>
                </c:pt>
                <c:pt idx="49">
                  <c:v>96.744</c:v>
                </c:pt>
                <c:pt idx="50">
                  <c:v>96.744</c:v>
                </c:pt>
                <c:pt idx="51">
                  <c:v>96.744</c:v>
                </c:pt>
                <c:pt idx="52">
                  <c:v>96.744</c:v>
                </c:pt>
                <c:pt idx="53">
                  <c:v>96.744</c:v>
                </c:pt>
                <c:pt idx="54">
                  <c:v>96.335999999999999</c:v>
                </c:pt>
                <c:pt idx="55">
                  <c:v>96.335999999999999</c:v>
                </c:pt>
                <c:pt idx="56">
                  <c:v>95.921000000000006</c:v>
                </c:pt>
                <c:pt idx="57">
                  <c:v>95.921000000000006</c:v>
                </c:pt>
                <c:pt idx="58">
                  <c:v>95.921000000000006</c:v>
                </c:pt>
                <c:pt idx="59">
                  <c:v>95.495999999999995</c:v>
                </c:pt>
                <c:pt idx="60">
                  <c:v>95.061999999999998</c:v>
                </c:pt>
                <c:pt idx="61">
                  <c:v>95.061999999999998</c:v>
                </c:pt>
                <c:pt idx="62">
                  <c:v>95.061999999999998</c:v>
                </c:pt>
                <c:pt idx="63">
                  <c:v>95.061999999999998</c:v>
                </c:pt>
                <c:pt idx="64">
                  <c:v>95.061999999999998</c:v>
                </c:pt>
                <c:pt idx="65">
                  <c:v>95.061999999999998</c:v>
                </c:pt>
                <c:pt idx="66">
                  <c:v>95.061999999999998</c:v>
                </c:pt>
                <c:pt idx="67">
                  <c:v>95.061999999999998</c:v>
                </c:pt>
                <c:pt idx="68">
                  <c:v>95.061999999999998</c:v>
                </c:pt>
                <c:pt idx="69">
                  <c:v>94.084999999999994</c:v>
                </c:pt>
                <c:pt idx="70">
                  <c:v>94.084999999999994</c:v>
                </c:pt>
                <c:pt idx="71">
                  <c:v>94.084999999999994</c:v>
                </c:pt>
                <c:pt idx="72">
                  <c:v>94.084999999999994</c:v>
                </c:pt>
                <c:pt idx="73">
                  <c:v>93.555999999999997</c:v>
                </c:pt>
                <c:pt idx="74">
                  <c:v>93.555999999999997</c:v>
                </c:pt>
                <c:pt idx="75">
                  <c:v>92.981999999999999</c:v>
                </c:pt>
                <c:pt idx="76">
                  <c:v>92.981999999999999</c:v>
                </c:pt>
                <c:pt idx="77">
                  <c:v>92.981999999999999</c:v>
                </c:pt>
                <c:pt idx="78">
                  <c:v>92.981999999999999</c:v>
                </c:pt>
                <c:pt idx="79">
                  <c:v>92.981999999999999</c:v>
                </c:pt>
                <c:pt idx="80">
                  <c:v>92.981999999999999</c:v>
                </c:pt>
                <c:pt idx="81">
                  <c:v>92.981999999999999</c:v>
                </c:pt>
                <c:pt idx="82">
                  <c:v>92.981999999999999</c:v>
                </c:pt>
                <c:pt idx="83">
                  <c:v>92.981999999999999</c:v>
                </c:pt>
                <c:pt idx="84">
                  <c:v>92.981999999999999</c:v>
                </c:pt>
                <c:pt idx="85">
                  <c:v>92.981999999999999</c:v>
                </c:pt>
                <c:pt idx="86">
                  <c:v>92.981999999999999</c:v>
                </c:pt>
                <c:pt idx="87">
                  <c:v>92.981999999999999</c:v>
                </c:pt>
                <c:pt idx="88">
                  <c:v>92.981999999999999</c:v>
                </c:pt>
                <c:pt idx="89">
                  <c:v>92.981999999999999</c:v>
                </c:pt>
                <c:pt idx="90">
                  <c:v>92.981999999999999</c:v>
                </c:pt>
                <c:pt idx="91">
                  <c:v>92.981999999999999</c:v>
                </c:pt>
                <c:pt idx="92">
                  <c:v>92.981999999999999</c:v>
                </c:pt>
                <c:pt idx="93">
                  <c:v>92.981999999999999</c:v>
                </c:pt>
                <c:pt idx="94">
                  <c:v>92.981999999999999</c:v>
                </c:pt>
                <c:pt idx="95">
                  <c:v>90.835999999999999</c:v>
                </c:pt>
                <c:pt idx="96">
                  <c:v>90.835999999999999</c:v>
                </c:pt>
                <c:pt idx="97">
                  <c:v>90.085999999999999</c:v>
                </c:pt>
                <c:pt idx="98">
                  <c:v>90.085999999999999</c:v>
                </c:pt>
                <c:pt idx="99">
                  <c:v>90.085999999999999</c:v>
                </c:pt>
                <c:pt idx="100">
                  <c:v>90.085999999999999</c:v>
                </c:pt>
                <c:pt idx="101">
                  <c:v>90.085999999999999</c:v>
                </c:pt>
                <c:pt idx="102">
                  <c:v>90.085999999999999</c:v>
                </c:pt>
                <c:pt idx="103">
                  <c:v>90.085999999999999</c:v>
                </c:pt>
                <c:pt idx="104">
                  <c:v>89.266999999999996</c:v>
                </c:pt>
                <c:pt idx="105">
                  <c:v>89.266999999999996</c:v>
                </c:pt>
                <c:pt idx="106">
                  <c:v>89.266999999999996</c:v>
                </c:pt>
                <c:pt idx="107">
                  <c:v>89.266999999999996</c:v>
                </c:pt>
                <c:pt idx="108">
                  <c:v>88.382999999999996</c:v>
                </c:pt>
                <c:pt idx="109">
                  <c:v>88.382999999999996</c:v>
                </c:pt>
                <c:pt idx="110">
                  <c:v>88.382999999999996</c:v>
                </c:pt>
                <c:pt idx="111">
                  <c:v>88.382999999999996</c:v>
                </c:pt>
                <c:pt idx="112">
                  <c:v>88.382999999999996</c:v>
                </c:pt>
                <c:pt idx="113">
                  <c:v>87.411000000000001</c:v>
                </c:pt>
                <c:pt idx="114">
                  <c:v>87.411000000000001</c:v>
                </c:pt>
                <c:pt idx="115">
                  <c:v>87.411000000000001</c:v>
                </c:pt>
                <c:pt idx="116">
                  <c:v>87.411000000000001</c:v>
                </c:pt>
                <c:pt idx="117">
                  <c:v>87.411000000000001</c:v>
                </c:pt>
                <c:pt idx="118">
                  <c:v>87.411000000000001</c:v>
                </c:pt>
                <c:pt idx="119">
                  <c:v>87.411000000000001</c:v>
                </c:pt>
                <c:pt idx="120">
                  <c:v>87.411000000000001</c:v>
                </c:pt>
                <c:pt idx="121">
                  <c:v>87.411000000000001</c:v>
                </c:pt>
                <c:pt idx="122">
                  <c:v>87.411000000000001</c:v>
                </c:pt>
                <c:pt idx="123">
                  <c:v>87.411000000000001</c:v>
                </c:pt>
                <c:pt idx="124">
                  <c:v>87.411000000000001</c:v>
                </c:pt>
                <c:pt idx="125">
                  <c:v>87.411000000000001</c:v>
                </c:pt>
                <c:pt idx="126">
                  <c:v>87.411000000000001</c:v>
                </c:pt>
                <c:pt idx="127">
                  <c:v>87.411000000000001</c:v>
                </c:pt>
                <c:pt idx="128">
                  <c:v>87.411000000000001</c:v>
                </c:pt>
                <c:pt idx="129">
                  <c:v>86.290999999999997</c:v>
                </c:pt>
                <c:pt idx="130">
                  <c:v>85.155000000000001</c:v>
                </c:pt>
                <c:pt idx="131">
                  <c:v>85.155000000000001</c:v>
                </c:pt>
                <c:pt idx="132">
                  <c:v>85.155000000000001</c:v>
                </c:pt>
                <c:pt idx="133">
                  <c:v>85.155000000000001</c:v>
                </c:pt>
                <c:pt idx="134">
                  <c:v>85.155000000000001</c:v>
                </c:pt>
                <c:pt idx="135">
                  <c:v>85.155000000000001</c:v>
                </c:pt>
                <c:pt idx="136">
                  <c:v>83.903000000000006</c:v>
                </c:pt>
                <c:pt idx="137">
                  <c:v>83.903000000000006</c:v>
                </c:pt>
                <c:pt idx="138">
                  <c:v>83.903000000000006</c:v>
                </c:pt>
                <c:pt idx="139">
                  <c:v>83.903000000000006</c:v>
                </c:pt>
                <c:pt idx="140">
                  <c:v>83.903000000000006</c:v>
                </c:pt>
                <c:pt idx="141">
                  <c:v>83.903000000000006</c:v>
                </c:pt>
                <c:pt idx="142">
                  <c:v>83.903000000000006</c:v>
                </c:pt>
                <c:pt idx="143">
                  <c:v>83.903000000000006</c:v>
                </c:pt>
                <c:pt idx="144">
                  <c:v>83.903000000000006</c:v>
                </c:pt>
                <c:pt idx="145">
                  <c:v>83.903000000000006</c:v>
                </c:pt>
                <c:pt idx="146">
                  <c:v>83.903000000000006</c:v>
                </c:pt>
                <c:pt idx="147">
                  <c:v>83.903000000000006</c:v>
                </c:pt>
                <c:pt idx="148">
                  <c:v>83.903000000000006</c:v>
                </c:pt>
                <c:pt idx="149">
                  <c:v>83.903000000000006</c:v>
                </c:pt>
                <c:pt idx="150">
                  <c:v>82.405000000000001</c:v>
                </c:pt>
                <c:pt idx="151">
                  <c:v>82.405000000000001</c:v>
                </c:pt>
                <c:pt idx="152">
                  <c:v>82.405000000000001</c:v>
                </c:pt>
                <c:pt idx="153">
                  <c:v>82.405000000000001</c:v>
                </c:pt>
                <c:pt idx="154">
                  <c:v>82.405000000000001</c:v>
                </c:pt>
                <c:pt idx="155">
                  <c:v>82.405000000000001</c:v>
                </c:pt>
                <c:pt idx="156">
                  <c:v>82.405000000000001</c:v>
                </c:pt>
                <c:pt idx="157">
                  <c:v>82.405000000000001</c:v>
                </c:pt>
                <c:pt idx="158">
                  <c:v>82.405000000000001</c:v>
                </c:pt>
                <c:pt idx="159">
                  <c:v>82.405000000000001</c:v>
                </c:pt>
                <c:pt idx="160">
                  <c:v>82.405000000000001</c:v>
                </c:pt>
                <c:pt idx="161">
                  <c:v>82.405000000000001</c:v>
                </c:pt>
                <c:pt idx="162">
                  <c:v>82.405000000000001</c:v>
                </c:pt>
                <c:pt idx="163">
                  <c:v>82.405000000000001</c:v>
                </c:pt>
                <c:pt idx="164">
                  <c:v>82.405000000000001</c:v>
                </c:pt>
                <c:pt idx="165">
                  <c:v>82.405000000000001</c:v>
                </c:pt>
                <c:pt idx="166">
                  <c:v>82.405000000000001</c:v>
                </c:pt>
                <c:pt idx="167">
                  <c:v>82.405000000000001</c:v>
                </c:pt>
                <c:pt idx="168">
                  <c:v>82.405000000000001</c:v>
                </c:pt>
                <c:pt idx="169">
                  <c:v>82.405000000000001</c:v>
                </c:pt>
                <c:pt idx="170">
                  <c:v>82.405000000000001</c:v>
                </c:pt>
                <c:pt idx="171">
                  <c:v>82.405000000000001</c:v>
                </c:pt>
                <c:pt idx="172">
                  <c:v>82.405000000000001</c:v>
                </c:pt>
                <c:pt idx="173">
                  <c:v>82.405000000000001</c:v>
                </c:pt>
                <c:pt idx="174">
                  <c:v>82.405000000000001</c:v>
                </c:pt>
                <c:pt idx="175">
                  <c:v>82.405000000000001</c:v>
                </c:pt>
                <c:pt idx="176">
                  <c:v>82.405000000000001</c:v>
                </c:pt>
                <c:pt idx="177">
                  <c:v>82.405000000000001</c:v>
                </c:pt>
                <c:pt idx="178">
                  <c:v>82.405000000000001</c:v>
                </c:pt>
                <c:pt idx="179">
                  <c:v>82.405000000000001</c:v>
                </c:pt>
                <c:pt idx="180">
                  <c:v>82.405000000000001</c:v>
                </c:pt>
              </c:numCache>
            </c:numRef>
          </c:yVal>
          <c:smooth val="0"/>
          <c:extLst>
            <c:ext xmlns:c16="http://schemas.microsoft.com/office/drawing/2014/chart" uri="{C3380CC4-5D6E-409C-BE32-E72D297353CC}">
              <c16:uniqueId val="{00000002-4212-4EFC-92CB-63EDCB938BD3}"/>
            </c:ext>
          </c:extLst>
        </c:ser>
        <c:ser>
          <c:idx val="3"/>
          <c:order val="3"/>
          <c:tx>
            <c:strRef>
              <c:f>Sheet1!$E$1</c:f>
              <c:strCache>
                <c:ptCount val="1"/>
                <c:pt idx="0">
                  <c:v>Other</c:v>
                </c:pt>
              </c:strCache>
            </c:strRef>
          </c:tx>
          <c:spPr>
            <a:ln w="41275">
              <a:solidFill>
                <a:srgbClr val="9966FF"/>
              </a:solidFill>
            </a:ln>
          </c:spPr>
          <c:marker>
            <c:symbol val="none"/>
          </c:marker>
          <c:xVal>
            <c:numRef>
              <c:f>Sheet1!$A$2:$A$182</c:f>
              <c:numCache>
                <c:formatCode>General</c:formatCode>
                <c:ptCount val="18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1.0832999999999999</c:v>
                </c:pt>
                <c:pt idx="14">
                  <c:v>1.1667000000000001</c:v>
                </c:pt>
                <c:pt idx="15">
                  <c:v>1.25</c:v>
                </c:pt>
                <c:pt idx="16">
                  <c:v>1.3332999999999999</c:v>
                </c:pt>
                <c:pt idx="17">
                  <c:v>1.4167000000000001</c:v>
                </c:pt>
                <c:pt idx="18">
                  <c:v>1.5</c:v>
                </c:pt>
                <c:pt idx="19">
                  <c:v>1.5832999999999999</c:v>
                </c:pt>
                <c:pt idx="20">
                  <c:v>1.6667000000000001</c:v>
                </c:pt>
                <c:pt idx="21">
                  <c:v>1.75</c:v>
                </c:pt>
                <c:pt idx="22">
                  <c:v>1.8332999999999999</c:v>
                </c:pt>
                <c:pt idx="23">
                  <c:v>1.9167000000000001</c:v>
                </c:pt>
                <c:pt idx="24">
                  <c:v>2</c:v>
                </c:pt>
                <c:pt idx="25">
                  <c:v>2.0832999999999999</c:v>
                </c:pt>
                <c:pt idx="26">
                  <c:v>2.1667000000000001</c:v>
                </c:pt>
                <c:pt idx="27">
                  <c:v>2.25</c:v>
                </c:pt>
                <c:pt idx="28">
                  <c:v>2.3332999999999999</c:v>
                </c:pt>
                <c:pt idx="29">
                  <c:v>2.4167000000000001</c:v>
                </c:pt>
                <c:pt idx="30">
                  <c:v>2.5</c:v>
                </c:pt>
                <c:pt idx="31">
                  <c:v>2.5832999999999999</c:v>
                </c:pt>
                <c:pt idx="32">
                  <c:v>2.6667000000000001</c:v>
                </c:pt>
                <c:pt idx="33">
                  <c:v>2.75</c:v>
                </c:pt>
                <c:pt idx="34">
                  <c:v>2.8332999999999999</c:v>
                </c:pt>
                <c:pt idx="35">
                  <c:v>2.9167000000000001</c:v>
                </c:pt>
                <c:pt idx="36">
                  <c:v>3</c:v>
                </c:pt>
                <c:pt idx="37">
                  <c:v>3.0832999999999999</c:v>
                </c:pt>
                <c:pt idx="38">
                  <c:v>3.1667000000000001</c:v>
                </c:pt>
                <c:pt idx="39">
                  <c:v>3.25</c:v>
                </c:pt>
                <c:pt idx="40">
                  <c:v>3.3332999999999999</c:v>
                </c:pt>
                <c:pt idx="41">
                  <c:v>3.4167000000000001</c:v>
                </c:pt>
                <c:pt idx="42">
                  <c:v>3.5</c:v>
                </c:pt>
                <c:pt idx="43">
                  <c:v>3.5832999999999999</c:v>
                </c:pt>
                <c:pt idx="44">
                  <c:v>3.6667000000000001</c:v>
                </c:pt>
                <c:pt idx="45">
                  <c:v>3.75</c:v>
                </c:pt>
                <c:pt idx="46">
                  <c:v>3.8332999999999999</c:v>
                </c:pt>
                <c:pt idx="47">
                  <c:v>3.9167000000000001</c:v>
                </c:pt>
                <c:pt idx="48">
                  <c:v>4</c:v>
                </c:pt>
                <c:pt idx="49">
                  <c:v>4.0833000000000004</c:v>
                </c:pt>
                <c:pt idx="50">
                  <c:v>4.1666999999999996</c:v>
                </c:pt>
                <c:pt idx="51">
                  <c:v>4.25</c:v>
                </c:pt>
                <c:pt idx="52">
                  <c:v>4.3333000000000004</c:v>
                </c:pt>
                <c:pt idx="53">
                  <c:v>4.4166999999999996</c:v>
                </c:pt>
                <c:pt idx="54">
                  <c:v>4.5</c:v>
                </c:pt>
                <c:pt idx="55">
                  <c:v>4.5833000000000004</c:v>
                </c:pt>
                <c:pt idx="56">
                  <c:v>4.6666999999999996</c:v>
                </c:pt>
                <c:pt idx="57">
                  <c:v>4.75</c:v>
                </c:pt>
                <c:pt idx="58">
                  <c:v>4.8333000000000004</c:v>
                </c:pt>
                <c:pt idx="59">
                  <c:v>4.9166999999999996</c:v>
                </c:pt>
                <c:pt idx="60">
                  <c:v>5</c:v>
                </c:pt>
                <c:pt idx="61">
                  <c:v>5.0833000000000004</c:v>
                </c:pt>
                <c:pt idx="62">
                  <c:v>5.1666999999999996</c:v>
                </c:pt>
                <c:pt idx="63">
                  <c:v>5.25</c:v>
                </c:pt>
                <c:pt idx="64">
                  <c:v>5.3333000000000004</c:v>
                </c:pt>
                <c:pt idx="65">
                  <c:v>5.4166999999999996</c:v>
                </c:pt>
                <c:pt idx="66">
                  <c:v>5.5</c:v>
                </c:pt>
                <c:pt idx="67">
                  <c:v>5.5833000000000004</c:v>
                </c:pt>
                <c:pt idx="68">
                  <c:v>5.6666999999999996</c:v>
                </c:pt>
                <c:pt idx="69">
                  <c:v>5.75</c:v>
                </c:pt>
                <c:pt idx="70">
                  <c:v>5.8333000000000004</c:v>
                </c:pt>
                <c:pt idx="71">
                  <c:v>5.9166999999999996</c:v>
                </c:pt>
                <c:pt idx="72">
                  <c:v>6</c:v>
                </c:pt>
                <c:pt idx="73">
                  <c:v>6.0833000000000004</c:v>
                </c:pt>
                <c:pt idx="74">
                  <c:v>6.1666999999999996</c:v>
                </c:pt>
                <c:pt idx="75">
                  <c:v>6.25</c:v>
                </c:pt>
                <c:pt idx="76">
                  <c:v>6.3333000000000004</c:v>
                </c:pt>
                <c:pt idx="77">
                  <c:v>6.4166999999999996</c:v>
                </c:pt>
                <c:pt idx="78">
                  <c:v>6.5</c:v>
                </c:pt>
                <c:pt idx="79">
                  <c:v>6.5833000000000004</c:v>
                </c:pt>
                <c:pt idx="80">
                  <c:v>6.6666999999999996</c:v>
                </c:pt>
                <c:pt idx="81">
                  <c:v>6.75</c:v>
                </c:pt>
                <c:pt idx="82">
                  <c:v>6.8333000000000004</c:v>
                </c:pt>
                <c:pt idx="83">
                  <c:v>6.9166999999999996</c:v>
                </c:pt>
                <c:pt idx="84">
                  <c:v>7</c:v>
                </c:pt>
                <c:pt idx="85">
                  <c:v>7.0833000000000004</c:v>
                </c:pt>
                <c:pt idx="86">
                  <c:v>7.1666999999999996</c:v>
                </c:pt>
                <c:pt idx="87">
                  <c:v>7.25</c:v>
                </c:pt>
                <c:pt idx="88">
                  <c:v>7.3333000000000004</c:v>
                </c:pt>
                <c:pt idx="89">
                  <c:v>7.4166999999999996</c:v>
                </c:pt>
                <c:pt idx="90">
                  <c:v>7.5</c:v>
                </c:pt>
                <c:pt idx="91">
                  <c:v>7.5833000000000004</c:v>
                </c:pt>
                <c:pt idx="92">
                  <c:v>7.6666999999999996</c:v>
                </c:pt>
                <c:pt idx="93">
                  <c:v>7.75</c:v>
                </c:pt>
                <c:pt idx="94">
                  <c:v>7.8333000000000004</c:v>
                </c:pt>
                <c:pt idx="95">
                  <c:v>7.9166999999999996</c:v>
                </c:pt>
                <c:pt idx="96">
                  <c:v>8</c:v>
                </c:pt>
                <c:pt idx="97">
                  <c:v>8.0832999999999995</c:v>
                </c:pt>
                <c:pt idx="98">
                  <c:v>8.1667000000000005</c:v>
                </c:pt>
                <c:pt idx="99">
                  <c:v>8.25</c:v>
                </c:pt>
                <c:pt idx="100">
                  <c:v>8.3332999999999995</c:v>
                </c:pt>
                <c:pt idx="101">
                  <c:v>8.4167000000000005</c:v>
                </c:pt>
                <c:pt idx="102">
                  <c:v>8.5</c:v>
                </c:pt>
                <c:pt idx="103">
                  <c:v>8.5832999999999995</c:v>
                </c:pt>
                <c:pt idx="104">
                  <c:v>8.6667000000000005</c:v>
                </c:pt>
                <c:pt idx="105">
                  <c:v>8.75</c:v>
                </c:pt>
                <c:pt idx="106">
                  <c:v>8.8332999999999995</c:v>
                </c:pt>
                <c:pt idx="107">
                  <c:v>8.9167000000000005</c:v>
                </c:pt>
                <c:pt idx="108">
                  <c:v>9</c:v>
                </c:pt>
                <c:pt idx="109">
                  <c:v>9.0832999999999995</c:v>
                </c:pt>
                <c:pt idx="110">
                  <c:v>9.1667000000000005</c:v>
                </c:pt>
                <c:pt idx="111">
                  <c:v>9.25</c:v>
                </c:pt>
                <c:pt idx="112">
                  <c:v>9.3332999999999995</c:v>
                </c:pt>
                <c:pt idx="113">
                  <c:v>9.4167000000000005</c:v>
                </c:pt>
                <c:pt idx="114">
                  <c:v>9.5</c:v>
                </c:pt>
                <c:pt idx="115">
                  <c:v>9.5832999999999995</c:v>
                </c:pt>
                <c:pt idx="116">
                  <c:v>9.6667000000000005</c:v>
                </c:pt>
                <c:pt idx="117">
                  <c:v>9.75</c:v>
                </c:pt>
                <c:pt idx="118">
                  <c:v>9.8332999999999995</c:v>
                </c:pt>
                <c:pt idx="119">
                  <c:v>9.9167000000000005</c:v>
                </c:pt>
                <c:pt idx="120">
                  <c:v>10</c:v>
                </c:pt>
                <c:pt idx="121">
                  <c:v>10.083299999999999</c:v>
                </c:pt>
                <c:pt idx="122">
                  <c:v>10.166700000000001</c:v>
                </c:pt>
                <c:pt idx="123">
                  <c:v>10.25</c:v>
                </c:pt>
                <c:pt idx="124">
                  <c:v>10.333299999999999</c:v>
                </c:pt>
                <c:pt idx="125">
                  <c:v>10.416700000000001</c:v>
                </c:pt>
                <c:pt idx="126">
                  <c:v>10.5</c:v>
                </c:pt>
                <c:pt idx="127">
                  <c:v>10.583299999999999</c:v>
                </c:pt>
                <c:pt idx="128">
                  <c:v>10.666700000000001</c:v>
                </c:pt>
                <c:pt idx="129">
                  <c:v>10.75</c:v>
                </c:pt>
                <c:pt idx="130">
                  <c:v>10.833299999999999</c:v>
                </c:pt>
                <c:pt idx="131">
                  <c:v>10.916700000000001</c:v>
                </c:pt>
                <c:pt idx="132">
                  <c:v>11</c:v>
                </c:pt>
                <c:pt idx="133">
                  <c:v>11.083299999999999</c:v>
                </c:pt>
                <c:pt idx="134">
                  <c:v>11.166700000000001</c:v>
                </c:pt>
                <c:pt idx="135">
                  <c:v>11.25</c:v>
                </c:pt>
                <c:pt idx="136">
                  <c:v>11.333299999999999</c:v>
                </c:pt>
                <c:pt idx="137">
                  <c:v>11.416700000000001</c:v>
                </c:pt>
                <c:pt idx="138">
                  <c:v>11.5</c:v>
                </c:pt>
                <c:pt idx="139">
                  <c:v>11.583299999999999</c:v>
                </c:pt>
                <c:pt idx="140">
                  <c:v>11.666700000000001</c:v>
                </c:pt>
                <c:pt idx="141">
                  <c:v>11.75</c:v>
                </c:pt>
                <c:pt idx="142">
                  <c:v>11.833299999999999</c:v>
                </c:pt>
                <c:pt idx="143">
                  <c:v>11.916700000000001</c:v>
                </c:pt>
                <c:pt idx="144">
                  <c:v>12</c:v>
                </c:pt>
                <c:pt idx="145">
                  <c:v>12.083299999999999</c:v>
                </c:pt>
                <c:pt idx="146">
                  <c:v>12.166700000000001</c:v>
                </c:pt>
                <c:pt idx="147">
                  <c:v>12.25</c:v>
                </c:pt>
                <c:pt idx="148">
                  <c:v>12.333299999999999</c:v>
                </c:pt>
                <c:pt idx="149">
                  <c:v>12.416700000000001</c:v>
                </c:pt>
                <c:pt idx="150">
                  <c:v>12.5</c:v>
                </c:pt>
                <c:pt idx="151">
                  <c:v>12.583299999999999</c:v>
                </c:pt>
                <c:pt idx="152">
                  <c:v>12.666700000000001</c:v>
                </c:pt>
                <c:pt idx="153">
                  <c:v>12.75</c:v>
                </c:pt>
                <c:pt idx="154">
                  <c:v>12.833299999999999</c:v>
                </c:pt>
                <c:pt idx="155">
                  <c:v>12.916700000000001</c:v>
                </c:pt>
                <c:pt idx="156">
                  <c:v>13</c:v>
                </c:pt>
                <c:pt idx="157">
                  <c:v>13.083299999999999</c:v>
                </c:pt>
                <c:pt idx="158">
                  <c:v>13.166700000000001</c:v>
                </c:pt>
                <c:pt idx="159">
                  <c:v>13.25</c:v>
                </c:pt>
                <c:pt idx="160">
                  <c:v>13.333299999999999</c:v>
                </c:pt>
                <c:pt idx="161">
                  <c:v>13.416700000000001</c:v>
                </c:pt>
                <c:pt idx="162">
                  <c:v>13.5</c:v>
                </c:pt>
                <c:pt idx="163">
                  <c:v>13.583299999999999</c:v>
                </c:pt>
                <c:pt idx="164">
                  <c:v>13.666700000000001</c:v>
                </c:pt>
                <c:pt idx="165">
                  <c:v>13.75</c:v>
                </c:pt>
                <c:pt idx="166">
                  <c:v>13.833299999999999</c:v>
                </c:pt>
                <c:pt idx="167">
                  <c:v>13.916700000000001</c:v>
                </c:pt>
                <c:pt idx="168">
                  <c:v>14</c:v>
                </c:pt>
                <c:pt idx="169">
                  <c:v>14.083299999999999</c:v>
                </c:pt>
                <c:pt idx="170">
                  <c:v>14.166700000000001</c:v>
                </c:pt>
                <c:pt idx="171">
                  <c:v>14.25</c:v>
                </c:pt>
                <c:pt idx="172">
                  <c:v>14.333299999999999</c:v>
                </c:pt>
                <c:pt idx="173">
                  <c:v>14.416700000000001</c:v>
                </c:pt>
                <c:pt idx="174">
                  <c:v>14.5</c:v>
                </c:pt>
                <c:pt idx="175">
                  <c:v>14.583299999999999</c:v>
                </c:pt>
                <c:pt idx="176">
                  <c:v>14.666700000000001</c:v>
                </c:pt>
                <c:pt idx="177">
                  <c:v>14.75</c:v>
                </c:pt>
                <c:pt idx="178">
                  <c:v>14.833299999999999</c:v>
                </c:pt>
                <c:pt idx="179">
                  <c:v>14.916700000000001</c:v>
                </c:pt>
                <c:pt idx="180">
                  <c:v>15</c:v>
                </c:pt>
              </c:numCache>
            </c:numRef>
          </c:xVal>
          <c:yVal>
            <c:numRef>
              <c:f>Sheet1!$E$2:$E$182</c:f>
              <c:numCache>
                <c:formatCode>General</c:formatCode>
                <c:ptCount val="181"/>
                <c:pt idx="0">
                  <c:v>100</c:v>
                </c:pt>
                <c:pt idx="1">
                  <c:v>100</c:v>
                </c:pt>
                <c:pt idx="2">
                  <c:v>100</c:v>
                </c:pt>
                <c:pt idx="3">
                  <c:v>100</c:v>
                </c:pt>
                <c:pt idx="4">
                  <c:v>100</c:v>
                </c:pt>
                <c:pt idx="5">
                  <c:v>99.793999999999997</c:v>
                </c:pt>
                <c:pt idx="6">
                  <c:v>99.587000000000003</c:v>
                </c:pt>
                <c:pt idx="7">
                  <c:v>99.587000000000003</c:v>
                </c:pt>
                <c:pt idx="8">
                  <c:v>99.378</c:v>
                </c:pt>
                <c:pt idx="9">
                  <c:v>99.378</c:v>
                </c:pt>
                <c:pt idx="10">
                  <c:v>99.378</c:v>
                </c:pt>
                <c:pt idx="11">
                  <c:v>99.378</c:v>
                </c:pt>
                <c:pt idx="12">
                  <c:v>99.16</c:v>
                </c:pt>
                <c:pt idx="13">
                  <c:v>99.16</c:v>
                </c:pt>
                <c:pt idx="14">
                  <c:v>98.926000000000002</c:v>
                </c:pt>
                <c:pt idx="15">
                  <c:v>98.686999999999998</c:v>
                </c:pt>
                <c:pt idx="16">
                  <c:v>98.686999999999998</c:v>
                </c:pt>
                <c:pt idx="17">
                  <c:v>98.44</c:v>
                </c:pt>
                <c:pt idx="18">
                  <c:v>98.44</c:v>
                </c:pt>
                <c:pt idx="19">
                  <c:v>98.44</c:v>
                </c:pt>
                <c:pt idx="20">
                  <c:v>98.44</c:v>
                </c:pt>
                <c:pt idx="21">
                  <c:v>98.44</c:v>
                </c:pt>
                <c:pt idx="22">
                  <c:v>98.174999999999997</c:v>
                </c:pt>
                <c:pt idx="23">
                  <c:v>98.174999999999997</c:v>
                </c:pt>
                <c:pt idx="24">
                  <c:v>98.174999999999997</c:v>
                </c:pt>
                <c:pt idx="25">
                  <c:v>98.174999999999997</c:v>
                </c:pt>
                <c:pt idx="26">
                  <c:v>98.174999999999997</c:v>
                </c:pt>
                <c:pt idx="27">
                  <c:v>98.174999999999997</c:v>
                </c:pt>
                <c:pt idx="28">
                  <c:v>98.174999999999997</c:v>
                </c:pt>
                <c:pt idx="29">
                  <c:v>98.174999999999997</c:v>
                </c:pt>
                <c:pt idx="30">
                  <c:v>98.174999999999997</c:v>
                </c:pt>
                <c:pt idx="31">
                  <c:v>98.174999999999997</c:v>
                </c:pt>
                <c:pt idx="32">
                  <c:v>98.174999999999997</c:v>
                </c:pt>
                <c:pt idx="33">
                  <c:v>97.87</c:v>
                </c:pt>
                <c:pt idx="34">
                  <c:v>97.87</c:v>
                </c:pt>
                <c:pt idx="35">
                  <c:v>97.561999999999998</c:v>
                </c:pt>
                <c:pt idx="36">
                  <c:v>97.561999999999998</c:v>
                </c:pt>
                <c:pt idx="37">
                  <c:v>97.561999999999998</c:v>
                </c:pt>
                <c:pt idx="38">
                  <c:v>97.561999999999998</c:v>
                </c:pt>
                <c:pt idx="39">
                  <c:v>97.561999999999998</c:v>
                </c:pt>
                <c:pt idx="40">
                  <c:v>97.561999999999998</c:v>
                </c:pt>
                <c:pt idx="41">
                  <c:v>97.561999999999998</c:v>
                </c:pt>
                <c:pt idx="42">
                  <c:v>97.561999999999998</c:v>
                </c:pt>
                <c:pt idx="43">
                  <c:v>97.561999999999998</c:v>
                </c:pt>
                <c:pt idx="44">
                  <c:v>97.561999999999998</c:v>
                </c:pt>
                <c:pt idx="45">
                  <c:v>97.561999999999998</c:v>
                </c:pt>
                <c:pt idx="46">
                  <c:v>97.561999999999998</c:v>
                </c:pt>
                <c:pt idx="47">
                  <c:v>96.834000000000003</c:v>
                </c:pt>
                <c:pt idx="48">
                  <c:v>96.834000000000003</c:v>
                </c:pt>
                <c:pt idx="49">
                  <c:v>96.447000000000003</c:v>
                </c:pt>
                <c:pt idx="50">
                  <c:v>96.447000000000003</c:v>
                </c:pt>
                <c:pt idx="51">
                  <c:v>96.447000000000003</c:v>
                </c:pt>
                <c:pt idx="52">
                  <c:v>96.447000000000003</c:v>
                </c:pt>
                <c:pt idx="53">
                  <c:v>95.646000000000001</c:v>
                </c:pt>
                <c:pt idx="54">
                  <c:v>95.646000000000001</c:v>
                </c:pt>
                <c:pt idx="55">
                  <c:v>95.646000000000001</c:v>
                </c:pt>
                <c:pt idx="56">
                  <c:v>95.646000000000001</c:v>
                </c:pt>
                <c:pt idx="57">
                  <c:v>95.646000000000001</c:v>
                </c:pt>
                <c:pt idx="58">
                  <c:v>95.236000000000004</c:v>
                </c:pt>
                <c:pt idx="59">
                  <c:v>95.236000000000004</c:v>
                </c:pt>
                <c:pt idx="60">
                  <c:v>95.236000000000004</c:v>
                </c:pt>
                <c:pt idx="61">
                  <c:v>95.236000000000004</c:v>
                </c:pt>
                <c:pt idx="62">
                  <c:v>95.236000000000004</c:v>
                </c:pt>
                <c:pt idx="63">
                  <c:v>95.236000000000004</c:v>
                </c:pt>
                <c:pt idx="64">
                  <c:v>95.236000000000004</c:v>
                </c:pt>
                <c:pt idx="65">
                  <c:v>95.236000000000004</c:v>
                </c:pt>
                <c:pt idx="66">
                  <c:v>94.772999999999996</c:v>
                </c:pt>
                <c:pt idx="67">
                  <c:v>94.308999999999997</c:v>
                </c:pt>
                <c:pt idx="68">
                  <c:v>94.308999999999997</c:v>
                </c:pt>
                <c:pt idx="69">
                  <c:v>94.308999999999997</c:v>
                </c:pt>
                <c:pt idx="70">
                  <c:v>93.834999999999994</c:v>
                </c:pt>
                <c:pt idx="71">
                  <c:v>93.834999999999994</c:v>
                </c:pt>
                <c:pt idx="72">
                  <c:v>93.834999999999994</c:v>
                </c:pt>
                <c:pt idx="73">
                  <c:v>93.834999999999994</c:v>
                </c:pt>
                <c:pt idx="74">
                  <c:v>93.289000000000001</c:v>
                </c:pt>
                <c:pt idx="75">
                  <c:v>93.289000000000001</c:v>
                </c:pt>
                <c:pt idx="76">
                  <c:v>93.289000000000001</c:v>
                </c:pt>
                <c:pt idx="77">
                  <c:v>93.289000000000001</c:v>
                </c:pt>
                <c:pt idx="78">
                  <c:v>93.289000000000001</c:v>
                </c:pt>
                <c:pt idx="79">
                  <c:v>93.289000000000001</c:v>
                </c:pt>
                <c:pt idx="80">
                  <c:v>93.289000000000001</c:v>
                </c:pt>
                <c:pt idx="81">
                  <c:v>93.289000000000001</c:v>
                </c:pt>
                <c:pt idx="82">
                  <c:v>93.289000000000001</c:v>
                </c:pt>
                <c:pt idx="83">
                  <c:v>93.289000000000001</c:v>
                </c:pt>
                <c:pt idx="84">
                  <c:v>92.68</c:v>
                </c:pt>
                <c:pt idx="85">
                  <c:v>92.68</c:v>
                </c:pt>
                <c:pt idx="86">
                  <c:v>92.68</c:v>
                </c:pt>
                <c:pt idx="87">
                  <c:v>92.68</c:v>
                </c:pt>
                <c:pt idx="88">
                  <c:v>92.68</c:v>
                </c:pt>
                <c:pt idx="89">
                  <c:v>92.68</c:v>
                </c:pt>
                <c:pt idx="90">
                  <c:v>92.007999999999996</c:v>
                </c:pt>
                <c:pt idx="91">
                  <c:v>92.007999999999996</c:v>
                </c:pt>
                <c:pt idx="92">
                  <c:v>92.007999999999996</c:v>
                </c:pt>
                <c:pt idx="93">
                  <c:v>92.007999999999996</c:v>
                </c:pt>
                <c:pt idx="94">
                  <c:v>92.007999999999996</c:v>
                </c:pt>
                <c:pt idx="95">
                  <c:v>92.007999999999996</c:v>
                </c:pt>
                <c:pt idx="96">
                  <c:v>91.295000000000002</c:v>
                </c:pt>
                <c:pt idx="97">
                  <c:v>91.295000000000002</c:v>
                </c:pt>
                <c:pt idx="98">
                  <c:v>91.295000000000002</c:v>
                </c:pt>
                <c:pt idx="99">
                  <c:v>91.295000000000002</c:v>
                </c:pt>
                <c:pt idx="100">
                  <c:v>91.295000000000002</c:v>
                </c:pt>
                <c:pt idx="101">
                  <c:v>91.295000000000002</c:v>
                </c:pt>
                <c:pt idx="102">
                  <c:v>91.295000000000002</c:v>
                </c:pt>
                <c:pt idx="103">
                  <c:v>91.295000000000002</c:v>
                </c:pt>
                <c:pt idx="104">
                  <c:v>91.295000000000002</c:v>
                </c:pt>
                <c:pt idx="105">
                  <c:v>91.295000000000002</c:v>
                </c:pt>
                <c:pt idx="106">
                  <c:v>90.471999999999994</c:v>
                </c:pt>
                <c:pt idx="107">
                  <c:v>89.65</c:v>
                </c:pt>
                <c:pt idx="108">
                  <c:v>89.65</c:v>
                </c:pt>
                <c:pt idx="109">
                  <c:v>89.65</c:v>
                </c:pt>
                <c:pt idx="110">
                  <c:v>89.65</c:v>
                </c:pt>
                <c:pt idx="111">
                  <c:v>89.65</c:v>
                </c:pt>
                <c:pt idx="112">
                  <c:v>89.65</c:v>
                </c:pt>
                <c:pt idx="113">
                  <c:v>89.65</c:v>
                </c:pt>
                <c:pt idx="114">
                  <c:v>89.65</c:v>
                </c:pt>
                <c:pt idx="115">
                  <c:v>89.65</c:v>
                </c:pt>
                <c:pt idx="116">
                  <c:v>89.65</c:v>
                </c:pt>
                <c:pt idx="117">
                  <c:v>89.65</c:v>
                </c:pt>
                <c:pt idx="118">
                  <c:v>89.65</c:v>
                </c:pt>
                <c:pt idx="119">
                  <c:v>89.65</c:v>
                </c:pt>
                <c:pt idx="120">
                  <c:v>89.65</c:v>
                </c:pt>
                <c:pt idx="121">
                  <c:v>89.65</c:v>
                </c:pt>
                <c:pt idx="122">
                  <c:v>89.65</c:v>
                </c:pt>
                <c:pt idx="123">
                  <c:v>89.65</c:v>
                </c:pt>
                <c:pt idx="124">
                  <c:v>89.65</c:v>
                </c:pt>
                <c:pt idx="125">
                  <c:v>89.65</c:v>
                </c:pt>
                <c:pt idx="126">
                  <c:v>89.65</c:v>
                </c:pt>
                <c:pt idx="127">
                  <c:v>89.65</c:v>
                </c:pt>
                <c:pt idx="128">
                  <c:v>89.65</c:v>
                </c:pt>
                <c:pt idx="129">
                  <c:v>89.65</c:v>
                </c:pt>
                <c:pt idx="130">
                  <c:v>88.486000000000004</c:v>
                </c:pt>
                <c:pt idx="131">
                  <c:v>88.486000000000004</c:v>
                </c:pt>
                <c:pt idx="132">
                  <c:v>88.486000000000004</c:v>
                </c:pt>
                <c:pt idx="133">
                  <c:v>88.486000000000004</c:v>
                </c:pt>
                <c:pt idx="134">
                  <c:v>88.486000000000004</c:v>
                </c:pt>
                <c:pt idx="135">
                  <c:v>88.486000000000004</c:v>
                </c:pt>
                <c:pt idx="136">
                  <c:v>88.486000000000004</c:v>
                </c:pt>
                <c:pt idx="137">
                  <c:v>88.486000000000004</c:v>
                </c:pt>
                <c:pt idx="138">
                  <c:v>88.486000000000004</c:v>
                </c:pt>
                <c:pt idx="139">
                  <c:v>88.486000000000004</c:v>
                </c:pt>
                <c:pt idx="140">
                  <c:v>88.486000000000004</c:v>
                </c:pt>
                <c:pt idx="141">
                  <c:v>88.486000000000004</c:v>
                </c:pt>
                <c:pt idx="142">
                  <c:v>88.486000000000004</c:v>
                </c:pt>
                <c:pt idx="143">
                  <c:v>88.486000000000004</c:v>
                </c:pt>
                <c:pt idx="144">
                  <c:v>88.486000000000004</c:v>
                </c:pt>
                <c:pt idx="145">
                  <c:v>88.486000000000004</c:v>
                </c:pt>
                <c:pt idx="146">
                  <c:v>88.486000000000004</c:v>
                </c:pt>
                <c:pt idx="147">
                  <c:v>88.486000000000004</c:v>
                </c:pt>
                <c:pt idx="148">
                  <c:v>88.486000000000004</c:v>
                </c:pt>
                <c:pt idx="149">
                  <c:v>88.486000000000004</c:v>
                </c:pt>
                <c:pt idx="150">
                  <c:v>88.486000000000004</c:v>
                </c:pt>
                <c:pt idx="151">
                  <c:v>88.486000000000004</c:v>
                </c:pt>
                <c:pt idx="152">
                  <c:v>88.486000000000004</c:v>
                </c:pt>
                <c:pt idx="153">
                  <c:v>88.486000000000004</c:v>
                </c:pt>
                <c:pt idx="154">
                  <c:v>88.486000000000004</c:v>
                </c:pt>
                <c:pt idx="155">
                  <c:v>88.486000000000004</c:v>
                </c:pt>
                <c:pt idx="156">
                  <c:v>88.486000000000004</c:v>
                </c:pt>
                <c:pt idx="157">
                  <c:v>88.486000000000004</c:v>
                </c:pt>
                <c:pt idx="158">
                  <c:v>88.486000000000004</c:v>
                </c:pt>
                <c:pt idx="159">
                  <c:v>88.486000000000004</c:v>
                </c:pt>
                <c:pt idx="160">
                  <c:v>88.486000000000004</c:v>
                </c:pt>
                <c:pt idx="161">
                  <c:v>88.486000000000004</c:v>
                </c:pt>
                <c:pt idx="162">
                  <c:v>88.486000000000004</c:v>
                </c:pt>
                <c:pt idx="163">
                  <c:v>88.486000000000004</c:v>
                </c:pt>
                <c:pt idx="164">
                  <c:v>88.486000000000004</c:v>
                </c:pt>
                <c:pt idx="165">
                  <c:v>88.486000000000004</c:v>
                </c:pt>
                <c:pt idx="166">
                  <c:v>88.486000000000004</c:v>
                </c:pt>
                <c:pt idx="167">
                  <c:v>88.486000000000004</c:v>
                </c:pt>
                <c:pt idx="168">
                  <c:v>88.486000000000004</c:v>
                </c:pt>
                <c:pt idx="169">
                  <c:v>88.486000000000004</c:v>
                </c:pt>
                <c:pt idx="170">
                  <c:v>88.486000000000004</c:v>
                </c:pt>
                <c:pt idx="171">
                  <c:v>88.486000000000004</c:v>
                </c:pt>
                <c:pt idx="172">
                  <c:v>88.486000000000004</c:v>
                </c:pt>
                <c:pt idx="173">
                  <c:v>88.486000000000004</c:v>
                </c:pt>
                <c:pt idx="174">
                  <c:v>88.486000000000004</c:v>
                </c:pt>
                <c:pt idx="175">
                  <c:v>88.486000000000004</c:v>
                </c:pt>
                <c:pt idx="176">
                  <c:v>88.486000000000004</c:v>
                </c:pt>
                <c:pt idx="177">
                  <c:v>88.486000000000004</c:v>
                </c:pt>
                <c:pt idx="178">
                  <c:v>88.486000000000004</c:v>
                </c:pt>
                <c:pt idx="179">
                  <c:v>88.486000000000004</c:v>
                </c:pt>
                <c:pt idx="180">
                  <c:v>88.486000000000004</c:v>
                </c:pt>
              </c:numCache>
            </c:numRef>
          </c:yVal>
          <c:smooth val="0"/>
          <c:extLst>
            <c:ext xmlns:c16="http://schemas.microsoft.com/office/drawing/2014/chart" uri="{C3380CC4-5D6E-409C-BE32-E72D297353CC}">
              <c16:uniqueId val="{00000003-4212-4EFC-92CB-63EDCB938BD3}"/>
            </c:ext>
          </c:extLst>
        </c:ser>
        <c:dLbls>
          <c:showLegendKey val="0"/>
          <c:showVal val="0"/>
          <c:showCatName val="0"/>
          <c:showSerName val="0"/>
          <c:showPercent val="0"/>
          <c:showBubbleSize val="0"/>
        </c:dLbls>
        <c:axId val="709611240"/>
        <c:axId val="709611632"/>
      </c:scatterChart>
      <c:valAx>
        <c:axId val="709611240"/>
        <c:scaling>
          <c:orientation val="minMax"/>
          <c:max val="15"/>
          <c:min val="0"/>
        </c:scaling>
        <c:delete val="0"/>
        <c:axPos val="b"/>
        <c:title>
          <c:tx>
            <c:rich>
              <a:bodyPr/>
              <a:lstStyle/>
              <a:p>
                <a:pPr>
                  <a:defRPr sz="1700">
                    <a:solidFill>
                      <a:schemeClr val="bg2"/>
                    </a:solidFill>
                  </a:defRPr>
                </a:pPr>
                <a:r>
                  <a:rPr lang="en-US" sz="1700" dirty="0" smtClean="0">
                    <a:solidFill>
                      <a:schemeClr val="bg2"/>
                    </a:solidFill>
                  </a:rPr>
                  <a:t>Years</a:t>
                </a:r>
                <a:endParaRPr lang="en-US" sz="1700" dirty="0">
                  <a:solidFill>
                    <a:schemeClr val="bg2"/>
                  </a:solidFill>
                </a:endParaRPr>
              </a:p>
            </c:rich>
          </c:tx>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709611632"/>
        <c:crosses val="autoZero"/>
        <c:crossBetween val="midCat"/>
        <c:majorUnit val="1"/>
      </c:valAx>
      <c:valAx>
        <c:axId val="709611632"/>
        <c:scaling>
          <c:orientation val="minMax"/>
          <c:max val="100"/>
          <c:min val="5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u="none" strike="noStrike" baseline="0" dirty="0" smtClean="0">
                    <a:solidFill>
                      <a:schemeClr val="bg2"/>
                    </a:solidFill>
                    <a:effectLst/>
                  </a:rPr>
                  <a:t>Freedom from </a:t>
                </a:r>
                <a:r>
                  <a:rPr lang="en-US" sz="1700" b="1" i="0" baseline="0" dirty="0" smtClean="0">
                    <a:solidFill>
                      <a:schemeClr val="bg2"/>
                    </a:solidFill>
                  </a:rPr>
                  <a:t>Malignancy (%)</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709611240"/>
        <c:crosses val="autoZero"/>
        <c:crossBetween val="midCat"/>
        <c:majorUnit val="10"/>
      </c:valAx>
      <c:spPr>
        <a:noFill/>
        <a:ln>
          <a:solidFill>
            <a:schemeClr val="bg2"/>
          </a:solidFill>
        </a:ln>
      </c:spPr>
    </c:plotArea>
    <c:legend>
      <c:legendPos val="r"/>
      <c:layout>
        <c:manualLayout>
          <c:xMode val="edge"/>
          <c:yMode val="edge"/>
          <c:x val="0.13391230507951213"/>
          <c:y val="0.57191809357163692"/>
          <c:w val="0.2177213877677055"/>
          <c:h val="0.25350976961213184"/>
        </c:manualLayout>
      </c:layout>
      <c:overlay val="1"/>
      <c:spPr>
        <a:solidFill>
          <a:schemeClr val="tx1"/>
        </a:solidFill>
        <a:ln>
          <a:solidFill>
            <a:schemeClr val="bg2"/>
          </a:solidFill>
        </a:ln>
      </c:spPr>
      <c:txPr>
        <a:bodyPr/>
        <a:lstStyle/>
        <a:p>
          <a:pPr>
            <a:defRPr sz="15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564885141569696"/>
          <c:y val="0.17508228138149398"/>
          <c:w val="0.86853006759110862"/>
          <c:h val="0.64806794983960325"/>
        </c:manualLayout>
      </c:layout>
      <c:lineChart>
        <c:grouping val="standard"/>
        <c:varyColors val="0"/>
        <c:ser>
          <c:idx val="0"/>
          <c:order val="0"/>
          <c:tx>
            <c:strRef>
              <c:f>Sheet1!$A$2</c:f>
              <c:strCache>
                <c:ptCount val="1"/>
                <c:pt idx="0">
                  <c:v>OB/BOS</c:v>
                </c:pt>
              </c:strCache>
            </c:strRef>
          </c:tx>
          <c:spPr>
            <a:ln w="41275">
              <a:solidFill>
                <a:srgbClr val="FF0000"/>
              </a:solidFill>
            </a:ln>
          </c:spPr>
          <c:marker>
            <c:symbol val="diamond"/>
            <c:size val="9"/>
            <c:spPr>
              <a:solidFill>
                <a:srgbClr val="FF0000"/>
              </a:solidFill>
              <a:ln>
                <a:solidFill>
                  <a:srgbClr val="FF0000"/>
                </a:solidFill>
              </a:ln>
            </c:spPr>
          </c:marker>
          <c:cat>
            <c:strRef>
              <c:f>Sheet1!$B$1:$F$1</c:f>
              <c:strCache>
                <c:ptCount val="5"/>
                <c:pt idx="0">
                  <c:v>0-30 Days (N=371)</c:v>
                </c:pt>
                <c:pt idx="1">
                  <c:v>31 Days - 1 Year (N=301)</c:v>
                </c:pt>
                <c:pt idx="2">
                  <c:v>&gt;1-3 Years (N=251)</c:v>
                </c:pt>
                <c:pt idx="3">
                  <c:v>&gt;3-5 Years (N=143)</c:v>
                </c:pt>
                <c:pt idx="4">
                  <c:v>&gt;5 Years (N=570)</c:v>
                </c:pt>
              </c:strCache>
            </c:strRef>
          </c:cat>
          <c:val>
            <c:numRef>
              <c:f>Sheet1!$B$2:$F$2</c:f>
              <c:numCache>
                <c:formatCode>General</c:formatCode>
                <c:ptCount val="5"/>
                <c:pt idx="0">
                  <c:v>0</c:v>
                </c:pt>
                <c:pt idx="1">
                  <c:v>2.2999999999999998</c:v>
                </c:pt>
                <c:pt idx="2">
                  <c:v>23.1</c:v>
                </c:pt>
                <c:pt idx="3">
                  <c:v>19.600000000000001</c:v>
                </c:pt>
                <c:pt idx="4">
                  <c:v>20.399999999999999</c:v>
                </c:pt>
              </c:numCache>
            </c:numRef>
          </c:val>
          <c:smooth val="0"/>
          <c:extLst>
            <c:ext xmlns:c16="http://schemas.microsoft.com/office/drawing/2014/chart" uri="{C3380CC4-5D6E-409C-BE32-E72D297353CC}">
              <c16:uniqueId val="{00000000-97FC-482D-B3D7-080CE63B48EE}"/>
            </c:ext>
          </c:extLst>
        </c:ser>
        <c:ser>
          <c:idx val="1"/>
          <c:order val="1"/>
          <c:tx>
            <c:strRef>
              <c:f>Sheet1!$A$3</c:f>
              <c:strCache>
                <c:ptCount val="1"/>
                <c:pt idx="0">
                  <c:v>Graft Failure</c:v>
                </c:pt>
              </c:strCache>
            </c:strRef>
          </c:tx>
          <c:spPr>
            <a:ln w="41275">
              <a:solidFill>
                <a:schemeClr val="bg1">
                  <a:lumMod val="50000"/>
                  <a:lumOff val="50000"/>
                </a:schemeClr>
              </a:solidFill>
              <a:prstDash val="solid"/>
            </a:ln>
          </c:spPr>
          <c:marker>
            <c:symbol val="diamond"/>
            <c:size val="9"/>
            <c:spPr>
              <a:solidFill>
                <a:schemeClr val="bg1">
                  <a:lumMod val="50000"/>
                  <a:lumOff val="50000"/>
                </a:schemeClr>
              </a:solidFill>
              <a:ln>
                <a:noFill/>
              </a:ln>
            </c:spPr>
          </c:marker>
          <c:cat>
            <c:strRef>
              <c:f>Sheet1!$B$1:$F$1</c:f>
              <c:strCache>
                <c:ptCount val="5"/>
                <c:pt idx="0">
                  <c:v>0-30 Days (N=371)</c:v>
                </c:pt>
                <c:pt idx="1">
                  <c:v>31 Days - 1 Year (N=301)</c:v>
                </c:pt>
                <c:pt idx="2">
                  <c:v>&gt;1-3 Years (N=251)</c:v>
                </c:pt>
                <c:pt idx="3">
                  <c:v>&gt;3-5 Years (N=143)</c:v>
                </c:pt>
                <c:pt idx="4">
                  <c:v>&gt;5 Years (N=570)</c:v>
                </c:pt>
              </c:strCache>
            </c:strRef>
          </c:cat>
          <c:val>
            <c:numRef>
              <c:f>Sheet1!$B$3:$F$3</c:f>
              <c:numCache>
                <c:formatCode>General</c:formatCode>
                <c:ptCount val="5"/>
                <c:pt idx="0">
                  <c:v>21.8</c:v>
                </c:pt>
                <c:pt idx="1">
                  <c:v>17.600000000000001</c:v>
                </c:pt>
                <c:pt idx="2">
                  <c:v>14.3</c:v>
                </c:pt>
                <c:pt idx="3">
                  <c:v>21</c:v>
                </c:pt>
                <c:pt idx="4">
                  <c:v>14</c:v>
                </c:pt>
              </c:numCache>
            </c:numRef>
          </c:val>
          <c:smooth val="0"/>
          <c:extLst>
            <c:ext xmlns:c16="http://schemas.microsoft.com/office/drawing/2014/chart" uri="{C3380CC4-5D6E-409C-BE32-E72D297353CC}">
              <c16:uniqueId val="{00000001-97FC-482D-B3D7-080CE63B48EE}"/>
            </c:ext>
          </c:extLst>
        </c:ser>
        <c:ser>
          <c:idx val="2"/>
          <c:order val="2"/>
          <c:tx>
            <c:strRef>
              <c:f>Sheet1!$A$4</c:f>
              <c:strCache>
                <c:ptCount val="1"/>
                <c:pt idx="0">
                  <c:v>Infection (non-CMV)</c:v>
                </c:pt>
              </c:strCache>
            </c:strRef>
          </c:tx>
          <c:spPr>
            <a:ln w="41275">
              <a:solidFill>
                <a:srgbClr val="00B050"/>
              </a:solidFill>
            </a:ln>
          </c:spPr>
          <c:marker>
            <c:symbol val="diamond"/>
            <c:size val="9"/>
            <c:spPr>
              <a:solidFill>
                <a:srgbClr val="00B050"/>
              </a:solidFill>
              <a:ln>
                <a:noFill/>
              </a:ln>
            </c:spPr>
          </c:marker>
          <c:cat>
            <c:strRef>
              <c:f>Sheet1!$B$1:$F$1</c:f>
              <c:strCache>
                <c:ptCount val="5"/>
                <c:pt idx="0">
                  <c:v>0-30 Days (N=371)</c:v>
                </c:pt>
                <c:pt idx="1">
                  <c:v>31 Days - 1 Year (N=301)</c:v>
                </c:pt>
                <c:pt idx="2">
                  <c:v>&gt;1-3 Years (N=251)</c:v>
                </c:pt>
                <c:pt idx="3">
                  <c:v>&gt;3-5 Years (N=143)</c:v>
                </c:pt>
                <c:pt idx="4">
                  <c:v>&gt;5 Years (N=570)</c:v>
                </c:pt>
              </c:strCache>
            </c:strRef>
          </c:cat>
          <c:val>
            <c:numRef>
              <c:f>Sheet1!$B$4:$F$4</c:f>
              <c:numCache>
                <c:formatCode>General</c:formatCode>
                <c:ptCount val="5"/>
                <c:pt idx="0">
                  <c:v>15.6</c:v>
                </c:pt>
                <c:pt idx="1">
                  <c:v>33.6</c:v>
                </c:pt>
                <c:pt idx="2">
                  <c:v>26.3</c:v>
                </c:pt>
                <c:pt idx="3">
                  <c:v>22.4</c:v>
                </c:pt>
                <c:pt idx="4">
                  <c:v>21.2</c:v>
                </c:pt>
              </c:numCache>
            </c:numRef>
          </c:val>
          <c:smooth val="0"/>
          <c:extLst>
            <c:ext xmlns:c16="http://schemas.microsoft.com/office/drawing/2014/chart" uri="{C3380CC4-5D6E-409C-BE32-E72D297353CC}">
              <c16:uniqueId val="{00000002-97FC-482D-B3D7-080CE63B48EE}"/>
            </c:ext>
          </c:extLst>
        </c:ser>
        <c:ser>
          <c:idx val="3"/>
          <c:order val="3"/>
          <c:tx>
            <c:strRef>
              <c:f>Sheet1!$A$5</c:f>
              <c:strCache>
                <c:ptCount val="1"/>
                <c:pt idx="0">
                  <c:v>Cardiovascular</c:v>
                </c:pt>
              </c:strCache>
            </c:strRef>
          </c:tx>
          <c:spPr>
            <a:ln w="41275">
              <a:solidFill>
                <a:srgbClr val="00B0F0"/>
              </a:solidFill>
            </a:ln>
          </c:spPr>
          <c:marker>
            <c:symbol val="diamond"/>
            <c:size val="9"/>
            <c:spPr>
              <a:solidFill>
                <a:srgbClr val="00B0F0"/>
              </a:solidFill>
              <a:ln>
                <a:noFill/>
              </a:ln>
            </c:spPr>
          </c:marker>
          <c:cat>
            <c:strRef>
              <c:f>Sheet1!$B$1:$F$1</c:f>
              <c:strCache>
                <c:ptCount val="5"/>
                <c:pt idx="0">
                  <c:v>0-30 Days (N=371)</c:v>
                </c:pt>
                <c:pt idx="1">
                  <c:v>31 Days - 1 Year (N=301)</c:v>
                </c:pt>
                <c:pt idx="2">
                  <c:v>&gt;1-3 Years (N=251)</c:v>
                </c:pt>
                <c:pt idx="3">
                  <c:v>&gt;3-5 Years (N=143)</c:v>
                </c:pt>
                <c:pt idx="4">
                  <c:v>&gt;5 Years (N=570)</c:v>
                </c:pt>
              </c:strCache>
            </c:strRef>
          </c:cat>
          <c:val>
            <c:numRef>
              <c:f>Sheet1!$B$5:$F$5</c:f>
              <c:numCache>
                <c:formatCode>General</c:formatCode>
                <c:ptCount val="5"/>
                <c:pt idx="0">
                  <c:v>9.1999999999999993</c:v>
                </c:pt>
                <c:pt idx="1">
                  <c:v>5.6</c:v>
                </c:pt>
                <c:pt idx="2">
                  <c:v>8.8000000000000007</c:v>
                </c:pt>
                <c:pt idx="3">
                  <c:v>11.2</c:v>
                </c:pt>
                <c:pt idx="4">
                  <c:v>10.199999999999999</c:v>
                </c:pt>
              </c:numCache>
            </c:numRef>
          </c:val>
          <c:smooth val="0"/>
          <c:extLst>
            <c:ext xmlns:c16="http://schemas.microsoft.com/office/drawing/2014/chart" uri="{C3380CC4-5D6E-409C-BE32-E72D297353CC}">
              <c16:uniqueId val="{00000003-97FC-482D-B3D7-080CE63B48EE}"/>
            </c:ext>
          </c:extLst>
        </c:ser>
        <c:ser>
          <c:idx val="4"/>
          <c:order val="4"/>
          <c:tx>
            <c:strRef>
              <c:f>Sheet1!$A$6</c:f>
              <c:strCache>
                <c:ptCount val="1"/>
                <c:pt idx="0">
                  <c:v>Technical</c:v>
                </c:pt>
              </c:strCache>
            </c:strRef>
          </c:tx>
          <c:spPr>
            <a:ln w="41275">
              <a:solidFill>
                <a:srgbClr val="9933FF"/>
              </a:solidFill>
            </a:ln>
          </c:spPr>
          <c:marker>
            <c:symbol val="diamond"/>
            <c:size val="9"/>
            <c:spPr>
              <a:solidFill>
                <a:srgbClr val="9933FF"/>
              </a:solidFill>
              <a:ln>
                <a:solidFill>
                  <a:srgbClr val="9966FF"/>
                </a:solidFill>
              </a:ln>
            </c:spPr>
          </c:marker>
          <c:cat>
            <c:strRef>
              <c:f>Sheet1!$B$1:$F$1</c:f>
              <c:strCache>
                <c:ptCount val="5"/>
                <c:pt idx="0">
                  <c:v>0-30 Days (N=371)</c:v>
                </c:pt>
                <c:pt idx="1">
                  <c:v>31 Days - 1 Year (N=301)</c:v>
                </c:pt>
                <c:pt idx="2">
                  <c:v>&gt;1-3 Years (N=251)</c:v>
                </c:pt>
                <c:pt idx="3">
                  <c:v>&gt;3-5 Years (N=143)</c:v>
                </c:pt>
                <c:pt idx="4">
                  <c:v>&gt;5 Years (N=570)</c:v>
                </c:pt>
              </c:strCache>
            </c:strRef>
          </c:cat>
          <c:val>
            <c:numRef>
              <c:f>Sheet1!$B$6:$F$6</c:f>
              <c:numCache>
                <c:formatCode>General</c:formatCode>
                <c:ptCount val="5"/>
                <c:pt idx="0">
                  <c:v>26.4</c:v>
                </c:pt>
                <c:pt idx="1">
                  <c:v>4.3</c:v>
                </c:pt>
                <c:pt idx="2">
                  <c:v>0.8</c:v>
                </c:pt>
                <c:pt idx="3">
                  <c:v>1.4</c:v>
                </c:pt>
                <c:pt idx="4">
                  <c:v>1.2</c:v>
                </c:pt>
              </c:numCache>
            </c:numRef>
          </c:val>
          <c:smooth val="0"/>
          <c:extLst>
            <c:ext xmlns:c16="http://schemas.microsoft.com/office/drawing/2014/chart" uri="{C3380CC4-5D6E-409C-BE32-E72D297353CC}">
              <c16:uniqueId val="{00000004-97FC-482D-B3D7-080CE63B48EE}"/>
            </c:ext>
          </c:extLst>
        </c:ser>
        <c:dLbls>
          <c:showLegendKey val="0"/>
          <c:showVal val="0"/>
          <c:showCatName val="0"/>
          <c:showSerName val="0"/>
          <c:showPercent val="0"/>
          <c:showBubbleSize val="0"/>
        </c:dLbls>
        <c:marker val="1"/>
        <c:smooth val="0"/>
        <c:axId val="515174712"/>
        <c:axId val="515175104"/>
      </c:lineChart>
      <c:catAx>
        <c:axId val="515174712"/>
        <c:scaling>
          <c:orientation val="minMax"/>
        </c:scaling>
        <c:delete val="0"/>
        <c:axPos val="b"/>
        <c:numFmt formatCode="General" sourceLinked="1"/>
        <c:majorTickMark val="out"/>
        <c:minorTickMark val="none"/>
        <c:tickLblPos val="nextTo"/>
        <c:spPr>
          <a:ln>
            <a:solidFill>
              <a:schemeClr val="bg2"/>
            </a:solidFill>
          </a:ln>
        </c:spPr>
        <c:txPr>
          <a:bodyPr rot="0"/>
          <a:lstStyle/>
          <a:p>
            <a:pPr>
              <a:defRPr sz="1500" b="1">
                <a:solidFill>
                  <a:schemeClr val="bg2"/>
                </a:solidFill>
              </a:defRPr>
            </a:pPr>
            <a:endParaRPr lang="en-US"/>
          </a:p>
        </c:txPr>
        <c:crossAx val="515175104"/>
        <c:crosses val="autoZero"/>
        <c:auto val="1"/>
        <c:lblAlgn val="ctr"/>
        <c:lblOffset val="100"/>
        <c:noMultiLvlLbl val="0"/>
      </c:catAx>
      <c:valAx>
        <c:axId val="515175104"/>
        <c:scaling>
          <c:orientation val="minMax"/>
          <c:max val="40"/>
          <c:min val="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 of Deaths</a:t>
                </a:r>
                <a:endParaRPr lang="en-US" sz="1700" b="1" i="0" baseline="0" dirty="0">
                  <a:solidFill>
                    <a:schemeClr val="bg2"/>
                  </a:solidFill>
                </a:endParaRPr>
              </a:p>
            </c:rich>
          </c:tx>
          <c:layout>
            <c:manualLayout>
              <c:xMode val="edge"/>
              <c:yMode val="edge"/>
              <c:x val="1.5476854110050425E-2"/>
              <c:y val="0.32582317331302302"/>
            </c:manualLayout>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15174712"/>
        <c:crosses val="autoZero"/>
        <c:crossBetween val="between"/>
        <c:majorUnit val="10"/>
      </c:valAx>
      <c:spPr>
        <a:noFill/>
        <a:ln>
          <a:solidFill>
            <a:schemeClr val="bg2"/>
          </a:solidFill>
        </a:ln>
      </c:spPr>
    </c:plotArea>
    <c:legend>
      <c:legendPos val="r"/>
      <c:layout>
        <c:manualLayout>
          <c:xMode val="edge"/>
          <c:yMode val="edge"/>
          <c:x val="0.10786089238845144"/>
          <c:y val="3.0480773236678742E-2"/>
          <c:w val="0.86650742186638441"/>
          <c:h val="0.13070928633920759"/>
        </c:manualLayout>
      </c:layout>
      <c:overlay val="1"/>
      <c:spPr>
        <a:noFill/>
        <a:ln>
          <a:solidFill>
            <a:schemeClr val="bg2"/>
          </a:solidFill>
        </a:ln>
      </c:spPr>
      <c:txPr>
        <a:bodyPr/>
        <a:lstStyle/>
        <a:p>
          <a:pPr>
            <a:defRPr sz="15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5224115304552465E-2"/>
          <c:y val="0.12279071095236416"/>
          <c:w val="0.88772999818988152"/>
          <c:h val="0.70214501500427373"/>
        </c:manualLayout>
      </c:layout>
      <c:barChart>
        <c:barDir val="col"/>
        <c:grouping val="percentStacked"/>
        <c:varyColors val="0"/>
        <c:ser>
          <c:idx val="0"/>
          <c:order val="0"/>
          <c:tx>
            <c:strRef>
              <c:f>Sheet1!$A$2</c:f>
              <c:strCache>
                <c:ptCount val="1"/>
                <c:pt idx="0">
                  <c:v>&lt;-15 cm</c:v>
                </c:pt>
              </c:strCache>
            </c:strRef>
          </c:tx>
          <c:spPr>
            <a:solidFill>
              <a:srgbClr val="002060"/>
            </a:solidFill>
            <a:ln>
              <a:solidFill>
                <a:schemeClr val="bg2"/>
              </a:solidFill>
            </a:ln>
          </c:spPr>
          <c:invertIfNegative val="0"/>
          <c:cat>
            <c:strRef>
              <c:f>Sheet1!$B$1:$E$1</c:f>
              <c:strCache>
                <c:ptCount val="4"/>
                <c:pt idx="0">
                  <c:v>IIP/ILD-not IIP
(N=82)</c:v>
                </c:pt>
                <c:pt idx="1">
                  <c:v>IPAH/PH-not IPAH
(N=1068)</c:v>
                </c:pt>
                <c:pt idx="2">
                  <c:v>CF
(N=202)</c:v>
                </c:pt>
                <c:pt idx="3">
                  <c:v>Other
(N=180)</c:v>
                </c:pt>
              </c:strCache>
            </c:strRef>
          </c:cat>
          <c:val>
            <c:numRef>
              <c:f>Sheet1!$B$2:$E$2</c:f>
              <c:numCache>
                <c:formatCode>General</c:formatCode>
                <c:ptCount val="4"/>
                <c:pt idx="0">
                  <c:v>6</c:v>
                </c:pt>
                <c:pt idx="1">
                  <c:v>26</c:v>
                </c:pt>
                <c:pt idx="2">
                  <c:v>2</c:v>
                </c:pt>
                <c:pt idx="3">
                  <c:v>3</c:v>
                </c:pt>
              </c:numCache>
            </c:numRef>
          </c:val>
          <c:extLst>
            <c:ext xmlns:c16="http://schemas.microsoft.com/office/drawing/2014/chart" uri="{C3380CC4-5D6E-409C-BE32-E72D297353CC}">
              <c16:uniqueId val="{00000008-B63A-47DA-9836-54EF7E9E806C}"/>
            </c:ext>
          </c:extLst>
        </c:ser>
        <c:ser>
          <c:idx val="1"/>
          <c:order val="1"/>
          <c:tx>
            <c:strRef>
              <c:f>Sheet1!$A$3</c:f>
              <c:strCache>
                <c:ptCount val="1"/>
                <c:pt idx="0">
                  <c:v>-15 cm - &lt;-5 cm</c:v>
                </c:pt>
              </c:strCache>
            </c:strRef>
          </c:tx>
          <c:spPr>
            <a:solidFill>
              <a:srgbClr val="0070C0"/>
            </a:solidFill>
            <a:ln>
              <a:solidFill>
                <a:schemeClr val="bg2"/>
              </a:solidFill>
            </a:ln>
          </c:spPr>
          <c:invertIfNegative val="0"/>
          <c:cat>
            <c:strRef>
              <c:f>Sheet1!$B$1:$E$1</c:f>
              <c:strCache>
                <c:ptCount val="4"/>
                <c:pt idx="0">
                  <c:v>IIP/ILD-not IIP
(N=82)</c:v>
                </c:pt>
                <c:pt idx="1">
                  <c:v>IPAH/PH-not IPAH
(N=1068)</c:v>
                </c:pt>
                <c:pt idx="2">
                  <c:v>CF
(N=202)</c:v>
                </c:pt>
                <c:pt idx="3">
                  <c:v>Other
(N=180)</c:v>
                </c:pt>
              </c:strCache>
            </c:strRef>
          </c:cat>
          <c:val>
            <c:numRef>
              <c:f>Sheet1!$B$3:$E$3</c:f>
              <c:numCache>
                <c:formatCode>General</c:formatCode>
                <c:ptCount val="4"/>
                <c:pt idx="0">
                  <c:v>12</c:v>
                </c:pt>
                <c:pt idx="1">
                  <c:v>181</c:v>
                </c:pt>
                <c:pt idx="2">
                  <c:v>46</c:v>
                </c:pt>
                <c:pt idx="3">
                  <c:v>25</c:v>
                </c:pt>
              </c:numCache>
            </c:numRef>
          </c:val>
          <c:extLst>
            <c:ext xmlns:c16="http://schemas.microsoft.com/office/drawing/2014/chart" uri="{C3380CC4-5D6E-409C-BE32-E72D297353CC}">
              <c16:uniqueId val="{00000009-B63A-47DA-9836-54EF7E9E806C}"/>
            </c:ext>
          </c:extLst>
        </c:ser>
        <c:ser>
          <c:idx val="2"/>
          <c:order val="2"/>
          <c:tx>
            <c:strRef>
              <c:f>Sheet1!$A$4</c:f>
              <c:strCache>
                <c:ptCount val="1"/>
                <c:pt idx="0">
                  <c:v>-5 cm - 5 cm</c:v>
                </c:pt>
              </c:strCache>
            </c:strRef>
          </c:tx>
          <c:spPr>
            <a:solidFill>
              <a:srgbClr val="00B0F0"/>
            </a:solidFill>
            <a:ln>
              <a:solidFill>
                <a:srgbClr val="000000"/>
              </a:solidFill>
            </a:ln>
          </c:spPr>
          <c:invertIfNegative val="0"/>
          <c:cat>
            <c:strRef>
              <c:f>Sheet1!$B$1:$E$1</c:f>
              <c:strCache>
                <c:ptCount val="4"/>
                <c:pt idx="0">
                  <c:v>IIP/ILD-not IIP
(N=82)</c:v>
                </c:pt>
                <c:pt idx="1">
                  <c:v>IPAH/PH-not IPAH
(N=1068)</c:v>
                </c:pt>
                <c:pt idx="2">
                  <c:v>CF
(N=202)</c:v>
                </c:pt>
                <c:pt idx="3">
                  <c:v>Other
(N=180)</c:v>
                </c:pt>
              </c:strCache>
            </c:strRef>
          </c:cat>
          <c:val>
            <c:numRef>
              <c:f>Sheet1!$B$4:$E$4</c:f>
              <c:numCache>
                <c:formatCode>General</c:formatCode>
                <c:ptCount val="4"/>
                <c:pt idx="0">
                  <c:v>36</c:v>
                </c:pt>
                <c:pt idx="1">
                  <c:v>516</c:v>
                </c:pt>
                <c:pt idx="2">
                  <c:v>101</c:v>
                </c:pt>
                <c:pt idx="3">
                  <c:v>80</c:v>
                </c:pt>
              </c:numCache>
            </c:numRef>
          </c:val>
          <c:extLst>
            <c:ext xmlns:c16="http://schemas.microsoft.com/office/drawing/2014/chart" uri="{C3380CC4-5D6E-409C-BE32-E72D297353CC}">
              <c16:uniqueId val="{0000000A-B63A-47DA-9836-54EF7E9E806C}"/>
            </c:ext>
          </c:extLst>
        </c:ser>
        <c:ser>
          <c:idx val="3"/>
          <c:order val="3"/>
          <c:tx>
            <c:strRef>
              <c:f>Sheet1!$A$5</c:f>
              <c:strCache>
                <c:ptCount val="1"/>
                <c:pt idx="0">
                  <c:v>&gt;5 cm - 15 cm</c:v>
                </c:pt>
              </c:strCache>
            </c:strRef>
          </c:tx>
          <c:spPr>
            <a:solidFill>
              <a:schemeClr val="accent5">
                <a:lumMod val="50000"/>
              </a:schemeClr>
            </a:solidFill>
            <a:ln>
              <a:solidFill>
                <a:srgbClr val="000000"/>
              </a:solidFill>
            </a:ln>
          </c:spPr>
          <c:invertIfNegative val="0"/>
          <c:cat>
            <c:strRef>
              <c:f>Sheet1!$B$1:$E$1</c:f>
              <c:strCache>
                <c:ptCount val="4"/>
                <c:pt idx="0">
                  <c:v>IIP/ILD-not IIP
(N=82)</c:v>
                </c:pt>
                <c:pt idx="1">
                  <c:v>IPAH/PH-not IPAH
(N=1068)</c:v>
                </c:pt>
                <c:pt idx="2">
                  <c:v>CF
(N=202)</c:v>
                </c:pt>
                <c:pt idx="3">
                  <c:v>Other
(N=180)</c:v>
                </c:pt>
              </c:strCache>
            </c:strRef>
          </c:cat>
          <c:val>
            <c:numRef>
              <c:f>Sheet1!$B$5:$E$5</c:f>
              <c:numCache>
                <c:formatCode>General</c:formatCode>
                <c:ptCount val="4"/>
                <c:pt idx="0">
                  <c:v>26</c:v>
                </c:pt>
                <c:pt idx="1">
                  <c:v>292</c:v>
                </c:pt>
                <c:pt idx="2">
                  <c:v>42</c:v>
                </c:pt>
                <c:pt idx="3">
                  <c:v>65</c:v>
                </c:pt>
              </c:numCache>
            </c:numRef>
          </c:val>
          <c:extLst>
            <c:ext xmlns:c16="http://schemas.microsoft.com/office/drawing/2014/chart" uri="{C3380CC4-5D6E-409C-BE32-E72D297353CC}">
              <c16:uniqueId val="{0000000B-B63A-47DA-9836-54EF7E9E806C}"/>
            </c:ext>
          </c:extLst>
        </c:ser>
        <c:ser>
          <c:idx val="4"/>
          <c:order val="4"/>
          <c:tx>
            <c:strRef>
              <c:f>Sheet1!$A$6</c:f>
              <c:strCache>
                <c:ptCount val="1"/>
                <c:pt idx="0">
                  <c:v>&gt;15 cm</c:v>
                </c:pt>
              </c:strCache>
            </c:strRef>
          </c:tx>
          <c:spPr>
            <a:solidFill>
              <a:schemeClr val="accent5">
                <a:lumMod val="10000"/>
              </a:schemeClr>
            </a:solidFill>
            <a:ln>
              <a:solidFill>
                <a:schemeClr val="bg2"/>
              </a:solidFill>
            </a:ln>
          </c:spPr>
          <c:invertIfNegative val="0"/>
          <c:cat>
            <c:strRef>
              <c:f>Sheet1!$B$1:$E$1</c:f>
              <c:strCache>
                <c:ptCount val="4"/>
                <c:pt idx="0">
                  <c:v>IIP/ILD-not IIP
(N=82)</c:v>
                </c:pt>
                <c:pt idx="1">
                  <c:v>IPAH/PH-not IPAH
(N=1068)</c:v>
                </c:pt>
                <c:pt idx="2">
                  <c:v>CF
(N=202)</c:v>
                </c:pt>
                <c:pt idx="3">
                  <c:v>Other
(N=180)</c:v>
                </c:pt>
              </c:strCache>
            </c:strRef>
          </c:cat>
          <c:val>
            <c:numRef>
              <c:f>Sheet1!$B$6:$E$6</c:f>
              <c:numCache>
                <c:formatCode>General</c:formatCode>
                <c:ptCount val="4"/>
                <c:pt idx="0">
                  <c:v>2</c:v>
                </c:pt>
                <c:pt idx="1">
                  <c:v>53</c:v>
                </c:pt>
                <c:pt idx="2">
                  <c:v>11</c:v>
                </c:pt>
                <c:pt idx="3">
                  <c:v>7</c:v>
                </c:pt>
              </c:numCache>
            </c:numRef>
          </c:val>
          <c:extLst>
            <c:ext xmlns:c16="http://schemas.microsoft.com/office/drawing/2014/chart" uri="{C3380CC4-5D6E-409C-BE32-E72D297353CC}">
              <c16:uniqueId val="{0000000C-B63A-47DA-9836-54EF7E9E806C}"/>
            </c:ext>
          </c:extLst>
        </c:ser>
        <c:dLbls>
          <c:showLegendKey val="0"/>
          <c:showVal val="0"/>
          <c:showCatName val="0"/>
          <c:showSerName val="0"/>
          <c:showPercent val="0"/>
          <c:showBubbleSize val="0"/>
        </c:dLbls>
        <c:gapWidth val="45"/>
        <c:overlap val="100"/>
        <c:axId val="571880576"/>
        <c:axId val="573038592"/>
      </c:barChart>
      <c:catAx>
        <c:axId val="571880576"/>
        <c:scaling>
          <c:orientation val="minMax"/>
        </c:scaling>
        <c:delete val="0"/>
        <c:axPos val="b"/>
        <c:numFmt formatCode="General"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573038592"/>
        <c:crosses val="autoZero"/>
        <c:auto val="1"/>
        <c:lblAlgn val="ctr"/>
        <c:lblOffset val="100"/>
        <c:noMultiLvlLbl val="0"/>
      </c:catAx>
      <c:valAx>
        <c:axId val="573038592"/>
        <c:scaling>
          <c:orientation val="minMax"/>
        </c:scaling>
        <c:delete val="0"/>
        <c:axPos val="l"/>
        <c:majorGridlines>
          <c:spPr>
            <a:ln w="6350">
              <a:solidFill>
                <a:schemeClr val="bg2"/>
              </a:solidFill>
              <a:prstDash val="sysDash"/>
            </a:ln>
          </c:spPr>
        </c:majorGridlines>
        <c:title>
          <c:tx>
            <c:rich>
              <a:bodyPr/>
              <a:lstStyle/>
              <a:p>
                <a:pPr>
                  <a:defRPr sz="1600">
                    <a:solidFill>
                      <a:schemeClr val="bg2"/>
                    </a:solidFill>
                  </a:defRPr>
                </a:pPr>
                <a:r>
                  <a:rPr lang="en-US" sz="1600" dirty="0" smtClean="0">
                    <a:solidFill>
                      <a:schemeClr val="bg2"/>
                    </a:solidFill>
                  </a:rPr>
                  <a:t>% of</a:t>
                </a:r>
                <a:r>
                  <a:rPr lang="en-US" sz="1600" baseline="0" dirty="0" smtClean="0">
                    <a:solidFill>
                      <a:schemeClr val="bg2"/>
                    </a:solidFill>
                  </a:rPr>
                  <a:t> Transplants</a:t>
                </a:r>
                <a:endParaRPr lang="en-US" sz="1600" dirty="0">
                  <a:solidFill>
                    <a:schemeClr val="bg2"/>
                  </a:solidFill>
                </a:endParaRPr>
              </a:p>
            </c:rich>
          </c:tx>
          <c:layout/>
          <c:overlay val="0"/>
        </c:title>
        <c:numFmt formatCode="0%"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71880576"/>
        <c:crosses val="autoZero"/>
        <c:crossBetween val="between"/>
        <c:majorUnit val="0.2"/>
      </c:valAx>
      <c:spPr>
        <a:noFill/>
        <a:ln w="12700">
          <a:solidFill>
            <a:schemeClr val="bg2"/>
          </a:solidFill>
        </a:ln>
      </c:spPr>
    </c:plotArea>
    <c:legend>
      <c:legendPos val="t"/>
      <c:layout>
        <c:manualLayout>
          <c:xMode val="edge"/>
          <c:yMode val="edge"/>
          <c:x val="9.3103448275862061E-2"/>
          <c:y val="3.0769230769230771E-2"/>
          <c:w val="0.88872624219386365"/>
          <c:h val="7.5586233012089069E-2"/>
        </c:manualLayout>
      </c:layout>
      <c:overlay val="0"/>
      <c:spPr>
        <a:ln>
          <a:solidFill>
            <a:schemeClr val="bg2"/>
          </a:solidFill>
        </a:ln>
      </c:spPr>
      <c:txPr>
        <a:bodyPr/>
        <a:lstStyle/>
        <a:p>
          <a:pPr>
            <a:defRPr sz="16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5224115304552465E-2"/>
          <c:y val="0.11458051745025097"/>
          <c:w val="0.88772999818988152"/>
          <c:h val="0.69897793532760699"/>
        </c:manualLayout>
      </c:layout>
      <c:barChart>
        <c:barDir val="col"/>
        <c:grouping val="percentStacked"/>
        <c:varyColors val="0"/>
        <c:ser>
          <c:idx val="0"/>
          <c:order val="0"/>
          <c:tx>
            <c:strRef>
              <c:f>Sheet1!$A$2</c:f>
              <c:strCache>
                <c:ptCount val="1"/>
                <c:pt idx="0">
                  <c:v>&lt;-15 cm</c:v>
                </c:pt>
              </c:strCache>
            </c:strRef>
          </c:tx>
          <c:spPr>
            <a:solidFill>
              <a:srgbClr val="002060"/>
            </a:solidFill>
            <a:ln>
              <a:solidFill>
                <a:schemeClr val="bg2"/>
              </a:solidFill>
            </a:ln>
          </c:spPr>
          <c:invertIfNegative val="0"/>
          <c:cat>
            <c:strRef>
              <c:f>Sheet1!$B$1:$E$1</c:f>
              <c:strCache>
                <c:ptCount val="4"/>
                <c:pt idx="0">
                  <c:v>Female-to-Female
(N=767)</c:v>
                </c:pt>
                <c:pt idx="1">
                  <c:v>Female-to-Male
(N=250)</c:v>
                </c:pt>
                <c:pt idx="2">
                  <c:v>Male-to-Female
(N=272)</c:v>
                </c:pt>
                <c:pt idx="3">
                  <c:v>Male-to-Male
(N=580)</c:v>
                </c:pt>
              </c:strCache>
            </c:strRef>
          </c:cat>
          <c:val>
            <c:numRef>
              <c:f>Sheet1!$B$2:$E$2</c:f>
              <c:numCache>
                <c:formatCode>General</c:formatCode>
                <c:ptCount val="4"/>
                <c:pt idx="0">
                  <c:v>18</c:v>
                </c:pt>
                <c:pt idx="1">
                  <c:v>17</c:v>
                </c:pt>
                <c:pt idx="2">
                  <c:v>3</c:v>
                </c:pt>
                <c:pt idx="3">
                  <c:v>12</c:v>
                </c:pt>
              </c:numCache>
            </c:numRef>
          </c:val>
          <c:extLst>
            <c:ext xmlns:c16="http://schemas.microsoft.com/office/drawing/2014/chart" uri="{C3380CC4-5D6E-409C-BE32-E72D297353CC}">
              <c16:uniqueId val="{00000008-B63A-47DA-9836-54EF7E9E806C}"/>
            </c:ext>
          </c:extLst>
        </c:ser>
        <c:ser>
          <c:idx val="1"/>
          <c:order val="1"/>
          <c:tx>
            <c:strRef>
              <c:f>Sheet1!$A$3</c:f>
              <c:strCache>
                <c:ptCount val="1"/>
                <c:pt idx="0">
                  <c:v>-15 cm - &lt;-5 cm</c:v>
                </c:pt>
              </c:strCache>
            </c:strRef>
          </c:tx>
          <c:spPr>
            <a:solidFill>
              <a:srgbClr val="0070C0"/>
            </a:solidFill>
            <a:ln>
              <a:solidFill>
                <a:schemeClr val="bg2"/>
              </a:solidFill>
            </a:ln>
          </c:spPr>
          <c:invertIfNegative val="0"/>
          <c:cat>
            <c:strRef>
              <c:f>Sheet1!$B$1:$E$1</c:f>
              <c:strCache>
                <c:ptCount val="4"/>
                <c:pt idx="0">
                  <c:v>Female-to-Female
(N=767)</c:v>
                </c:pt>
                <c:pt idx="1">
                  <c:v>Female-to-Male
(N=250)</c:v>
                </c:pt>
                <c:pt idx="2">
                  <c:v>Male-to-Female
(N=272)</c:v>
                </c:pt>
                <c:pt idx="3">
                  <c:v>Male-to-Male
(N=580)</c:v>
                </c:pt>
              </c:strCache>
            </c:strRef>
          </c:cat>
          <c:val>
            <c:numRef>
              <c:f>Sheet1!$B$3:$E$3</c:f>
              <c:numCache>
                <c:formatCode>General</c:formatCode>
                <c:ptCount val="4"/>
                <c:pt idx="0">
                  <c:v>117</c:v>
                </c:pt>
                <c:pt idx="1">
                  <c:v>74</c:v>
                </c:pt>
                <c:pt idx="2">
                  <c:v>24</c:v>
                </c:pt>
                <c:pt idx="3">
                  <c:v>97</c:v>
                </c:pt>
              </c:numCache>
            </c:numRef>
          </c:val>
          <c:extLst>
            <c:ext xmlns:c16="http://schemas.microsoft.com/office/drawing/2014/chart" uri="{C3380CC4-5D6E-409C-BE32-E72D297353CC}">
              <c16:uniqueId val="{00000009-B63A-47DA-9836-54EF7E9E806C}"/>
            </c:ext>
          </c:extLst>
        </c:ser>
        <c:ser>
          <c:idx val="2"/>
          <c:order val="2"/>
          <c:tx>
            <c:strRef>
              <c:f>Sheet1!$A$4</c:f>
              <c:strCache>
                <c:ptCount val="1"/>
                <c:pt idx="0">
                  <c:v>-5 cm - 5 cm</c:v>
                </c:pt>
              </c:strCache>
            </c:strRef>
          </c:tx>
          <c:spPr>
            <a:solidFill>
              <a:srgbClr val="00B0F0"/>
            </a:solidFill>
            <a:ln>
              <a:solidFill>
                <a:srgbClr val="000000"/>
              </a:solidFill>
            </a:ln>
          </c:spPr>
          <c:invertIfNegative val="0"/>
          <c:cat>
            <c:strRef>
              <c:f>Sheet1!$B$1:$E$1</c:f>
              <c:strCache>
                <c:ptCount val="4"/>
                <c:pt idx="0">
                  <c:v>Female-to-Female
(N=767)</c:v>
                </c:pt>
                <c:pt idx="1">
                  <c:v>Female-to-Male
(N=250)</c:v>
                </c:pt>
                <c:pt idx="2">
                  <c:v>Male-to-Female
(N=272)</c:v>
                </c:pt>
                <c:pt idx="3">
                  <c:v>Male-to-Male
(N=580)</c:v>
                </c:pt>
              </c:strCache>
            </c:strRef>
          </c:cat>
          <c:val>
            <c:numRef>
              <c:f>Sheet1!$B$4:$E$4</c:f>
              <c:numCache>
                <c:formatCode>General</c:formatCode>
                <c:ptCount val="4"/>
                <c:pt idx="0">
                  <c:v>389</c:v>
                </c:pt>
                <c:pt idx="1">
                  <c:v>116</c:v>
                </c:pt>
                <c:pt idx="2">
                  <c:v>95</c:v>
                </c:pt>
                <c:pt idx="3">
                  <c:v>311</c:v>
                </c:pt>
              </c:numCache>
            </c:numRef>
          </c:val>
          <c:extLst>
            <c:ext xmlns:c16="http://schemas.microsoft.com/office/drawing/2014/chart" uri="{C3380CC4-5D6E-409C-BE32-E72D297353CC}">
              <c16:uniqueId val="{0000000A-B63A-47DA-9836-54EF7E9E806C}"/>
            </c:ext>
          </c:extLst>
        </c:ser>
        <c:ser>
          <c:idx val="3"/>
          <c:order val="3"/>
          <c:tx>
            <c:strRef>
              <c:f>Sheet1!$A$5</c:f>
              <c:strCache>
                <c:ptCount val="1"/>
                <c:pt idx="0">
                  <c:v>&gt;5 cm - 15 cm</c:v>
                </c:pt>
              </c:strCache>
            </c:strRef>
          </c:tx>
          <c:spPr>
            <a:solidFill>
              <a:schemeClr val="accent5">
                <a:lumMod val="50000"/>
              </a:schemeClr>
            </a:solidFill>
            <a:ln>
              <a:solidFill>
                <a:srgbClr val="000000"/>
              </a:solidFill>
            </a:ln>
          </c:spPr>
          <c:invertIfNegative val="0"/>
          <c:cat>
            <c:strRef>
              <c:f>Sheet1!$B$1:$E$1</c:f>
              <c:strCache>
                <c:ptCount val="4"/>
                <c:pt idx="0">
                  <c:v>Female-to-Female
(N=767)</c:v>
                </c:pt>
                <c:pt idx="1">
                  <c:v>Female-to-Male
(N=250)</c:v>
                </c:pt>
                <c:pt idx="2">
                  <c:v>Male-to-Female
(N=272)</c:v>
                </c:pt>
                <c:pt idx="3">
                  <c:v>Male-to-Male
(N=580)</c:v>
                </c:pt>
              </c:strCache>
            </c:strRef>
          </c:cat>
          <c:val>
            <c:numRef>
              <c:f>Sheet1!$B$5:$E$5</c:f>
              <c:numCache>
                <c:formatCode>General</c:formatCode>
                <c:ptCount val="4"/>
                <c:pt idx="0">
                  <c:v>220</c:v>
                </c:pt>
                <c:pt idx="1">
                  <c:v>41</c:v>
                </c:pt>
                <c:pt idx="2">
                  <c:v>108</c:v>
                </c:pt>
                <c:pt idx="3">
                  <c:v>146</c:v>
                </c:pt>
              </c:numCache>
            </c:numRef>
          </c:val>
          <c:extLst>
            <c:ext xmlns:c16="http://schemas.microsoft.com/office/drawing/2014/chart" uri="{C3380CC4-5D6E-409C-BE32-E72D297353CC}">
              <c16:uniqueId val="{0000000B-B63A-47DA-9836-54EF7E9E806C}"/>
            </c:ext>
          </c:extLst>
        </c:ser>
        <c:ser>
          <c:idx val="4"/>
          <c:order val="4"/>
          <c:tx>
            <c:strRef>
              <c:f>Sheet1!$A$6</c:f>
              <c:strCache>
                <c:ptCount val="1"/>
                <c:pt idx="0">
                  <c:v>&gt;15 cm</c:v>
                </c:pt>
              </c:strCache>
            </c:strRef>
          </c:tx>
          <c:spPr>
            <a:solidFill>
              <a:schemeClr val="accent5">
                <a:lumMod val="25000"/>
              </a:schemeClr>
            </a:solidFill>
            <a:ln>
              <a:solidFill>
                <a:schemeClr val="bg2"/>
              </a:solidFill>
            </a:ln>
          </c:spPr>
          <c:invertIfNegative val="0"/>
          <c:cat>
            <c:strRef>
              <c:f>Sheet1!$B$1:$E$1</c:f>
              <c:strCache>
                <c:ptCount val="4"/>
                <c:pt idx="0">
                  <c:v>Female-to-Female
(N=767)</c:v>
                </c:pt>
                <c:pt idx="1">
                  <c:v>Female-to-Male
(N=250)</c:v>
                </c:pt>
                <c:pt idx="2">
                  <c:v>Male-to-Female
(N=272)</c:v>
                </c:pt>
                <c:pt idx="3">
                  <c:v>Male-to-Male
(N=580)</c:v>
                </c:pt>
              </c:strCache>
            </c:strRef>
          </c:cat>
          <c:val>
            <c:numRef>
              <c:f>Sheet1!$B$6:$E$6</c:f>
              <c:numCache>
                <c:formatCode>General</c:formatCode>
                <c:ptCount val="4"/>
                <c:pt idx="0">
                  <c:v>23</c:v>
                </c:pt>
                <c:pt idx="1">
                  <c:v>2</c:v>
                </c:pt>
                <c:pt idx="2">
                  <c:v>42</c:v>
                </c:pt>
                <c:pt idx="3">
                  <c:v>14</c:v>
                </c:pt>
              </c:numCache>
            </c:numRef>
          </c:val>
          <c:extLst>
            <c:ext xmlns:c16="http://schemas.microsoft.com/office/drawing/2014/chart" uri="{C3380CC4-5D6E-409C-BE32-E72D297353CC}">
              <c16:uniqueId val="{0000000C-B63A-47DA-9836-54EF7E9E806C}"/>
            </c:ext>
          </c:extLst>
        </c:ser>
        <c:dLbls>
          <c:showLegendKey val="0"/>
          <c:showVal val="0"/>
          <c:showCatName val="0"/>
          <c:showSerName val="0"/>
          <c:showPercent val="0"/>
          <c:showBubbleSize val="0"/>
        </c:dLbls>
        <c:gapWidth val="50"/>
        <c:overlap val="100"/>
        <c:axId val="571880576"/>
        <c:axId val="573038592"/>
      </c:barChart>
      <c:catAx>
        <c:axId val="571880576"/>
        <c:scaling>
          <c:orientation val="minMax"/>
        </c:scaling>
        <c:delete val="0"/>
        <c:axPos val="b"/>
        <c:numFmt formatCode="General"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573038592"/>
        <c:crosses val="autoZero"/>
        <c:auto val="1"/>
        <c:lblAlgn val="ctr"/>
        <c:lblOffset val="100"/>
        <c:noMultiLvlLbl val="0"/>
      </c:catAx>
      <c:valAx>
        <c:axId val="573038592"/>
        <c:scaling>
          <c:orientation val="minMax"/>
        </c:scaling>
        <c:delete val="0"/>
        <c:axPos val="l"/>
        <c:majorGridlines>
          <c:spPr>
            <a:ln w="6350">
              <a:solidFill>
                <a:schemeClr val="bg2"/>
              </a:solidFill>
              <a:prstDash val="sysDash"/>
            </a:ln>
          </c:spPr>
        </c:majorGridlines>
        <c:title>
          <c:tx>
            <c:rich>
              <a:bodyPr/>
              <a:lstStyle/>
              <a:p>
                <a:pPr>
                  <a:defRPr sz="1600"/>
                </a:pPr>
                <a:r>
                  <a:rPr lang="en-US" sz="1600" dirty="0" smtClean="0">
                    <a:solidFill>
                      <a:schemeClr val="bg2"/>
                    </a:solidFill>
                  </a:rPr>
                  <a:t>%</a:t>
                </a:r>
                <a:r>
                  <a:rPr lang="en-US" sz="1600" baseline="0" dirty="0" smtClean="0">
                    <a:solidFill>
                      <a:schemeClr val="bg2"/>
                    </a:solidFill>
                  </a:rPr>
                  <a:t> of Transplants</a:t>
                </a:r>
                <a:endParaRPr lang="en-US" sz="1600" dirty="0">
                  <a:solidFill>
                    <a:schemeClr val="bg2"/>
                  </a:solidFill>
                </a:endParaRPr>
              </a:p>
            </c:rich>
          </c:tx>
          <c:layout/>
          <c:overlay val="0"/>
        </c:title>
        <c:numFmt formatCode="0%"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71880576"/>
        <c:crosses val="autoZero"/>
        <c:crossBetween val="between"/>
        <c:majorUnit val="0.2"/>
      </c:valAx>
      <c:spPr>
        <a:noFill/>
        <a:ln w="12700">
          <a:solidFill>
            <a:schemeClr val="bg2"/>
          </a:solidFill>
        </a:ln>
      </c:spPr>
    </c:plotArea>
    <c:legend>
      <c:legendPos val="t"/>
      <c:layout>
        <c:manualLayout>
          <c:xMode val="edge"/>
          <c:yMode val="edge"/>
          <c:x val="9.3103448275862061E-2"/>
          <c:y val="2.0389394360122052E-2"/>
          <c:w val="0.87435842610190984"/>
          <c:h val="6.730514804214778E-2"/>
        </c:manualLayout>
      </c:layout>
      <c:overlay val="0"/>
      <c:spPr>
        <a:ln>
          <a:solidFill>
            <a:schemeClr val="bg2"/>
          </a:solidFill>
        </a:ln>
      </c:spPr>
      <c:txPr>
        <a:bodyPr/>
        <a:lstStyle/>
        <a:p>
          <a:pPr>
            <a:defRPr sz="16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5224115304552465E-2"/>
          <c:y val="0.12444796916391142"/>
          <c:w val="0.88772999818988152"/>
          <c:h val="0.71114061320720057"/>
        </c:manualLayout>
      </c:layout>
      <c:barChart>
        <c:barDir val="col"/>
        <c:grouping val="percentStacked"/>
        <c:varyColors val="0"/>
        <c:ser>
          <c:idx val="0"/>
          <c:order val="0"/>
          <c:tx>
            <c:strRef>
              <c:f>Sheet1!$A$2</c:f>
              <c:strCache>
                <c:ptCount val="1"/>
                <c:pt idx="0">
                  <c:v>&lt;-15 cm</c:v>
                </c:pt>
              </c:strCache>
            </c:strRef>
          </c:tx>
          <c:spPr>
            <a:solidFill>
              <a:srgbClr val="002060"/>
            </a:solidFill>
            <a:ln>
              <a:solidFill>
                <a:schemeClr val="bg2"/>
              </a:solidFill>
            </a:ln>
          </c:spPr>
          <c:invertIfNegative val="0"/>
          <c:cat>
            <c:strRef>
              <c:f>Sheet1!$B$1:$D$1</c:f>
              <c:strCache>
                <c:ptCount val="3"/>
                <c:pt idx="0">
                  <c:v>&lt;2 hours (N=41)</c:v>
                </c:pt>
                <c:pt idx="1">
                  <c:v>2-&lt;4 hours (N=486)</c:v>
                </c:pt>
                <c:pt idx="2">
                  <c:v>4+ hours (N=441)</c:v>
                </c:pt>
              </c:strCache>
            </c:strRef>
          </c:cat>
          <c:val>
            <c:numRef>
              <c:f>Sheet1!$B$2:$D$2</c:f>
              <c:numCache>
                <c:formatCode>General</c:formatCode>
                <c:ptCount val="3"/>
                <c:pt idx="0">
                  <c:v>3</c:v>
                </c:pt>
                <c:pt idx="1">
                  <c:v>24</c:v>
                </c:pt>
                <c:pt idx="2">
                  <c:v>14</c:v>
                </c:pt>
              </c:numCache>
            </c:numRef>
          </c:val>
          <c:extLst>
            <c:ext xmlns:c16="http://schemas.microsoft.com/office/drawing/2014/chart" uri="{C3380CC4-5D6E-409C-BE32-E72D297353CC}">
              <c16:uniqueId val="{00000008-B63A-47DA-9836-54EF7E9E806C}"/>
            </c:ext>
          </c:extLst>
        </c:ser>
        <c:ser>
          <c:idx val="1"/>
          <c:order val="1"/>
          <c:tx>
            <c:strRef>
              <c:f>Sheet1!$A$3</c:f>
              <c:strCache>
                <c:ptCount val="1"/>
                <c:pt idx="0">
                  <c:v>-15 cm - &lt;-5 cm</c:v>
                </c:pt>
              </c:strCache>
            </c:strRef>
          </c:tx>
          <c:spPr>
            <a:solidFill>
              <a:srgbClr val="0070C0"/>
            </a:solidFill>
            <a:ln>
              <a:solidFill>
                <a:schemeClr val="bg2"/>
              </a:solidFill>
            </a:ln>
          </c:spPr>
          <c:invertIfNegative val="0"/>
          <c:cat>
            <c:strRef>
              <c:f>Sheet1!$B$1:$D$1</c:f>
              <c:strCache>
                <c:ptCount val="3"/>
                <c:pt idx="0">
                  <c:v>&lt;2 hours (N=41)</c:v>
                </c:pt>
                <c:pt idx="1">
                  <c:v>2-&lt;4 hours (N=486)</c:v>
                </c:pt>
                <c:pt idx="2">
                  <c:v>4+ hours (N=441)</c:v>
                </c:pt>
              </c:strCache>
            </c:strRef>
          </c:cat>
          <c:val>
            <c:numRef>
              <c:f>Sheet1!$B$3:$D$3</c:f>
              <c:numCache>
                <c:formatCode>General</c:formatCode>
                <c:ptCount val="3"/>
                <c:pt idx="0">
                  <c:v>8</c:v>
                </c:pt>
                <c:pt idx="1">
                  <c:v>92</c:v>
                </c:pt>
                <c:pt idx="2">
                  <c:v>93</c:v>
                </c:pt>
              </c:numCache>
            </c:numRef>
          </c:val>
          <c:extLst>
            <c:ext xmlns:c16="http://schemas.microsoft.com/office/drawing/2014/chart" uri="{C3380CC4-5D6E-409C-BE32-E72D297353CC}">
              <c16:uniqueId val="{00000009-B63A-47DA-9836-54EF7E9E806C}"/>
            </c:ext>
          </c:extLst>
        </c:ser>
        <c:ser>
          <c:idx val="2"/>
          <c:order val="2"/>
          <c:tx>
            <c:strRef>
              <c:f>Sheet1!$A$4</c:f>
              <c:strCache>
                <c:ptCount val="1"/>
                <c:pt idx="0">
                  <c:v>-5 cm - 5 cm</c:v>
                </c:pt>
              </c:strCache>
            </c:strRef>
          </c:tx>
          <c:spPr>
            <a:solidFill>
              <a:srgbClr val="00B0F0"/>
            </a:solidFill>
            <a:ln>
              <a:solidFill>
                <a:srgbClr val="000000"/>
              </a:solidFill>
            </a:ln>
          </c:spPr>
          <c:invertIfNegative val="0"/>
          <c:cat>
            <c:strRef>
              <c:f>Sheet1!$B$1:$D$1</c:f>
              <c:strCache>
                <c:ptCount val="3"/>
                <c:pt idx="0">
                  <c:v>&lt;2 hours (N=41)</c:v>
                </c:pt>
                <c:pt idx="1">
                  <c:v>2-&lt;4 hours (N=486)</c:v>
                </c:pt>
                <c:pt idx="2">
                  <c:v>4+ hours (N=441)</c:v>
                </c:pt>
              </c:strCache>
            </c:strRef>
          </c:cat>
          <c:val>
            <c:numRef>
              <c:f>Sheet1!$B$4:$D$4</c:f>
              <c:numCache>
                <c:formatCode>General</c:formatCode>
                <c:ptCount val="3"/>
                <c:pt idx="0">
                  <c:v>19</c:v>
                </c:pt>
                <c:pt idx="1">
                  <c:v>189</c:v>
                </c:pt>
                <c:pt idx="2">
                  <c:v>185</c:v>
                </c:pt>
              </c:numCache>
            </c:numRef>
          </c:val>
          <c:extLst>
            <c:ext xmlns:c16="http://schemas.microsoft.com/office/drawing/2014/chart" uri="{C3380CC4-5D6E-409C-BE32-E72D297353CC}">
              <c16:uniqueId val="{0000000A-B63A-47DA-9836-54EF7E9E806C}"/>
            </c:ext>
          </c:extLst>
        </c:ser>
        <c:ser>
          <c:idx val="3"/>
          <c:order val="3"/>
          <c:tx>
            <c:strRef>
              <c:f>Sheet1!$A$5</c:f>
              <c:strCache>
                <c:ptCount val="1"/>
                <c:pt idx="0">
                  <c:v>&gt;5 cm - 15 cm</c:v>
                </c:pt>
              </c:strCache>
            </c:strRef>
          </c:tx>
          <c:spPr>
            <a:solidFill>
              <a:schemeClr val="accent5">
                <a:lumMod val="50000"/>
              </a:schemeClr>
            </a:solidFill>
            <a:ln>
              <a:solidFill>
                <a:srgbClr val="000000"/>
              </a:solidFill>
            </a:ln>
          </c:spPr>
          <c:invertIfNegative val="0"/>
          <c:cat>
            <c:strRef>
              <c:f>Sheet1!$B$1:$D$1</c:f>
              <c:strCache>
                <c:ptCount val="3"/>
                <c:pt idx="0">
                  <c:v>&lt;2 hours (N=41)</c:v>
                </c:pt>
                <c:pt idx="1">
                  <c:v>2-&lt;4 hours (N=486)</c:v>
                </c:pt>
                <c:pt idx="2">
                  <c:v>4+ hours (N=441)</c:v>
                </c:pt>
              </c:strCache>
            </c:strRef>
          </c:cat>
          <c:val>
            <c:numRef>
              <c:f>Sheet1!$B$5:$D$5</c:f>
              <c:numCache>
                <c:formatCode>General</c:formatCode>
                <c:ptCount val="3"/>
                <c:pt idx="0">
                  <c:v>9</c:v>
                </c:pt>
                <c:pt idx="1">
                  <c:v>153</c:v>
                </c:pt>
                <c:pt idx="2">
                  <c:v>131</c:v>
                </c:pt>
              </c:numCache>
            </c:numRef>
          </c:val>
          <c:extLst>
            <c:ext xmlns:c16="http://schemas.microsoft.com/office/drawing/2014/chart" uri="{C3380CC4-5D6E-409C-BE32-E72D297353CC}">
              <c16:uniqueId val="{0000000B-B63A-47DA-9836-54EF7E9E806C}"/>
            </c:ext>
          </c:extLst>
        </c:ser>
        <c:ser>
          <c:idx val="4"/>
          <c:order val="4"/>
          <c:tx>
            <c:strRef>
              <c:f>Sheet1!$A$6</c:f>
              <c:strCache>
                <c:ptCount val="1"/>
                <c:pt idx="0">
                  <c:v>&gt;15 cm</c:v>
                </c:pt>
              </c:strCache>
            </c:strRef>
          </c:tx>
          <c:spPr>
            <a:solidFill>
              <a:schemeClr val="accent5">
                <a:lumMod val="25000"/>
              </a:schemeClr>
            </a:solidFill>
            <a:ln>
              <a:solidFill>
                <a:schemeClr val="bg2"/>
              </a:solidFill>
            </a:ln>
          </c:spPr>
          <c:invertIfNegative val="0"/>
          <c:cat>
            <c:strRef>
              <c:f>Sheet1!$B$1:$D$1</c:f>
              <c:strCache>
                <c:ptCount val="3"/>
                <c:pt idx="0">
                  <c:v>&lt;2 hours (N=41)</c:v>
                </c:pt>
                <c:pt idx="1">
                  <c:v>2-&lt;4 hours (N=486)</c:v>
                </c:pt>
                <c:pt idx="2">
                  <c:v>4+ hours (N=441)</c:v>
                </c:pt>
              </c:strCache>
            </c:strRef>
          </c:cat>
          <c:val>
            <c:numRef>
              <c:f>Sheet1!$B$6:$D$6</c:f>
              <c:numCache>
                <c:formatCode>General</c:formatCode>
                <c:ptCount val="3"/>
                <c:pt idx="0">
                  <c:v>2</c:v>
                </c:pt>
                <c:pt idx="1">
                  <c:v>28</c:v>
                </c:pt>
                <c:pt idx="2">
                  <c:v>18</c:v>
                </c:pt>
              </c:numCache>
            </c:numRef>
          </c:val>
          <c:extLst>
            <c:ext xmlns:c16="http://schemas.microsoft.com/office/drawing/2014/chart" uri="{C3380CC4-5D6E-409C-BE32-E72D297353CC}">
              <c16:uniqueId val="{0000000C-B63A-47DA-9836-54EF7E9E806C}"/>
            </c:ext>
          </c:extLst>
        </c:ser>
        <c:dLbls>
          <c:showLegendKey val="0"/>
          <c:showVal val="0"/>
          <c:showCatName val="0"/>
          <c:showSerName val="0"/>
          <c:showPercent val="0"/>
          <c:showBubbleSize val="0"/>
        </c:dLbls>
        <c:gapWidth val="50"/>
        <c:overlap val="100"/>
        <c:axId val="571880576"/>
        <c:axId val="573038592"/>
      </c:barChart>
      <c:catAx>
        <c:axId val="571880576"/>
        <c:scaling>
          <c:orientation val="minMax"/>
        </c:scaling>
        <c:delete val="0"/>
        <c:axPos val="b"/>
        <c:numFmt formatCode="General" sourceLinked="0"/>
        <c:majorTickMark val="out"/>
        <c:minorTickMark val="none"/>
        <c:tickLblPos val="nextTo"/>
        <c:spPr>
          <a:ln>
            <a:solidFill>
              <a:schemeClr val="bg2"/>
            </a:solidFill>
          </a:ln>
        </c:spPr>
        <c:txPr>
          <a:bodyPr/>
          <a:lstStyle/>
          <a:p>
            <a:pPr>
              <a:defRPr sz="1600" b="1">
                <a:solidFill>
                  <a:schemeClr val="bg2"/>
                </a:solidFill>
              </a:defRPr>
            </a:pPr>
            <a:endParaRPr lang="en-US"/>
          </a:p>
        </c:txPr>
        <c:crossAx val="573038592"/>
        <c:crosses val="autoZero"/>
        <c:auto val="1"/>
        <c:lblAlgn val="ctr"/>
        <c:lblOffset val="100"/>
        <c:noMultiLvlLbl val="0"/>
      </c:catAx>
      <c:valAx>
        <c:axId val="573038592"/>
        <c:scaling>
          <c:orientation val="minMax"/>
        </c:scaling>
        <c:delete val="0"/>
        <c:axPos val="l"/>
        <c:majorGridlines>
          <c:spPr>
            <a:ln w="6350">
              <a:solidFill>
                <a:schemeClr val="bg2"/>
              </a:solidFill>
              <a:prstDash val="sysDash"/>
            </a:ln>
          </c:spPr>
        </c:majorGridlines>
        <c:title>
          <c:tx>
            <c:rich>
              <a:bodyPr/>
              <a:lstStyle/>
              <a:p>
                <a:pPr>
                  <a:defRPr sz="1400">
                    <a:solidFill>
                      <a:schemeClr val="bg2"/>
                    </a:solidFill>
                  </a:defRPr>
                </a:pPr>
                <a:r>
                  <a:rPr lang="en-US" sz="1400" b="1" i="0" baseline="0" dirty="0" smtClean="0">
                    <a:effectLst/>
                  </a:rPr>
                  <a:t>% of Transplants</a:t>
                </a:r>
                <a:endParaRPr lang="en-US" sz="1400" dirty="0">
                  <a:effectLst/>
                </a:endParaRPr>
              </a:p>
            </c:rich>
          </c:tx>
          <c:layout/>
          <c:overlay val="0"/>
        </c:title>
        <c:numFmt formatCode="0%"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71880576"/>
        <c:crosses val="autoZero"/>
        <c:crossBetween val="between"/>
        <c:majorUnit val="0.2"/>
      </c:valAx>
      <c:spPr>
        <a:noFill/>
        <a:ln w="12700">
          <a:solidFill>
            <a:schemeClr val="bg2"/>
          </a:solidFill>
        </a:ln>
      </c:spPr>
    </c:plotArea>
    <c:legend>
      <c:legendPos val="t"/>
      <c:layout>
        <c:manualLayout>
          <c:xMode val="edge"/>
          <c:yMode val="edge"/>
          <c:x val="9.3103448275862061E-2"/>
          <c:y val="3.0769230769230771E-2"/>
          <c:w val="0.88872624219386365"/>
          <c:h val="7.7099355324485225E-2"/>
        </c:manualLayout>
      </c:layout>
      <c:overlay val="0"/>
      <c:spPr>
        <a:ln>
          <a:solidFill>
            <a:schemeClr val="bg2"/>
          </a:solidFill>
        </a:ln>
      </c:spPr>
      <c:txPr>
        <a:bodyPr/>
        <a:lstStyle/>
        <a:p>
          <a:pPr>
            <a:defRPr sz="16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5224115304552465E-2"/>
          <c:y val="0.12453754317228319"/>
          <c:w val="0.88772999818988152"/>
          <c:h val="0.71336517694599078"/>
        </c:manualLayout>
      </c:layout>
      <c:barChart>
        <c:barDir val="col"/>
        <c:grouping val="percentStacked"/>
        <c:varyColors val="0"/>
        <c:ser>
          <c:idx val="0"/>
          <c:order val="0"/>
          <c:tx>
            <c:strRef>
              <c:f>Sheet1!$A$2</c:f>
              <c:strCache>
                <c:ptCount val="1"/>
                <c:pt idx="0">
                  <c:v>15 cm</c:v>
                </c:pt>
              </c:strCache>
            </c:strRef>
          </c:tx>
          <c:spPr>
            <a:solidFill>
              <a:srgbClr val="002060"/>
            </a:solidFill>
            <a:ln>
              <a:solidFill>
                <a:schemeClr val="bg2"/>
              </a:solidFill>
            </a:ln>
          </c:spPr>
          <c:invertIfNegative val="0"/>
          <c:cat>
            <c:strRef>
              <c:f>Sheet1!$B$1:$F$1</c:f>
              <c:strCache>
                <c:ptCount val="5"/>
                <c:pt idx="0">
                  <c:v>&lt;18 years
(N=304)</c:v>
                </c:pt>
                <c:pt idx="1">
                  <c:v>18-34 years
(N=744)</c:v>
                </c:pt>
                <c:pt idx="2">
                  <c:v>35-44 years
(N=399)</c:v>
                </c:pt>
                <c:pt idx="3">
                  <c:v>45-54 years
(N=346)</c:v>
                </c:pt>
                <c:pt idx="4">
                  <c:v>55+ years
(N=76)</c:v>
                </c:pt>
              </c:strCache>
            </c:strRef>
          </c:cat>
          <c:val>
            <c:numRef>
              <c:f>Sheet1!$B$2:$F$2</c:f>
              <c:numCache>
                <c:formatCode>General</c:formatCode>
                <c:ptCount val="5"/>
                <c:pt idx="0">
                  <c:v>11</c:v>
                </c:pt>
                <c:pt idx="1">
                  <c:v>17</c:v>
                </c:pt>
                <c:pt idx="2">
                  <c:v>11</c:v>
                </c:pt>
                <c:pt idx="3">
                  <c:v>11</c:v>
                </c:pt>
                <c:pt idx="4">
                  <c:v>0</c:v>
                </c:pt>
              </c:numCache>
            </c:numRef>
          </c:val>
          <c:extLst>
            <c:ext xmlns:c16="http://schemas.microsoft.com/office/drawing/2014/chart" uri="{C3380CC4-5D6E-409C-BE32-E72D297353CC}">
              <c16:uniqueId val="{00000008-B63A-47DA-9836-54EF7E9E806C}"/>
            </c:ext>
          </c:extLst>
        </c:ser>
        <c:ser>
          <c:idx val="1"/>
          <c:order val="1"/>
          <c:tx>
            <c:strRef>
              <c:f>Sheet1!$A$3</c:f>
              <c:strCache>
                <c:ptCount val="1"/>
                <c:pt idx="0">
                  <c:v>-15 cm - &lt;-5 cm</c:v>
                </c:pt>
              </c:strCache>
            </c:strRef>
          </c:tx>
          <c:spPr>
            <a:solidFill>
              <a:srgbClr val="0070C0"/>
            </a:solidFill>
            <a:ln>
              <a:solidFill>
                <a:schemeClr val="bg2"/>
              </a:solidFill>
            </a:ln>
          </c:spPr>
          <c:invertIfNegative val="0"/>
          <c:cat>
            <c:strRef>
              <c:f>Sheet1!$B$1:$F$1</c:f>
              <c:strCache>
                <c:ptCount val="5"/>
                <c:pt idx="0">
                  <c:v>&lt;18 years
(N=304)</c:v>
                </c:pt>
                <c:pt idx="1">
                  <c:v>18-34 years
(N=744)</c:v>
                </c:pt>
                <c:pt idx="2">
                  <c:v>35-44 years
(N=399)</c:v>
                </c:pt>
                <c:pt idx="3">
                  <c:v>45-54 years
(N=346)</c:v>
                </c:pt>
                <c:pt idx="4">
                  <c:v>55+ years
(N=76)</c:v>
                </c:pt>
              </c:strCache>
            </c:strRef>
          </c:cat>
          <c:val>
            <c:numRef>
              <c:f>Sheet1!$B$3:$F$3</c:f>
              <c:numCache>
                <c:formatCode>General</c:formatCode>
                <c:ptCount val="5"/>
                <c:pt idx="0">
                  <c:v>52</c:v>
                </c:pt>
                <c:pt idx="1">
                  <c:v>119</c:v>
                </c:pt>
                <c:pt idx="2">
                  <c:v>76</c:v>
                </c:pt>
                <c:pt idx="3">
                  <c:v>54</c:v>
                </c:pt>
                <c:pt idx="4">
                  <c:v>11</c:v>
                </c:pt>
              </c:numCache>
            </c:numRef>
          </c:val>
          <c:extLst>
            <c:ext xmlns:c16="http://schemas.microsoft.com/office/drawing/2014/chart" uri="{C3380CC4-5D6E-409C-BE32-E72D297353CC}">
              <c16:uniqueId val="{00000009-B63A-47DA-9836-54EF7E9E806C}"/>
            </c:ext>
          </c:extLst>
        </c:ser>
        <c:ser>
          <c:idx val="2"/>
          <c:order val="2"/>
          <c:tx>
            <c:strRef>
              <c:f>Sheet1!$A$4</c:f>
              <c:strCache>
                <c:ptCount val="1"/>
                <c:pt idx="0">
                  <c:v>-5 cm - 5 cm</c:v>
                </c:pt>
              </c:strCache>
            </c:strRef>
          </c:tx>
          <c:spPr>
            <a:solidFill>
              <a:srgbClr val="00B0F0"/>
            </a:solidFill>
            <a:ln>
              <a:solidFill>
                <a:srgbClr val="000000"/>
              </a:solidFill>
            </a:ln>
          </c:spPr>
          <c:invertIfNegative val="0"/>
          <c:cat>
            <c:strRef>
              <c:f>Sheet1!$B$1:$F$1</c:f>
              <c:strCache>
                <c:ptCount val="5"/>
                <c:pt idx="0">
                  <c:v>&lt;18 years
(N=304)</c:v>
                </c:pt>
                <c:pt idx="1">
                  <c:v>18-34 years
(N=744)</c:v>
                </c:pt>
                <c:pt idx="2">
                  <c:v>35-44 years
(N=399)</c:v>
                </c:pt>
                <c:pt idx="3">
                  <c:v>45-54 years
(N=346)</c:v>
                </c:pt>
                <c:pt idx="4">
                  <c:v>55+ years
(N=76)</c:v>
                </c:pt>
              </c:strCache>
            </c:strRef>
          </c:cat>
          <c:val>
            <c:numRef>
              <c:f>Sheet1!$B$4:$F$4</c:f>
              <c:numCache>
                <c:formatCode>General</c:formatCode>
                <c:ptCount val="5"/>
                <c:pt idx="0">
                  <c:v>131</c:v>
                </c:pt>
                <c:pt idx="1">
                  <c:v>352</c:v>
                </c:pt>
                <c:pt idx="2">
                  <c:v>199</c:v>
                </c:pt>
                <c:pt idx="3">
                  <c:v>189</c:v>
                </c:pt>
                <c:pt idx="4">
                  <c:v>40</c:v>
                </c:pt>
              </c:numCache>
            </c:numRef>
          </c:val>
          <c:extLst>
            <c:ext xmlns:c16="http://schemas.microsoft.com/office/drawing/2014/chart" uri="{C3380CC4-5D6E-409C-BE32-E72D297353CC}">
              <c16:uniqueId val="{0000000A-B63A-47DA-9836-54EF7E9E806C}"/>
            </c:ext>
          </c:extLst>
        </c:ser>
        <c:ser>
          <c:idx val="3"/>
          <c:order val="3"/>
          <c:tx>
            <c:strRef>
              <c:f>Sheet1!$A$5</c:f>
              <c:strCache>
                <c:ptCount val="1"/>
                <c:pt idx="0">
                  <c:v>&gt;5 cm - 15 cm</c:v>
                </c:pt>
              </c:strCache>
            </c:strRef>
          </c:tx>
          <c:spPr>
            <a:solidFill>
              <a:schemeClr val="accent5">
                <a:lumMod val="50000"/>
              </a:schemeClr>
            </a:solidFill>
            <a:ln>
              <a:solidFill>
                <a:srgbClr val="000000"/>
              </a:solidFill>
            </a:ln>
          </c:spPr>
          <c:invertIfNegative val="0"/>
          <c:cat>
            <c:strRef>
              <c:f>Sheet1!$B$1:$F$1</c:f>
              <c:strCache>
                <c:ptCount val="5"/>
                <c:pt idx="0">
                  <c:v>&lt;18 years
(N=304)</c:v>
                </c:pt>
                <c:pt idx="1">
                  <c:v>18-34 years
(N=744)</c:v>
                </c:pt>
                <c:pt idx="2">
                  <c:v>35-44 years
(N=399)</c:v>
                </c:pt>
                <c:pt idx="3">
                  <c:v>45-54 years
(N=346)</c:v>
                </c:pt>
                <c:pt idx="4">
                  <c:v>55+ years
(N=76)</c:v>
                </c:pt>
              </c:strCache>
            </c:strRef>
          </c:cat>
          <c:val>
            <c:numRef>
              <c:f>Sheet1!$B$5:$F$5</c:f>
              <c:numCache>
                <c:formatCode>General</c:formatCode>
                <c:ptCount val="5"/>
                <c:pt idx="0">
                  <c:v>89</c:v>
                </c:pt>
                <c:pt idx="1">
                  <c:v>211</c:v>
                </c:pt>
                <c:pt idx="2">
                  <c:v>105</c:v>
                </c:pt>
                <c:pt idx="3">
                  <c:v>85</c:v>
                </c:pt>
                <c:pt idx="4">
                  <c:v>25</c:v>
                </c:pt>
              </c:numCache>
            </c:numRef>
          </c:val>
          <c:extLst>
            <c:ext xmlns:c16="http://schemas.microsoft.com/office/drawing/2014/chart" uri="{C3380CC4-5D6E-409C-BE32-E72D297353CC}">
              <c16:uniqueId val="{0000000B-B63A-47DA-9836-54EF7E9E806C}"/>
            </c:ext>
          </c:extLst>
        </c:ser>
        <c:ser>
          <c:idx val="4"/>
          <c:order val="4"/>
          <c:tx>
            <c:strRef>
              <c:f>Sheet1!$A$6</c:f>
              <c:strCache>
                <c:ptCount val="1"/>
                <c:pt idx="0">
                  <c:v>&gt;15 cm</c:v>
                </c:pt>
              </c:strCache>
            </c:strRef>
          </c:tx>
          <c:spPr>
            <a:solidFill>
              <a:schemeClr val="accent5">
                <a:lumMod val="25000"/>
              </a:schemeClr>
            </a:solidFill>
            <a:ln>
              <a:solidFill>
                <a:schemeClr val="bg2"/>
              </a:solidFill>
            </a:ln>
          </c:spPr>
          <c:invertIfNegative val="0"/>
          <c:cat>
            <c:strRef>
              <c:f>Sheet1!$B$1:$F$1</c:f>
              <c:strCache>
                <c:ptCount val="5"/>
                <c:pt idx="0">
                  <c:v>&lt;18 years
(N=304)</c:v>
                </c:pt>
                <c:pt idx="1">
                  <c:v>18-34 years
(N=744)</c:v>
                </c:pt>
                <c:pt idx="2">
                  <c:v>35-44 years
(N=399)</c:v>
                </c:pt>
                <c:pt idx="3">
                  <c:v>45-54 years
(N=346)</c:v>
                </c:pt>
                <c:pt idx="4">
                  <c:v>55+ years
(N=76)</c:v>
                </c:pt>
              </c:strCache>
            </c:strRef>
          </c:cat>
          <c:val>
            <c:numRef>
              <c:f>Sheet1!$B$6:$F$6</c:f>
              <c:numCache>
                <c:formatCode>General</c:formatCode>
                <c:ptCount val="5"/>
                <c:pt idx="0">
                  <c:v>21</c:v>
                </c:pt>
                <c:pt idx="1">
                  <c:v>45</c:v>
                </c:pt>
                <c:pt idx="2">
                  <c:v>8</c:v>
                </c:pt>
                <c:pt idx="3">
                  <c:v>7</c:v>
                </c:pt>
                <c:pt idx="4">
                  <c:v>0</c:v>
                </c:pt>
              </c:numCache>
            </c:numRef>
          </c:val>
          <c:extLst>
            <c:ext xmlns:c16="http://schemas.microsoft.com/office/drawing/2014/chart" uri="{C3380CC4-5D6E-409C-BE32-E72D297353CC}">
              <c16:uniqueId val="{0000000C-B63A-47DA-9836-54EF7E9E806C}"/>
            </c:ext>
          </c:extLst>
        </c:ser>
        <c:dLbls>
          <c:showLegendKey val="0"/>
          <c:showVal val="0"/>
          <c:showCatName val="0"/>
          <c:showSerName val="0"/>
          <c:showPercent val="0"/>
          <c:showBubbleSize val="0"/>
        </c:dLbls>
        <c:gapWidth val="50"/>
        <c:overlap val="100"/>
        <c:axId val="571880576"/>
        <c:axId val="573038592"/>
      </c:barChart>
      <c:catAx>
        <c:axId val="571880576"/>
        <c:scaling>
          <c:orientation val="minMax"/>
        </c:scaling>
        <c:delete val="0"/>
        <c:axPos val="b"/>
        <c:numFmt formatCode="General"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573038592"/>
        <c:crosses val="autoZero"/>
        <c:auto val="1"/>
        <c:lblAlgn val="ctr"/>
        <c:lblOffset val="100"/>
        <c:noMultiLvlLbl val="0"/>
      </c:catAx>
      <c:valAx>
        <c:axId val="573038592"/>
        <c:scaling>
          <c:orientation val="minMax"/>
        </c:scaling>
        <c:delete val="0"/>
        <c:axPos val="l"/>
        <c:majorGridlines>
          <c:spPr>
            <a:ln w="6350">
              <a:solidFill>
                <a:schemeClr val="bg2"/>
              </a:solidFill>
              <a:prstDash val="sysDash"/>
            </a:ln>
          </c:spPr>
        </c:majorGridlines>
        <c:title>
          <c:tx>
            <c:rich>
              <a:bodyPr/>
              <a:lstStyle/>
              <a:p>
                <a:pPr>
                  <a:defRPr sz="1600">
                    <a:solidFill>
                      <a:schemeClr val="bg2"/>
                    </a:solidFill>
                  </a:defRPr>
                </a:pPr>
                <a:r>
                  <a:rPr lang="en-US" sz="1600" b="1" i="0" baseline="0" dirty="0" smtClean="0">
                    <a:effectLst/>
                  </a:rPr>
                  <a:t>% of Transplants</a:t>
                </a:r>
                <a:endParaRPr lang="en-US" sz="1600" dirty="0">
                  <a:effectLst/>
                </a:endParaRPr>
              </a:p>
            </c:rich>
          </c:tx>
          <c:layout/>
          <c:overlay val="0"/>
        </c:title>
        <c:numFmt formatCode="0%"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71880576"/>
        <c:crosses val="autoZero"/>
        <c:crossBetween val="between"/>
        <c:majorUnit val="0.2"/>
      </c:valAx>
      <c:spPr>
        <a:noFill/>
        <a:ln w="12700">
          <a:solidFill>
            <a:schemeClr val="bg2"/>
          </a:solidFill>
        </a:ln>
      </c:spPr>
    </c:plotArea>
    <c:legend>
      <c:legendPos val="t"/>
      <c:layout>
        <c:manualLayout>
          <c:xMode val="edge"/>
          <c:yMode val="edge"/>
          <c:x val="9.420289855072464E-2"/>
          <c:y val="3.0769230769230771E-2"/>
          <c:w val="0.87818155882688576"/>
          <c:h val="7.2132687839595686E-2"/>
        </c:manualLayout>
      </c:layout>
      <c:overlay val="0"/>
      <c:spPr>
        <a:ln>
          <a:solidFill>
            <a:schemeClr val="bg2"/>
          </a:solidFill>
        </a:ln>
      </c:spPr>
      <c:txPr>
        <a:bodyPr/>
        <a:lstStyle/>
        <a:p>
          <a:pPr>
            <a:defRPr sz="16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6603425649380048E-2"/>
          <c:y val="0.11717808425795484"/>
          <c:w val="0.89635068784505401"/>
          <c:h val="0.76231043206865123"/>
        </c:manualLayout>
      </c:layout>
      <c:barChart>
        <c:barDir val="col"/>
        <c:grouping val="percentStacked"/>
        <c:varyColors val="0"/>
        <c:ser>
          <c:idx val="0"/>
          <c:order val="0"/>
          <c:tx>
            <c:strRef>
              <c:f>Sheet1!$A$2</c:f>
              <c:strCache>
                <c:ptCount val="1"/>
                <c:pt idx="0">
                  <c:v>&lt;-15 cm</c:v>
                </c:pt>
              </c:strCache>
            </c:strRef>
          </c:tx>
          <c:spPr>
            <a:solidFill>
              <a:srgbClr val="002060"/>
            </a:solidFill>
            <a:ln>
              <a:solidFill>
                <a:schemeClr val="bg2"/>
              </a:solidFill>
            </a:ln>
          </c:spPr>
          <c:invertIfNegative val="0"/>
          <c:cat>
            <c:strRef>
              <c:f>Sheet1!$B$1:$D$1</c:f>
              <c:strCache>
                <c:ptCount val="3"/>
                <c:pt idx="0">
                  <c:v>Europe (N=943)</c:v>
                </c:pt>
                <c:pt idx="1">
                  <c:v>North America (N=788)</c:v>
                </c:pt>
                <c:pt idx="2">
                  <c:v>Other (N=138)</c:v>
                </c:pt>
              </c:strCache>
            </c:strRef>
          </c:cat>
          <c:val>
            <c:numRef>
              <c:f>Sheet1!$B$2:$D$2</c:f>
              <c:numCache>
                <c:formatCode>General</c:formatCode>
                <c:ptCount val="3"/>
                <c:pt idx="0">
                  <c:v>8</c:v>
                </c:pt>
                <c:pt idx="1">
                  <c:v>38</c:v>
                </c:pt>
                <c:pt idx="2">
                  <c:v>4</c:v>
                </c:pt>
              </c:numCache>
            </c:numRef>
          </c:val>
          <c:extLst>
            <c:ext xmlns:c16="http://schemas.microsoft.com/office/drawing/2014/chart" uri="{C3380CC4-5D6E-409C-BE32-E72D297353CC}">
              <c16:uniqueId val="{00000008-B63A-47DA-9836-54EF7E9E806C}"/>
            </c:ext>
          </c:extLst>
        </c:ser>
        <c:ser>
          <c:idx val="1"/>
          <c:order val="1"/>
          <c:tx>
            <c:strRef>
              <c:f>Sheet1!$A$3</c:f>
              <c:strCache>
                <c:ptCount val="1"/>
                <c:pt idx="0">
                  <c:v>-15 cm - &lt;-5 cm</c:v>
                </c:pt>
              </c:strCache>
            </c:strRef>
          </c:tx>
          <c:spPr>
            <a:solidFill>
              <a:srgbClr val="0070C0"/>
            </a:solidFill>
            <a:ln>
              <a:solidFill>
                <a:schemeClr val="bg2"/>
              </a:solidFill>
            </a:ln>
          </c:spPr>
          <c:invertIfNegative val="0"/>
          <c:cat>
            <c:strRef>
              <c:f>Sheet1!$B$1:$D$1</c:f>
              <c:strCache>
                <c:ptCount val="3"/>
                <c:pt idx="0">
                  <c:v>Europe (N=943)</c:v>
                </c:pt>
                <c:pt idx="1">
                  <c:v>North America (N=788)</c:v>
                </c:pt>
                <c:pt idx="2">
                  <c:v>Other (N=138)</c:v>
                </c:pt>
              </c:strCache>
            </c:strRef>
          </c:cat>
          <c:val>
            <c:numRef>
              <c:f>Sheet1!$B$3:$D$3</c:f>
              <c:numCache>
                <c:formatCode>General</c:formatCode>
                <c:ptCount val="3"/>
                <c:pt idx="0">
                  <c:v>126</c:v>
                </c:pt>
                <c:pt idx="1">
                  <c:v>160</c:v>
                </c:pt>
                <c:pt idx="2">
                  <c:v>26</c:v>
                </c:pt>
              </c:numCache>
            </c:numRef>
          </c:val>
          <c:extLst>
            <c:ext xmlns:c16="http://schemas.microsoft.com/office/drawing/2014/chart" uri="{C3380CC4-5D6E-409C-BE32-E72D297353CC}">
              <c16:uniqueId val="{00000009-B63A-47DA-9836-54EF7E9E806C}"/>
            </c:ext>
          </c:extLst>
        </c:ser>
        <c:ser>
          <c:idx val="2"/>
          <c:order val="2"/>
          <c:tx>
            <c:strRef>
              <c:f>Sheet1!$A$4</c:f>
              <c:strCache>
                <c:ptCount val="1"/>
                <c:pt idx="0">
                  <c:v>-5 cm - 5 cm</c:v>
                </c:pt>
              </c:strCache>
            </c:strRef>
          </c:tx>
          <c:spPr>
            <a:solidFill>
              <a:srgbClr val="00B0F0"/>
            </a:solidFill>
            <a:ln>
              <a:solidFill>
                <a:srgbClr val="000000"/>
              </a:solidFill>
            </a:ln>
          </c:spPr>
          <c:invertIfNegative val="0"/>
          <c:cat>
            <c:strRef>
              <c:f>Sheet1!$B$1:$D$1</c:f>
              <c:strCache>
                <c:ptCount val="3"/>
                <c:pt idx="0">
                  <c:v>Europe (N=943)</c:v>
                </c:pt>
                <c:pt idx="1">
                  <c:v>North America (N=788)</c:v>
                </c:pt>
                <c:pt idx="2">
                  <c:v>Other (N=138)</c:v>
                </c:pt>
              </c:strCache>
            </c:strRef>
          </c:cat>
          <c:val>
            <c:numRef>
              <c:f>Sheet1!$B$4:$D$4</c:f>
              <c:numCache>
                <c:formatCode>General</c:formatCode>
                <c:ptCount val="3"/>
                <c:pt idx="0">
                  <c:v>544</c:v>
                </c:pt>
                <c:pt idx="1">
                  <c:v>303</c:v>
                </c:pt>
                <c:pt idx="2">
                  <c:v>64</c:v>
                </c:pt>
              </c:numCache>
            </c:numRef>
          </c:val>
          <c:extLst>
            <c:ext xmlns:c16="http://schemas.microsoft.com/office/drawing/2014/chart" uri="{C3380CC4-5D6E-409C-BE32-E72D297353CC}">
              <c16:uniqueId val="{0000000A-B63A-47DA-9836-54EF7E9E806C}"/>
            </c:ext>
          </c:extLst>
        </c:ser>
        <c:ser>
          <c:idx val="3"/>
          <c:order val="3"/>
          <c:tx>
            <c:strRef>
              <c:f>Sheet1!$A$5</c:f>
              <c:strCache>
                <c:ptCount val="1"/>
                <c:pt idx="0">
                  <c:v>&gt;5 cm - 15 cm</c:v>
                </c:pt>
              </c:strCache>
            </c:strRef>
          </c:tx>
          <c:spPr>
            <a:solidFill>
              <a:schemeClr val="accent5">
                <a:lumMod val="50000"/>
              </a:schemeClr>
            </a:solidFill>
            <a:ln>
              <a:solidFill>
                <a:srgbClr val="000000"/>
              </a:solidFill>
            </a:ln>
          </c:spPr>
          <c:invertIfNegative val="0"/>
          <c:cat>
            <c:strRef>
              <c:f>Sheet1!$B$1:$D$1</c:f>
              <c:strCache>
                <c:ptCount val="3"/>
                <c:pt idx="0">
                  <c:v>Europe (N=943)</c:v>
                </c:pt>
                <c:pt idx="1">
                  <c:v>North America (N=788)</c:v>
                </c:pt>
                <c:pt idx="2">
                  <c:v>Other (N=138)</c:v>
                </c:pt>
              </c:strCache>
            </c:strRef>
          </c:cat>
          <c:val>
            <c:numRef>
              <c:f>Sheet1!$B$5:$D$5</c:f>
              <c:numCache>
                <c:formatCode>General</c:formatCode>
                <c:ptCount val="3"/>
                <c:pt idx="0">
                  <c:v>234</c:v>
                </c:pt>
                <c:pt idx="1">
                  <c:v>240</c:v>
                </c:pt>
                <c:pt idx="2">
                  <c:v>41</c:v>
                </c:pt>
              </c:numCache>
            </c:numRef>
          </c:val>
          <c:extLst>
            <c:ext xmlns:c16="http://schemas.microsoft.com/office/drawing/2014/chart" uri="{C3380CC4-5D6E-409C-BE32-E72D297353CC}">
              <c16:uniqueId val="{0000000B-B63A-47DA-9836-54EF7E9E806C}"/>
            </c:ext>
          </c:extLst>
        </c:ser>
        <c:ser>
          <c:idx val="4"/>
          <c:order val="4"/>
          <c:tx>
            <c:strRef>
              <c:f>Sheet1!$A$6</c:f>
              <c:strCache>
                <c:ptCount val="1"/>
                <c:pt idx="0">
                  <c:v>&gt;15 cm</c:v>
                </c:pt>
              </c:strCache>
            </c:strRef>
          </c:tx>
          <c:spPr>
            <a:solidFill>
              <a:schemeClr val="accent5">
                <a:lumMod val="25000"/>
              </a:schemeClr>
            </a:solidFill>
            <a:ln>
              <a:solidFill>
                <a:schemeClr val="bg2"/>
              </a:solidFill>
            </a:ln>
          </c:spPr>
          <c:invertIfNegative val="0"/>
          <c:cat>
            <c:strRef>
              <c:f>Sheet1!$B$1:$D$1</c:f>
              <c:strCache>
                <c:ptCount val="3"/>
                <c:pt idx="0">
                  <c:v>Europe (N=943)</c:v>
                </c:pt>
                <c:pt idx="1">
                  <c:v>North America (N=788)</c:v>
                </c:pt>
                <c:pt idx="2">
                  <c:v>Other (N=138)</c:v>
                </c:pt>
              </c:strCache>
            </c:strRef>
          </c:cat>
          <c:val>
            <c:numRef>
              <c:f>Sheet1!$B$6:$D$6</c:f>
              <c:numCache>
                <c:formatCode>General</c:formatCode>
                <c:ptCount val="3"/>
                <c:pt idx="0">
                  <c:v>31</c:v>
                </c:pt>
                <c:pt idx="1">
                  <c:v>47</c:v>
                </c:pt>
                <c:pt idx="2">
                  <c:v>3</c:v>
                </c:pt>
              </c:numCache>
            </c:numRef>
          </c:val>
          <c:extLst>
            <c:ext xmlns:c16="http://schemas.microsoft.com/office/drawing/2014/chart" uri="{C3380CC4-5D6E-409C-BE32-E72D297353CC}">
              <c16:uniqueId val="{0000000C-B63A-47DA-9836-54EF7E9E806C}"/>
            </c:ext>
          </c:extLst>
        </c:ser>
        <c:dLbls>
          <c:showLegendKey val="0"/>
          <c:showVal val="0"/>
          <c:showCatName val="0"/>
          <c:showSerName val="0"/>
          <c:showPercent val="0"/>
          <c:showBubbleSize val="0"/>
        </c:dLbls>
        <c:gapWidth val="45"/>
        <c:overlap val="100"/>
        <c:axId val="571880576"/>
        <c:axId val="573038592"/>
      </c:barChart>
      <c:catAx>
        <c:axId val="571880576"/>
        <c:scaling>
          <c:orientation val="minMax"/>
        </c:scaling>
        <c:delete val="0"/>
        <c:axPos val="b"/>
        <c:numFmt formatCode="General"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573038592"/>
        <c:crosses val="autoZero"/>
        <c:auto val="1"/>
        <c:lblAlgn val="ctr"/>
        <c:lblOffset val="100"/>
        <c:noMultiLvlLbl val="0"/>
      </c:catAx>
      <c:valAx>
        <c:axId val="573038592"/>
        <c:scaling>
          <c:orientation val="minMax"/>
        </c:scaling>
        <c:delete val="0"/>
        <c:axPos val="l"/>
        <c:majorGridlines>
          <c:spPr>
            <a:ln w="6350">
              <a:solidFill>
                <a:schemeClr val="bg2"/>
              </a:solidFill>
              <a:prstDash val="sysDash"/>
            </a:ln>
          </c:spPr>
        </c:majorGridlines>
        <c:title>
          <c:tx>
            <c:rich>
              <a:bodyPr/>
              <a:lstStyle/>
              <a:p>
                <a:pPr>
                  <a:defRPr sz="1400">
                    <a:solidFill>
                      <a:schemeClr val="bg2"/>
                    </a:solidFill>
                  </a:defRPr>
                </a:pPr>
                <a:r>
                  <a:rPr lang="en-US" sz="1400" b="1" i="0" baseline="0" dirty="0" smtClean="0">
                    <a:effectLst/>
                  </a:rPr>
                  <a:t>% of Transplants</a:t>
                </a:r>
                <a:endParaRPr lang="en-US" sz="1400" dirty="0">
                  <a:effectLst/>
                </a:endParaRPr>
              </a:p>
            </c:rich>
          </c:tx>
          <c:layout/>
          <c:overlay val="0"/>
        </c:title>
        <c:numFmt formatCode="0%"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71880576"/>
        <c:crosses val="autoZero"/>
        <c:crossBetween val="between"/>
        <c:majorUnit val="0.2"/>
      </c:valAx>
      <c:spPr>
        <a:noFill/>
        <a:ln w="12700">
          <a:solidFill>
            <a:schemeClr val="bg2"/>
          </a:solidFill>
        </a:ln>
      </c:spPr>
    </c:plotArea>
    <c:legend>
      <c:legendPos val="t"/>
      <c:layout>
        <c:manualLayout>
          <c:xMode val="edge"/>
          <c:yMode val="edge"/>
          <c:x val="9.3103448275862061E-2"/>
          <c:y val="1.0004490176894983E-2"/>
          <c:w val="0.88872624219386365"/>
          <c:h val="9.0668055344649168E-2"/>
        </c:manualLayout>
      </c:layout>
      <c:overlay val="0"/>
      <c:spPr>
        <a:ln>
          <a:solidFill>
            <a:schemeClr val="bg2"/>
          </a:solidFill>
        </a:ln>
      </c:spPr>
      <c:txPr>
        <a:bodyPr/>
        <a:lstStyle/>
        <a:p>
          <a:pPr>
            <a:defRPr sz="16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6572223343876894E-2"/>
          <c:y val="4.6634611247364573E-2"/>
          <c:w val="0.8887554119837584"/>
          <c:h val="0.83943623332387762"/>
        </c:manualLayout>
      </c:layout>
      <c:scatterChart>
        <c:scatterStyle val="lineMarker"/>
        <c:varyColors val="0"/>
        <c:ser>
          <c:idx val="0"/>
          <c:order val="0"/>
          <c:tx>
            <c:strRef>
              <c:f>Sheet1!$B$1</c:f>
              <c:strCache>
                <c:ptCount val="1"/>
                <c:pt idx="0">
                  <c:v>&lt;-15 cm (N=48)</c:v>
                </c:pt>
              </c:strCache>
            </c:strRef>
          </c:tx>
          <c:spPr>
            <a:ln w="44450">
              <a:solidFill>
                <a:srgbClr val="00359E"/>
              </a:solidFill>
            </a:ln>
          </c:spPr>
          <c:marker>
            <c:symbol val="none"/>
          </c:marker>
          <c:xVal>
            <c:numRef>
              <c:f>Sheet1!$A$2:$A$50</c:f>
              <c:numCache>
                <c:formatCode>General</c:formatCode>
                <c:ptCount val="49"/>
                <c:pt idx="0">
                  <c:v>0</c:v>
                </c:pt>
                <c:pt idx="1">
                  <c:v>0.25</c:v>
                </c:pt>
                <c:pt idx="2">
                  <c:v>0.5</c:v>
                </c:pt>
                <c:pt idx="3">
                  <c:v>0.75</c:v>
                </c:pt>
                <c:pt idx="4">
                  <c:v>1</c:v>
                </c:pt>
                <c:pt idx="5">
                  <c:v>1.25</c:v>
                </c:pt>
                <c:pt idx="6">
                  <c:v>1.5</c:v>
                </c:pt>
                <c:pt idx="7">
                  <c:v>1.75</c:v>
                </c:pt>
                <c:pt idx="8">
                  <c:v>2</c:v>
                </c:pt>
                <c:pt idx="9">
                  <c:v>2.25</c:v>
                </c:pt>
                <c:pt idx="10">
                  <c:v>2.5</c:v>
                </c:pt>
                <c:pt idx="11">
                  <c:v>2.75</c:v>
                </c:pt>
                <c:pt idx="12">
                  <c:v>3</c:v>
                </c:pt>
                <c:pt idx="13">
                  <c:v>3.25</c:v>
                </c:pt>
                <c:pt idx="14">
                  <c:v>3.5</c:v>
                </c:pt>
                <c:pt idx="15">
                  <c:v>3.75</c:v>
                </c:pt>
                <c:pt idx="16">
                  <c:v>4</c:v>
                </c:pt>
                <c:pt idx="17">
                  <c:v>4.25</c:v>
                </c:pt>
                <c:pt idx="18">
                  <c:v>4.5</c:v>
                </c:pt>
                <c:pt idx="19">
                  <c:v>4.75</c:v>
                </c:pt>
                <c:pt idx="20">
                  <c:v>5</c:v>
                </c:pt>
                <c:pt idx="21">
                  <c:v>5.25</c:v>
                </c:pt>
                <c:pt idx="22">
                  <c:v>5.5</c:v>
                </c:pt>
                <c:pt idx="23">
                  <c:v>5.75</c:v>
                </c:pt>
                <c:pt idx="24">
                  <c:v>6</c:v>
                </c:pt>
                <c:pt idx="25">
                  <c:v>6.25</c:v>
                </c:pt>
                <c:pt idx="26">
                  <c:v>6.5</c:v>
                </c:pt>
                <c:pt idx="27">
                  <c:v>6.75</c:v>
                </c:pt>
                <c:pt idx="28">
                  <c:v>7</c:v>
                </c:pt>
                <c:pt idx="29">
                  <c:v>7.25</c:v>
                </c:pt>
                <c:pt idx="30">
                  <c:v>7.5</c:v>
                </c:pt>
                <c:pt idx="31">
                  <c:v>7.75</c:v>
                </c:pt>
                <c:pt idx="32">
                  <c:v>8</c:v>
                </c:pt>
                <c:pt idx="33">
                  <c:v>8.25</c:v>
                </c:pt>
                <c:pt idx="34">
                  <c:v>8.5</c:v>
                </c:pt>
                <c:pt idx="35">
                  <c:v>8.75</c:v>
                </c:pt>
                <c:pt idx="36">
                  <c:v>9</c:v>
                </c:pt>
                <c:pt idx="37">
                  <c:v>9.25</c:v>
                </c:pt>
                <c:pt idx="38">
                  <c:v>9.5</c:v>
                </c:pt>
                <c:pt idx="39">
                  <c:v>9.75</c:v>
                </c:pt>
                <c:pt idx="40">
                  <c:v>10</c:v>
                </c:pt>
                <c:pt idx="41">
                  <c:v>10.25</c:v>
                </c:pt>
                <c:pt idx="42">
                  <c:v>10.5</c:v>
                </c:pt>
                <c:pt idx="43">
                  <c:v>10.75</c:v>
                </c:pt>
                <c:pt idx="44">
                  <c:v>11</c:v>
                </c:pt>
                <c:pt idx="45">
                  <c:v>11.25</c:v>
                </c:pt>
                <c:pt idx="46">
                  <c:v>11.5</c:v>
                </c:pt>
                <c:pt idx="47">
                  <c:v>11.75</c:v>
                </c:pt>
                <c:pt idx="48">
                  <c:v>12</c:v>
                </c:pt>
              </c:numCache>
            </c:numRef>
          </c:xVal>
          <c:yVal>
            <c:numRef>
              <c:f>Sheet1!$B$2:$B$50</c:f>
              <c:numCache>
                <c:formatCode>General</c:formatCode>
                <c:ptCount val="49"/>
                <c:pt idx="0">
                  <c:v>100</c:v>
                </c:pt>
                <c:pt idx="1">
                  <c:v>87.5</c:v>
                </c:pt>
                <c:pt idx="2">
                  <c:v>83.332999999999998</c:v>
                </c:pt>
                <c:pt idx="3">
                  <c:v>79.167000000000002</c:v>
                </c:pt>
                <c:pt idx="4">
                  <c:v>79.167000000000002</c:v>
                </c:pt>
                <c:pt idx="5">
                  <c:v>77.082999999999998</c:v>
                </c:pt>
                <c:pt idx="6">
                  <c:v>77.082999999999998</c:v>
                </c:pt>
                <c:pt idx="7">
                  <c:v>77.082999999999998</c:v>
                </c:pt>
                <c:pt idx="8">
                  <c:v>75</c:v>
                </c:pt>
                <c:pt idx="9">
                  <c:v>72.917000000000002</c:v>
                </c:pt>
                <c:pt idx="10">
                  <c:v>72.917000000000002</c:v>
                </c:pt>
                <c:pt idx="11">
                  <c:v>72.917000000000002</c:v>
                </c:pt>
                <c:pt idx="12">
                  <c:v>72.917000000000002</c:v>
                </c:pt>
                <c:pt idx="13">
                  <c:v>72.917000000000002</c:v>
                </c:pt>
                <c:pt idx="14">
                  <c:v>70.832999999999998</c:v>
                </c:pt>
                <c:pt idx="15">
                  <c:v>70.832999999999998</c:v>
                </c:pt>
                <c:pt idx="16">
                  <c:v>68.75</c:v>
                </c:pt>
                <c:pt idx="17">
                  <c:v>68.75</c:v>
                </c:pt>
                <c:pt idx="18">
                  <c:v>68.75</c:v>
                </c:pt>
                <c:pt idx="19">
                  <c:v>68.75</c:v>
                </c:pt>
                <c:pt idx="20">
                  <c:v>68.75</c:v>
                </c:pt>
                <c:pt idx="21">
                  <c:v>68.75</c:v>
                </c:pt>
                <c:pt idx="22">
                  <c:v>68.75</c:v>
                </c:pt>
                <c:pt idx="23">
                  <c:v>68.75</c:v>
                </c:pt>
                <c:pt idx="24">
                  <c:v>68.75</c:v>
                </c:pt>
                <c:pt idx="25">
                  <c:v>68.75</c:v>
                </c:pt>
                <c:pt idx="26">
                  <c:v>68.75</c:v>
                </c:pt>
                <c:pt idx="27">
                  <c:v>68.75</c:v>
                </c:pt>
                <c:pt idx="28">
                  <c:v>68.75</c:v>
                </c:pt>
                <c:pt idx="29">
                  <c:v>68.75</c:v>
                </c:pt>
                <c:pt idx="30">
                  <c:v>66.667000000000002</c:v>
                </c:pt>
                <c:pt idx="31">
                  <c:v>66.667000000000002</c:v>
                </c:pt>
                <c:pt idx="32">
                  <c:v>66.667000000000002</c:v>
                </c:pt>
                <c:pt idx="33">
                  <c:v>66.667000000000002</c:v>
                </c:pt>
                <c:pt idx="34">
                  <c:v>66.667000000000002</c:v>
                </c:pt>
                <c:pt idx="35">
                  <c:v>64.582999999999998</c:v>
                </c:pt>
                <c:pt idx="36">
                  <c:v>64.582999999999998</c:v>
                </c:pt>
                <c:pt idx="37">
                  <c:v>64.582999999999998</c:v>
                </c:pt>
                <c:pt idx="38">
                  <c:v>62.5</c:v>
                </c:pt>
                <c:pt idx="39">
                  <c:v>62.5</c:v>
                </c:pt>
                <c:pt idx="40">
                  <c:v>62.5</c:v>
                </c:pt>
                <c:pt idx="41">
                  <c:v>62.5</c:v>
                </c:pt>
                <c:pt idx="42">
                  <c:v>60.417000000000002</c:v>
                </c:pt>
                <c:pt idx="43">
                  <c:v>60.417000000000002</c:v>
                </c:pt>
                <c:pt idx="44">
                  <c:v>60.417000000000002</c:v>
                </c:pt>
                <c:pt idx="45">
                  <c:v>60.417000000000002</c:v>
                </c:pt>
                <c:pt idx="46">
                  <c:v>60.417000000000002</c:v>
                </c:pt>
                <c:pt idx="47">
                  <c:v>60.417000000000002</c:v>
                </c:pt>
                <c:pt idx="48">
                  <c:v>60.417000000000002</c:v>
                </c:pt>
              </c:numCache>
            </c:numRef>
          </c:yVal>
          <c:smooth val="0"/>
          <c:extLst>
            <c:ext xmlns:c16="http://schemas.microsoft.com/office/drawing/2014/chart" uri="{C3380CC4-5D6E-409C-BE32-E72D297353CC}">
              <c16:uniqueId val="{00000000-917F-4CC6-AF60-5BD2817FFF02}"/>
            </c:ext>
          </c:extLst>
        </c:ser>
        <c:ser>
          <c:idx val="1"/>
          <c:order val="1"/>
          <c:tx>
            <c:strRef>
              <c:f>Sheet1!$C$1</c:f>
              <c:strCache>
                <c:ptCount val="1"/>
                <c:pt idx="0">
                  <c:v>-15 cm - &lt;-5 cm (N=302)</c:v>
                </c:pt>
              </c:strCache>
            </c:strRef>
          </c:tx>
          <c:spPr>
            <a:ln w="41275">
              <a:solidFill>
                <a:srgbClr val="0070C0"/>
              </a:solidFill>
              <a:prstDash val="solid"/>
            </a:ln>
          </c:spPr>
          <c:marker>
            <c:symbol val="none"/>
          </c:marker>
          <c:xVal>
            <c:numRef>
              <c:f>Sheet1!$A$2:$A$50</c:f>
              <c:numCache>
                <c:formatCode>General</c:formatCode>
                <c:ptCount val="49"/>
                <c:pt idx="0">
                  <c:v>0</c:v>
                </c:pt>
                <c:pt idx="1">
                  <c:v>0.25</c:v>
                </c:pt>
                <c:pt idx="2">
                  <c:v>0.5</c:v>
                </c:pt>
                <c:pt idx="3">
                  <c:v>0.75</c:v>
                </c:pt>
                <c:pt idx="4">
                  <c:v>1</c:v>
                </c:pt>
                <c:pt idx="5">
                  <c:v>1.25</c:v>
                </c:pt>
                <c:pt idx="6">
                  <c:v>1.5</c:v>
                </c:pt>
                <c:pt idx="7">
                  <c:v>1.75</c:v>
                </c:pt>
                <c:pt idx="8">
                  <c:v>2</c:v>
                </c:pt>
                <c:pt idx="9">
                  <c:v>2.25</c:v>
                </c:pt>
                <c:pt idx="10">
                  <c:v>2.5</c:v>
                </c:pt>
                <c:pt idx="11">
                  <c:v>2.75</c:v>
                </c:pt>
                <c:pt idx="12">
                  <c:v>3</c:v>
                </c:pt>
                <c:pt idx="13">
                  <c:v>3.25</c:v>
                </c:pt>
                <c:pt idx="14">
                  <c:v>3.5</c:v>
                </c:pt>
                <c:pt idx="15">
                  <c:v>3.75</c:v>
                </c:pt>
                <c:pt idx="16">
                  <c:v>4</c:v>
                </c:pt>
                <c:pt idx="17">
                  <c:v>4.25</c:v>
                </c:pt>
                <c:pt idx="18">
                  <c:v>4.5</c:v>
                </c:pt>
                <c:pt idx="19">
                  <c:v>4.75</c:v>
                </c:pt>
                <c:pt idx="20">
                  <c:v>5</c:v>
                </c:pt>
                <c:pt idx="21">
                  <c:v>5.25</c:v>
                </c:pt>
                <c:pt idx="22">
                  <c:v>5.5</c:v>
                </c:pt>
                <c:pt idx="23">
                  <c:v>5.75</c:v>
                </c:pt>
                <c:pt idx="24">
                  <c:v>6</c:v>
                </c:pt>
                <c:pt idx="25">
                  <c:v>6.25</c:v>
                </c:pt>
                <c:pt idx="26">
                  <c:v>6.5</c:v>
                </c:pt>
                <c:pt idx="27">
                  <c:v>6.75</c:v>
                </c:pt>
                <c:pt idx="28">
                  <c:v>7</c:v>
                </c:pt>
                <c:pt idx="29">
                  <c:v>7.25</c:v>
                </c:pt>
                <c:pt idx="30">
                  <c:v>7.5</c:v>
                </c:pt>
                <c:pt idx="31">
                  <c:v>7.75</c:v>
                </c:pt>
                <c:pt idx="32">
                  <c:v>8</c:v>
                </c:pt>
                <c:pt idx="33">
                  <c:v>8.25</c:v>
                </c:pt>
                <c:pt idx="34">
                  <c:v>8.5</c:v>
                </c:pt>
                <c:pt idx="35">
                  <c:v>8.75</c:v>
                </c:pt>
                <c:pt idx="36">
                  <c:v>9</c:v>
                </c:pt>
                <c:pt idx="37">
                  <c:v>9.25</c:v>
                </c:pt>
                <c:pt idx="38">
                  <c:v>9.5</c:v>
                </c:pt>
                <c:pt idx="39">
                  <c:v>9.75</c:v>
                </c:pt>
                <c:pt idx="40">
                  <c:v>10</c:v>
                </c:pt>
                <c:pt idx="41">
                  <c:v>10.25</c:v>
                </c:pt>
                <c:pt idx="42">
                  <c:v>10.5</c:v>
                </c:pt>
                <c:pt idx="43">
                  <c:v>10.75</c:v>
                </c:pt>
                <c:pt idx="44">
                  <c:v>11</c:v>
                </c:pt>
                <c:pt idx="45">
                  <c:v>11.25</c:v>
                </c:pt>
                <c:pt idx="46">
                  <c:v>11.5</c:v>
                </c:pt>
                <c:pt idx="47">
                  <c:v>11.75</c:v>
                </c:pt>
                <c:pt idx="48">
                  <c:v>12</c:v>
                </c:pt>
              </c:numCache>
            </c:numRef>
          </c:xVal>
          <c:yVal>
            <c:numRef>
              <c:f>Sheet1!$C$2:$C$50</c:f>
              <c:numCache>
                <c:formatCode>General</c:formatCode>
                <c:ptCount val="49"/>
                <c:pt idx="0">
                  <c:v>100</c:v>
                </c:pt>
                <c:pt idx="1">
                  <c:v>90.727999999999994</c:v>
                </c:pt>
                <c:pt idx="2">
                  <c:v>86.754999999999995</c:v>
                </c:pt>
                <c:pt idx="3">
                  <c:v>85.099000000000004</c:v>
                </c:pt>
                <c:pt idx="4">
                  <c:v>83.775000000000006</c:v>
                </c:pt>
                <c:pt idx="5">
                  <c:v>82.119</c:v>
                </c:pt>
                <c:pt idx="6">
                  <c:v>81.787999999999997</c:v>
                </c:pt>
                <c:pt idx="7">
                  <c:v>81.126000000000005</c:v>
                </c:pt>
                <c:pt idx="8">
                  <c:v>80.13</c:v>
                </c:pt>
                <c:pt idx="9">
                  <c:v>79.132000000000005</c:v>
                </c:pt>
                <c:pt idx="10">
                  <c:v>78.798000000000002</c:v>
                </c:pt>
                <c:pt idx="11">
                  <c:v>78.463999999999999</c:v>
                </c:pt>
                <c:pt idx="12">
                  <c:v>78.463999999999999</c:v>
                </c:pt>
                <c:pt idx="13">
                  <c:v>78.131</c:v>
                </c:pt>
                <c:pt idx="14">
                  <c:v>78.131</c:v>
                </c:pt>
                <c:pt idx="15">
                  <c:v>77.796999999999997</c:v>
                </c:pt>
                <c:pt idx="16">
                  <c:v>77.796999999999997</c:v>
                </c:pt>
                <c:pt idx="17">
                  <c:v>77.796999999999997</c:v>
                </c:pt>
                <c:pt idx="18">
                  <c:v>77.462999999999994</c:v>
                </c:pt>
                <c:pt idx="19">
                  <c:v>77.129000000000005</c:v>
                </c:pt>
                <c:pt idx="20">
                  <c:v>77.129000000000005</c:v>
                </c:pt>
                <c:pt idx="21">
                  <c:v>76.460999999999999</c:v>
                </c:pt>
                <c:pt idx="22">
                  <c:v>76.460999999999999</c:v>
                </c:pt>
                <c:pt idx="23">
                  <c:v>76.126999999999995</c:v>
                </c:pt>
                <c:pt idx="24">
                  <c:v>75.459000000000003</c:v>
                </c:pt>
                <c:pt idx="25">
                  <c:v>75.126000000000005</c:v>
                </c:pt>
                <c:pt idx="26">
                  <c:v>74.457999999999998</c:v>
                </c:pt>
                <c:pt idx="27">
                  <c:v>74.457999999999998</c:v>
                </c:pt>
                <c:pt idx="28">
                  <c:v>74.123999999999995</c:v>
                </c:pt>
                <c:pt idx="29">
                  <c:v>73.456000000000003</c:v>
                </c:pt>
                <c:pt idx="30">
                  <c:v>73.456000000000003</c:v>
                </c:pt>
                <c:pt idx="31">
                  <c:v>73.456000000000003</c:v>
                </c:pt>
                <c:pt idx="32">
                  <c:v>73.456000000000003</c:v>
                </c:pt>
                <c:pt idx="33">
                  <c:v>73.456000000000003</c:v>
                </c:pt>
                <c:pt idx="34">
                  <c:v>73.122</c:v>
                </c:pt>
                <c:pt idx="35">
                  <c:v>72.453999999999994</c:v>
                </c:pt>
                <c:pt idx="36">
                  <c:v>72.453999999999994</c:v>
                </c:pt>
                <c:pt idx="37">
                  <c:v>72.453999999999994</c:v>
                </c:pt>
                <c:pt idx="38">
                  <c:v>72.12</c:v>
                </c:pt>
                <c:pt idx="39">
                  <c:v>71.787000000000006</c:v>
                </c:pt>
                <c:pt idx="40">
                  <c:v>71.787000000000006</c:v>
                </c:pt>
                <c:pt idx="41">
                  <c:v>71.116</c:v>
                </c:pt>
                <c:pt idx="42">
                  <c:v>70.444999999999993</c:v>
                </c:pt>
                <c:pt idx="43">
                  <c:v>70.444999999999993</c:v>
                </c:pt>
                <c:pt idx="44">
                  <c:v>70.108999999999995</c:v>
                </c:pt>
                <c:pt idx="45">
                  <c:v>70.108999999999995</c:v>
                </c:pt>
                <c:pt idx="46">
                  <c:v>69.772000000000006</c:v>
                </c:pt>
                <c:pt idx="47">
                  <c:v>69.772000000000006</c:v>
                </c:pt>
                <c:pt idx="48">
                  <c:v>69.435000000000002</c:v>
                </c:pt>
              </c:numCache>
            </c:numRef>
          </c:yVal>
          <c:smooth val="0"/>
          <c:extLst>
            <c:ext xmlns:c16="http://schemas.microsoft.com/office/drawing/2014/chart" uri="{C3380CC4-5D6E-409C-BE32-E72D297353CC}">
              <c16:uniqueId val="{00000001-917F-4CC6-AF60-5BD2817FFF02}"/>
            </c:ext>
          </c:extLst>
        </c:ser>
        <c:ser>
          <c:idx val="2"/>
          <c:order val="2"/>
          <c:tx>
            <c:strRef>
              <c:f>Sheet1!$D$1</c:f>
              <c:strCache>
                <c:ptCount val="1"/>
                <c:pt idx="0">
                  <c:v>-5 cm - 5 cm (N=888)</c:v>
                </c:pt>
              </c:strCache>
            </c:strRef>
          </c:tx>
          <c:spPr>
            <a:ln w="41275">
              <a:solidFill>
                <a:srgbClr val="00B0F0"/>
              </a:solidFill>
            </a:ln>
          </c:spPr>
          <c:marker>
            <c:symbol val="none"/>
          </c:marker>
          <c:xVal>
            <c:numRef>
              <c:f>Sheet1!$A$2:$A$50</c:f>
              <c:numCache>
                <c:formatCode>General</c:formatCode>
                <c:ptCount val="49"/>
                <c:pt idx="0">
                  <c:v>0</c:v>
                </c:pt>
                <c:pt idx="1">
                  <c:v>0.25</c:v>
                </c:pt>
                <c:pt idx="2">
                  <c:v>0.5</c:v>
                </c:pt>
                <c:pt idx="3">
                  <c:v>0.75</c:v>
                </c:pt>
                <c:pt idx="4">
                  <c:v>1</c:v>
                </c:pt>
                <c:pt idx="5">
                  <c:v>1.25</c:v>
                </c:pt>
                <c:pt idx="6">
                  <c:v>1.5</c:v>
                </c:pt>
                <c:pt idx="7">
                  <c:v>1.75</c:v>
                </c:pt>
                <c:pt idx="8">
                  <c:v>2</c:v>
                </c:pt>
                <c:pt idx="9">
                  <c:v>2.25</c:v>
                </c:pt>
                <c:pt idx="10">
                  <c:v>2.5</c:v>
                </c:pt>
                <c:pt idx="11">
                  <c:v>2.75</c:v>
                </c:pt>
                <c:pt idx="12">
                  <c:v>3</c:v>
                </c:pt>
                <c:pt idx="13">
                  <c:v>3.25</c:v>
                </c:pt>
                <c:pt idx="14">
                  <c:v>3.5</c:v>
                </c:pt>
                <c:pt idx="15">
                  <c:v>3.75</c:v>
                </c:pt>
                <c:pt idx="16">
                  <c:v>4</c:v>
                </c:pt>
                <c:pt idx="17">
                  <c:v>4.25</c:v>
                </c:pt>
                <c:pt idx="18">
                  <c:v>4.5</c:v>
                </c:pt>
                <c:pt idx="19">
                  <c:v>4.75</c:v>
                </c:pt>
                <c:pt idx="20">
                  <c:v>5</c:v>
                </c:pt>
                <c:pt idx="21">
                  <c:v>5.25</c:v>
                </c:pt>
                <c:pt idx="22">
                  <c:v>5.5</c:v>
                </c:pt>
                <c:pt idx="23">
                  <c:v>5.75</c:v>
                </c:pt>
                <c:pt idx="24">
                  <c:v>6</c:v>
                </c:pt>
                <c:pt idx="25">
                  <c:v>6.25</c:v>
                </c:pt>
                <c:pt idx="26">
                  <c:v>6.5</c:v>
                </c:pt>
                <c:pt idx="27">
                  <c:v>6.75</c:v>
                </c:pt>
                <c:pt idx="28">
                  <c:v>7</c:v>
                </c:pt>
                <c:pt idx="29">
                  <c:v>7.25</c:v>
                </c:pt>
                <c:pt idx="30">
                  <c:v>7.5</c:v>
                </c:pt>
                <c:pt idx="31">
                  <c:v>7.75</c:v>
                </c:pt>
                <c:pt idx="32">
                  <c:v>8</c:v>
                </c:pt>
                <c:pt idx="33">
                  <c:v>8.25</c:v>
                </c:pt>
                <c:pt idx="34">
                  <c:v>8.5</c:v>
                </c:pt>
                <c:pt idx="35">
                  <c:v>8.75</c:v>
                </c:pt>
                <c:pt idx="36">
                  <c:v>9</c:v>
                </c:pt>
                <c:pt idx="37">
                  <c:v>9.25</c:v>
                </c:pt>
                <c:pt idx="38">
                  <c:v>9.5</c:v>
                </c:pt>
                <c:pt idx="39">
                  <c:v>9.75</c:v>
                </c:pt>
                <c:pt idx="40">
                  <c:v>10</c:v>
                </c:pt>
                <c:pt idx="41">
                  <c:v>10.25</c:v>
                </c:pt>
                <c:pt idx="42">
                  <c:v>10.5</c:v>
                </c:pt>
                <c:pt idx="43">
                  <c:v>10.75</c:v>
                </c:pt>
                <c:pt idx="44">
                  <c:v>11</c:v>
                </c:pt>
                <c:pt idx="45">
                  <c:v>11.25</c:v>
                </c:pt>
                <c:pt idx="46">
                  <c:v>11.5</c:v>
                </c:pt>
                <c:pt idx="47">
                  <c:v>11.75</c:v>
                </c:pt>
                <c:pt idx="48">
                  <c:v>12</c:v>
                </c:pt>
              </c:numCache>
            </c:numRef>
          </c:xVal>
          <c:yVal>
            <c:numRef>
              <c:f>Sheet1!$D$2:$D$50</c:f>
              <c:numCache>
                <c:formatCode>General</c:formatCode>
                <c:ptCount val="49"/>
                <c:pt idx="0">
                  <c:v>100</c:v>
                </c:pt>
                <c:pt idx="1">
                  <c:v>89.855999999999995</c:v>
                </c:pt>
                <c:pt idx="2">
                  <c:v>86.92</c:v>
                </c:pt>
                <c:pt idx="3">
                  <c:v>84.094999999999999</c:v>
                </c:pt>
                <c:pt idx="4">
                  <c:v>82.173000000000002</c:v>
                </c:pt>
                <c:pt idx="5">
                  <c:v>80.588999999999999</c:v>
                </c:pt>
                <c:pt idx="6">
                  <c:v>80.135999999999996</c:v>
                </c:pt>
                <c:pt idx="7">
                  <c:v>78.55</c:v>
                </c:pt>
                <c:pt idx="8">
                  <c:v>77.983000000000004</c:v>
                </c:pt>
                <c:pt idx="9">
                  <c:v>76.736000000000004</c:v>
                </c:pt>
                <c:pt idx="10">
                  <c:v>76.396000000000001</c:v>
                </c:pt>
                <c:pt idx="11">
                  <c:v>75.488</c:v>
                </c:pt>
                <c:pt idx="12">
                  <c:v>75.147999999999996</c:v>
                </c:pt>
                <c:pt idx="13">
                  <c:v>74.466999999999999</c:v>
                </c:pt>
                <c:pt idx="14">
                  <c:v>73.899000000000001</c:v>
                </c:pt>
                <c:pt idx="15">
                  <c:v>73.103999999999999</c:v>
                </c:pt>
                <c:pt idx="16">
                  <c:v>72.650000000000006</c:v>
                </c:pt>
                <c:pt idx="17">
                  <c:v>72.082999999999998</c:v>
                </c:pt>
                <c:pt idx="18">
                  <c:v>71.628</c:v>
                </c:pt>
                <c:pt idx="19">
                  <c:v>71.287000000000006</c:v>
                </c:pt>
                <c:pt idx="20">
                  <c:v>70.945999999999998</c:v>
                </c:pt>
                <c:pt idx="21">
                  <c:v>70.945999999999998</c:v>
                </c:pt>
                <c:pt idx="22">
                  <c:v>70.376000000000005</c:v>
                </c:pt>
                <c:pt idx="23">
                  <c:v>70.376000000000005</c:v>
                </c:pt>
                <c:pt idx="24">
                  <c:v>70.376000000000005</c:v>
                </c:pt>
                <c:pt idx="25">
                  <c:v>70.262</c:v>
                </c:pt>
                <c:pt idx="26">
                  <c:v>70.147000000000006</c:v>
                </c:pt>
                <c:pt idx="27">
                  <c:v>69.69</c:v>
                </c:pt>
                <c:pt idx="28">
                  <c:v>69.462000000000003</c:v>
                </c:pt>
                <c:pt idx="29">
                  <c:v>69.462000000000003</c:v>
                </c:pt>
                <c:pt idx="30">
                  <c:v>69.119</c:v>
                </c:pt>
                <c:pt idx="31">
                  <c:v>69.004000000000005</c:v>
                </c:pt>
                <c:pt idx="32">
                  <c:v>68.89</c:v>
                </c:pt>
                <c:pt idx="33">
                  <c:v>68.775000000000006</c:v>
                </c:pt>
                <c:pt idx="34">
                  <c:v>68.775000000000006</c:v>
                </c:pt>
                <c:pt idx="35">
                  <c:v>68.317999999999998</c:v>
                </c:pt>
                <c:pt idx="36">
                  <c:v>68.203000000000003</c:v>
                </c:pt>
                <c:pt idx="37">
                  <c:v>68.203000000000003</c:v>
                </c:pt>
                <c:pt idx="38">
                  <c:v>68.088999999999999</c:v>
                </c:pt>
                <c:pt idx="39">
                  <c:v>68.088999999999999</c:v>
                </c:pt>
                <c:pt idx="40">
                  <c:v>67.974000000000004</c:v>
                </c:pt>
                <c:pt idx="41">
                  <c:v>67.86</c:v>
                </c:pt>
                <c:pt idx="42">
                  <c:v>67.86</c:v>
                </c:pt>
                <c:pt idx="43">
                  <c:v>67.63</c:v>
                </c:pt>
                <c:pt idx="44">
                  <c:v>67.516000000000005</c:v>
                </c:pt>
                <c:pt idx="45">
                  <c:v>67.286000000000001</c:v>
                </c:pt>
                <c:pt idx="46">
                  <c:v>67.055999999999997</c:v>
                </c:pt>
                <c:pt idx="47">
                  <c:v>66.710999999999999</c:v>
                </c:pt>
                <c:pt idx="48">
                  <c:v>66.710999999999999</c:v>
                </c:pt>
              </c:numCache>
            </c:numRef>
          </c:yVal>
          <c:smooth val="0"/>
          <c:extLst>
            <c:ext xmlns:c16="http://schemas.microsoft.com/office/drawing/2014/chart" uri="{C3380CC4-5D6E-409C-BE32-E72D297353CC}">
              <c16:uniqueId val="{00000002-917F-4CC6-AF60-5BD2817FFF02}"/>
            </c:ext>
          </c:extLst>
        </c:ser>
        <c:ser>
          <c:idx val="3"/>
          <c:order val="3"/>
          <c:tx>
            <c:strRef>
              <c:f>Sheet1!$E$1</c:f>
              <c:strCache>
                <c:ptCount val="1"/>
                <c:pt idx="0">
                  <c:v>&gt;5 cm - 15 cm (N=495)</c:v>
                </c:pt>
              </c:strCache>
            </c:strRef>
          </c:tx>
          <c:spPr>
            <a:ln w="41275">
              <a:solidFill>
                <a:schemeClr val="accent5">
                  <a:lumMod val="50000"/>
                </a:schemeClr>
              </a:solidFill>
            </a:ln>
          </c:spPr>
          <c:marker>
            <c:symbol val="none"/>
          </c:marker>
          <c:xVal>
            <c:numRef>
              <c:f>Sheet1!$A$2:$A$50</c:f>
              <c:numCache>
                <c:formatCode>General</c:formatCode>
                <c:ptCount val="49"/>
                <c:pt idx="0">
                  <c:v>0</c:v>
                </c:pt>
                <c:pt idx="1">
                  <c:v>0.25</c:v>
                </c:pt>
                <c:pt idx="2">
                  <c:v>0.5</c:v>
                </c:pt>
                <c:pt idx="3">
                  <c:v>0.75</c:v>
                </c:pt>
                <c:pt idx="4">
                  <c:v>1</c:v>
                </c:pt>
                <c:pt idx="5">
                  <c:v>1.25</c:v>
                </c:pt>
                <c:pt idx="6">
                  <c:v>1.5</c:v>
                </c:pt>
                <c:pt idx="7">
                  <c:v>1.75</c:v>
                </c:pt>
                <c:pt idx="8">
                  <c:v>2</c:v>
                </c:pt>
                <c:pt idx="9">
                  <c:v>2.25</c:v>
                </c:pt>
                <c:pt idx="10">
                  <c:v>2.5</c:v>
                </c:pt>
                <c:pt idx="11">
                  <c:v>2.75</c:v>
                </c:pt>
                <c:pt idx="12">
                  <c:v>3</c:v>
                </c:pt>
                <c:pt idx="13">
                  <c:v>3.25</c:v>
                </c:pt>
                <c:pt idx="14">
                  <c:v>3.5</c:v>
                </c:pt>
                <c:pt idx="15">
                  <c:v>3.75</c:v>
                </c:pt>
                <c:pt idx="16">
                  <c:v>4</c:v>
                </c:pt>
                <c:pt idx="17">
                  <c:v>4.25</c:v>
                </c:pt>
                <c:pt idx="18">
                  <c:v>4.5</c:v>
                </c:pt>
                <c:pt idx="19">
                  <c:v>4.75</c:v>
                </c:pt>
                <c:pt idx="20">
                  <c:v>5</c:v>
                </c:pt>
                <c:pt idx="21">
                  <c:v>5.25</c:v>
                </c:pt>
                <c:pt idx="22">
                  <c:v>5.5</c:v>
                </c:pt>
                <c:pt idx="23">
                  <c:v>5.75</c:v>
                </c:pt>
                <c:pt idx="24">
                  <c:v>6</c:v>
                </c:pt>
                <c:pt idx="25">
                  <c:v>6.25</c:v>
                </c:pt>
                <c:pt idx="26">
                  <c:v>6.5</c:v>
                </c:pt>
                <c:pt idx="27">
                  <c:v>6.75</c:v>
                </c:pt>
                <c:pt idx="28">
                  <c:v>7</c:v>
                </c:pt>
                <c:pt idx="29">
                  <c:v>7.25</c:v>
                </c:pt>
                <c:pt idx="30">
                  <c:v>7.5</c:v>
                </c:pt>
                <c:pt idx="31">
                  <c:v>7.75</c:v>
                </c:pt>
                <c:pt idx="32">
                  <c:v>8</c:v>
                </c:pt>
                <c:pt idx="33">
                  <c:v>8.25</c:v>
                </c:pt>
                <c:pt idx="34">
                  <c:v>8.5</c:v>
                </c:pt>
                <c:pt idx="35">
                  <c:v>8.75</c:v>
                </c:pt>
                <c:pt idx="36">
                  <c:v>9</c:v>
                </c:pt>
                <c:pt idx="37">
                  <c:v>9.25</c:v>
                </c:pt>
                <c:pt idx="38">
                  <c:v>9.5</c:v>
                </c:pt>
                <c:pt idx="39">
                  <c:v>9.75</c:v>
                </c:pt>
                <c:pt idx="40">
                  <c:v>10</c:v>
                </c:pt>
                <c:pt idx="41">
                  <c:v>10.25</c:v>
                </c:pt>
                <c:pt idx="42">
                  <c:v>10.5</c:v>
                </c:pt>
                <c:pt idx="43">
                  <c:v>10.75</c:v>
                </c:pt>
                <c:pt idx="44">
                  <c:v>11</c:v>
                </c:pt>
                <c:pt idx="45">
                  <c:v>11.25</c:v>
                </c:pt>
                <c:pt idx="46">
                  <c:v>11.5</c:v>
                </c:pt>
                <c:pt idx="47">
                  <c:v>11.75</c:v>
                </c:pt>
                <c:pt idx="48">
                  <c:v>12</c:v>
                </c:pt>
              </c:numCache>
            </c:numRef>
          </c:xVal>
          <c:yVal>
            <c:numRef>
              <c:f>Sheet1!$E$2:$E$50</c:f>
              <c:numCache>
                <c:formatCode>General</c:formatCode>
                <c:ptCount val="49"/>
                <c:pt idx="0">
                  <c:v>100</c:v>
                </c:pt>
                <c:pt idx="1">
                  <c:v>91.507999999999996</c:v>
                </c:pt>
                <c:pt idx="2">
                  <c:v>88.471000000000004</c:v>
                </c:pt>
                <c:pt idx="3">
                  <c:v>86.042000000000002</c:v>
                </c:pt>
                <c:pt idx="4">
                  <c:v>85.028999999999996</c:v>
                </c:pt>
                <c:pt idx="5">
                  <c:v>84.826999999999998</c:v>
                </c:pt>
                <c:pt idx="6">
                  <c:v>84.421000000000006</c:v>
                </c:pt>
                <c:pt idx="7">
                  <c:v>83.608999999999995</c:v>
                </c:pt>
                <c:pt idx="8">
                  <c:v>81.986000000000004</c:v>
                </c:pt>
                <c:pt idx="9">
                  <c:v>81.376999999999995</c:v>
                </c:pt>
                <c:pt idx="10">
                  <c:v>80.564999999999998</c:v>
                </c:pt>
                <c:pt idx="11">
                  <c:v>80.159000000000006</c:v>
                </c:pt>
                <c:pt idx="12">
                  <c:v>79.347999999999999</c:v>
                </c:pt>
                <c:pt idx="13">
                  <c:v>79.144000000000005</c:v>
                </c:pt>
                <c:pt idx="14">
                  <c:v>78.941000000000003</c:v>
                </c:pt>
                <c:pt idx="15">
                  <c:v>78.941000000000003</c:v>
                </c:pt>
                <c:pt idx="16">
                  <c:v>78.534000000000006</c:v>
                </c:pt>
                <c:pt idx="17">
                  <c:v>78.33</c:v>
                </c:pt>
                <c:pt idx="18">
                  <c:v>78.126999999999995</c:v>
                </c:pt>
                <c:pt idx="19">
                  <c:v>77.923000000000002</c:v>
                </c:pt>
                <c:pt idx="20">
                  <c:v>77.313000000000002</c:v>
                </c:pt>
                <c:pt idx="21">
                  <c:v>76.906000000000006</c:v>
                </c:pt>
                <c:pt idx="22">
                  <c:v>76.703000000000003</c:v>
                </c:pt>
                <c:pt idx="23">
                  <c:v>76.296000000000006</c:v>
                </c:pt>
                <c:pt idx="24">
                  <c:v>75.888999999999996</c:v>
                </c:pt>
                <c:pt idx="25">
                  <c:v>75.888999999999996</c:v>
                </c:pt>
                <c:pt idx="26">
                  <c:v>75.888999999999996</c:v>
                </c:pt>
                <c:pt idx="27">
                  <c:v>75.685000000000002</c:v>
                </c:pt>
                <c:pt idx="28">
                  <c:v>75.278999999999996</c:v>
                </c:pt>
                <c:pt idx="29">
                  <c:v>74.668000000000006</c:v>
                </c:pt>
                <c:pt idx="30">
                  <c:v>74.058000000000007</c:v>
                </c:pt>
                <c:pt idx="31">
                  <c:v>74.058000000000007</c:v>
                </c:pt>
                <c:pt idx="32">
                  <c:v>73.853999999999999</c:v>
                </c:pt>
                <c:pt idx="33">
                  <c:v>73.650999999999996</c:v>
                </c:pt>
                <c:pt idx="34">
                  <c:v>73.244</c:v>
                </c:pt>
                <c:pt idx="35">
                  <c:v>73.244</c:v>
                </c:pt>
                <c:pt idx="36">
                  <c:v>73.244</c:v>
                </c:pt>
                <c:pt idx="37">
                  <c:v>73.040000000000006</c:v>
                </c:pt>
                <c:pt idx="38">
                  <c:v>72.427999999999997</c:v>
                </c:pt>
                <c:pt idx="39">
                  <c:v>72.427999999999997</c:v>
                </c:pt>
                <c:pt idx="40">
                  <c:v>72.224000000000004</c:v>
                </c:pt>
                <c:pt idx="41">
                  <c:v>72.02</c:v>
                </c:pt>
                <c:pt idx="42">
                  <c:v>72.02</c:v>
                </c:pt>
                <c:pt idx="43">
                  <c:v>72.02</c:v>
                </c:pt>
                <c:pt idx="44">
                  <c:v>71.814999999999998</c:v>
                </c:pt>
                <c:pt idx="45">
                  <c:v>71.814999999999998</c:v>
                </c:pt>
                <c:pt idx="46">
                  <c:v>71.814999999999998</c:v>
                </c:pt>
                <c:pt idx="47">
                  <c:v>71.406000000000006</c:v>
                </c:pt>
                <c:pt idx="48">
                  <c:v>70.997</c:v>
                </c:pt>
              </c:numCache>
            </c:numRef>
          </c:yVal>
          <c:smooth val="0"/>
          <c:extLst>
            <c:ext xmlns:c16="http://schemas.microsoft.com/office/drawing/2014/chart" uri="{C3380CC4-5D6E-409C-BE32-E72D297353CC}">
              <c16:uniqueId val="{00000003-917F-4CC6-AF60-5BD2817FFF02}"/>
            </c:ext>
          </c:extLst>
        </c:ser>
        <c:ser>
          <c:idx val="4"/>
          <c:order val="4"/>
          <c:tx>
            <c:strRef>
              <c:f>Sheet1!$F$1</c:f>
              <c:strCache>
                <c:ptCount val="1"/>
                <c:pt idx="0">
                  <c:v>&gt;15 cm (N=79)</c:v>
                </c:pt>
              </c:strCache>
            </c:strRef>
          </c:tx>
          <c:spPr>
            <a:ln w="41275">
              <a:solidFill>
                <a:schemeClr val="accent5">
                  <a:lumMod val="25000"/>
                </a:schemeClr>
              </a:solidFill>
            </a:ln>
          </c:spPr>
          <c:marker>
            <c:symbol val="none"/>
          </c:marker>
          <c:xVal>
            <c:numRef>
              <c:f>Sheet1!$A$2:$A$50</c:f>
              <c:numCache>
                <c:formatCode>General</c:formatCode>
                <c:ptCount val="49"/>
                <c:pt idx="0">
                  <c:v>0</c:v>
                </c:pt>
                <c:pt idx="1">
                  <c:v>0.25</c:v>
                </c:pt>
                <c:pt idx="2">
                  <c:v>0.5</c:v>
                </c:pt>
                <c:pt idx="3">
                  <c:v>0.75</c:v>
                </c:pt>
                <c:pt idx="4">
                  <c:v>1</c:v>
                </c:pt>
                <c:pt idx="5">
                  <c:v>1.25</c:v>
                </c:pt>
                <c:pt idx="6">
                  <c:v>1.5</c:v>
                </c:pt>
                <c:pt idx="7">
                  <c:v>1.75</c:v>
                </c:pt>
                <c:pt idx="8">
                  <c:v>2</c:v>
                </c:pt>
                <c:pt idx="9">
                  <c:v>2.25</c:v>
                </c:pt>
                <c:pt idx="10">
                  <c:v>2.5</c:v>
                </c:pt>
                <c:pt idx="11">
                  <c:v>2.75</c:v>
                </c:pt>
                <c:pt idx="12">
                  <c:v>3</c:v>
                </c:pt>
                <c:pt idx="13">
                  <c:v>3.25</c:v>
                </c:pt>
                <c:pt idx="14">
                  <c:v>3.5</c:v>
                </c:pt>
                <c:pt idx="15">
                  <c:v>3.75</c:v>
                </c:pt>
                <c:pt idx="16">
                  <c:v>4</c:v>
                </c:pt>
                <c:pt idx="17">
                  <c:v>4.25</c:v>
                </c:pt>
                <c:pt idx="18">
                  <c:v>4.5</c:v>
                </c:pt>
                <c:pt idx="19">
                  <c:v>4.75</c:v>
                </c:pt>
                <c:pt idx="20">
                  <c:v>5</c:v>
                </c:pt>
                <c:pt idx="21">
                  <c:v>5.25</c:v>
                </c:pt>
                <c:pt idx="22">
                  <c:v>5.5</c:v>
                </c:pt>
                <c:pt idx="23">
                  <c:v>5.75</c:v>
                </c:pt>
                <c:pt idx="24">
                  <c:v>6</c:v>
                </c:pt>
                <c:pt idx="25">
                  <c:v>6.25</c:v>
                </c:pt>
                <c:pt idx="26">
                  <c:v>6.5</c:v>
                </c:pt>
                <c:pt idx="27">
                  <c:v>6.75</c:v>
                </c:pt>
                <c:pt idx="28">
                  <c:v>7</c:v>
                </c:pt>
                <c:pt idx="29">
                  <c:v>7.25</c:v>
                </c:pt>
                <c:pt idx="30">
                  <c:v>7.5</c:v>
                </c:pt>
                <c:pt idx="31">
                  <c:v>7.75</c:v>
                </c:pt>
                <c:pt idx="32">
                  <c:v>8</c:v>
                </c:pt>
                <c:pt idx="33">
                  <c:v>8.25</c:v>
                </c:pt>
                <c:pt idx="34">
                  <c:v>8.5</c:v>
                </c:pt>
                <c:pt idx="35">
                  <c:v>8.75</c:v>
                </c:pt>
                <c:pt idx="36">
                  <c:v>9</c:v>
                </c:pt>
                <c:pt idx="37">
                  <c:v>9.25</c:v>
                </c:pt>
                <c:pt idx="38">
                  <c:v>9.5</c:v>
                </c:pt>
                <c:pt idx="39">
                  <c:v>9.75</c:v>
                </c:pt>
                <c:pt idx="40">
                  <c:v>10</c:v>
                </c:pt>
                <c:pt idx="41">
                  <c:v>10.25</c:v>
                </c:pt>
                <c:pt idx="42">
                  <c:v>10.5</c:v>
                </c:pt>
                <c:pt idx="43">
                  <c:v>10.75</c:v>
                </c:pt>
                <c:pt idx="44">
                  <c:v>11</c:v>
                </c:pt>
                <c:pt idx="45">
                  <c:v>11.25</c:v>
                </c:pt>
                <c:pt idx="46">
                  <c:v>11.5</c:v>
                </c:pt>
                <c:pt idx="47">
                  <c:v>11.75</c:v>
                </c:pt>
                <c:pt idx="48">
                  <c:v>12</c:v>
                </c:pt>
              </c:numCache>
            </c:numRef>
          </c:xVal>
          <c:yVal>
            <c:numRef>
              <c:f>Sheet1!$F$2:$F$50</c:f>
              <c:numCache>
                <c:formatCode>General</c:formatCode>
                <c:ptCount val="49"/>
                <c:pt idx="0">
                  <c:v>100</c:v>
                </c:pt>
                <c:pt idx="1">
                  <c:v>87.341999999999999</c:v>
                </c:pt>
                <c:pt idx="2">
                  <c:v>83.543999999999997</c:v>
                </c:pt>
                <c:pt idx="3">
                  <c:v>82.278000000000006</c:v>
                </c:pt>
                <c:pt idx="4">
                  <c:v>79.747</c:v>
                </c:pt>
                <c:pt idx="5">
                  <c:v>79.747</c:v>
                </c:pt>
                <c:pt idx="6">
                  <c:v>78.480999999999995</c:v>
                </c:pt>
                <c:pt idx="7">
                  <c:v>77.215000000000003</c:v>
                </c:pt>
                <c:pt idx="8">
                  <c:v>77.215000000000003</c:v>
                </c:pt>
                <c:pt idx="9">
                  <c:v>77.215000000000003</c:v>
                </c:pt>
                <c:pt idx="10">
                  <c:v>77.215000000000003</c:v>
                </c:pt>
                <c:pt idx="11">
                  <c:v>77.215000000000003</c:v>
                </c:pt>
                <c:pt idx="12">
                  <c:v>77.215000000000003</c:v>
                </c:pt>
                <c:pt idx="13">
                  <c:v>77.215000000000003</c:v>
                </c:pt>
                <c:pt idx="14">
                  <c:v>77.215000000000003</c:v>
                </c:pt>
                <c:pt idx="15">
                  <c:v>77.215000000000003</c:v>
                </c:pt>
                <c:pt idx="16">
                  <c:v>77.215000000000003</c:v>
                </c:pt>
                <c:pt idx="17">
                  <c:v>75.948999999999998</c:v>
                </c:pt>
                <c:pt idx="18">
                  <c:v>74.683999999999997</c:v>
                </c:pt>
                <c:pt idx="19">
                  <c:v>74.683999999999997</c:v>
                </c:pt>
                <c:pt idx="20">
                  <c:v>74.683999999999997</c:v>
                </c:pt>
                <c:pt idx="21">
                  <c:v>74.683999999999997</c:v>
                </c:pt>
                <c:pt idx="22">
                  <c:v>74.683999999999997</c:v>
                </c:pt>
                <c:pt idx="23">
                  <c:v>74.683999999999997</c:v>
                </c:pt>
                <c:pt idx="24">
                  <c:v>74.683999999999997</c:v>
                </c:pt>
                <c:pt idx="25">
                  <c:v>74.683999999999997</c:v>
                </c:pt>
                <c:pt idx="26">
                  <c:v>74.683999999999997</c:v>
                </c:pt>
                <c:pt idx="27">
                  <c:v>74.683999999999997</c:v>
                </c:pt>
                <c:pt idx="28">
                  <c:v>74.683999999999997</c:v>
                </c:pt>
                <c:pt idx="29">
                  <c:v>74.683999999999997</c:v>
                </c:pt>
                <c:pt idx="30">
                  <c:v>74.683999999999997</c:v>
                </c:pt>
                <c:pt idx="31">
                  <c:v>74.683999999999997</c:v>
                </c:pt>
                <c:pt idx="32">
                  <c:v>73.418000000000006</c:v>
                </c:pt>
                <c:pt idx="33">
                  <c:v>73.418000000000006</c:v>
                </c:pt>
                <c:pt idx="34">
                  <c:v>73.418000000000006</c:v>
                </c:pt>
                <c:pt idx="35">
                  <c:v>73.418000000000006</c:v>
                </c:pt>
                <c:pt idx="36">
                  <c:v>73.418000000000006</c:v>
                </c:pt>
                <c:pt idx="37">
                  <c:v>73.418000000000006</c:v>
                </c:pt>
                <c:pt idx="38">
                  <c:v>73.418000000000006</c:v>
                </c:pt>
                <c:pt idx="39">
                  <c:v>73.418000000000006</c:v>
                </c:pt>
                <c:pt idx="40">
                  <c:v>73.418000000000006</c:v>
                </c:pt>
                <c:pt idx="41">
                  <c:v>73.418000000000006</c:v>
                </c:pt>
                <c:pt idx="42">
                  <c:v>72.152000000000001</c:v>
                </c:pt>
                <c:pt idx="43">
                  <c:v>72.152000000000001</c:v>
                </c:pt>
                <c:pt idx="44">
                  <c:v>72.152000000000001</c:v>
                </c:pt>
                <c:pt idx="45">
                  <c:v>70.885999999999996</c:v>
                </c:pt>
                <c:pt idx="46">
                  <c:v>70.885999999999996</c:v>
                </c:pt>
                <c:pt idx="47">
                  <c:v>70.885999999999996</c:v>
                </c:pt>
                <c:pt idx="48">
                  <c:v>70.885999999999996</c:v>
                </c:pt>
              </c:numCache>
            </c:numRef>
          </c:yVal>
          <c:smooth val="0"/>
          <c:extLst>
            <c:ext xmlns:c16="http://schemas.microsoft.com/office/drawing/2014/chart" uri="{C3380CC4-5D6E-409C-BE32-E72D297353CC}">
              <c16:uniqueId val="{00000004-917F-4CC6-AF60-5BD2817FFF02}"/>
            </c:ext>
          </c:extLst>
        </c:ser>
        <c:dLbls>
          <c:showLegendKey val="0"/>
          <c:showVal val="0"/>
          <c:showCatName val="0"/>
          <c:showSerName val="0"/>
          <c:showPercent val="0"/>
          <c:showBubbleSize val="0"/>
        </c:dLbls>
        <c:axId val="684757120"/>
        <c:axId val="684753984"/>
      </c:scatterChart>
      <c:valAx>
        <c:axId val="684757120"/>
        <c:scaling>
          <c:orientation val="minMax"/>
          <c:max val="12"/>
          <c:min val="0"/>
        </c:scaling>
        <c:delete val="0"/>
        <c:axPos val="b"/>
        <c:title>
          <c:tx>
            <c:rich>
              <a:bodyPr/>
              <a:lstStyle/>
              <a:p>
                <a:pPr>
                  <a:defRPr sz="1700">
                    <a:solidFill>
                      <a:schemeClr val="bg2"/>
                    </a:solidFill>
                  </a:defRPr>
                </a:pPr>
                <a:r>
                  <a:rPr lang="en-US" sz="1700" dirty="0" smtClean="0">
                    <a:solidFill>
                      <a:schemeClr val="bg2"/>
                    </a:solidFill>
                  </a:rPr>
                  <a:t>Months</a:t>
                </a:r>
                <a:endParaRPr lang="en-US" sz="1700" dirty="0">
                  <a:solidFill>
                    <a:schemeClr val="bg2"/>
                  </a:solidFill>
                </a:endParaRPr>
              </a:p>
            </c:rich>
          </c:tx>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684753984"/>
        <c:crosses val="autoZero"/>
        <c:crossBetween val="midCat"/>
        <c:majorUnit val="1"/>
      </c:valAx>
      <c:valAx>
        <c:axId val="684753984"/>
        <c:scaling>
          <c:orientation val="minMax"/>
          <c:max val="100"/>
          <c:min val="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Survival (%)</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684757120"/>
        <c:crosses val="autoZero"/>
        <c:crossBetween val="midCat"/>
        <c:majorUnit val="25"/>
      </c:valAx>
      <c:spPr>
        <a:noFill/>
        <a:ln>
          <a:solidFill>
            <a:schemeClr val="bg2"/>
          </a:solidFill>
        </a:ln>
      </c:spPr>
    </c:plotArea>
    <c:legend>
      <c:legendPos val="b"/>
      <c:layout>
        <c:manualLayout>
          <c:xMode val="edge"/>
          <c:yMode val="edge"/>
          <c:x val="0.11094918092135035"/>
          <c:y val="0.7112017662919613"/>
          <c:w val="0.81831907864965159"/>
          <c:h val="0.12993965791025813"/>
        </c:manualLayout>
      </c:layout>
      <c:overlay val="1"/>
      <c:spPr>
        <a:noFill/>
        <a:ln>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6572223343876894E-2"/>
          <c:y val="4.6634611247364573E-2"/>
          <c:w val="0.8887554119837584"/>
          <c:h val="0.83943623332387762"/>
        </c:manualLayout>
      </c:layout>
      <c:scatterChart>
        <c:scatterStyle val="lineMarker"/>
        <c:varyColors val="0"/>
        <c:ser>
          <c:idx val="0"/>
          <c:order val="0"/>
          <c:tx>
            <c:strRef>
              <c:f>Sheet1!$B$1</c:f>
              <c:strCache>
                <c:ptCount val="1"/>
                <c:pt idx="0">
                  <c:v>&lt;-15 kg (N=182)</c:v>
                </c:pt>
              </c:strCache>
            </c:strRef>
          </c:tx>
          <c:spPr>
            <a:ln w="44450">
              <a:solidFill>
                <a:srgbClr val="00359E"/>
              </a:solidFill>
            </a:ln>
          </c:spPr>
          <c:marker>
            <c:symbol val="none"/>
          </c:marker>
          <c:xVal>
            <c:numRef>
              <c:f>Sheet1!$A$2:$A$50</c:f>
              <c:numCache>
                <c:formatCode>General</c:formatCode>
                <c:ptCount val="49"/>
                <c:pt idx="0">
                  <c:v>0</c:v>
                </c:pt>
                <c:pt idx="1">
                  <c:v>0.25</c:v>
                </c:pt>
                <c:pt idx="2">
                  <c:v>0.5</c:v>
                </c:pt>
                <c:pt idx="3">
                  <c:v>0.75</c:v>
                </c:pt>
                <c:pt idx="4">
                  <c:v>1</c:v>
                </c:pt>
                <c:pt idx="5">
                  <c:v>1.25</c:v>
                </c:pt>
                <c:pt idx="6">
                  <c:v>1.5</c:v>
                </c:pt>
                <c:pt idx="7">
                  <c:v>1.75</c:v>
                </c:pt>
                <c:pt idx="8">
                  <c:v>2</c:v>
                </c:pt>
                <c:pt idx="9">
                  <c:v>2.25</c:v>
                </c:pt>
                <c:pt idx="10">
                  <c:v>2.5</c:v>
                </c:pt>
                <c:pt idx="11">
                  <c:v>2.75</c:v>
                </c:pt>
                <c:pt idx="12">
                  <c:v>3</c:v>
                </c:pt>
                <c:pt idx="13">
                  <c:v>3.25</c:v>
                </c:pt>
                <c:pt idx="14">
                  <c:v>3.5</c:v>
                </c:pt>
                <c:pt idx="15">
                  <c:v>3.75</c:v>
                </c:pt>
                <c:pt idx="16">
                  <c:v>4</c:v>
                </c:pt>
                <c:pt idx="17">
                  <c:v>4.25</c:v>
                </c:pt>
                <c:pt idx="18">
                  <c:v>4.5</c:v>
                </c:pt>
                <c:pt idx="19">
                  <c:v>4.75</c:v>
                </c:pt>
                <c:pt idx="20">
                  <c:v>5</c:v>
                </c:pt>
                <c:pt idx="21">
                  <c:v>5.25</c:v>
                </c:pt>
                <c:pt idx="22">
                  <c:v>5.5</c:v>
                </c:pt>
                <c:pt idx="23">
                  <c:v>5.75</c:v>
                </c:pt>
                <c:pt idx="24">
                  <c:v>6</c:v>
                </c:pt>
                <c:pt idx="25">
                  <c:v>6.25</c:v>
                </c:pt>
                <c:pt idx="26">
                  <c:v>6.5</c:v>
                </c:pt>
                <c:pt idx="27">
                  <c:v>6.75</c:v>
                </c:pt>
                <c:pt idx="28">
                  <c:v>7</c:v>
                </c:pt>
                <c:pt idx="29">
                  <c:v>7.25</c:v>
                </c:pt>
                <c:pt idx="30">
                  <c:v>7.5</c:v>
                </c:pt>
                <c:pt idx="31">
                  <c:v>7.75</c:v>
                </c:pt>
                <c:pt idx="32">
                  <c:v>8</c:v>
                </c:pt>
                <c:pt idx="33">
                  <c:v>8.25</c:v>
                </c:pt>
                <c:pt idx="34">
                  <c:v>8.5</c:v>
                </c:pt>
                <c:pt idx="35">
                  <c:v>8.75</c:v>
                </c:pt>
                <c:pt idx="36">
                  <c:v>9</c:v>
                </c:pt>
                <c:pt idx="37">
                  <c:v>9.25</c:v>
                </c:pt>
                <c:pt idx="38">
                  <c:v>9.5</c:v>
                </c:pt>
                <c:pt idx="39">
                  <c:v>9.75</c:v>
                </c:pt>
                <c:pt idx="40">
                  <c:v>10</c:v>
                </c:pt>
                <c:pt idx="41">
                  <c:v>10.25</c:v>
                </c:pt>
                <c:pt idx="42">
                  <c:v>10.5</c:v>
                </c:pt>
                <c:pt idx="43">
                  <c:v>10.75</c:v>
                </c:pt>
                <c:pt idx="44">
                  <c:v>11</c:v>
                </c:pt>
                <c:pt idx="45">
                  <c:v>11.25</c:v>
                </c:pt>
                <c:pt idx="46">
                  <c:v>11.5</c:v>
                </c:pt>
                <c:pt idx="47">
                  <c:v>11.75</c:v>
                </c:pt>
                <c:pt idx="48">
                  <c:v>12</c:v>
                </c:pt>
              </c:numCache>
            </c:numRef>
          </c:xVal>
          <c:yVal>
            <c:numRef>
              <c:f>Sheet1!$B$2:$B$50</c:f>
              <c:numCache>
                <c:formatCode>General</c:formatCode>
                <c:ptCount val="49"/>
                <c:pt idx="0">
                  <c:v>100</c:v>
                </c:pt>
                <c:pt idx="1">
                  <c:v>89.56</c:v>
                </c:pt>
                <c:pt idx="2">
                  <c:v>84.614999999999995</c:v>
                </c:pt>
                <c:pt idx="3">
                  <c:v>80.22</c:v>
                </c:pt>
                <c:pt idx="4">
                  <c:v>78.022000000000006</c:v>
                </c:pt>
                <c:pt idx="5">
                  <c:v>76.923000000000002</c:v>
                </c:pt>
                <c:pt idx="6">
                  <c:v>76.923000000000002</c:v>
                </c:pt>
                <c:pt idx="7">
                  <c:v>75.823999999999998</c:v>
                </c:pt>
                <c:pt idx="8">
                  <c:v>73.626000000000005</c:v>
                </c:pt>
                <c:pt idx="9">
                  <c:v>73.076999999999998</c:v>
                </c:pt>
                <c:pt idx="10">
                  <c:v>71.977999999999994</c:v>
                </c:pt>
                <c:pt idx="11">
                  <c:v>71.977999999999994</c:v>
                </c:pt>
                <c:pt idx="12">
                  <c:v>71.977999999999994</c:v>
                </c:pt>
                <c:pt idx="13">
                  <c:v>70.879000000000005</c:v>
                </c:pt>
                <c:pt idx="14">
                  <c:v>70.33</c:v>
                </c:pt>
                <c:pt idx="15">
                  <c:v>69.230999999999995</c:v>
                </c:pt>
                <c:pt idx="16">
                  <c:v>68.680999999999997</c:v>
                </c:pt>
                <c:pt idx="17">
                  <c:v>68.680999999999997</c:v>
                </c:pt>
                <c:pt idx="18">
                  <c:v>68.132000000000005</c:v>
                </c:pt>
                <c:pt idx="19">
                  <c:v>67.581999999999994</c:v>
                </c:pt>
                <c:pt idx="20">
                  <c:v>67.581999999999994</c:v>
                </c:pt>
                <c:pt idx="21">
                  <c:v>67.033000000000001</c:v>
                </c:pt>
                <c:pt idx="22">
                  <c:v>67.033000000000001</c:v>
                </c:pt>
                <c:pt idx="23">
                  <c:v>67.033000000000001</c:v>
                </c:pt>
                <c:pt idx="24">
                  <c:v>67.033000000000001</c:v>
                </c:pt>
                <c:pt idx="25">
                  <c:v>67.033000000000001</c:v>
                </c:pt>
                <c:pt idx="26">
                  <c:v>67.033000000000001</c:v>
                </c:pt>
                <c:pt idx="27">
                  <c:v>67.033000000000001</c:v>
                </c:pt>
                <c:pt idx="28">
                  <c:v>66.483000000000004</c:v>
                </c:pt>
                <c:pt idx="29">
                  <c:v>65.933999999999997</c:v>
                </c:pt>
                <c:pt idx="30">
                  <c:v>65.933999999999997</c:v>
                </c:pt>
                <c:pt idx="31">
                  <c:v>65.933999999999997</c:v>
                </c:pt>
                <c:pt idx="32">
                  <c:v>65.933999999999997</c:v>
                </c:pt>
                <c:pt idx="33">
                  <c:v>65.933999999999997</c:v>
                </c:pt>
                <c:pt idx="34">
                  <c:v>65.385000000000005</c:v>
                </c:pt>
                <c:pt idx="35">
                  <c:v>65.385000000000005</c:v>
                </c:pt>
                <c:pt idx="36">
                  <c:v>65.385000000000005</c:v>
                </c:pt>
                <c:pt idx="37">
                  <c:v>65.385000000000005</c:v>
                </c:pt>
                <c:pt idx="38">
                  <c:v>65.385000000000005</c:v>
                </c:pt>
                <c:pt idx="39">
                  <c:v>65.385000000000005</c:v>
                </c:pt>
                <c:pt idx="40">
                  <c:v>65.385000000000005</c:v>
                </c:pt>
                <c:pt idx="41">
                  <c:v>64.831000000000003</c:v>
                </c:pt>
                <c:pt idx="42">
                  <c:v>64.275999999999996</c:v>
                </c:pt>
                <c:pt idx="43">
                  <c:v>64.275999999999996</c:v>
                </c:pt>
                <c:pt idx="44">
                  <c:v>63.722000000000001</c:v>
                </c:pt>
                <c:pt idx="45">
                  <c:v>63.722000000000001</c:v>
                </c:pt>
                <c:pt idx="46">
                  <c:v>63.722000000000001</c:v>
                </c:pt>
                <c:pt idx="47">
                  <c:v>63.167999999999999</c:v>
                </c:pt>
                <c:pt idx="48">
                  <c:v>63.167999999999999</c:v>
                </c:pt>
              </c:numCache>
            </c:numRef>
          </c:yVal>
          <c:smooth val="0"/>
          <c:extLst>
            <c:ext xmlns:c16="http://schemas.microsoft.com/office/drawing/2014/chart" uri="{C3380CC4-5D6E-409C-BE32-E72D297353CC}">
              <c16:uniqueId val="{00000000-917F-4CC6-AF60-5BD2817FFF02}"/>
            </c:ext>
          </c:extLst>
        </c:ser>
        <c:ser>
          <c:idx val="1"/>
          <c:order val="1"/>
          <c:tx>
            <c:strRef>
              <c:f>Sheet1!$C$1</c:f>
              <c:strCache>
                <c:ptCount val="1"/>
                <c:pt idx="0">
                  <c:v>-15 kg - &lt; -5 kg (N=328)</c:v>
                </c:pt>
              </c:strCache>
            </c:strRef>
          </c:tx>
          <c:spPr>
            <a:ln w="41275">
              <a:solidFill>
                <a:srgbClr val="0070C0"/>
              </a:solidFill>
              <a:prstDash val="solid"/>
            </a:ln>
          </c:spPr>
          <c:marker>
            <c:symbol val="none"/>
          </c:marker>
          <c:xVal>
            <c:numRef>
              <c:f>Sheet1!$A$2:$A$50</c:f>
              <c:numCache>
                <c:formatCode>General</c:formatCode>
                <c:ptCount val="49"/>
                <c:pt idx="0">
                  <c:v>0</c:v>
                </c:pt>
                <c:pt idx="1">
                  <c:v>0.25</c:v>
                </c:pt>
                <c:pt idx="2">
                  <c:v>0.5</c:v>
                </c:pt>
                <c:pt idx="3">
                  <c:v>0.75</c:v>
                </c:pt>
                <c:pt idx="4">
                  <c:v>1</c:v>
                </c:pt>
                <c:pt idx="5">
                  <c:v>1.25</c:v>
                </c:pt>
                <c:pt idx="6">
                  <c:v>1.5</c:v>
                </c:pt>
                <c:pt idx="7">
                  <c:v>1.75</c:v>
                </c:pt>
                <c:pt idx="8">
                  <c:v>2</c:v>
                </c:pt>
                <c:pt idx="9">
                  <c:v>2.25</c:v>
                </c:pt>
                <c:pt idx="10">
                  <c:v>2.5</c:v>
                </c:pt>
                <c:pt idx="11">
                  <c:v>2.75</c:v>
                </c:pt>
                <c:pt idx="12">
                  <c:v>3</c:v>
                </c:pt>
                <c:pt idx="13">
                  <c:v>3.25</c:v>
                </c:pt>
                <c:pt idx="14">
                  <c:v>3.5</c:v>
                </c:pt>
                <c:pt idx="15">
                  <c:v>3.75</c:v>
                </c:pt>
                <c:pt idx="16">
                  <c:v>4</c:v>
                </c:pt>
                <c:pt idx="17">
                  <c:v>4.25</c:v>
                </c:pt>
                <c:pt idx="18">
                  <c:v>4.5</c:v>
                </c:pt>
                <c:pt idx="19">
                  <c:v>4.75</c:v>
                </c:pt>
                <c:pt idx="20">
                  <c:v>5</c:v>
                </c:pt>
                <c:pt idx="21">
                  <c:v>5.25</c:v>
                </c:pt>
                <c:pt idx="22">
                  <c:v>5.5</c:v>
                </c:pt>
                <c:pt idx="23">
                  <c:v>5.75</c:v>
                </c:pt>
                <c:pt idx="24">
                  <c:v>6</c:v>
                </c:pt>
                <c:pt idx="25">
                  <c:v>6.25</c:v>
                </c:pt>
                <c:pt idx="26">
                  <c:v>6.5</c:v>
                </c:pt>
                <c:pt idx="27">
                  <c:v>6.75</c:v>
                </c:pt>
                <c:pt idx="28">
                  <c:v>7</c:v>
                </c:pt>
                <c:pt idx="29">
                  <c:v>7.25</c:v>
                </c:pt>
                <c:pt idx="30">
                  <c:v>7.5</c:v>
                </c:pt>
                <c:pt idx="31">
                  <c:v>7.75</c:v>
                </c:pt>
                <c:pt idx="32">
                  <c:v>8</c:v>
                </c:pt>
                <c:pt idx="33">
                  <c:v>8.25</c:v>
                </c:pt>
                <c:pt idx="34">
                  <c:v>8.5</c:v>
                </c:pt>
                <c:pt idx="35">
                  <c:v>8.75</c:v>
                </c:pt>
                <c:pt idx="36">
                  <c:v>9</c:v>
                </c:pt>
                <c:pt idx="37">
                  <c:v>9.25</c:v>
                </c:pt>
                <c:pt idx="38">
                  <c:v>9.5</c:v>
                </c:pt>
                <c:pt idx="39">
                  <c:v>9.75</c:v>
                </c:pt>
                <c:pt idx="40">
                  <c:v>10</c:v>
                </c:pt>
                <c:pt idx="41">
                  <c:v>10.25</c:v>
                </c:pt>
                <c:pt idx="42">
                  <c:v>10.5</c:v>
                </c:pt>
                <c:pt idx="43">
                  <c:v>10.75</c:v>
                </c:pt>
                <c:pt idx="44">
                  <c:v>11</c:v>
                </c:pt>
                <c:pt idx="45">
                  <c:v>11.25</c:v>
                </c:pt>
                <c:pt idx="46">
                  <c:v>11.5</c:v>
                </c:pt>
                <c:pt idx="47">
                  <c:v>11.75</c:v>
                </c:pt>
                <c:pt idx="48">
                  <c:v>12</c:v>
                </c:pt>
              </c:numCache>
            </c:numRef>
          </c:xVal>
          <c:yVal>
            <c:numRef>
              <c:f>Sheet1!$C$2:$C$50</c:f>
              <c:numCache>
                <c:formatCode>General</c:formatCode>
                <c:ptCount val="49"/>
                <c:pt idx="0">
                  <c:v>100</c:v>
                </c:pt>
                <c:pt idx="1">
                  <c:v>86.28</c:v>
                </c:pt>
                <c:pt idx="2">
                  <c:v>82.012</c:v>
                </c:pt>
                <c:pt idx="3">
                  <c:v>79.268000000000001</c:v>
                </c:pt>
                <c:pt idx="4">
                  <c:v>76.828999999999994</c:v>
                </c:pt>
                <c:pt idx="5">
                  <c:v>74.992999999999995</c:v>
                </c:pt>
                <c:pt idx="6">
                  <c:v>74.38</c:v>
                </c:pt>
                <c:pt idx="7">
                  <c:v>72.543999999999997</c:v>
                </c:pt>
                <c:pt idx="8">
                  <c:v>72.543999999999997</c:v>
                </c:pt>
                <c:pt idx="9">
                  <c:v>71.012</c:v>
                </c:pt>
                <c:pt idx="10">
                  <c:v>70.704999999999998</c:v>
                </c:pt>
                <c:pt idx="11">
                  <c:v>69.783000000000001</c:v>
                </c:pt>
                <c:pt idx="12">
                  <c:v>69.474999999999994</c:v>
                </c:pt>
                <c:pt idx="13">
                  <c:v>68.86</c:v>
                </c:pt>
                <c:pt idx="14">
                  <c:v>68.86</c:v>
                </c:pt>
                <c:pt idx="15">
                  <c:v>68.86</c:v>
                </c:pt>
                <c:pt idx="16">
                  <c:v>68.552999999999997</c:v>
                </c:pt>
                <c:pt idx="17">
                  <c:v>68.552999999999997</c:v>
                </c:pt>
                <c:pt idx="18">
                  <c:v>67.938000000000002</c:v>
                </c:pt>
                <c:pt idx="19">
                  <c:v>67.938000000000002</c:v>
                </c:pt>
                <c:pt idx="20">
                  <c:v>67.938000000000002</c:v>
                </c:pt>
                <c:pt idx="21">
                  <c:v>67.322999999999993</c:v>
                </c:pt>
                <c:pt idx="22">
                  <c:v>66.706999999999994</c:v>
                </c:pt>
                <c:pt idx="23">
                  <c:v>66.397999999999996</c:v>
                </c:pt>
                <c:pt idx="24">
                  <c:v>66.087999999999994</c:v>
                </c:pt>
                <c:pt idx="25">
                  <c:v>65.778000000000006</c:v>
                </c:pt>
                <c:pt idx="26">
                  <c:v>65.466999999999999</c:v>
                </c:pt>
                <c:pt idx="27">
                  <c:v>65.156999999999996</c:v>
                </c:pt>
                <c:pt idx="28">
                  <c:v>64.536000000000001</c:v>
                </c:pt>
                <c:pt idx="29">
                  <c:v>64.225999999999999</c:v>
                </c:pt>
                <c:pt idx="30">
                  <c:v>63.606000000000002</c:v>
                </c:pt>
                <c:pt idx="31">
                  <c:v>63.606000000000002</c:v>
                </c:pt>
                <c:pt idx="32">
                  <c:v>63.295000000000002</c:v>
                </c:pt>
                <c:pt idx="33">
                  <c:v>63.295000000000002</c:v>
                </c:pt>
                <c:pt idx="34">
                  <c:v>62.984999999999999</c:v>
                </c:pt>
                <c:pt idx="35">
                  <c:v>62.674999999999997</c:v>
                </c:pt>
                <c:pt idx="36">
                  <c:v>62.674999999999997</c:v>
                </c:pt>
                <c:pt idx="37">
                  <c:v>62.674999999999997</c:v>
                </c:pt>
                <c:pt idx="38">
                  <c:v>61.744</c:v>
                </c:pt>
                <c:pt idx="39">
                  <c:v>61.744</c:v>
                </c:pt>
                <c:pt idx="40">
                  <c:v>61.744</c:v>
                </c:pt>
                <c:pt idx="41">
                  <c:v>61.433999999999997</c:v>
                </c:pt>
                <c:pt idx="42">
                  <c:v>60.813000000000002</c:v>
                </c:pt>
                <c:pt idx="43">
                  <c:v>60.503</c:v>
                </c:pt>
                <c:pt idx="44">
                  <c:v>60.503</c:v>
                </c:pt>
                <c:pt idx="45">
                  <c:v>60.503</c:v>
                </c:pt>
                <c:pt idx="46">
                  <c:v>60.503</c:v>
                </c:pt>
                <c:pt idx="47">
                  <c:v>60.503</c:v>
                </c:pt>
                <c:pt idx="48">
                  <c:v>60.192999999999998</c:v>
                </c:pt>
              </c:numCache>
            </c:numRef>
          </c:yVal>
          <c:smooth val="0"/>
          <c:extLst>
            <c:ext xmlns:c16="http://schemas.microsoft.com/office/drawing/2014/chart" uri="{C3380CC4-5D6E-409C-BE32-E72D297353CC}">
              <c16:uniqueId val="{00000001-917F-4CC6-AF60-5BD2817FFF02}"/>
            </c:ext>
          </c:extLst>
        </c:ser>
        <c:ser>
          <c:idx val="2"/>
          <c:order val="2"/>
          <c:tx>
            <c:strRef>
              <c:f>Sheet1!$D$1</c:f>
              <c:strCache>
                <c:ptCount val="1"/>
                <c:pt idx="0">
                  <c:v>-5 kg - 5 kg (N=521)</c:v>
                </c:pt>
              </c:strCache>
            </c:strRef>
          </c:tx>
          <c:spPr>
            <a:ln w="41275">
              <a:solidFill>
                <a:srgbClr val="00B0F0"/>
              </a:solidFill>
            </a:ln>
          </c:spPr>
          <c:marker>
            <c:symbol val="none"/>
          </c:marker>
          <c:xVal>
            <c:numRef>
              <c:f>Sheet1!$A$2:$A$50</c:f>
              <c:numCache>
                <c:formatCode>General</c:formatCode>
                <c:ptCount val="49"/>
                <c:pt idx="0">
                  <c:v>0</c:v>
                </c:pt>
                <c:pt idx="1">
                  <c:v>0.25</c:v>
                </c:pt>
                <c:pt idx="2">
                  <c:v>0.5</c:v>
                </c:pt>
                <c:pt idx="3">
                  <c:v>0.75</c:v>
                </c:pt>
                <c:pt idx="4">
                  <c:v>1</c:v>
                </c:pt>
                <c:pt idx="5">
                  <c:v>1.25</c:v>
                </c:pt>
                <c:pt idx="6">
                  <c:v>1.5</c:v>
                </c:pt>
                <c:pt idx="7">
                  <c:v>1.75</c:v>
                </c:pt>
                <c:pt idx="8">
                  <c:v>2</c:v>
                </c:pt>
                <c:pt idx="9">
                  <c:v>2.25</c:v>
                </c:pt>
                <c:pt idx="10">
                  <c:v>2.5</c:v>
                </c:pt>
                <c:pt idx="11">
                  <c:v>2.75</c:v>
                </c:pt>
                <c:pt idx="12">
                  <c:v>3</c:v>
                </c:pt>
                <c:pt idx="13">
                  <c:v>3.25</c:v>
                </c:pt>
                <c:pt idx="14">
                  <c:v>3.5</c:v>
                </c:pt>
                <c:pt idx="15">
                  <c:v>3.75</c:v>
                </c:pt>
                <c:pt idx="16">
                  <c:v>4</c:v>
                </c:pt>
                <c:pt idx="17">
                  <c:v>4.25</c:v>
                </c:pt>
                <c:pt idx="18">
                  <c:v>4.5</c:v>
                </c:pt>
                <c:pt idx="19">
                  <c:v>4.75</c:v>
                </c:pt>
                <c:pt idx="20">
                  <c:v>5</c:v>
                </c:pt>
                <c:pt idx="21">
                  <c:v>5.25</c:v>
                </c:pt>
                <c:pt idx="22">
                  <c:v>5.5</c:v>
                </c:pt>
                <c:pt idx="23">
                  <c:v>5.75</c:v>
                </c:pt>
                <c:pt idx="24">
                  <c:v>6</c:v>
                </c:pt>
                <c:pt idx="25">
                  <c:v>6.25</c:v>
                </c:pt>
                <c:pt idx="26">
                  <c:v>6.5</c:v>
                </c:pt>
                <c:pt idx="27">
                  <c:v>6.75</c:v>
                </c:pt>
                <c:pt idx="28">
                  <c:v>7</c:v>
                </c:pt>
                <c:pt idx="29">
                  <c:v>7.25</c:v>
                </c:pt>
                <c:pt idx="30">
                  <c:v>7.5</c:v>
                </c:pt>
                <c:pt idx="31">
                  <c:v>7.75</c:v>
                </c:pt>
                <c:pt idx="32">
                  <c:v>8</c:v>
                </c:pt>
                <c:pt idx="33">
                  <c:v>8.25</c:v>
                </c:pt>
                <c:pt idx="34">
                  <c:v>8.5</c:v>
                </c:pt>
                <c:pt idx="35">
                  <c:v>8.75</c:v>
                </c:pt>
                <c:pt idx="36">
                  <c:v>9</c:v>
                </c:pt>
                <c:pt idx="37">
                  <c:v>9.25</c:v>
                </c:pt>
                <c:pt idx="38">
                  <c:v>9.5</c:v>
                </c:pt>
                <c:pt idx="39">
                  <c:v>9.75</c:v>
                </c:pt>
                <c:pt idx="40">
                  <c:v>10</c:v>
                </c:pt>
                <c:pt idx="41">
                  <c:v>10.25</c:v>
                </c:pt>
                <c:pt idx="42">
                  <c:v>10.5</c:v>
                </c:pt>
                <c:pt idx="43">
                  <c:v>10.75</c:v>
                </c:pt>
                <c:pt idx="44">
                  <c:v>11</c:v>
                </c:pt>
                <c:pt idx="45">
                  <c:v>11.25</c:v>
                </c:pt>
                <c:pt idx="46">
                  <c:v>11.5</c:v>
                </c:pt>
                <c:pt idx="47">
                  <c:v>11.75</c:v>
                </c:pt>
                <c:pt idx="48">
                  <c:v>12</c:v>
                </c:pt>
              </c:numCache>
            </c:numRef>
          </c:xVal>
          <c:yVal>
            <c:numRef>
              <c:f>Sheet1!$D$2:$D$50</c:f>
              <c:numCache>
                <c:formatCode>General</c:formatCode>
                <c:ptCount val="49"/>
                <c:pt idx="0">
                  <c:v>100</c:v>
                </c:pt>
                <c:pt idx="1">
                  <c:v>91.350999999999999</c:v>
                </c:pt>
                <c:pt idx="2">
                  <c:v>87.495999999999995</c:v>
                </c:pt>
                <c:pt idx="3">
                  <c:v>85.564999999999998</c:v>
                </c:pt>
                <c:pt idx="4">
                  <c:v>84.406000000000006</c:v>
                </c:pt>
                <c:pt idx="5">
                  <c:v>82.667000000000002</c:v>
                </c:pt>
                <c:pt idx="6">
                  <c:v>82.281000000000006</c:v>
                </c:pt>
                <c:pt idx="7">
                  <c:v>81.314999999999998</c:v>
                </c:pt>
                <c:pt idx="8">
                  <c:v>79.962000000000003</c:v>
                </c:pt>
                <c:pt idx="9">
                  <c:v>78.412999999999997</c:v>
                </c:pt>
                <c:pt idx="10">
                  <c:v>78.412999999999997</c:v>
                </c:pt>
                <c:pt idx="11">
                  <c:v>78.025999999999996</c:v>
                </c:pt>
                <c:pt idx="12">
                  <c:v>77.444999999999993</c:v>
                </c:pt>
                <c:pt idx="13">
                  <c:v>76.477000000000004</c:v>
                </c:pt>
                <c:pt idx="14">
                  <c:v>76.283000000000001</c:v>
                </c:pt>
                <c:pt idx="15">
                  <c:v>75.701999999999998</c:v>
                </c:pt>
                <c:pt idx="16">
                  <c:v>75.122</c:v>
                </c:pt>
                <c:pt idx="17">
                  <c:v>74.540999999999997</c:v>
                </c:pt>
                <c:pt idx="18">
                  <c:v>74.346999999999994</c:v>
                </c:pt>
                <c:pt idx="19">
                  <c:v>73.959000000000003</c:v>
                </c:pt>
                <c:pt idx="20">
                  <c:v>73.376999999999995</c:v>
                </c:pt>
                <c:pt idx="21">
                  <c:v>72.988</c:v>
                </c:pt>
                <c:pt idx="22">
                  <c:v>72.793999999999997</c:v>
                </c:pt>
                <c:pt idx="23">
                  <c:v>72.599000000000004</c:v>
                </c:pt>
                <c:pt idx="24">
                  <c:v>72.599000000000004</c:v>
                </c:pt>
                <c:pt idx="25">
                  <c:v>72.403999999999996</c:v>
                </c:pt>
                <c:pt idx="26">
                  <c:v>72.403999999999996</c:v>
                </c:pt>
                <c:pt idx="27">
                  <c:v>72.015000000000001</c:v>
                </c:pt>
                <c:pt idx="28">
                  <c:v>72.015000000000001</c:v>
                </c:pt>
                <c:pt idx="29">
                  <c:v>72.015000000000001</c:v>
                </c:pt>
                <c:pt idx="30">
                  <c:v>71.819999999999993</c:v>
                </c:pt>
                <c:pt idx="31">
                  <c:v>71.625</c:v>
                </c:pt>
                <c:pt idx="32">
                  <c:v>71.625</c:v>
                </c:pt>
                <c:pt idx="33">
                  <c:v>71.233999999999995</c:v>
                </c:pt>
                <c:pt idx="34">
                  <c:v>71.233999999999995</c:v>
                </c:pt>
                <c:pt idx="35">
                  <c:v>71.233999999999995</c:v>
                </c:pt>
                <c:pt idx="36">
                  <c:v>71.039000000000001</c:v>
                </c:pt>
                <c:pt idx="37">
                  <c:v>71.039000000000001</c:v>
                </c:pt>
                <c:pt idx="38">
                  <c:v>70.843999999999994</c:v>
                </c:pt>
                <c:pt idx="39">
                  <c:v>70.843999999999994</c:v>
                </c:pt>
                <c:pt idx="40">
                  <c:v>70.647999999999996</c:v>
                </c:pt>
                <c:pt idx="41">
                  <c:v>70.451999999999998</c:v>
                </c:pt>
                <c:pt idx="42">
                  <c:v>70.451999999999998</c:v>
                </c:pt>
                <c:pt idx="43">
                  <c:v>70.451999999999998</c:v>
                </c:pt>
                <c:pt idx="44">
                  <c:v>70.451999999999998</c:v>
                </c:pt>
                <c:pt idx="45">
                  <c:v>70.254999999999995</c:v>
                </c:pt>
                <c:pt idx="46">
                  <c:v>69.86</c:v>
                </c:pt>
                <c:pt idx="47">
                  <c:v>69.86</c:v>
                </c:pt>
                <c:pt idx="48">
                  <c:v>69.86</c:v>
                </c:pt>
              </c:numCache>
            </c:numRef>
          </c:yVal>
          <c:smooth val="0"/>
          <c:extLst>
            <c:ext xmlns:c16="http://schemas.microsoft.com/office/drawing/2014/chart" uri="{C3380CC4-5D6E-409C-BE32-E72D297353CC}">
              <c16:uniqueId val="{00000002-917F-4CC6-AF60-5BD2817FFF02}"/>
            </c:ext>
          </c:extLst>
        </c:ser>
        <c:ser>
          <c:idx val="3"/>
          <c:order val="3"/>
          <c:tx>
            <c:strRef>
              <c:f>Sheet1!$E$1</c:f>
              <c:strCache>
                <c:ptCount val="1"/>
                <c:pt idx="0">
                  <c:v>&gt; 5 kg - 15 kg (N=477)</c:v>
                </c:pt>
              </c:strCache>
            </c:strRef>
          </c:tx>
          <c:spPr>
            <a:ln w="41275">
              <a:solidFill>
                <a:schemeClr val="accent5">
                  <a:lumMod val="50000"/>
                </a:schemeClr>
              </a:solidFill>
            </a:ln>
          </c:spPr>
          <c:marker>
            <c:symbol val="none"/>
          </c:marker>
          <c:xVal>
            <c:numRef>
              <c:f>Sheet1!$A$2:$A$50</c:f>
              <c:numCache>
                <c:formatCode>General</c:formatCode>
                <c:ptCount val="49"/>
                <c:pt idx="0">
                  <c:v>0</c:v>
                </c:pt>
                <c:pt idx="1">
                  <c:v>0.25</c:v>
                </c:pt>
                <c:pt idx="2">
                  <c:v>0.5</c:v>
                </c:pt>
                <c:pt idx="3">
                  <c:v>0.75</c:v>
                </c:pt>
                <c:pt idx="4">
                  <c:v>1</c:v>
                </c:pt>
                <c:pt idx="5">
                  <c:v>1.25</c:v>
                </c:pt>
                <c:pt idx="6">
                  <c:v>1.5</c:v>
                </c:pt>
                <c:pt idx="7">
                  <c:v>1.75</c:v>
                </c:pt>
                <c:pt idx="8">
                  <c:v>2</c:v>
                </c:pt>
                <c:pt idx="9">
                  <c:v>2.25</c:v>
                </c:pt>
                <c:pt idx="10">
                  <c:v>2.5</c:v>
                </c:pt>
                <c:pt idx="11">
                  <c:v>2.75</c:v>
                </c:pt>
                <c:pt idx="12">
                  <c:v>3</c:v>
                </c:pt>
                <c:pt idx="13">
                  <c:v>3.25</c:v>
                </c:pt>
                <c:pt idx="14">
                  <c:v>3.5</c:v>
                </c:pt>
                <c:pt idx="15">
                  <c:v>3.75</c:v>
                </c:pt>
                <c:pt idx="16">
                  <c:v>4</c:v>
                </c:pt>
                <c:pt idx="17">
                  <c:v>4.25</c:v>
                </c:pt>
                <c:pt idx="18">
                  <c:v>4.5</c:v>
                </c:pt>
                <c:pt idx="19">
                  <c:v>4.75</c:v>
                </c:pt>
                <c:pt idx="20">
                  <c:v>5</c:v>
                </c:pt>
                <c:pt idx="21">
                  <c:v>5.25</c:v>
                </c:pt>
                <c:pt idx="22">
                  <c:v>5.5</c:v>
                </c:pt>
                <c:pt idx="23">
                  <c:v>5.75</c:v>
                </c:pt>
                <c:pt idx="24">
                  <c:v>6</c:v>
                </c:pt>
                <c:pt idx="25">
                  <c:v>6.25</c:v>
                </c:pt>
                <c:pt idx="26">
                  <c:v>6.5</c:v>
                </c:pt>
                <c:pt idx="27">
                  <c:v>6.75</c:v>
                </c:pt>
                <c:pt idx="28">
                  <c:v>7</c:v>
                </c:pt>
                <c:pt idx="29">
                  <c:v>7.25</c:v>
                </c:pt>
                <c:pt idx="30">
                  <c:v>7.5</c:v>
                </c:pt>
                <c:pt idx="31">
                  <c:v>7.75</c:v>
                </c:pt>
                <c:pt idx="32">
                  <c:v>8</c:v>
                </c:pt>
                <c:pt idx="33">
                  <c:v>8.25</c:v>
                </c:pt>
                <c:pt idx="34">
                  <c:v>8.5</c:v>
                </c:pt>
                <c:pt idx="35">
                  <c:v>8.75</c:v>
                </c:pt>
                <c:pt idx="36">
                  <c:v>9</c:v>
                </c:pt>
                <c:pt idx="37">
                  <c:v>9.25</c:v>
                </c:pt>
                <c:pt idx="38">
                  <c:v>9.5</c:v>
                </c:pt>
                <c:pt idx="39">
                  <c:v>9.75</c:v>
                </c:pt>
                <c:pt idx="40">
                  <c:v>10</c:v>
                </c:pt>
                <c:pt idx="41">
                  <c:v>10.25</c:v>
                </c:pt>
                <c:pt idx="42">
                  <c:v>10.5</c:v>
                </c:pt>
                <c:pt idx="43">
                  <c:v>10.75</c:v>
                </c:pt>
                <c:pt idx="44">
                  <c:v>11</c:v>
                </c:pt>
                <c:pt idx="45">
                  <c:v>11.25</c:v>
                </c:pt>
                <c:pt idx="46">
                  <c:v>11.5</c:v>
                </c:pt>
                <c:pt idx="47">
                  <c:v>11.75</c:v>
                </c:pt>
                <c:pt idx="48">
                  <c:v>12</c:v>
                </c:pt>
              </c:numCache>
            </c:numRef>
          </c:xVal>
          <c:yVal>
            <c:numRef>
              <c:f>Sheet1!$E$2:$E$50</c:f>
              <c:numCache>
                <c:formatCode>General</c:formatCode>
                <c:ptCount val="49"/>
                <c:pt idx="0">
                  <c:v>100</c:v>
                </c:pt>
                <c:pt idx="1">
                  <c:v>91.194999999999993</c:v>
                </c:pt>
                <c:pt idx="2">
                  <c:v>89.308000000000007</c:v>
                </c:pt>
                <c:pt idx="3">
                  <c:v>86.373000000000005</c:v>
                </c:pt>
                <c:pt idx="4">
                  <c:v>85.114999999999995</c:v>
                </c:pt>
                <c:pt idx="5">
                  <c:v>84.066999999999993</c:v>
                </c:pt>
                <c:pt idx="6">
                  <c:v>83.647000000000006</c:v>
                </c:pt>
                <c:pt idx="7">
                  <c:v>83.016000000000005</c:v>
                </c:pt>
                <c:pt idx="8">
                  <c:v>82.384</c:v>
                </c:pt>
                <c:pt idx="9">
                  <c:v>81.962999999999994</c:v>
                </c:pt>
                <c:pt idx="10">
                  <c:v>81.540999999999997</c:v>
                </c:pt>
                <c:pt idx="11">
                  <c:v>80.908000000000001</c:v>
                </c:pt>
                <c:pt idx="12">
                  <c:v>80.484999999999999</c:v>
                </c:pt>
                <c:pt idx="13">
                  <c:v>80.274000000000001</c:v>
                </c:pt>
                <c:pt idx="14">
                  <c:v>79.64</c:v>
                </c:pt>
                <c:pt idx="15">
                  <c:v>79.429000000000002</c:v>
                </c:pt>
                <c:pt idx="16">
                  <c:v>79.218000000000004</c:v>
                </c:pt>
                <c:pt idx="17">
                  <c:v>79.218000000000004</c:v>
                </c:pt>
                <c:pt idx="18">
                  <c:v>78.584000000000003</c:v>
                </c:pt>
                <c:pt idx="19">
                  <c:v>78.373000000000005</c:v>
                </c:pt>
                <c:pt idx="20">
                  <c:v>77.95</c:v>
                </c:pt>
                <c:pt idx="21">
                  <c:v>77.95</c:v>
                </c:pt>
                <c:pt idx="22">
                  <c:v>77.528000000000006</c:v>
                </c:pt>
                <c:pt idx="23">
                  <c:v>77.316000000000003</c:v>
                </c:pt>
                <c:pt idx="24">
                  <c:v>77.105000000000004</c:v>
                </c:pt>
                <c:pt idx="25">
                  <c:v>77.105000000000004</c:v>
                </c:pt>
                <c:pt idx="26">
                  <c:v>76.683000000000007</c:v>
                </c:pt>
                <c:pt idx="27">
                  <c:v>76.471000000000004</c:v>
                </c:pt>
                <c:pt idx="28">
                  <c:v>76.049000000000007</c:v>
                </c:pt>
                <c:pt idx="29">
                  <c:v>75.837999999999994</c:v>
                </c:pt>
                <c:pt idx="30">
                  <c:v>74.992999999999995</c:v>
                </c:pt>
                <c:pt idx="31">
                  <c:v>74.992999999999995</c:v>
                </c:pt>
                <c:pt idx="32">
                  <c:v>74.781000000000006</c:v>
                </c:pt>
                <c:pt idx="33">
                  <c:v>74.781000000000006</c:v>
                </c:pt>
                <c:pt idx="34">
                  <c:v>74.569999999999993</c:v>
                </c:pt>
                <c:pt idx="35">
                  <c:v>73.724999999999994</c:v>
                </c:pt>
                <c:pt idx="36">
                  <c:v>73.724999999999994</c:v>
                </c:pt>
                <c:pt idx="37">
                  <c:v>73.513999999999996</c:v>
                </c:pt>
                <c:pt idx="38">
                  <c:v>73.302999999999997</c:v>
                </c:pt>
                <c:pt idx="39">
                  <c:v>73.090999999999994</c:v>
                </c:pt>
                <c:pt idx="40">
                  <c:v>73.090999999999994</c:v>
                </c:pt>
                <c:pt idx="41">
                  <c:v>73.090999999999994</c:v>
                </c:pt>
                <c:pt idx="42">
                  <c:v>72.88</c:v>
                </c:pt>
                <c:pt idx="43">
                  <c:v>72.668000000000006</c:v>
                </c:pt>
                <c:pt idx="44">
                  <c:v>72.668000000000006</c:v>
                </c:pt>
                <c:pt idx="45">
                  <c:v>72.456000000000003</c:v>
                </c:pt>
                <c:pt idx="46">
                  <c:v>72.245000000000005</c:v>
                </c:pt>
                <c:pt idx="47">
                  <c:v>71.608999999999995</c:v>
                </c:pt>
                <c:pt idx="48">
                  <c:v>71.185000000000002</c:v>
                </c:pt>
              </c:numCache>
            </c:numRef>
          </c:yVal>
          <c:smooth val="0"/>
          <c:extLst>
            <c:ext xmlns:c16="http://schemas.microsoft.com/office/drawing/2014/chart" uri="{C3380CC4-5D6E-409C-BE32-E72D297353CC}">
              <c16:uniqueId val="{00000003-917F-4CC6-AF60-5BD2817FFF02}"/>
            </c:ext>
          </c:extLst>
        </c:ser>
        <c:ser>
          <c:idx val="4"/>
          <c:order val="4"/>
          <c:tx>
            <c:strRef>
              <c:f>Sheet1!$F$1</c:f>
              <c:strCache>
                <c:ptCount val="1"/>
                <c:pt idx="0">
                  <c:v>&gt; 15 kg (N=402)</c:v>
                </c:pt>
              </c:strCache>
            </c:strRef>
          </c:tx>
          <c:spPr>
            <a:ln w="41275">
              <a:solidFill>
                <a:schemeClr val="accent5">
                  <a:lumMod val="25000"/>
                </a:schemeClr>
              </a:solidFill>
            </a:ln>
          </c:spPr>
          <c:marker>
            <c:symbol val="none"/>
          </c:marker>
          <c:xVal>
            <c:numRef>
              <c:f>Sheet1!$A$2:$A$50</c:f>
              <c:numCache>
                <c:formatCode>General</c:formatCode>
                <c:ptCount val="49"/>
                <c:pt idx="0">
                  <c:v>0</c:v>
                </c:pt>
                <c:pt idx="1">
                  <c:v>0.25</c:v>
                </c:pt>
                <c:pt idx="2">
                  <c:v>0.5</c:v>
                </c:pt>
                <c:pt idx="3">
                  <c:v>0.75</c:v>
                </c:pt>
                <c:pt idx="4">
                  <c:v>1</c:v>
                </c:pt>
                <c:pt idx="5">
                  <c:v>1.25</c:v>
                </c:pt>
                <c:pt idx="6">
                  <c:v>1.5</c:v>
                </c:pt>
                <c:pt idx="7">
                  <c:v>1.75</c:v>
                </c:pt>
                <c:pt idx="8">
                  <c:v>2</c:v>
                </c:pt>
                <c:pt idx="9">
                  <c:v>2.25</c:v>
                </c:pt>
                <c:pt idx="10">
                  <c:v>2.5</c:v>
                </c:pt>
                <c:pt idx="11">
                  <c:v>2.75</c:v>
                </c:pt>
                <c:pt idx="12">
                  <c:v>3</c:v>
                </c:pt>
                <c:pt idx="13">
                  <c:v>3.25</c:v>
                </c:pt>
                <c:pt idx="14">
                  <c:v>3.5</c:v>
                </c:pt>
                <c:pt idx="15">
                  <c:v>3.75</c:v>
                </c:pt>
                <c:pt idx="16">
                  <c:v>4</c:v>
                </c:pt>
                <c:pt idx="17">
                  <c:v>4.25</c:v>
                </c:pt>
                <c:pt idx="18">
                  <c:v>4.5</c:v>
                </c:pt>
                <c:pt idx="19">
                  <c:v>4.75</c:v>
                </c:pt>
                <c:pt idx="20">
                  <c:v>5</c:v>
                </c:pt>
                <c:pt idx="21">
                  <c:v>5.25</c:v>
                </c:pt>
                <c:pt idx="22">
                  <c:v>5.5</c:v>
                </c:pt>
                <c:pt idx="23">
                  <c:v>5.75</c:v>
                </c:pt>
                <c:pt idx="24">
                  <c:v>6</c:v>
                </c:pt>
                <c:pt idx="25">
                  <c:v>6.25</c:v>
                </c:pt>
                <c:pt idx="26">
                  <c:v>6.5</c:v>
                </c:pt>
                <c:pt idx="27">
                  <c:v>6.75</c:v>
                </c:pt>
                <c:pt idx="28">
                  <c:v>7</c:v>
                </c:pt>
                <c:pt idx="29">
                  <c:v>7.25</c:v>
                </c:pt>
                <c:pt idx="30">
                  <c:v>7.5</c:v>
                </c:pt>
                <c:pt idx="31">
                  <c:v>7.75</c:v>
                </c:pt>
                <c:pt idx="32">
                  <c:v>8</c:v>
                </c:pt>
                <c:pt idx="33">
                  <c:v>8.25</c:v>
                </c:pt>
                <c:pt idx="34">
                  <c:v>8.5</c:v>
                </c:pt>
                <c:pt idx="35">
                  <c:v>8.75</c:v>
                </c:pt>
                <c:pt idx="36">
                  <c:v>9</c:v>
                </c:pt>
                <c:pt idx="37">
                  <c:v>9.25</c:v>
                </c:pt>
                <c:pt idx="38">
                  <c:v>9.5</c:v>
                </c:pt>
                <c:pt idx="39">
                  <c:v>9.75</c:v>
                </c:pt>
                <c:pt idx="40">
                  <c:v>10</c:v>
                </c:pt>
                <c:pt idx="41">
                  <c:v>10.25</c:v>
                </c:pt>
                <c:pt idx="42">
                  <c:v>10.5</c:v>
                </c:pt>
                <c:pt idx="43">
                  <c:v>10.75</c:v>
                </c:pt>
                <c:pt idx="44">
                  <c:v>11</c:v>
                </c:pt>
                <c:pt idx="45">
                  <c:v>11.25</c:v>
                </c:pt>
                <c:pt idx="46">
                  <c:v>11.5</c:v>
                </c:pt>
                <c:pt idx="47">
                  <c:v>11.75</c:v>
                </c:pt>
                <c:pt idx="48">
                  <c:v>12</c:v>
                </c:pt>
              </c:numCache>
            </c:numRef>
          </c:xVal>
          <c:yVal>
            <c:numRef>
              <c:f>Sheet1!$F$2:$F$50</c:f>
              <c:numCache>
                <c:formatCode>General</c:formatCode>
                <c:ptCount val="49"/>
                <c:pt idx="0">
                  <c:v>100</c:v>
                </c:pt>
                <c:pt idx="1">
                  <c:v>90.04</c:v>
                </c:pt>
                <c:pt idx="2">
                  <c:v>88.043999999999997</c:v>
                </c:pt>
                <c:pt idx="3">
                  <c:v>85.8</c:v>
                </c:pt>
                <c:pt idx="4">
                  <c:v>84.552999999999997</c:v>
                </c:pt>
                <c:pt idx="5">
                  <c:v>84.302999999999997</c:v>
                </c:pt>
                <c:pt idx="6">
                  <c:v>83.804000000000002</c:v>
                </c:pt>
                <c:pt idx="7">
                  <c:v>82.557000000000002</c:v>
                </c:pt>
                <c:pt idx="8">
                  <c:v>81.56</c:v>
                </c:pt>
                <c:pt idx="9">
                  <c:v>81.061000000000007</c:v>
                </c:pt>
                <c:pt idx="10">
                  <c:v>80.313000000000002</c:v>
                </c:pt>
                <c:pt idx="11">
                  <c:v>79.563999999999993</c:v>
                </c:pt>
                <c:pt idx="12">
                  <c:v>79.314999999999998</c:v>
                </c:pt>
                <c:pt idx="13">
                  <c:v>79.314999999999998</c:v>
                </c:pt>
                <c:pt idx="14">
                  <c:v>78.563999999999993</c:v>
                </c:pt>
                <c:pt idx="15">
                  <c:v>78.063999999999993</c:v>
                </c:pt>
                <c:pt idx="16">
                  <c:v>77.563000000000002</c:v>
                </c:pt>
                <c:pt idx="17">
                  <c:v>76.813000000000002</c:v>
                </c:pt>
                <c:pt idx="18">
                  <c:v>76.563000000000002</c:v>
                </c:pt>
                <c:pt idx="19">
                  <c:v>76.311999999999998</c:v>
                </c:pt>
                <c:pt idx="20">
                  <c:v>76.061999999999998</c:v>
                </c:pt>
                <c:pt idx="21">
                  <c:v>76.061999999999998</c:v>
                </c:pt>
                <c:pt idx="22">
                  <c:v>75.811999999999998</c:v>
                </c:pt>
                <c:pt idx="23">
                  <c:v>75.811999999999998</c:v>
                </c:pt>
                <c:pt idx="24">
                  <c:v>75.311999999999998</c:v>
                </c:pt>
                <c:pt idx="25">
                  <c:v>75.311999999999998</c:v>
                </c:pt>
                <c:pt idx="26">
                  <c:v>75.061000000000007</c:v>
                </c:pt>
                <c:pt idx="27">
                  <c:v>74.811000000000007</c:v>
                </c:pt>
                <c:pt idx="28">
                  <c:v>74.561000000000007</c:v>
                </c:pt>
                <c:pt idx="29">
                  <c:v>74.061000000000007</c:v>
                </c:pt>
                <c:pt idx="30">
                  <c:v>73.81</c:v>
                </c:pt>
                <c:pt idx="31">
                  <c:v>73.81</c:v>
                </c:pt>
                <c:pt idx="32">
                  <c:v>73.56</c:v>
                </c:pt>
                <c:pt idx="33">
                  <c:v>73.31</c:v>
                </c:pt>
                <c:pt idx="34">
                  <c:v>73.31</c:v>
                </c:pt>
                <c:pt idx="35">
                  <c:v>72.81</c:v>
                </c:pt>
                <c:pt idx="36">
                  <c:v>72.81</c:v>
                </c:pt>
                <c:pt idx="37">
                  <c:v>72.81</c:v>
                </c:pt>
                <c:pt idx="38">
                  <c:v>72.558999999999997</c:v>
                </c:pt>
                <c:pt idx="39">
                  <c:v>72.558999999999997</c:v>
                </c:pt>
                <c:pt idx="40">
                  <c:v>72.308999999999997</c:v>
                </c:pt>
                <c:pt idx="41">
                  <c:v>72.058999999999997</c:v>
                </c:pt>
                <c:pt idx="42">
                  <c:v>71.808000000000007</c:v>
                </c:pt>
                <c:pt idx="43">
                  <c:v>71.808000000000007</c:v>
                </c:pt>
                <c:pt idx="44">
                  <c:v>71.305999999999997</c:v>
                </c:pt>
                <c:pt idx="45">
                  <c:v>71.055000000000007</c:v>
                </c:pt>
                <c:pt idx="46">
                  <c:v>71.055000000000007</c:v>
                </c:pt>
                <c:pt idx="47">
                  <c:v>70.804000000000002</c:v>
                </c:pt>
                <c:pt idx="48">
                  <c:v>70.552000000000007</c:v>
                </c:pt>
              </c:numCache>
            </c:numRef>
          </c:yVal>
          <c:smooth val="0"/>
          <c:extLst>
            <c:ext xmlns:c16="http://schemas.microsoft.com/office/drawing/2014/chart" uri="{C3380CC4-5D6E-409C-BE32-E72D297353CC}">
              <c16:uniqueId val="{00000004-917F-4CC6-AF60-5BD2817FFF02}"/>
            </c:ext>
          </c:extLst>
        </c:ser>
        <c:dLbls>
          <c:showLegendKey val="0"/>
          <c:showVal val="0"/>
          <c:showCatName val="0"/>
          <c:showSerName val="0"/>
          <c:showPercent val="0"/>
          <c:showBubbleSize val="0"/>
        </c:dLbls>
        <c:axId val="684757120"/>
        <c:axId val="684753984"/>
      </c:scatterChart>
      <c:valAx>
        <c:axId val="684757120"/>
        <c:scaling>
          <c:orientation val="minMax"/>
          <c:max val="12"/>
          <c:min val="0"/>
        </c:scaling>
        <c:delete val="0"/>
        <c:axPos val="b"/>
        <c:title>
          <c:tx>
            <c:rich>
              <a:bodyPr/>
              <a:lstStyle/>
              <a:p>
                <a:pPr>
                  <a:defRPr sz="1700">
                    <a:solidFill>
                      <a:schemeClr val="bg2"/>
                    </a:solidFill>
                  </a:defRPr>
                </a:pPr>
                <a:r>
                  <a:rPr lang="en-US" sz="1700" dirty="0" smtClean="0">
                    <a:solidFill>
                      <a:schemeClr val="bg2"/>
                    </a:solidFill>
                  </a:rPr>
                  <a:t>Months</a:t>
                </a:r>
                <a:endParaRPr lang="en-US" sz="1700" dirty="0">
                  <a:solidFill>
                    <a:schemeClr val="bg2"/>
                  </a:solidFill>
                </a:endParaRPr>
              </a:p>
            </c:rich>
          </c:tx>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684753984"/>
        <c:crosses val="autoZero"/>
        <c:crossBetween val="midCat"/>
        <c:majorUnit val="1"/>
      </c:valAx>
      <c:valAx>
        <c:axId val="684753984"/>
        <c:scaling>
          <c:orientation val="minMax"/>
          <c:max val="100"/>
          <c:min val="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Survival (%)</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684757120"/>
        <c:crosses val="autoZero"/>
        <c:crossBetween val="midCat"/>
        <c:majorUnit val="25"/>
      </c:valAx>
      <c:spPr>
        <a:noFill/>
        <a:ln>
          <a:solidFill>
            <a:schemeClr val="bg2"/>
          </a:solidFill>
        </a:ln>
      </c:spPr>
    </c:plotArea>
    <c:legend>
      <c:legendPos val="b"/>
      <c:layout>
        <c:manualLayout>
          <c:xMode val="edge"/>
          <c:yMode val="edge"/>
          <c:x val="0.12388021540410897"/>
          <c:y val="0.7112017662919613"/>
          <c:w val="0.77952597520137568"/>
          <c:h val="0.12993965791025813"/>
        </c:manualLayout>
      </c:layout>
      <c:overlay val="1"/>
      <c:spPr>
        <a:noFill/>
        <a:ln>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230314960629921"/>
          <c:y val="4.2052347623213804E-2"/>
          <c:w val="0.64407457688478587"/>
          <c:h val="0.84527622555245119"/>
        </c:manualLayout>
      </c:layout>
      <c:barChart>
        <c:barDir val="col"/>
        <c:grouping val="percentStacked"/>
        <c:varyColors val="0"/>
        <c:ser>
          <c:idx val="0"/>
          <c:order val="0"/>
          <c:tx>
            <c:strRef>
              <c:f>Sheet1!$A$2</c:f>
              <c:strCache>
                <c:ptCount val="1"/>
                <c:pt idx="0">
                  <c:v>PH-not IPAH</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dLbls>
            <c:dLbl>
              <c:idx val="0"/>
              <c:layout>
                <c:manualLayout>
                  <c:x val="-2.519571906959932E-3"/>
                  <c:y val="0.2360614251576762"/>
                </c:manualLayout>
              </c:layout>
              <c:dLblPos val="ctr"/>
              <c:showLegendKey val="0"/>
              <c:showVal val="0"/>
              <c:showCatName val="1"/>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43EA-4941-BA30-9B02D6348F09}"/>
                </c:ext>
              </c:extLst>
            </c:dLbl>
            <c:dLbl>
              <c:idx val="1"/>
              <c:layout>
                <c:manualLayout>
                  <c:x val="3.0302516064802773E-3"/>
                  <c:y val="0.24125494574372233"/>
                </c:manualLayout>
              </c:layout>
              <c:dLblPos val="ctr"/>
              <c:showLegendKey val="0"/>
              <c:showVal val="0"/>
              <c:showCatName val="1"/>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43EA-4941-BA30-9B02D6348F09}"/>
                </c:ext>
              </c:extLst>
            </c:dLbl>
            <c:dLbl>
              <c:idx val="2"/>
              <c:layout>
                <c:manualLayout>
                  <c:x val="-1.5929043352339579E-4"/>
                  <c:y val="0.21928213264386728"/>
                </c:manualLayout>
              </c:layout>
              <c:dLblPos val="ctr"/>
              <c:showLegendKey val="0"/>
              <c:showVal val="0"/>
              <c:showCatName val="1"/>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43EA-4941-BA30-9B02D6348F09}"/>
                </c:ext>
              </c:extLst>
            </c:dLbl>
            <c:spPr>
              <a:noFill/>
              <a:ln>
                <a:noFill/>
              </a:ln>
              <a:effectLst/>
            </c:spPr>
            <c:txPr>
              <a:bodyPr/>
              <a:lstStyle/>
              <a:p>
                <a:pPr>
                  <a:defRPr sz="1500" b="1">
                    <a:solidFill>
                      <a:schemeClr val="bg2"/>
                    </a:solidFill>
                  </a:defRPr>
                </a:pPr>
                <a:endParaRPr lang="en-US"/>
              </a:p>
            </c:txPr>
            <c:dLblPos val="inEnd"/>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cat>
            <c:strRef>
              <c:f>Sheet1!$B$1:$D$1</c:f>
              <c:strCache>
                <c:ptCount val="3"/>
                <c:pt idx="0">
                  <c:v>1992-2001 
(N=1,413)</c:v>
                </c:pt>
                <c:pt idx="1">
                  <c:v>2002-2009 
(N=595)</c:v>
                </c:pt>
                <c:pt idx="2">
                  <c:v>2010-6/2018
 (N=377)</c:v>
                </c:pt>
              </c:strCache>
            </c:strRef>
          </c:cat>
          <c:val>
            <c:numRef>
              <c:f>Sheet1!$B$2:$D$2</c:f>
              <c:numCache>
                <c:formatCode>General</c:formatCode>
                <c:ptCount val="3"/>
                <c:pt idx="0">
                  <c:v>582</c:v>
                </c:pt>
                <c:pt idx="1">
                  <c:v>257</c:v>
                </c:pt>
                <c:pt idx="2">
                  <c:v>131</c:v>
                </c:pt>
              </c:numCache>
            </c:numRef>
          </c:val>
          <c:extLst>
            <c:ext xmlns:c16="http://schemas.microsoft.com/office/drawing/2014/chart" uri="{C3380CC4-5D6E-409C-BE32-E72D297353CC}">
              <c16:uniqueId val="{00000003-43EA-4941-BA30-9B02D6348F09}"/>
            </c:ext>
          </c:extLst>
        </c:ser>
        <c:ser>
          <c:idx val="1"/>
          <c:order val="1"/>
          <c:tx>
            <c:strRef>
              <c:f>Sheet1!$A$3</c:f>
              <c:strCache>
                <c:ptCount val="1"/>
                <c:pt idx="0">
                  <c:v>IPAH</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invertIfNegative val="0"/>
          <c:cat>
            <c:strRef>
              <c:f>Sheet1!$B$1:$D$1</c:f>
              <c:strCache>
                <c:ptCount val="3"/>
                <c:pt idx="0">
                  <c:v>1992-2001 
(N=1,413)</c:v>
                </c:pt>
                <c:pt idx="1">
                  <c:v>2002-2009 
(N=595)</c:v>
                </c:pt>
                <c:pt idx="2">
                  <c:v>2010-6/2018
 (N=377)</c:v>
                </c:pt>
              </c:strCache>
            </c:strRef>
          </c:cat>
          <c:val>
            <c:numRef>
              <c:f>Sheet1!$B$3:$D$3</c:f>
              <c:numCache>
                <c:formatCode>General</c:formatCode>
                <c:ptCount val="3"/>
                <c:pt idx="0">
                  <c:v>376</c:v>
                </c:pt>
                <c:pt idx="1">
                  <c:v>189</c:v>
                </c:pt>
                <c:pt idx="2">
                  <c:v>113</c:v>
                </c:pt>
              </c:numCache>
            </c:numRef>
          </c:val>
          <c:extLst>
            <c:ext xmlns:c16="http://schemas.microsoft.com/office/drawing/2014/chart" uri="{C3380CC4-5D6E-409C-BE32-E72D297353CC}">
              <c16:uniqueId val="{00000004-43EA-4941-BA30-9B02D6348F09}"/>
            </c:ext>
          </c:extLst>
        </c:ser>
        <c:ser>
          <c:idx val="2"/>
          <c:order val="2"/>
          <c:tx>
            <c:strRef>
              <c:f>Sheet1!$A$4</c:f>
              <c:strCache>
                <c:ptCount val="1"/>
                <c:pt idx="0">
                  <c:v>CF</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invertIfNegative val="0"/>
          <c:cat>
            <c:strRef>
              <c:f>Sheet1!$B$1:$D$1</c:f>
              <c:strCache>
                <c:ptCount val="3"/>
                <c:pt idx="0">
                  <c:v>1992-2001 
(N=1,413)</c:v>
                </c:pt>
                <c:pt idx="1">
                  <c:v>2002-2009 
(N=595)</c:v>
                </c:pt>
                <c:pt idx="2">
                  <c:v>2010-6/2018
 (N=377)</c:v>
                </c:pt>
              </c:strCache>
            </c:strRef>
          </c:cat>
          <c:val>
            <c:numRef>
              <c:f>Sheet1!$B$4:$D$4</c:f>
              <c:numCache>
                <c:formatCode>General</c:formatCode>
                <c:ptCount val="3"/>
                <c:pt idx="0">
                  <c:v>230</c:v>
                </c:pt>
                <c:pt idx="1">
                  <c:v>48</c:v>
                </c:pt>
                <c:pt idx="2">
                  <c:v>29</c:v>
                </c:pt>
              </c:numCache>
            </c:numRef>
          </c:val>
          <c:extLst>
            <c:ext xmlns:c16="http://schemas.microsoft.com/office/drawing/2014/chart" uri="{C3380CC4-5D6E-409C-BE32-E72D297353CC}">
              <c16:uniqueId val="{00000005-43EA-4941-BA30-9B02D6348F09}"/>
            </c:ext>
          </c:extLst>
        </c:ser>
        <c:ser>
          <c:idx val="3"/>
          <c:order val="3"/>
          <c:tx>
            <c:strRef>
              <c:f>Sheet1!$A$5</c:f>
              <c:strCache>
                <c:ptCount val="1"/>
                <c:pt idx="0">
                  <c:v>A1ATD</c:v>
                </c:pt>
              </c:strCache>
            </c:strRef>
          </c:tx>
          <c:spPr>
            <a:gradFill flip="none" rotWithShape="1">
              <a:gsLst>
                <a:gs pos="0">
                  <a:srgbClr val="000077"/>
                </a:gs>
                <a:gs pos="50000">
                  <a:srgbClr val="2626FF"/>
                </a:gs>
                <a:gs pos="100000">
                  <a:srgbClr val="000077"/>
                </a:gs>
              </a:gsLst>
              <a:lin ang="0" scaled="1"/>
              <a:tileRect/>
            </a:gradFill>
            <a:ln>
              <a:solidFill>
                <a:srgbClr val="000000"/>
              </a:solidFill>
            </a:ln>
          </c:spPr>
          <c:invertIfNegative val="0"/>
          <c:cat>
            <c:strRef>
              <c:f>Sheet1!$B$1:$D$1</c:f>
              <c:strCache>
                <c:ptCount val="3"/>
                <c:pt idx="0">
                  <c:v>1992-2001 
(N=1,413)</c:v>
                </c:pt>
                <c:pt idx="1">
                  <c:v>2002-2009 
(N=595)</c:v>
                </c:pt>
                <c:pt idx="2">
                  <c:v>2010-6/2018
 (N=377)</c:v>
                </c:pt>
              </c:strCache>
            </c:strRef>
          </c:cat>
          <c:val>
            <c:numRef>
              <c:f>Sheet1!$B$5:$D$5</c:f>
              <c:numCache>
                <c:formatCode>General</c:formatCode>
                <c:ptCount val="3"/>
                <c:pt idx="0">
                  <c:v>19</c:v>
                </c:pt>
                <c:pt idx="1">
                  <c:v>1</c:v>
                </c:pt>
                <c:pt idx="2">
                  <c:v>3</c:v>
                </c:pt>
              </c:numCache>
            </c:numRef>
          </c:val>
          <c:extLst>
            <c:ext xmlns:c16="http://schemas.microsoft.com/office/drawing/2014/chart" uri="{C3380CC4-5D6E-409C-BE32-E72D297353CC}">
              <c16:uniqueId val="{00000006-43EA-4941-BA30-9B02D6348F09}"/>
            </c:ext>
          </c:extLst>
        </c:ser>
        <c:ser>
          <c:idx val="4"/>
          <c:order val="4"/>
          <c:tx>
            <c:strRef>
              <c:f>Sheet1!$A$6</c:f>
              <c:strCache>
                <c:ptCount val="1"/>
                <c:pt idx="0">
                  <c:v>COPD</c:v>
                </c:pt>
              </c:strCache>
            </c:strRef>
          </c:tx>
          <c:spPr>
            <a:gradFill flip="none" rotWithShape="1">
              <a:gsLst>
                <a:gs pos="0">
                  <a:srgbClr val="6600CC"/>
                </a:gs>
                <a:gs pos="50000">
                  <a:srgbClr val="9933FF"/>
                </a:gs>
                <a:gs pos="100000">
                  <a:srgbClr val="6600CC"/>
                </a:gs>
              </a:gsLst>
              <a:lin ang="0" scaled="1"/>
              <a:tileRect/>
            </a:gradFill>
            <a:ln>
              <a:solidFill>
                <a:srgbClr val="000000"/>
              </a:solidFill>
            </a:ln>
          </c:spPr>
          <c:invertIfNegative val="0"/>
          <c:cat>
            <c:strRef>
              <c:f>Sheet1!$B$1:$D$1</c:f>
              <c:strCache>
                <c:ptCount val="3"/>
                <c:pt idx="0">
                  <c:v>1992-2001 
(N=1,413)</c:v>
                </c:pt>
                <c:pt idx="1">
                  <c:v>2002-2009 
(N=595)</c:v>
                </c:pt>
                <c:pt idx="2">
                  <c:v>2010-6/2018
 (N=377)</c:v>
                </c:pt>
              </c:strCache>
            </c:strRef>
          </c:cat>
          <c:val>
            <c:numRef>
              <c:f>Sheet1!$B$6:$D$6</c:f>
              <c:numCache>
                <c:formatCode>General</c:formatCode>
                <c:ptCount val="3"/>
                <c:pt idx="0">
                  <c:v>65</c:v>
                </c:pt>
                <c:pt idx="1">
                  <c:v>17</c:v>
                </c:pt>
                <c:pt idx="2">
                  <c:v>10</c:v>
                </c:pt>
              </c:numCache>
            </c:numRef>
          </c:val>
          <c:extLst>
            <c:ext xmlns:c16="http://schemas.microsoft.com/office/drawing/2014/chart" uri="{C3380CC4-5D6E-409C-BE32-E72D297353CC}">
              <c16:uniqueId val="{00000007-43EA-4941-BA30-9B02D6348F09}"/>
            </c:ext>
          </c:extLst>
        </c:ser>
        <c:ser>
          <c:idx val="5"/>
          <c:order val="5"/>
          <c:tx>
            <c:strRef>
              <c:f>Sheet1!$A$7</c:f>
              <c:strCache>
                <c:ptCount val="1"/>
                <c:pt idx="0">
                  <c:v>IIP</c:v>
                </c:pt>
              </c:strCache>
            </c:strRef>
          </c:tx>
          <c:spPr>
            <a:gradFill flip="none" rotWithShape="1">
              <a:gsLst>
                <a:gs pos="0">
                  <a:srgbClr val="CC6600"/>
                </a:gs>
                <a:gs pos="50000">
                  <a:srgbClr val="FF9900"/>
                </a:gs>
                <a:gs pos="100000">
                  <a:srgbClr val="CC6600"/>
                </a:gs>
              </a:gsLst>
              <a:lin ang="0" scaled="1"/>
              <a:tileRect/>
            </a:gradFill>
            <a:ln>
              <a:solidFill>
                <a:srgbClr val="000000"/>
              </a:solidFill>
            </a:ln>
          </c:spPr>
          <c:invertIfNegative val="0"/>
          <c:cat>
            <c:strRef>
              <c:f>Sheet1!$B$1:$D$1</c:f>
              <c:strCache>
                <c:ptCount val="3"/>
                <c:pt idx="0">
                  <c:v>1992-2001 
(N=1,413)</c:v>
                </c:pt>
                <c:pt idx="1">
                  <c:v>2002-2009 
(N=595)</c:v>
                </c:pt>
                <c:pt idx="2">
                  <c:v>2010-6/2018
 (N=377)</c:v>
                </c:pt>
              </c:strCache>
            </c:strRef>
          </c:cat>
          <c:val>
            <c:numRef>
              <c:f>Sheet1!$B$7:$D$7</c:f>
              <c:numCache>
                <c:formatCode>General</c:formatCode>
                <c:ptCount val="3"/>
                <c:pt idx="0">
                  <c:v>34</c:v>
                </c:pt>
                <c:pt idx="1">
                  <c:v>21</c:v>
                </c:pt>
                <c:pt idx="2">
                  <c:v>29</c:v>
                </c:pt>
              </c:numCache>
            </c:numRef>
          </c:val>
          <c:extLst>
            <c:ext xmlns:c16="http://schemas.microsoft.com/office/drawing/2014/chart" uri="{C3380CC4-5D6E-409C-BE32-E72D297353CC}">
              <c16:uniqueId val="{00000008-43EA-4941-BA30-9B02D6348F09}"/>
            </c:ext>
          </c:extLst>
        </c:ser>
        <c:ser>
          <c:idx val="6"/>
          <c:order val="6"/>
          <c:tx>
            <c:strRef>
              <c:f>Sheet1!$A$8</c:f>
              <c:strCache>
                <c:ptCount val="1"/>
                <c:pt idx="0">
                  <c:v>Non CF-bronchiectasis</c:v>
                </c:pt>
              </c:strCache>
            </c:strRef>
          </c:tx>
          <c:spPr>
            <a:gradFill flip="none" rotWithShape="1">
              <a:gsLst>
                <a:gs pos="0">
                  <a:srgbClr val="008080"/>
                </a:gs>
                <a:gs pos="50000">
                  <a:srgbClr val="00FFFF"/>
                </a:gs>
                <a:gs pos="100000">
                  <a:srgbClr val="008080"/>
                </a:gs>
              </a:gsLst>
              <a:lin ang="10800000" scaled="1"/>
              <a:tileRect/>
            </a:gradFill>
            <a:ln>
              <a:solidFill>
                <a:srgbClr val="000000"/>
              </a:solidFill>
            </a:ln>
          </c:spPr>
          <c:invertIfNegative val="0"/>
          <c:cat>
            <c:strRef>
              <c:f>Sheet1!$B$1:$D$1</c:f>
              <c:strCache>
                <c:ptCount val="3"/>
                <c:pt idx="0">
                  <c:v>1992-2001 
(N=1,413)</c:v>
                </c:pt>
                <c:pt idx="1">
                  <c:v>2002-2009 
(N=595)</c:v>
                </c:pt>
                <c:pt idx="2">
                  <c:v>2010-6/2018
 (N=377)</c:v>
                </c:pt>
              </c:strCache>
            </c:strRef>
          </c:cat>
          <c:val>
            <c:numRef>
              <c:f>Sheet1!$B$8:$D$8</c:f>
              <c:numCache>
                <c:formatCode>General</c:formatCode>
                <c:ptCount val="3"/>
                <c:pt idx="0">
                  <c:v>14</c:v>
                </c:pt>
                <c:pt idx="1">
                  <c:v>9</c:v>
                </c:pt>
                <c:pt idx="2">
                  <c:v>6</c:v>
                </c:pt>
              </c:numCache>
            </c:numRef>
          </c:val>
          <c:extLst>
            <c:ext xmlns:c16="http://schemas.microsoft.com/office/drawing/2014/chart" uri="{C3380CC4-5D6E-409C-BE32-E72D297353CC}">
              <c16:uniqueId val="{00000009-43EA-4941-BA30-9B02D6348F09}"/>
            </c:ext>
          </c:extLst>
        </c:ser>
        <c:ser>
          <c:idx val="7"/>
          <c:order val="7"/>
          <c:tx>
            <c:strRef>
              <c:f>Sheet1!$A$9</c:f>
              <c:strCache>
                <c:ptCount val="1"/>
                <c:pt idx="0">
                  <c:v>Retransplant</c:v>
                </c:pt>
              </c:strCache>
            </c:strRef>
          </c:tx>
          <c:spPr>
            <a:gradFill flip="none" rotWithShape="1">
              <a:gsLst>
                <a:gs pos="0">
                  <a:srgbClr val="006600"/>
                </a:gs>
                <a:gs pos="50000">
                  <a:srgbClr val="009900"/>
                </a:gs>
                <a:gs pos="100000">
                  <a:srgbClr val="006600"/>
                </a:gs>
              </a:gsLst>
              <a:lin ang="0" scaled="1"/>
              <a:tileRect/>
            </a:gradFill>
            <a:ln>
              <a:solidFill>
                <a:srgbClr val="000000"/>
              </a:solidFill>
            </a:ln>
          </c:spPr>
          <c:invertIfNegative val="0"/>
          <c:cat>
            <c:strRef>
              <c:f>Sheet1!$B$1:$D$1</c:f>
              <c:strCache>
                <c:ptCount val="3"/>
                <c:pt idx="0">
                  <c:v>1992-2001 
(N=1,413)</c:v>
                </c:pt>
                <c:pt idx="1">
                  <c:v>2002-2009 
(N=595)</c:v>
                </c:pt>
                <c:pt idx="2">
                  <c:v>2010-6/2018
 (N=377)</c:v>
                </c:pt>
              </c:strCache>
            </c:strRef>
          </c:cat>
          <c:val>
            <c:numRef>
              <c:f>Sheet1!$B$9:$D$9</c:f>
              <c:numCache>
                <c:formatCode>General</c:formatCode>
                <c:ptCount val="3"/>
                <c:pt idx="0">
                  <c:v>11</c:v>
                </c:pt>
                <c:pt idx="1">
                  <c:v>0</c:v>
                </c:pt>
                <c:pt idx="2">
                  <c:v>1</c:v>
                </c:pt>
              </c:numCache>
            </c:numRef>
          </c:val>
          <c:extLst>
            <c:ext xmlns:c16="http://schemas.microsoft.com/office/drawing/2014/chart" uri="{C3380CC4-5D6E-409C-BE32-E72D297353CC}">
              <c16:uniqueId val="{0000000A-43EA-4941-BA30-9B02D6348F09}"/>
            </c:ext>
          </c:extLst>
        </c:ser>
        <c:ser>
          <c:idx val="8"/>
          <c:order val="8"/>
          <c:tx>
            <c:strRef>
              <c:f>Sheet1!$A$10</c:f>
              <c:strCache>
                <c:ptCount val="1"/>
                <c:pt idx="0">
                  <c:v>Other</c:v>
                </c:pt>
              </c:strCache>
            </c:strRef>
          </c:tx>
          <c:spPr>
            <a:gradFill flip="none" rotWithShape="1">
              <a:gsLst>
                <a:gs pos="0">
                  <a:srgbClr val="660066"/>
                </a:gs>
                <a:gs pos="50000">
                  <a:srgbClr val="CC00CC"/>
                </a:gs>
                <a:gs pos="100000">
                  <a:srgbClr val="660066"/>
                </a:gs>
              </a:gsLst>
              <a:lin ang="10800000" scaled="1"/>
              <a:tileRect/>
            </a:gradFill>
            <a:ln>
              <a:solidFill>
                <a:srgbClr val="000000"/>
              </a:solidFill>
            </a:ln>
          </c:spPr>
          <c:invertIfNegative val="0"/>
          <c:cat>
            <c:strRef>
              <c:f>Sheet1!$B$1:$D$1</c:f>
              <c:strCache>
                <c:ptCount val="3"/>
                <c:pt idx="0">
                  <c:v>1992-2001 
(N=1,413)</c:v>
                </c:pt>
                <c:pt idx="1">
                  <c:v>2002-2009 
(N=595)</c:v>
                </c:pt>
                <c:pt idx="2">
                  <c:v>2010-6/2018
 (N=377)</c:v>
                </c:pt>
              </c:strCache>
            </c:strRef>
          </c:cat>
          <c:val>
            <c:numRef>
              <c:f>Sheet1!$B$10:$D$10</c:f>
              <c:numCache>
                <c:formatCode>General</c:formatCode>
                <c:ptCount val="3"/>
                <c:pt idx="0">
                  <c:v>82</c:v>
                </c:pt>
                <c:pt idx="1">
                  <c:v>53</c:v>
                </c:pt>
                <c:pt idx="2">
                  <c:v>55</c:v>
                </c:pt>
              </c:numCache>
            </c:numRef>
          </c:val>
          <c:extLst>
            <c:ext xmlns:c16="http://schemas.microsoft.com/office/drawing/2014/chart" uri="{C3380CC4-5D6E-409C-BE32-E72D297353CC}">
              <c16:uniqueId val="{0000000B-43EA-4941-BA30-9B02D6348F09}"/>
            </c:ext>
          </c:extLst>
        </c:ser>
        <c:dLbls>
          <c:showLegendKey val="0"/>
          <c:showVal val="0"/>
          <c:showCatName val="0"/>
          <c:showSerName val="0"/>
          <c:showPercent val="0"/>
          <c:showBubbleSize val="0"/>
        </c:dLbls>
        <c:gapWidth val="60"/>
        <c:overlap val="100"/>
        <c:axId val="670737464"/>
        <c:axId val="670738248"/>
      </c:barChart>
      <c:catAx>
        <c:axId val="670737464"/>
        <c:scaling>
          <c:orientation val="minMax"/>
        </c:scaling>
        <c:delete val="1"/>
        <c:axPos val="b"/>
        <c:numFmt formatCode="General" sourceLinked="0"/>
        <c:majorTickMark val="out"/>
        <c:minorTickMark val="none"/>
        <c:tickLblPos val="none"/>
        <c:crossAx val="670738248"/>
        <c:crosses val="autoZero"/>
        <c:auto val="1"/>
        <c:lblAlgn val="ctr"/>
        <c:lblOffset val="100"/>
        <c:noMultiLvlLbl val="0"/>
      </c:catAx>
      <c:valAx>
        <c:axId val="670738248"/>
        <c:scaling>
          <c:orientation val="minMax"/>
        </c:scaling>
        <c:delete val="0"/>
        <c:axPos val="l"/>
        <c:majorGridlines>
          <c:spPr>
            <a:ln w="6350">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 of Transplants</a:t>
                </a:r>
                <a:endParaRPr lang="en-US" sz="1700" dirty="0">
                  <a:solidFill>
                    <a:schemeClr val="bg2"/>
                  </a:solidFill>
                </a:endParaRPr>
              </a:p>
            </c:rich>
          </c:tx>
          <c:layout>
            <c:manualLayout>
              <c:xMode val="edge"/>
              <c:yMode val="edge"/>
              <c:x val="1.7812428051756687E-2"/>
              <c:y val="0.28554863477886161"/>
            </c:manualLayout>
          </c:layout>
          <c:overlay val="0"/>
        </c:title>
        <c:numFmt formatCode="0%"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670737464"/>
        <c:crosses val="autoZero"/>
        <c:crossBetween val="between"/>
      </c:valAx>
      <c:spPr>
        <a:noFill/>
        <a:ln>
          <a:solidFill>
            <a:schemeClr val="bg2"/>
          </a:solidFill>
        </a:ln>
      </c:spPr>
    </c:plotArea>
    <c:legend>
      <c:legendPos val="r"/>
      <c:layout>
        <c:manualLayout>
          <c:xMode val="edge"/>
          <c:yMode val="edge"/>
          <c:x val="0.74827631459860633"/>
          <c:y val="1.5904924197908097E-2"/>
          <c:w val="0.20558987238664136"/>
          <c:h val="0.8915971324479961"/>
        </c:manualLayout>
      </c:layout>
      <c:overlay val="0"/>
      <c:spPr>
        <a:solidFill>
          <a:schemeClr val="tx1"/>
        </a:solidFill>
        <a:ln w="12700">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6572223343876894E-2"/>
          <c:y val="4.6634611247364573E-2"/>
          <c:w val="0.8887554119837584"/>
          <c:h val="0.82597364215457425"/>
        </c:manualLayout>
      </c:layout>
      <c:scatterChart>
        <c:scatterStyle val="lineMarker"/>
        <c:varyColors val="0"/>
        <c:ser>
          <c:idx val="0"/>
          <c:order val="0"/>
          <c:tx>
            <c:strRef>
              <c:f>Sheet1!$B$1</c:f>
              <c:strCache>
                <c:ptCount val="1"/>
                <c:pt idx="0">
                  <c:v>&lt;-15 cm (N=44)</c:v>
                </c:pt>
              </c:strCache>
            </c:strRef>
          </c:tx>
          <c:spPr>
            <a:ln w="41275">
              <a:solidFill>
                <a:srgbClr val="00359E"/>
              </a:solidFill>
            </a:ln>
          </c:spPr>
          <c:marker>
            <c:symbol val="none"/>
          </c:marker>
          <c:xVal>
            <c:numRef>
              <c:f>Sheet1!$A$2:$A$58</c:f>
              <c:numCache>
                <c:formatCode>General</c:formatCode>
                <c:ptCount val="57"/>
                <c:pt idx="0">
                  <c:v>0</c:v>
                </c:pt>
                <c:pt idx="1">
                  <c:v>8.3330000000000001E-2</c:v>
                </c:pt>
                <c:pt idx="2">
                  <c:v>0.16667000000000001</c:v>
                </c:pt>
                <c:pt idx="3">
                  <c:v>0.25</c:v>
                </c:pt>
                <c:pt idx="4">
                  <c:v>0.33333000000000002</c:v>
                </c:pt>
                <c:pt idx="5">
                  <c:v>0.41666999999999998</c:v>
                </c:pt>
                <c:pt idx="6">
                  <c:v>0.5</c:v>
                </c:pt>
                <c:pt idx="7">
                  <c:v>0.58333000000000002</c:v>
                </c:pt>
                <c:pt idx="8">
                  <c:v>0.66666999999999998</c:v>
                </c:pt>
                <c:pt idx="9">
                  <c:v>0.75</c:v>
                </c:pt>
                <c:pt idx="10">
                  <c:v>0.83333000000000002</c:v>
                </c:pt>
                <c:pt idx="11">
                  <c:v>0.91666999999999998</c:v>
                </c:pt>
                <c:pt idx="12">
                  <c:v>1</c:v>
                </c:pt>
                <c:pt idx="13">
                  <c:v>1.25</c:v>
                </c:pt>
                <c:pt idx="14">
                  <c:v>1.5</c:v>
                </c:pt>
                <c:pt idx="15">
                  <c:v>1.75</c:v>
                </c:pt>
                <c:pt idx="16">
                  <c:v>2</c:v>
                </c:pt>
                <c:pt idx="17">
                  <c:v>2.25</c:v>
                </c:pt>
                <c:pt idx="18">
                  <c:v>2.5</c:v>
                </c:pt>
                <c:pt idx="19">
                  <c:v>2.75</c:v>
                </c:pt>
                <c:pt idx="20">
                  <c:v>3</c:v>
                </c:pt>
                <c:pt idx="21">
                  <c:v>3.25</c:v>
                </c:pt>
                <c:pt idx="22">
                  <c:v>3.5</c:v>
                </c:pt>
                <c:pt idx="23">
                  <c:v>3.75</c:v>
                </c:pt>
                <c:pt idx="24">
                  <c:v>4</c:v>
                </c:pt>
                <c:pt idx="25">
                  <c:v>4.25</c:v>
                </c:pt>
                <c:pt idx="26">
                  <c:v>4.5</c:v>
                </c:pt>
                <c:pt idx="27">
                  <c:v>4.75</c:v>
                </c:pt>
                <c:pt idx="28">
                  <c:v>5</c:v>
                </c:pt>
              </c:numCache>
            </c:numRef>
          </c:xVal>
          <c:yVal>
            <c:numRef>
              <c:f>Sheet1!$B$2:$B$58</c:f>
              <c:numCache>
                <c:formatCode>General</c:formatCode>
                <c:ptCount val="57"/>
                <c:pt idx="0">
                  <c:v>100</c:v>
                </c:pt>
                <c:pt idx="1">
                  <c:v>77.272999999999996</c:v>
                </c:pt>
                <c:pt idx="2">
                  <c:v>72.727000000000004</c:v>
                </c:pt>
                <c:pt idx="3">
                  <c:v>70.454999999999998</c:v>
                </c:pt>
                <c:pt idx="4">
                  <c:v>65.909000000000006</c:v>
                </c:pt>
                <c:pt idx="5">
                  <c:v>65.909000000000006</c:v>
                </c:pt>
                <c:pt idx="6">
                  <c:v>65.909000000000006</c:v>
                </c:pt>
                <c:pt idx="7">
                  <c:v>65.909000000000006</c:v>
                </c:pt>
                <c:pt idx="8">
                  <c:v>63.636000000000003</c:v>
                </c:pt>
                <c:pt idx="9">
                  <c:v>61.363999999999997</c:v>
                </c:pt>
                <c:pt idx="10">
                  <c:v>59.091000000000001</c:v>
                </c:pt>
                <c:pt idx="11">
                  <c:v>56.817999999999998</c:v>
                </c:pt>
                <c:pt idx="12">
                  <c:v>56.817999999999998</c:v>
                </c:pt>
                <c:pt idx="13">
                  <c:v>47.347999999999999</c:v>
                </c:pt>
                <c:pt idx="14">
                  <c:v>47.347999999999999</c:v>
                </c:pt>
                <c:pt idx="15">
                  <c:v>44.981000000000002</c:v>
                </c:pt>
                <c:pt idx="16">
                  <c:v>44.981000000000002</c:v>
                </c:pt>
                <c:pt idx="17">
                  <c:v>44.981000000000002</c:v>
                </c:pt>
                <c:pt idx="18">
                  <c:v>40.246000000000002</c:v>
                </c:pt>
                <c:pt idx="19">
                  <c:v>37.878999999999998</c:v>
                </c:pt>
                <c:pt idx="20">
                  <c:v>37.878999999999998</c:v>
                </c:pt>
                <c:pt idx="21">
                  <c:v>37.878999999999998</c:v>
                </c:pt>
                <c:pt idx="22">
                  <c:v>30.777000000000001</c:v>
                </c:pt>
                <c:pt idx="23">
                  <c:v>30.777000000000001</c:v>
                </c:pt>
                <c:pt idx="24">
                  <c:v>30.777000000000001</c:v>
                </c:pt>
                <c:pt idx="25">
                  <c:v>30.777000000000001</c:v>
                </c:pt>
                <c:pt idx="26">
                  <c:v>30.777000000000001</c:v>
                </c:pt>
                <c:pt idx="27">
                  <c:v>30.777000000000001</c:v>
                </c:pt>
                <c:pt idx="28">
                  <c:v>30.777000000000001</c:v>
                </c:pt>
              </c:numCache>
            </c:numRef>
          </c:yVal>
          <c:smooth val="0"/>
          <c:extLst>
            <c:ext xmlns:c16="http://schemas.microsoft.com/office/drawing/2014/chart" uri="{C3380CC4-5D6E-409C-BE32-E72D297353CC}">
              <c16:uniqueId val="{00000000-917F-4CC6-AF60-5BD2817FFF02}"/>
            </c:ext>
          </c:extLst>
        </c:ser>
        <c:ser>
          <c:idx val="1"/>
          <c:order val="1"/>
          <c:tx>
            <c:strRef>
              <c:f>Sheet1!$C$1</c:f>
              <c:strCache>
                <c:ptCount val="1"/>
                <c:pt idx="0">
                  <c:v>-15 cm - &lt;-5 cm (N=281)</c:v>
                </c:pt>
              </c:strCache>
            </c:strRef>
          </c:tx>
          <c:spPr>
            <a:ln w="41275">
              <a:solidFill>
                <a:srgbClr val="0070C0"/>
              </a:solidFill>
              <a:prstDash val="solid"/>
            </a:ln>
          </c:spPr>
          <c:marker>
            <c:symbol val="none"/>
          </c:marker>
          <c:xVal>
            <c:numRef>
              <c:f>Sheet1!$A$2:$A$58</c:f>
              <c:numCache>
                <c:formatCode>General</c:formatCode>
                <c:ptCount val="57"/>
                <c:pt idx="0">
                  <c:v>0</c:v>
                </c:pt>
                <c:pt idx="1">
                  <c:v>8.3330000000000001E-2</c:v>
                </c:pt>
                <c:pt idx="2">
                  <c:v>0.16667000000000001</c:v>
                </c:pt>
                <c:pt idx="3">
                  <c:v>0.25</c:v>
                </c:pt>
                <c:pt idx="4">
                  <c:v>0.33333000000000002</c:v>
                </c:pt>
                <c:pt idx="5">
                  <c:v>0.41666999999999998</c:v>
                </c:pt>
                <c:pt idx="6">
                  <c:v>0.5</c:v>
                </c:pt>
                <c:pt idx="7">
                  <c:v>0.58333000000000002</c:v>
                </c:pt>
                <c:pt idx="8">
                  <c:v>0.66666999999999998</c:v>
                </c:pt>
                <c:pt idx="9">
                  <c:v>0.75</c:v>
                </c:pt>
                <c:pt idx="10">
                  <c:v>0.83333000000000002</c:v>
                </c:pt>
                <c:pt idx="11">
                  <c:v>0.91666999999999998</c:v>
                </c:pt>
                <c:pt idx="12">
                  <c:v>1</c:v>
                </c:pt>
                <c:pt idx="13">
                  <c:v>1.25</c:v>
                </c:pt>
                <c:pt idx="14">
                  <c:v>1.5</c:v>
                </c:pt>
                <c:pt idx="15">
                  <c:v>1.75</c:v>
                </c:pt>
                <c:pt idx="16">
                  <c:v>2</c:v>
                </c:pt>
                <c:pt idx="17">
                  <c:v>2.25</c:v>
                </c:pt>
                <c:pt idx="18">
                  <c:v>2.5</c:v>
                </c:pt>
                <c:pt idx="19">
                  <c:v>2.75</c:v>
                </c:pt>
                <c:pt idx="20">
                  <c:v>3</c:v>
                </c:pt>
                <c:pt idx="21">
                  <c:v>3.25</c:v>
                </c:pt>
                <c:pt idx="22">
                  <c:v>3.5</c:v>
                </c:pt>
                <c:pt idx="23">
                  <c:v>3.75</c:v>
                </c:pt>
                <c:pt idx="24">
                  <c:v>4</c:v>
                </c:pt>
                <c:pt idx="25">
                  <c:v>4.25</c:v>
                </c:pt>
                <c:pt idx="26">
                  <c:v>4.5</c:v>
                </c:pt>
                <c:pt idx="27">
                  <c:v>4.75</c:v>
                </c:pt>
                <c:pt idx="28">
                  <c:v>5</c:v>
                </c:pt>
              </c:numCache>
            </c:numRef>
          </c:xVal>
          <c:yVal>
            <c:numRef>
              <c:f>Sheet1!$C$2:$C$58</c:f>
              <c:numCache>
                <c:formatCode>General</c:formatCode>
                <c:ptCount val="57"/>
                <c:pt idx="0">
                  <c:v>100</c:v>
                </c:pt>
                <c:pt idx="1">
                  <c:v>82.918000000000006</c:v>
                </c:pt>
                <c:pt idx="2">
                  <c:v>79.004000000000005</c:v>
                </c:pt>
                <c:pt idx="3">
                  <c:v>77.221000000000004</c:v>
                </c:pt>
                <c:pt idx="4">
                  <c:v>76.506</c:v>
                </c:pt>
                <c:pt idx="5">
                  <c:v>75.790999999999997</c:v>
                </c:pt>
                <c:pt idx="6">
                  <c:v>74.361000000000004</c:v>
                </c:pt>
                <c:pt idx="7">
                  <c:v>73.287999999999997</c:v>
                </c:pt>
                <c:pt idx="8">
                  <c:v>72.572999999999993</c:v>
                </c:pt>
                <c:pt idx="9">
                  <c:v>71.501000000000005</c:v>
                </c:pt>
                <c:pt idx="10">
                  <c:v>70.786000000000001</c:v>
                </c:pt>
                <c:pt idx="11">
                  <c:v>69.355999999999995</c:v>
                </c:pt>
                <c:pt idx="12">
                  <c:v>68.641000000000005</c:v>
                </c:pt>
                <c:pt idx="13">
                  <c:v>66.852999999999994</c:v>
                </c:pt>
                <c:pt idx="14">
                  <c:v>65.052000000000007</c:v>
                </c:pt>
                <c:pt idx="15">
                  <c:v>63.606999999999999</c:v>
                </c:pt>
                <c:pt idx="16">
                  <c:v>61.067999999999998</c:v>
                </c:pt>
                <c:pt idx="17">
                  <c:v>59.970999999999997</c:v>
                </c:pt>
                <c:pt idx="18">
                  <c:v>59.235999999999997</c:v>
                </c:pt>
                <c:pt idx="19">
                  <c:v>57.764000000000003</c:v>
                </c:pt>
                <c:pt idx="20">
                  <c:v>56.66</c:v>
                </c:pt>
                <c:pt idx="21">
                  <c:v>55.543999999999997</c:v>
                </c:pt>
                <c:pt idx="22">
                  <c:v>54.793999999999997</c:v>
                </c:pt>
                <c:pt idx="23">
                  <c:v>54.417999999999999</c:v>
                </c:pt>
                <c:pt idx="24">
                  <c:v>54.042999999999999</c:v>
                </c:pt>
                <c:pt idx="25">
                  <c:v>53.292000000000002</c:v>
                </c:pt>
                <c:pt idx="26">
                  <c:v>52.536000000000001</c:v>
                </c:pt>
                <c:pt idx="27">
                  <c:v>51.774999999999999</c:v>
                </c:pt>
                <c:pt idx="28">
                  <c:v>50.244</c:v>
                </c:pt>
              </c:numCache>
            </c:numRef>
          </c:yVal>
          <c:smooth val="0"/>
          <c:extLst>
            <c:ext xmlns:c16="http://schemas.microsoft.com/office/drawing/2014/chart" uri="{C3380CC4-5D6E-409C-BE32-E72D297353CC}">
              <c16:uniqueId val="{00000001-917F-4CC6-AF60-5BD2817FFF02}"/>
            </c:ext>
          </c:extLst>
        </c:ser>
        <c:ser>
          <c:idx val="2"/>
          <c:order val="2"/>
          <c:tx>
            <c:strRef>
              <c:f>Sheet1!$D$1</c:f>
              <c:strCache>
                <c:ptCount val="1"/>
                <c:pt idx="0">
                  <c:v>-5 cm - 5 cm (N=832)</c:v>
                </c:pt>
              </c:strCache>
            </c:strRef>
          </c:tx>
          <c:spPr>
            <a:ln w="41275">
              <a:solidFill>
                <a:srgbClr val="00B0F0"/>
              </a:solidFill>
            </a:ln>
          </c:spPr>
          <c:marker>
            <c:symbol val="none"/>
          </c:marker>
          <c:xVal>
            <c:numRef>
              <c:f>Sheet1!$A$2:$A$58</c:f>
              <c:numCache>
                <c:formatCode>General</c:formatCode>
                <c:ptCount val="57"/>
                <c:pt idx="0">
                  <c:v>0</c:v>
                </c:pt>
                <c:pt idx="1">
                  <c:v>8.3330000000000001E-2</c:v>
                </c:pt>
                <c:pt idx="2">
                  <c:v>0.16667000000000001</c:v>
                </c:pt>
                <c:pt idx="3">
                  <c:v>0.25</c:v>
                </c:pt>
                <c:pt idx="4">
                  <c:v>0.33333000000000002</c:v>
                </c:pt>
                <c:pt idx="5">
                  <c:v>0.41666999999999998</c:v>
                </c:pt>
                <c:pt idx="6">
                  <c:v>0.5</c:v>
                </c:pt>
                <c:pt idx="7">
                  <c:v>0.58333000000000002</c:v>
                </c:pt>
                <c:pt idx="8">
                  <c:v>0.66666999999999998</c:v>
                </c:pt>
                <c:pt idx="9">
                  <c:v>0.75</c:v>
                </c:pt>
                <c:pt idx="10">
                  <c:v>0.83333000000000002</c:v>
                </c:pt>
                <c:pt idx="11">
                  <c:v>0.91666999999999998</c:v>
                </c:pt>
                <c:pt idx="12">
                  <c:v>1</c:v>
                </c:pt>
                <c:pt idx="13">
                  <c:v>1.25</c:v>
                </c:pt>
                <c:pt idx="14">
                  <c:v>1.5</c:v>
                </c:pt>
                <c:pt idx="15">
                  <c:v>1.75</c:v>
                </c:pt>
                <c:pt idx="16">
                  <c:v>2</c:v>
                </c:pt>
                <c:pt idx="17">
                  <c:v>2.25</c:v>
                </c:pt>
                <c:pt idx="18">
                  <c:v>2.5</c:v>
                </c:pt>
                <c:pt idx="19">
                  <c:v>2.75</c:v>
                </c:pt>
                <c:pt idx="20">
                  <c:v>3</c:v>
                </c:pt>
                <c:pt idx="21">
                  <c:v>3.25</c:v>
                </c:pt>
                <c:pt idx="22">
                  <c:v>3.5</c:v>
                </c:pt>
                <c:pt idx="23">
                  <c:v>3.75</c:v>
                </c:pt>
                <c:pt idx="24">
                  <c:v>4</c:v>
                </c:pt>
                <c:pt idx="25">
                  <c:v>4.25</c:v>
                </c:pt>
                <c:pt idx="26">
                  <c:v>4.5</c:v>
                </c:pt>
                <c:pt idx="27">
                  <c:v>4.75</c:v>
                </c:pt>
                <c:pt idx="28">
                  <c:v>5</c:v>
                </c:pt>
              </c:numCache>
            </c:numRef>
          </c:xVal>
          <c:yVal>
            <c:numRef>
              <c:f>Sheet1!$D$2:$D$58</c:f>
              <c:numCache>
                <c:formatCode>General</c:formatCode>
                <c:ptCount val="57"/>
                <c:pt idx="0">
                  <c:v>100</c:v>
                </c:pt>
                <c:pt idx="1">
                  <c:v>81.453000000000003</c:v>
                </c:pt>
                <c:pt idx="2">
                  <c:v>76.980999999999995</c:v>
                </c:pt>
                <c:pt idx="3">
                  <c:v>74.078999999999994</c:v>
                </c:pt>
                <c:pt idx="4">
                  <c:v>71.537000000000006</c:v>
                </c:pt>
                <c:pt idx="5">
                  <c:v>69.841999999999999</c:v>
                </c:pt>
                <c:pt idx="6">
                  <c:v>69.236999999999995</c:v>
                </c:pt>
                <c:pt idx="7">
                  <c:v>68.265000000000001</c:v>
                </c:pt>
                <c:pt idx="8">
                  <c:v>67.656999999999996</c:v>
                </c:pt>
                <c:pt idx="9">
                  <c:v>67.048000000000002</c:v>
                </c:pt>
                <c:pt idx="10">
                  <c:v>66.805000000000007</c:v>
                </c:pt>
                <c:pt idx="11">
                  <c:v>66.317999999999998</c:v>
                </c:pt>
                <c:pt idx="12">
                  <c:v>65.463999999999999</c:v>
                </c:pt>
                <c:pt idx="13">
                  <c:v>63.636000000000003</c:v>
                </c:pt>
                <c:pt idx="14">
                  <c:v>63.024999999999999</c:v>
                </c:pt>
                <c:pt idx="15">
                  <c:v>61.189</c:v>
                </c:pt>
                <c:pt idx="16">
                  <c:v>59.594000000000001</c:v>
                </c:pt>
                <c:pt idx="17">
                  <c:v>58.366</c:v>
                </c:pt>
                <c:pt idx="18">
                  <c:v>57.38</c:v>
                </c:pt>
                <c:pt idx="19">
                  <c:v>56.143000000000001</c:v>
                </c:pt>
                <c:pt idx="20">
                  <c:v>54.773000000000003</c:v>
                </c:pt>
                <c:pt idx="21">
                  <c:v>54.026000000000003</c:v>
                </c:pt>
                <c:pt idx="22">
                  <c:v>53.155000000000001</c:v>
                </c:pt>
                <c:pt idx="23">
                  <c:v>52.155999999999999</c:v>
                </c:pt>
                <c:pt idx="24">
                  <c:v>51.152999999999999</c:v>
                </c:pt>
                <c:pt idx="25">
                  <c:v>50.523000000000003</c:v>
                </c:pt>
                <c:pt idx="26">
                  <c:v>50.015000000000001</c:v>
                </c:pt>
                <c:pt idx="27">
                  <c:v>49.375</c:v>
                </c:pt>
                <c:pt idx="28">
                  <c:v>49.116999999999997</c:v>
                </c:pt>
              </c:numCache>
            </c:numRef>
          </c:yVal>
          <c:smooth val="0"/>
          <c:extLst>
            <c:ext xmlns:c16="http://schemas.microsoft.com/office/drawing/2014/chart" uri="{C3380CC4-5D6E-409C-BE32-E72D297353CC}">
              <c16:uniqueId val="{00000002-917F-4CC6-AF60-5BD2817FFF02}"/>
            </c:ext>
          </c:extLst>
        </c:ser>
        <c:ser>
          <c:idx val="3"/>
          <c:order val="3"/>
          <c:tx>
            <c:strRef>
              <c:f>Sheet1!$E$1</c:f>
              <c:strCache>
                <c:ptCount val="1"/>
                <c:pt idx="0">
                  <c:v>&gt;5 cm - 15 cm (N=452)</c:v>
                </c:pt>
              </c:strCache>
            </c:strRef>
          </c:tx>
          <c:spPr>
            <a:ln w="41275">
              <a:solidFill>
                <a:schemeClr val="accent5">
                  <a:lumMod val="50000"/>
                </a:schemeClr>
              </a:solidFill>
            </a:ln>
          </c:spPr>
          <c:marker>
            <c:symbol val="none"/>
          </c:marker>
          <c:xVal>
            <c:numRef>
              <c:f>Sheet1!$A$2:$A$58</c:f>
              <c:numCache>
                <c:formatCode>General</c:formatCode>
                <c:ptCount val="57"/>
                <c:pt idx="0">
                  <c:v>0</c:v>
                </c:pt>
                <c:pt idx="1">
                  <c:v>8.3330000000000001E-2</c:v>
                </c:pt>
                <c:pt idx="2">
                  <c:v>0.16667000000000001</c:v>
                </c:pt>
                <c:pt idx="3">
                  <c:v>0.25</c:v>
                </c:pt>
                <c:pt idx="4">
                  <c:v>0.33333000000000002</c:v>
                </c:pt>
                <c:pt idx="5">
                  <c:v>0.41666999999999998</c:v>
                </c:pt>
                <c:pt idx="6">
                  <c:v>0.5</c:v>
                </c:pt>
                <c:pt idx="7">
                  <c:v>0.58333000000000002</c:v>
                </c:pt>
                <c:pt idx="8">
                  <c:v>0.66666999999999998</c:v>
                </c:pt>
                <c:pt idx="9">
                  <c:v>0.75</c:v>
                </c:pt>
                <c:pt idx="10">
                  <c:v>0.83333000000000002</c:v>
                </c:pt>
                <c:pt idx="11">
                  <c:v>0.91666999999999998</c:v>
                </c:pt>
                <c:pt idx="12">
                  <c:v>1</c:v>
                </c:pt>
                <c:pt idx="13">
                  <c:v>1.25</c:v>
                </c:pt>
                <c:pt idx="14">
                  <c:v>1.5</c:v>
                </c:pt>
                <c:pt idx="15">
                  <c:v>1.75</c:v>
                </c:pt>
                <c:pt idx="16">
                  <c:v>2</c:v>
                </c:pt>
                <c:pt idx="17">
                  <c:v>2.25</c:v>
                </c:pt>
                <c:pt idx="18">
                  <c:v>2.5</c:v>
                </c:pt>
                <c:pt idx="19">
                  <c:v>2.75</c:v>
                </c:pt>
                <c:pt idx="20">
                  <c:v>3</c:v>
                </c:pt>
                <c:pt idx="21">
                  <c:v>3.25</c:v>
                </c:pt>
                <c:pt idx="22">
                  <c:v>3.5</c:v>
                </c:pt>
                <c:pt idx="23">
                  <c:v>3.75</c:v>
                </c:pt>
                <c:pt idx="24">
                  <c:v>4</c:v>
                </c:pt>
                <c:pt idx="25">
                  <c:v>4.25</c:v>
                </c:pt>
                <c:pt idx="26">
                  <c:v>4.5</c:v>
                </c:pt>
                <c:pt idx="27">
                  <c:v>4.75</c:v>
                </c:pt>
                <c:pt idx="28">
                  <c:v>5</c:v>
                </c:pt>
              </c:numCache>
            </c:numRef>
          </c:xVal>
          <c:yVal>
            <c:numRef>
              <c:f>Sheet1!$E$2:$E$58</c:f>
              <c:numCache>
                <c:formatCode>General</c:formatCode>
                <c:ptCount val="57"/>
                <c:pt idx="0">
                  <c:v>100</c:v>
                </c:pt>
                <c:pt idx="1">
                  <c:v>85.155000000000001</c:v>
                </c:pt>
                <c:pt idx="2">
                  <c:v>82.043000000000006</c:v>
                </c:pt>
                <c:pt idx="3">
                  <c:v>79.152000000000001</c:v>
                </c:pt>
                <c:pt idx="4">
                  <c:v>78.263000000000005</c:v>
                </c:pt>
                <c:pt idx="5">
                  <c:v>76.929000000000002</c:v>
                </c:pt>
                <c:pt idx="6">
                  <c:v>75.594999999999999</c:v>
                </c:pt>
                <c:pt idx="7">
                  <c:v>74.927999999999997</c:v>
                </c:pt>
                <c:pt idx="8">
                  <c:v>73.816000000000003</c:v>
                </c:pt>
                <c:pt idx="9">
                  <c:v>73.149000000000001</c:v>
                </c:pt>
                <c:pt idx="10">
                  <c:v>72.037000000000006</c:v>
                </c:pt>
                <c:pt idx="11">
                  <c:v>71.593000000000004</c:v>
                </c:pt>
                <c:pt idx="12">
                  <c:v>70.703000000000003</c:v>
                </c:pt>
                <c:pt idx="13">
                  <c:v>68.254999999999995</c:v>
                </c:pt>
                <c:pt idx="14">
                  <c:v>66.016999999999996</c:v>
                </c:pt>
                <c:pt idx="15">
                  <c:v>63.771999999999998</c:v>
                </c:pt>
                <c:pt idx="16">
                  <c:v>62.649000000000001</c:v>
                </c:pt>
                <c:pt idx="17">
                  <c:v>61.975999999999999</c:v>
                </c:pt>
                <c:pt idx="18">
                  <c:v>60.628</c:v>
                </c:pt>
                <c:pt idx="19">
                  <c:v>59.73</c:v>
                </c:pt>
                <c:pt idx="20">
                  <c:v>59.279000000000003</c:v>
                </c:pt>
                <c:pt idx="21">
                  <c:v>57.689</c:v>
                </c:pt>
                <c:pt idx="22">
                  <c:v>57.234999999999999</c:v>
                </c:pt>
                <c:pt idx="23">
                  <c:v>55.866999999999997</c:v>
                </c:pt>
                <c:pt idx="24">
                  <c:v>54.267000000000003</c:v>
                </c:pt>
                <c:pt idx="25">
                  <c:v>53.350999999999999</c:v>
                </c:pt>
                <c:pt idx="26">
                  <c:v>52.433</c:v>
                </c:pt>
                <c:pt idx="27">
                  <c:v>51.741999999999997</c:v>
                </c:pt>
                <c:pt idx="28">
                  <c:v>50.816000000000003</c:v>
                </c:pt>
              </c:numCache>
            </c:numRef>
          </c:yVal>
          <c:smooth val="0"/>
          <c:extLst>
            <c:ext xmlns:c16="http://schemas.microsoft.com/office/drawing/2014/chart" uri="{C3380CC4-5D6E-409C-BE32-E72D297353CC}">
              <c16:uniqueId val="{00000003-917F-4CC6-AF60-5BD2817FFF02}"/>
            </c:ext>
          </c:extLst>
        </c:ser>
        <c:ser>
          <c:idx val="4"/>
          <c:order val="4"/>
          <c:tx>
            <c:strRef>
              <c:f>Sheet1!$F$1</c:f>
              <c:strCache>
                <c:ptCount val="1"/>
                <c:pt idx="0">
                  <c:v>&gt;15 cm (N=75)</c:v>
                </c:pt>
              </c:strCache>
            </c:strRef>
          </c:tx>
          <c:spPr>
            <a:ln w="41275">
              <a:solidFill>
                <a:schemeClr val="accent5">
                  <a:lumMod val="25000"/>
                </a:schemeClr>
              </a:solidFill>
            </a:ln>
          </c:spPr>
          <c:marker>
            <c:symbol val="none"/>
          </c:marker>
          <c:xVal>
            <c:numRef>
              <c:f>Sheet1!$A$2:$A$58</c:f>
              <c:numCache>
                <c:formatCode>General</c:formatCode>
                <c:ptCount val="57"/>
                <c:pt idx="0">
                  <c:v>0</c:v>
                </c:pt>
                <c:pt idx="1">
                  <c:v>8.3330000000000001E-2</c:v>
                </c:pt>
                <c:pt idx="2">
                  <c:v>0.16667000000000001</c:v>
                </c:pt>
                <c:pt idx="3">
                  <c:v>0.25</c:v>
                </c:pt>
                <c:pt idx="4">
                  <c:v>0.33333000000000002</c:v>
                </c:pt>
                <c:pt idx="5">
                  <c:v>0.41666999999999998</c:v>
                </c:pt>
                <c:pt idx="6">
                  <c:v>0.5</c:v>
                </c:pt>
                <c:pt idx="7">
                  <c:v>0.58333000000000002</c:v>
                </c:pt>
                <c:pt idx="8">
                  <c:v>0.66666999999999998</c:v>
                </c:pt>
                <c:pt idx="9">
                  <c:v>0.75</c:v>
                </c:pt>
                <c:pt idx="10">
                  <c:v>0.83333000000000002</c:v>
                </c:pt>
                <c:pt idx="11">
                  <c:v>0.91666999999999998</c:v>
                </c:pt>
                <c:pt idx="12">
                  <c:v>1</c:v>
                </c:pt>
                <c:pt idx="13">
                  <c:v>1.25</c:v>
                </c:pt>
                <c:pt idx="14">
                  <c:v>1.5</c:v>
                </c:pt>
                <c:pt idx="15">
                  <c:v>1.75</c:v>
                </c:pt>
                <c:pt idx="16">
                  <c:v>2</c:v>
                </c:pt>
                <c:pt idx="17">
                  <c:v>2.25</c:v>
                </c:pt>
                <c:pt idx="18">
                  <c:v>2.5</c:v>
                </c:pt>
                <c:pt idx="19">
                  <c:v>2.75</c:v>
                </c:pt>
                <c:pt idx="20">
                  <c:v>3</c:v>
                </c:pt>
                <c:pt idx="21">
                  <c:v>3.25</c:v>
                </c:pt>
                <c:pt idx="22">
                  <c:v>3.5</c:v>
                </c:pt>
                <c:pt idx="23">
                  <c:v>3.75</c:v>
                </c:pt>
                <c:pt idx="24">
                  <c:v>4</c:v>
                </c:pt>
                <c:pt idx="25">
                  <c:v>4.25</c:v>
                </c:pt>
                <c:pt idx="26">
                  <c:v>4.5</c:v>
                </c:pt>
                <c:pt idx="27">
                  <c:v>4.75</c:v>
                </c:pt>
                <c:pt idx="28">
                  <c:v>5</c:v>
                </c:pt>
              </c:numCache>
            </c:numRef>
          </c:xVal>
          <c:yVal>
            <c:numRef>
              <c:f>Sheet1!$F$2:$F$58</c:f>
              <c:numCache>
                <c:formatCode>General</c:formatCode>
                <c:ptCount val="57"/>
                <c:pt idx="0">
                  <c:v>100</c:v>
                </c:pt>
                <c:pt idx="1">
                  <c:v>80</c:v>
                </c:pt>
                <c:pt idx="2">
                  <c:v>77.332999999999998</c:v>
                </c:pt>
                <c:pt idx="3">
                  <c:v>77.332999999999998</c:v>
                </c:pt>
                <c:pt idx="4">
                  <c:v>77.332999999999998</c:v>
                </c:pt>
                <c:pt idx="5">
                  <c:v>74.667000000000002</c:v>
                </c:pt>
                <c:pt idx="6">
                  <c:v>74.667000000000002</c:v>
                </c:pt>
                <c:pt idx="7">
                  <c:v>74.667000000000002</c:v>
                </c:pt>
                <c:pt idx="8">
                  <c:v>73.332999999999998</c:v>
                </c:pt>
                <c:pt idx="9">
                  <c:v>73.332999999999998</c:v>
                </c:pt>
                <c:pt idx="10">
                  <c:v>73.332999999999998</c:v>
                </c:pt>
                <c:pt idx="11">
                  <c:v>72</c:v>
                </c:pt>
                <c:pt idx="12">
                  <c:v>70.667000000000002</c:v>
                </c:pt>
                <c:pt idx="13">
                  <c:v>70.667000000000002</c:v>
                </c:pt>
                <c:pt idx="14">
                  <c:v>62.667000000000002</c:v>
                </c:pt>
                <c:pt idx="15">
                  <c:v>61.332999999999998</c:v>
                </c:pt>
                <c:pt idx="16">
                  <c:v>59.97</c:v>
                </c:pt>
                <c:pt idx="17">
                  <c:v>58.606999999999999</c:v>
                </c:pt>
                <c:pt idx="18">
                  <c:v>57.244</c:v>
                </c:pt>
                <c:pt idx="19">
                  <c:v>57.244</c:v>
                </c:pt>
                <c:pt idx="20">
                  <c:v>54.518000000000001</c:v>
                </c:pt>
                <c:pt idx="21">
                  <c:v>54.518000000000001</c:v>
                </c:pt>
                <c:pt idx="22">
                  <c:v>53.155999999999999</c:v>
                </c:pt>
                <c:pt idx="23">
                  <c:v>51.792999999999999</c:v>
                </c:pt>
                <c:pt idx="24">
                  <c:v>51.792999999999999</c:v>
                </c:pt>
                <c:pt idx="25">
                  <c:v>51.792999999999999</c:v>
                </c:pt>
                <c:pt idx="26">
                  <c:v>51.792999999999999</c:v>
                </c:pt>
                <c:pt idx="27">
                  <c:v>48.914999999999999</c:v>
                </c:pt>
                <c:pt idx="28">
                  <c:v>48.914999999999999</c:v>
                </c:pt>
              </c:numCache>
            </c:numRef>
          </c:yVal>
          <c:smooth val="0"/>
          <c:extLst>
            <c:ext xmlns:c16="http://schemas.microsoft.com/office/drawing/2014/chart" uri="{C3380CC4-5D6E-409C-BE32-E72D297353CC}">
              <c16:uniqueId val="{00000004-917F-4CC6-AF60-5BD2817FFF02}"/>
            </c:ext>
          </c:extLst>
        </c:ser>
        <c:dLbls>
          <c:showLegendKey val="0"/>
          <c:showVal val="0"/>
          <c:showCatName val="0"/>
          <c:showSerName val="0"/>
          <c:showPercent val="0"/>
          <c:showBubbleSize val="0"/>
        </c:dLbls>
        <c:axId val="684757120"/>
        <c:axId val="684753984"/>
      </c:scatterChart>
      <c:valAx>
        <c:axId val="684757120"/>
        <c:scaling>
          <c:orientation val="minMax"/>
          <c:max val="5"/>
          <c:min val="0"/>
        </c:scaling>
        <c:delete val="0"/>
        <c:axPos val="b"/>
        <c:title>
          <c:tx>
            <c:rich>
              <a:bodyPr/>
              <a:lstStyle/>
              <a:p>
                <a:pPr>
                  <a:defRPr sz="1700">
                    <a:solidFill>
                      <a:schemeClr val="bg2"/>
                    </a:solidFill>
                  </a:defRPr>
                </a:pPr>
                <a:r>
                  <a:rPr lang="en-US" sz="1700" dirty="0" smtClean="0">
                    <a:solidFill>
                      <a:schemeClr val="bg2"/>
                    </a:solidFill>
                  </a:rPr>
                  <a:t>Years</a:t>
                </a:r>
                <a:endParaRPr lang="en-US" sz="1700" dirty="0">
                  <a:solidFill>
                    <a:schemeClr val="bg2"/>
                  </a:solidFill>
                </a:endParaRPr>
              </a:p>
            </c:rich>
          </c:tx>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684753984"/>
        <c:crosses val="autoZero"/>
        <c:crossBetween val="midCat"/>
        <c:majorUnit val="1"/>
      </c:valAx>
      <c:valAx>
        <c:axId val="684753984"/>
        <c:scaling>
          <c:orientation val="minMax"/>
          <c:max val="100"/>
          <c:min val="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Survival (%)</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684757120"/>
        <c:crosses val="autoZero"/>
        <c:crossBetween val="midCat"/>
        <c:majorUnit val="25"/>
      </c:valAx>
      <c:spPr>
        <a:noFill/>
        <a:ln>
          <a:solidFill>
            <a:schemeClr val="bg2"/>
          </a:solidFill>
        </a:ln>
      </c:spPr>
    </c:plotArea>
    <c:legend>
      <c:legendPos val="b"/>
      <c:layout>
        <c:manualLayout>
          <c:xMode val="edge"/>
          <c:yMode val="edge"/>
          <c:x val="0.12388021540410897"/>
          <c:y val="0.70792058162555793"/>
          <c:w val="0.80538804416689291"/>
          <c:h val="0.13322089523701688"/>
        </c:manualLayout>
      </c:layout>
      <c:overlay val="1"/>
      <c:spPr>
        <a:noFill/>
        <a:ln>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6572223343876894E-2"/>
          <c:y val="4.6634611247364573E-2"/>
          <c:w val="0.8887554119837584"/>
          <c:h val="0.82597364215457425"/>
        </c:manualLayout>
      </c:layout>
      <c:scatterChart>
        <c:scatterStyle val="lineMarker"/>
        <c:varyColors val="0"/>
        <c:ser>
          <c:idx val="0"/>
          <c:order val="0"/>
          <c:tx>
            <c:strRef>
              <c:f>Sheet1!$B$1</c:f>
              <c:strCache>
                <c:ptCount val="1"/>
                <c:pt idx="0">
                  <c:v>&lt;-15 kg (N=172)</c:v>
                </c:pt>
              </c:strCache>
            </c:strRef>
          </c:tx>
          <c:spPr>
            <a:ln w="41275">
              <a:solidFill>
                <a:srgbClr val="00359E"/>
              </a:solidFill>
            </a:ln>
          </c:spPr>
          <c:marker>
            <c:symbol val="none"/>
          </c:marker>
          <c:xVal>
            <c:numRef>
              <c:f>Sheet1!$A$2:$A$58</c:f>
              <c:numCache>
                <c:formatCode>General</c:formatCode>
                <c:ptCount val="57"/>
                <c:pt idx="0">
                  <c:v>0</c:v>
                </c:pt>
                <c:pt idx="1">
                  <c:v>8.3330000000000001E-2</c:v>
                </c:pt>
                <c:pt idx="2">
                  <c:v>0.16667000000000001</c:v>
                </c:pt>
                <c:pt idx="3">
                  <c:v>0.25</c:v>
                </c:pt>
                <c:pt idx="4">
                  <c:v>0.33333000000000002</c:v>
                </c:pt>
                <c:pt idx="5">
                  <c:v>0.41666999999999998</c:v>
                </c:pt>
                <c:pt idx="6">
                  <c:v>0.5</c:v>
                </c:pt>
                <c:pt idx="7">
                  <c:v>0.58333000000000002</c:v>
                </c:pt>
                <c:pt idx="8">
                  <c:v>0.66666999999999998</c:v>
                </c:pt>
                <c:pt idx="9">
                  <c:v>0.75</c:v>
                </c:pt>
                <c:pt idx="10">
                  <c:v>0.83333000000000002</c:v>
                </c:pt>
                <c:pt idx="11">
                  <c:v>0.91666999999999998</c:v>
                </c:pt>
                <c:pt idx="12">
                  <c:v>1</c:v>
                </c:pt>
                <c:pt idx="13">
                  <c:v>1.25</c:v>
                </c:pt>
                <c:pt idx="14">
                  <c:v>1.5</c:v>
                </c:pt>
                <c:pt idx="15">
                  <c:v>1.75</c:v>
                </c:pt>
                <c:pt idx="16">
                  <c:v>2</c:v>
                </c:pt>
                <c:pt idx="17">
                  <c:v>2.25</c:v>
                </c:pt>
                <c:pt idx="18">
                  <c:v>2.5</c:v>
                </c:pt>
                <c:pt idx="19">
                  <c:v>2.75</c:v>
                </c:pt>
                <c:pt idx="20">
                  <c:v>3</c:v>
                </c:pt>
                <c:pt idx="21">
                  <c:v>3.25</c:v>
                </c:pt>
                <c:pt idx="22">
                  <c:v>3.5</c:v>
                </c:pt>
                <c:pt idx="23">
                  <c:v>3.75</c:v>
                </c:pt>
                <c:pt idx="24">
                  <c:v>4</c:v>
                </c:pt>
                <c:pt idx="25">
                  <c:v>4.25</c:v>
                </c:pt>
                <c:pt idx="26">
                  <c:v>4.5</c:v>
                </c:pt>
                <c:pt idx="27">
                  <c:v>4.75</c:v>
                </c:pt>
                <c:pt idx="28">
                  <c:v>5</c:v>
                </c:pt>
              </c:numCache>
            </c:numRef>
          </c:xVal>
          <c:yVal>
            <c:numRef>
              <c:f>Sheet1!$B$2:$B$58</c:f>
              <c:numCache>
                <c:formatCode>General</c:formatCode>
                <c:ptCount val="57"/>
                <c:pt idx="0">
                  <c:v>100</c:v>
                </c:pt>
                <c:pt idx="1">
                  <c:v>77.906999999999996</c:v>
                </c:pt>
                <c:pt idx="2">
                  <c:v>73.256</c:v>
                </c:pt>
                <c:pt idx="3">
                  <c:v>71.512</c:v>
                </c:pt>
                <c:pt idx="4">
                  <c:v>68.022999999999996</c:v>
                </c:pt>
                <c:pt idx="5">
                  <c:v>66.86</c:v>
                </c:pt>
                <c:pt idx="6">
                  <c:v>66.278999999999996</c:v>
                </c:pt>
                <c:pt idx="7">
                  <c:v>65.697999999999993</c:v>
                </c:pt>
                <c:pt idx="8">
                  <c:v>65.116</c:v>
                </c:pt>
                <c:pt idx="9">
                  <c:v>64.534999999999997</c:v>
                </c:pt>
                <c:pt idx="10">
                  <c:v>64.534999999999997</c:v>
                </c:pt>
                <c:pt idx="11">
                  <c:v>62.790999999999997</c:v>
                </c:pt>
                <c:pt idx="12">
                  <c:v>62.209000000000003</c:v>
                </c:pt>
                <c:pt idx="13">
                  <c:v>59.872999999999998</c:v>
                </c:pt>
                <c:pt idx="14">
                  <c:v>57.524999999999999</c:v>
                </c:pt>
                <c:pt idx="15">
                  <c:v>54.59</c:v>
                </c:pt>
                <c:pt idx="16">
                  <c:v>52.829000000000001</c:v>
                </c:pt>
                <c:pt idx="17">
                  <c:v>51.655000000000001</c:v>
                </c:pt>
                <c:pt idx="18">
                  <c:v>51.655000000000001</c:v>
                </c:pt>
                <c:pt idx="19">
                  <c:v>51.655000000000001</c:v>
                </c:pt>
                <c:pt idx="20">
                  <c:v>49.86</c:v>
                </c:pt>
                <c:pt idx="21">
                  <c:v>48.057000000000002</c:v>
                </c:pt>
                <c:pt idx="22">
                  <c:v>47.457000000000001</c:v>
                </c:pt>
                <c:pt idx="23">
                  <c:v>47.457000000000001</c:v>
                </c:pt>
                <c:pt idx="24">
                  <c:v>46.856000000000002</c:v>
                </c:pt>
                <c:pt idx="25">
                  <c:v>46.856000000000002</c:v>
                </c:pt>
                <c:pt idx="26">
                  <c:v>46.856000000000002</c:v>
                </c:pt>
                <c:pt idx="27">
                  <c:v>46.856000000000002</c:v>
                </c:pt>
                <c:pt idx="28">
                  <c:v>46.255000000000003</c:v>
                </c:pt>
              </c:numCache>
            </c:numRef>
          </c:yVal>
          <c:smooth val="0"/>
          <c:extLst>
            <c:ext xmlns:c16="http://schemas.microsoft.com/office/drawing/2014/chart" uri="{C3380CC4-5D6E-409C-BE32-E72D297353CC}">
              <c16:uniqueId val="{00000000-917F-4CC6-AF60-5BD2817FFF02}"/>
            </c:ext>
          </c:extLst>
        </c:ser>
        <c:ser>
          <c:idx val="1"/>
          <c:order val="1"/>
          <c:tx>
            <c:strRef>
              <c:f>Sheet1!$C$1</c:f>
              <c:strCache>
                <c:ptCount val="1"/>
                <c:pt idx="0">
                  <c:v>-15 kg - &lt; -5 kg (N=312)</c:v>
                </c:pt>
              </c:strCache>
            </c:strRef>
          </c:tx>
          <c:spPr>
            <a:ln w="41275">
              <a:solidFill>
                <a:srgbClr val="0070C0"/>
              </a:solidFill>
              <a:prstDash val="solid"/>
            </a:ln>
          </c:spPr>
          <c:marker>
            <c:symbol val="none"/>
          </c:marker>
          <c:xVal>
            <c:numRef>
              <c:f>Sheet1!$A$2:$A$58</c:f>
              <c:numCache>
                <c:formatCode>General</c:formatCode>
                <c:ptCount val="57"/>
                <c:pt idx="0">
                  <c:v>0</c:v>
                </c:pt>
                <c:pt idx="1">
                  <c:v>8.3330000000000001E-2</c:v>
                </c:pt>
                <c:pt idx="2">
                  <c:v>0.16667000000000001</c:v>
                </c:pt>
                <c:pt idx="3">
                  <c:v>0.25</c:v>
                </c:pt>
                <c:pt idx="4">
                  <c:v>0.33333000000000002</c:v>
                </c:pt>
                <c:pt idx="5">
                  <c:v>0.41666999999999998</c:v>
                </c:pt>
                <c:pt idx="6">
                  <c:v>0.5</c:v>
                </c:pt>
                <c:pt idx="7">
                  <c:v>0.58333000000000002</c:v>
                </c:pt>
                <c:pt idx="8">
                  <c:v>0.66666999999999998</c:v>
                </c:pt>
                <c:pt idx="9">
                  <c:v>0.75</c:v>
                </c:pt>
                <c:pt idx="10">
                  <c:v>0.83333000000000002</c:v>
                </c:pt>
                <c:pt idx="11">
                  <c:v>0.91666999999999998</c:v>
                </c:pt>
                <c:pt idx="12">
                  <c:v>1</c:v>
                </c:pt>
                <c:pt idx="13">
                  <c:v>1.25</c:v>
                </c:pt>
                <c:pt idx="14">
                  <c:v>1.5</c:v>
                </c:pt>
                <c:pt idx="15">
                  <c:v>1.75</c:v>
                </c:pt>
                <c:pt idx="16">
                  <c:v>2</c:v>
                </c:pt>
                <c:pt idx="17">
                  <c:v>2.25</c:v>
                </c:pt>
                <c:pt idx="18">
                  <c:v>2.5</c:v>
                </c:pt>
                <c:pt idx="19">
                  <c:v>2.75</c:v>
                </c:pt>
                <c:pt idx="20">
                  <c:v>3</c:v>
                </c:pt>
                <c:pt idx="21">
                  <c:v>3.25</c:v>
                </c:pt>
                <c:pt idx="22">
                  <c:v>3.5</c:v>
                </c:pt>
                <c:pt idx="23">
                  <c:v>3.75</c:v>
                </c:pt>
                <c:pt idx="24">
                  <c:v>4</c:v>
                </c:pt>
                <c:pt idx="25">
                  <c:v>4.25</c:v>
                </c:pt>
                <c:pt idx="26">
                  <c:v>4.5</c:v>
                </c:pt>
                <c:pt idx="27">
                  <c:v>4.75</c:v>
                </c:pt>
                <c:pt idx="28">
                  <c:v>5</c:v>
                </c:pt>
              </c:numCache>
            </c:numRef>
          </c:xVal>
          <c:yVal>
            <c:numRef>
              <c:f>Sheet1!$C$2:$C$58</c:f>
              <c:numCache>
                <c:formatCode>General</c:formatCode>
                <c:ptCount val="57"/>
                <c:pt idx="0">
                  <c:v>100</c:v>
                </c:pt>
                <c:pt idx="1">
                  <c:v>76.602999999999994</c:v>
                </c:pt>
                <c:pt idx="2">
                  <c:v>72.096000000000004</c:v>
                </c:pt>
                <c:pt idx="3">
                  <c:v>68.869</c:v>
                </c:pt>
                <c:pt idx="4">
                  <c:v>67.899000000000001</c:v>
                </c:pt>
                <c:pt idx="5">
                  <c:v>67.251999999999995</c:v>
                </c:pt>
                <c:pt idx="6">
                  <c:v>65.305999999999997</c:v>
                </c:pt>
                <c:pt idx="7">
                  <c:v>63.673000000000002</c:v>
                </c:pt>
                <c:pt idx="8">
                  <c:v>62.366999999999997</c:v>
                </c:pt>
                <c:pt idx="9">
                  <c:v>61.713999999999999</c:v>
                </c:pt>
                <c:pt idx="10">
                  <c:v>60.734999999999999</c:v>
                </c:pt>
                <c:pt idx="11">
                  <c:v>59.429000000000002</c:v>
                </c:pt>
                <c:pt idx="12">
                  <c:v>59.101999999999997</c:v>
                </c:pt>
                <c:pt idx="13">
                  <c:v>56.49</c:v>
                </c:pt>
                <c:pt idx="14">
                  <c:v>54.847000000000001</c:v>
                </c:pt>
                <c:pt idx="15">
                  <c:v>52.865000000000002</c:v>
                </c:pt>
                <c:pt idx="16">
                  <c:v>51.542999999999999</c:v>
                </c:pt>
                <c:pt idx="17">
                  <c:v>50.883000000000003</c:v>
                </c:pt>
                <c:pt idx="18">
                  <c:v>49.228000000000002</c:v>
                </c:pt>
                <c:pt idx="19">
                  <c:v>48.23</c:v>
                </c:pt>
                <c:pt idx="20">
                  <c:v>46.567</c:v>
                </c:pt>
                <c:pt idx="21">
                  <c:v>45.561999999999998</c:v>
                </c:pt>
                <c:pt idx="22">
                  <c:v>44.557000000000002</c:v>
                </c:pt>
                <c:pt idx="23">
                  <c:v>44.557000000000002</c:v>
                </c:pt>
                <c:pt idx="24">
                  <c:v>43.216999999999999</c:v>
                </c:pt>
                <c:pt idx="25">
                  <c:v>41.877000000000002</c:v>
                </c:pt>
                <c:pt idx="26">
                  <c:v>39.531999999999996</c:v>
                </c:pt>
                <c:pt idx="27">
                  <c:v>39.194000000000003</c:v>
                </c:pt>
                <c:pt idx="28">
                  <c:v>38.174999999999997</c:v>
                </c:pt>
              </c:numCache>
            </c:numRef>
          </c:yVal>
          <c:smooth val="0"/>
          <c:extLst>
            <c:ext xmlns:c16="http://schemas.microsoft.com/office/drawing/2014/chart" uri="{C3380CC4-5D6E-409C-BE32-E72D297353CC}">
              <c16:uniqueId val="{00000001-917F-4CC6-AF60-5BD2817FFF02}"/>
            </c:ext>
          </c:extLst>
        </c:ser>
        <c:ser>
          <c:idx val="2"/>
          <c:order val="2"/>
          <c:tx>
            <c:strRef>
              <c:f>Sheet1!$D$1</c:f>
              <c:strCache>
                <c:ptCount val="1"/>
                <c:pt idx="0">
                  <c:v>-5 kg - 5 kg (N=486)</c:v>
                </c:pt>
              </c:strCache>
            </c:strRef>
          </c:tx>
          <c:spPr>
            <a:ln w="41275">
              <a:solidFill>
                <a:srgbClr val="00B0F0"/>
              </a:solidFill>
            </a:ln>
          </c:spPr>
          <c:marker>
            <c:symbol val="none"/>
          </c:marker>
          <c:xVal>
            <c:numRef>
              <c:f>Sheet1!$A$2:$A$58</c:f>
              <c:numCache>
                <c:formatCode>General</c:formatCode>
                <c:ptCount val="57"/>
                <c:pt idx="0">
                  <c:v>0</c:v>
                </c:pt>
                <c:pt idx="1">
                  <c:v>8.3330000000000001E-2</c:v>
                </c:pt>
                <c:pt idx="2">
                  <c:v>0.16667000000000001</c:v>
                </c:pt>
                <c:pt idx="3">
                  <c:v>0.25</c:v>
                </c:pt>
                <c:pt idx="4">
                  <c:v>0.33333000000000002</c:v>
                </c:pt>
                <c:pt idx="5">
                  <c:v>0.41666999999999998</c:v>
                </c:pt>
                <c:pt idx="6">
                  <c:v>0.5</c:v>
                </c:pt>
                <c:pt idx="7">
                  <c:v>0.58333000000000002</c:v>
                </c:pt>
                <c:pt idx="8">
                  <c:v>0.66666999999999998</c:v>
                </c:pt>
                <c:pt idx="9">
                  <c:v>0.75</c:v>
                </c:pt>
                <c:pt idx="10">
                  <c:v>0.83333000000000002</c:v>
                </c:pt>
                <c:pt idx="11">
                  <c:v>0.91666999999999998</c:v>
                </c:pt>
                <c:pt idx="12">
                  <c:v>1</c:v>
                </c:pt>
                <c:pt idx="13">
                  <c:v>1.25</c:v>
                </c:pt>
                <c:pt idx="14">
                  <c:v>1.5</c:v>
                </c:pt>
                <c:pt idx="15">
                  <c:v>1.75</c:v>
                </c:pt>
                <c:pt idx="16">
                  <c:v>2</c:v>
                </c:pt>
                <c:pt idx="17">
                  <c:v>2.25</c:v>
                </c:pt>
                <c:pt idx="18">
                  <c:v>2.5</c:v>
                </c:pt>
                <c:pt idx="19">
                  <c:v>2.75</c:v>
                </c:pt>
                <c:pt idx="20">
                  <c:v>3</c:v>
                </c:pt>
                <c:pt idx="21">
                  <c:v>3.25</c:v>
                </c:pt>
                <c:pt idx="22">
                  <c:v>3.5</c:v>
                </c:pt>
                <c:pt idx="23">
                  <c:v>3.75</c:v>
                </c:pt>
                <c:pt idx="24">
                  <c:v>4</c:v>
                </c:pt>
                <c:pt idx="25">
                  <c:v>4.25</c:v>
                </c:pt>
                <c:pt idx="26">
                  <c:v>4.5</c:v>
                </c:pt>
                <c:pt idx="27">
                  <c:v>4.75</c:v>
                </c:pt>
                <c:pt idx="28">
                  <c:v>5</c:v>
                </c:pt>
              </c:numCache>
            </c:numRef>
          </c:xVal>
          <c:yVal>
            <c:numRef>
              <c:f>Sheet1!$D$2:$D$58</c:f>
              <c:numCache>
                <c:formatCode>General</c:formatCode>
                <c:ptCount val="57"/>
                <c:pt idx="0">
                  <c:v>100</c:v>
                </c:pt>
                <c:pt idx="1">
                  <c:v>83.692999999999998</c:v>
                </c:pt>
                <c:pt idx="2">
                  <c:v>79.135000000000005</c:v>
                </c:pt>
                <c:pt idx="3">
                  <c:v>76.441999999999993</c:v>
                </c:pt>
                <c:pt idx="4">
                  <c:v>74.162999999999997</c:v>
                </c:pt>
                <c:pt idx="5">
                  <c:v>72.506</c:v>
                </c:pt>
                <c:pt idx="6">
                  <c:v>71.884</c:v>
                </c:pt>
                <c:pt idx="7">
                  <c:v>71.263000000000005</c:v>
                </c:pt>
                <c:pt idx="8">
                  <c:v>70.846999999999994</c:v>
                </c:pt>
                <c:pt idx="9">
                  <c:v>70.224000000000004</c:v>
                </c:pt>
                <c:pt idx="10">
                  <c:v>69.808999999999997</c:v>
                </c:pt>
                <c:pt idx="11">
                  <c:v>69.600999999999999</c:v>
                </c:pt>
                <c:pt idx="12">
                  <c:v>68.975999999999999</c:v>
                </c:pt>
                <c:pt idx="13">
                  <c:v>67.724999999999994</c:v>
                </c:pt>
                <c:pt idx="14">
                  <c:v>66.474000000000004</c:v>
                </c:pt>
                <c:pt idx="15">
                  <c:v>63.756999999999998</c:v>
                </c:pt>
                <c:pt idx="16">
                  <c:v>62.08</c:v>
                </c:pt>
                <c:pt idx="17">
                  <c:v>61.451000000000001</c:v>
                </c:pt>
                <c:pt idx="18">
                  <c:v>60.188000000000002</c:v>
                </c:pt>
                <c:pt idx="19">
                  <c:v>58.497999999999998</c:v>
                </c:pt>
                <c:pt idx="20">
                  <c:v>57.65</c:v>
                </c:pt>
                <c:pt idx="21">
                  <c:v>57.225999999999999</c:v>
                </c:pt>
                <c:pt idx="22">
                  <c:v>56.375</c:v>
                </c:pt>
                <c:pt idx="23">
                  <c:v>54.664000000000001</c:v>
                </c:pt>
                <c:pt idx="24">
                  <c:v>53.587000000000003</c:v>
                </c:pt>
                <c:pt idx="25">
                  <c:v>53.154000000000003</c:v>
                </c:pt>
                <c:pt idx="26">
                  <c:v>52.936</c:v>
                </c:pt>
                <c:pt idx="27">
                  <c:v>52.494999999999997</c:v>
                </c:pt>
                <c:pt idx="28">
                  <c:v>51.832999999999998</c:v>
                </c:pt>
              </c:numCache>
            </c:numRef>
          </c:yVal>
          <c:smooth val="0"/>
          <c:extLst>
            <c:ext xmlns:c16="http://schemas.microsoft.com/office/drawing/2014/chart" uri="{C3380CC4-5D6E-409C-BE32-E72D297353CC}">
              <c16:uniqueId val="{00000002-917F-4CC6-AF60-5BD2817FFF02}"/>
            </c:ext>
          </c:extLst>
        </c:ser>
        <c:ser>
          <c:idx val="3"/>
          <c:order val="3"/>
          <c:tx>
            <c:strRef>
              <c:f>Sheet1!$E$1</c:f>
              <c:strCache>
                <c:ptCount val="1"/>
                <c:pt idx="0">
                  <c:v>&gt; 5 kg - 15 kg (N=443)</c:v>
                </c:pt>
              </c:strCache>
            </c:strRef>
          </c:tx>
          <c:spPr>
            <a:ln w="41275">
              <a:solidFill>
                <a:schemeClr val="accent5">
                  <a:lumMod val="50000"/>
                </a:schemeClr>
              </a:solidFill>
            </a:ln>
          </c:spPr>
          <c:marker>
            <c:symbol val="none"/>
          </c:marker>
          <c:xVal>
            <c:numRef>
              <c:f>Sheet1!$A$2:$A$58</c:f>
              <c:numCache>
                <c:formatCode>General</c:formatCode>
                <c:ptCount val="57"/>
                <c:pt idx="0">
                  <c:v>0</c:v>
                </c:pt>
                <c:pt idx="1">
                  <c:v>8.3330000000000001E-2</c:v>
                </c:pt>
                <c:pt idx="2">
                  <c:v>0.16667000000000001</c:v>
                </c:pt>
                <c:pt idx="3">
                  <c:v>0.25</c:v>
                </c:pt>
                <c:pt idx="4">
                  <c:v>0.33333000000000002</c:v>
                </c:pt>
                <c:pt idx="5">
                  <c:v>0.41666999999999998</c:v>
                </c:pt>
                <c:pt idx="6">
                  <c:v>0.5</c:v>
                </c:pt>
                <c:pt idx="7">
                  <c:v>0.58333000000000002</c:v>
                </c:pt>
                <c:pt idx="8">
                  <c:v>0.66666999999999998</c:v>
                </c:pt>
                <c:pt idx="9">
                  <c:v>0.75</c:v>
                </c:pt>
                <c:pt idx="10">
                  <c:v>0.83333000000000002</c:v>
                </c:pt>
                <c:pt idx="11">
                  <c:v>0.91666999999999998</c:v>
                </c:pt>
                <c:pt idx="12">
                  <c:v>1</c:v>
                </c:pt>
                <c:pt idx="13">
                  <c:v>1.25</c:v>
                </c:pt>
                <c:pt idx="14">
                  <c:v>1.5</c:v>
                </c:pt>
                <c:pt idx="15">
                  <c:v>1.75</c:v>
                </c:pt>
                <c:pt idx="16">
                  <c:v>2</c:v>
                </c:pt>
                <c:pt idx="17">
                  <c:v>2.25</c:v>
                </c:pt>
                <c:pt idx="18">
                  <c:v>2.5</c:v>
                </c:pt>
                <c:pt idx="19">
                  <c:v>2.75</c:v>
                </c:pt>
                <c:pt idx="20">
                  <c:v>3</c:v>
                </c:pt>
                <c:pt idx="21">
                  <c:v>3.25</c:v>
                </c:pt>
                <c:pt idx="22">
                  <c:v>3.5</c:v>
                </c:pt>
                <c:pt idx="23">
                  <c:v>3.75</c:v>
                </c:pt>
                <c:pt idx="24">
                  <c:v>4</c:v>
                </c:pt>
                <c:pt idx="25">
                  <c:v>4.25</c:v>
                </c:pt>
                <c:pt idx="26">
                  <c:v>4.5</c:v>
                </c:pt>
                <c:pt idx="27">
                  <c:v>4.75</c:v>
                </c:pt>
                <c:pt idx="28">
                  <c:v>5</c:v>
                </c:pt>
              </c:numCache>
            </c:numRef>
          </c:xVal>
          <c:yVal>
            <c:numRef>
              <c:f>Sheet1!$E$2:$E$58</c:f>
              <c:numCache>
                <c:formatCode>General</c:formatCode>
                <c:ptCount val="57"/>
                <c:pt idx="0">
                  <c:v>100</c:v>
                </c:pt>
                <c:pt idx="1">
                  <c:v>84.876000000000005</c:v>
                </c:pt>
                <c:pt idx="2">
                  <c:v>81.936000000000007</c:v>
                </c:pt>
                <c:pt idx="3">
                  <c:v>80.122</c:v>
                </c:pt>
                <c:pt idx="4">
                  <c:v>78.760999999999996</c:v>
                </c:pt>
                <c:pt idx="5">
                  <c:v>77.399000000000001</c:v>
                </c:pt>
                <c:pt idx="6">
                  <c:v>76.718000000000004</c:v>
                </c:pt>
                <c:pt idx="7">
                  <c:v>75.81</c:v>
                </c:pt>
                <c:pt idx="8">
                  <c:v>74.447999999999993</c:v>
                </c:pt>
                <c:pt idx="9">
                  <c:v>73.540000000000006</c:v>
                </c:pt>
                <c:pt idx="10">
                  <c:v>72.858999999999995</c:v>
                </c:pt>
                <c:pt idx="11">
                  <c:v>72.632000000000005</c:v>
                </c:pt>
                <c:pt idx="12">
                  <c:v>71.043000000000006</c:v>
                </c:pt>
                <c:pt idx="13">
                  <c:v>69.001000000000005</c:v>
                </c:pt>
                <c:pt idx="14">
                  <c:v>67.626999999999995</c:v>
                </c:pt>
                <c:pt idx="15">
                  <c:v>66.480999999999995</c:v>
                </c:pt>
                <c:pt idx="16">
                  <c:v>64.647000000000006</c:v>
                </c:pt>
                <c:pt idx="17">
                  <c:v>64.186000000000007</c:v>
                </c:pt>
                <c:pt idx="18">
                  <c:v>63.491</c:v>
                </c:pt>
                <c:pt idx="19">
                  <c:v>62.795000000000002</c:v>
                </c:pt>
                <c:pt idx="20">
                  <c:v>61.396000000000001</c:v>
                </c:pt>
                <c:pt idx="21">
                  <c:v>59.984999999999999</c:v>
                </c:pt>
                <c:pt idx="22">
                  <c:v>59.279000000000003</c:v>
                </c:pt>
                <c:pt idx="23">
                  <c:v>58.338000000000001</c:v>
                </c:pt>
                <c:pt idx="24">
                  <c:v>57.633000000000003</c:v>
                </c:pt>
                <c:pt idx="25">
                  <c:v>55.972000000000001</c:v>
                </c:pt>
                <c:pt idx="26">
                  <c:v>55.734999999999999</c:v>
                </c:pt>
                <c:pt idx="27">
                  <c:v>54.067999999999998</c:v>
                </c:pt>
                <c:pt idx="28">
                  <c:v>53.83</c:v>
                </c:pt>
              </c:numCache>
            </c:numRef>
          </c:yVal>
          <c:smooth val="0"/>
          <c:extLst>
            <c:ext xmlns:c16="http://schemas.microsoft.com/office/drawing/2014/chart" uri="{C3380CC4-5D6E-409C-BE32-E72D297353CC}">
              <c16:uniqueId val="{00000003-917F-4CC6-AF60-5BD2817FFF02}"/>
            </c:ext>
          </c:extLst>
        </c:ser>
        <c:ser>
          <c:idx val="4"/>
          <c:order val="4"/>
          <c:tx>
            <c:strRef>
              <c:f>Sheet1!$F$1</c:f>
              <c:strCache>
                <c:ptCount val="1"/>
                <c:pt idx="0">
                  <c:v>&gt; 15 kg (N=369)</c:v>
                </c:pt>
              </c:strCache>
            </c:strRef>
          </c:tx>
          <c:spPr>
            <a:ln w="41275">
              <a:solidFill>
                <a:schemeClr val="accent5">
                  <a:lumMod val="25000"/>
                </a:schemeClr>
              </a:solidFill>
            </a:ln>
          </c:spPr>
          <c:marker>
            <c:symbol val="none"/>
          </c:marker>
          <c:xVal>
            <c:numRef>
              <c:f>Sheet1!$A$2:$A$58</c:f>
              <c:numCache>
                <c:formatCode>General</c:formatCode>
                <c:ptCount val="57"/>
                <c:pt idx="0">
                  <c:v>0</c:v>
                </c:pt>
                <c:pt idx="1">
                  <c:v>8.3330000000000001E-2</c:v>
                </c:pt>
                <c:pt idx="2">
                  <c:v>0.16667000000000001</c:v>
                </c:pt>
                <c:pt idx="3">
                  <c:v>0.25</c:v>
                </c:pt>
                <c:pt idx="4">
                  <c:v>0.33333000000000002</c:v>
                </c:pt>
                <c:pt idx="5">
                  <c:v>0.41666999999999998</c:v>
                </c:pt>
                <c:pt idx="6">
                  <c:v>0.5</c:v>
                </c:pt>
                <c:pt idx="7">
                  <c:v>0.58333000000000002</c:v>
                </c:pt>
                <c:pt idx="8">
                  <c:v>0.66666999999999998</c:v>
                </c:pt>
                <c:pt idx="9">
                  <c:v>0.75</c:v>
                </c:pt>
                <c:pt idx="10">
                  <c:v>0.83333000000000002</c:v>
                </c:pt>
                <c:pt idx="11">
                  <c:v>0.91666999999999998</c:v>
                </c:pt>
                <c:pt idx="12">
                  <c:v>1</c:v>
                </c:pt>
                <c:pt idx="13">
                  <c:v>1.25</c:v>
                </c:pt>
                <c:pt idx="14">
                  <c:v>1.5</c:v>
                </c:pt>
                <c:pt idx="15">
                  <c:v>1.75</c:v>
                </c:pt>
                <c:pt idx="16">
                  <c:v>2</c:v>
                </c:pt>
                <c:pt idx="17">
                  <c:v>2.25</c:v>
                </c:pt>
                <c:pt idx="18">
                  <c:v>2.5</c:v>
                </c:pt>
                <c:pt idx="19">
                  <c:v>2.75</c:v>
                </c:pt>
                <c:pt idx="20">
                  <c:v>3</c:v>
                </c:pt>
                <c:pt idx="21">
                  <c:v>3.25</c:v>
                </c:pt>
                <c:pt idx="22">
                  <c:v>3.5</c:v>
                </c:pt>
                <c:pt idx="23">
                  <c:v>3.75</c:v>
                </c:pt>
                <c:pt idx="24">
                  <c:v>4</c:v>
                </c:pt>
                <c:pt idx="25">
                  <c:v>4.25</c:v>
                </c:pt>
                <c:pt idx="26">
                  <c:v>4.5</c:v>
                </c:pt>
                <c:pt idx="27">
                  <c:v>4.75</c:v>
                </c:pt>
                <c:pt idx="28">
                  <c:v>5</c:v>
                </c:pt>
              </c:numCache>
            </c:numRef>
          </c:xVal>
          <c:yVal>
            <c:numRef>
              <c:f>Sheet1!$F$2:$F$58</c:f>
              <c:numCache>
                <c:formatCode>General</c:formatCode>
                <c:ptCount val="57"/>
                <c:pt idx="0">
                  <c:v>100</c:v>
                </c:pt>
                <c:pt idx="1">
                  <c:v>83.983999999999995</c:v>
                </c:pt>
                <c:pt idx="2">
                  <c:v>80.721999999999994</c:v>
                </c:pt>
                <c:pt idx="3">
                  <c:v>78.275999999999996</c:v>
                </c:pt>
                <c:pt idx="4">
                  <c:v>76.373999999999995</c:v>
                </c:pt>
                <c:pt idx="5">
                  <c:v>74.742999999999995</c:v>
                </c:pt>
                <c:pt idx="6">
                  <c:v>73.927999999999997</c:v>
                </c:pt>
                <c:pt idx="7">
                  <c:v>73.111999999999995</c:v>
                </c:pt>
                <c:pt idx="8">
                  <c:v>72.569000000000003</c:v>
                </c:pt>
                <c:pt idx="9">
                  <c:v>71.753</c:v>
                </c:pt>
                <c:pt idx="10">
                  <c:v>71.209999999999994</c:v>
                </c:pt>
                <c:pt idx="11">
                  <c:v>70.122</c:v>
                </c:pt>
                <c:pt idx="12">
                  <c:v>69.307000000000002</c:v>
                </c:pt>
                <c:pt idx="13">
                  <c:v>66.850999999999999</c:v>
                </c:pt>
                <c:pt idx="14">
                  <c:v>65.213999999999999</c:v>
                </c:pt>
                <c:pt idx="15">
                  <c:v>63.85</c:v>
                </c:pt>
                <c:pt idx="16">
                  <c:v>62.48</c:v>
                </c:pt>
                <c:pt idx="17">
                  <c:v>59.465000000000003</c:v>
                </c:pt>
                <c:pt idx="18">
                  <c:v>58.094999999999999</c:v>
                </c:pt>
                <c:pt idx="19">
                  <c:v>56.451000000000001</c:v>
                </c:pt>
                <c:pt idx="20">
                  <c:v>55.628999999999998</c:v>
                </c:pt>
                <c:pt idx="21">
                  <c:v>54.802999999999997</c:v>
                </c:pt>
                <c:pt idx="22">
                  <c:v>53.15</c:v>
                </c:pt>
                <c:pt idx="23">
                  <c:v>51.765999999999998</c:v>
                </c:pt>
                <c:pt idx="24">
                  <c:v>50.658999999999999</c:v>
                </c:pt>
                <c:pt idx="25">
                  <c:v>50.658999999999999</c:v>
                </c:pt>
                <c:pt idx="26">
                  <c:v>50.378999999999998</c:v>
                </c:pt>
                <c:pt idx="27">
                  <c:v>49.26</c:v>
                </c:pt>
                <c:pt idx="28">
                  <c:v>48.396999999999998</c:v>
                </c:pt>
              </c:numCache>
            </c:numRef>
          </c:yVal>
          <c:smooth val="0"/>
          <c:extLst>
            <c:ext xmlns:c16="http://schemas.microsoft.com/office/drawing/2014/chart" uri="{C3380CC4-5D6E-409C-BE32-E72D297353CC}">
              <c16:uniqueId val="{00000004-917F-4CC6-AF60-5BD2817FFF02}"/>
            </c:ext>
          </c:extLst>
        </c:ser>
        <c:dLbls>
          <c:showLegendKey val="0"/>
          <c:showVal val="0"/>
          <c:showCatName val="0"/>
          <c:showSerName val="0"/>
          <c:showPercent val="0"/>
          <c:showBubbleSize val="0"/>
        </c:dLbls>
        <c:axId val="684757120"/>
        <c:axId val="684753984"/>
      </c:scatterChart>
      <c:valAx>
        <c:axId val="684757120"/>
        <c:scaling>
          <c:orientation val="minMax"/>
          <c:max val="5"/>
          <c:min val="0"/>
        </c:scaling>
        <c:delete val="0"/>
        <c:axPos val="b"/>
        <c:title>
          <c:tx>
            <c:rich>
              <a:bodyPr/>
              <a:lstStyle/>
              <a:p>
                <a:pPr>
                  <a:defRPr sz="1700">
                    <a:solidFill>
                      <a:schemeClr val="bg2"/>
                    </a:solidFill>
                  </a:defRPr>
                </a:pPr>
                <a:r>
                  <a:rPr lang="en-US" sz="1700" dirty="0" smtClean="0">
                    <a:solidFill>
                      <a:schemeClr val="bg2"/>
                    </a:solidFill>
                  </a:rPr>
                  <a:t>Years</a:t>
                </a:r>
                <a:endParaRPr lang="en-US" sz="1700" dirty="0">
                  <a:solidFill>
                    <a:schemeClr val="bg2"/>
                  </a:solidFill>
                </a:endParaRPr>
              </a:p>
            </c:rich>
          </c:tx>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684753984"/>
        <c:crosses val="autoZero"/>
        <c:crossBetween val="midCat"/>
        <c:majorUnit val="1"/>
      </c:valAx>
      <c:valAx>
        <c:axId val="684753984"/>
        <c:scaling>
          <c:orientation val="minMax"/>
          <c:max val="100"/>
          <c:min val="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Survival (%)</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684757120"/>
        <c:crosses val="autoZero"/>
        <c:crossBetween val="midCat"/>
        <c:majorUnit val="25"/>
      </c:valAx>
      <c:spPr>
        <a:noFill/>
        <a:ln>
          <a:solidFill>
            <a:schemeClr val="bg2"/>
          </a:solidFill>
        </a:ln>
      </c:spPr>
    </c:plotArea>
    <c:legend>
      <c:legendPos val="b"/>
      <c:layout>
        <c:manualLayout>
          <c:xMode val="edge"/>
          <c:yMode val="edge"/>
          <c:x val="0.11956987057652277"/>
          <c:y val="0.72898976381985936"/>
          <c:w val="0.78958344646574352"/>
          <c:h val="0.13848819078559224"/>
        </c:manualLayout>
      </c:layout>
      <c:overlay val="1"/>
      <c:spPr>
        <a:noFill/>
        <a:ln>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6572223343876894E-2"/>
          <c:y val="4.6634611247364573E-2"/>
          <c:w val="0.8887554119837584"/>
          <c:h val="0.82597364215457425"/>
        </c:manualLayout>
      </c:layout>
      <c:scatterChart>
        <c:scatterStyle val="lineMarker"/>
        <c:varyColors val="0"/>
        <c:ser>
          <c:idx val="0"/>
          <c:order val="0"/>
          <c:tx>
            <c:strRef>
              <c:f>Sheet1!$B$1</c:f>
              <c:strCache>
                <c:ptCount val="1"/>
                <c:pt idx="0">
                  <c:v>&lt;-15 cm (N=17)</c:v>
                </c:pt>
              </c:strCache>
            </c:strRef>
          </c:tx>
          <c:spPr>
            <a:ln w="41275">
              <a:solidFill>
                <a:srgbClr val="00359E"/>
              </a:solidFill>
            </a:ln>
          </c:spPr>
          <c:marker>
            <c:symbol val="none"/>
          </c:marker>
          <c:xVal>
            <c:numRef>
              <c:f>Sheet1!$A$2:$A$66</c:f>
              <c:numCache>
                <c:formatCode>General</c:formatCode>
                <c:ptCount val="65"/>
                <c:pt idx="0">
                  <c:v>0</c:v>
                </c:pt>
                <c:pt idx="1">
                  <c:v>2.0830000000000001E-2</c:v>
                </c:pt>
                <c:pt idx="2">
                  <c:v>4.1669999999999999E-2</c:v>
                </c:pt>
                <c:pt idx="3">
                  <c:v>6.25E-2</c:v>
                </c:pt>
                <c:pt idx="4">
                  <c:v>8.3330000000000001E-2</c:v>
                </c:pt>
                <c:pt idx="5">
                  <c:v>0.10417</c:v>
                </c:pt>
                <c:pt idx="6">
                  <c:v>0.125</c:v>
                </c:pt>
                <c:pt idx="7">
                  <c:v>0.14582999999999999</c:v>
                </c:pt>
                <c:pt idx="8">
                  <c:v>0.16667000000000001</c:v>
                </c:pt>
                <c:pt idx="9">
                  <c:v>0.1875</c:v>
                </c:pt>
                <c:pt idx="10">
                  <c:v>0.20832999999999999</c:v>
                </c:pt>
                <c:pt idx="11">
                  <c:v>0.22917000000000001</c:v>
                </c:pt>
                <c:pt idx="12">
                  <c:v>0.25</c:v>
                </c:pt>
                <c:pt idx="13">
                  <c:v>0.27083000000000002</c:v>
                </c:pt>
                <c:pt idx="14">
                  <c:v>0.29166999999999998</c:v>
                </c:pt>
                <c:pt idx="15">
                  <c:v>0.3125</c:v>
                </c:pt>
                <c:pt idx="16">
                  <c:v>0.33333000000000002</c:v>
                </c:pt>
                <c:pt idx="17">
                  <c:v>0.35416999999999998</c:v>
                </c:pt>
                <c:pt idx="18">
                  <c:v>0.375</c:v>
                </c:pt>
                <c:pt idx="19">
                  <c:v>0.39583000000000002</c:v>
                </c:pt>
                <c:pt idx="20">
                  <c:v>0.41666999999999998</c:v>
                </c:pt>
                <c:pt idx="21">
                  <c:v>0.4375</c:v>
                </c:pt>
                <c:pt idx="22">
                  <c:v>0.45833000000000002</c:v>
                </c:pt>
                <c:pt idx="23">
                  <c:v>0.47916999999999998</c:v>
                </c:pt>
                <c:pt idx="24">
                  <c:v>0.5</c:v>
                </c:pt>
                <c:pt idx="25">
                  <c:v>0.52083000000000002</c:v>
                </c:pt>
                <c:pt idx="26">
                  <c:v>0.54166999999999998</c:v>
                </c:pt>
                <c:pt idx="27">
                  <c:v>0.5625</c:v>
                </c:pt>
                <c:pt idx="28">
                  <c:v>0.58333000000000002</c:v>
                </c:pt>
                <c:pt idx="29">
                  <c:v>0.60416999999999998</c:v>
                </c:pt>
                <c:pt idx="30">
                  <c:v>0.625</c:v>
                </c:pt>
                <c:pt idx="31">
                  <c:v>0.64583000000000002</c:v>
                </c:pt>
                <c:pt idx="32">
                  <c:v>0.66666999999999998</c:v>
                </c:pt>
                <c:pt idx="33">
                  <c:v>0.6875</c:v>
                </c:pt>
                <c:pt idx="34">
                  <c:v>0.70833000000000002</c:v>
                </c:pt>
                <c:pt idx="35">
                  <c:v>0.72916999999999998</c:v>
                </c:pt>
                <c:pt idx="36">
                  <c:v>0.75</c:v>
                </c:pt>
                <c:pt idx="37">
                  <c:v>0.77083000000000002</c:v>
                </c:pt>
                <c:pt idx="38">
                  <c:v>0.79166999999999998</c:v>
                </c:pt>
                <c:pt idx="39">
                  <c:v>0.8125</c:v>
                </c:pt>
                <c:pt idx="40">
                  <c:v>0.83333000000000002</c:v>
                </c:pt>
                <c:pt idx="41">
                  <c:v>0.85416999999999998</c:v>
                </c:pt>
                <c:pt idx="42">
                  <c:v>0.875</c:v>
                </c:pt>
                <c:pt idx="43">
                  <c:v>0.89583000000000002</c:v>
                </c:pt>
                <c:pt idx="44">
                  <c:v>0.91666999999999998</c:v>
                </c:pt>
                <c:pt idx="45">
                  <c:v>0.9375</c:v>
                </c:pt>
                <c:pt idx="46">
                  <c:v>0.95833000000000002</c:v>
                </c:pt>
                <c:pt idx="47">
                  <c:v>0.97916999999999998</c:v>
                </c:pt>
                <c:pt idx="48">
                  <c:v>1</c:v>
                </c:pt>
                <c:pt idx="49">
                  <c:v>1.25</c:v>
                </c:pt>
                <c:pt idx="50">
                  <c:v>1.5</c:v>
                </c:pt>
                <c:pt idx="51">
                  <c:v>1.75</c:v>
                </c:pt>
                <c:pt idx="52">
                  <c:v>2</c:v>
                </c:pt>
                <c:pt idx="53">
                  <c:v>2.25</c:v>
                </c:pt>
                <c:pt idx="54">
                  <c:v>2.5</c:v>
                </c:pt>
                <c:pt idx="55">
                  <c:v>2.75</c:v>
                </c:pt>
                <c:pt idx="56">
                  <c:v>3</c:v>
                </c:pt>
                <c:pt idx="57">
                  <c:v>3.25</c:v>
                </c:pt>
                <c:pt idx="58">
                  <c:v>3.5</c:v>
                </c:pt>
                <c:pt idx="59">
                  <c:v>3.75</c:v>
                </c:pt>
                <c:pt idx="60">
                  <c:v>4</c:v>
                </c:pt>
                <c:pt idx="61">
                  <c:v>4.25</c:v>
                </c:pt>
                <c:pt idx="62">
                  <c:v>4.5</c:v>
                </c:pt>
                <c:pt idx="63">
                  <c:v>4.75</c:v>
                </c:pt>
                <c:pt idx="64">
                  <c:v>5</c:v>
                </c:pt>
              </c:numCache>
            </c:numRef>
          </c:xVal>
          <c:yVal>
            <c:numRef>
              <c:f>Sheet1!$B$2:$B$66</c:f>
              <c:numCache>
                <c:formatCode>General</c:formatCode>
                <c:ptCount val="65"/>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100</c:v>
                </c:pt>
                <c:pt idx="14">
                  <c:v>100</c:v>
                </c:pt>
                <c:pt idx="15">
                  <c:v>100</c:v>
                </c:pt>
                <c:pt idx="16">
                  <c:v>100</c:v>
                </c:pt>
                <c:pt idx="17">
                  <c:v>100</c:v>
                </c:pt>
                <c:pt idx="18">
                  <c:v>94.117999999999995</c:v>
                </c:pt>
                <c:pt idx="19">
                  <c:v>94.117999999999995</c:v>
                </c:pt>
                <c:pt idx="20">
                  <c:v>94.117999999999995</c:v>
                </c:pt>
                <c:pt idx="21">
                  <c:v>94.117999999999995</c:v>
                </c:pt>
                <c:pt idx="22">
                  <c:v>94.117999999999995</c:v>
                </c:pt>
                <c:pt idx="23">
                  <c:v>94.117999999999995</c:v>
                </c:pt>
                <c:pt idx="24">
                  <c:v>94.117999999999995</c:v>
                </c:pt>
                <c:pt idx="25">
                  <c:v>94.117999999999995</c:v>
                </c:pt>
                <c:pt idx="26">
                  <c:v>94.117999999999995</c:v>
                </c:pt>
                <c:pt idx="27">
                  <c:v>94.117999999999995</c:v>
                </c:pt>
                <c:pt idx="28">
                  <c:v>94.117999999999995</c:v>
                </c:pt>
                <c:pt idx="29">
                  <c:v>94.117999999999995</c:v>
                </c:pt>
                <c:pt idx="30">
                  <c:v>94.117999999999995</c:v>
                </c:pt>
                <c:pt idx="31">
                  <c:v>94.117999999999995</c:v>
                </c:pt>
                <c:pt idx="32">
                  <c:v>94.117999999999995</c:v>
                </c:pt>
                <c:pt idx="33">
                  <c:v>94.117999999999995</c:v>
                </c:pt>
                <c:pt idx="34">
                  <c:v>94.117999999999995</c:v>
                </c:pt>
                <c:pt idx="35">
                  <c:v>94.117999999999995</c:v>
                </c:pt>
                <c:pt idx="36">
                  <c:v>94.117999999999995</c:v>
                </c:pt>
                <c:pt idx="37">
                  <c:v>94.117999999999995</c:v>
                </c:pt>
                <c:pt idx="38">
                  <c:v>94.117999999999995</c:v>
                </c:pt>
                <c:pt idx="39">
                  <c:v>94.117999999999995</c:v>
                </c:pt>
                <c:pt idx="40">
                  <c:v>94.117999999999995</c:v>
                </c:pt>
                <c:pt idx="41">
                  <c:v>94.117999999999995</c:v>
                </c:pt>
                <c:pt idx="42">
                  <c:v>94.117999999999995</c:v>
                </c:pt>
                <c:pt idx="43">
                  <c:v>94.117999999999995</c:v>
                </c:pt>
                <c:pt idx="44">
                  <c:v>94.117999999999995</c:v>
                </c:pt>
                <c:pt idx="45">
                  <c:v>94.117999999999995</c:v>
                </c:pt>
                <c:pt idx="46">
                  <c:v>94.117999999999995</c:v>
                </c:pt>
                <c:pt idx="47">
                  <c:v>94.117999999999995</c:v>
                </c:pt>
                <c:pt idx="48">
                  <c:v>94.117999999999995</c:v>
                </c:pt>
                <c:pt idx="49">
                  <c:v>94.117999999999995</c:v>
                </c:pt>
                <c:pt idx="50">
                  <c:v>94.117999999999995</c:v>
                </c:pt>
                <c:pt idx="51">
                  <c:v>94.117999999999995</c:v>
                </c:pt>
                <c:pt idx="52">
                  <c:v>94.117999999999995</c:v>
                </c:pt>
                <c:pt idx="53">
                  <c:v>94.117999999999995</c:v>
                </c:pt>
              </c:numCache>
            </c:numRef>
          </c:yVal>
          <c:smooth val="0"/>
          <c:extLst>
            <c:ext xmlns:c16="http://schemas.microsoft.com/office/drawing/2014/chart" uri="{C3380CC4-5D6E-409C-BE32-E72D297353CC}">
              <c16:uniqueId val="{00000000-917F-4CC6-AF60-5BD2817FFF02}"/>
            </c:ext>
          </c:extLst>
        </c:ser>
        <c:ser>
          <c:idx val="1"/>
          <c:order val="1"/>
          <c:tx>
            <c:strRef>
              <c:f>Sheet1!$C$1</c:f>
              <c:strCache>
                <c:ptCount val="1"/>
                <c:pt idx="0">
                  <c:v>-15 cm - &lt;-5 cm (N=84)</c:v>
                </c:pt>
              </c:strCache>
            </c:strRef>
          </c:tx>
          <c:spPr>
            <a:ln w="41275">
              <a:solidFill>
                <a:srgbClr val="0070C0"/>
              </a:solidFill>
              <a:prstDash val="solid"/>
            </a:ln>
          </c:spPr>
          <c:marker>
            <c:symbol val="none"/>
          </c:marker>
          <c:xVal>
            <c:numRef>
              <c:f>Sheet1!$A$2:$A$66</c:f>
              <c:numCache>
                <c:formatCode>General</c:formatCode>
                <c:ptCount val="65"/>
                <c:pt idx="0">
                  <c:v>0</c:v>
                </c:pt>
                <c:pt idx="1">
                  <c:v>2.0830000000000001E-2</c:v>
                </c:pt>
                <c:pt idx="2">
                  <c:v>4.1669999999999999E-2</c:v>
                </c:pt>
                <c:pt idx="3">
                  <c:v>6.25E-2</c:v>
                </c:pt>
                <c:pt idx="4">
                  <c:v>8.3330000000000001E-2</c:v>
                </c:pt>
                <c:pt idx="5">
                  <c:v>0.10417</c:v>
                </c:pt>
                <c:pt idx="6">
                  <c:v>0.125</c:v>
                </c:pt>
                <c:pt idx="7">
                  <c:v>0.14582999999999999</c:v>
                </c:pt>
                <c:pt idx="8">
                  <c:v>0.16667000000000001</c:v>
                </c:pt>
                <c:pt idx="9">
                  <c:v>0.1875</c:v>
                </c:pt>
                <c:pt idx="10">
                  <c:v>0.20832999999999999</c:v>
                </c:pt>
                <c:pt idx="11">
                  <c:v>0.22917000000000001</c:v>
                </c:pt>
                <c:pt idx="12">
                  <c:v>0.25</c:v>
                </c:pt>
                <c:pt idx="13">
                  <c:v>0.27083000000000002</c:v>
                </c:pt>
                <c:pt idx="14">
                  <c:v>0.29166999999999998</c:v>
                </c:pt>
                <c:pt idx="15">
                  <c:v>0.3125</c:v>
                </c:pt>
                <c:pt idx="16">
                  <c:v>0.33333000000000002</c:v>
                </c:pt>
                <c:pt idx="17">
                  <c:v>0.35416999999999998</c:v>
                </c:pt>
                <c:pt idx="18">
                  <c:v>0.375</c:v>
                </c:pt>
                <c:pt idx="19">
                  <c:v>0.39583000000000002</c:v>
                </c:pt>
                <c:pt idx="20">
                  <c:v>0.41666999999999998</c:v>
                </c:pt>
                <c:pt idx="21">
                  <c:v>0.4375</c:v>
                </c:pt>
                <c:pt idx="22">
                  <c:v>0.45833000000000002</c:v>
                </c:pt>
                <c:pt idx="23">
                  <c:v>0.47916999999999998</c:v>
                </c:pt>
                <c:pt idx="24">
                  <c:v>0.5</c:v>
                </c:pt>
                <c:pt idx="25">
                  <c:v>0.52083000000000002</c:v>
                </c:pt>
                <c:pt idx="26">
                  <c:v>0.54166999999999998</c:v>
                </c:pt>
                <c:pt idx="27">
                  <c:v>0.5625</c:v>
                </c:pt>
                <c:pt idx="28">
                  <c:v>0.58333000000000002</c:v>
                </c:pt>
                <c:pt idx="29">
                  <c:v>0.60416999999999998</c:v>
                </c:pt>
                <c:pt idx="30">
                  <c:v>0.625</c:v>
                </c:pt>
                <c:pt idx="31">
                  <c:v>0.64583000000000002</c:v>
                </c:pt>
                <c:pt idx="32">
                  <c:v>0.66666999999999998</c:v>
                </c:pt>
                <c:pt idx="33">
                  <c:v>0.6875</c:v>
                </c:pt>
                <c:pt idx="34">
                  <c:v>0.70833000000000002</c:v>
                </c:pt>
                <c:pt idx="35">
                  <c:v>0.72916999999999998</c:v>
                </c:pt>
                <c:pt idx="36">
                  <c:v>0.75</c:v>
                </c:pt>
                <c:pt idx="37">
                  <c:v>0.77083000000000002</c:v>
                </c:pt>
                <c:pt idx="38">
                  <c:v>0.79166999999999998</c:v>
                </c:pt>
                <c:pt idx="39">
                  <c:v>0.8125</c:v>
                </c:pt>
                <c:pt idx="40">
                  <c:v>0.83333000000000002</c:v>
                </c:pt>
                <c:pt idx="41">
                  <c:v>0.85416999999999998</c:v>
                </c:pt>
                <c:pt idx="42">
                  <c:v>0.875</c:v>
                </c:pt>
                <c:pt idx="43">
                  <c:v>0.89583000000000002</c:v>
                </c:pt>
                <c:pt idx="44">
                  <c:v>0.91666999999999998</c:v>
                </c:pt>
                <c:pt idx="45">
                  <c:v>0.9375</c:v>
                </c:pt>
                <c:pt idx="46">
                  <c:v>0.95833000000000002</c:v>
                </c:pt>
                <c:pt idx="47">
                  <c:v>0.97916999999999998</c:v>
                </c:pt>
                <c:pt idx="48">
                  <c:v>1</c:v>
                </c:pt>
                <c:pt idx="49">
                  <c:v>1.25</c:v>
                </c:pt>
                <c:pt idx="50">
                  <c:v>1.5</c:v>
                </c:pt>
                <c:pt idx="51">
                  <c:v>1.75</c:v>
                </c:pt>
                <c:pt idx="52">
                  <c:v>2</c:v>
                </c:pt>
                <c:pt idx="53">
                  <c:v>2.25</c:v>
                </c:pt>
                <c:pt idx="54">
                  <c:v>2.5</c:v>
                </c:pt>
                <c:pt idx="55">
                  <c:v>2.75</c:v>
                </c:pt>
                <c:pt idx="56">
                  <c:v>3</c:v>
                </c:pt>
                <c:pt idx="57">
                  <c:v>3.25</c:v>
                </c:pt>
                <c:pt idx="58">
                  <c:v>3.5</c:v>
                </c:pt>
                <c:pt idx="59">
                  <c:v>3.75</c:v>
                </c:pt>
                <c:pt idx="60">
                  <c:v>4</c:v>
                </c:pt>
                <c:pt idx="61">
                  <c:v>4.25</c:v>
                </c:pt>
                <c:pt idx="62">
                  <c:v>4.5</c:v>
                </c:pt>
                <c:pt idx="63">
                  <c:v>4.75</c:v>
                </c:pt>
                <c:pt idx="64">
                  <c:v>5</c:v>
                </c:pt>
              </c:numCache>
            </c:numRef>
          </c:xVal>
          <c:yVal>
            <c:numRef>
              <c:f>Sheet1!$C$2:$C$66</c:f>
              <c:numCache>
                <c:formatCode>General</c:formatCode>
                <c:ptCount val="65"/>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100</c:v>
                </c:pt>
                <c:pt idx="14">
                  <c:v>100</c:v>
                </c:pt>
                <c:pt idx="15">
                  <c:v>100</c:v>
                </c:pt>
                <c:pt idx="16">
                  <c:v>100</c:v>
                </c:pt>
                <c:pt idx="17">
                  <c:v>100</c:v>
                </c:pt>
                <c:pt idx="18">
                  <c:v>98.81</c:v>
                </c:pt>
                <c:pt idx="19">
                  <c:v>98.81</c:v>
                </c:pt>
                <c:pt idx="20">
                  <c:v>98.81</c:v>
                </c:pt>
                <c:pt idx="21">
                  <c:v>98.81</c:v>
                </c:pt>
                <c:pt idx="22">
                  <c:v>98.81</c:v>
                </c:pt>
                <c:pt idx="23">
                  <c:v>98.81</c:v>
                </c:pt>
                <c:pt idx="24">
                  <c:v>98.81</c:v>
                </c:pt>
                <c:pt idx="25">
                  <c:v>97.619</c:v>
                </c:pt>
                <c:pt idx="26">
                  <c:v>96.429000000000002</c:v>
                </c:pt>
                <c:pt idx="27">
                  <c:v>95.238</c:v>
                </c:pt>
                <c:pt idx="28">
                  <c:v>95.238</c:v>
                </c:pt>
                <c:pt idx="29">
                  <c:v>95.238</c:v>
                </c:pt>
                <c:pt idx="30">
                  <c:v>95.238</c:v>
                </c:pt>
                <c:pt idx="31">
                  <c:v>95.238</c:v>
                </c:pt>
                <c:pt idx="32">
                  <c:v>95.238</c:v>
                </c:pt>
                <c:pt idx="33">
                  <c:v>95.238</c:v>
                </c:pt>
                <c:pt idx="34">
                  <c:v>95.238</c:v>
                </c:pt>
                <c:pt idx="35">
                  <c:v>95.238</c:v>
                </c:pt>
                <c:pt idx="36">
                  <c:v>95.238</c:v>
                </c:pt>
                <c:pt idx="37">
                  <c:v>95.238</c:v>
                </c:pt>
                <c:pt idx="38">
                  <c:v>95.238</c:v>
                </c:pt>
                <c:pt idx="39">
                  <c:v>95.238</c:v>
                </c:pt>
                <c:pt idx="40">
                  <c:v>95.238</c:v>
                </c:pt>
                <c:pt idx="41">
                  <c:v>95.238</c:v>
                </c:pt>
                <c:pt idx="42">
                  <c:v>95.238</c:v>
                </c:pt>
                <c:pt idx="43">
                  <c:v>95.238</c:v>
                </c:pt>
                <c:pt idx="44">
                  <c:v>95.238</c:v>
                </c:pt>
                <c:pt idx="45">
                  <c:v>95.238</c:v>
                </c:pt>
                <c:pt idx="46">
                  <c:v>95.238</c:v>
                </c:pt>
                <c:pt idx="47">
                  <c:v>95.238</c:v>
                </c:pt>
                <c:pt idx="48">
                  <c:v>95.238</c:v>
                </c:pt>
                <c:pt idx="49">
                  <c:v>95.238</c:v>
                </c:pt>
                <c:pt idx="50">
                  <c:v>89.465999999999994</c:v>
                </c:pt>
                <c:pt idx="51">
                  <c:v>85.137</c:v>
                </c:pt>
                <c:pt idx="52">
                  <c:v>83.694000000000003</c:v>
                </c:pt>
                <c:pt idx="53">
                  <c:v>83.694000000000003</c:v>
                </c:pt>
                <c:pt idx="54">
                  <c:v>78.569999999999993</c:v>
                </c:pt>
                <c:pt idx="55">
                  <c:v>70.03</c:v>
                </c:pt>
                <c:pt idx="56">
                  <c:v>70.03</c:v>
                </c:pt>
                <c:pt idx="57">
                  <c:v>70.03</c:v>
                </c:pt>
                <c:pt idx="58">
                  <c:v>68.186999999999998</c:v>
                </c:pt>
                <c:pt idx="59">
                  <c:v>66.343999999999994</c:v>
                </c:pt>
                <c:pt idx="60">
                  <c:v>66.343999999999994</c:v>
                </c:pt>
                <c:pt idx="61">
                  <c:v>66.343999999999994</c:v>
                </c:pt>
                <c:pt idx="62">
                  <c:v>60.49</c:v>
                </c:pt>
                <c:pt idx="63">
                  <c:v>52.685000000000002</c:v>
                </c:pt>
                <c:pt idx="64">
                  <c:v>52.685000000000002</c:v>
                </c:pt>
              </c:numCache>
            </c:numRef>
          </c:yVal>
          <c:smooth val="0"/>
          <c:extLst>
            <c:ext xmlns:c16="http://schemas.microsoft.com/office/drawing/2014/chart" uri="{C3380CC4-5D6E-409C-BE32-E72D297353CC}">
              <c16:uniqueId val="{00000001-917F-4CC6-AF60-5BD2817FFF02}"/>
            </c:ext>
          </c:extLst>
        </c:ser>
        <c:ser>
          <c:idx val="2"/>
          <c:order val="2"/>
          <c:tx>
            <c:strRef>
              <c:f>Sheet1!$D$1</c:f>
              <c:strCache>
                <c:ptCount val="1"/>
                <c:pt idx="0">
                  <c:v>-5 cm - 5 cm (N=175)</c:v>
                </c:pt>
              </c:strCache>
            </c:strRef>
          </c:tx>
          <c:spPr>
            <a:ln w="41275">
              <a:solidFill>
                <a:srgbClr val="00B0F0"/>
              </a:solidFill>
            </a:ln>
          </c:spPr>
          <c:marker>
            <c:symbol val="none"/>
          </c:marker>
          <c:xVal>
            <c:numRef>
              <c:f>Sheet1!$A$2:$A$66</c:f>
              <c:numCache>
                <c:formatCode>General</c:formatCode>
                <c:ptCount val="65"/>
                <c:pt idx="0">
                  <c:v>0</c:v>
                </c:pt>
                <c:pt idx="1">
                  <c:v>2.0830000000000001E-2</c:v>
                </c:pt>
                <c:pt idx="2">
                  <c:v>4.1669999999999999E-2</c:v>
                </c:pt>
                <c:pt idx="3">
                  <c:v>6.25E-2</c:v>
                </c:pt>
                <c:pt idx="4">
                  <c:v>8.3330000000000001E-2</c:v>
                </c:pt>
                <c:pt idx="5">
                  <c:v>0.10417</c:v>
                </c:pt>
                <c:pt idx="6">
                  <c:v>0.125</c:v>
                </c:pt>
                <c:pt idx="7">
                  <c:v>0.14582999999999999</c:v>
                </c:pt>
                <c:pt idx="8">
                  <c:v>0.16667000000000001</c:v>
                </c:pt>
                <c:pt idx="9">
                  <c:v>0.1875</c:v>
                </c:pt>
                <c:pt idx="10">
                  <c:v>0.20832999999999999</c:v>
                </c:pt>
                <c:pt idx="11">
                  <c:v>0.22917000000000001</c:v>
                </c:pt>
                <c:pt idx="12">
                  <c:v>0.25</c:v>
                </c:pt>
                <c:pt idx="13">
                  <c:v>0.27083000000000002</c:v>
                </c:pt>
                <c:pt idx="14">
                  <c:v>0.29166999999999998</c:v>
                </c:pt>
                <c:pt idx="15">
                  <c:v>0.3125</c:v>
                </c:pt>
                <c:pt idx="16">
                  <c:v>0.33333000000000002</c:v>
                </c:pt>
                <c:pt idx="17">
                  <c:v>0.35416999999999998</c:v>
                </c:pt>
                <c:pt idx="18">
                  <c:v>0.375</c:v>
                </c:pt>
                <c:pt idx="19">
                  <c:v>0.39583000000000002</c:v>
                </c:pt>
                <c:pt idx="20">
                  <c:v>0.41666999999999998</c:v>
                </c:pt>
                <c:pt idx="21">
                  <c:v>0.4375</c:v>
                </c:pt>
                <c:pt idx="22">
                  <c:v>0.45833000000000002</c:v>
                </c:pt>
                <c:pt idx="23">
                  <c:v>0.47916999999999998</c:v>
                </c:pt>
                <c:pt idx="24">
                  <c:v>0.5</c:v>
                </c:pt>
                <c:pt idx="25">
                  <c:v>0.52083000000000002</c:v>
                </c:pt>
                <c:pt idx="26">
                  <c:v>0.54166999999999998</c:v>
                </c:pt>
                <c:pt idx="27">
                  <c:v>0.5625</c:v>
                </c:pt>
                <c:pt idx="28">
                  <c:v>0.58333000000000002</c:v>
                </c:pt>
                <c:pt idx="29">
                  <c:v>0.60416999999999998</c:v>
                </c:pt>
                <c:pt idx="30">
                  <c:v>0.625</c:v>
                </c:pt>
                <c:pt idx="31">
                  <c:v>0.64583000000000002</c:v>
                </c:pt>
                <c:pt idx="32">
                  <c:v>0.66666999999999998</c:v>
                </c:pt>
                <c:pt idx="33">
                  <c:v>0.6875</c:v>
                </c:pt>
                <c:pt idx="34">
                  <c:v>0.70833000000000002</c:v>
                </c:pt>
                <c:pt idx="35">
                  <c:v>0.72916999999999998</c:v>
                </c:pt>
                <c:pt idx="36">
                  <c:v>0.75</c:v>
                </c:pt>
                <c:pt idx="37">
                  <c:v>0.77083000000000002</c:v>
                </c:pt>
                <c:pt idx="38">
                  <c:v>0.79166999999999998</c:v>
                </c:pt>
                <c:pt idx="39">
                  <c:v>0.8125</c:v>
                </c:pt>
                <c:pt idx="40">
                  <c:v>0.83333000000000002</c:v>
                </c:pt>
                <c:pt idx="41">
                  <c:v>0.85416999999999998</c:v>
                </c:pt>
                <c:pt idx="42">
                  <c:v>0.875</c:v>
                </c:pt>
                <c:pt idx="43">
                  <c:v>0.89583000000000002</c:v>
                </c:pt>
                <c:pt idx="44">
                  <c:v>0.91666999999999998</c:v>
                </c:pt>
                <c:pt idx="45">
                  <c:v>0.9375</c:v>
                </c:pt>
                <c:pt idx="46">
                  <c:v>0.95833000000000002</c:v>
                </c:pt>
                <c:pt idx="47">
                  <c:v>0.97916999999999998</c:v>
                </c:pt>
                <c:pt idx="48">
                  <c:v>1</c:v>
                </c:pt>
                <c:pt idx="49">
                  <c:v>1.25</c:v>
                </c:pt>
                <c:pt idx="50">
                  <c:v>1.5</c:v>
                </c:pt>
                <c:pt idx="51">
                  <c:v>1.75</c:v>
                </c:pt>
                <c:pt idx="52">
                  <c:v>2</c:v>
                </c:pt>
                <c:pt idx="53">
                  <c:v>2.25</c:v>
                </c:pt>
                <c:pt idx="54">
                  <c:v>2.5</c:v>
                </c:pt>
                <c:pt idx="55">
                  <c:v>2.75</c:v>
                </c:pt>
                <c:pt idx="56">
                  <c:v>3</c:v>
                </c:pt>
                <c:pt idx="57">
                  <c:v>3.25</c:v>
                </c:pt>
                <c:pt idx="58">
                  <c:v>3.5</c:v>
                </c:pt>
                <c:pt idx="59">
                  <c:v>3.75</c:v>
                </c:pt>
                <c:pt idx="60">
                  <c:v>4</c:v>
                </c:pt>
                <c:pt idx="61">
                  <c:v>4.25</c:v>
                </c:pt>
                <c:pt idx="62">
                  <c:v>4.5</c:v>
                </c:pt>
                <c:pt idx="63">
                  <c:v>4.75</c:v>
                </c:pt>
                <c:pt idx="64">
                  <c:v>5</c:v>
                </c:pt>
              </c:numCache>
            </c:numRef>
          </c:xVal>
          <c:yVal>
            <c:numRef>
              <c:f>Sheet1!$D$2:$D$66</c:f>
              <c:numCache>
                <c:formatCode>General</c:formatCode>
                <c:ptCount val="65"/>
                <c:pt idx="0">
                  <c:v>100</c:v>
                </c:pt>
                <c:pt idx="1">
                  <c:v>100</c:v>
                </c:pt>
                <c:pt idx="2">
                  <c:v>100</c:v>
                </c:pt>
                <c:pt idx="3">
                  <c:v>100</c:v>
                </c:pt>
                <c:pt idx="4">
                  <c:v>100</c:v>
                </c:pt>
                <c:pt idx="5">
                  <c:v>100</c:v>
                </c:pt>
                <c:pt idx="6">
                  <c:v>100</c:v>
                </c:pt>
                <c:pt idx="7">
                  <c:v>99.429000000000002</c:v>
                </c:pt>
                <c:pt idx="8">
                  <c:v>99.429000000000002</c:v>
                </c:pt>
                <c:pt idx="9">
                  <c:v>99.429000000000002</c:v>
                </c:pt>
                <c:pt idx="10">
                  <c:v>99.429000000000002</c:v>
                </c:pt>
                <c:pt idx="11">
                  <c:v>99.429000000000002</c:v>
                </c:pt>
                <c:pt idx="12">
                  <c:v>99.429000000000002</c:v>
                </c:pt>
                <c:pt idx="13">
                  <c:v>99.429000000000002</c:v>
                </c:pt>
                <c:pt idx="14">
                  <c:v>99.429000000000002</c:v>
                </c:pt>
                <c:pt idx="15">
                  <c:v>99.429000000000002</c:v>
                </c:pt>
                <c:pt idx="16">
                  <c:v>99.429000000000002</c:v>
                </c:pt>
                <c:pt idx="17">
                  <c:v>99.429000000000002</c:v>
                </c:pt>
                <c:pt idx="18">
                  <c:v>98.846999999999994</c:v>
                </c:pt>
                <c:pt idx="19">
                  <c:v>98.846999999999994</c:v>
                </c:pt>
                <c:pt idx="20">
                  <c:v>98.846999999999994</c:v>
                </c:pt>
                <c:pt idx="21">
                  <c:v>98.262</c:v>
                </c:pt>
                <c:pt idx="22">
                  <c:v>98.262</c:v>
                </c:pt>
                <c:pt idx="23">
                  <c:v>97.674000000000007</c:v>
                </c:pt>
                <c:pt idx="24">
                  <c:v>97.084999999999994</c:v>
                </c:pt>
                <c:pt idx="25">
                  <c:v>94.716999999999999</c:v>
                </c:pt>
                <c:pt idx="26">
                  <c:v>93.534000000000006</c:v>
                </c:pt>
                <c:pt idx="27">
                  <c:v>90.555000000000007</c:v>
                </c:pt>
                <c:pt idx="28">
                  <c:v>89.959000000000003</c:v>
                </c:pt>
                <c:pt idx="29">
                  <c:v>89.959000000000003</c:v>
                </c:pt>
                <c:pt idx="30">
                  <c:v>89.363</c:v>
                </c:pt>
                <c:pt idx="31">
                  <c:v>88.766999999999996</c:v>
                </c:pt>
                <c:pt idx="32">
                  <c:v>88.766999999999996</c:v>
                </c:pt>
                <c:pt idx="33">
                  <c:v>88.766999999999996</c:v>
                </c:pt>
                <c:pt idx="34">
                  <c:v>88.766999999999996</c:v>
                </c:pt>
                <c:pt idx="35">
                  <c:v>88.766999999999996</c:v>
                </c:pt>
                <c:pt idx="36">
                  <c:v>88.766999999999996</c:v>
                </c:pt>
                <c:pt idx="37">
                  <c:v>88.766999999999996</c:v>
                </c:pt>
                <c:pt idx="38">
                  <c:v>88.168000000000006</c:v>
                </c:pt>
                <c:pt idx="39">
                  <c:v>88.168000000000006</c:v>
                </c:pt>
                <c:pt idx="40">
                  <c:v>88.168000000000006</c:v>
                </c:pt>
                <c:pt idx="41">
                  <c:v>88.168000000000006</c:v>
                </c:pt>
                <c:pt idx="42">
                  <c:v>88.168000000000006</c:v>
                </c:pt>
                <c:pt idx="43">
                  <c:v>88.168000000000006</c:v>
                </c:pt>
                <c:pt idx="44">
                  <c:v>88.168000000000006</c:v>
                </c:pt>
                <c:pt idx="45">
                  <c:v>88.168000000000006</c:v>
                </c:pt>
                <c:pt idx="46">
                  <c:v>88.168000000000006</c:v>
                </c:pt>
                <c:pt idx="47">
                  <c:v>88.168000000000006</c:v>
                </c:pt>
                <c:pt idx="48">
                  <c:v>88.168000000000006</c:v>
                </c:pt>
                <c:pt idx="49">
                  <c:v>88.168000000000006</c:v>
                </c:pt>
                <c:pt idx="50">
                  <c:v>88.168000000000006</c:v>
                </c:pt>
                <c:pt idx="51">
                  <c:v>83.040999999999997</c:v>
                </c:pt>
                <c:pt idx="52">
                  <c:v>83.040999999999997</c:v>
                </c:pt>
                <c:pt idx="53">
                  <c:v>83.040999999999997</c:v>
                </c:pt>
                <c:pt idx="54">
                  <c:v>77.956999999999994</c:v>
                </c:pt>
                <c:pt idx="55">
                  <c:v>74.558000000000007</c:v>
                </c:pt>
                <c:pt idx="56">
                  <c:v>72.823999999999998</c:v>
                </c:pt>
                <c:pt idx="57">
                  <c:v>71.914000000000001</c:v>
                </c:pt>
                <c:pt idx="58">
                  <c:v>67.304000000000002</c:v>
                </c:pt>
                <c:pt idx="59">
                  <c:v>65.447000000000003</c:v>
                </c:pt>
                <c:pt idx="60">
                  <c:v>65.447000000000003</c:v>
                </c:pt>
                <c:pt idx="61">
                  <c:v>65.447000000000003</c:v>
                </c:pt>
                <c:pt idx="62">
                  <c:v>63.55</c:v>
                </c:pt>
                <c:pt idx="63">
                  <c:v>60.689</c:v>
                </c:pt>
                <c:pt idx="64">
                  <c:v>60.689</c:v>
                </c:pt>
              </c:numCache>
            </c:numRef>
          </c:yVal>
          <c:smooth val="0"/>
          <c:extLst>
            <c:ext xmlns:c16="http://schemas.microsoft.com/office/drawing/2014/chart" uri="{C3380CC4-5D6E-409C-BE32-E72D297353CC}">
              <c16:uniqueId val="{00000002-917F-4CC6-AF60-5BD2817FFF02}"/>
            </c:ext>
          </c:extLst>
        </c:ser>
        <c:ser>
          <c:idx val="3"/>
          <c:order val="3"/>
          <c:tx>
            <c:strRef>
              <c:f>Sheet1!$E$1</c:f>
              <c:strCache>
                <c:ptCount val="1"/>
                <c:pt idx="0">
                  <c:v>&gt;5 cm - 15 cm (N=134)</c:v>
                </c:pt>
              </c:strCache>
            </c:strRef>
          </c:tx>
          <c:spPr>
            <a:ln w="41275">
              <a:solidFill>
                <a:schemeClr val="accent5">
                  <a:lumMod val="50000"/>
                </a:schemeClr>
              </a:solidFill>
            </a:ln>
          </c:spPr>
          <c:marker>
            <c:symbol val="none"/>
          </c:marker>
          <c:xVal>
            <c:numRef>
              <c:f>Sheet1!$A$2:$A$66</c:f>
              <c:numCache>
                <c:formatCode>General</c:formatCode>
                <c:ptCount val="65"/>
                <c:pt idx="0">
                  <c:v>0</c:v>
                </c:pt>
                <c:pt idx="1">
                  <c:v>2.0830000000000001E-2</c:v>
                </c:pt>
                <c:pt idx="2">
                  <c:v>4.1669999999999999E-2</c:v>
                </c:pt>
                <c:pt idx="3">
                  <c:v>6.25E-2</c:v>
                </c:pt>
                <c:pt idx="4">
                  <c:v>8.3330000000000001E-2</c:v>
                </c:pt>
                <c:pt idx="5">
                  <c:v>0.10417</c:v>
                </c:pt>
                <c:pt idx="6">
                  <c:v>0.125</c:v>
                </c:pt>
                <c:pt idx="7">
                  <c:v>0.14582999999999999</c:v>
                </c:pt>
                <c:pt idx="8">
                  <c:v>0.16667000000000001</c:v>
                </c:pt>
                <c:pt idx="9">
                  <c:v>0.1875</c:v>
                </c:pt>
                <c:pt idx="10">
                  <c:v>0.20832999999999999</c:v>
                </c:pt>
                <c:pt idx="11">
                  <c:v>0.22917000000000001</c:v>
                </c:pt>
                <c:pt idx="12">
                  <c:v>0.25</c:v>
                </c:pt>
                <c:pt idx="13">
                  <c:v>0.27083000000000002</c:v>
                </c:pt>
                <c:pt idx="14">
                  <c:v>0.29166999999999998</c:v>
                </c:pt>
                <c:pt idx="15">
                  <c:v>0.3125</c:v>
                </c:pt>
                <c:pt idx="16">
                  <c:v>0.33333000000000002</c:v>
                </c:pt>
                <c:pt idx="17">
                  <c:v>0.35416999999999998</c:v>
                </c:pt>
                <c:pt idx="18">
                  <c:v>0.375</c:v>
                </c:pt>
                <c:pt idx="19">
                  <c:v>0.39583000000000002</c:v>
                </c:pt>
                <c:pt idx="20">
                  <c:v>0.41666999999999998</c:v>
                </c:pt>
                <c:pt idx="21">
                  <c:v>0.4375</c:v>
                </c:pt>
                <c:pt idx="22">
                  <c:v>0.45833000000000002</c:v>
                </c:pt>
                <c:pt idx="23">
                  <c:v>0.47916999999999998</c:v>
                </c:pt>
                <c:pt idx="24">
                  <c:v>0.5</c:v>
                </c:pt>
                <c:pt idx="25">
                  <c:v>0.52083000000000002</c:v>
                </c:pt>
                <c:pt idx="26">
                  <c:v>0.54166999999999998</c:v>
                </c:pt>
                <c:pt idx="27">
                  <c:v>0.5625</c:v>
                </c:pt>
                <c:pt idx="28">
                  <c:v>0.58333000000000002</c:v>
                </c:pt>
                <c:pt idx="29">
                  <c:v>0.60416999999999998</c:v>
                </c:pt>
                <c:pt idx="30">
                  <c:v>0.625</c:v>
                </c:pt>
                <c:pt idx="31">
                  <c:v>0.64583000000000002</c:v>
                </c:pt>
                <c:pt idx="32">
                  <c:v>0.66666999999999998</c:v>
                </c:pt>
                <c:pt idx="33">
                  <c:v>0.6875</c:v>
                </c:pt>
                <c:pt idx="34">
                  <c:v>0.70833000000000002</c:v>
                </c:pt>
                <c:pt idx="35">
                  <c:v>0.72916999999999998</c:v>
                </c:pt>
                <c:pt idx="36">
                  <c:v>0.75</c:v>
                </c:pt>
                <c:pt idx="37">
                  <c:v>0.77083000000000002</c:v>
                </c:pt>
                <c:pt idx="38">
                  <c:v>0.79166999999999998</c:v>
                </c:pt>
                <c:pt idx="39">
                  <c:v>0.8125</c:v>
                </c:pt>
                <c:pt idx="40">
                  <c:v>0.83333000000000002</c:v>
                </c:pt>
                <c:pt idx="41">
                  <c:v>0.85416999999999998</c:v>
                </c:pt>
                <c:pt idx="42">
                  <c:v>0.875</c:v>
                </c:pt>
                <c:pt idx="43">
                  <c:v>0.89583000000000002</c:v>
                </c:pt>
                <c:pt idx="44">
                  <c:v>0.91666999999999998</c:v>
                </c:pt>
                <c:pt idx="45">
                  <c:v>0.9375</c:v>
                </c:pt>
                <c:pt idx="46">
                  <c:v>0.95833000000000002</c:v>
                </c:pt>
                <c:pt idx="47">
                  <c:v>0.97916999999999998</c:v>
                </c:pt>
                <c:pt idx="48">
                  <c:v>1</c:v>
                </c:pt>
                <c:pt idx="49">
                  <c:v>1.25</c:v>
                </c:pt>
                <c:pt idx="50">
                  <c:v>1.5</c:v>
                </c:pt>
                <c:pt idx="51">
                  <c:v>1.75</c:v>
                </c:pt>
                <c:pt idx="52">
                  <c:v>2</c:v>
                </c:pt>
                <c:pt idx="53">
                  <c:v>2.25</c:v>
                </c:pt>
                <c:pt idx="54">
                  <c:v>2.5</c:v>
                </c:pt>
                <c:pt idx="55">
                  <c:v>2.75</c:v>
                </c:pt>
                <c:pt idx="56">
                  <c:v>3</c:v>
                </c:pt>
                <c:pt idx="57">
                  <c:v>3.25</c:v>
                </c:pt>
                <c:pt idx="58">
                  <c:v>3.5</c:v>
                </c:pt>
                <c:pt idx="59">
                  <c:v>3.75</c:v>
                </c:pt>
                <c:pt idx="60">
                  <c:v>4</c:v>
                </c:pt>
                <c:pt idx="61">
                  <c:v>4.25</c:v>
                </c:pt>
                <c:pt idx="62">
                  <c:v>4.5</c:v>
                </c:pt>
                <c:pt idx="63">
                  <c:v>4.75</c:v>
                </c:pt>
                <c:pt idx="64">
                  <c:v>5</c:v>
                </c:pt>
              </c:numCache>
            </c:numRef>
          </c:xVal>
          <c:yVal>
            <c:numRef>
              <c:f>Sheet1!$E$2:$E$66</c:f>
              <c:numCache>
                <c:formatCode>General</c:formatCode>
                <c:ptCount val="65"/>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100</c:v>
                </c:pt>
                <c:pt idx="14">
                  <c:v>100</c:v>
                </c:pt>
                <c:pt idx="15">
                  <c:v>100</c:v>
                </c:pt>
                <c:pt idx="16">
                  <c:v>100</c:v>
                </c:pt>
                <c:pt idx="17">
                  <c:v>100</c:v>
                </c:pt>
                <c:pt idx="18">
                  <c:v>100</c:v>
                </c:pt>
                <c:pt idx="19">
                  <c:v>100</c:v>
                </c:pt>
                <c:pt idx="20">
                  <c:v>100</c:v>
                </c:pt>
                <c:pt idx="21">
                  <c:v>100</c:v>
                </c:pt>
                <c:pt idx="22">
                  <c:v>100</c:v>
                </c:pt>
                <c:pt idx="23">
                  <c:v>99.236999999999995</c:v>
                </c:pt>
                <c:pt idx="24">
                  <c:v>99.236999999999995</c:v>
                </c:pt>
                <c:pt idx="25">
                  <c:v>98.472999999999999</c:v>
                </c:pt>
                <c:pt idx="26">
                  <c:v>97.71</c:v>
                </c:pt>
                <c:pt idx="27">
                  <c:v>96.183000000000007</c:v>
                </c:pt>
                <c:pt idx="28">
                  <c:v>96.183000000000007</c:v>
                </c:pt>
                <c:pt idx="29">
                  <c:v>96.183000000000007</c:v>
                </c:pt>
                <c:pt idx="30">
                  <c:v>96.183000000000007</c:v>
                </c:pt>
                <c:pt idx="31">
                  <c:v>96.183000000000007</c:v>
                </c:pt>
                <c:pt idx="32">
                  <c:v>96.183000000000007</c:v>
                </c:pt>
                <c:pt idx="33">
                  <c:v>96.183000000000007</c:v>
                </c:pt>
                <c:pt idx="34">
                  <c:v>96.183000000000007</c:v>
                </c:pt>
                <c:pt idx="35">
                  <c:v>95.42</c:v>
                </c:pt>
                <c:pt idx="36">
                  <c:v>95.42</c:v>
                </c:pt>
                <c:pt idx="37">
                  <c:v>95.42</c:v>
                </c:pt>
                <c:pt idx="38">
                  <c:v>95.42</c:v>
                </c:pt>
                <c:pt idx="39">
                  <c:v>95.42</c:v>
                </c:pt>
                <c:pt idx="40">
                  <c:v>95.42</c:v>
                </c:pt>
                <c:pt idx="41">
                  <c:v>95.42</c:v>
                </c:pt>
                <c:pt idx="42">
                  <c:v>95.42</c:v>
                </c:pt>
                <c:pt idx="43">
                  <c:v>95.42</c:v>
                </c:pt>
                <c:pt idx="44">
                  <c:v>95.42</c:v>
                </c:pt>
                <c:pt idx="45">
                  <c:v>95.42</c:v>
                </c:pt>
                <c:pt idx="46">
                  <c:v>95.42</c:v>
                </c:pt>
                <c:pt idx="47">
                  <c:v>94.631</c:v>
                </c:pt>
                <c:pt idx="48">
                  <c:v>94.631</c:v>
                </c:pt>
                <c:pt idx="49">
                  <c:v>94.631</c:v>
                </c:pt>
                <c:pt idx="50">
                  <c:v>90.149000000000001</c:v>
                </c:pt>
                <c:pt idx="51">
                  <c:v>87.418000000000006</c:v>
                </c:pt>
                <c:pt idx="52">
                  <c:v>86.497</c:v>
                </c:pt>
                <c:pt idx="53">
                  <c:v>85.503</c:v>
                </c:pt>
                <c:pt idx="54">
                  <c:v>79.322000000000003</c:v>
                </c:pt>
                <c:pt idx="55">
                  <c:v>73.141000000000005</c:v>
                </c:pt>
                <c:pt idx="56">
                  <c:v>73.141000000000005</c:v>
                </c:pt>
                <c:pt idx="57">
                  <c:v>73.141000000000005</c:v>
                </c:pt>
                <c:pt idx="58">
                  <c:v>68.64</c:v>
                </c:pt>
                <c:pt idx="59">
                  <c:v>62.92</c:v>
                </c:pt>
                <c:pt idx="60">
                  <c:v>62.92</c:v>
                </c:pt>
                <c:pt idx="61">
                  <c:v>62.92</c:v>
                </c:pt>
                <c:pt idx="62">
                  <c:v>59.219000000000001</c:v>
                </c:pt>
                <c:pt idx="63">
                  <c:v>54.179000000000002</c:v>
                </c:pt>
                <c:pt idx="64">
                  <c:v>54.179000000000002</c:v>
                </c:pt>
              </c:numCache>
            </c:numRef>
          </c:yVal>
          <c:smooth val="0"/>
          <c:extLst>
            <c:ext xmlns:c16="http://schemas.microsoft.com/office/drawing/2014/chart" uri="{C3380CC4-5D6E-409C-BE32-E72D297353CC}">
              <c16:uniqueId val="{00000003-917F-4CC6-AF60-5BD2817FFF02}"/>
            </c:ext>
          </c:extLst>
        </c:ser>
        <c:ser>
          <c:idx val="4"/>
          <c:order val="4"/>
          <c:tx>
            <c:strRef>
              <c:f>Sheet1!$F$1</c:f>
              <c:strCache>
                <c:ptCount val="1"/>
                <c:pt idx="0">
                  <c:v>&gt;15 cm (N=26)</c:v>
                </c:pt>
              </c:strCache>
            </c:strRef>
          </c:tx>
          <c:spPr>
            <a:ln w="41275">
              <a:solidFill>
                <a:schemeClr val="accent5">
                  <a:lumMod val="25000"/>
                </a:schemeClr>
              </a:solidFill>
            </a:ln>
          </c:spPr>
          <c:marker>
            <c:symbol val="none"/>
          </c:marker>
          <c:xVal>
            <c:numRef>
              <c:f>Sheet1!$A$2:$A$66</c:f>
              <c:numCache>
                <c:formatCode>General</c:formatCode>
                <c:ptCount val="65"/>
                <c:pt idx="0">
                  <c:v>0</c:v>
                </c:pt>
                <c:pt idx="1">
                  <c:v>2.0830000000000001E-2</c:v>
                </c:pt>
                <c:pt idx="2">
                  <c:v>4.1669999999999999E-2</c:v>
                </c:pt>
                <c:pt idx="3">
                  <c:v>6.25E-2</c:v>
                </c:pt>
                <c:pt idx="4">
                  <c:v>8.3330000000000001E-2</c:v>
                </c:pt>
                <c:pt idx="5">
                  <c:v>0.10417</c:v>
                </c:pt>
                <c:pt idx="6">
                  <c:v>0.125</c:v>
                </c:pt>
                <c:pt idx="7">
                  <c:v>0.14582999999999999</c:v>
                </c:pt>
                <c:pt idx="8">
                  <c:v>0.16667000000000001</c:v>
                </c:pt>
                <c:pt idx="9">
                  <c:v>0.1875</c:v>
                </c:pt>
                <c:pt idx="10">
                  <c:v>0.20832999999999999</c:v>
                </c:pt>
                <c:pt idx="11">
                  <c:v>0.22917000000000001</c:v>
                </c:pt>
                <c:pt idx="12">
                  <c:v>0.25</c:v>
                </c:pt>
                <c:pt idx="13">
                  <c:v>0.27083000000000002</c:v>
                </c:pt>
                <c:pt idx="14">
                  <c:v>0.29166999999999998</c:v>
                </c:pt>
                <c:pt idx="15">
                  <c:v>0.3125</c:v>
                </c:pt>
                <c:pt idx="16">
                  <c:v>0.33333000000000002</c:v>
                </c:pt>
                <c:pt idx="17">
                  <c:v>0.35416999999999998</c:v>
                </c:pt>
                <c:pt idx="18">
                  <c:v>0.375</c:v>
                </c:pt>
                <c:pt idx="19">
                  <c:v>0.39583000000000002</c:v>
                </c:pt>
                <c:pt idx="20">
                  <c:v>0.41666999999999998</c:v>
                </c:pt>
                <c:pt idx="21">
                  <c:v>0.4375</c:v>
                </c:pt>
                <c:pt idx="22">
                  <c:v>0.45833000000000002</c:v>
                </c:pt>
                <c:pt idx="23">
                  <c:v>0.47916999999999998</c:v>
                </c:pt>
                <c:pt idx="24">
                  <c:v>0.5</c:v>
                </c:pt>
                <c:pt idx="25">
                  <c:v>0.52083000000000002</c:v>
                </c:pt>
                <c:pt idx="26">
                  <c:v>0.54166999999999998</c:v>
                </c:pt>
                <c:pt idx="27">
                  <c:v>0.5625</c:v>
                </c:pt>
                <c:pt idx="28">
                  <c:v>0.58333000000000002</c:v>
                </c:pt>
                <c:pt idx="29">
                  <c:v>0.60416999999999998</c:v>
                </c:pt>
                <c:pt idx="30">
                  <c:v>0.625</c:v>
                </c:pt>
                <c:pt idx="31">
                  <c:v>0.64583000000000002</c:v>
                </c:pt>
                <c:pt idx="32">
                  <c:v>0.66666999999999998</c:v>
                </c:pt>
                <c:pt idx="33">
                  <c:v>0.6875</c:v>
                </c:pt>
                <c:pt idx="34">
                  <c:v>0.70833000000000002</c:v>
                </c:pt>
                <c:pt idx="35">
                  <c:v>0.72916999999999998</c:v>
                </c:pt>
                <c:pt idx="36">
                  <c:v>0.75</c:v>
                </c:pt>
                <c:pt idx="37">
                  <c:v>0.77083000000000002</c:v>
                </c:pt>
                <c:pt idx="38">
                  <c:v>0.79166999999999998</c:v>
                </c:pt>
                <c:pt idx="39">
                  <c:v>0.8125</c:v>
                </c:pt>
                <c:pt idx="40">
                  <c:v>0.83333000000000002</c:v>
                </c:pt>
                <c:pt idx="41">
                  <c:v>0.85416999999999998</c:v>
                </c:pt>
                <c:pt idx="42">
                  <c:v>0.875</c:v>
                </c:pt>
                <c:pt idx="43">
                  <c:v>0.89583000000000002</c:v>
                </c:pt>
                <c:pt idx="44">
                  <c:v>0.91666999999999998</c:v>
                </c:pt>
                <c:pt idx="45">
                  <c:v>0.9375</c:v>
                </c:pt>
                <c:pt idx="46">
                  <c:v>0.95833000000000002</c:v>
                </c:pt>
                <c:pt idx="47">
                  <c:v>0.97916999999999998</c:v>
                </c:pt>
                <c:pt idx="48">
                  <c:v>1</c:v>
                </c:pt>
                <c:pt idx="49">
                  <c:v>1.25</c:v>
                </c:pt>
                <c:pt idx="50">
                  <c:v>1.5</c:v>
                </c:pt>
                <c:pt idx="51">
                  <c:v>1.75</c:v>
                </c:pt>
                <c:pt idx="52">
                  <c:v>2</c:v>
                </c:pt>
                <c:pt idx="53">
                  <c:v>2.25</c:v>
                </c:pt>
                <c:pt idx="54">
                  <c:v>2.5</c:v>
                </c:pt>
                <c:pt idx="55">
                  <c:v>2.75</c:v>
                </c:pt>
                <c:pt idx="56">
                  <c:v>3</c:v>
                </c:pt>
                <c:pt idx="57">
                  <c:v>3.25</c:v>
                </c:pt>
                <c:pt idx="58">
                  <c:v>3.5</c:v>
                </c:pt>
                <c:pt idx="59">
                  <c:v>3.75</c:v>
                </c:pt>
                <c:pt idx="60">
                  <c:v>4</c:v>
                </c:pt>
                <c:pt idx="61">
                  <c:v>4.25</c:v>
                </c:pt>
                <c:pt idx="62">
                  <c:v>4.5</c:v>
                </c:pt>
                <c:pt idx="63">
                  <c:v>4.75</c:v>
                </c:pt>
                <c:pt idx="64">
                  <c:v>5</c:v>
                </c:pt>
              </c:numCache>
            </c:numRef>
          </c:xVal>
          <c:yVal>
            <c:numRef>
              <c:f>Sheet1!$F$2:$F$66</c:f>
              <c:numCache>
                <c:formatCode>General</c:formatCode>
                <c:ptCount val="65"/>
                <c:pt idx="0">
                  <c:v>100</c:v>
                </c:pt>
                <c:pt idx="1">
                  <c:v>100</c:v>
                </c:pt>
                <c:pt idx="2">
                  <c:v>100</c:v>
                </c:pt>
                <c:pt idx="3">
                  <c:v>100</c:v>
                </c:pt>
                <c:pt idx="4">
                  <c:v>100</c:v>
                </c:pt>
                <c:pt idx="5">
                  <c:v>100</c:v>
                </c:pt>
                <c:pt idx="6">
                  <c:v>100</c:v>
                </c:pt>
                <c:pt idx="7">
                  <c:v>100</c:v>
                </c:pt>
                <c:pt idx="8">
                  <c:v>100</c:v>
                </c:pt>
                <c:pt idx="9">
                  <c:v>96.153999999999996</c:v>
                </c:pt>
                <c:pt idx="10">
                  <c:v>96.153999999999996</c:v>
                </c:pt>
                <c:pt idx="11">
                  <c:v>96.153999999999996</c:v>
                </c:pt>
                <c:pt idx="12">
                  <c:v>96.153999999999996</c:v>
                </c:pt>
                <c:pt idx="13">
                  <c:v>96.153999999999996</c:v>
                </c:pt>
                <c:pt idx="14">
                  <c:v>96.153999999999996</c:v>
                </c:pt>
                <c:pt idx="15">
                  <c:v>96.153999999999996</c:v>
                </c:pt>
                <c:pt idx="16">
                  <c:v>96.153999999999996</c:v>
                </c:pt>
                <c:pt idx="17">
                  <c:v>96.153999999999996</c:v>
                </c:pt>
                <c:pt idx="18">
                  <c:v>96.153999999999996</c:v>
                </c:pt>
                <c:pt idx="19">
                  <c:v>96.153999999999996</c:v>
                </c:pt>
                <c:pt idx="20">
                  <c:v>96.153999999999996</c:v>
                </c:pt>
                <c:pt idx="21">
                  <c:v>96.153999999999996</c:v>
                </c:pt>
                <c:pt idx="22">
                  <c:v>96.153999999999996</c:v>
                </c:pt>
                <c:pt idx="23">
                  <c:v>96.153999999999996</c:v>
                </c:pt>
                <c:pt idx="24">
                  <c:v>96.153999999999996</c:v>
                </c:pt>
                <c:pt idx="25">
                  <c:v>92.308000000000007</c:v>
                </c:pt>
                <c:pt idx="26">
                  <c:v>92.308000000000007</c:v>
                </c:pt>
                <c:pt idx="27">
                  <c:v>92.308000000000007</c:v>
                </c:pt>
                <c:pt idx="28">
                  <c:v>88.460999999999999</c:v>
                </c:pt>
                <c:pt idx="29">
                  <c:v>88.460999999999999</c:v>
                </c:pt>
                <c:pt idx="30">
                  <c:v>88.460999999999999</c:v>
                </c:pt>
                <c:pt idx="31">
                  <c:v>88.460999999999999</c:v>
                </c:pt>
                <c:pt idx="32">
                  <c:v>88.460999999999999</c:v>
                </c:pt>
                <c:pt idx="33">
                  <c:v>84.441000000000003</c:v>
                </c:pt>
                <c:pt idx="34">
                  <c:v>84.441000000000003</c:v>
                </c:pt>
                <c:pt idx="35">
                  <c:v>84.441000000000003</c:v>
                </c:pt>
                <c:pt idx="36">
                  <c:v>84.441000000000003</c:v>
                </c:pt>
                <c:pt idx="37">
                  <c:v>84.441000000000003</c:v>
                </c:pt>
                <c:pt idx="38">
                  <c:v>84.441000000000003</c:v>
                </c:pt>
                <c:pt idx="39">
                  <c:v>84.441000000000003</c:v>
                </c:pt>
                <c:pt idx="40">
                  <c:v>84.441000000000003</c:v>
                </c:pt>
                <c:pt idx="41">
                  <c:v>84.441000000000003</c:v>
                </c:pt>
                <c:pt idx="42">
                  <c:v>84.441000000000003</c:v>
                </c:pt>
                <c:pt idx="43">
                  <c:v>84.441000000000003</c:v>
                </c:pt>
                <c:pt idx="44">
                  <c:v>84.441000000000003</c:v>
                </c:pt>
                <c:pt idx="45">
                  <c:v>84.441000000000003</c:v>
                </c:pt>
                <c:pt idx="46">
                  <c:v>84.441000000000003</c:v>
                </c:pt>
                <c:pt idx="47">
                  <c:v>84.441000000000003</c:v>
                </c:pt>
                <c:pt idx="48">
                  <c:v>84.441000000000003</c:v>
                </c:pt>
                <c:pt idx="49">
                  <c:v>84.441000000000003</c:v>
                </c:pt>
                <c:pt idx="50">
                  <c:v>79.472999999999999</c:v>
                </c:pt>
                <c:pt idx="51">
                  <c:v>74.506</c:v>
                </c:pt>
                <c:pt idx="52">
                  <c:v>74.506</c:v>
                </c:pt>
                <c:pt idx="53">
                  <c:v>74.506</c:v>
                </c:pt>
                <c:pt idx="54">
                  <c:v>74.506</c:v>
                </c:pt>
                <c:pt idx="55">
                  <c:v>74.506</c:v>
                </c:pt>
                <c:pt idx="56">
                  <c:v>74.506</c:v>
                </c:pt>
                <c:pt idx="57">
                  <c:v>74.506</c:v>
                </c:pt>
                <c:pt idx="58">
                  <c:v>74.506</c:v>
                </c:pt>
                <c:pt idx="59">
                  <c:v>74.506</c:v>
                </c:pt>
                <c:pt idx="60">
                  <c:v>74.506</c:v>
                </c:pt>
                <c:pt idx="61">
                  <c:v>68.296999999999997</c:v>
                </c:pt>
                <c:pt idx="62">
                  <c:v>68.296999999999997</c:v>
                </c:pt>
              </c:numCache>
            </c:numRef>
          </c:yVal>
          <c:smooth val="0"/>
          <c:extLst>
            <c:ext xmlns:c16="http://schemas.microsoft.com/office/drawing/2014/chart" uri="{C3380CC4-5D6E-409C-BE32-E72D297353CC}">
              <c16:uniqueId val="{00000004-917F-4CC6-AF60-5BD2817FFF02}"/>
            </c:ext>
          </c:extLst>
        </c:ser>
        <c:dLbls>
          <c:showLegendKey val="0"/>
          <c:showVal val="0"/>
          <c:showCatName val="0"/>
          <c:showSerName val="0"/>
          <c:showPercent val="0"/>
          <c:showBubbleSize val="0"/>
        </c:dLbls>
        <c:axId val="684757120"/>
        <c:axId val="684753984"/>
      </c:scatterChart>
      <c:valAx>
        <c:axId val="684757120"/>
        <c:scaling>
          <c:orientation val="minMax"/>
          <c:max val="5"/>
          <c:min val="0"/>
        </c:scaling>
        <c:delete val="0"/>
        <c:axPos val="b"/>
        <c:title>
          <c:tx>
            <c:rich>
              <a:bodyPr/>
              <a:lstStyle/>
              <a:p>
                <a:pPr>
                  <a:defRPr sz="1700">
                    <a:solidFill>
                      <a:schemeClr val="bg2"/>
                    </a:solidFill>
                  </a:defRPr>
                </a:pPr>
                <a:r>
                  <a:rPr lang="en-US" sz="1700" dirty="0" smtClean="0">
                    <a:solidFill>
                      <a:schemeClr val="bg2"/>
                    </a:solidFill>
                  </a:rPr>
                  <a:t>Years</a:t>
                </a:r>
                <a:endParaRPr lang="en-US" sz="1700" dirty="0">
                  <a:solidFill>
                    <a:schemeClr val="bg2"/>
                  </a:solidFill>
                </a:endParaRPr>
              </a:p>
            </c:rich>
          </c:tx>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684753984"/>
        <c:crosses val="autoZero"/>
        <c:crossBetween val="midCat"/>
        <c:majorUnit val="1"/>
      </c:valAx>
      <c:valAx>
        <c:axId val="684753984"/>
        <c:scaling>
          <c:orientation val="minMax"/>
          <c:max val="100"/>
          <c:min val="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Survival (%)</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684757120"/>
        <c:crosses val="autoZero"/>
        <c:crossBetween val="midCat"/>
        <c:majorUnit val="25"/>
      </c:valAx>
      <c:spPr>
        <a:noFill/>
        <a:ln>
          <a:solidFill>
            <a:schemeClr val="bg2"/>
          </a:solidFill>
        </a:ln>
      </c:spPr>
    </c:plotArea>
    <c:legend>
      <c:legendPos val="b"/>
      <c:layout>
        <c:manualLayout>
          <c:xMode val="edge"/>
          <c:yMode val="edge"/>
          <c:x val="0.12388021540410897"/>
          <c:y val="0.6976462999734403"/>
          <c:w val="0.79676735451172043"/>
          <c:h val="0.14349496840232545"/>
        </c:manualLayout>
      </c:layout>
      <c:overlay val="1"/>
      <c:spPr>
        <a:noFill/>
        <a:ln>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334796645994445"/>
          <c:y val="3.3590508847684365E-2"/>
          <c:w val="0.85083095254687302"/>
          <c:h val="0.77074260114041093"/>
        </c:manualLayout>
      </c:layout>
      <c:scatterChart>
        <c:scatterStyle val="smoothMarker"/>
        <c:varyColors val="0"/>
        <c:ser>
          <c:idx val="0"/>
          <c:order val="0"/>
          <c:tx>
            <c:strRef>
              <c:f>Microsoft_Excel_Worksheet1!$B$1</c:f>
              <c:strCache>
                <c:ptCount val="1"/>
                <c:pt idx="0">
                  <c:v>yhat</c:v>
                </c:pt>
              </c:strCache>
            </c:strRef>
          </c:tx>
          <c:spPr>
            <a:ln w="38100">
              <a:solidFill>
                <a:srgbClr val="009900"/>
              </a:solidFill>
            </a:ln>
          </c:spPr>
          <c:marker>
            <c:symbol val="none"/>
          </c:marker>
          <c:xVal>
            <c:numRef>
              <c:f>Microsoft_Excel_Worksheet1!$A$2:$A$10002</c:f>
              <c:numCache>
                <c:formatCode>General</c:formatCode>
                <c:ptCount val="1000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numCache>
            </c:numRef>
          </c:xVal>
          <c:yVal>
            <c:numRef>
              <c:f>Microsoft_Excel_Worksheet1!$B$2:$B$10002</c:f>
              <c:numCache>
                <c:formatCode>General</c:formatCode>
                <c:ptCount val="10001"/>
                <c:pt idx="0">
                  <c:v>0.92332031871597997</c:v>
                </c:pt>
                <c:pt idx="1">
                  <c:v>0.92407328491136598</c:v>
                </c:pt>
                <c:pt idx="2">
                  <c:v>0.92482686514944101</c:v>
                </c:pt>
                <c:pt idx="3">
                  <c:v>0.92558105993095596</c:v>
                </c:pt>
                <c:pt idx="4">
                  <c:v>0.92633586975706905</c:v>
                </c:pt>
                <c:pt idx="5">
                  <c:v>0.92709129512935096</c:v>
                </c:pt>
                <c:pt idx="6">
                  <c:v>0.92784733654977503</c:v>
                </c:pt>
                <c:pt idx="7">
                  <c:v>0.92860399452072995</c:v>
                </c:pt>
                <c:pt idx="8">
                  <c:v>0.92936126954501097</c:v>
                </c:pt>
                <c:pt idx="9">
                  <c:v>0.93011916212582302</c:v>
                </c:pt>
                <c:pt idx="10">
                  <c:v>0.93087767276678401</c:v>
                </c:pt>
                <c:pt idx="11">
                  <c:v>0.93163680197192</c:v>
                </c:pt>
                <c:pt idx="12">
                  <c:v>0.93239655024567003</c:v>
                </c:pt>
                <c:pt idx="13">
                  <c:v>0.93315691809288204</c:v>
                </c:pt>
                <c:pt idx="14">
                  <c:v>0.93391790601881797</c:v>
                </c:pt>
                <c:pt idx="15">
                  <c:v>0.93467951452915199</c:v>
                </c:pt>
                <c:pt idx="16">
                  <c:v>0.93544174412996794</c:v>
                </c:pt>
                <c:pt idx="17">
                  <c:v>0.93620459532776501</c:v>
                </c:pt>
                <c:pt idx="18">
                  <c:v>0.93697799780104896</c:v>
                </c:pt>
                <c:pt idx="19">
                  <c:v>0.93781166564155005</c:v>
                </c:pt>
                <c:pt idx="20">
                  <c:v>0.93876544563162101</c:v>
                </c:pt>
                <c:pt idx="21">
                  <c:v>0.93989946184119699</c:v>
                </c:pt>
                <c:pt idx="22">
                  <c:v>0.94127421152327795</c:v>
                </c:pt>
                <c:pt idx="23">
                  <c:v>0.94295069986621705</c:v>
                </c:pt>
                <c:pt idx="24">
                  <c:v>0.94499061425971498</c:v>
                </c:pt>
                <c:pt idx="25">
                  <c:v>0.94745653900943805</c:v>
                </c:pt>
                <c:pt idx="26">
                  <c:v>0.95041221178714197</c:v>
                </c:pt>
                <c:pt idx="27">
                  <c:v>0.95392282353284596</c:v>
                </c:pt>
                <c:pt idx="28">
                  <c:v>0.95805536403792002</c:v>
                </c:pt>
                <c:pt idx="29">
                  <c:v>0.96287901603998105</c:v>
                </c:pt>
                <c:pt idx="30">
                  <c:v>0.96846560136083504</c:v>
                </c:pt>
                <c:pt idx="31">
                  <c:v>0.97489008342891204</c:v>
                </c:pt>
                <c:pt idx="32">
                  <c:v>0.98223113146173202</c:v>
                </c:pt>
                <c:pt idx="33">
                  <c:v>0.99057175265953101</c:v>
                </c:pt>
                <c:pt idx="34">
                  <c:v>1</c:v>
                </c:pt>
                <c:pt idx="35">
                  <c:v>1.01058894082857</c:v>
                </c:pt>
                <c:pt idx="36">
                  <c:v>1.0223331249633101</c:v>
                </c:pt>
                <c:pt idx="37">
                  <c:v>1.0352079412226001</c:v>
                </c:pt>
                <c:pt idx="38">
                  <c:v>1.0491895305138199</c:v>
                </c:pt>
                <c:pt idx="39">
                  <c:v>1.06425429989969</c:v>
                </c:pt>
                <c:pt idx="40">
                  <c:v>1.08037844595598</c:v>
                </c:pt>
                <c:pt idx="41">
                  <c:v>1.09753748500909</c:v>
                </c:pt>
                <c:pt idx="42">
                  <c:v>1.1157057884513299</c:v>
                </c:pt>
                <c:pt idx="43">
                  <c:v>1.1348561219275899</c:v>
                </c:pt>
                <c:pt idx="44">
                  <c:v>1.15495918777705</c:v>
                </c:pt>
                <c:pt idx="45">
                  <c:v>1.175983170703</c:v>
                </c:pt>
                <c:pt idx="46">
                  <c:v>1.19789328723734</c:v>
                </c:pt>
                <c:pt idx="47">
                  <c:v>1.22065134016625</c:v>
                </c:pt>
                <c:pt idx="48">
                  <c:v>1.2442152796913699</c:v>
                </c:pt>
                <c:pt idx="49">
                  <c:v>1.2685387737160101</c:v>
                </c:pt>
                <c:pt idx="50">
                  <c:v>1.29357079026642</c:v>
                </c:pt>
                <c:pt idx="51">
                  <c:v>1.31925519568002</c:v>
                </c:pt>
                <c:pt idx="52">
                  <c:v>1.34553037281072</c:v>
                </c:pt>
                <c:pt idx="53">
                  <c:v>1.3723425989197799</c:v>
                </c:pt>
                <c:pt idx="54">
                  <c:v>1.3996891091174399</c:v>
                </c:pt>
                <c:pt idx="55">
                  <c:v>1.4275805500201399</c:v>
                </c:pt>
                <c:pt idx="56">
                  <c:v>1.4560277803982</c:v>
                </c:pt>
                <c:pt idx="57">
                  <c:v>1.4850418754034</c:v>
                </c:pt>
                <c:pt idx="58">
                  <c:v>1.5146341308807401</c:v>
                </c:pt>
                <c:pt idx="59">
                  <c:v>1.5448160677662199</c:v>
                </c:pt>
                <c:pt idx="60">
                  <c:v>1.5755994365721799</c:v>
                </c:pt>
                <c:pt idx="61">
                  <c:v>1.60699622196204</c:v>
                </c:pt>
                <c:pt idx="62">
                  <c:v>1.6390186474162101</c:v>
                </c:pt>
                <c:pt idx="63">
                  <c:v>1.6716791799909501</c:v>
                </c:pt>
                <c:pt idx="64">
                  <c:v>1.70499053517209</c:v>
                </c:pt>
                <c:pt idx="65">
                  <c:v>1.7389656818254899</c:v>
                </c:pt>
                <c:pt idx="66">
                  <c:v>1.77361784724602</c:v>
                </c:pt>
                <c:pt idx="67">
                  <c:v>1.8089605223073699</c:v>
                </c:pt>
                <c:pt idx="68">
                  <c:v>1.84500746671424</c:v>
                </c:pt>
                <c:pt idx="69">
                  <c:v>1.8817727143593801</c:v>
                </c:pt>
                <c:pt idx="70">
                  <c:v>1.9192705787872599</c:v>
                </c:pt>
              </c:numCache>
            </c:numRef>
          </c:yVal>
          <c:smooth val="0"/>
          <c:extLst>
            <c:ext xmlns:c16="http://schemas.microsoft.com/office/drawing/2014/chart" uri="{C3380CC4-5D6E-409C-BE32-E72D297353CC}">
              <c16:uniqueId val="{00000000-930D-441B-8A8D-6E09178A9E11}"/>
            </c:ext>
          </c:extLst>
        </c:ser>
        <c:ser>
          <c:idx val="1"/>
          <c:order val="1"/>
          <c:tx>
            <c:strRef>
              <c:f>Microsoft_Excel_Worksheet1!$C$1</c:f>
              <c:strCache>
                <c:ptCount val="1"/>
                <c:pt idx="0">
                  <c:v>lower</c:v>
                </c:pt>
              </c:strCache>
            </c:strRef>
          </c:tx>
          <c:spPr>
            <a:ln w="41275">
              <a:solidFill>
                <a:srgbClr val="009900"/>
              </a:solidFill>
              <a:prstDash val="sysDash"/>
            </a:ln>
          </c:spPr>
          <c:marker>
            <c:symbol val="none"/>
          </c:marker>
          <c:xVal>
            <c:numRef>
              <c:f>Microsoft_Excel_Worksheet1!$A$2:$A$10002</c:f>
              <c:numCache>
                <c:formatCode>General</c:formatCode>
                <c:ptCount val="1000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numCache>
            </c:numRef>
          </c:xVal>
          <c:yVal>
            <c:numRef>
              <c:f>Microsoft_Excel_Worksheet1!$C$2:$C$10002</c:f>
              <c:numCache>
                <c:formatCode>General</c:formatCode>
                <c:ptCount val="10001"/>
                <c:pt idx="0">
                  <c:v>0.50732898384810998</c:v>
                </c:pt>
                <c:pt idx="1">
                  <c:v>0.518132753302601</c:v>
                </c:pt>
                <c:pt idx="2">
                  <c:v>0.52916519772640902</c:v>
                </c:pt>
                <c:pt idx="3">
                  <c:v>0.54043096646565503</c:v>
                </c:pt>
                <c:pt idx="4">
                  <c:v>0.55193477002370706</c:v>
                </c:pt>
                <c:pt idx="5">
                  <c:v>0.56368137336493396</c:v>
                </c:pt>
                <c:pt idx="6">
                  <c:v>0.57567558699898902</c:v>
                </c:pt>
                <c:pt idx="7">
                  <c:v>0.58792225514720298</c:v>
                </c:pt>
                <c:pt idx="8">
                  <c:v>0.60042624003519895</c:v>
                </c:pt>
                <c:pt idx="9">
                  <c:v>0.613192400986736</c:v>
                </c:pt>
                <c:pt idx="10">
                  <c:v>0.62622556645671601</c:v>
                </c:pt>
                <c:pt idx="11">
                  <c:v>0.63953049634710202</c:v>
                </c:pt>
                <c:pt idx="12">
                  <c:v>0.653111830753902</c:v>
                </c:pt>
                <c:pt idx="13">
                  <c:v>0.66697401945852697</c:v>
                </c:pt>
                <c:pt idx="14">
                  <c:v>0.68112122360001803</c:v>
                </c:pt>
                <c:pt idx="15">
                  <c:v>0.69555717634706804</c:v>
                </c:pt>
                <c:pt idx="16">
                  <c:v>0.71028498178105004</c:v>
                </c:pt>
                <c:pt idx="17">
                  <c:v>0.72530681829740495</c:v>
                </c:pt>
                <c:pt idx="18">
                  <c:v>0.74061839331323598</c:v>
                </c:pt>
                <c:pt idx="19">
                  <c:v>0.75619294161689199</c:v>
                </c:pt>
                <c:pt idx="20">
                  <c:v>0.77199606129752796</c:v>
                </c:pt>
                <c:pt idx="21">
                  <c:v>0.78799094798871105</c:v>
                </c:pt>
                <c:pt idx="22">
                  <c:v>0.80413872583780799</c:v>
                </c:pt>
                <c:pt idx="23">
                  <c:v>0.82039897092259195</c:v>
                </c:pt>
                <c:pt idx="24">
                  <c:v>0.83673050909005497</c:v>
                </c:pt>
                <c:pt idx="25">
                  <c:v>0.85309261051255303</c:v>
                </c:pt>
                <c:pt idx="26">
                  <c:v>0.86944676564200296</c:v>
                </c:pt>
                <c:pt idx="27">
                  <c:v>0.88575932316734896</c:v>
                </c:pt>
                <c:pt idx="28">
                  <c:v>0.90200541509434695</c:v>
                </c:pt>
                <c:pt idx="29">
                  <c:v>0.91817480184799805</c:v>
                </c:pt>
                <c:pt idx="30">
                  <c:v>0.93428053991719595</c:v>
                </c:pt>
                <c:pt idx="31">
                  <c:v>0.95037164364419602</c:v>
                </c:pt>
                <c:pt idx="32">
                  <c:v>0.96655095733086305</c:v>
                </c:pt>
                <c:pt idx="33">
                  <c:v>0.982998731009459</c:v>
                </c:pt>
                <c:pt idx="34">
                  <c:v>1</c:v>
                </c:pt>
                <c:pt idx="35">
                  <c:v>1.00328002207744</c:v>
                </c:pt>
                <c:pt idx="36">
                  <c:v>1.00761415066228</c:v>
                </c:pt>
                <c:pt idx="37">
                  <c:v>1.01258757730384</c:v>
                </c:pt>
                <c:pt idx="38">
                  <c:v>1.0178578284936901</c:v>
                </c:pt>
                <c:pt idx="39">
                  <c:v>1.02316425711851</c:v>
                </c:pt>
                <c:pt idx="40">
                  <c:v>1.02832335454795</c:v>
                </c:pt>
                <c:pt idx="41">
                  <c:v>1.03321591150328</c:v>
                </c:pt>
                <c:pt idx="42">
                  <c:v>1.0377721142629499</c:v>
                </c:pt>
                <c:pt idx="43">
                  <c:v>1.0419582070464299</c:v>
                </c:pt>
                <c:pt idx="44">
                  <c:v>1.04576600618399</c:v>
                </c:pt>
                <c:pt idx="45">
                  <c:v>1.0492052178073401</c:v>
                </c:pt>
                <c:pt idx="46">
                  <c:v>1.0522980136604201</c:v>
                </c:pt>
                <c:pt idx="47">
                  <c:v>1.05507526203573</c:v>
                </c:pt>
                <c:pt idx="48">
                  <c:v>1.05757391519071</c:v>
                </c:pt>
                <c:pt idx="49">
                  <c:v>1.0598351868601299</c:v>
                </c:pt>
                <c:pt idx="50">
                  <c:v>1.06190326567342</c:v>
                </c:pt>
                <c:pt idx="51">
                  <c:v>1.06382439292242</c:v>
                </c:pt>
                <c:pt idx="52">
                  <c:v>1.0656461900704699</c:v>
                </c:pt>
                <c:pt idx="53">
                  <c:v>1.0674108978589101</c:v>
                </c:pt>
                <c:pt idx="54">
                  <c:v>1.06913510224974</c:v>
                </c:pt>
                <c:pt idx="55">
                  <c:v>1.0708268183693701</c:v>
                </c:pt>
                <c:pt idx="56">
                  <c:v>1.0724921750140599</c:v>
                </c:pt>
                <c:pt idx="57">
                  <c:v>1.07413593639484</c:v>
                </c:pt>
                <c:pt idx="58">
                  <c:v>1.07576186051103</c:v>
                </c:pt>
                <c:pt idx="59">
                  <c:v>1.0773729506413601</c:v>
                </c:pt>
                <c:pt idx="60">
                  <c:v>1.07897163525152</c:v>
                </c:pt>
                <c:pt idx="61">
                  <c:v>1.0805598989380301</c:v>
                </c:pt>
                <c:pt idx="62">
                  <c:v>1.0821393792362199</c:v>
                </c:pt>
                <c:pt idx="63">
                  <c:v>1.0837114392152101</c:v>
                </c:pt>
                <c:pt idx="64">
                  <c:v>1.08527722262558</c:v>
                </c:pt>
                <c:pt idx="65">
                  <c:v>1.08683769629264</c:v>
                </c:pt>
                <c:pt idx="66">
                  <c:v>1.0883936830621499</c:v>
                </c:pt>
                <c:pt idx="67">
                  <c:v>1.0899458876622099</c:v>
                </c:pt>
                <c:pt idx="68">
                  <c:v>1.0914949171936901</c:v>
                </c:pt>
                <c:pt idx="69">
                  <c:v>1.09304129750517</c:v>
                </c:pt>
                <c:pt idx="70">
                  <c:v>1.09458548638407</c:v>
                </c:pt>
              </c:numCache>
            </c:numRef>
          </c:yVal>
          <c:smooth val="0"/>
          <c:extLst>
            <c:ext xmlns:c16="http://schemas.microsoft.com/office/drawing/2014/chart" uri="{C3380CC4-5D6E-409C-BE32-E72D297353CC}">
              <c16:uniqueId val="{00000001-930D-441B-8A8D-6E09178A9E11}"/>
            </c:ext>
          </c:extLst>
        </c:ser>
        <c:ser>
          <c:idx val="2"/>
          <c:order val="2"/>
          <c:tx>
            <c:strRef>
              <c:f>Microsoft_Excel_Worksheet1!$D$1</c:f>
              <c:strCache>
                <c:ptCount val="1"/>
                <c:pt idx="0">
                  <c:v>upper</c:v>
                </c:pt>
              </c:strCache>
            </c:strRef>
          </c:tx>
          <c:spPr>
            <a:ln w="41275">
              <a:solidFill>
                <a:srgbClr val="009900"/>
              </a:solidFill>
              <a:prstDash val="sysDash"/>
            </a:ln>
          </c:spPr>
          <c:marker>
            <c:symbol val="none"/>
          </c:marker>
          <c:xVal>
            <c:numRef>
              <c:f>Microsoft_Excel_Worksheet1!$A$2:$A$10002</c:f>
              <c:numCache>
                <c:formatCode>General</c:formatCode>
                <c:ptCount val="1000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numCache>
            </c:numRef>
          </c:xVal>
          <c:yVal>
            <c:numRef>
              <c:f>Microsoft_Excel_Worksheet1!$D$2:$D$10002</c:f>
              <c:numCache>
                <c:formatCode>General</c:formatCode>
                <c:ptCount val="10001"/>
                <c:pt idx="0">
                  <c:v>1.6804094346973399</c:v>
                </c:pt>
                <c:pt idx="1">
                  <c:v>1.64805531100671</c:v>
                </c:pt>
                <c:pt idx="2">
                  <c:v>1.6163283870084599</c:v>
                </c:pt>
                <c:pt idx="3">
                  <c:v>1.58521689477865</c:v>
                </c:pt>
                <c:pt idx="4">
                  <c:v>1.55470934284812</c:v>
                </c:pt>
                <c:pt idx="5">
                  <c:v>1.5247945206594</c:v>
                </c:pt>
                <c:pt idx="6">
                  <c:v>1.4954615053773701</c:v>
                </c:pt>
                <c:pt idx="7">
                  <c:v>1.4666996717515901</c:v>
                </c:pt>
                <c:pt idx="8">
                  <c:v>1.4384987059854</c:v>
                </c:pt>
                <c:pt idx="9">
                  <c:v>1.41084862493649</c:v>
                </c:pt>
                <c:pt idx="10">
                  <c:v>1.3837398025102801</c:v>
                </c:pt>
                <c:pt idx="11">
                  <c:v>1.3571630059020601</c:v>
                </c:pt>
                <c:pt idx="12">
                  <c:v>1.3311094455393599</c:v>
                </c:pt>
                <c:pt idx="13">
                  <c:v>1.30557084441091</c:v>
                </c:pt>
                <c:pt idx="14">
                  <c:v>1.28053953534528</c:v>
                </c:pt>
                <c:pt idx="15">
                  <c:v>1.25600859942035</c:v>
                </c:pt>
                <c:pt idx="16">
                  <c:v>1.23197206629192</c:v>
                </c:pt>
                <c:pt idx="17">
                  <c:v>1.2084252101342201</c:v>
                </c:pt>
                <c:pt idx="18">
                  <c:v>1.1853982783708099</c:v>
                </c:pt>
                <c:pt idx="19">
                  <c:v>1.16305068694883</c:v>
                </c:pt>
                <c:pt idx="20">
                  <c:v>1.1415609561928699</c:v>
                </c:pt>
                <c:pt idx="21">
                  <c:v>1.12109282552574</c:v>
                </c:pt>
                <c:pt idx="22">
                  <c:v>1.1017963851394901</c:v>
                </c:pt>
                <c:pt idx="23">
                  <c:v>1.0838092853508501</c:v>
                </c:pt>
                <c:pt idx="24">
                  <c:v>1.0672579179766</c:v>
                </c:pt>
                <c:pt idx="25">
                  <c:v>1.0522584327303</c:v>
                </c:pt>
                <c:pt idx="26">
                  <c:v>1.0389173989820299</c:v>
                </c:pt>
                <c:pt idx="27">
                  <c:v>1.0273318377309999</c:v>
                </c:pt>
                <c:pt idx="28">
                  <c:v>1.01758821532776</c:v>
                </c:pt>
                <c:pt idx="29">
                  <c:v>1.0097597948278401</c:v>
                </c:pt>
                <c:pt idx="30">
                  <c:v>1.00390148456087</c:v>
                </c:pt>
                <c:pt idx="31">
                  <c:v>1.0000410693270301</c:v>
                </c:pt>
                <c:pt idx="32">
                  <c:v>0.99816568210416401</c:v>
                </c:pt>
                <c:pt idx="33">
                  <c:v>0.998203116863976</c:v>
                </c:pt>
                <c:pt idx="34">
                  <c:v>1</c:v>
                </c:pt>
                <c:pt idx="35">
                  <c:v>1.0179511052261101</c:v>
                </c:pt>
                <c:pt idx="36">
                  <c:v>1.0372671103420701</c:v>
                </c:pt>
                <c:pt idx="37">
                  <c:v>1.0583336252492499</c:v>
                </c:pt>
                <c:pt idx="38">
                  <c:v>1.08148568505767</c:v>
                </c:pt>
                <c:pt idx="39">
                  <c:v>1.10699450941023</c:v>
                </c:pt>
                <c:pt idx="40">
                  <c:v>1.1350686350981201</c:v>
                </c:pt>
                <c:pt idx="41">
                  <c:v>1.1658633181978899</c:v>
                </c:pt>
                <c:pt idx="42">
                  <c:v>1.19949205540938</c:v>
                </c:pt>
                <c:pt idx="43">
                  <c:v>1.2360365403975899</c:v>
                </c:pt>
                <c:pt idx="44">
                  <c:v>1.2755537257308101</c:v>
                </c:pt>
                <c:pt idx="45">
                  <c:v>1.3180800040880201</c:v>
                </c:pt>
                <c:pt idx="46">
                  <c:v>1.3636330288382901</c:v>
                </c:pt>
                <c:pt idx="47">
                  <c:v>1.4122117614384899</c:v>
                </c:pt>
                <c:pt idx="48">
                  <c:v>1.4637952392559801</c:v>
                </c:pt>
                <c:pt idx="49">
                  <c:v>1.51834043667517</c:v>
                </c:pt>
                <c:pt idx="50">
                  <c:v>1.5757794928423401</c:v>
                </c:pt>
                <c:pt idx="51">
                  <c:v>1.6360165107209099</c:v>
                </c:pt>
                <c:pt idx="52">
                  <c:v>1.6989240904023</c:v>
                </c:pt>
                <c:pt idx="53">
                  <c:v>1.7643854045219101</c:v>
                </c:pt>
                <c:pt idx="54">
                  <c:v>1.83244343774648</c:v>
                </c:pt>
                <c:pt idx="55">
                  <c:v>1.90318937837137</c:v>
                </c:pt>
                <c:pt idx="56">
                  <c:v>1.97672015393821</c:v>
                </c:pt>
                <c:pt idx="57">
                  <c:v>2.0531380591394601</c:v>
                </c:pt>
                <c:pt idx="58">
                  <c:v>2.1325505529068001</c:v>
                </c:pt>
                <c:pt idx="59">
                  <c:v>2.21507016842035</c:v>
                </c:pt>
                <c:pt idx="60">
                  <c:v>2.3008145009742198</c:v>
                </c:pt>
                <c:pt idx="61">
                  <c:v>2.3899062513223801</c:v>
                </c:pt>
                <c:pt idx="62">
                  <c:v>2.4824733099299299</c:v>
                </c:pt>
                <c:pt idx="63">
                  <c:v>2.5786488724700498</c:v>
                </c:pt>
                <c:pt idx="64">
                  <c:v>2.6785715800738998</c:v>
                </c:pt>
                <c:pt idx="65">
                  <c:v>2.7823856799244999</c:v>
                </c:pt>
                <c:pt idx="66">
                  <c:v>2.8902412031823399</c:v>
                </c:pt>
                <c:pt idx="67">
                  <c:v>3.0022941581854798</c:v>
                </c:pt>
                <c:pt idx="68">
                  <c:v>3.1187067375296298</c:v>
                </c:pt>
                <c:pt idx="69">
                  <c:v>3.2396475381029401</c:v>
                </c:pt>
                <c:pt idx="70">
                  <c:v>3.3652917934871001</c:v>
                </c:pt>
              </c:numCache>
            </c:numRef>
          </c:yVal>
          <c:smooth val="1"/>
          <c:extLst>
            <c:ext xmlns:c16="http://schemas.microsoft.com/office/drawing/2014/chart" uri="{C3380CC4-5D6E-409C-BE32-E72D297353CC}">
              <c16:uniqueId val="{00000002-930D-441B-8A8D-6E09178A9E11}"/>
            </c:ext>
          </c:extLst>
        </c:ser>
        <c:dLbls>
          <c:showLegendKey val="0"/>
          <c:showVal val="0"/>
          <c:showCatName val="0"/>
          <c:showSerName val="0"/>
          <c:showPercent val="0"/>
          <c:showBubbleSize val="0"/>
        </c:dLbls>
        <c:axId val="554661456"/>
        <c:axId val="554660672"/>
      </c:scatterChart>
      <c:valAx>
        <c:axId val="554661456"/>
        <c:scaling>
          <c:orientation val="minMax"/>
          <c:max val="60"/>
          <c:min val="15"/>
        </c:scaling>
        <c:delete val="0"/>
        <c:axPos val="b"/>
        <c:title>
          <c:tx>
            <c:rich>
              <a:bodyPr/>
              <a:lstStyle/>
              <a:p>
                <a:pPr>
                  <a:defRPr sz="1700">
                    <a:solidFill>
                      <a:schemeClr val="bg2"/>
                    </a:solidFill>
                  </a:defRPr>
                </a:pPr>
                <a:r>
                  <a:rPr lang="en-US" sz="1700" dirty="0" smtClean="0">
                    <a:solidFill>
                      <a:schemeClr val="bg2"/>
                    </a:solidFill>
                  </a:rPr>
                  <a:t>Donor age (years)</a:t>
                </a:r>
                <a:endParaRPr lang="en-US" sz="1700" dirty="0">
                  <a:solidFill>
                    <a:schemeClr val="bg2"/>
                  </a:solidFill>
                </a:endParaRPr>
              </a:p>
            </c:rich>
          </c:tx>
          <c:layout>
            <c:manualLayout>
              <c:xMode val="edge"/>
              <c:yMode val="edge"/>
              <c:x val="0.4258517989454858"/>
              <c:y val="0.88582020997375333"/>
            </c:manualLayout>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554660672"/>
        <c:crosses val="autoZero"/>
        <c:crossBetween val="midCat"/>
        <c:majorUnit val="5"/>
      </c:valAx>
      <c:valAx>
        <c:axId val="554660672"/>
        <c:scaling>
          <c:orientation val="minMax"/>
          <c:max val="2.5"/>
          <c:min val="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Hazard Ratio of 1 Year Mortality</a:t>
                </a:r>
                <a:endParaRPr lang="en-US" sz="1700" b="1" i="0" baseline="0" dirty="0">
                  <a:solidFill>
                    <a:schemeClr val="bg2"/>
                  </a:solidFill>
                </a:endParaRPr>
              </a:p>
            </c:rich>
          </c:tx>
          <c:layout>
            <c:manualLayout>
              <c:xMode val="edge"/>
              <c:yMode val="edge"/>
              <c:x val="1.8920864980373063E-2"/>
              <c:y val="6.587037507408347E-2"/>
            </c:manualLayout>
          </c:layout>
          <c:overlay val="0"/>
        </c:title>
        <c:numFmt formatCode="#,##0.0"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554661456"/>
        <c:crossesAt val="15"/>
        <c:crossBetween val="midCat"/>
        <c:majorUnit val="0.5"/>
      </c:valAx>
      <c:spPr>
        <a:noFill/>
        <a:ln>
          <a:solidFill>
            <a:schemeClr val="bg2"/>
          </a:solidFill>
        </a:ln>
      </c:spPr>
    </c:plotArea>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5870135798244244E-2"/>
          <c:y val="7.0774224200602073E-2"/>
          <c:w val="0.86939798986056605"/>
          <c:h val="0.73590904579135907"/>
        </c:manualLayout>
      </c:layout>
      <c:areaChart>
        <c:grouping val="stacked"/>
        <c:varyColors val="0"/>
        <c:ser>
          <c:idx val="1"/>
          <c:order val="0"/>
          <c:tx>
            <c:strRef>
              <c:f>Sheet1!$B$1</c:f>
              <c:strCache>
                <c:ptCount val="1"/>
                <c:pt idx="0">
                  <c:v>PH-not IPAH</c:v>
                </c:pt>
              </c:strCache>
            </c:strRef>
          </c:tx>
          <c:spPr>
            <a:gradFill>
              <a:gsLst>
                <a:gs pos="0">
                  <a:srgbClr val="FF0000"/>
                </a:gs>
                <a:gs pos="50000">
                  <a:srgbClr val="FF0000"/>
                </a:gs>
                <a:gs pos="100000">
                  <a:srgbClr val="C00000"/>
                </a:gs>
              </a:gsLst>
              <a:lin ang="10800000" scaled="1"/>
            </a:gradFill>
            <a:ln>
              <a:solidFill>
                <a:schemeClr val="bg2"/>
              </a:solidFill>
            </a:ln>
          </c:spPr>
          <c:cat>
            <c:numRef>
              <c:f>Sheet1!$A$2:$A$29</c:f>
              <c:numCache>
                <c:formatCode>General</c:formatCode>
                <c:ptCount val="26"/>
                <c:pt idx="0">
                  <c:v>1992</c:v>
                </c:pt>
                <c:pt idx="1">
                  <c:v>1993</c:v>
                </c:pt>
                <c:pt idx="2">
                  <c:v>1994</c:v>
                </c:pt>
                <c:pt idx="3">
                  <c:v>1995</c:v>
                </c:pt>
                <c:pt idx="4">
                  <c:v>1996</c:v>
                </c:pt>
                <c:pt idx="5">
                  <c:v>1997</c:v>
                </c:pt>
                <c:pt idx="6">
                  <c:v>1998</c:v>
                </c:pt>
                <c:pt idx="7">
                  <c:v>1999</c:v>
                </c:pt>
                <c:pt idx="8">
                  <c:v>2000</c:v>
                </c:pt>
                <c:pt idx="9">
                  <c:v>2001</c:v>
                </c:pt>
                <c:pt idx="10">
                  <c:v>2002</c:v>
                </c:pt>
                <c:pt idx="11">
                  <c:v>2003</c:v>
                </c:pt>
                <c:pt idx="12">
                  <c:v>2004</c:v>
                </c:pt>
                <c:pt idx="13">
                  <c:v>2005</c:v>
                </c:pt>
                <c:pt idx="14">
                  <c:v>2006</c:v>
                </c:pt>
                <c:pt idx="15">
                  <c:v>2007</c:v>
                </c:pt>
                <c:pt idx="16">
                  <c:v>2008</c:v>
                </c:pt>
                <c:pt idx="17">
                  <c:v>2009</c:v>
                </c:pt>
                <c:pt idx="18">
                  <c:v>2010</c:v>
                </c:pt>
                <c:pt idx="19">
                  <c:v>2011</c:v>
                </c:pt>
                <c:pt idx="20">
                  <c:v>2012</c:v>
                </c:pt>
                <c:pt idx="21">
                  <c:v>2013</c:v>
                </c:pt>
                <c:pt idx="22">
                  <c:v>2014</c:v>
                </c:pt>
                <c:pt idx="23">
                  <c:v>2015</c:v>
                </c:pt>
                <c:pt idx="24">
                  <c:v>2016</c:v>
                </c:pt>
                <c:pt idx="25">
                  <c:v>2017</c:v>
                </c:pt>
              </c:numCache>
            </c:numRef>
          </c:cat>
          <c:val>
            <c:numRef>
              <c:f>Sheet1!$B$2:$B$29</c:f>
              <c:numCache>
                <c:formatCode>General</c:formatCode>
                <c:ptCount val="26"/>
                <c:pt idx="0">
                  <c:v>37.575800000000001</c:v>
                </c:pt>
                <c:pt idx="1">
                  <c:v>38.775500000000001</c:v>
                </c:pt>
                <c:pt idx="2">
                  <c:v>42.696599999999997</c:v>
                </c:pt>
                <c:pt idx="3">
                  <c:v>45.142899999999997</c:v>
                </c:pt>
                <c:pt idx="4">
                  <c:v>36.752099999999999</c:v>
                </c:pt>
                <c:pt idx="5">
                  <c:v>44.516100000000002</c:v>
                </c:pt>
                <c:pt idx="6">
                  <c:v>37.5</c:v>
                </c:pt>
                <c:pt idx="7">
                  <c:v>43.478299999999997</c:v>
                </c:pt>
                <c:pt idx="8">
                  <c:v>46.017699999999998</c:v>
                </c:pt>
                <c:pt idx="9">
                  <c:v>37.113399999999999</c:v>
                </c:pt>
                <c:pt idx="10">
                  <c:v>44.827599999999997</c:v>
                </c:pt>
                <c:pt idx="11">
                  <c:v>50</c:v>
                </c:pt>
                <c:pt idx="12">
                  <c:v>52.2727</c:v>
                </c:pt>
                <c:pt idx="13">
                  <c:v>39.473700000000001</c:v>
                </c:pt>
                <c:pt idx="14">
                  <c:v>42.307699999999997</c:v>
                </c:pt>
                <c:pt idx="15">
                  <c:v>30</c:v>
                </c:pt>
                <c:pt idx="16">
                  <c:v>44.7761</c:v>
                </c:pt>
                <c:pt idx="17">
                  <c:v>38.596499999999999</c:v>
                </c:pt>
                <c:pt idx="18">
                  <c:v>38.356200000000001</c:v>
                </c:pt>
                <c:pt idx="19">
                  <c:v>34.693899999999999</c:v>
                </c:pt>
                <c:pt idx="20">
                  <c:v>29.310300000000002</c:v>
                </c:pt>
                <c:pt idx="21">
                  <c:v>24.2424</c:v>
                </c:pt>
                <c:pt idx="22">
                  <c:v>36.363599999999998</c:v>
                </c:pt>
                <c:pt idx="23">
                  <c:v>33.333300000000001</c:v>
                </c:pt>
                <c:pt idx="24">
                  <c:v>52.5</c:v>
                </c:pt>
                <c:pt idx="25">
                  <c:v>35.897399999999998</c:v>
                </c:pt>
              </c:numCache>
            </c:numRef>
          </c:val>
          <c:extLst>
            <c:ext xmlns:c16="http://schemas.microsoft.com/office/drawing/2014/chart" uri="{C3380CC4-5D6E-409C-BE32-E72D297353CC}">
              <c16:uniqueId val="{00000000-B2D9-480B-B69E-A0C70A245C87}"/>
            </c:ext>
          </c:extLst>
        </c:ser>
        <c:ser>
          <c:idx val="2"/>
          <c:order val="1"/>
          <c:tx>
            <c:strRef>
              <c:f>Sheet1!$C$1</c:f>
              <c:strCache>
                <c:ptCount val="1"/>
                <c:pt idx="0">
                  <c:v>IPAH</c:v>
                </c:pt>
              </c:strCache>
            </c:strRef>
          </c:tx>
          <c:spPr>
            <a:gradFill>
              <a:gsLst>
                <a:gs pos="0">
                  <a:srgbClr val="A6A200"/>
                </a:gs>
                <a:gs pos="50000">
                  <a:srgbClr val="FFFF00"/>
                </a:gs>
                <a:gs pos="100000">
                  <a:srgbClr val="A6A200"/>
                </a:gs>
              </a:gsLst>
              <a:lin ang="10800000" scaled="1"/>
            </a:gradFill>
            <a:ln>
              <a:solidFill>
                <a:srgbClr val="000000"/>
              </a:solidFill>
            </a:ln>
          </c:spPr>
          <c:cat>
            <c:numRef>
              <c:f>Sheet1!$A$2:$A$29</c:f>
              <c:numCache>
                <c:formatCode>General</c:formatCode>
                <c:ptCount val="26"/>
                <c:pt idx="0">
                  <c:v>1992</c:v>
                </c:pt>
                <c:pt idx="1">
                  <c:v>1993</c:v>
                </c:pt>
                <c:pt idx="2">
                  <c:v>1994</c:v>
                </c:pt>
                <c:pt idx="3">
                  <c:v>1995</c:v>
                </c:pt>
                <c:pt idx="4">
                  <c:v>1996</c:v>
                </c:pt>
                <c:pt idx="5">
                  <c:v>1997</c:v>
                </c:pt>
                <c:pt idx="6">
                  <c:v>1998</c:v>
                </c:pt>
                <c:pt idx="7">
                  <c:v>1999</c:v>
                </c:pt>
                <c:pt idx="8">
                  <c:v>2000</c:v>
                </c:pt>
                <c:pt idx="9">
                  <c:v>2001</c:v>
                </c:pt>
                <c:pt idx="10">
                  <c:v>2002</c:v>
                </c:pt>
                <c:pt idx="11">
                  <c:v>2003</c:v>
                </c:pt>
                <c:pt idx="12">
                  <c:v>2004</c:v>
                </c:pt>
                <c:pt idx="13">
                  <c:v>2005</c:v>
                </c:pt>
                <c:pt idx="14">
                  <c:v>2006</c:v>
                </c:pt>
                <c:pt idx="15">
                  <c:v>2007</c:v>
                </c:pt>
                <c:pt idx="16">
                  <c:v>2008</c:v>
                </c:pt>
                <c:pt idx="17">
                  <c:v>2009</c:v>
                </c:pt>
                <c:pt idx="18">
                  <c:v>2010</c:v>
                </c:pt>
                <c:pt idx="19">
                  <c:v>2011</c:v>
                </c:pt>
                <c:pt idx="20">
                  <c:v>2012</c:v>
                </c:pt>
                <c:pt idx="21">
                  <c:v>2013</c:v>
                </c:pt>
                <c:pt idx="22">
                  <c:v>2014</c:v>
                </c:pt>
                <c:pt idx="23">
                  <c:v>2015</c:v>
                </c:pt>
                <c:pt idx="24">
                  <c:v>2016</c:v>
                </c:pt>
                <c:pt idx="25">
                  <c:v>2017</c:v>
                </c:pt>
              </c:numCache>
            </c:numRef>
          </c:cat>
          <c:val>
            <c:numRef>
              <c:f>Sheet1!$C$2:$C$29</c:f>
              <c:numCache>
                <c:formatCode>General</c:formatCode>
                <c:ptCount val="26"/>
                <c:pt idx="0">
                  <c:v>19.393899999999999</c:v>
                </c:pt>
                <c:pt idx="1">
                  <c:v>29.2517</c:v>
                </c:pt>
                <c:pt idx="2">
                  <c:v>25.842700000000001</c:v>
                </c:pt>
                <c:pt idx="3">
                  <c:v>25.714300000000001</c:v>
                </c:pt>
                <c:pt idx="4">
                  <c:v>26.495699999999999</c:v>
                </c:pt>
                <c:pt idx="5">
                  <c:v>35.483899999999998</c:v>
                </c:pt>
                <c:pt idx="6">
                  <c:v>25</c:v>
                </c:pt>
                <c:pt idx="7">
                  <c:v>26.811599999999999</c:v>
                </c:pt>
                <c:pt idx="8">
                  <c:v>26.5487</c:v>
                </c:pt>
                <c:pt idx="9">
                  <c:v>25.773199999999999</c:v>
                </c:pt>
                <c:pt idx="10">
                  <c:v>32.183900000000001</c:v>
                </c:pt>
                <c:pt idx="11">
                  <c:v>22.222200000000001</c:v>
                </c:pt>
                <c:pt idx="12">
                  <c:v>22.7273</c:v>
                </c:pt>
                <c:pt idx="13">
                  <c:v>32.8947</c:v>
                </c:pt>
                <c:pt idx="14">
                  <c:v>42.307699999999997</c:v>
                </c:pt>
                <c:pt idx="15">
                  <c:v>41.428600000000003</c:v>
                </c:pt>
                <c:pt idx="16">
                  <c:v>34.328400000000002</c:v>
                </c:pt>
                <c:pt idx="17">
                  <c:v>26.315799999999999</c:v>
                </c:pt>
                <c:pt idx="18">
                  <c:v>26.0274</c:v>
                </c:pt>
                <c:pt idx="19">
                  <c:v>30.612200000000001</c:v>
                </c:pt>
                <c:pt idx="20">
                  <c:v>34.482799999999997</c:v>
                </c:pt>
                <c:pt idx="21">
                  <c:v>48.4848</c:v>
                </c:pt>
                <c:pt idx="22">
                  <c:v>18.181799999999999</c:v>
                </c:pt>
                <c:pt idx="23">
                  <c:v>41.666699999999999</c:v>
                </c:pt>
                <c:pt idx="24">
                  <c:v>15</c:v>
                </c:pt>
                <c:pt idx="25">
                  <c:v>25.640999999999998</c:v>
                </c:pt>
              </c:numCache>
            </c:numRef>
          </c:val>
          <c:extLst>
            <c:ext xmlns:c16="http://schemas.microsoft.com/office/drawing/2014/chart" uri="{C3380CC4-5D6E-409C-BE32-E72D297353CC}">
              <c16:uniqueId val="{00000001-B2D9-480B-B69E-A0C70A245C87}"/>
            </c:ext>
          </c:extLst>
        </c:ser>
        <c:ser>
          <c:idx val="3"/>
          <c:order val="2"/>
          <c:tx>
            <c:strRef>
              <c:f>Sheet1!$D$1</c:f>
              <c:strCache>
                <c:ptCount val="1"/>
                <c:pt idx="0">
                  <c:v>CF</c:v>
                </c:pt>
              </c:strCache>
            </c:strRef>
          </c:tx>
          <c:spPr>
            <a:gradFill>
              <a:gsLst>
                <a:gs pos="0">
                  <a:srgbClr val="208C03"/>
                </a:gs>
                <a:gs pos="50000">
                  <a:srgbClr val="20F703"/>
                </a:gs>
                <a:gs pos="100000">
                  <a:srgbClr val="208C03"/>
                </a:gs>
              </a:gsLst>
              <a:lin ang="10800000" scaled="1"/>
            </a:gradFill>
            <a:ln>
              <a:solidFill>
                <a:srgbClr val="000000"/>
              </a:solidFill>
            </a:ln>
          </c:spPr>
          <c:cat>
            <c:numRef>
              <c:f>Sheet1!$A$2:$A$29</c:f>
              <c:numCache>
                <c:formatCode>General</c:formatCode>
                <c:ptCount val="26"/>
                <c:pt idx="0">
                  <c:v>1992</c:v>
                </c:pt>
                <c:pt idx="1">
                  <c:v>1993</c:v>
                </c:pt>
                <c:pt idx="2">
                  <c:v>1994</c:v>
                </c:pt>
                <c:pt idx="3">
                  <c:v>1995</c:v>
                </c:pt>
                <c:pt idx="4">
                  <c:v>1996</c:v>
                </c:pt>
                <c:pt idx="5">
                  <c:v>1997</c:v>
                </c:pt>
                <c:pt idx="6">
                  <c:v>1998</c:v>
                </c:pt>
                <c:pt idx="7">
                  <c:v>1999</c:v>
                </c:pt>
                <c:pt idx="8">
                  <c:v>2000</c:v>
                </c:pt>
                <c:pt idx="9">
                  <c:v>2001</c:v>
                </c:pt>
                <c:pt idx="10">
                  <c:v>2002</c:v>
                </c:pt>
                <c:pt idx="11">
                  <c:v>2003</c:v>
                </c:pt>
                <c:pt idx="12">
                  <c:v>2004</c:v>
                </c:pt>
                <c:pt idx="13">
                  <c:v>2005</c:v>
                </c:pt>
                <c:pt idx="14">
                  <c:v>2006</c:v>
                </c:pt>
                <c:pt idx="15">
                  <c:v>2007</c:v>
                </c:pt>
                <c:pt idx="16">
                  <c:v>2008</c:v>
                </c:pt>
                <c:pt idx="17">
                  <c:v>2009</c:v>
                </c:pt>
                <c:pt idx="18">
                  <c:v>2010</c:v>
                </c:pt>
                <c:pt idx="19">
                  <c:v>2011</c:v>
                </c:pt>
                <c:pt idx="20">
                  <c:v>2012</c:v>
                </c:pt>
                <c:pt idx="21">
                  <c:v>2013</c:v>
                </c:pt>
                <c:pt idx="22">
                  <c:v>2014</c:v>
                </c:pt>
                <c:pt idx="23">
                  <c:v>2015</c:v>
                </c:pt>
                <c:pt idx="24">
                  <c:v>2016</c:v>
                </c:pt>
                <c:pt idx="25">
                  <c:v>2017</c:v>
                </c:pt>
              </c:numCache>
            </c:numRef>
          </c:cat>
          <c:val>
            <c:numRef>
              <c:f>Sheet1!$D$2:$D$29</c:f>
              <c:numCache>
                <c:formatCode>General</c:formatCode>
                <c:ptCount val="26"/>
                <c:pt idx="0">
                  <c:v>16.9697</c:v>
                </c:pt>
                <c:pt idx="1">
                  <c:v>12.244899999999999</c:v>
                </c:pt>
                <c:pt idx="2">
                  <c:v>15.7303</c:v>
                </c:pt>
                <c:pt idx="3">
                  <c:v>16</c:v>
                </c:pt>
                <c:pt idx="4">
                  <c:v>21.3675</c:v>
                </c:pt>
                <c:pt idx="5">
                  <c:v>13.548400000000001</c:v>
                </c:pt>
                <c:pt idx="6">
                  <c:v>19.531300000000002</c:v>
                </c:pt>
                <c:pt idx="7">
                  <c:v>15.942</c:v>
                </c:pt>
                <c:pt idx="8">
                  <c:v>15.9292</c:v>
                </c:pt>
                <c:pt idx="9">
                  <c:v>17.5258</c:v>
                </c:pt>
                <c:pt idx="10">
                  <c:v>10.344799999999999</c:v>
                </c:pt>
                <c:pt idx="11">
                  <c:v>12.5</c:v>
                </c:pt>
                <c:pt idx="12">
                  <c:v>6.8182</c:v>
                </c:pt>
                <c:pt idx="13">
                  <c:v>7.8947000000000003</c:v>
                </c:pt>
                <c:pt idx="14">
                  <c:v>3.8462000000000001</c:v>
                </c:pt>
                <c:pt idx="15">
                  <c:v>4.2857000000000003</c:v>
                </c:pt>
                <c:pt idx="16">
                  <c:v>5.9701000000000004</c:v>
                </c:pt>
                <c:pt idx="17">
                  <c:v>14.0351</c:v>
                </c:pt>
                <c:pt idx="18">
                  <c:v>6.8493000000000004</c:v>
                </c:pt>
                <c:pt idx="19">
                  <c:v>14.2857</c:v>
                </c:pt>
                <c:pt idx="20">
                  <c:v>5.1723999999999997</c:v>
                </c:pt>
                <c:pt idx="21">
                  <c:v>6.0606</c:v>
                </c:pt>
                <c:pt idx="22">
                  <c:v>9.0908999999999995</c:v>
                </c:pt>
                <c:pt idx="23">
                  <c:v>4.1666999999999996</c:v>
                </c:pt>
                <c:pt idx="24">
                  <c:v>7.5</c:v>
                </c:pt>
                <c:pt idx="25">
                  <c:v>7.6923000000000004</c:v>
                </c:pt>
              </c:numCache>
            </c:numRef>
          </c:val>
          <c:extLst>
            <c:ext xmlns:c16="http://schemas.microsoft.com/office/drawing/2014/chart" uri="{C3380CC4-5D6E-409C-BE32-E72D297353CC}">
              <c16:uniqueId val="{00000002-B2D9-480B-B69E-A0C70A245C87}"/>
            </c:ext>
          </c:extLst>
        </c:ser>
        <c:ser>
          <c:idx val="4"/>
          <c:order val="3"/>
          <c:tx>
            <c:strRef>
              <c:f>Sheet1!$E$1</c:f>
              <c:strCache>
                <c:ptCount val="1"/>
                <c:pt idx="0">
                  <c:v>COPD</c:v>
                </c:pt>
              </c:strCache>
            </c:strRef>
          </c:tx>
          <c:spPr>
            <a:gradFill>
              <a:gsLst>
                <a:gs pos="0">
                  <a:srgbClr val="7030A0"/>
                </a:gs>
                <a:gs pos="50000">
                  <a:srgbClr val="9966FF"/>
                </a:gs>
                <a:gs pos="100000">
                  <a:srgbClr val="7030A0"/>
                </a:gs>
              </a:gsLst>
              <a:lin ang="0" scaled="1"/>
            </a:gradFill>
            <a:ln>
              <a:solidFill>
                <a:srgbClr val="000000"/>
              </a:solidFill>
            </a:ln>
          </c:spPr>
          <c:cat>
            <c:numRef>
              <c:f>Sheet1!$A$2:$A$29</c:f>
              <c:numCache>
                <c:formatCode>General</c:formatCode>
                <c:ptCount val="26"/>
                <c:pt idx="0">
                  <c:v>1992</c:v>
                </c:pt>
                <c:pt idx="1">
                  <c:v>1993</c:v>
                </c:pt>
                <c:pt idx="2">
                  <c:v>1994</c:v>
                </c:pt>
                <c:pt idx="3">
                  <c:v>1995</c:v>
                </c:pt>
                <c:pt idx="4">
                  <c:v>1996</c:v>
                </c:pt>
                <c:pt idx="5">
                  <c:v>1997</c:v>
                </c:pt>
                <c:pt idx="6">
                  <c:v>1998</c:v>
                </c:pt>
                <c:pt idx="7">
                  <c:v>1999</c:v>
                </c:pt>
                <c:pt idx="8">
                  <c:v>2000</c:v>
                </c:pt>
                <c:pt idx="9">
                  <c:v>2001</c:v>
                </c:pt>
                <c:pt idx="10">
                  <c:v>2002</c:v>
                </c:pt>
                <c:pt idx="11">
                  <c:v>2003</c:v>
                </c:pt>
                <c:pt idx="12">
                  <c:v>2004</c:v>
                </c:pt>
                <c:pt idx="13">
                  <c:v>2005</c:v>
                </c:pt>
                <c:pt idx="14">
                  <c:v>2006</c:v>
                </c:pt>
                <c:pt idx="15">
                  <c:v>2007</c:v>
                </c:pt>
                <c:pt idx="16">
                  <c:v>2008</c:v>
                </c:pt>
                <c:pt idx="17">
                  <c:v>2009</c:v>
                </c:pt>
                <c:pt idx="18">
                  <c:v>2010</c:v>
                </c:pt>
                <c:pt idx="19">
                  <c:v>2011</c:v>
                </c:pt>
                <c:pt idx="20">
                  <c:v>2012</c:v>
                </c:pt>
                <c:pt idx="21">
                  <c:v>2013</c:v>
                </c:pt>
                <c:pt idx="22">
                  <c:v>2014</c:v>
                </c:pt>
                <c:pt idx="23">
                  <c:v>2015</c:v>
                </c:pt>
                <c:pt idx="24">
                  <c:v>2016</c:v>
                </c:pt>
                <c:pt idx="25">
                  <c:v>2017</c:v>
                </c:pt>
              </c:numCache>
            </c:numRef>
          </c:cat>
          <c:val>
            <c:numRef>
              <c:f>Sheet1!$E$2:$E$29</c:f>
              <c:numCache>
                <c:formatCode>General</c:formatCode>
                <c:ptCount val="26"/>
                <c:pt idx="0">
                  <c:v>9.0908999999999995</c:v>
                </c:pt>
                <c:pt idx="1">
                  <c:v>4.0815999999999999</c:v>
                </c:pt>
                <c:pt idx="2">
                  <c:v>6.7416</c:v>
                </c:pt>
                <c:pt idx="3">
                  <c:v>3.4285999999999999</c:v>
                </c:pt>
                <c:pt idx="4">
                  <c:v>2.5640999999999998</c:v>
                </c:pt>
                <c:pt idx="5">
                  <c:v>2.5806</c:v>
                </c:pt>
                <c:pt idx="6">
                  <c:v>5.4687999999999999</c:v>
                </c:pt>
                <c:pt idx="7">
                  <c:v>5.0724999999999998</c:v>
                </c:pt>
                <c:pt idx="8">
                  <c:v>3.5398000000000001</c:v>
                </c:pt>
                <c:pt idx="9">
                  <c:v>1.0308999999999999</c:v>
                </c:pt>
                <c:pt idx="10">
                  <c:v>4.5976999999999997</c:v>
                </c:pt>
                <c:pt idx="11">
                  <c:v>4.1666999999999996</c:v>
                </c:pt>
                <c:pt idx="12">
                  <c:v>3.4091</c:v>
                </c:pt>
                <c:pt idx="13">
                  <c:v>0</c:v>
                </c:pt>
                <c:pt idx="14">
                  <c:v>2.5640999999999998</c:v>
                </c:pt>
                <c:pt idx="15">
                  <c:v>1.4286000000000001</c:v>
                </c:pt>
                <c:pt idx="16">
                  <c:v>4.4775999999999998</c:v>
                </c:pt>
                <c:pt idx="17">
                  <c:v>1.7544</c:v>
                </c:pt>
                <c:pt idx="18">
                  <c:v>1.3698999999999999</c:v>
                </c:pt>
                <c:pt idx="19">
                  <c:v>2.0407999999999999</c:v>
                </c:pt>
                <c:pt idx="20">
                  <c:v>10.344799999999999</c:v>
                </c:pt>
                <c:pt idx="21">
                  <c:v>0</c:v>
                </c:pt>
                <c:pt idx="22">
                  <c:v>0</c:v>
                </c:pt>
                <c:pt idx="23">
                  <c:v>0</c:v>
                </c:pt>
                <c:pt idx="24">
                  <c:v>5</c:v>
                </c:pt>
                <c:pt idx="25">
                  <c:v>0</c:v>
                </c:pt>
              </c:numCache>
            </c:numRef>
          </c:val>
          <c:extLst>
            <c:ext xmlns:c16="http://schemas.microsoft.com/office/drawing/2014/chart" uri="{C3380CC4-5D6E-409C-BE32-E72D297353CC}">
              <c16:uniqueId val="{00000003-B2D9-480B-B69E-A0C70A245C87}"/>
            </c:ext>
          </c:extLst>
        </c:ser>
        <c:ser>
          <c:idx val="5"/>
          <c:order val="4"/>
          <c:tx>
            <c:strRef>
              <c:f>Sheet1!$F$1</c:f>
              <c:strCache>
                <c:ptCount val="1"/>
                <c:pt idx="0">
                  <c:v>IIP</c:v>
                </c:pt>
              </c:strCache>
            </c:strRef>
          </c:tx>
          <c:spPr>
            <a:gradFill>
              <a:gsLst>
                <a:gs pos="0">
                  <a:srgbClr val="CC6600"/>
                </a:gs>
                <a:gs pos="50000">
                  <a:srgbClr val="FF9900"/>
                </a:gs>
                <a:gs pos="100000">
                  <a:srgbClr val="CC6600"/>
                </a:gs>
              </a:gsLst>
              <a:lin ang="0" scaled="1"/>
            </a:gradFill>
            <a:ln>
              <a:solidFill>
                <a:srgbClr val="000000"/>
              </a:solidFill>
            </a:ln>
          </c:spPr>
          <c:cat>
            <c:numRef>
              <c:f>Sheet1!$A$2:$A$29</c:f>
              <c:numCache>
                <c:formatCode>General</c:formatCode>
                <c:ptCount val="26"/>
                <c:pt idx="0">
                  <c:v>1992</c:v>
                </c:pt>
                <c:pt idx="1">
                  <c:v>1993</c:v>
                </c:pt>
                <c:pt idx="2">
                  <c:v>1994</c:v>
                </c:pt>
                <c:pt idx="3">
                  <c:v>1995</c:v>
                </c:pt>
                <c:pt idx="4">
                  <c:v>1996</c:v>
                </c:pt>
                <c:pt idx="5">
                  <c:v>1997</c:v>
                </c:pt>
                <c:pt idx="6">
                  <c:v>1998</c:v>
                </c:pt>
                <c:pt idx="7">
                  <c:v>1999</c:v>
                </c:pt>
                <c:pt idx="8">
                  <c:v>2000</c:v>
                </c:pt>
                <c:pt idx="9">
                  <c:v>2001</c:v>
                </c:pt>
                <c:pt idx="10">
                  <c:v>2002</c:v>
                </c:pt>
                <c:pt idx="11">
                  <c:v>2003</c:v>
                </c:pt>
                <c:pt idx="12">
                  <c:v>2004</c:v>
                </c:pt>
                <c:pt idx="13">
                  <c:v>2005</c:v>
                </c:pt>
                <c:pt idx="14">
                  <c:v>2006</c:v>
                </c:pt>
                <c:pt idx="15">
                  <c:v>2007</c:v>
                </c:pt>
                <c:pt idx="16">
                  <c:v>2008</c:v>
                </c:pt>
                <c:pt idx="17">
                  <c:v>2009</c:v>
                </c:pt>
                <c:pt idx="18">
                  <c:v>2010</c:v>
                </c:pt>
                <c:pt idx="19">
                  <c:v>2011</c:v>
                </c:pt>
                <c:pt idx="20">
                  <c:v>2012</c:v>
                </c:pt>
                <c:pt idx="21">
                  <c:v>2013</c:v>
                </c:pt>
                <c:pt idx="22">
                  <c:v>2014</c:v>
                </c:pt>
                <c:pt idx="23">
                  <c:v>2015</c:v>
                </c:pt>
                <c:pt idx="24">
                  <c:v>2016</c:v>
                </c:pt>
                <c:pt idx="25">
                  <c:v>2017</c:v>
                </c:pt>
              </c:numCache>
            </c:numRef>
          </c:cat>
          <c:val>
            <c:numRef>
              <c:f>Sheet1!$F$2:$F$29</c:f>
              <c:numCache>
                <c:formatCode>General</c:formatCode>
                <c:ptCount val="26"/>
                <c:pt idx="0">
                  <c:v>7.8788</c:v>
                </c:pt>
                <c:pt idx="1">
                  <c:v>2.7210999999999999</c:v>
                </c:pt>
                <c:pt idx="2">
                  <c:v>2.8090000000000002</c:v>
                </c:pt>
                <c:pt idx="3">
                  <c:v>2.2856999999999998</c:v>
                </c:pt>
                <c:pt idx="4">
                  <c:v>0.85470000000000002</c:v>
                </c:pt>
                <c:pt idx="5">
                  <c:v>0.6452</c:v>
                </c:pt>
                <c:pt idx="6">
                  <c:v>0.78129999999999999</c:v>
                </c:pt>
                <c:pt idx="7">
                  <c:v>0.72460000000000002</c:v>
                </c:pt>
                <c:pt idx="8">
                  <c:v>0</c:v>
                </c:pt>
                <c:pt idx="9">
                  <c:v>4.1237000000000004</c:v>
                </c:pt>
                <c:pt idx="10">
                  <c:v>0</c:v>
                </c:pt>
                <c:pt idx="11">
                  <c:v>4.1666999999999996</c:v>
                </c:pt>
                <c:pt idx="12">
                  <c:v>2.2726999999999999</c:v>
                </c:pt>
                <c:pt idx="13">
                  <c:v>2.6316000000000002</c:v>
                </c:pt>
                <c:pt idx="14">
                  <c:v>3.8462000000000001</c:v>
                </c:pt>
                <c:pt idx="15">
                  <c:v>4.2857000000000003</c:v>
                </c:pt>
                <c:pt idx="16">
                  <c:v>2.9851000000000001</c:v>
                </c:pt>
                <c:pt idx="17">
                  <c:v>10.526300000000001</c:v>
                </c:pt>
                <c:pt idx="18">
                  <c:v>5.4794999999999998</c:v>
                </c:pt>
                <c:pt idx="19">
                  <c:v>6.1223999999999998</c:v>
                </c:pt>
                <c:pt idx="20">
                  <c:v>5.1723999999999997</c:v>
                </c:pt>
                <c:pt idx="21">
                  <c:v>12.1212</c:v>
                </c:pt>
                <c:pt idx="22">
                  <c:v>11.3636</c:v>
                </c:pt>
                <c:pt idx="23">
                  <c:v>8.3332999999999995</c:v>
                </c:pt>
                <c:pt idx="24">
                  <c:v>10</c:v>
                </c:pt>
                <c:pt idx="25">
                  <c:v>7.6923000000000004</c:v>
                </c:pt>
              </c:numCache>
            </c:numRef>
          </c:val>
          <c:extLst>
            <c:ext xmlns:c16="http://schemas.microsoft.com/office/drawing/2014/chart" uri="{C3380CC4-5D6E-409C-BE32-E72D297353CC}">
              <c16:uniqueId val="{00000004-B2D9-480B-B69E-A0C70A245C87}"/>
            </c:ext>
          </c:extLst>
        </c:ser>
        <c:dLbls>
          <c:showLegendKey val="0"/>
          <c:showVal val="0"/>
          <c:showCatName val="0"/>
          <c:showSerName val="0"/>
          <c:showPercent val="0"/>
          <c:showBubbleSize val="0"/>
        </c:dLbls>
        <c:axId val="710439712"/>
        <c:axId val="710440104"/>
      </c:areaChart>
      <c:catAx>
        <c:axId val="710439712"/>
        <c:scaling>
          <c:orientation val="minMax"/>
        </c:scaling>
        <c:delete val="0"/>
        <c:axPos val="b"/>
        <c:title>
          <c:tx>
            <c:rich>
              <a:bodyPr/>
              <a:lstStyle/>
              <a:p>
                <a:pPr>
                  <a:defRPr sz="1700">
                    <a:solidFill>
                      <a:schemeClr val="bg2"/>
                    </a:solidFill>
                  </a:defRPr>
                </a:pPr>
                <a:r>
                  <a:rPr lang="en-US" sz="1700" dirty="0" smtClean="0">
                    <a:solidFill>
                      <a:schemeClr val="bg2"/>
                    </a:solidFill>
                  </a:rPr>
                  <a:t>Transplant Year</a:t>
                </a:r>
                <a:endParaRPr lang="en-US" sz="1700" dirty="0">
                  <a:solidFill>
                    <a:schemeClr val="bg2"/>
                  </a:solidFill>
                </a:endParaRPr>
              </a:p>
            </c:rich>
          </c:tx>
          <c:layout/>
          <c:overlay val="0"/>
        </c:title>
        <c:numFmt formatCode="0" sourceLinked="0"/>
        <c:majorTickMark val="out"/>
        <c:minorTickMark val="none"/>
        <c:tickLblPos val="nextTo"/>
        <c:spPr>
          <a:ln>
            <a:solidFill>
              <a:schemeClr val="bg2"/>
            </a:solidFill>
          </a:ln>
        </c:spPr>
        <c:txPr>
          <a:bodyPr rot="-2700000" vert="horz"/>
          <a:lstStyle/>
          <a:p>
            <a:pPr>
              <a:defRPr sz="1500" b="1">
                <a:solidFill>
                  <a:schemeClr val="bg2"/>
                </a:solidFill>
              </a:defRPr>
            </a:pPr>
            <a:endParaRPr lang="en-US"/>
          </a:p>
        </c:txPr>
        <c:crossAx val="710440104"/>
        <c:crosses val="autoZero"/>
        <c:auto val="1"/>
        <c:lblAlgn val="ctr"/>
        <c:lblOffset val="100"/>
        <c:tickLblSkip val="1"/>
        <c:noMultiLvlLbl val="0"/>
      </c:catAx>
      <c:valAx>
        <c:axId val="710440104"/>
        <c:scaling>
          <c:orientation val="minMax"/>
          <c:max val="100"/>
        </c:scaling>
        <c:delete val="0"/>
        <c:axPos val="l"/>
        <c:majorGridlines>
          <c:spPr>
            <a:ln w="6350">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 of Transplants</a:t>
                </a:r>
                <a:endParaRPr lang="en-US" sz="1700" dirty="0">
                  <a:solidFill>
                    <a:schemeClr val="bg2"/>
                  </a:solidFill>
                </a:endParaRPr>
              </a:p>
            </c:rich>
          </c:tx>
          <c:layout>
            <c:manualLayout>
              <c:xMode val="edge"/>
              <c:yMode val="edge"/>
              <c:x val="9.7841803865425948E-3"/>
              <c:y val="0.25766086698840773"/>
            </c:manualLayout>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710439712"/>
        <c:crosses val="autoZero"/>
        <c:crossBetween val="midCat"/>
      </c:valAx>
      <c:spPr>
        <a:noFill/>
        <a:ln>
          <a:solidFill>
            <a:schemeClr val="bg2"/>
          </a:solidFill>
        </a:ln>
      </c:spPr>
    </c:plotArea>
    <c:legend>
      <c:legendPos val="t"/>
      <c:layout>
        <c:manualLayout>
          <c:xMode val="edge"/>
          <c:yMode val="edge"/>
          <c:x val="0.120026898375758"/>
          <c:y val="2.312322986464288E-2"/>
          <c:w val="0.76367551150718516"/>
          <c:h val="6.6499417196603863E-2"/>
        </c:manualLayout>
      </c:layout>
      <c:overlay val="0"/>
      <c:spPr>
        <a:solidFill>
          <a:schemeClr val="tx1"/>
        </a:solidFill>
        <a:ln w="12700">
          <a:solidFill>
            <a:schemeClr val="bg2"/>
          </a:solidFill>
        </a:ln>
      </c:spPr>
      <c:txPr>
        <a:bodyPr/>
        <a:lstStyle/>
        <a:p>
          <a:pPr>
            <a:defRPr sz="1400" b="1">
              <a:solidFill>
                <a:schemeClr val="bg2"/>
              </a:solidFill>
            </a:defRPr>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5870135798244244E-2"/>
          <c:y val="9.8709299920345495E-2"/>
          <c:w val="0.86937392524210333"/>
          <c:h val="0.71531933989235408"/>
        </c:manualLayout>
      </c:layout>
      <c:areaChart>
        <c:grouping val="stacked"/>
        <c:varyColors val="0"/>
        <c:ser>
          <c:idx val="0"/>
          <c:order val="0"/>
          <c:tx>
            <c:strRef>
              <c:f>Sheet1!$B$1</c:f>
              <c:strCache>
                <c:ptCount val="1"/>
                <c:pt idx="0">
                  <c:v>PH-not IPAH</c:v>
                </c:pt>
              </c:strCache>
            </c:strRef>
          </c:tx>
          <c:spPr>
            <a:gradFill>
              <a:gsLst>
                <a:gs pos="0">
                  <a:srgbClr val="DA0000"/>
                </a:gs>
                <a:gs pos="50000">
                  <a:srgbClr val="FF0000"/>
                </a:gs>
                <a:gs pos="100000">
                  <a:srgbClr val="C00000"/>
                </a:gs>
              </a:gsLst>
              <a:lin ang="10800000" scaled="1"/>
            </a:gradFill>
            <a:ln>
              <a:solidFill>
                <a:schemeClr val="bg2"/>
              </a:solidFill>
            </a:ln>
          </c:spPr>
          <c:cat>
            <c:numRef>
              <c:f>Sheet1!$A$2:$A$29</c:f>
              <c:numCache>
                <c:formatCode>General</c:formatCode>
                <c:ptCount val="26"/>
                <c:pt idx="0">
                  <c:v>1992</c:v>
                </c:pt>
                <c:pt idx="1">
                  <c:v>1993</c:v>
                </c:pt>
                <c:pt idx="2">
                  <c:v>1994</c:v>
                </c:pt>
                <c:pt idx="3">
                  <c:v>1995</c:v>
                </c:pt>
                <c:pt idx="4">
                  <c:v>1996</c:v>
                </c:pt>
                <c:pt idx="5">
                  <c:v>1997</c:v>
                </c:pt>
                <c:pt idx="6">
                  <c:v>1998</c:v>
                </c:pt>
                <c:pt idx="7">
                  <c:v>1999</c:v>
                </c:pt>
                <c:pt idx="8">
                  <c:v>2000</c:v>
                </c:pt>
                <c:pt idx="9">
                  <c:v>2001</c:v>
                </c:pt>
                <c:pt idx="10">
                  <c:v>2002</c:v>
                </c:pt>
                <c:pt idx="11">
                  <c:v>2003</c:v>
                </c:pt>
                <c:pt idx="12">
                  <c:v>2004</c:v>
                </c:pt>
                <c:pt idx="13">
                  <c:v>2005</c:v>
                </c:pt>
                <c:pt idx="14">
                  <c:v>2006</c:v>
                </c:pt>
                <c:pt idx="15">
                  <c:v>2007</c:v>
                </c:pt>
                <c:pt idx="16">
                  <c:v>2008</c:v>
                </c:pt>
                <c:pt idx="17">
                  <c:v>2009</c:v>
                </c:pt>
                <c:pt idx="18">
                  <c:v>2010</c:v>
                </c:pt>
                <c:pt idx="19">
                  <c:v>2011</c:v>
                </c:pt>
                <c:pt idx="20">
                  <c:v>2012</c:v>
                </c:pt>
                <c:pt idx="21">
                  <c:v>2013</c:v>
                </c:pt>
                <c:pt idx="22">
                  <c:v>2014</c:v>
                </c:pt>
                <c:pt idx="23">
                  <c:v>2015</c:v>
                </c:pt>
                <c:pt idx="24">
                  <c:v>2016</c:v>
                </c:pt>
                <c:pt idx="25">
                  <c:v>2017</c:v>
                </c:pt>
              </c:numCache>
            </c:numRef>
          </c:cat>
          <c:val>
            <c:numRef>
              <c:f>Sheet1!$B$2:$B$29</c:f>
              <c:numCache>
                <c:formatCode>General</c:formatCode>
                <c:ptCount val="26"/>
                <c:pt idx="0">
                  <c:v>62</c:v>
                </c:pt>
                <c:pt idx="1">
                  <c:v>57</c:v>
                </c:pt>
                <c:pt idx="2">
                  <c:v>76</c:v>
                </c:pt>
                <c:pt idx="3">
                  <c:v>79</c:v>
                </c:pt>
                <c:pt idx="4">
                  <c:v>43</c:v>
                </c:pt>
                <c:pt idx="5">
                  <c:v>69</c:v>
                </c:pt>
                <c:pt idx="6">
                  <c:v>48</c:v>
                </c:pt>
                <c:pt idx="7">
                  <c:v>60</c:v>
                </c:pt>
                <c:pt idx="8">
                  <c:v>52</c:v>
                </c:pt>
                <c:pt idx="9">
                  <c:v>36</c:v>
                </c:pt>
                <c:pt idx="10">
                  <c:v>39</c:v>
                </c:pt>
                <c:pt idx="11">
                  <c:v>36</c:v>
                </c:pt>
                <c:pt idx="12">
                  <c:v>46</c:v>
                </c:pt>
                <c:pt idx="13">
                  <c:v>30</c:v>
                </c:pt>
                <c:pt idx="14">
                  <c:v>33</c:v>
                </c:pt>
                <c:pt idx="15">
                  <c:v>21</c:v>
                </c:pt>
                <c:pt idx="16">
                  <c:v>30</c:v>
                </c:pt>
                <c:pt idx="17">
                  <c:v>22</c:v>
                </c:pt>
                <c:pt idx="18">
                  <c:v>28</c:v>
                </c:pt>
                <c:pt idx="19">
                  <c:v>17</c:v>
                </c:pt>
                <c:pt idx="20">
                  <c:v>17</c:v>
                </c:pt>
                <c:pt idx="21">
                  <c:v>8</c:v>
                </c:pt>
                <c:pt idx="22">
                  <c:v>16</c:v>
                </c:pt>
                <c:pt idx="23">
                  <c:v>8</c:v>
                </c:pt>
                <c:pt idx="24">
                  <c:v>21</c:v>
                </c:pt>
                <c:pt idx="25">
                  <c:v>14</c:v>
                </c:pt>
              </c:numCache>
            </c:numRef>
          </c:val>
          <c:extLst>
            <c:ext xmlns:c16="http://schemas.microsoft.com/office/drawing/2014/chart" uri="{C3380CC4-5D6E-409C-BE32-E72D297353CC}">
              <c16:uniqueId val="{00000000-1D2F-4A85-AEB4-9F988EC9BE46}"/>
            </c:ext>
          </c:extLst>
        </c:ser>
        <c:ser>
          <c:idx val="1"/>
          <c:order val="1"/>
          <c:tx>
            <c:strRef>
              <c:f>Sheet1!$C$1</c:f>
              <c:strCache>
                <c:ptCount val="1"/>
                <c:pt idx="0">
                  <c:v>IPAH</c:v>
                </c:pt>
              </c:strCache>
            </c:strRef>
          </c:tx>
          <c:spPr>
            <a:gradFill>
              <a:gsLst>
                <a:gs pos="0">
                  <a:schemeClr val="tx2">
                    <a:lumMod val="75000"/>
                  </a:schemeClr>
                </a:gs>
                <a:gs pos="50000">
                  <a:srgbClr val="FFFF00"/>
                </a:gs>
                <a:gs pos="100000">
                  <a:schemeClr val="tx2">
                    <a:lumMod val="75000"/>
                  </a:schemeClr>
                </a:gs>
              </a:gsLst>
              <a:lin ang="0" scaled="1"/>
            </a:gradFill>
            <a:ln>
              <a:solidFill>
                <a:schemeClr val="bg2"/>
              </a:solidFill>
            </a:ln>
          </c:spPr>
          <c:cat>
            <c:numRef>
              <c:f>Sheet1!$A$2:$A$29</c:f>
              <c:numCache>
                <c:formatCode>General</c:formatCode>
                <c:ptCount val="26"/>
                <c:pt idx="0">
                  <c:v>1992</c:v>
                </c:pt>
                <c:pt idx="1">
                  <c:v>1993</c:v>
                </c:pt>
                <c:pt idx="2">
                  <c:v>1994</c:v>
                </c:pt>
                <c:pt idx="3">
                  <c:v>1995</c:v>
                </c:pt>
                <c:pt idx="4">
                  <c:v>1996</c:v>
                </c:pt>
                <c:pt idx="5">
                  <c:v>1997</c:v>
                </c:pt>
                <c:pt idx="6">
                  <c:v>1998</c:v>
                </c:pt>
                <c:pt idx="7">
                  <c:v>1999</c:v>
                </c:pt>
                <c:pt idx="8">
                  <c:v>2000</c:v>
                </c:pt>
                <c:pt idx="9">
                  <c:v>2001</c:v>
                </c:pt>
                <c:pt idx="10">
                  <c:v>2002</c:v>
                </c:pt>
                <c:pt idx="11">
                  <c:v>2003</c:v>
                </c:pt>
                <c:pt idx="12">
                  <c:v>2004</c:v>
                </c:pt>
                <c:pt idx="13">
                  <c:v>2005</c:v>
                </c:pt>
                <c:pt idx="14">
                  <c:v>2006</c:v>
                </c:pt>
                <c:pt idx="15">
                  <c:v>2007</c:v>
                </c:pt>
                <c:pt idx="16">
                  <c:v>2008</c:v>
                </c:pt>
                <c:pt idx="17">
                  <c:v>2009</c:v>
                </c:pt>
                <c:pt idx="18">
                  <c:v>2010</c:v>
                </c:pt>
                <c:pt idx="19">
                  <c:v>2011</c:v>
                </c:pt>
                <c:pt idx="20">
                  <c:v>2012</c:v>
                </c:pt>
                <c:pt idx="21">
                  <c:v>2013</c:v>
                </c:pt>
                <c:pt idx="22">
                  <c:v>2014</c:v>
                </c:pt>
                <c:pt idx="23">
                  <c:v>2015</c:v>
                </c:pt>
                <c:pt idx="24">
                  <c:v>2016</c:v>
                </c:pt>
                <c:pt idx="25">
                  <c:v>2017</c:v>
                </c:pt>
              </c:numCache>
            </c:numRef>
          </c:cat>
          <c:val>
            <c:numRef>
              <c:f>Sheet1!$C$2:$C$29</c:f>
              <c:numCache>
                <c:formatCode>General</c:formatCode>
                <c:ptCount val="26"/>
                <c:pt idx="0">
                  <c:v>32</c:v>
                </c:pt>
                <c:pt idx="1">
                  <c:v>43</c:v>
                </c:pt>
                <c:pt idx="2">
                  <c:v>46</c:v>
                </c:pt>
                <c:pt idx="3">
                  <c:v>45</c:v>
                </c:pt>
                <c:pt idx="4">
                  <c:v>31</c:v>
                </c:pt>
                <c:pt idx="5">
                  <c:v>55</c:v>
                </c:pt>
                <c:pt idx="6">
                  <c:v>32</c:v>
                </c:pt>
                <c:pt idx="7">
                  <c:v>37</c:v>
                </c:pt>
                <c:pt idx="8">
                  <c:v>30</c:v>
                </c:pt>
                <c:pt idx="9">
                  <c:v>25</c:v>
                </c:pt>
                <c:pt idx="10">
                  <c:v>28</c:v>
                </c:pt>
                <c:pt idx="11">
                  <c:v>16</c:v>
                </c:pt>
                <c:pt idx="12">
                  <c:v>20</c:v>
                </c:pt>
                <c:pt idx="13">
                  <c:v>25</c:v>
                </c:pt>
                <c:pt idx="14">
                  <c:v>33</c:v>
                </c:pt>
                <c:pt idx="15">
                  <c:v>29</c:v>
                </c:pt>
                <c:pt idx="16">
                  <c:v>23</c:v>
                </c:pt>
                <c:pt idx="17">
                  <c:v>15</c:v>
                </c:pt>
                <c:pt idx="18">
                  <c:v>19</c:v>
                </c:pt>
                <c:pt idx="19">
                  <c:v>15</c:v>
                </c:pt>
                <c:pt idx="20">
                  <c:v>20</c:v>
                </c:pt>
                <c:pt idx="21">
                  <c:v>16</c:v>
                </c:pt>
                <c:pt idx="22">
                  <c:v>8</c:v>
                </c:pt>
                <c:pt idx="23">
                  <c:v>10</c:v>
                </c:pt>
                <c:pt idx="24">
                  <c:v>6</c:v>
                </c:pt>
                <c:pt idx="25">
                  <c:v>10</c:v>
                </c:pt>
              </c:numCache>
            </c:numRef>
          </c:val>
          <c:extLst>
            <c:ext xmlns:c16="http://schemas.microsoft.com/office/drawing/2014/chart" uri="{C3380CC4-5D6E-409C-BE32-E72D297353CC}">
              <c16:uniqueId val="{00000001-1D2F-4A85-AEB4-9F988EC9BE46}"/>
            </c:ext>
          </c:extLst>
        </c:ser>
        <c:ser>
          <c:idx val="2"/>
          <c:order val="2"/>
          <c:tx>
            <c:strRef>
              <c:f>Sheet1!$D$1</c:f>
              <c:strCache>
                <c:ptCount val="1"/>
                <c:pt idx="0">
                  <c:v>CF</c:v>
                </c:pt>
              </c:strCache>
            </c:strRef>
          </c:tx>
          <c:spPr>
            <a:gradFill>
              <a:gsLst>
                <a:gs pos="0">
                  <a:srgbClr val="208C03"/>
                </a:gs>
                <a:gs pos="50000">
                  <a:srgbClr val="20F703"/>
                </a:gs>
                <a:gs pos="100000">
                  <a:srgbClr val="208C03"/>
                </a:gs>
              </a:gsLst>
              <a:lin ang="10800000" scaled="1"/>
            </a:gradFill>
            <a:ln>
              <a:solidFill>
                <a:srgbClr val="000000"/>
              </a:solidFill>
            </a:ln>
          </c:spPr>
          <c:cat>
            <c:numRef>
              <c:f>Sheet1!$A$2:$A$29</c:f>
              <c:numCache>
                <c:formatCode>General</c:formatCode>
                <c:ptCount val="26"/>
                <c:pt idx="0">
                  <c:v>1992</c:v>
                </c:pt>
                <c:pt idx="1">
                  <c:v>1993</c:v>
                </c:pt>
                <c:pt idx="2">
                  <c:v>1994</c:v>
                </c:pt>
                <c:pt idx="3">
                  <c:v>1995</c:v>
                </c:pt>
                <c:pt idx="4">
                  <c:v>1996</c:v>
                </c:pt>
                <c:pt idx="5">
                  <c:v>1997</c:v>
                </c:pt>
                <c:pt idx="6">
                  <c:v>1998</c:v>
                </c:pt>
                <c:pt idx="7">
                  <c:v>1999</c:v>
                </c:pt>
                <c:pt idx="8">
                  <c:v>2000</c:v>
                </c:pt>
                <c:pt idx="9">
                  <c:v>2001</c:v>
                </c:pt>
                <c:pt idx="10">
                  <c:v>2002</c:v>
                </c:pt>
                <c:pt idx="11">
                  <c:v>2003</c:v>
                </c:pt>
                <c:pt idx="12">
                  <c:v>2004</c:v>
                </c:pt>
                <c:pt idx="13">
                  <c:v>2005</c:v>
                </c:pt>
                <c:pt idx="14">
                  <c:v>2006</c:v>
                </c:pt>
                <c:pt idx="15">
                  <c:v>2007</c:v>
                </c:pt>
                <c:pt idx="16">
                  <c:v>2008</c:v>
                </c:pt>
                <c:pt idx="17">
                  <c:v>2009</c:v>
                </c:pt>
                <c:pt idx="18">
                  <c:v>2010</c:v>
                </c:pt>
                <c:pt idx="19">
                  <c:v>2011</c:v>
                </c:pt>
                <c:pt idx="20">
                  <c:v>2012</c:v>
                </c:pt>
                <c:pt idx="21">
                  <c:v>2013</c:v>
                </c:pt>
                <c:pt idx="22">
                  <c:v>2014</c:v>
                </c:pt>
                <c:pt idx="23">
                  <c:v>2015</c:v>
                </c:pt>
                <c:pt idx="24">
                  <c:v>2016</c:v>
                </c:pt>
                <c:pt idx="25">
                  <c:v>2017</c:v>
                </c:pt>
              </c:numCache>
            </c:numRef>
          </c:cat>
          <c:val>
            <c:numRef>
              <c:f>Sheet1!$D$2:$D$29</c:f>
              <c:numCache>
                <c:formatCode>General</c:formatCode>
                <c:ptCount val="26"/>
                <c:pt idx="0">
                  <c:v>28</c:v>
                </c:pt>
                <c:pt idx="1">
                  <c:v>18</c:v>
                </c:pt>
                <c:pt idx="2">
                  <c:v>28</c:v>
                </c:pt>
                <c:pt idx="3">
                  <c:v>28</c:v>
                </c:pt>
                <c:pt idx="4">
                  <c:v>25</c:v>
                </c:pt>
                <c:pt idx="5">
                  <c:v>21</c:v>
                </c:pt>
                <c:pt idx="6">
                  <c:v>25</c:v>
                </c:pt>
                <c:pt idx="7">
                  <c:v>22</c:v>
                </c:pt>
                <c:pt idx="8">
                  <c:v>18</c:v>
                </c:pt>
                <c:pt idx="9">
                  <c:v>17</c:v>
                </c:pt>
                <c:pt idx="10">
                  <c:v>9</c:v>
                </c:pt>
                <c:pt idx="11">
                  <c:v>9</c:v>
                </c:pt>
                <c:pt idx="12">
                  <c:v>6</c:v>
                </c:pt>
                <c:pt idx="13">
                  <c:v>6</c:v>
                </c:pt>
                <c:pt idx="14">
                  <c:v>3</c:v>
                </c:pt>
                <c:pt idx="15">
                  <c:v>3</c:v>
                </c:pt>
                <c:pt idx="16">
                  <c:v>4</c:v>
                </c:pt>
                <c:pt idx="17">
                  <c:v>8</c:v>
                </c:pt>
                <c:pt idx="18">
                  <c:v>5</c:v>
                </c:pt>
                <c:pt idx="19">
                  <c:v>7</c:v>
                </c:pt>
                <c:pt idx="20">
                  <c:v>3</c:v>
                </c:pt>
                <c:pt idx="21">
                  <c:v>2</c:v>
                </c:pt>
                <c:pt idx="22">
                  <c:v>4</c:v>
                </c:pt>
                <c:pt idx="23">
                  <c:v>1</c:v>
                </c:pt>
                <c:pt idx="24">
                  <c:v>3</c:v>
                </c:pt>
                <c:pt idx="25">
                  <c:v>3</c:v>
                </c:pt>
              </c:numCache>
            </c:numRef>
          </c:val>
          <c:extLst>
            <c:ext xmlns:c16="http://schemas.microsoft.com/office/drawing/2014/chart" uri="{C3380CC4-5D6E-409C-BE32-E72D297353CC}">
              <c16:uniqueId val="{00000002-1D2F-4A85-AEB4-9F988EC9BE46}"/>
            </c:ext>
          </c:extLst>
        </c:ser>
        <c:ser>
          <c:idx val="3"/>
          <c:order val="3"/>
          <c:tx>
            <c:strRef>
              <c:f>Sheet1!$E$1</c:f>
              <c:strCache>
                <c:ptCount val="1"/>
                <c:pt idx="0">
                  <c:v>COPD</c:v>
                </c:pt>
              </c:strCache>
            </c:strRef>
          </c:tx>
          <c:spPr>
            <a:gradFill>
              <a:gsLst>
                <a:gs pos="0">
                  <a:srgbClr val="6600CC"/>
                </a:gs>
                <a:gs pos="50000">
                  <a:srgbClr val="9933FF"/>
                </a:gs>
                <a:gs pos="100000">
                  <a:srgbClr val="6600CC"/>
                </a:gs>
              </a:gsLst>
              <a:lin ang="10800000" scaled="1"/>
            </a:gradFill>
            <a:ln>
              <a:solidFill>
                <a:srgbClr val="000000"/>
              </a:solidFill>
            </a:ln>
          </c:spPr>
          <c:cat>
            <c:numRef>
              <c:f>Sheet1!$A$2:$A$29</c:f>
              <c:numCache>
                <c:formatCode>General</c:formatCode>
                <c:ptCount val="26"/>
                <c:pt idx="0">
                  <c:v>1992</c:v>
                </c:pt>
                <c:pt idx="1">
                  <c:v>1993</c:v>
                </c:pt>
                <c:pt idx="2">
                  <c:v>1994</c:v>
                </c:pt>
                <c:pt idx="3">
                  <c:v>1995</c:v>
                </c:pt>
                <c:pt idx="4">
                  <c:v>1996</c:v>
                </c:pt>
                <c:pt idx="5">
                  <c:v>1997</c:v>
                </c:pt>
                <c:pt idx="6">
                  <c:v>1998</c:v>
                </c:pt>
                <c:pt idx="7">
                  <c:v>1999</c:v>
                </c:pt>
                <c:pt idx="8">
                  <c:v>2000</c:v>
                </c:pt>
                <c:pt idx="9">
                  <c:v>2001</c:v>
                </c:pt>
                <c:pt idx="10">
                  <c:v>2002</c:v>
                </c:pt>
                <c:pt idx="11">
                  <c:v>2003</c:v>
                </c:pt>
                <c:pt idx="12">
                  <c:v>2004</c:v>
                </c:pt>
                <c:pt idx="13">
                  <c:v>2005</c:v>
                </c:pt>
                <c:pt idx="14">
                  <c:v>2006</c:v>
                </c:pt>
                <c:pt idx="15">
                  <c:v>2007</c:v>
                </c:pt>
                <c:pt idx="16">
                  <c:v>2008</c:v>
                </c:pt>
                <c:pt idx="17">
                  <c:v>2009</c:v>
                </c:pt>
                <c:pt idx="18">
                  <c:v>2010</c:v>
                </c:pt>
                <c:pt idx="19">
                  <c:v>2011</c:v>
                </c:pt>
                <c:pt idx="20">
                  <c:v>2012</c:v>
                </c:pt>
                <c:pt idx="21">
                  <c:v>2013</c:v>
                </c:pt>
                <c:pt idx="22">
                  <c:v>2014</c:v>
                </c:pt>
                <c:pt idx="23">
                  <c:v>2015</c:v>
                </c:pt>
                <c:pt idx="24">
                  <c:v>2016</c:v>
                </c:pt>
                <c:pt idx="25">
                  <c:v>2017</c:v>
                </c:pt>
              </c:numCache>
            </c:numRef>
          </c:cat>
          <c:val>
            <c:numRef>
              <c:f>Sheet1!$E$2:$E$29</c:f>
              <c:numCache>
                <c:formatCode>General</c:formatCode>
                <c:ptCount val="26"/>
                <c:pt idx="0">
                  <c:v>15</c:v>
                </c:pt>
                <c:pt idx="1">
                  <c:v>6</c:v>
                </c:pt>
                <c:pt idx="2">
                  <c:v>12</c:v>
                </c:pt>
                <c:pt idx="3">
                  <c:v>6</c:v>
                </c:pt>
                <c:pt idx="4">
                  <c:v>3</c:v>
                </c:pt>
                <c:pt idx="5">
                  <c:v>4</c:v>
                </c:pt>
                <c:pt idx="6">
                  <c:v>7</c:v>
                </c:pt>
                <c:pt idx="7">
                  <c:v>7</c:v>
                </c:pt>
                <c:pt idx="8">
                  <c:v>4</c:v>
                </c:pt>
                <c:pt idx="9">
                  <c:v>1</c:v>
                </c:pt>
                <c:pt idx="10">
                  <c:v>4</c:v>
                </c:pt>
                <c:pt idx="11">
                  <c:v>3</c:v>
                </c:pt>
                <c:pt idx="12">
                  <c:v>3</c:v>
                </c:pt>
                <c:pt idx="13">
                  <c:v>0</c:v>
                </c:pt>
                <c:pt idx="14">
                  <c:v>2</c:v>
                </c:pt>
                <c:pt idx="15">
                  <c:v>1</c:v>
                </c:pt>
                <c:pt idx="16">
                  <c:v>3</c:v>
                </c:pt>
                <c:pt idx="17">
                  <c:v>1</c:v>
                </c:pt>
                <c:pt idx="18">
                  <c:v>1</c:v>
                </c:pt>
                <c:pt idx="19">
                  <c:v>1</c:v>
                </c:pt>
                <c:pt idx="20">
                  <c:v>6</c:v>
                </c:pt>
                <c:pt idx="21">
                  <c:v>0</c:v>
                </c:pt>
                <c:pt idx="22">
                  <c:v>0</c:v>
                </c:pt>
                <c:pt idx="23">
                  <c:v>0</c:v>
                </c:pt>
                <c:pt idx="24">
                  <c:v>2</c:v>
                </c:pt>
                <c:pt idx="25">
                  <c:v>0</c:v>
                </c:pt>
              </c:numCache>
            </c:numRef>
          </c:val>
          <c:extLst>
            <c:ext xmlns:c16="http://schemas.microsoft.com/office/drawing/2014/chart" uri="{C3380CC4-5D6E-409C-BE32-E72D297353CC}">
              <c16:uniqueId val="{00000003-1D2F-4A85-AEB4-9F988EC9BE46}"/>
            </c:ext>
          </c:extLst>
        </c:ser>
        <c:ser>
          <c:idx val="4"/>
          <c:order val="4"/>
          <c:tx>
            <c:strRef>
              <c:f>Sheet1!$F$1</c:f>
              <c:strCache>
                <c:ptCount val="1"/>
                <c:pt idx="0">
                  <c:v>IIP</c:v>
                </c:pt>
              </c:strCache>
            </c:strRef>
          </c:tx>
          <c:spPr>
            <a:gradFill>
              <a:gsLst>
                <a:gs pos="0">
                  <a:srgbClr val="CC6600"/>
                </a:gs>
                <a:gs pos="50000">
                  <a:srgbClr val="FF9900"/>
                </a:gs>
                <a:gs pos="100000">
                  <a:srgbClr val="CC6600"/>
                </a:gs>
              </a:gsLst>
              <a:lin ang="0" scaled="1"/>
            </a:gradFill>
            <a:ln>
              <a:solidFill>
                <a:srgbClr val="000000"/>
              </a:solidFill>
            </a:ln>
          </c:spPr>
          <c:cat>
            <c:numRef>
              <c:f>Sheet1!$A$2:$A$29</c:f>
              <c:numCache>
                <c:formatCode>General</c:formatCode>
                <c:ptCount val="26"/>
                <c:pt idx="0">
                  <c:v>1992</c:v>
                </c:pt>
                <c:pt idx="1">
                  <c:v>1993</c:v>
                </c:pt>
                <c:pt idx="2">
                  <c:v>1994</c:v>
                </c:pt>
                <c:pt idx="3">
                  <c:v>1995</c:v>
                </c:pt>
                <c:pt idx="4">
                  <c:v>1996</c:v>
                </c:pt>
                <c:pt idx="5">
                  <c:v>1997</c:v>
                </c:pt>
                <c:pt idx="6">
                  <c:v>1998</c:v>
                </c:pt>
                <c:pt idx="7">
                  <c:v>1999</c:v>
                </c:pt>
                <c:pt idx="8">
                  <c:v>2000</c:v>
                </c:pt>
                <c:pt idx="9">
                  <c:v>2001</c:v>
                </c:pt>
                <c:pt idx="10">
                  <c:v>2002</c:v>
                </c:pt>
                <c:pt idx="11">
                  <c:v>2003</c:v>
                </c:pt>
                <c:pt idx="12">
                  <c:v>2004</c:v>
                </c:pt>
                <c:pt idx="13">
                  <c:v>2005</c:v>
                </c:pt>
                <c:pt idx="14">
                  <c:v>2006</c:v>
                </c:pt>
                <c:pt idx="15">
                  <c:v>2007</c:v>
                </c:pt>
                <c:pt idx="16">
                  <c:v>2008</c:v>
                </c:pt>
                <c:pt idx="17">
                  <c:v>2009</c:v>
                </c:pt>
                <c:pt idx="18">
                  <c:v>2010</c:v>
                </c:pt>
                <c:pt idx="19">
                  <c:v>2011</c:v>
                </c:pt>
                <c:pt idx="20">
                  <c:v>2012</c:v>
                </c:pt>
                <c:pt idx="21">
                  <c:v>2013</c:v>
                </c:pt>
                <c:pt idx="22">
                  <c:v>2014</c:v>
                </c:pt>
                <c:pt idx="23">
                  <c:v>2015</c:v>
                </c:pt>
                <c:pt idx="24">
                  <c:v>2016</c:v>
                </c:pt>
                <c:pt idx="25">
                  <c:v>2017</c:v>
                </c:pt>
              </c:numCache>
            </c:numRef>
          </c:cat>
          <c:val>
            <c:numRef>
              <c:f>Sheet1!$F$2:$F$29</c:f>
              <c:numCache>
                <c:formatCode>General</c:formatCode>
                <c:ptCount val="26"/>
                <c:pt idx="0">
                  <c:v>13</c:v>
                </c:pt>
                <c:pt idx="1">
                  <c:v>4</c:v>
                </c:pt>
                <c:pt idx="2">
                  <c:v>5</c:v>
                </c:pt>
                <c:pt idx="3">
                  <c:v>4</c:v>
                </c:pt>
                <c:pt idx="4">
                  <c:v>1</c:v>
                </c:pt>
                <c:pt idx="5">
                  <c:v>1</c:v>
                </c:pt>
                <c:pt idx="6">
                  <c:v>1</c:v>
                </c:pt>
                <c:pt idx="7">
                  <c:v>1</c:v>
                </c:pt>
                <c:pt idx="8">
                  <c:v>0</c:v>
                </c:pt>
                <c:pt idx="9">
                  <c:v>4</c:v>
                </c:pt>
                <c:pt idx="10">
                  <c:v>0</c:v>
                </c:pt>
                <c:pt idx="11">
                  <c:v>3</c:v>
                </c:pt>
                <c:pt idx="12">
                  <c:v>2</c:v>
                </c:pt>
                <c:pt idx="13">
                  <c:v>2</c:v>
                </c:pt>
                <c:pt idx="14">
                  <c:v>3</c:v>
                </c:pt>
                <c:pt idx="15">
                  <c:v>3</c:v>
                </c:pt>
                <c:pt idx="16">
                  <c:v>2</c:v>
                </c:pt>
                <c:pt idx="17">
                  <c:v>6</c:v>
                </c:pt>
                <c:pt idx="18">
                  <c:v>4</c:v>
                </c:pt>
                <c:pt idx="19">
                  <c:v>3</c:v>
                </c:pt>
                <c:pt idx="20">
                  <c:v>3</c:v>
                </c:pt>
                <c:pt idx="21">
                  <c:v>4</c:v>
                </c:pt>
                <c:pt idx="22">
                  <c:v>5</c:v>
                </c:pt>
                <c:pt idx="23">
                  <c:v>2</c:v>
                </c:pt>
                <c:pt idx="24">
                  <c:v>4</c:v>
                </c:pt>
                <c:pt idx="25">
                  <c:v>3</c:v>
                </c:pt>
              </c:numCache>
            </c:numRef>
          </c:val>
          <c:extLst>
            <c:ext xmlns:c16="http://schemas.microsoft.com/office/drawing/2014/chart" uri="{C3380CC4-5D6E-409C-BE32-E72D297353CC}">
              <c16:uniqueId val="{00000004-1D2F-4A85-AEB4-9F988EC9BE46}"/>
            </c:ext>
          </c:extLst>
        </c:ser>
        <c:dLbls>
          <c:showLegendKey val="0"/>
          <c:showVal val="0"/>
          <c:showCatName val="0"/>
          <c:showSerName val="0"/>
          <c:showPercent val="0"/>
          <c:showBubbleSize val="0"/>
        </c:dLbls>
        <c:axId val="710440888"/>
        <c:axId val="710441280"/>
      </c:areaChart>
      <c:catAx>
        <c:axId val="710440888"/>
        <c:scaling>
          <c:orientation val="minMax"/>
        </c:scaling>
        <c:delete val="0"/>
        <c:axPos val="b"/>
        <c:title>
          <c:tx>
            <c:rich>
              <a:bodyPr/>
              <a:lstStyle/>
              <a:p>
                <a:pPr>
                  <a:defRPr sz="1700">
                    <a:solidFill>
                      <a:schemeClr val="bg2"/>
                    </a:solidFill>
                  </a:defRPr>
                </a:pPr>
                <a:r>
                  <a:rPr lang="en-US" sz="1700" dirty="0" smtClean="0">
                    <a:solidFill>
                      <a:schemeClr val="bg2"/>
                    </a:solidFill>
                  </a:rPr>
                  <a:t>Transplant Year</a:t>
                </a:r>
                <a:endParaRPr lang="en-US" sz="1700" dirty="0">
                  <a:solidFill>
                    <a:schemeClr val="bg2"/>
                  </a:solidFill>
                </a:endParaRPr>
              </a:p>
            </c:rich>
          </c:tx>
          <c:layout/>
          <c:overlay val="0"/>
        </c:title>
        <c:numFmt formatCode="0" sourceLinked="0"/>
        <c:majorTickMark val="out"/>
        <c:minorTickMark val="none"/>
        <c:tickLblPos val="nextTo"/>
        <c:spPr>
          <a:ln>
            <a:solidFill>
              <a:schemeClr val="bg2"/>
            </a:solidFill>
          </a:ln>
        </c:spPr>
        <c:txPr>
          <a:bodyPr rot="-2700000" vert="horz"/>
          <a:lstStyle/>
          <a:p>
            <a:pPr>
              <a:defRPr sz="1500" b="1">
                <a:solidFill>
                  <a:schemeClr val="bg2"/>
                </a:solidFill>
              </a:defRPr>
            </a:pPr>
            <a:endParaRPr lang="en-US"/>
          </a:p>
        </c:txPr>
        <c:crossAx val="710441280"/>
        <c:crosses val="autoZero"/>
        <c:auto val="1"/>
        <c:lblAlgn val="ctr"/>
        <c:lblOffset val="100"/>
        <c:tickLblSkip val="1"/>
        <c:noMultiLvlLbl val="0"/>
      </c:catAx>
      <c:valAx>
        <c:axId val="710441280"/>
        <c:scaling>
          <c:orientation val="minMax"/>
          <c:max val="180"/>
        </c:scaling>
        <c:delete val="0"/>
        <c:axPos val="l"/>
        <c:majorGridlines>
          <c:spPr>
            <a:ln w="6350">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Number of Transplants</a:t>
                </a:r>
                <a:endParaRPr lang="en-US" sz="1700" dirty="0">
                  <a:solidFill>
                    <a:schemeClr val="bg2"/>
                  </a:solidFill>
                </a:endParaRPr>
              </a:p>
            </c:rich>
          </c:tx>
          <c:layout>
            <c:manualLayout>
              <c:xMode val="edge"/>
              <c:yMode val="edge"/>
              <c:x val="1.088554148122789E-3"/>
              <c:y val="0.23479670268509609"/>
            </c:manualLayout>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710440888"/>
        <c:crosses val="autoZero"/>
        <c:crossBetween val="midCat"/>
      </c:valAx>
      <c:spPr>
        <a:noFill/>
        <a:ln>
          <a:solidFill>
            <a:schemeClr val="bg2"/>
          </a:solidFill>
        </a:ln>
      </c:spPr>
    </c:plotArea>
    <c:legend>
      <c:legendPos val="t"/>
      <c:layout>
        <c:manualLayout>
          <c:xMode val="edge"/>
          <c:yMode val="edge"/>
          <c:x val="0.15422221468006153"/>
          <c:y val="3.5868906440053222E-2"/>
          <c:w val="0.79271744049235227"/>
          <c:h val="6.6780453371640652E-2"/>
        </c:manualLayout>
      </c:layout>
      <c:overlay val="0"/>
      <c:spPr>
        <a:solidFill>
          <a:schemeClr val="tx1"/>
        </a:solidFill>
        <a:ln w="12700">
          <a:solidFill>
            <a:schemeClr val="bg2"/>
          </a:solidFill>
        </a:ln>
      </c:spPr>
      <c:txPr>
        <a:bodyPr/>
        <a:lstStyle/>
        <a:p>
          <a:pPr>
            <a:defRPr sz="1400" b="1">
              <a:solidFill>
                <a:schemeClr val="bg2"/>
              </a:solidFill>
            </a:defRPr>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08208064900978"/>
          <c:y val="0.11034879429133858"/>
          <c:w val="0.85650245642371625"/>
          <c:h val="0.76488312007874026"/>
        </c:manualLayout>
      </c:layout>
      <c:barChart>
        <c:barDir val="col"/>
        <c:grouping val="percentStacked"/>
        <c:varyColors val="0"/>
        <c:ser>
          <c:idx val="0"/>
          <c:order val="0"/>
          <c:tx>
            <c:strRef>
              <c:f>Sheet1!$A$2</c:f>
              <c:strCache>
                <c:ptCount val="1"/>
                <c:pt idx="0">
                  <c:v>18-34</c:v>
                </c:pt>
              </c:strCache>
            </c:strRef>
          </c:tx>
          <c:spPr>
            <a:gradFill flip="none" rotWithShape="1">
              <a:gsLst>
                <a:gs pos="0">
                  <a:srgbClr val="FFFF00"/>
                </a:gs>
                <a:gs pos="50000">
                  <a:srgbClr val="FFFF00"/>
                </a:gs>
                <a:gs pos="100000">
                  <a:srgbClr val="A6A20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Sheet1!$B$2:$D$2</c:f>
              <c:numCache>
                <c:formatCode>General</c:formatCode>
                <c:ptCount val="3"/>
                <c:pt idx="0">
                  <c:v>195</c:v>
                </c:pt>
                <c:pt idx="1">
                  <c:v>109</c:v>
                </c:pt>
                <c:pt idx="2">
                  <c:v>43</c:v>
                </c:pt>
              </c:numCache>
            </c:numRef>
          </c:val>
          <c:extLst>
            <c:ext xmlns:c16="http://schemas.microsoft.com/office/drawing/2014/chart" uri="{C3380CC4-5D6E-409C-BE32-E72D297353CC}">
              <c16:uniqueId val="{00000000-DCEB-4DAA-B209-C81E9A80AB2E}"/>
            </c:ext>
          </c:extLst>
        </c:ser>
        <c:ser>
          <c:idx val="1"/>
          <c:order val="1"/>
          <c:tx>
            <c:strRef>
              <c:f>Sheet1!$A$3</c:f>
              <c:strCache>
                <c:ptCount val="1"/>
                <c:pt idx="0">
                  <c:v>35-49</c:v>
                </c:pt>
              </c:strCache>
            </c:strRef>
          </c:tx>
          <c:spPr>
            <a:gradFill flip="none" rotWithShape="1">
              <a:gsLst>
                <a:gs pos="0">
                  <a:srgbClr val="000077"/>
                </a:gs>
                <a:gs pos="50000">
                  <a:srgbClr val="2626FF"/>
                </a:gs>
                <a:gs pos="100000">
                  <a:srgbClr val="000077"/>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Sheet1!$B$3:$D$3</c:f>
              <c:numCache>
                <c:formatCode>General</c:formatCode>
                <c:ptCount val="3"/>
                <c:pt idx="0">
                  <c:v>208</c:v>
                </c:pt>
                <c:pt idx="1">
                  <c:v>136</c:v>
                </c:pt>
                <c:pt idx="2">
                  <c:v>43</c:v>
                </c:pt>
              </c:numCache>
            </c:numRef>
          </c:val>
          <c:extLst>
            <c:ext xmlns:c16="http://schemas.microsoft.com/office/drawing/2014/chart" uri="{C3380CC4-5D6E-409C-BE32-E72D297353CC}">
              <c16:uniqueId val="{00000001-DCEB-4DAA-B209-C81E9A80AB2E}"/>
            </c:ext>
          </c:extLst>
        </c:ser>
        <c:ser>
          <c:idx val="2"/>
          <c:order val="2"/>
          <c:tx>
            <c:strRef>
              <c:f>Sheet1!$A$4</c:f>
              <c:strCache>
                <c:ptCount val="1"/>
                <c:pt idx="0">
                  <c:v>50-59</c:v>
                </c:pt>
              </c:strCache>
            </c:strRef>
          </c:tx>
          <c:spPr>
            <a:gradFill flip="none" rotWithShape="1">
              <a:gsLst>
                <a:gs pos="0">
                  <a:srgbClr val="6600CC"/>
                </a:gs>
                <a:gs pos="50000">
                  <a:srgbClr val="9933FF"/>
                </a:gs>
                <a:gs pos="100000">
                  <a:srgbClr val="6600CC"/>
                </a:gs>
              </a:gsLst>
              <a:lin ang="1080000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Sheet1!$B$4:$D$4</c:f>
              <c:numCache>
                <c:formatCode>General</c:formatCode>
                <c:ptCount val="3"/>
                <c:pt idx="0">
                  <c:v>107</c:v>
                </c:pt>
                <c:pt idx="1">
                  <c:v>95</c:v>
                </c:pt>
                <c:pt idx="2">
                  <c:v>7</c:v>
                </c:pt>
              </c:numCache>
            </c:numRef>
          </c:val>
          <c:extLst>
            <c:ext xmlns:c16="http://schemas.microsoft.com/office/drawing/2014/chart" uri="{C3380CC4-5D6E-409C-BE32-E72D297353CC}">
              <c16:uniqueId val="{00000002-DCEB-4DAA-B209-C81E9A80AB2E}"/>
            </c:ext>
          </c:extLst>
        </c:ser>
        <c:ser>
          <c:idx val="3"/>
          <c:order val="3"/>
          <c:tx>
            <c:strRef>
              <c:f>Sheet1!$A$5</c:f>
              <c:strCache>
                <c:ptCount val="1"/>
                <c:pt idx="0">
                  <c:v>60+</c:v>
                </c:pt>
              </c:strCache>
            </c:strRef>
          </c:tx>
          <c:spPr>
            <a:gradFill flip="none" rotWithShape="1">
              <a:gsLst>
                <a:gs pos="0">
                  <a:srgbClr val="CC6600"/>
                </a:gs>
                <a:gs pos="50000">
                  <a:srgbClr val="FF9900"/>
                </a:gs>
                <a:gs pos="100000">
                  <a:srgbClr val="CC6600"/>
                </a:gs>
              </a:gsLst>
              <a:lin ang="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Sheet1!$B$5:$D$5</c:f>
              <c:numCache>
                <c:formatCode>General</c:formatCode>
                <c:ptCount val="3"/>
                <c:pt idx="0">
                  <c:v>10</c:v>
                </c:pt>
                <c:pt idx="1">
                  <c:v>29</c:v>
                </c:pt>
                <c:pt idx="2">
                  <c:v>2</c:v>
                </c:pt>
              </c:numCache>
            </c:numRef>
          </c:val>
          <c:extLst>
            <c:ext xmlns:c16="http://schemas.microsoft.com/office/drawing/2014/chart" uri="{C3380CC4-5D6E-409C-BE32-E72D297353CC}">
              <c16:uniqueId val="{00000003-DCEB-4DAA-B209-C81E9A80AB2E}"/>
            </c:ext>
          </c:extLst>
        </c:ser>
        <c:dLbls>
          <c:showLegendKey val="0"/>
          <c:showVal val="0"/>
          <c:showCatName val="0"/>
          <c:showSerName val="0"/>
          <c:showPercent val="0"/>
          <c:showBubbleSize val="0"/>
        </c:dLbls>
        <c:gapWidth val="40"/>
        <c:overlap val="100"/>
        <c:axId val="424648408"/>
        <c:axId val="424648800"/>
      </c:barChart>
      <c:catAx>
        <c:axId val="424648408"/>
        <c:scaling>
          <c:orientation val="minMax"/>
        </c:scaling>
        <c:delete val="0"/>
        <c:axPos val="b"/>
        <c:numFmt formatCode="General"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424648800"/>
        <c:crosses val="autoZero"/>
        <c:auto val="1"/>
        <c:lblAlgn val="ctr"/>
        <c:lblOffset val="100"/>
        <c:noMultiLvlLbl val="0"/>
      </c:catAx>
      <c:valAx>
        <c:axId val="424648800"/>
        <c:scaling>
          <c:orientation val="minMax"/>
        </c:scaling>
        <c:delete val="0"/>
        <c:axPos val="l"/>
        <c:majorGridlines>
          <c:spPr>
            <a:ln w="6350">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 of Transplants</a:t>
                </a:r>
                <a:endParaRPr lang="en-US" sz="1700" dirty="0">
                  <a:solidFill>
                    <a:schemeClr val="bg2"/>
                  </a:solidFill>
                </a:endParaRPr>
              </a:p>
            </c:rich>
          </c:tx>
          <c:layout/>
          <c:overlay val="0"/>
        </c:title>
        <c:numFmt formatCode="0%"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424648408"/>
        <c:crosses val="autoZero"/>
        <c:crossBetween val="between"/>
        <c:majorUnit val="0.2"/>
      </c:valAx>
      <c:spPr>
        <a:noFill/>
        <a:ln w="12700">
          <a:solidFill>
            <a:schemeClr val="bg2"/>
          </a:solidFill>
        </a:ln>
      </c:spPr>
    </c:plotArea>
    <c:legend>
      <c:legendPos val="t"/>
      <c:layout>
        <c:manualLayout>
          <c:xMode val="edge"/>
          <c:yMode val="edge"/>
          <c:x val="0.11874105480404692"/>
          <c:y val="1.5625E-2"/>
          <c:w val="0.85415214123875516"/>
          <c:h val="7.966740485564304E-2"/>
        </c:manualLayout>
      </c:layout>
      <c:overlay val="0"/>
      <c:spPr>
        <a:noFill/>
        <a:ln w="12700">
          <a:solidFill>
            <a:schemeClr val="bg2"/>
          </a:solidFill>
        </a:ln>
      </c:spPr>
      <c:txPr>
        <a:bodyPr/>
        <a:lstStyle/>
        <a:p>
          <a:pPr>
            <a:defRPr sz="15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230314960629921"/>
          <c:y val="4.2052347623213804E-2"/>
          <c:w val="0.6699366458503031"/>
          <c:h val="0.84527622555245119"/>
        </c:manualLayout>
      </c:layout>
      <c:barChart>
        <c:barDir val="col"/>
        <c:grouping val="percentStacked"/>
        <c:varyColors val="0"/>
        <c:ser>
          <c:idx val="0"/>
          <c:order val="0"/>
          <c:tx>
            <c:strRef>
              <c:f>Sheet1!$A$2</c:f>
              <c:strCache>
                <c:ptCount val="1"/>
                <c:pt idx="0">
                  <c:v>PH-not IPAH</c:v>
                </c:pt>
              </c:strCache>
            </c:strRef>
          </c:tx>
          <c:spPr>
            <a:gradFill flip="none" rotWithShape="1">
              <a:gsLst>
                <a:gs pos="0">
                  <a:srgbClr val="DA0000"/>
                </a:gs>
                <a:gs pos="50000">
                  <a:srgbClr val="FF0000"/>
                </a:gs>
                <a:gs pos="100000">
                  <a:srgbClr val="C0000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Sheet1!$B$2:$D$2</c:f>
              <c:numCache>
                <c:formatCode>General</c:formatCode>
                <c:ptCount val="3"/>
                <c:pt idx="0">
                  <c:v>154</c:v>
                </c:pt>
                <c:pt idx="1">
                  <c:v>81</c:v>
                </c:pt>
                <c:pt idx="2">
                  <c:v>32</c:v>
                </c:pt>
              </c:numCache>
            </c:numRef>
          </c:val>
          <c:extLst>
            <c:ext xmlns:c16="http://schemas.microsoft.com/office/drawing/2014/chart" uri="{C3380CC4-5D6E-409C-BE32-E72D297353CC}">
              <c16:uniqueId val="{00000000-ADF3-4A49-A8FA-C73B6C6A107F}"/>
            </c:ext>
          </c:extLst>
        </c:ser>
        <c:ser>
          <c:idx val="1"/>
          <c:order val="1"/>
          <c:tx>
            <c:strRef>
              <c:f>Sheet1!$A$3</c:f>
              <c:strCache>
                <c:ptCount val="1"/>
                <c:pt idx="0">
                  <c:v>IPAH</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Sheet1!$B$3:$D$3</c:f>
              <c:numCache>
                <c:formatCode>General</c:formatCode>
                <c:ptCount val="3"/>
                <c:pt idx="0">
                  <c:v>128</c:v>
                </c:pt>
                <c:pt idx="1">
                  <c:v>92</c:v>
                </c:pt>
                <c:pt idx="2">
                  <c:v>18</c:v>
                </c:pt>
              </c:numCache>
            </c:numRef>
          </c:val>
          <c:extLst>
            <c:ext xmlns:c16="http://schemas.microsoft.com/office/drawing/2014/chart" uri="{C3380CC4-5D6E-409C-BE32-E72D297353CC}">
              <c16:uniqueId val="{00000001-ADF3-4A49-A8FA-C73B6C6A107F}"/>
            </c:ext>
          </c:extLst>
        </c:ser>
        <c:ser>
          <c:idx val="2"/>
          <c:order val="2"/>
          <c:tx>
            <c:strRef>
              <c:f>Sheet1!$A$4</c:f>
              <c:strCache>
                <c:ptCount val="1"/>
                <c:pt idx="0">
                  <c:v>CF</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Sheet1!$B$4:$D$4</c:f>
              <c:numCache>
                <c:formatCode>General</c:formatCode>
                <c:ptCount val="3"/>
                <c:pt idx="0">
                  <c:v>33</c:v>
                </c:pt>
                <c:pt idx="1">
                  <c:v>10</c:v>
                </c:pt>
                <c:pt idx="2">
                  <c:v>10</c:v>
                </c:pt>
              </c:numCache>
            </c:numRef>
          </c:val>
          <c:extLst>
            <c:ext xmlns:c16="http://schemas.microsoft.com/office/drawing/2014/chart" uri="{C3380CC4-5D6E-409C-BE32-E72D297353CC}">
              <c16:uniqueId val="{00000002-ADF3-4A49-A8FA-C73B6C6A107F}"/>
            </c:ext>
          </c:extLst>
        </c:ser>
        <c:ser>
          <c:idx val="3"/>
          <c:order val="3"/>
          <c:tx>
            <c:strRef>
              <c:f>Sheet1!$A$5</c:f>
              <c:strCache>
                <c:ptCount val="1"/>
                <c:pt idx="0">
                  <c:v>A1ATD</c:v>
                </c:pt>
              </c:strCache>
            </c:strRef>
          </c:tx>
          <c:spPr>
            <a:gradFill flip="none" rotWithShape="1">
              <a:gsLst>
                <a:gs pos="0">
                  <a:srgbClr val="000077"/>
                </a:gs>
                <a:gs pos="50000">
                  <a:srgbClr val="2626FF"/>
                </a:gs>
                <a:gs pos="100000">
                  <a:srgbClr val="000077"/>
                </a:gs>
              </a:gsLst>
              <a:lin ang="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Sheet1!$B$5:$D$5</c:f>
              <c:numCache>
                <c:formatCode>General</c:formatCode>
                <c:ptCount val="3"/>
                <c:pt idx="0">
                  <c:v>2</c:v>
                </c:pt>
                <c:pt idx="1">
                  <c:v>1</c:v>
                </c:pt>
                <c:pt idx="2">
                  <c:v>1</c:v>
                </c:pt>
              </c:numCache>
            </c:numRef>
          </c:val>
          <c:extLst>
            <c:ext xmlns:c16="http://schemas.microsoft.com/office/drawing/2014/chart" uri="{C3380CC4-5D6E-409C-BE32-E72D297353CC}">
              <c16:uniqueId val="{00000003-ADF3-4A49-A8FA-C73B6C6A107F}"/>
            </c:ext>
          </c:extLst>
        </c:ser>
        <c:ser>
          <c:idx val="4"/>
          <c:order val="4"/>
          <c:tx>
            <c:strRef>
              <c:f>Sheet1!$A$6</c:f>
              <c:strCache>
                <c:ptCount val="1"/>
                <c:pt idx="0">
                  <c:v>COPD</c:v>
                </c:pt>
              </c:strCache>
            </c:strRef>
          </c:tx>
          <c:spPr>
            <a:gradFill flip="none" rotWithShape="1">
              <a:gsLst>
                <a:gs pos="0">
                  <a:srgbClr val="6600CC"/>
                </a:gs>
                <a:gs pos="50000">
                  <a:srgbClr val="9933FF"/>
                </a:gs>
                <a:gs pos="100000">
                  <a:srgbClr val="6600CC"/>
                </a:gs>
              </a:gsLst>
              <a:lin ang="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Sheet1!$B$6:$D$6</c:f>
              <c:numCache>
                <c:formatCode>General</c:formatCode>
                <c:ptCount val="3"/>
                <c:pt idx="0">
                  <c:v>8</c:v>
                </c:pt>
                <c:pt idx="1">
                  <c:v>8</c:v>
                </c:pt>
                <c:pt idx="2">
                  <c:v>1</c:v>
                </c:pt>
              </c:numCache>
            </c:numRef>
          </c:val>
          <c:extLst>
            <c:ext xmlns:c16="http://schemas.microsoft.com/office/drawing/2014/chart" uri="{C3380CC4-5D6E-409C-BE32-E72D297353CC}">
              <c16:uniqueId val="{00000004-ADF3-4A49-A8FA-C73B6C6A107F}"/>
            </c:ext>
          </c:extLst>
        </c:ser>
        <c:ser>
          <c:idx val="5"/>
          <c:order val="5"/>
          <c:tx>
            <c:strRef>
              <c:f>Sheet1!$A$7</c:f>
              <c:strCache>
                <c:ptCount val="1"/>
                <c:pt idx="0">
                  <c:v>IIP</c:v>
                </c:pt>
              </c:strCache>
            </c:strRef>
          </c:tx>
          <c:spPr>
            <a:gradFill flip="none" rotWithShape="1">
              <a:gsLst>
                <a:gs pos="0">
                  <a:srgbClr val="CC6600"/>
                </a:gs>
                <a:gs pos="50000">
                  <a:srgbClr val="FF9900"/>
                </a:gs>
                <a:gs pos="100000">
                  <a:srgbClr val="CC6600"/>
                </a:gs>
              </a:gsLst>
              <a:lin ang="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Sheet1!$B$7:$D$7</c:f>
              <c:numCache>
                <c:formatCode>General</c:formatCode>
                <c:ptCount val="3"/>
                <c:pt idx="0">
                  <c:v>20</c:v>
                </c:pt>
                <c:pt idx="1">
                  <c:v>22</c:v>
                </c:pt>
                <c:pt idx="2">
                  <c:v>3</c:v>
                </c:pt>
              </c:numCache>
            </c:numRef>
          </c:val>
          <c:extLst>
            <c:ext xmlns:c16="http://schemas.microsoft.com/office/drawing/2014/chart" uri="{C3380CC4-5D6E-409C-BE32-E72D297353CC}">
              <c16:uniqueId val="{00000005-ADF3-4A49-A8FA-C73B6C6A107F}"/>
            </c:ext>
          </c:extLst>
        </c:ser>
        <c:ser>
          <c:idx val="6"/>
          <c:order val="6"/>
          <c:tx>
            <c:strRef>
              <c:f>Sheet1!$A$8</c:f>
              <c:strCache>
                <c:ptCount val="1"/>
                <c:pt idx="0">
                  <c:v>Non CF-bronchiectasis</c:v>
                </c:pt>
              </c:strCache>
            </c:strRef>
          </c:tx>
          <c:spPr>
            <a:gradFill flip="none" rotWithShape="1">
              <a:gsLst>
                <a:gs pos="0">
                  <a:srgbClr val="008080"/>
                </a:gs>
                <a:gs pos="50000">
                  <a:srgbClr val="00FFFF"/>
                </a:gs>
                <a:gs pos="100000">
                  <a:srgbClr val="008080"/>
                </a:gs>
              </a:gsLst>
              <a:lin ang="1080000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Sheet1!$B$8:$D$8</c:f>
              <c:numCache>
                <c:formatCode>General</c:formatCode>
                <c:ptCount val="3"/>
                <c:pt idx="0">
                  <c:v>7</c:v>
                </c:pt>
                <c:pt idx="1">
                  <c:v>3</c:v>
                </c:pt>
                <c:pt idx="2">
                  <c:v>0</c:v>
                </c:pt>
              </c:numCache>
            </c:numRef>
          </c:val>
          <c:extLst>
            <c:ext xmlns:c16="http://schemas.microsoft.com/office/drawing/2014/chart" uri="{C3380CC4-5D6E-409C-BE32-E72D297353CC}">
              <c16:uniqueId val="{00000006-ADF3-4A49-A8FA-C73B6C6A107F}"/>
            </c:ext>
          </c:extLst>
        </c:ser>
        <c:ser>
          <c:idx val="7"/>
          <c:order val="7"/>
          <c:tx>
            <c:strRef>
              <c:f>Sheet1!$A$9</c:f>
              <c:strCache>
                <c:ptCount val="1"/>
                <c:pt idx="0">
                  <c:v>Retransplant</c:v>
                </c:pt>
              </c:strCache>
            </c:strRef>
          </c:tx>
          <c:spPr>
            <a:gradFill flip="none" rotWithShape="1">
              <a:gsLst>
                <a:gs pos="0">
                  <a:srgbClr val="006600"/>
                </a:gs>
                <a:gs pos="50000">
                  <a:srgbClr val="009900"/>
                </a:gs>
                <a:gs pos="100000">
                  <a:srgbClr val="006600"/>
                </a:gs>
              </a:gsLst>
              <a:lin ang="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Sheet1!$B$9:$D$9</c:f>
              <c:numCache>
                <c:formatCode>General</c:formatCode>
                <c:ptCount val="3"/>
                <c:pt idx="0">
                  <c:v>1</c:v>
                </c:pt>
                <c:pt idx="1">
                  <c:v>0</c:v>
                </c:pt>
                <c:pt idx="2">
                  <c:v>0</c:v>
                </c:pt>
              </c:numCache>
            </c:numRef>
          </c:val>
          <c:extLst>
            <c:ext xmlns:c16="http://schemas.microsoft.com/office/drawing/2014/chart" uri="{C3380CC4-5D6E-409C-BE32-E72D297353CC}">
              <c16:uniqueId val="{00000007-ADF3-4A49-A8FA-C73B6C6A107F}"/>
            </c:ext>
          </c:extLst>
        </c:ser>
        <c:ser>
          <c:idx val="8"/>
          <c:order val="8"/>
          <c:tx>
            <c:strRef>
              <c:f>Sheet1!$A$10</c:f>
              <c:strCache>
                <c:ptCount val="1"/>
                <c:pt idx="0">
                  <c:v>Other</c:v>
                </c:pt>
              </c:strCache>
            </c:strRef>
          </c:tx>
          <c:spPr>
            <a:gradFill flip="none" rotWithShape="1">
              <a:gsLst>
                <a:gs pos="0">
                  <a:srgbClr val="660066"/>
                </a:gs>
                <a:gs pos="50000">
                  <a:srgbClr val="CC00CC"/>
                </a:gs>
                <a:gs pos="100000">
                  <a:srgbClr val="660066"/>
                </a:gs>
              </a:gsLst>
              <a:lin ang="1080000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Sheet1!$B$10:$D$10</c:f>
              <c:numCache>
                <c:formatCode>General</c:formatCode>
                <c:ptCount val="3"/>
                <c:pt idx="0">
                  <c:v>28</c:v>
                </c:pt>
                <c:pt idx="1">
                  <c:v>55</c:v>
                </c:pt>
                <c:pt idx="2">
                  <c:v>7</c:v>
                </c:pt>
              </c:numCache>
            </c:numRef>
          </c:val>
          <c:extLst>
            <c:ext xmlns:c16="http://schemas.microsoft.com/office/drawing/2014/chart" uri="{C3380CC4-5D6E-409C-BE32-E72D297353CC}">
              <c16:uniqueId val="{00000008-ADF3-4A49-A8FA-C73B6C6A107F}"/>
            </c:ext>
          </c:extLst>
        </c:ser>
        <c:dLbls>
          <c:showLegendKey val="0"/>
          <c:showVal val="0"/>
          <c:showCatName val="0"/>
          <c:showSerName val="0"/>
          <c:showPercent val="0"/>
          <c:showBubbleSize val="0"/>
        </c:dLbls>
        <c:gapWidth val="60"/>
        <c:overlap val="100"/>
        <c:axId val="755323392"/>
        <c:axId val="755323784"/>
      </c:barChart>
      <c:catAx>
        <c:axId val="755323392"/>
        <c:scaling>
          <c:orientation val="minMax"/>
        </c:scaling>
        <c:delete val="0"/>
        <c:axPos val="b"/>
        <c:numFmt formatCode="General"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755323784"/>
        <c:crosses val="autoZero"/>
        <c:auto val="1"/>
        <c:lblAlgn val="ctr"/>
        <c:lblOffset val="100"/>
        <c:noMultiLvlLbl val="0"/>
      </c:catAx>
      <c:valAx>
        <c:axId val="755323784"/>
        <c:scaling>
          <c:orientation val="minMax"/>
        </c:scaling>
        <c:delete val="0"/>
        <c:axPos val="l"/>
        <c:majorGridlines>
          <c:spPr>
            <a:ln w="6350">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 of Transplants</a:t>
                </a:r>
                <a:endParaRPr lang="en-US" sz="1700" dirty="0">
                  <a:solidFill>
                    <a:schemeClr val="bg2"/>
                  </a:solidFill>
                </a:endParaRPr>
              </a:p>
            </c:rich>
          </c:tx>
          <c:layout>
            <c:manualLayout>
              <c:xMode val="edge"/>
              <c:yMode val="edge"/>
              <c:x val="1.7812428051756687E-2"/>
              <c:y val="0.28554863477886161"/>
            </c:manualLayout>
          </c:layout>
          <c:overlay val="0"/>
        </c:title>
        <c:numFmt formatCode="0%"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755323392"/>
        <c:crosses val="autoZero"/>
        <c:crossBetween val="between"/>
      </c:valAx>
      <c:spPr>
        <a:noFill/>
        <a:ln>
          <a:solidFill>
            <a:schemeClr val="bg2"/>
          </a:solidFill>
        </a:ln>
      </c:spPr>
    </c:plotArea>
    <c:legend>
      <c:legendPos val="r"/>
      <c:layout>
        <c:manualLayout>
          <c:xMode val="edge"/>
          <c:yMode val="edge"/>
          <c:x val="0.78275907321929594"/>
          <c:y val="6.8708759099941494E-2"/>
          <c:w val="0.19696918273146891"/>
          <c:h val="0.80453245583108079"/>
        </c:manualLayout>
      </c:layout>
      <c:overlay val="0"/>
      <c:spPr>
        <a:solidFill>
          <a:schemeClr val="tx1"/>
        </a:solidFill>
        <a:ln w="12700">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246549461489523"/>
          <c:y val="0.11034879429133858"/>
          <c:w val="0.85181045796000165"/>
          <c:h val="0.74925812007874015"/>
        </c:manualLayout>
      </c:layout>
      <c:barChart>
        <c:barDir val="col"/>
        <c:grouping val="percentStacked"/>
        <c:varyColors val="0"/>
        <c:ser>
          <c:idx val="0"/>
          <c:order val="0"/>
          <c:tx>
            <c:strRef>
              <c:f>Sheet1!$A$2</c:f>
              <c:strCache>
                <c:ptCount val="1"/>
                <c:pt idx="0">
                  <c:v>0-5</c:v>
                </c:pt>
              </c:strCache>
            </c:strRef>
          </c:tx>
          <c:spPr>
            <a:gradFill flip="none" rotWithShape="1">
              <a:gsLst>
                <a:gs pos="0">
                  <a:srgbClr val="00FFFF"/>
                </a:gs>
                <a:gs pos="50000">
                  <a:srgbClr val="00B0F0"/>
                </a:gs>
                <a:gs pos="100000">
                  <a:srgbClr val="00FFFF"/>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Sheet1!$B$2:$D$2</c:f>
              <c:numCache>
                <c:formatCode>General</c:formatCode>
                <c:ptCount val="3"/>
                <c:pt idx="0">
                  <c:v>1</c:v>
                </c:pt>
                <c:pt idx="1">
                  <c:v>0</c:v>
                </c:pt>
                <c:pt idx="2">
                  <c:v>0</c:v>
                </c:pt>
              </c:numCache>
            </c:numRef>
          </c:val>
          <c:extLst>
            <c:ext xmlns:c16="http://schemas.microsoft.com/office/drawing/2014/chart" uri="{C3380CC4-5D6E-409C-BE32-E72D297353CC}">
              <c16:uniqueId val="{00000000-DC11-46D4-940E-53C3D837BF45}"/>
            </c:ext>
          </c:extLst>
        </c:ser>
        <c:ser>
          <c:idx val="1"/>
          <c:order val="1"/>
          <c:tx>
            <c:strRef>
              <c:f>Sheet1!$A$3</c:f>
              <c:strCache>
                <c:ptCount val="1"/>
                <c:pt idx="0">
                  <c:v>6-11</c:v>
                </c:pt>
              </c:strCache>
            </c:strRef>
          </c:tx>
          <c:spPr>
            <a:gradFill flip="none" rotWithShape="1">
              <a:gsLst>
                <a:gs pos="50000">
                  <a:srgbClr val="66FF33"/>
                </a:gs>
                <a:gs pos="50000">
                  <a:srgbClr val="66FF33"/>
                </a:gs>
                <a:gs pos="4294">
                  <a:srgbClr val="009900"/>
                </a:gs>
                <a:gs pos="100000">
                  <a:srgbClr val="00990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Sheet1!$B$3:$D$3</c:f>
              <c:numCache>
                <c:formatCode>General</c:formatCode>
                <c:ptCount val="3"/>
                <c:pt idx="0">
                  <c:v>1</c:v>
                </c:pt>
                <c:pt idx="1">
                  <c:v>3</c:v>
                </c:pt>
                <c:pt idx="2">
                  <c:v>2</c:v>
                </c:pt>
              </c:numCache>
            </c:numRef>
          </c:val>
          <c:extLst>
            <c:ext xmlns:c16="http://schemas.microsoft.com/office/drawing/2014/chart" uri="{C3380CC4-5D6E-409C-BE32-E72D297353CC}">
              <c16:uniqueId val="{00000001-DC11-46D4-940E-53C3D837BF45}"/>
            </c:ext>
          </c:extLst>
        </c:ser>
        <c:ser>
          <c:idx val="2"/>
          <c:order val="2"/>
          <c:tx>
            <c:strRef>
              <c:f>Sheet1!$A$4</c:f>
              <c:strCache>
                <c:ptCount val="1"/>
                <c:pt idx="0">
                  <c:v>12-17</c:v>
                </c:pt>
              </c:strCache>
            </c:strRef>
          </c:tx>
          <c:spPr>
            <a:gradFill flip="none" rotWithShape="1">
              <a:gsLst>
                <a:gs pos="0">
                  <a:srgbClr val="C00000"/>
                </a:gs>
                <a:gs pos="50000">
                  <a:srgbClr val="FF0000"/>
                </a:gs>
                <a:gs pos="100000">
                  <a:srgbClr val="C00000"/>
                </a:gs>
              </a:gsLst>
              <a:lin ang="1080000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Sheet1!$B$4:$D$4</c:f>
              <c:numCache>
                <c:formatCode>General</c:formatCode>
                <c:ptCount val="3"/>
                <c:pt idx="0">
                  <c:v>37</c:v>
                </c:pt>
                <c:pt idx="1">
                  <c:v>43</c:v>
                </c:pt>
                <c:pt idx="2">
                  <c:v>11</c:v>
                </c:pt>
              </c:numCache>
            </c:numRef>
          </c:val>
          <c:extLst>
            <c:ext xmlns:c16="http://schemas.microsoft.com/office/drawing/2014/chart" uri="{C3380CC4-5D6E-409C-BE32-E72D297353CC}">
              <c16:uniqueId val="{00000002-DC11-46D4-940E-53C3D837BF45}"/>
            </c:ext>
          </c:extLst>
        </c:ser>
        <c:ser>
          <c:idx val="3"/>
          <c:order val="3"/>
          <c:tx>
            <c:strRef>
              <c:f>Sheet1!$A$5</c:f>
              <c:strCache>
                <c:ptCount val="1"/>
                <c:pt idx="0">
                  <c:v>18-34</c:v>
                </c:pt>
              </c:strCache>
            </c:strRef>
          </c:tx>
          <c:spPr>
            <a:gradFill flip="none" rotWithShape="1">
              <a:gsLst>
                <a:gs pos="0">
                  <a:schemeClr val="tx2">
                    <a:lumMod val="75000"/>
                  </a:schemeClr>
                </a:gs>
                <a:gs pos="50000">
                  <a:srgbClr val="FFFF00"/>
                </a:gs>
                <a:gs pos="100000">
                  <a:schemeClr val="tx2">
                    <a:lumMod val="75000"/>
                  </a:schemeClr>
                </a:gs>
              </a:gsLst>
              <a:lin ang="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Sheet1!$B$5:$D$5</c:f>
              <c:numCache>
                <c:formatCode>General</c:formatCode>
                <c:ptCount val="3"/>
                <c:pt idx="0">
                  <c:v>164</c:v>
                </c:pt>
                <c:pt idx="1">
                  <c:v>172</c:v>
                </c:pt>
                <c:pt idx="2">
                  <c:v>39</c:v>
                </c:pt>
              </c:numCache>
            </c:numRef>
          </c:val>
          <c:extLst>
            <c:ext xmlns:c16="http://schemas.microsoft.com/office/drawing/2014/chart" uri="{C3380CC4-5D6E-409C-BE32-E72D297353CC}">
              <c16:uniqueId val="{00000003-DC11-46D4-940E-53C3D837BF45}"/>
            </c:ext>
          </c:extLst>
        </c:ser>
        <c:ser>
          <c:idx val="4"/>
          <c:order val="4"/>
          <c:tx>
            <c:strRef>
              <c:f>Sheet1!$A$6</c:f>
              <c:strCache>
                <c:ptCount val="1"/>
                <c:pt idx="0">
                  <c:v>35-49</c:v>
                </c:pt>
              </c:strCache>
            </c:strRef>
          </c:tx>
          <c:spPr>
            <a:gradFill>
              <a:gsLst>
                <a:gs pos="0">
                  <a:schemeClr val="bg1">
                    <a:lumMod val="75000"/>
                    <a:lumOff val="25000"/>
                  </a:schemeClr>
                </a:gs>
                <a:gs pos="50000">
                  <a:schemeClr val="bg1">
                    <a:lumMod val="50000"/>
                    <a:lumOff val="50000"/>
                  </a:schemeClr>
                </a:gs>
                <a:gs pos="100000">
                  <a:schemeClr val="bg1">
                    <a:lumMod val="75000"/>
                    <a:lumOff val="25000"/>
                  </a:schemeClr>
                </a:gs>
              </a:gsLst>
              <a:lin ang="0" scaled="1"/>
            </a:gradFill>
            <a:ln>
              <a:solidFill>
                <a:schemeClr val="bg2"/>
              </a:solidFill>
            </a:ln>
          </c:spPr>
          <c:invertIfNegative val="0"/>
          <c:cat>
            <c:strRef>
              <c:f>Sheet1!$B$1:$D$1</c:f>
              <c:strCache>
                <c:ptCount val="3"/>
                <c:pt idx="0">
                  <c:v>Europe</c:v>
                </c:pt>
                <c:pt idx="1">
                  <c:v>North America</c:v>
                </c:pt>
                <c:pt idx="2">
                  <c:v>Other</c:v>
                </c:pt>
              </c:strCache>
            </c:strRef>
          </c:cat>
          <c:val>
            <c:numRef>
              <c:f>Sheet1!$B$6:$D$6</c:f>
              <c:numCache>
                <c:formatCode>General</c:formatCode>
                <c:ptCount val="3"/>
                <c:pt idx="0">
                  <c:v>203</c:v>
                </c:pt>
                <c:pt idx="1">
                  <c:v>105</c:v>
                </c:pt>
                <c:pt idx="2">
                  <c:v>25</c:v>
                </c:pt>
              </c:numCache>
            </c:numRef>
          </c:val>
          <c:extLst>
            <c:ext xmlns:c16="http://schemas.microsoft.com/office/drawing/2014/chart" uri="{C3380CC4-5D6E-409C-BE32-E72D297353CC}">
              <c16:uniqueId val="{00000004-DC11-46D4-940E-53C3D837BF45}"/>
            </c:ext>
          </c:extLst>
        </c:ser>
        <c:ser>
          <c:idx val="5"/>
          <c:order val="5"/>
          <c:tx>
            <c:strRef>
              <c:f>Sheet1!$A$7</c:f>
              <c:strCache>
                <c:ptCount val="1"/>
                <c:pt idx="0">
                  <c:v>50-59</c:v>
                </c:pt>
              </c:strCache>
            </c:strRef>
          </c:tx>
          <c:spPr>
            <a:gradFill flip="none" rotWithShape="1">
              <a:gsLst>
                <a:gs pos="0">
                  <a:srgbClr val="7030A0"/>
                </a:gs>
                <a:gs pos="50000">
                  <a:srgbClr val="9966FF"/>
                </a:gs>
                <a:gs pos="100000">
                  <a:srgbClr val="7030A0"/>
                </a:gs>
              </a:gsLst>
              <a:lin ang="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Sheet1!$B$7:$D$7</c:f>
              <c:numCache>
                <c:formatCode>General</c:formatCode>
                <c:ptCount val="3"/>
                <c:pt idx="0">
                  <c:v>97</c:v>
                </c:pt>
                <c:pt idx="1">
                  <c:v>41</c:v>
                </c:pt>
                <c:pt idx="2">
                  <c:v>14</c:v>
                </c:pt>
              </c:numCache>
            </c:numRef>
          </c:val>
          <c:extLst>
            <c:ext xmlns:c16="http://schemas.microsoft.com/office/drawing/2014/chart" uri="{C3380CC4-5D6E-409C-BE32-E72D297353CC}">
              <c16:uniqueId val="{00000005-DC11-46D4-940E-53C3D837BF45}"/>
            </c:ext>
          </c:extLst>
        </c:ser>
        <c:ser>
          <c:idx val="6"/>
          <c:order val="6"/>
          <c:tx>
            <c:strRef>
              <c:f>Sheet1!$A$8</c:f>
              <c:strCache>
                <c:ptCount val="1"/>
                <c:pt idx="0">
                  <c:v>60+</c:v>
                </c:pt>
              </c:strCache>
            </c:strRef>
          </c:tx>
          <c:spPr>
            <a:gradFill>
              <a:gsLst>
                <a:gs pos="0">
                  <a:srgbClr val="CC6600"/>
                </a:gs>
                <a:gs pos="50000">
                  <a:srgbClr val="FF9900"/>
                </a:gs>
                <a:gs pos="100000">
                  <a:srgbClr val="CC6600"/>
                </a:gs>
              </a:gsLst>
              <a:lin ang="0" scaled="1"/>
            </a:gradFill>
            <a:ln>
              <a:solidFill>
                <a:srgbClr val="000000"/>
              </a:solidFill>
            </a:ln>
          </c:spPr>
          <c:invertIfNegative val="0"/>
          <c:cat>
            <c:strRef>
              <c:f>Sheet1!$B$1:$D$1</c:f>
              <c:strCache>
                <c:ptCount val="3"/>
                <c:pt idx="0">
                  <c:v>Europe</c:v>
                </c:pt>
                <c:pt idx="1">
                  <c:v>North America</c:v>
                </c:pt>
                <c:pt idx="2">
                  <c:v>Other</c:v>
                </c:pt>
              </c:strCache>
            </c:strRef>
          </c:cat>
          <c:val>
            <c:numRef>
              <c:f>Sheet1!$B$8:$D$8</c:f>
              <c:numCache>
                <c:formatCode>General</c:formatCode>
                <c:ptCount val="3"/>
                <c:pt idx="0">
                  <c:v>13</c:v>
                </c:pt>
                <c:pt idx="1">
                  <c:v>4</c:v>
                </c:pt>
                <c:pt idx="2">
                  <c:v>3</c:v>
                </c:pt>
              </c:numCache>
            </c:numRef>
          </c:val>
          <c:extLst>
            <c:ext xmlns:c16="http://schemas.microsoft.com/office/drawing/2014/chart" uri="{C3380CC4-5D6E-409C-BE32-E72D297353CC}">
              <c16:uniqueId val="{00000001-7B59-4BD6-876E-E934F1D4EC1F}"/>
            </c:ext>
          </c:extLst>
        </c:ser>
        <c:dLbls>
          <c:showLegendKey val="0"/>
          <c:showVal val="0"/>
          <c:showCatName val="0"/>
          <c:showSerName val="0"/>
          <c:showPercent val="0"/>
          <c:showBubbleSize val="0"/>
        </c:dLbls>
        <c:gapWidth val="45"/>
        <c:overlap val="100"/>
        <c:axId val="755324568"/>
        <c:axId val="755324960"/>
      </c:barChart>
      <c:catAx>
        <c:axId val="755324568"/>
        <c:scaling>
          <c:orientation val="minMax"/>
        </c:scaling>
        <c:delete val="0"/>
        <c:axPos val="b"/>
        <c:numFmt formatCode="General"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755324960"/>
        <c:crosses val="autoZero"/>
        <c:auto val="1"/>
        <c:lblAlgn val="ctr"/>
        <c:lblOffset val="100"/>
        <c:noMultiLvlLbl val="0"/>
      </c:catAx>
      <c:valAx>
        <c:axId val="755324960"/>
        <c:scaling>
          <c:orientation val="minMax"/>
        </c:scaling>
        <c:delete val="0"/>
        <c:axPos val="l"/>
        <c:majorGridlines>
          <c:spPr>
            <a:ln w="6350">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 of Donors</a:t>
                </a:r>
                <a:endParaRPr lang="en-US" sz="1700" dirty="0">
                  <a:solidFill>
                    <a:schemeClr val="bg2"/>
                  </a:solidFill>
                </a:endParaRPr>
              </a:p>
            </c:rich>
          </c:tx>
          <c:layout>
            <c:manualLayout>
              <c:xMode val="edge"/>
              <c:yMode val="edge"/>
              <c:x val="6.6714182278939228E-4"/>
              <c:y val="0.34301160597112856"/>
            </c:manualLayout>
          </c:layout>
          <c:overlay val="0"/>
        </c:title>
        <c:numFmt formatCode="0%"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755324568"/>
        <c:crosses val="autoZero"/>
        <c:crossBetween val="between"/>
        <c:majorUnit val="0.2"/>
      </c:valAx>
      <c:spPr>
        <a:noFill/>
        <a:ln w="12700">
          <a:solidFill>
            <a:schemeClr val="bg2"/>
          </a:solidFill>
        </a:ln>
      </c:spPr>
    </c:plotArea>
    <c:legend>
      <c:legendPos val="t"/>
      <c:layout>
        <c:manualLayout>
          <c:xMode val="edge"/>
          <c:yMode val="edge"/>
          <c:x val="0.1092039236620846"/>
          <c:y val="1.5625E-2"/>
          <c:w val="0.84797366430891052"/>
          <c:h val="7.7063238188976382E-2"/>
        </c:manualLayout>
      </c:layout>
      <c:overlay val="0"/>
      <c:spPr>
        <a:noFill/>
        <a:ln w="12700">
          <a:solidFill>
            <a:schemeClr val="bg2"/>
          </a:solidFill>
        </a:ln>
      </c:spPr>
      <c:txPr>
        <a:bodyPr/>
        <a:lstStyle/>
        <a:p>
          <a:pPr>
            <a:defRPr sz="15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949736371449164E-2"/>
          <c:y val="3.6278622499774767E-2"/>
          <c:w val="0.89089610480105663"/>
          <c:h val="0.8171907405016996"/>
        </c:manualLayout>
      </c:layout>
      <c:scatterChart>
        <c:scatterStyle val="lineMarker"/>
        <c:varyColors val="0"/>
        <c:ser>
          <c:idx val="0"/>
          <c:order val="0"/>
          <c:tx>
            <c:strRef>
              <c:f>Sheet1!$B$1</c:f>
              <c:strCache>
                <c:ptCount val="1"/>
                <c:pt idx="0">
                  <c:v>Survival</c:v>
                </c:pt>
              </c:strCache>
            </c:strRef>
          </c:tx>
          <c:spPr>
            <a:ln w="41275">
              <a:solidFill>
                <a:srgbClr val="00B0F0"/>
              </a:solidFill>
            </a:ln>
          </c:spPr>
          <c:marker>
            <c:symbol val="none"/>
          </c:marker>
          <c:xVal>
            <c:numRef>
              <c:f>Sheet1!$A$2:$A$43</c:f>
              <c:numCache>
                <c:formatCode>General</c:formatCode>
                <c:ptCount val="4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numCache>
            </c:numRef>
          </c:xVal>
          <c:yVal>
            <c:numRef>
              <c:f>Sheet1!$B$2:$B$43</c:f>
              <c:numCache>
                <c:formatCode>General</c:formatCode>
                <c:ptCount val="42"/>
                <c:pt idx="0">
                  <c:v>100</c:v>
                </c:pt>
                <c:pt idx="1">
                  <c:v>81.36</c:v>
                </c:pt>
                <c:pt idx="2">
                  <c:v>76.998000000000005</c:v>
                </c:pt>
                <c:pt idx="3">
                  <c:v>74.484999999999999</c:v>
                </c:pt>
                <c:pt idx="4">
                  <c:v>72.614999999999995</c:v>
                </c:pt>
                <c:pt idx="5">
                  <c:v>71.427999999999997</c:v>
                </c:pt>
                <c:pt idx="6">
                  <c:v>70.528000000000006</c:v>
                </c:pt>
                <c:pt idx="7">
                  <c:v>69.662000000000006</c:v>
                </c:pt>
                <c:pt idx="8">
                  <c:v>68.94</c:v>
                </c:pt>
                <c:pt idx="9">
                  <c:v>68.325999999999993</c:v>
                </c:pt>
                <c:pt idx="10">
                  <c:v>67.784000000000006</c:v>
                </c:pt>
                <c:pt idx="11">
                  <c:v>67.094999999999999</c:v>
                </c:pt>
                <c:pt idx="12">
                  <c:v>66.405000000000001</c:v>
                </c:pt>
                <c:pt idx="13">
                  <c:v>59.338000000000001</c:v>
                </c:pt>
                <c:pt idx="14">
                  <c:v>54.947000000000003</c:v>
                </c:pt>
                <c:pt idx="15">
                  <c:v>51.186999999999998</c:v>
                </c:pt>
                <c:pt idx="16">
                  <c:v>48.712000000000003</c:v>
                </c:pt>
                <c:pt idx="17">
                  <c:v>46.005000000000003</c:v>
                </c:pt>
                <c:pt idx="18">
                  <c:v>44.027000000000001</c:v>
                </c:pt>
                <c:pt idx="19">
                  <c:v>41.271999999999998</c:v>
                </c:pt>
                <c:pt idx="20">
                  <c:v>38.427</c:v>
                </c:pt>
                <c:pt idx="21">
                  <c:v>35.622</c:v>
                </c:pt>
                <c:pt idx="22">
                  <c:v>33.540999999999997</c:v>
                </c:pt>
                <c:pt idx="23">
                  <c:v>31.968</c:v>
                </c:pt>
                <c:pt idx="24">
                  <c:v>30.062999999999999</c:v>
                </c:pt>
                <c:pt idx="25">
                  <c:v>28.748000000000001</c:v>
                </c:pt>
                <c:pt idx="26">
                  <c:v>27.036000000000001</c:v>
                </c:pt>
                <c:pt idx="27">
                  <c:v>25.507000000000001</c:v>
                </c:pt>
                <c:pt idx="28">
                  <c:v>24.831</c:v>
                </c:pt>
                <c:pt idx="29">
                  <c:v>23.975000000000001</c:v>
                </c:pt>
                <c:pt idx="30">
                  <c:v>22.603000000000002</c:v>
                </c:pt>
                <c:pt idx="31">
                  <c:v>21.773</c:v>
                </c:pt>
                <c:pt idx="32">
                  <c:v>19.760000000000002</c:v>
                </c:pt>
                <c:pt idx="33">
                  <c:v>18.626999999999999</c:v>
                </c:pt>
                <c:pt idx="34">
                  <c:v>18.122</c:v>
                </c:pt>
                <c:pt idx="35">
                  <c:v>17.646000000000001</c:v>
                </c:pt>
                <c:pt idx="36">
                  <c:v>16.664999999999999</c:v>
                </c:pt>
              </c:numCache>
            </c:numRef>
          </c:yVal>
          <c:smooth val="0"/>
          <c:extLst>
            <c:ext xmlns:c16="http://schemas.microsoft.com/office/drawing/2014/chart" uri="{C3380CC4-5D6E-409C-BE32-E72D297353CC}">
              <c16:uniqueId val="{00000000-3A63-4A11-A137-F8388C3DBB09}"/>
            </c:ext>
          </c:extLst>
        </c:ser>
        <c:ser>
          <c:idx val="1"/>
          <c:order val="1"/>
          <c:tx>
            <c:strRef>
              <c:f>Sheet1!$C$1</c:f>
              <c:strCache>
                <c:ptCount val="1"/>
                <c:pt idx="0">
                  <c:v>95% lower confidence limit</c:v>
                </c:pt>
              </c:strCache>
            </c:strRef>
          </c:tx>
          <c:spPr>
            <a:ln w="41275">
              <a:solidFill>
                <a:srgbClr val="00B0F0"/>
              </a:solidFill>
              <a:prstDash val="sysDash"/>
            </a:ln>
          </c:spPr>
          <c:marker>
            <c:symbol val="none"/>
          </c:marker>
          <c:xVal>
            <c:numRef>
              <c:f>Sheet1!$A$2:$A$43</c:f>
              <c:numCache>
                <c:formatCode>General</c:formatCode>
                <c:ptCount val="4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numCache>
            </c:numRef>
          </c:xVal>
          <c:yVal>
            <c:numRef>
              <c:f>Sheet1!$C$2:$C$43</c:f>
              <c:numCache>
                <c:formatCode>General</c:formatCode>
                <c:ptCount val="42"/>
                <c:pt idx="0">
                  <c:v>100</c:v>
                </c:pt>
                <c:pt idx="1">
                  <c:v>79.873000000000005</c:v>
                </c:pt>
                <c:pt idx="2">
                  <c:v>75.399000000000001</c:v>
                </c:pt>
                <c:pt idx="3">
                  <c:v>72.831999999999994</c:v>
                </c:pt>
                <c:pt idx="4">
                  <c:v>70.926000000000002</c:v>
                </c:pt>
                <c:pt idx="5">
                  <c:v>69.718000000000004</c:v>
                </c:pt>
                <c:pt idx="6">
                  <c:v>68.802999999999997</c:v>
                </c:pt>
                <c:pt idx="7">
                  <c:v>67.924000000000007</c:v>
                </c:pt>
                <c:pt idx="8">
                  <c:v>67.191000000000003</c:v>
                </c:pt>
                <c:pt idx="9">
                  <c:v>66.567999999999998</c:v>
                </c:pt>
                <c:pt idx="10">
                  <c:v>66.018000000000001</c:v>
                </c:pt>
                <c:pt idx="11">
                  <c:v>65.320999999999998</c:v>
                </c:pt>
                <c:pt idx="12">
                  <c:v>64.622</c:v>
                </c:pt>
                <c:pt idx="13">
                  <c:v>57.484000000000002</c:v>
                </c:pt>
                <c:pt idx="14">
                  <c:v>53.064999999999998</c:v>
                </c:pt>
                <c:pt idx="15">
                  <c:v>49.29</c:v>
                </c:pt>
                <c:pt idx="16">
                  <c:v>46.805999999999997</c:v>
                </c:pt>
                <c:pt idx="17">
                  <c:v>44.094000000000001</c:v>
                </c:pt>
                <c:pt idx="18">
                  <c:v>42.112000000000002</c:v>
                </c:pt>
                <c:pt idx="19">
                  <c:v>39.353999999999999</c:v>
                </c:pt>
                <c:pt idx="20">
                  <c:v>36.509</c:v>
                </c:pt>
                <c:pt idx="21">
                  <c:v>33.707000000000001</c:v>
                </c:pt>
                <c:pt idx="22">
                  <c:v>31.631</c:v>
                </c:pt>
                <c:pt idx="23">
                  <c:v>30.061</c:v>
                </c:pt>
                <c:pt idx="24">
                  <c:v>28.158999999999999</c:v>
                </c:pt>
                <c:pt idx="25">
                  <c:v>26.844999999999999</c:v>
                </c:pt>
                <c:pt idx="26">
                  <c:v>25.132000000000001</c:v>
                </c:pt>
                <c:pt idx="27">
                  <c:v>23.602</c:v>
                </c:pt>
                <c:pt idx="28">
                  <c:v>22.922000000000001</c:v>
                </c:pt>
                <c:pt idx="29">
                  <c:v>22.056000000000001</c:v>
                </c:pt>
                <c:pt idx="30">
                  <c:v>20.663</c:v>
                </c:pt>
                <c:pt idx="31">
                  <c:v>19.814</c:v>
                </c:pt>
                <c:pt idx="32">
                  <c:v>17.734000000000002</c:v>
                </c:pt>
                <c:pt idx="33">
                  <c:v>16.538</c:v>
                </c:pt>
                <c:pt idx="34">
                  <c:v>15.984</c:v>
                </c:pt>
                <c:pt idx="35">
                  <c:v>15.385</c:v>
                </c:pt>
                <c:pt idx="36">
                  <c:v>13.896000000000001</c:v>
                </c:pt>
              </c:numCache>
            </c:numRef>
          </c:yVal>
          <c:smooth val="0"/>
          <c:extLst>
            <c:ext xmlns:c16="http://schemas.microsoft.com/office/drawing/2014/chart" uri="{C3380CC4-5D6E-409C-BE32-E72D297353CC}">
              <c16:uniqueId val="{00000001-3A63-4A11-A137-F8388C3DBB09}"/>
            </c:ext>
          </c:extLst>
        </c:ser>
        <c:ser>
          <c:idx val="2"/>
          <c:order val="2"/>
          <c:tx>
            <c:strRef>
              <c:f>Sheet1!$D$1</c:f>
              <c:strCache>
                <c:ptCount val="1"/>
                <c:pt idx="0">
                  <c:v>95% upper confidence limit</c:v>
                </c:pt>
              </c:strCache>
            </c:strRef>
          </c:tx>
          <c:spPr>
            <a:ln w="41275">
              <a:solidFill>
                <a:srgbClr val="00B0F0"/>
              </a:solidFill>
              <a:prstDash val="sysDash"/>
            </a:ln>
          </c:spPr>
          <c:marker>
            <c:symbol val="none"/>
          </c:marker>
          <c:xVal>
            <c:numRef>
              <c:f>Sheet1!$A$2:$A$43</c:f>
              <c:numCache>
                <c:formatCode>General</c:formatCode>
                <c:ptCount val="4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numCache>
            </c:numRef>
          </c:xVal>
          <c:yVal>
            <c:numRef>
              <c:f>Sheet1!$D$2:$D$43</c:f>
              <c:numCache>
                <c:formatCode>General</c:formatCode>
                <c:ptCount val="42"/>
                <c:pt idx="0">
                  <c:v>100</c:v>
                </c:pt>
                <c:pt idx="1">
                  <c:v>82.748999999999995</c:v>
                </c:pt>
                <c:pt idx="2">
                  <c:v>78.509</c:v>
                </c:pt>
                <c:pt idx="3">
                  <c:v>76.055000000000007</c:v>
                </c:pt>
                <c:pt idx="4">
                  <c:v>74.224999999999994</c:v>
                </c:pt>
                <c:pt idx="5">
                  <c:v>73.061000000000007</c:v>
                </c:pt>
                <c:pt idx="6">
                  <c:v>72.177000000000007</c:v>
                </c:pt>
                <c:pt idx="7">
                  <c:v>71.326999999999998</c:v>
                </c:pt>
                <c:pt idx="8">
                  <c:v>70.617000000000004</c:v>
                </c:pt>
                <c:pt idx="9">
                  <c:v>70.013000000000005</c:v>
                </c:pt>
                <c:pt idx="10">
                  <c:v>69.478999999999999</c:v>
                </c:pt>
                <c:pt idx="11">
                  <c:v>68.802000000000007</c:v>
                </c:pt>
                <c:pt idx="12">
                  <c:v>68.122</c:v>
                </c:pt>
                <c:pt idx="13">
                  <c:v>61.14</c:v>
                </c:pt>
                <c:pt idx="14">
                  <c:v>56.786000000000001</c:v>
                </c:pt>
                <c:pt idx="15">
                  <c:v>53.051000000000002</c:v>
                </c:pt>
                <c:pt idx="16">
                  <c:v>50.588000000000001</c:v>
                </c:pt>
                <c:pt idx="17">
                  <c:v>47.893999999999998</c:v>
                </c:pt>
                <c:pt idx="18">
                  <c:v>45.923999999999999</c:v>
                </c:pt>
                <c:pt idx="19">
                  <c:v>43.177999999999997</c:v>
                </c:pt>
                <c:pt idx="20">
                  <c:v>40.340000000000003</c:v>
                </c:pt>
                <c:pt idx="21">
                  <c:v>37.539000000000001</c:v>
                </c:pt>
                <c:pt idx="22">
                  <c:v>35.46</c:v>
                </c:pt>
                <c:pt idx="23">
                  <c:v>33.89</c:v>
                </c:pt>
                <c:pt idx="24">
                  <c:v>31.988</c:v>
                </c:pt>
                <c:pt idx="25">
                  <c:v>30.675999999999998</c:v>
                </c:pt>
                <c:pt idx="26">
                  <c:v>28.972000000000001</c:v>
                </c:pt>
                <c:pt idx="27">
                  <c:v>27.451000000000001</c:v>
                </c:pt>
                <c:pt idx="28">
                  <c:v>26.780999999999999</c:v>
                </c:pt>
                <c:pt idx="29">
                  <c:v>25.940999999999999</c:v>
                </c:pt>
                <c:pt idx="30">
                  <c:v>24.6</c:v>
                </c:pt>
                <c:pt idx="31">
                  <c:v>23.795000000000002</c:v>
                </c:pt>
                <c:pt idx="32">
                  <c:v>21.869</c:v>
                </c:pt>
                <c:pt idx="33">
                  <c:v>20.815000000000001</c:v>
                </c:pt>
                <c:pt idx="34">
                  <c:v>20.370999999999999</c:v>
                </c:pt>
                <c:pt idx="35">
                  <c:v>20.036000000000001</c:v>
                </c:pt>
                <c:pt idx="36">
                  <c:v>19.655000000000001</c:v>
                </c:pt>
              </c:numCache>
            </c:numRef>
          </c:yVal>
          <c:smooth val="0"/>
          <c:extLst>
            <c:ext xmlns:c16="http://schemas.microsoft.com/office/drawing/2014/chart" uri="{C3380CC4-5D6E-409C-BE32-E72D297353CC}">
              <c16:uniqueId val="{00000002-3A63-4A11-A137-F8388C3DBB09}"/>
            </c:ext>
          </c:extLst>
        </c:ser>
        <c:dLbls>
          <c:showLegendKey val="0"/>
          <c:showVal val="0"/>
          <c:showCatName val="0"/>
          <c:showSerName val="0"/>
          <c:showPercent val="0"/>
          <c:showBubbleSize val="0"/>
        </c:dLbls>
        <c:axId val="664788712"/>
        <c:axId val="664789104"/>
      </c:scatterChart>
      <c:valAx>
        <c:axId val="664788712"/>
        <c:scaling>
          <c:orientation val="minMax"/>
          <c:max val="25"/>
          <c:min val="0"/>
        </c:scaling>
        <c:delete val="0"/>
        <c:axPos val="b"/>
        <c:title>
          <c:tx>
            <c:rich>
              <a:bodyPr/>
              <a:lstStyle/>
              <a:p>
                <a:pPr>
                  <a:defRPr sz="1700">
                    <a:solidFill>
                      <a:schemeClr val="bg2"/>
                    </a:solidFill>
                  </a:defRPr>
                </a:pPr>
                <a:r>
                  <a:rPr lang="en-US" sz="1700" dirty="0" smtClean="0">
                    <a:solidFill>
                      <a:schemeClr val="bg2"/>
                    </a:solidFill>
                  </a:rPr>
                  <a:t>Years</a:t>
                </a:r>
                <a:endParaRPr lang="en-US" sz="1700" dirty="0">
                  <a:solidFill>
                    <a:schemeClr val="bg2"/>
                  </a:solidFill>
                </a:endParaRPr>
              </a:p>
            </c:rich>
          </c:tx>
          <c:layout>
            <c:manualLayout>
              <c:xMode val="edge"/>
              <c:yMode val="edge"/>
              <c:x val="0.49550693331475171"/>
              <c:y val="0.933663083781194"/>
            </c:manualLayout>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664789104"/>
        <c:crosses val="autoZero"/>
        <c:crossBetween val="midCat"/>
        <c:majorUnit val="1"/>
      </c:valAx>
      <c:valAx>
        <c:axId val="664789104"/>
        <c:scaling>
          <c:orientation val="minMax"/>
          <c:max val="10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Survival (%)</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664788712"/>
        <c:crosses val="autoZero"/>
        <c:crossBetween val="midCat"/>
        <c:majorUnit val="25"/>
      </c:valAx>
      <c:spPr>
        <a:noFill/>
        <a:ln>
          <a:solidFill>
            <a:schemeClr val="bg2"/>
          </a:solidFill>
        </a:ln>
      </c:spPr>
    </c:plotArea>
    <c:plotVisOnly val="1"/>
    <c:dispBlanksAs val="gap"/>
    <c:showDLblsOverMax val="0"/>
  </c:chart>
  <c:txPr>
    <a:bodyPr/>
    <a:lstStyle/>
    <a:p>
      <a:pPr>
        <a:defRPr sz="1800"/>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cdr:x>
      <cdr:y>0</cdr:y>
    </cdr:from>
    <cdr:to>
      <cdr:x>0.09565</cdr:x>
      <cdr:y>0.84375</cdr:y>
    </cdr:to>
    <cdr:sp macro="" textlink="">
      <cdr:nvSpPr>
        <cdr:cNvPr id="3" name="TextBox 2"/>
        <cdr:cNvSpPr txBox="1"/>
      </cdr:nvSpPr>
      <cdr:spPr>
        <a:xfrm xmlns:a="http://schemas.openxmlformats.org/drawingml/2006/main">
          <a:off x="0" y="0"/>
          <a:ext cx="838200" cy="4114800"/>
        </a:xfrm>
        <a:prstGeom xmlns:a="http://schemas.openxmlformats.org/drawingml/2006/main" prst="rect">
          <a:avLst/>
        </a:prstGeom>
      </cdr:spPr>
      <cdr:txBody>
        <a:bodyPr xmlns:a="http://schemas.openxmlformats.org/drawingml/2006/main" vertOverflow="clip" vert="vert270" wrap="square" rtlCol="0"/>
        <a:lstStyle xmlns:a="http://schemas.openxmlformats.org/drawingml/2006/main"/>
        <a:p xmlns:a="http://schemas.openxmlformats.org/drawingml/2006/main">
          <a:pPr algn="ctr" rtl="0"/>
          <a:r>
            <a:rPr lang="en-US" sz="1700" b="1" i="0" baseline="0" dirty="0" smtClean="0">
              <a:solidFill>
                <a:schemeClr val="bg2"/>
              </a:solidFill>
            </a:rPr>
            <a:t>Freedom from Severe Renal Dysfunction</a:t>
          </a:r>
          <a:r>
            <a:rPr lang="en-US" sz="1700" b="1" i="0" dirty="0" smtClean="0">
              <a:solidFill>
                <a:schemeClr val="bg2"/>
              </a:solidFill>
            </a:rPr>
            <a:t> (%)</a:t>
          </a:r>
          <a:endParaRPr lang="en-US" sz="1700" b="1" i="0" baseline="0" dirty="0" smtClean="0">
            <a:solidFill>
              <a:schemeClr val="bg2"/>
            </a:solidFill>
          </a:endParaRPr>
        </a:p>
        <a:p xmlns:a="http://schemas.openxmlformats.org/drawingml/2006/main">
          <a:endParaRPr lang="en-US" sz="1100" dirty="0">
            <a:solidFill>
              <a:schemeClr val="bg2"/>
            </a:solidFill>
          </a:endParaRPr>
        </a:p>
      </cdr:txBody>
    </cdr:sp>
  </cdr:relSizeAnchor>
  <cdr:relSizeAnchor xmlns:cdr="http://schemas.openxmlformats.org/drawingml/2006/chartDrawing">
    <cdr:from>
      <cdr:x>0.12389</cdr:x>
      <cdr:y>0.70313</cdr:y>
    </cdr:from>
    <cdr:to>
      <cdr:x>0.67257</cdr:x>
      <cdr:y>0.82812</cdr:y>
    </cdr:to>
    <cdr:sp macro="" textlink="">
      <cdr:nvSpPr>
        <cdr:cNvPr id="4" name="TextBox 3"/>
        <cdr:cNvSpPr txBox="1"/>
      </cdr:nvSpPr>
      <cdr:spPr>
        <a:xfrm xmlns:a="http://schemas.openxmlformats.org/drawingml/2006/main">
          <a:off x="1066800" y="3429000"/>
          <a:ext cx="4724464" cy="609576"/>
        </a:xfrm>
        <a:prstGeom xmlns:a="http://schemas.openxmlformats.org/drawingml/2006/main" prst="rect">
          <a:avLst/>
        </a:prstGeom>
        <a:noFill xmlns:a="http://schemas.openxmlformats.org/drawingml/2006/main"/>
        <a:ln xmlns:a="http://schemas.openxmlformats.org/drawingml/2006/main">
          <a:solidFill>
            <a:schemeClr val="bg2"/>
          </a:solidFill>
        </a:ln>
      </cdr:spPr>
      <cdr:txBody>
        <a:bodyPr xmlns:a="http://schemas.openxmlformats.org/drawingml/2006/main" vertOverflow="clip" wrap="square" rtlCol="0"/>
        <a:lstStyle xmlns:a="http://schemas.openxmlformats.org/drawingml/2006/main"/>
        <a:p xmlns:a="http://schemas.openxmlformats.org/drawingml/2006/main">
          <a:r>
            <a:rPr lang="en-US" sz="1500" b="1" dirty="0">
              <a:solidFill>
                <a:schemeClr val="bg2"/>
              </a:solidFill>
            </a:rPr>
            <a:t>*Severe renal dysfunction = Creatinine &gt; 2.5 mg/dl (221 μmol/L), </a:t>
          </a:r>
          <a:r>
            <a:rPr lang="en-US" sz="1500" b="1" dirty="0" smtClean="0">
              <a:solidFill>
                <a:schemeClr val="bg2"/>
              </a:solidFill>
            </a:rPr>
            <a:t>dialysis, </a:t>
          </a:r>
          <a:r>
            <a:rPr lang="en-US" sz="1500" b="1" dirty="0">
              <a:solidFill>
                <a:schemeClr val="bg2"/>
              </a:solidFill>
            </a:rPr>
            <a:t>or renal transplant</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DB252C-2B20-4579-B4F5-6B70C5EC6897}" type="datetimeFigureOut">
              <a:rPr lang="en-US" smtClean="0"/>
              <a:pPr/>
              <a:t>1/2/2020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3FF3A6-B03F-4710-AAA0-E3CB014C4A59}" type="slidenum">
              <a:rPr lang="en-US" smtClean="0"/>
              <a:pPr/>
              <a:t>‹#›</a:t>
            </a:fld>
            <a:endParaRPr lang="en-US" dirty="0"/>
          </a:p>
        </p:txBody>
      </p:sp>
    </p:spTree>
    <p:extLst>
      <p:ext uri="{BB962C8B-B14F-4D97-AF65-F5344CB8AC3E}">
        <p14:creationId xmlns:p14="http://schemas.microsoft.com/office/powerpoint/2010/main" val="9700961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a:t>
            </a:fld>
            <a:endParaRPr lang="en-US" dirty="0"/>
          </a:p>
        </p:txBody>
      </p:sp>
    </p:spTree>
    <p:extLst>
      <p:ext uri="{BB962C8B-B14F-4D97-AF65-F5344CB8AC3E}">
        <p14:creationId xmlns:p14="http://schemas.microsoft.com/office/powerpoint/2010/main" val="31481460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11</a:t>
            </a:fld>
            <a:endParaRPr lang="en-US" dirty="0"/>
          </a:p>
        </p:txBody>
      </p:sp>
    </p:spTree>
    <p:extLst>
      <p:ext uri="{BB962C8B-B14F-4D97-AF65-F5344CB8AC3E}">
        <p14:creationId xmlns:p14="http://schemas.microsoft.com/office/powerpoint/2010/main" val="5577663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 Transplants with unknown donor ages are excluded from this tabulation.</a:t>
            </a:r>
          </a:p>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12</a:t>
            </a:fld>
            <a:endParaRPr lang="en-US" dirty="0"/>
          </a:p>
        </p:txBody>
      </p:sp>
    </p:spTree>
    <p:extLst>
      <p:ext uri="{BB962C8B-B14F-4D97-AF65-F5344CB8AC3E}">
        <p14:creationId xmlns:p14="http://schemas.microsoft.com/office/powerpoint/2010/main" val="27996425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Therefore, 95% confidence limits are provided about the survival rate estimate; the survival rate shown is the best estimate but the true rate will most likely fall within these limits.</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median survival is the estimated time point at which 50% of all of the recipients have died.  The conditional median survival is the estimated time point at which 50% of the recipients who survive to at least 1 year have died.  Because the decline in survival is greatest during the first year following transplantation, the conditional survival provides a more realistic expectation of survival time for recipients who survive the early post-transplant period.</a:t>
            </a:r>
          </a:p>
        </p:txBody>
      </p:sp>
      <p:sp>
        <p:nvSpPr>
          <p:cNvPr id="4" name="Slide Number Placeholder 3"/>
          <p:cNvSpPr>
            <a:spLocks noGrp="1"/>
          </p:cNvSpPr>
          <p:nvPr>
            <p:ph type="sldNum" sz="quarter" idx="10"/>
          </p:nvPr>
        </p:nvSpPr>
        <p:spPr/>
        <p:txBody>
          <a:bodyPr/>
          <a:lstStyle/>
          <a:p>
            <a:fld id="{8D3FF3A6-B03F-4710-AAA0-E3CB014C4A59}" type="slidenum">
              <a:rPr lang="en-US" smtClean="0"/>
              <a:pPr/>
              <a:t>14</a:t>
            </a:fld>
            <a:endParaRPr lang="en-US" dirty="0"/>
          </a:p>
        </p:txBody>
      </p:sp>
    </p:spTree>
    <p:extLst>
      <p:ext uri="{BB962C8B-B14F-4D97-AF65-F5344CB8AC3E}">
        <p14:creationId xmlns:p14="http://schemas.microsoft.com/office/powerpoint/2010/main" val="18504302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  The conditional median survival is the estimated time point at which 50% of the recipients who survive to at least 1 year have died.  Because the decline in survival is greatest during the first year following transplantation, the conditional survival provides a more realistic expectation of survival time for recipients who survive the early post-transplant period.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a:t>
            </a: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15</a:t>
            </a:fld>
            <a:endParaRPr lang="en-US" dirty="0"/>
          </a:p>
        </p:txBody>
      </p:sp>
    </p:spTree>
    <p:extLst>
      <p:ext uri="{BB962C8B-B14F-4D97-AF65-F5344CB8AC3E}">
        <p14:creationId xmlns:p14="http://schemas.microsoft.com/office/powerpoint/2010/main" val="1508864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 </a:t>
            </a:r>
            <a:r>
              <a:rPr lang="en-US" sz="1200" kern="1200" dirty="0" smtClean="0">
                <a:solidFill>
                  <a:schemeClr val="tx1"/>
                </a:solidFill>
                <a:latin typeface="+mn-lt"/>
                <a:ea typeface="+mn-ea"/>
                <a:cs typeface="+mn-cs"/>
              </a:rPr>
              <a:t>Results of log-rank</a:t>
            </a:r>
            <a:r>
              <a:rPr lang="en-US" sz="1200" kern="1200" baseline="0" dirty="0" smtClean="0">
                <a:solidFill>
                  <a:schemeClr val="tx1"/>
                </a:solidFill>
                <a:latin typeface="+mn-lt"/>
                <a:ea typeface="+mn-ea"/>
                <a:cs typeface="+mn-cs"/>
              </a:rPr>
              <a:t> test should be interpreted with caution when curves cross.</a:t>
            </a: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16</a:t>
            </a:fld>
            <a:endParaRPr lang="en-US" dirty="0"/>
          </a:p>
        </p:txBody>
      </p:sp>
    </p:spTree>
    <p:extLst>
      <p:ext uri="{BB962C8B-B14F-4D97-AF65-F5344CB8AC3E}">
        <p14:creationId xmlns:p14="http://schemas.microsoft.com/office/powerpoint/2010/main" val="12726493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 </a:t>
            </a:r>
            <a:r>
              <a:rPr lang="en-US" sz="1200" kern="1200" dirty="0" smtClean="0">
                <a:solidFill>
                  <a:schemeClr val="tx1"/>
                </a:solidFill>
                <a:latin typeface="+mn-lt"/>
                <a:ea typeface="+mn-ea"/>
                <a:cs typeface="+mn-cs"/>
              </a:rPr>
              <a:t>Results of log-rank</a:t>
            </a:r>
            <a:r>
              <a:rPr lang="en-US" sz="1200" kern="1200" baseline="0" dirty="0" smtClean="0">
                <a:solidFill>
                  <a:schemeClr val="tx1"/>
                </a:solidFill>
                <a:latin typeface="+mn-lt"/>
                <a:ea typeface="+mn-ea"/>
                <a:cs typeface="+mn-cs"/>
              </a:rPr>
              <a:t> test should be interpreted with caution when curves cross.</a:t>
            </a: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17</a:t>
            </a:fld>
            <a:endParaRPr lang="en-US" dirty="0"/>
          </a:p>
        </p:txBody>
      </p:sp>
    </p:spTree>
    <p:extLst>
      <p:ext uri="{BB962C8B-B14F-4D97-AF65-F5344CB8AC3E}">
        <p14:creationId xmlns:p14="http://schemas.microsoft.com/office/powerpoint/2010/main" val="6383696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Functional status is collected using Karnofsky score for adult recipients.</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This figure shows the functional status reported on the 1-year, 2-year and 3-year annual follow-ups.  Because all follow-ups between March 2005 and June 2017 were included, the bars do not include the same patients.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18</a:t>
            </a:fld>
            <a:endParaRPr lang="en-US" dirty="0"/>
          </a:p>
        </p:txBody>
      </p:sp>
    </p:spTree>
    <p:extLst>
      <p:ext uri="{BB962C8B-B14F-4D97-AF65-F5344CB8AC3E}">
        <p14:creationId xmlns:p14="http://schemas.microsoft.com/office/powerpoint/2010/main" val="403986767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figure shows the employment status reported on the 1-year, 3-year and 5-year annual follow-ups.  Because all follow-ups between April 1994 and June 2017 were included, the bars do not include the same patients.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19</a:t>
            </a:fld>
            <a:endParaRPr lang="en-US" dirty="0"/>
          </a:p>
        </p:txBody>
      </p:sp>
    </p:spTree>
    <p:extLst>
      <p:ext uri="{BB962C8B-B14F-4D97-AF65-F5344CB8AC3E}">
        <p14:creationId xmlns:p14="http://schemas.microsoft.com/office/powerpoint/2010/main" val="35990229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figure shows the hospitalizations reported on the 1-year, 3-year and 5-year annual follow-ups, representing the hospitalizations between discharge and 1 year, between the 2-year and 3-year follow-up and between the 4-year and 5-year follow-up, respectively.  Because all follow-ups between April 1994 and June 2017 were included, the bars do not include the same patients.</a:t>
            </a:r>
          </a:p>
        </p:txBody>
      </p:sp>
      <p:sp>
        <p:nvSpPr>
          <p:cNvPr id="4" name="Slide Number Placeholder 3"/>
          <p:cNvSpPr>
            <a:spLocks noGrp="1"/>
          </p:cNvSpPr>
          <p:nvPr>
            <p:ph type="sldNum" sz="quarter" idx="10"/>
          </p:nvPr>
        </p:nvSpPr>
        <p:spPr/>
        <p:txBody>
          <a:bodyPr/>
          <a:lstStyle/>
          <a:p>
            <a:fld id="{8D3FF3A6-B03F-4710-AAA0-E3CB014C4A59}" type="slidenum">
              <a:rPr lang="en-US" smtClean="0"/>
              <a:pPr/>
              <a:t>20</a:t>
            </a:fld>
            <a:endParaRPr lang="en-US" dirty="0"/>
          </a:p>
        </p:txBody>
      </p:sp>
    </p:spTree>
    <p:extLst>
      <p:ext uri="{BB962C8B-B14F-4D97-AF65-F5344CB8AC3E}">
        <p14:creationId xmlns:p14="http://schemas.microsoft.com/office/powerpoint/2010/main" val="11608424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22</a:t>
            </a:fld>
            <a:endParaRPr lang="en-US" dirty="0"/>
          </a:p>
        </p:txBody>
      </p:sp>
    </p:spTree>
    <p:extLst>
      <p:ext uri="{BB962C8B-B14F-4D97-AF65-F5344CB8AC3E}">
        <p14:creationId xmlns:p14="http://schemas.microsoft.com/office/powerpoint/2010/main" val="26367765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a:t>
            </a:fld>
            <a:endParaRPr lang="en-US" dirty="0"/>
          </a:p>
        </p:txBody>
      </p:sp>
    </p:spTree>
    <p:extLst>
      <p:ext uri="{BB962C8B-B14F-4D97-AF65-F5344CB8AC3E}">
        <p14:creationId xmlns:p14="http://schemas.microsoft.com/office/powerpoint/2010/main" val="1928489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23</a:t>
            </a:fld>
            <a:endParaRPr lang="en-US" dirty="0"/>
          </a:p>
        </p:txBody>
      </p:sp>
    </p:spTree>
    <p:extLst>
      <p:ext uri="{BB962C8B-B14F-4D97-AF65-F5344CB8AC3E}">
        <p14:creationId xmlns:p14="http://schemas.microsoft.com/office/powerpoint/2010/main" val="305172760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24</a:t>
            </a:fld>
            <a:endParaRPr lang="en-US" dirty="0"/>
          </a:p>
        </p:txBody>
      </p:sp>
    </p:spTree>
    <p:extLst>
      <p:ext uri="{BB962C8B-B14F-4D97-AF65-F5344CB8AC3E}">
        <p14:creationId xmlns:p14="http://schemas.microsoft.com/office/powerpoint/2010/main" val="13166513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table shows the percentage of patients experiencing various morbidities as reported on the 1-year annual follow-up form and within 5 years following transplantation. The percentages are based on patients with known responses.  To reduce bias, only patients with responses reported on every follow-up through the 5-year annual follow-up were included in the 5-year analysis.  Because the outcomes are reported to be unknown at different rates the number with known responses for each outcome are also provided</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26</a:t>
            </a:fld>
            <a:endParaRPr lang="en-US" dirty="0"/>
          </a:p>
        </p:txBody>
      </p:sp>
    </p:spTree>
    <p:extLst>
      <p:ext uri="{BB962C8B-B14F-4D97-AF65-F5344CB8AC3E}">
        <p14:creationId xmlns:p14="http://schemas.microsoft.com/office/powerpoint/2010/main" val="74095787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effectLst/>
                <a:latin typeface="+mn-lt"/>
                <a:ea typeface="+mn-ea"/>
                <a:cs typeface="+mn-cs"/>
              </a:rPr>
              <a:t>Freedom from </a:t>
            </a:r>
            <a:r>
              <a:rPr lang="en-US" sz="1200" kern="1200" dirty="0" smtClean="0">
                <a:solidFill>
                  <a:schemeClr val="tx1"/>
                </a:solidFill>
                <a:latin typeface="+mn-lt"/>
                <a:ea typeface="+mn-ea"/>
                <a:cs typeface="+mn-cs"/>
              </a:rPr>
              <a:t>CAV and BOS rates were computed using the Kaplan-Meier method.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development of CAV and bronchiolitis obliterans is reported on annual follow-ups; a date of diagnosis is not provided. </a:t>
            </a:r>
            <a:r>
              <a:rPr lang="en-US" sz="1200" kern="1200" dirty="0" smtClean="0">
                <a:solidFill>
                  <a:schemeClr val="tx1"/>
                </a:solidFill>
                <a:effectLst/>
                <a:latin typeface="+mn-lt"/>
                <a:ea typeface="+mn-ea"/>
                <a:cs typeface="+mn-cs"/>
              </a:rPr>
              <a:t>For this figure the midpoint between the date of previous follow-up (when event had not occurred) and the date of follow-up when the event was reported was used as the date of occurrence. </a:t>
            </a:r>
            <a:r>
              <a:rPr lang="en-US" sz="1200" kern="1200" dirty="0" smtClean="0">
                <a:solidFill>
                  <a:schemeClr val="tx1"/>
                </a:solidFill>
                <a:latin typeface="+mn-lt"/>
                <a:ea typeface="+mn-ea"/>
                <a:cs typeface="+mn-cs"/>
              </a:rPr>
              <a:t>Patients were included in the analysis until an unknown response for CAV was reported.  Therefore, the rates seen here may differ from those reported in the cumulative prevalence slide which is based on only those patients with known responses for CAV at all follow-up time points.</a:t>
            </a:r>
          </a:p>
        </p:txBody>
      </p:sp>
      <p:sp>
        <p:nvSpPr>
          <p:cNvPr id="4" name="Slide Number Placeholder 3"/>
          <p:cNvSpPr>
            <a:spLocks noGrp="1"/>
          </p:cNvSpPr>
          <p:nvPr>
            <p:ph type="sldNum" sz="quarter" idx="10"/>
          </p:nvPr>
        </p:nvSpPr>
        <p:spPr/>
        <p:txBody>
          <a:bodyPr/>
          <a:lstStyle/>
          <a:p>
            <a:fld id="{8D3FF3A6-B03F-4710-AAA0-E3CB014C4A59}" type="slidenum">
              <a:rPr lang="en-US" smtClean="0"/>
              <a:pPr/>
              <a:t>27</a:t>
            </a:fld>
            <a:endParaRPr lang="en-US" dirty="0"/>
          </a:p>
        </p:txBody>
      </p:sp>
    </p:spTree>
    <p:extLst>
      <p:ext uri="{BB962C8B-B14F-4D97-AF65-F5344CB8AC3E}">
        <p14:creationId xmlns:p14="http://schemas.microsoft.com/office/powerpoint/2010/main" val="363969146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effectLst/>
                <a:latin typeface="+mn-lt"/>
                <a:ea typeface="+mn-ea"/>
                <a:cs typeface="+mn-cs"/>
              </a:rPr>
              <a:t>Freedom from s</a:t>
            </a:r>
            <a:r>
              <a:rPr lang="en-US" sz="1200" kern="1200" dirty="0" smtClean="0">
                <a:solidFill>
                  <a:schemeClr val="tx1"/>
                </a:solidFill>
                <a:latin typeface="+mn-lt"/>
                <a:ea typeface="+mn-ea"/>
                <a:cs typeface="+mn-cs"/>
              </a:rPr>
              <a:t>evere renal dysfunction rates were computed using the Kaplan-Meier method.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development of severe renal dysfunction is reported on annual follow-ups; a date of diagnosis is not provided. </a:t>
            </a:r>
            <a:r>
              <a:rPr lang="en-US" sz="1200" kern="1200" dirty="0" smtClean="0">
                <a:solidFill>
                  <a:schemeClr val="tx1"/>
                </a:solidFill>
                <a:effectLst/>
                <a:latin typeface="+mn-lt"/>
                <a:ea typeface="+mn-ea"/>
                <a:cs typeface="+mn-cs"/>
              </a:rPr>
              <a:t>For this figure the midpoint between the date of previous follow-up (when event had not occurred) and the date of follow-up when the event was reported was used as the date of occurrence.</a:t>
            </a:r>
            <a:r>
              <a:rPr lang="en-US" sz="1200" kern="1200" dirty="0" smtClean="0">
                <a:solidFill>
                  <a:schemeClr val="tx1"/>
                </a:solidFill>
                <a:latin typeface="+mn-lt"/>
                <a:ea typeface="+mn-ea"/>
                <a:cs typeface="+mn-cs"/>
              </a:rPr>
              <a:t> Patients were included in the analysis until an unknown response for severe renal dysfunction was reported.  Therefore, the rates seen here may differ from those reported in the cumulative prevalence slide which is based on only those patients with known responses for severe renal dysfunction at all follow-up time points.</a:t>
            </a: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28</a:t>
            </a:fld>
            <a:endParaRPr lang="en-US" dirty="0"/>
          </a:p>
        </p:txBody>
      </p:sp>
    </p:spTree>
    <p:extLst>
      <p:ext uri="{BB962C8B-B14F-4D97-AF65-F5344CB8AC3E}">
        <p14:creationId xmlns:p14="http://schemas.microsoft.com/office/powerpoint/2010/main" val="327067874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table shows the percentage of patients with malignancies reported within 1 year, within 5 years and within 10 years following transplantation. The percentages are based on patients with known responses.  To reduce bias, only patients with responses reported on every follow-up through the 5-year (or 10-year) annual follow-up were included in the “5-Year Survivors” (or “10-Year Survivors”) column.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29</a:t>
            </a:fld>
            <a:endParaRPr lang="en-US" dirty="0"/>
          </a:p>
        </p:txBody>
      </p:sp>
    </p:spTree>
    <p:extLst>
      <p:ext uri="{BB962C8B-B14F-4D97-AF65-F5344CB8AC3E}">
        <p14:creationId xmlns:p14="http://schemas.microsoft.com/office/powerpoint/2010/main" val="151736189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effectLst/>
                <a:latin typeface="+mn-lt"/>
                <a:ea typeface="+mn-ea"/>
                <a:cs typeface="+mn-cs"/>
              </a:rPr>
              <a:t>Freedom from </a:t>
            </a:r>
            <a:r>
              <a:rPr lang="en-US" sz="1200" kern="1200" dirty="0" smtClean="0">
                <a:solidFill>
                  <a:schemeClr val="tx1"/>
                </a:solidFill>
                <a:latin typeface="+mn-lt"/>
                <a:ea typeface="+mn-ea"/>
                <a:cs typeface="+mn-cs"/>
              </a:rPr>
              <a:t>Malignancy rates were computed using the Kaplan-Meier method.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When available</a:t>
            </a:r>
            <a:r>
              <a:rPr lang="en-US" sz="1200" kern="1200" baseline="0" dirty="0" smtClean="0">
                <a:solidFill>
                  <a:schemeClr val="tx1"/>
                </a:solidFill>
                <a:latin typeface="+mn-lt"/>
                <a:ea typeface="+mn-ea"/>
                <a:cs typeface="+mn-cs"/>
              </a:rPr>
              <a:t>, diagnosis date is used. Otherwise </a:t>
            </a:r>
            <a:r>
              <a:rPr lang="en-US" sz="1200" kern="1200" dirty="0" smtClean="0">
                <a:solidFill>
                  <a:schemeClr val="tx1"/>
                </a:solidFill>
                <a:effectLst/>
                <a:latin typeface="+mn-lt"/>
                <a:ea typeface="+mn-ea"/>
                <a:cs typeface="+mn-cs"/>
              </a:rPr>
              <a:t>the midpoint between the date of previous follow-up (when event had not occurred) and the date of follow-up when the event was reported was used as the date of occurrence.</a:t>
            </a:r>
            <a:r>
              <a:rPr lang="en-US" sz="1200" kern="1200" dirty="0" smtClean="0">
                <a:solidFill>
                  <a:schemeClr val="tx1"/>
                </a:solidFill>
                <a:latin typeface="+mn-lt"/>
                <a:ea typeface="+mn-ea"/>
                <a:cs typeface="+mn-cs"/>
              </a:rPr>
              <a:t> Patients were included in the analysis until an unknown response for malignancy was reported.  Therefore, the rates seen here may differ from those reported in the cumulative prevalence slide which is based on only those patients with known responses for malignancy at all follow-up time points.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30</a:t>
            </a:fld>
            <a:endParaRPr lang="en-US" dirty="0"/>
          </a:p>
        </p:txBody>
      </p:sp>
    </p:spTree>
    <p:extLst>
      <p:ext uri="{BB962C8B-B14F-4D97-AF65-F5344CB8AC3E}">
        <p14:creationId xmlns:p14="http://schemas.microsoft.com/office/powerpoint/2010/main" val="166331375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Only known causes of death are included in the tabulation.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31</a:t>
            </a:fld>
            <a:endParaRPr lang="en-US" dirty="0"/>
          </a:p>
        </p:txBody>
      </p:sp>
    </p:spTree>
    <p:extLst>
      <p:ext uri="{BB962C8B-B14F-4D97-AF65-F5344CB8AC3E}">
        <p14:creationId xmlns:p14="http://schemas.microsoft.com/office/powerpoint/2010/main" val="373904819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Only known causes of death are included in the tabulation.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32</a:t>
            </a:fld>
            <a:endParaRPr lang="en-US" dirty="0"/>
          </a:p>
        </p:txBody>
      </p:sp>
    </p:spTree>
    <p:extLst>
      <p:ext uri="{BB962C8B-B14F-4D97-AF65-F5344CB8AC3E}">
        <p14:creationId xmlns:p14="http://schemas.microsoft.com/office/powerpoint/2010/main" val="267143930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3237">
              <a:defRPr/>
            </a:pPr>
            <a:endParaRPr lang="en-US" dirty="0"/>
          </a:p>
        </p:txBody>
      </p:sp>
      <p:sp>
        <p:nvSpPr>
          <p:cNvPr id="4" name="Slide Number Placeholder 3"/>
          <p:cNvSpPr>
            <a:spLocks noGrp="1"/>
          </p:cNvSpPr>
          <p:nvPr>
            <p:ph type="sldNum" sz="quarter" idx="10"/>
          </p:nvPr>
        </p:nvSpPr>
        <p:spPr/>
        <p:txBody>
          <a:bodyPr/>
          <a:lstStyle/>
          <a:p>
            <a:fld id="{2C4CF527-DB22-4A89-A796-D9BF6FBA4C61}" type="slidenum">
              <a:rPr lang="en-US" smtClean="0"/>
              <a:pPr/>
              <a:t>33</a:t>
            </a:fld>
            <a:endParaRPr lang="en-US" dirty="0"/>
          </a:p>
        </p:txBody>
      </p:sp>
    </p:spTree>
    <p:extLst>
      <p:ext uri="{BB962C8B-B14F-4D97-AF65-F5344CB8AC3E}">
        <p14:creationId xmlns:p14="http://schemas.microsoft.com/office/powerpoint/2010/main" val="32103694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4</a:t>
            </a:fld>
            <a:endParaRPr lang="en-US" dirty="0"/>
          </a:p>
        </p:txBody>
      </p:sp>
    </p:spTree>
    <p:extLst>
      <p:ext uri="{BB962C8B-B14F-4D97-AF65-F5344CB8AC3E}">
        <p14:creationId xmlns:p14="http://schemas.microsoft.com/office/powerpoint/2010/main" val="16453141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dirty="0" smtClean="0">
                <a:solidFill>
                  <a:schemeClr val="bg2"/>
                </a:solidFill>
              </a:rPr>
              <a:t>Transplants with unknown recipient height, donor height</a:t>
            </a:r>
            <a:r>
              <a:rPr lang="en-US" sz="1200" b="0" baseline="0" dirty="0" smtClean="0">
                <a:solidFill>
                  <a:schemeClr val="bg2"/>
                </a:solidFill>
              </a:rPr>
              <a:t> and recipient diagnoses </a:t>
            </a:r>
            <a:r>
              <a:rPr lang="en-US" sz="1200" b="0" dirty="0" smtClean="0">
                <a:solidFill>
                  <a:schemeClr val="bg2"/>
                </a:solidFill>
              </a:rPr>
              <a:t>excluded from this analysis. Analysis includes both deceased and living donor transplants.</a:t>
            </a:r>
          </a:p>
        </p:txBody>
      </p:sp>
      <p:sp>
        <p:nvSpPr>
          <p:cNvPr id="4" name="Slide Number Placeholder 3"/>
          <p:cNvSpPr>
            <a:spLocks noGrp="1"/>
          </p:cNvSpPr>
          <p:nvPr>
            <p:ph type="sldNum" sz="quarter" idx="10"/>
          </p:nvPr>
        </p:nvSpPr>
        <p:spPr/>
        <p:txBody>
          <a:bodyPr/>
          <a:lstStyle/>
          <a:p>
            <a:fld id="{8D3FF3A6-B03F-4710-AAA0-E3CB014C4A59}" type="slidenum">
              <a:rPr lang="en-US" smtClean="0"/>
              <a:pPr/>
              <a:t>35</a:t>
            </a:fld>
            <a:endParaRPr lang="en-US" dirty="0"/>
          </a:p>
        </p:txBody>
      </p:sp>
    </p:spTree>
    <p:extLst>
      <p:ext uri="{BB962C8B-B14F-4D97-AF65-F5344CB8AC3E}">
        <p14:creationId xmlns:p14="http://schemas.microsoft.com/office/powerpoint/2010/main" val="276187884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dirty="0" smtClean="0">
                <a:solidFill>
                  <a:schemeClr val="bg2"/>
                </a:solidFill>
              </a:rPr>
              <a:t>Transplants with unknown recipient height, donor height</a:t>
            </a:r>
            <a:r>
              <a:rPr lang="en-US" sz="1200" b="0" baseline="0" dirty="0" smtClean="0">
                <a:solidFill>
                  <a:schemeClr val="bg2"/>
                </a:solidFill>
              </a:rPr>
              <a:t> and recipient diagnoses </a:t>
            </a:r>
            <a:r>
              <a:rPr lang="en-US" sz="1200" b="0" dirty="0" smtClean="0">
                <a:solidFill>
                  <a:schemeClr val="bg2"/>
                </a:solidFill>
              </a:rPr>
              <a:t>excluded from this analysis. Analysis includes both deceased and living donor transplants.</a:t>
            </a:r>
          </a:p>
          <a:p>
            <a:endParaRPr lang="en-US" sz="1200" b="0" dirty="0" smtClean="0">
              <a:solidFill>
                <a:schemeClr val="bg2"/>
              </a:solidFill>
            </a:endParaRPr>
          </a:p>
          <a:p>
            <a:r>
              <a:rPr lang="en-US" sz="1200" b="0" dirty="0" smtClean="0">
                <a:solidFill>
                  <a:schemeClr val="bg2"/>
                </a:solidFill>
              </a:rPr>
              <a:t>Overall p-value=0.0092</a:t>
            </a:r>
          </a:p>
          <a:p>
            <a:r>
              <a:rPr lang="en-US" sz="1200" b="0" i="0" u="none" strike="noStrike" kern="1200" dirty="0" smtClean="0">
                <a:solidFill>
                  <a:schemeClr val="tx1"/>
                </a:solidFill>
                <a:effectLst/>
                <a:latin typeface="+mn-lt"/>
                <a:ea typeface="+mn-ea"/>
                <a:cs typeface="+mn-cs"/>
              </a:rPr>
              <a:t>IIP/ILD-not IIP vs. IPAH/PH-not IPAH = 0.7862</a:t>
            </a:r>
          </a:p>
          <a:p>
            <a:r>
              <a:rPr lang="en-US" sz="1200" b="0" i="0" u="none" strike="noStrike" kern="1200" dirty="0" smtClean="0">
                <a:solidFill>
                  <a:schemeClr val="tx1"/>
                </a:solidFill>
                <a:effectLst/>
                <a:latin typeface="+mn-lt"/>
                <a:ea typeface="+mn-ea"/>
                <a:cs typeface="+mn-cs"/>
              </a:rPr>
              <a:t>IIP/ILD-not IIP vs. CF = 0.0595</a:t>
            </a:r>
            <a:r>
              <a:rPr lang="en-US" dirty="0" smtClean="0"/>
              <a:t> </a:t>
            </a:r>
          </a:p>
          <a:p>
            <a:r>
              <a:rPr lang="en-US" sz="1200" b="0" i="0" u="none" strike="noStrike" kern="1200" dirty="0" smtClean="0">
                <a:solidFill>
                  <a:schemeClr val="tx1"/>
                </a:solidFill>
                <a:effectLst/>
                <a:latin typeface="+mn-lt"/>
                <a:ea typeface="+mn-ea"/>
                <a:cs typeface="+mn-cs"/>
              </a:rPr>
              <a:t>IIP/ILD-not IIP vs. Other = 0.9999</a:t>
            </a:r>
          </a:p>
          <a:p>
            <a:r>
              <a:rPr lang="en-US" sz="1200" b="0" i="0" u="none" strike="noStrike" kern="1200" dirty="0" smtClean="0">
                <a:solidFill>
                  <a:schemeClr val="tx1"/>
                </a:solidFill>
                <a:effectLst/>
                <a:latin typeface="+mn-lt"/>
                <a:ea typeface="+mn-ea"/>
                <a:cs typeface="+mn-cs"/>
              </a:rPr>
              <a:t>IPAH/PH-not IPA vs. CF = 0.9999</a:t>
            </a:r>
          </a:p>
          <a:p>
            <a:r>
              <a:rPr lang="en-US" sz="1200" b="0" i="0" u="none" strike="noStrike" kern="1200" dirty="0" smtClean="0">
                <a:solidFill>
                  <a:schemeClr val="tx1"/>
                </a:solidFill>
                <a:effectLst/>
                <a:latin typeface="+mn-lt"/>
                <a:ea typeface="+mn-ea"/>
                <a:cs typeface="+mn-cs"/>
              </a:rPr>
              <a:t>IPAH/PH-not IPA vs. Other = 0.9999</a:t>
            </a:r>
            <a:r>
              <a:rPr lang="en-US" dirty="0" smtClean="0"/>
              <a:t> </a:t>
            </a:r>
          </a:p>
          <a:p>
            <a:r>
              <a:rPr lang="en-US" sz="1200" b="0" i="0" u="none" strike="noStrike" kern="1200" dirty="0" smtClean="0">
                <a:solidFill>
                  <a:schemeClr val="tx1"/>
                </a:solidFill>
                <a:effectLst/>
                <a:latin typeface="+mn-lt"/>
                <a:ea typeface="+mn-ea"/>
                <a:cs typeface="+mn-cs"/>
              </a:rPr>
              <a:t>CF vs. Other = 0.1017</a:t>
            </a:r>
            <a:r>
              <a:rPr lang="en-US" dirty="0" smtClean="0"/>
              <a:t> </a:t>
            </a:r>
          </a:p>
        </p:txBody>
      </p:sp>
      <p:sp>
        <p:nvSpPr>
          <p:cNvPr id="4" name="Slide Number Placeholder 3"/>
          <p:cNvSpPr>
            <a:spLocks noGrp="1"/>
          </p:cNvSpPr>
          <p:nvPr>
            <p:ph type="sldNum" sz="quarter" idx="10"/>
          </p:nvPr>
        </p:nvSpPr>
        <p:spPr/>
        <p:txBody>
          <a:bodyPr/>
          <a:lstStyle/>
          <a:p>
            <a:fld id="{8D3FF3A6-B03F-4710-AAA0-E3CB014C4A59}" type="slidenum">
              <a:rPr lang="en-US" smtClean="0"/>
              <a:pPr/>
              <a:t>36</a:t>
            </a:fld>
            <a:endParaRPr lang="en-US" dirty="0"/>
          </a:p>
        </p:txBody>
      </p:sp>
    </p:spTree>
    <p:extLst>
      <p:ext uri="{BB962C8B-B14F-4D97-AF65-F5344CB8AC3E}">
        <p14:creationId xmlns:p14="http://schemas.microsoft.com/office/powerpoint/2010/main" val="199067022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dirty="0" smtClean="0">
                <a:solidFill>
                  <a:schemeClr val="bg2"/>
                </a:solidFill>
              </a:rPr>
              <a:t>Transplants with unknown recipient height, donor height, recipient gender and donor gender excluded from this analysis. Analysis includes both deceased and living donor transplants.</a:t>
            </a:r>
          </a:p>
          <a:p>
            <a:endParaRPr lang="en-US" dirty="0" smtClean="0"/>
          </a:p>
          <a:p>
            <a:r>
              <a:rPr lang="en-US" dirty="0" smtClean="0"/>
              <a:t>Overall p-value</a:t>
            </a:r>
            <a:r>
              <a:rPr lang="en-US" baseline="0" dirty="0" smtClean="0"/>
              <a:t> &lt;0.0001</a:t>
            </a:r>
            <a:endParaRPr lang="en-US" dirty="0" smtClean="0"/>
          </a:p>
          <a:p>
            <a:r>
              <a:rPr lang="en-US" dirty="0" smtClean="0"/>
              <a:t>p-values for multiple comparisons:</a:t>
            </a:r>
          </a:p>
          <a:p>
            <a:r>
              <a:rPr lang="en-US" sz="1200" b="0" i="0" u="none" strike="noStrike" kern="1200" baseline="0" dirty="0" smtClean="0">
                <a:solidFill>
                  <a:schemeClr val="tx1"/>
                </a:solidFill>
                <a:latin typeface="+mn-lt"/>
                <a:ea typeface="+mn-ea"/>
                <a:cs typeface="+mn-cs"/>
              </a:rPr>
              <a:t>Female-to-Female vs. Female-to-Male = &lt;.0001	</a:t>
            </a:r>
          </a:p>
          <a:p>
            <a:r>
              <a:rPr lang="en-US" sz="1200" b="0" i="0" u="none" strike="noStrike" kern="1200" baseline="0" dirty="0" smtClean="0">
                <a:solidFill>
                  <a:schemeClr val="tx1"/>
                </a:solidFill>
                <a:latin typeface="+mn-lt"/>
                <a:ea typeface="+mn-ea"/>
                <a:cs typeface="+mn-cs"/>
              </a:rPr>
              <a:t>Female-to-Female vs. Male-to-Female = &lt;.0001	</a:t>
            </a:r>
          </a:p>
          <a:p>
            <a:r>
              <a:rPr lang="en-US" sz="1200" b="0" i="0" u="none" strike="noStrike" kern="1200" baseline="0" dirty="0" smtClean="0">
                <a:solidFill>
                  <a:schemeClr val="tx1"/>
                </a:solidFill>
                <a:latin typeface="+mn-lt"/>
                <a:ea typeface="+mn-ea"/>
                <a:cs typeface="+mn-cs"/>
              </a:rPr>
              <a:t>Female-to-Female vs. Male-to-Male = 0.9999	</a:t>
            </a:r>
          </a:p>
          <a:p>
            <a:r>
              <a:rPr lang="en-US" sz="1200" b="0" i="0" u="none" strike="noStrike" kern="1200" baseline="0" dirty="0" smtClean="0">
                <a:solidFill>
                  <a:schemeClr val="tx1"/>
                </a:solidFill>
                <a:latin typeface="+mn-lt"/>
                <a:ea typeface="+mn-ea"/>
                <a:cs typeface="+mn-cs"/>
              </a:rPr>
              <a:t>Female-to-Male vs. Male-to-Female = &lt;.0001	</a:t>
            </a:r>
          </a:p>
          <a:p>
            <a:r>
              <a:rPr lang="en-US" sz="1200" b="0" i="0" u="none" strike="noStrike" kern="1200" baseline="0" dirty="0" smtClean="0">
                <a:solidFill>
                  <a:schemeClr val="tx1"/>
                </a:solidFill>
                <a:latin typeface="+mn-lt"/>
                <a:ea typeface="+mn-ea"/>
                <a:cs typeface="+mn-cs"/>
              </a:rPr>
              <a:t>Female-to-Male vs. Male-to-Male = &lt;.0001	</a:t>
            </a:r>
          </a:p>
          <a:p>
            <a:r>
              <a:rPr lang="en-US" sz="1200" b="0" i="0" u="none" strike="noStrike" kern="1200" baseline="0" dirty="0" smtClean="0">
                <a:solidFill>
                  <a:schemeClr val="tx1"/>
                </a:solidFill>
                <a:latin typeface="+mn-lt"/>
                <a:ea typeface="+mn-ea"/>
                <a:cs typeface="+mn-cs"/>
              </a:rPr>
              <a:t>Male-to-Female vs. Male-to-Male = &lt;.0001	</a:t>
            </a:r>
          </a:p>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37</a:t>
            </a:fld>
            <a:endParaRPr lang="en-US" dirty="0"/>
          </a:p>
        </p:txBody>
      </p:sp>
    </p:spTree>
    <p:extLst>
      <p:ext uri="{BB962C8B-B14F-4D97-AF65-F5344CB8AC3E}">
        <p14:creationId xmlns:p14="http://schemas.microsoft.com/office/powerpoint/2010/main" val="95261187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Transplants with unknown recipient height, donor height and ischemic time excluded from this analysis. Analysis includes both deceased and living donor transplants.</a:t>
            </a:r>
          </a:p>
          <a:p>
            <a:endParaRPr lang="en-US" dirty="0" smtClean="0"/>
          </a:p>
          <a:p>
            <a:r>
              <a:rPr lang="en-US" dirty="0" smtClean="0"/>
              <a:t>Overall</a:t>
            </a:r>
            <a:r>
              <a:rPr lang="en-US" baseline="0" dirty="0" smtClean="0"/>
              <a:t> p=0.5782</a:t>
            </a:r>
            <a:endParaRPr lang="en-US" dirty="0" smtClean="0"/>
          </a:p>
          <a:p>
            <a:r>
              <a:rPr lang="en-US" dirty="0" smtClean="0"/>
              <a:t>P-values for</a:t>
            </a:r>
            <a:r>
              <a:rPr lang="en-US" baseline="0" dirty="0" smtClean="0"/>
              <a:t> multiple comparisons:</a:t>
            </a:r>
            <a:endParaRPr lang="en-US" dirty="0" smtClean="0"/>
          </a:p>
          <a:p>
            <a:r>
              <a:rPr lang="en-US" sz="1200" b="0" i="0" u="none" strike="noStrike" kern="1200" dirty="0" smtClean="0">
                <a:solidFill>
                  <a:schemeClr val="tx1"/>
                </a:solidFill>
                <a:effectLst/>
                <a:latin typeface="+mn-lt"/>
                <a:ea typeface="+mn-ea"/>
                <a:cs typeface="+mn-cs"/>
              </a:rPr>
              <a:t>&lt;2 hours vs. 2-&lt;4 hours = 0.9999</a:t>
            </a:r>
            <a:r>
              <a:rPr lang="en-US" dirty="0" smtClean="0"/>
              <a:t> </a:t>
            </a:r>
          </a:p>
          <a:p>
            <a:r>
              <a:rPr lang="en-US" sz="1200" b="0" i="0" u="none" strike="noStrike" kern="1200" dirty="0" smtClean="0">
                <a:solidFill>
                  <a:schemeClr val="tx1"/>
                </a:solidFill>
                <a:effectLst/>
                <a:latin typeface="+mn-lt"/>
                <a:ea typeface="+mn-ea"/>
                <a:cs typeface="+mn-cs"/>
              </a:rPr>
              <a:t>&lt;2 hours vs. 4+ hours = 0.9999</a:t>
            </a:r>
            <a:r>
              <a:rPr lang="en-US" dirty="0" smtClean="0"/>
              <a:t> </a:t>
            </a:r>
          </a:p>
          <a:p>
            <a:r>
              <a:rPr lang="en-US" sz="1200" b="0" i="0" u="none" strike="noStrike" kern="1200" dirty="0" smtClean="0">
                <a:solidFill>
                  <a:schemeClr val="tx1"/>
                </a:solidFill>
                <a:effectLst/>
                <a:latin typeface="+mn-lt"/>
                <a:ea typeface="+mn-ea"/>
                <a:cs typeface="+mn-cs"/>
              </a:rPr>
              <a:t>2-&lt;4 hour vs. 4+ hours = 0.9999</a:t>
            </a:r>
            <a:r>
              <a:rPr lang="en-US" dirty="0" smtClean="0"/>
              <a:t> </a:t>
            </a:r>
            <a:r>
              <a:rPr lang="en-US" sz="1200" b="0" i="0" u="none" strike="noStrike" kern="1200" baseline="0" dirty="0" smtClean="0">
                <a:solidFill>
                  <a:schemeClr val="tx1"/>
                </a:solidFill>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38</a:t>
            </a:fld>
            <a:endParaRPr lang="en-US" dirty="0"/>
          </a:p>
        </p:txBody>
      </p:sp>
    </p:spTree>
    <p:extLst>
      <p:ext uri="{BB962C8B-B14F-4D97-AF65-F5344CB8AC3E}">
        <p14:creationId xmlns:p14="http://schemas.microsoft.com/office/powerpoint/2010/main" val="120526411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Transplants with unknown recipient height, donor height and donor age excluded from this analysis. Analysis includes both deceased and living donor transplants.</a:t>
            </a:r>
          </a:p>
          <a:p>
            <a:endParaRPr lang="en-US" dirty="0" smtClean="0"/>
          </a:p>
          <a:p>
            <a:r>
              <a:rPr lang="en-US" dirty="0" smtClean="0"/>
              <a:t>Overall</a:t>
            </a:r>
            <a:r>
              <a:rPr lang="en-US" baseline="0" dirty="0" smtClean="0"/>
              <a:t> p-value: 0.0002</a:t>
            </a:r>
          </a:p>
          <a:p>
            <a:r>
              <a:rPr lang="en-US" dirty="0" smtClean="0"/>
              <a:t>p-values for multiple</a:t>
            </a:r>
            <a:r>
              <a:rPr lang="en-US" baseline="0" dirty="0" smtClean="0"/>
              <a:t> comparison</a:t>
            </a:r>
            <a:r>
              <a:rPr lang="en-US" dirty="0" smtClean="0"/>
              <a:t>:</a:t>
            </a:r>
          </a:p>
          <a:p>
            <a:r>
              <a:rPr lang="en-US" sz="1200" b="0" i="0" u="none" strike="noStrike" kern="1200" baseline="0" dirty="0" smtClean="0">
                <a:solidFill>
                  <a:schemeClr val="tx1"/>
                </a:solidFill>
                <a:latin typeface="+mn-lt"/>
                <a:ea typeface="+mn-ea"/>
                <a:cs typeface="+mn-cs"/>
              </a:rPr>
              <a:t>&lt;18 vs. 18-34 = 0.9999	</a:t>
            </a:r>
          </a:p>
          <a:p>
            <a:r>
              <a:rPr lang="en-US" sz="1200" b="0" i="0" u="none" strike="noStrike" kern="1200" baseline="0" dirty="0" smtClean="0">
                <a:solidFill>
                  <a:schemeClr val="tx1"/>
                </a:solidFill>
                <a:latin typeface="+mn-lt"/>
                <a:ea typeface="+mn-ea"/>
                <a:cs typeface="+mn-cs"/>
              </a:rPr>
              <a:t>&lt;18 vs. 35-44 = 0.1209	</a:t>
            </a:r>
          </a:p>
          <a:p>
            <a:r>
              <a:rPr lang="en-US" sz="1200" b="0" i="0" u="none" strike="noStrike" kern="1200" baseline="0" dirty="0" smtClean="0">
                <a:solidFill>
                  <a:schemeClr val="tx1"/>
                </a:solidFill>
                <a:latin typeface="+mn-lt"/>
                <a:ea typeface="+mn-ea"/>
                <a:cs typeface="+mn-cs"/>
              </a:rPr>
              <a:t>&lt;18 vs. 45-54 = 0.0519	</a:t>
            </a:r>
          </a:p>
          <a:p>
            <a:r>
              <a:rPr lang="en-US" sz="1200" b="0" i="0" u="none" strike="noStrike" kern="1200" baseline="0" dirty="0" smtClean="0">
                <a:solidFill>
                  <a:schemeClr val="tx1"/>
                </a:solidFill>
                <a:latin typeface="+mn-lt"/>
                <a:ea typeface="+mn-ea"/>
                <a:cs typeface="+mn-cs"/>
              </a:rPr>
              <a:t>&lt;18 vs. 55+ = 0.4937	</a:t>
            </a:r>
          </a:p>
          <a:p>
            <a:r>
              <a:rPr lang="en-US" sz="1200" b="0" i="0" u="none" strike="noStrike" kern="1200" baseline="0" dirty="0" smtClean="0">
                <a:solidFill>
                  <a:schemeClr val="tx1"/>
                </a:solidFill>
                <a:latin typeface="+mn-lt"/>
                <a:ea typeface="+mn-ea"/>
                <a:cs typeface="+mn-cs"/>
              </a:rPr>
              <a:t>18-34 vs. 35-44 = 0.2305	</a:t>
            </a:r>
          </a:p>
          <a:p>
            <a:r>
              <a:rPr lang="en-US" sz="1200" b="0" i="0" u="none" strike="noStrike" kern="1200" baseline="0" dirty="0" smtClean="0">
                <a:solidFill>
                  <a:schemeClr val="tx1"/>
                </a:solidFill>
                <a:latin typeface="+mn-lt"/>
                <a:ea typeface="+mn-ea"/>
                <a:cs typeface="+mn-cs"/>
              </a:rPr>
              <a:t>18-34 vs. 45-54 = 0.1491	</a:t>
            </a:r>
          </a:p>
          <a:p>
            <a:r>
              <a:rPr lang="en-US" sz="1200" b="0" i="0" u="none" strike="noStrike" kern="1200" baseline="0" dirty="0" smtClean="0">
                <a:solidFill>
                  <a:schemeClr val="tx1"/>
                </a:solidFill>
                <a:latin typeface="+mn-lt"/>
                <a:ea typeface="+mn-ea"/>
                <a:cs typeface="+mn-cs"/>
              </a:rPr>
              <a:t>18-34 vs. 55+ = 0.9999	</a:t>
            </a:r>
          </a:p>
          <a:p>
            <a:r>
              <a:rPr lang="en-US" sz="1200" b="0" i="0" u="none" strike="noStrike" kern="1200" baseline="0" dirty="0" smtClean="0">
                <a:solidFill>
                  <a:schemeClr val="tx1"/>
                </a:solidFill>
                <a:latin typeface="+mn-lt"/>
                <a:ea typeface="+mn-ea"/>
                <a:cs typeface="+mn-cs"/>
              </a:rPr>
              <a:t>35-44 vs. 45-54 = 0.9999	</a:t>
            </a:r>
          </a:p>
          <a:p>
            <a:r>
              <a:rPr lang="en-US" sz="1200" b="0" i="0" u="none" strike="noStrike" kern="1200" baseline="0" dirty="0" smtClean="0">
                <a:solidFill>
                  <a:schemeClr val="tx1"/>
                </a:solidFill>
                <a:latin typeface="+mn-lt"/>
                <a:ea typeface="+mn-ea"/>
                <a:cs typeface="+mn-cs"/>
              </a:rPr>
              <a:t>35-44 vs. 55+ = 0.9999	</a:t>
            </a:r>
          </a:p>
          <a:p>
            <a:r>
              <a:rPr lang="en-US" sz="1200" b="0" i="0" u="none" strike="noStrike" kern="1200" baseline="0" dirty="0" smtClean="0">
                <a:solidFill>
                  <a:schemeClr val="tx1"/>
                </a:solidFill>
                <a:latin typeface="+mn-lt"/>
                <a:ea typeface="+mn-ea"/>
                <a:cs typeface="+mn-cs"/>
              </a:rPr>
              <a:t>45-54 vs. 55+ = 0.9999	</a:t>
            </a:r>
          </a:p>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39</a:t>
            </a:fld>
            <a:endParaRPr lang="en-US" dirty="0"/>
          </a:p>
        </p:txBody>
      </p:sp>
    </p:spTree>
    <p:extLst>
      <p:ext uri="{BB962C8B-B14F-4D97-AF65-F5344CB8AC3E}">
        <p14:creationId xmlns:p14="http://schemas.microsoft.com/office/powerpoint/2010/main" val="259723327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Transplants with unknown recipient height, donor height and ischemic time excluded from this analysis. Analysis includes both deceased and living donor transplants.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Overall p&lt;0.0001</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p-values for multiple comparisons:</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dirty="0" smtClean="0">
                <a:solidFill>
                  <a:schemeClr val="tx1"/>
                </a:solidFill>
                <a:effectLst/>
                <a:latin typeface="+mn-lt"/>
                <a:ea typeface="+mn-ea"/>
                <a:cs typeface="+mn-cs"/>
              </a:rPr>
              <a:t>Europe vs. North America = &lt;.0001</a:t>
            </a:r>
            <a:r>
              <a:rPr lang="en-US" dirty="0" smtClean="0"/>
              <a:t>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dirty="0" smtClean="0">
                <a:solidFill>
                  <a:schemeClr val="tx1"/>
                </a:solidFill>
                <a:effectLst/>
                <a:latin typeface="+mn-lt"/>
                <a:ea typeface="+mn-ea"/>
                <a:cs typeface="+mn-cs"/>
              </a:rPr>
              <a:t>Europe vs. Other = 0.2388</a:t>
            </a:r>
            <a:r>
              <a:rPr lang="en-US" dirty="0" smtClean="0"/>
              <a:t>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dirty="0" smtClean="0">
                <a:solidFill>
                  <a:schemeClr val="tx1"/>
                </a:solidFill>
                <a:effectLst/>
                <a:latin typeface="+mn-lt"/>
                <a:ea typeface="+mn-ea"/>
                <a:cs typeface="+mn-cs"/>
              </a:rPr>
              <a:t>North America vs. Other = 0.9999</a:t>
            </a:r>
            <a:r>
              <a:rPr lang="en-US" dirty="0" smtClean="0"/>
              <a:t> </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40</a:t>
            </a:fld>
            <a:endParaRPr lang="en-US" dirty="0"/>
          </a:p>
        </p:txBody>
      </p:sp>
    </p:spTree>
    <p:extLst>
      <p:ext uri="{BB962C8B-B14F-4D97-AF65-F5344CB8AC3E}">
        <p14:creationId xmlns:p14="http://schemas.microsoft.com/office/powerpoint/2010/main" val="290280659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8FBB1FB-AC70-4579-BA4D-6720E6A05D35}" type="slidenum">
              <a:rPr lang="en-US" smtClean="0"/>
              <a:pPr/>
              <a:t>41</a:t>
            </a:fld>
            <a:endParaRPr lang="en-US" dirty="0"/>
          </a:p>
        </p:txBody>
      </p:sp>
    </p:spTree>
    <p:extLst>
      <p:ext uri="{BB962C8B-B14F-4D97-AF65-F5344CB8AC3E}">
        <p14:creationId xmlns:p14="http://schemas.microsoft.com/office/powerpoint/2010/main" val="368160283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 </a:t>
            </a:r>
            <a:r>
              <a:rPr lang="en-US" sz="1200" kern="1200" dirty="0" smtClean="0">
                <a:solidFill>
                  <a:schemeClr val="tx1"/>
                </a:solidFill>
                <a:latin typeface="+mn-lt"/>
                <a:ea typeface="+mn-ea"/>
                <a:cs typeface="+mn-cs"/>
              </a:rPr>
              <a:t>Results of log-rank</a:t>
            </a:r>
            <a:r>
              <a:rPr lang="en-US" sz="1200" kern="1200" baseline="0" dirty="0" smtClean="0">
                <a:solidFill>
                  <a:schemeClr val="tx1"/>
                </a:solidFill>
                <a:latin typeface="+mn-lt"/>
                <a:ea typeface="+mn-ea"/>
                <a:cs typeface="+mn-cs"/>
              </a:rPr>
              <a:t> test should be interpreted with caution when curves cross.</a:t>
            </a:r>
          </a:p>
          <a:p>
            <a:endParaRPr lang="en-US" sz="1200" b="0" i="0" u="none" strike="noStrike"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42</a:t>
            </a:fld>
            <a:endParaRPr lang="en-US" dirty="0"/>
          </a:p>
        </p:txBody>
      </p:sp>
    </p:spTree>
    <p:extLst>
      <p:ext uri="{BB962C8B-B14F-4D97-AF65-F5344CB8AC3E}">
        <p14:creationId xmlns:p14="http://schemas.microsoft.com/office/powerpoint/2010/main" val="110850039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 </a:t>
            </a:r>
            <a:r>
              <a:rPr lang="en-US" sz="1200" kern="1200" dirty="0" smtClean="0">
                <a:solidFill>
                  <a:schemeClr val="tx1"/>
                </a:solidFill>
                <a:latin typeface="+mn-lt"/>
                <a:ea typeface="+mn-ea"/>
                <a:cs typeface="+mn-cs"/>
              </a:rPr>
              <a:t>Results of log-rank</a:t>
            </a:r>
            <a:r>
              <a:rPr lang="en-US" sz="1200" kern="1200" baseline="0" dirty="0" smtClean="0">
                <a:solidFill>
                  <a:schemeClr val="tx1"/>
                </a:solidFill>
                <a:latin typeface="+mn-lt"/>
                <a:ea typeface="+mn-ea"/>
                <a:cs typeface="+mn-cs"/>
              </a:rPr>
              <a:t> test should be interpreted with caution when curves cross.</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43</a:t>
            </a:fld>
            <a:endParaRPr lang="en-US" dirty="0"/>
          </a:p>
        </p:txBody>
      </p:sp>
    </p:spTree>
    <p:extLst>
      <p:ext uri="{BB962C8B-B14F-4D97-AF65-F5344CB8AC3E}">
        <p14:creationId xmlns:p14="http://schemas.microsoft.com/office/powerpoint/2010/main" val="117074407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 </a:t>
            </a:r>
            <a:r>
              <a:rPr lang="en-US" sz="1200" kern="1200" dirty="0" smtClean="0">
                <a:solidFill>
                  <a:schemeClr val="tx1"/>
                </a:solidFill>
                <a:latin typeface="+mn-lt"/>
                <a:ea typeface="+mn-ea"/>
                <a:cs typeface="+mn-cs"/>
              </a:rPr>
              <a:t>Results of log-rank</a:t>
            </a:r>
            <a:r>
              <a:rPr lang="en-US" sz="1200" kern="1200" baseline="0" dirty="0" smtClean="0">
                <a:solidFill>
                  <a:schemeClr val="tx1"/>
                </a:solidFill>
                <a:latin typeface="+mn-lt"/>
                <a:ea typeface="+mn-ea"/>
                <a:cs typeface="+mn-cs"/>
              </a:rPr>
              <a:t> test should be interpreted with caution when curves cross.</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44</a:t>
            </a:fld>
            <a:endParaRPr lang="en-US" dirty="0"/>
          </a:p>
        </p:txBody>
      </p:sp>
    </p:spTree>
    <p:extLst>
      <p:ext uri="{BB962C8B-B14F-4D97-AF65-F5344CB8AC3E}">
        <p14:creationId xmlns:p14="http://schemas.microsoft.com/office/powerpoint/2010/main" val="17589625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5</a:t>
            </a:fld>
            <a:endParaRPr lang="en-US" dirty="0"/>
          </a:p>
        </p:txBody>
      </p:sp>
    </p:spTree>
    <p:extLst>
      <p:ext uri="{BB962C8B-B14F-4D97-AF65-F5344CB8AC3E}">
        <p14:creationId xmlns:p14="http://schemas.microsoft.com/office/powerpoint/2010/main" val="106332068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 </a:t>
            </a:r>
            <a:r>
              <a:rPr lang="en-US" sz="1200" kern="1200" dirty="0" smtClean="0">
                <a:solidFill>
                  <a:schemeClr val="tx1"/>
                </a:solidFill>
                <a:latin typeface="+mn-lt"/>
                <a:ea typeface="+mn-ea"/>
                <a:cs typeface="+mn-cs"/>
              </a:rPr>
              <a:t>Results of log-rank</a:t>
            </a:r>
            <a:r>
              <a:rPr lang="en-US" sz="1200" kern="1200" baseline="0" dirty="0" smtClean="0">
                <a:solidFill>
                  <a:schemeClr val="tx1"/>
                </a:solidFill>
                <a:latin typeface="+mn-lt"/>
                <a:ea typeface="+mn-ea"/>
                <a:cs typeface="+mn-cs"/>
              </a:rPr>
              <a:t> test should be interpreted with caution when curves cross.</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45</a:t>
            </a:fld>
            <a:endParaRPr lang="en-US" dirty="0"/>
          </a:p>
        </p:txBody>
      </p:sp>
    </p:spTree>
    <p:extLst>
      <p:ext uri="{BB962C8B-B14F-4D97-AF65-F5344CB8AC3E}">
        <p14:creationId xmlns:p14="http://schemas.microsoft.com/office/powerpoint/2010/main" val="157487052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 </a:t>
            </a:r>
            <a:r>
              <a:rPr lang="en-US" sz="1200" kern="1200" dirty="0" smtClean="0">
                <a:solidFill>
                  <a:schemeClr val="tx1"/>
                </a:solidFill>
                <a:latin typeface="+mn-lt"/>
                <a:ea typeface="+mn-ea"/>
                <a:cs typeface="+mn-cs"/>
              </a:rPr>
              <a:t>Results of log-rank</a:t>
            </a:r>
            <a:r>
              <a:rPr lang="en-US" sz="1200" kern="1200" baseline="0" dirty="0" smtClean="0">
                <a:solidFill>
                  <a:schemeClr val="tx1"/>
                </a:solidFill>
                <a:latin typeface="+mn-lt"/>
                <a:ea typeface="+mn-ea"/>
                <a:cs typeface="+mn-cs"/>
              </a:rPr>
              <a:t> test should be interpreted with caution when curves cross.</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46</a:t>
            </a:fld>
            <a:endParaRPr lang="en-US" dirty="0"/>
          </a:p>
        </p:txBody>
      </p:sp>
    </p:spTree>
    <p:extLst>
      <p:ext uri="{BB962C8B-B14F-4D97-AF65-F5344CB8AC3E}">
        <p14:creationId xmlns:p14="http://schemas.microsoft.com/office/powerpoint/2010/main" val="36026504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8FBB1FB-AC70-4579-BA4D-6720E6A05D35}" type="slidenum">
              <a:rPr lang="en-US" smtClean="0"/>
              <a:pPr/>
              <a:t>47</a:t>
            </a:fld>
            <a:endParaRPr lang="en-US" dirty="0"/>
          </a:p>
        </p:txBody>
      </p:sp>
    </p:spTree>
    <p:extLst>
      <p:ext uri="{BB962C8B-B14F-4D97-AF65-F5344CB8AC3E}">
        <p14:creationId xmlns:p14="http://schemas.microsoft.com/office/powerpoint/2010/main" val="355823200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P-value</a:t>
            </a:r>
            <a:r>
              <a:rPr lang="en-US" baseline="0" dirty="0" smtClean="0"/>
              <a:t> for recipient age = 0.0577</a:t>
            </a:r>
          </a:p>
          <a:p>
            <a:r>
              <a:rPr lang="en-US" baseline="0" dirty="0" smtClean="0"/>
              <a:t>P-value for height diff = 0.3947</a:t>
            </a:r>
            <a:endParaRPr lang="en-US" dirty="0"/>
          </a:p>
        </p:txBody>
      </p:sp>
      <p:sp>
        <p:nvSpPr>
          <p:cNvPr id="4" name="Slide Number Placeholder 3"/>
          <p:cNvSpPr>
            <a:spLocks noGrp="1"/>
          </p:cNvSpPr>
          <p:nvPr>
            <p:ph type="sldNum" sz="quarter" idx="10"/>
          </p:nvPr>
        </p:nvSpPr>
        <p:spPr/>
        <p:txBody>
          <a:bodyPr/>
          <a:lstStyle/>
          <a:p>
            <a:fld id="{88FBB1FB-AC70-4579-BA4D-6720E6A05D35}" type="slidenum">
              <a:rPr lang="en-US" smtClean="0"/>
              <a:pPr/>
              <a:t>49</a:t>
            </a:fld>
            <a:endParaRPr lang="en-US" dirty="0"/>
          </a:p>
        </p:txBody>
      </p:sp>
    </p:spTree>
    <p:extLst>
      <p:ext uri="{BB962C8B-B14F-4D97-AF65-F5344CB8AC3E}">
        <p14:creationId xmlns:p14="http://schemas.microsoft.com/office/powerpoint/2010/main" val="368680048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50</a:t>
            </a:fld>
            <a:endParaRPr lang="en-US" dirty="0"/>
          </a:p>
        </p:txBody>
      </p:sp>
    </p:spTree>
    <p:extLst>
      <p:ext uri="{BB962C8B-B14F-4D97-AF65-F5344CB8AC3E}">
        <p14:creationId xmlns:p14="http://schemas.microsoft.com/office/powerpoint/2010/main" val="34516242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6</a:t>
            </a:fld>
            <a:endParaRPr lang="en-US" dirty="0"/>
          </a:p>
        </p:txBody>
      </p:sp>
    </p:spTree>
    <p:extLst>
      <p:ext uri="{BB962C8B-B14F-4D97-AF65-F5344CB8AC3E}">
        <p14:creationId xmlns:p14="http://schemas.microsoft.com/office/powerpoint/2010/main" val="3393614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7</a:t>
            </a:fld>
            <a:endParaRPr lang="en-US" dirty="0"/>
          </a:p>
        </p:txBody>
      </p:sp>
    </p:spTree>
    <p:extLst>
      <p:ext uri="{BB962C8B-B14F-4D97-AF65-F5344CB8AC3E}">
        <p14:creationId xmlns:p14="http://schemas.microsoft.com/office/powerpoint/2010/main" val="27588636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8</a:t>
            </a:fld>
            <a:endParaRPr lang="en-US" dirty="0"/>
          </a:p>
        </p:txBody>
      </p:sp>
    </p:spTree>
    <p:extLst>
      <p:ext uri="{BB962C8B-B14F-4D97-AF65-F5344CB8AC3E}">
        <p14:creationId xmlns:p14="http://schemas.microsoft.com/office/powerpoint/2010/main" val="26474531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9</a:t>
            </a:fld>
            <a:endParaRPr lang="en-US" dirty="0"/>
          </a:p>
        </p:txBody>
      </p:sp>
    </p:spTree>
    <p:extLst>
      <p:ext uri="{BB962C8B-B14F-4D97-AF65-F5344CB8AC3E}">
        <p14:creationId xmlns:p14="http://schemas.microsoft.com/office/powerpoint/2010/main" val="14177906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10</a:t>
            </a:fld>
            <a:endParaRPr lang="en-US" dirty="0"/>
          </a:p>
        </p:txBody>
      </p:sp>
    </p:spTree>
    <p:extLst>
      <p:ext uri="{BB962C8B-B14F-4D97-AF65-F5344CB8AC3E}">
        <p14:creationId xmlns:p14="http://schemas.microsoft.com/office/powerpoint/2010/main" val="27157709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3600" baseline="0">
                <a:solidFill>
                  <a:schemeClr val="tx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b="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000" b="1">
          <a:solidFill>
            <a:schemeClr val="tx2"/>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p:titleStyle>
    <p:bodyStyle>
      <a:lvl1pPr marL="342900" indent="-342900" algn="l" rtl="0" eaLnBrk="1" fontAlgn="base" hangingPunct="1">
        <a:spcBef>
          <a:spcPct val="20000"/>
        </a:spcBef>
        <a:spcAft>
          <a:spcPct val="0"/>
        </a:spcAft>
        <a:buClr>
          <a:schemeClr val="tx2"/>
        </a:buClr>
        <a:buSzPct val="75000"/>
        <a:buFont typeface="Webdings" charset="2"/>
        <a:buChar char="&lt;"/>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Font typeface="Times" charset="0"/>
        <a:buChar char="•"/>
        <a:defRPr sz="2800">
          <a:solidFill>
            <a:schemeClr val="tx1"/>
          </a:solidFill>
          <a:latin typeface="+mn-lt"/>
        </a:defRPr>
      </a:lvl2pPr>
      <a:lvl3pPr marL="1143000" indent="-228600" algn="l" rtl="0" eaLnBrk="1" fontAlgn="base" hangingPunct="1">
        <a:spcBef>
          <a:spcPct val="20000"/>
        </a:spcBef>
        <a:spcAft>
          <a:spcPct val="0"/>
        </a:spcAft>
        <a:buClr>
          <a:schemeClr val="tx2"/>
        </a:buClr>
        <a:buFont typeface="Times" charset="0"/>
        <a:buChar char="•"/>
        <a:defRPr sz="2400">
          <a:solidFill>
            <a:schemeClr val="tx1"/>
          </a:solidFill>
          <a:latin typeface="+mn-lt"/>
        </a:defRPr>
      </a:lvl3pPr>
      <a:lvl4pPr marL="1600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4pPr>
      <a:lvl5pPr marL="20574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5pPr>
      <a:lvl6pPr marL="25146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6pPr>
      <a:lvl7pPr marL="29718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7pPr>
      <a:lvl8pPr marL="34290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8pPr>
      <a:lvl9pPr marL="3886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3.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4.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8.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hyperlink" Target="../Working_heartlung.ppt"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6.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7.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8.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9.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0.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notesSlide" Target="../notesSlides/notesSlide3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notesSlide" Target="../notesSlides/notesSlide3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3.xml.rels><?xml version="1.0" encoding="UTF-8" standalone="yes"?>
<Relationships xmlns="http://schemas.openxmlformats.org/package/2006/relationships"><Relationship Id="rId3" Type="http://schemas.openxmlformats.org/officeDocument/2006/relationships/chart" Target="../charts/chart29.xml"/><Relationship Id="rId2" Type="http://schemas.openxmlformats.org/officeDocument/2006/relationships/notesSlide" Target="../notesSlides/notesSlide3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4.xml.rels><?xml version="1.0" encoding="UTF-8" standalone="yes"?>
<Relationships xmlns="http://schemas.openxmlformats.org/package/2006/relationships"><Relationship Id="rId3" Type="http://schemas.openxmlformats.org/officeDocument/2006/relationships/chart" Target="../charts/chart30.xml"/><Relationship Id="rId2" Type="http://schemas.openxmlformats.org/officeDocument/2006/relationships/notesSlide" Target="../notesSlides/notesSlide3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5.xml.rels><?xml version="1.0" encoding="UTF-8" standalone="yes"?>
<Relationships xmlns="http://schemas.openxmlformats.org/package/2006/relationships"><Relationship Id="rId3" Type="http://schemas.openxmlformats.org/officeDocument/2006/relationships/chart" Target="../charts/chart31.xml"/><Relationship Id="rId2" Type="http://schemas.openxmlformats.org/officeDocument/2006/relationships/notesSlide" Target="../notesSlides/notesSlide4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6.xml.rels><?xml version="1.0" encoding="UTF-8" standalone="yes"?>
<Relationships xmlns="http://schemas.openxmlformats.org/package/2006/relationships"><Relationship Id="rId3" Type="http://schemas.openxmlformats.org/officeDocument/2006/relationships/chart" Target="../charts/chart32.xml"/><Relationship Id="rId2" Type="http://schemas.openxmlformats.org/officeDocument/2006/relationships/notesSlide" Target="../notesSlides/notesSlide4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0.xml.rels><?xml version="1.0" encoding="UTF-8" standalone="yes"?>
<Relationships xmlns="http://schemas.openxmlformats.org/package/2006/relationships"><Relationship Id="rId3" Type="http://schemas.openxmlformats.org/officeDocument/2006/relationships/chart" Target="../charts/chart33.xml"/><Relationship Id="rId2" Type="http://schemas.openxmlformats.org/officeDocument/2006/relationships/notesSlide" Target="../notesSlides/notesSlide4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hyperlink" Target="../Working_heartlung.ppt"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dirty="0" smtClean="0">
                <a:solidFill>
                  <a:srgbClr val="002060"/>
                </a:solidFill>
              </a:rPr>
              <a:t>HEART-LUNG TRANSPLANTATION</a:t>
            </a:r>
            <a:endParaRPr lang="en-US" dirty="0">
              <a:solidFill>
                <a:srgbClr val="002060"/>
              </a:solidFill>
            </a:endParaRPr>
          </a:p>
        </p:txBody>
      </p:sp>
      <p:sp>
        <p:nvSpPr>
          <p:cNvPr id="3" name="Subtitle 2"/>
          <p:cNvSpPr>
            <a:spLocks noGrp="1"/>
          </p:cNvSpPr>
          <p:nvPr>
            <p:ph type="subTitle" idx="1"/>
          </p:nvPr>
        </p:nvSpPr>
        <p:spPr/>
        <p:txBody>
          <a:bodyPr/>
          <a:lstStyle/>
          <a:p>
            <a:r>
              <a:rPr lang="en-US" dirty="0" smtClean="0">
                <a:solidFill>
                  <a:srgbClr val="002060"/>
                </a:solidFill>
              </a:rPr>
              <a:t>Adult Recipients</a:t>
            </a:r>
            <a:endParaRPr lang="en-US" dirty="0">
              <a:solidFill>
                <a:srgbClr val="002060"/>
              </a:solidFill>
            </a:endParaRPr>
          </a:p>
        </p:txBody>
      </p:sp>
      <p:grpSp>
        <p:nvGrpSpPr>
          <p:cNvPr id="10" name="Group 9"/>
          <p:cNvGrpSpPr/>
          <p:nvPr/>
        </p:nvGrpSpPr>
        <p:grpSpPr>
          <a:xfrm>
            <a:off x="2" y="6146792"/>
            <a:ext cx="4715932" cy="711201"/>
            <a:chOff x="2" y="6146792"/>
            <a:chExt cx="4715932" cy="711201"/>
          </a:xfrm>
        </p:grpSpPr>
        <p:grpSp>
          <p:nvGrpSpPr>
            <p:cNvPr id="15" name="Group 14"/>
            <p:cNvGrpSpPr/>
            <p:nvPr/>
          </p:nvGrpSpPr>
          <p:grpSpPr>
            <a:xfrm>
              <a:off x="2" y="6146792"/>
              <a:ext cx="4715932" cy="711201"/>
              <a:chOff x="1" y="6067776"/>
              <a:chExt cx="4952999" cy="790224"/>
            </a:xfrm>
          </p:grpSpPr>
          <p:pic>
            <p:nvPicPr>
              <p:cNvPr id="17" name="Picture 16"/>
              <p:cNvPicPr>
                <a:picLocks noChangeAspect="1"/>
              </p:cNvPicPr>
              <p:nvPr/>
            </p:nvPicPr>
            <p:blipFill>
              <a:blip r:embed="rId3" cstate="print"/>
              <a:stretch>
                <a:fillRect/>
              </a:stretch>
            </p:blipFill>
            <p:spPr>
              <a:xfrm>
                <a:off x="1" y="6172200"/>
                <a:ext cx="4952999" cy="685800"/>
              </a:xfrm>
              <a:prstGeom prst="rect">
                <a:avLst/>
              </a:prstGeom>
              <a:ln>
                <a:solidFill>
                  <a:schemeClr val="bg2"/>
                </a:solidFill>
              </a:ln>
            </p:spPr>
          </p:pic>
          <p:sp>
            <p:nvSpPr>
              <p:cNvPr id="18"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6"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5135250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990600"/>
          </a:xfrm>
        </p:spPr>
        <p:txBody>
          <a:bodyPr/>
          <a:lstStyle/>
          <a:p>
            <a:r>
              <a:rPr lang="en-US" sz="2600" dirty="0" smtClean="0">
                <a:solidFill>
                  <a:srgbClr val="002060"/>
                </a:solidFill>
              </a:rPr>
              <a:t>Adult Heart-Lung Transplants</a:t>
            </a:r>
            <a:br>
              <a:rPr lang="en-US" sz="2600" dirty="0" smtClean="0">
                <a:solidFill>
                  <a:srgbClr val="002060"/>
                </a:solidFill>
              </a:rPr>
            </a:br>
            <a:r>
              <a:rPr lang="en-US" sz="2600" dirty="0" smtClean="0">
                <a:solidFill>
                  <a:srgbClr val="002060"/>
                </a:solidFill>
              </a:rPr>
              <a:t>Recipient </a:t>
            </a:r>
            <a:r>
              <a:rPr lang="en-US" sz="2400" dirty="0" smtClean="0">
                <a:solidFill>
                  <a:srgbClr val="002060"/>
                </a:solidFill>
              </a:rPr>
              <a:t>Age Distribution (in Years) by Location</a:t>
            </a:r>
            <a:br>
              <a:rPr lang="en-US" sz="2400" dirty="0" smtClean="0">
                <a:solidFill>
                  <a:srgbClr val="002060"/>
                </a:solidFill>
              </a:rPr>
            </a:br>
            <a:endParaRPr lang="en-US" sz="2000" dirty="0">
              <a:solidFill>
                <a:srgbClr val="002060"/>
              </a:solidFill>
            </a:endParaRP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1013073292"/>
              </p:ext>
            </p:extLst>
          </p:nvPr>
        </p:nvGraphicFramePr>
        <p:xfrm>
          <a:off x="152400" y="1447800"/>
          <a:ext cx="89154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3" name="title_cohort"/>
          <p:cNvSpPr txBox="1"/>
          <p:nvPr/>
        </p:nvSpPr>
        <p:spPr>
          <a:xfrm>
            <a:off x="1790700" y="1057418"/>
            <a:ext cx="5562600" cy="400110"/>
          </a:xfrm>
          <a:prstGeom prst="rect">
            <a:avLst/>
          </a:prstGeom>
          <a:noFill/>
        </p:spPr>
        <p:txBody>
          <a:bodyPr wrap="square" rtlCol="0">
            <a:spAutoFit/>
          </a:bodyPr>
          <a:lstStyle/>
          <a:p>
            <a:pPr algn="ctr"/>
            <a:r>
              <a:rPr lang="en-US" sz="2000" b="1" kern="0" dirty="0" smtClean="0">
                <a:solidFill>
                  <a:srgbClr val="002060"/>
                </a:solidFill>
              </a:rPr>
              <a:t>(Transplants: January 2005 – June 2018)</a:t>
            </a:r>
            <a:endParaRPr lang="en-US" sz="2000" b="1" kern="0" dirty="0">
              <a:solidFill>
                <a:srgbClr val="002060"/>
              </a:solidFill>
            </a:endParaRPr>
          </a:p>
        </p:txBody>
      </p:sp>
      <p:grpSp>
        <p:nvGrpSpPr>
          <p:cNvPr id="11" name="Group 10"/>
          <p:cNvGrpSpPr/>
          <p:nvPr/>
        </p:nvGrpSpPr>
        <p:grpSpPr>
          <a:xfrm>
            <a:off x="2" y="6146792"/>
            <a:ext cx="4715932" cy="711201"/>
            <a:chOff x="2" y="6146792"/>
            <a:chExt cx="4715932" cy="711201"/>
          </a:xfrm>
        </p:grpSpPr>
        <p:grpSp>
          <p:nvGrpSpPr>
            <p:cNvPr id="14" name="Group 13"/>
            <p:cNvGrpSpPr/>
            <p:nvPr/>
          </p:nvGrpSpPr>
          <p:grpSpPr>
            <a:xfrm>
              <a:off x="2" y="6146792"/>
              <a:ext cx="4715932" cy="711201"/>
              <a:chOff x="1" y="6067776"/>
              <a:chExt cx="4952999" cy="790224"/>
            </a:xfrm>
          </p:grpSpPr>
          <p:pic>
            <p:nvPicPr>
              <p:cNvPr id="19" name="Picture 18"/>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0"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8"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0980471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564010048"/>
              </p:ext>
            </p:extLst>
          </p:nvPr>
        </p:nvGraphicFramePr>
        <p:xfrm>
          <a:off x="76200" y="1426152"/>
          <a:ext cx="8839200" cy="4746047"/>
        </p:xfrm>
        <a:graphic>
          <a:graphicData uri="http://schemas.openxmlformats.org/drawingml/2006/chart">
            <c:chart xmlns:c="http://schemas.openxmlformats.org/drawingml/2006/chart" xmlns:r="http://schemas.openxmlformats.org/officeDocument/2006/relationships" r:id="rId3"/>
          </a:graphicData>
        </a:graphic>
      </p:graphicFrame>
      <p:sp>
        <p:nvSpPr>
          <p:cNvPr id="14" name="Title 1"/>
          <p:cNvSpPr txBox="1">
            <a:spLocks/>
          </p:cNvSpPr>
          <p:nvPr/>
        </p:nvSpPr>
        <p:spPr bwMode="auto">
          <a:xfrm>
            <a:off x="0" y="391800"/>
            <a:ext cx="91440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Heart-Lung Transplants</a:t>
            </a:r>
            <a:r>
              <a:rPr lang="en-US" sz="2400" kern="0" dirty="0" smtClean="0">
                <a:solidFill>
                  <a:srgbClr val="002060"/>
                </a:solidFill>
              </a:rPr>
              <a:t/>
            </a:r>
            <a:br>
              <a:rPr lang="en-US" sz="2400" kern="0" dirty="0" smtClean="0">
                <a:solidFill>
                  <a:srgbClr val="002060"/>
                </a:solidFill>
              </a:rPr>
            </a:br>
            <a:r>
              <a:rPr lang="en-US" sz="2400" kern="0" dirty="0" smtClean="0">
                <a:solidFill>
                  <a:srgbClr val="002060"/>
                </a:solidFill>
              </a:rPr>
              <a:t>Diagnosis Distribution by Location</a:t>
            </a:r>
            <a:br>
              <a:rPr lang="en-US" sz="2400" kern="0" dirty="0" smtClean="0">
                <a:solidFill>
                  <a:srgbClr val="002060"/>
                </a:solidFill>
              </a:rPr>
            </a:br>
            <a:endParaRPr lang="en-US" sz="2000" kern="0" dirty="0">
              <a:solidFill>
                <a:srgbClr val="002060"/>
              </a:solidFill>
            </a:endParaRPr>
          </a:p>
        </p:txBody>
      </p:sp>
      <p:sp>
        <p:nvSpPr>
          <p:cNvPr id="15" name="title_cohort"/>
          <p:cNvSpPr txBox="1"/>
          <p:nvPr/>
        </p:nvSpPr>
        <p:spPr>
          <a:xfrm>
            <a:off x="1752600" y="1026043"/>
            <a:ext cx="5638800" cy="400110"/>
          </a:xfrm>
          <a:prstGeom prst="rect">
            <a:avLst/>
          </a:prstGeom>
          <a:noFill/>
        </p:spPr>
        <p:txBody>
          <a:bodyPr wrap="square" rtlCol="0">
            <a:spAutoFit/>
          </a:bodyPr>
          <a:lstStyle/>
          <a:p>
            <a:pPr algn="ctr"/>
            <a:r>
              <a:rPr lang="en-US" sz="2000" b="1" kern="0" dirty="0" smtClean="0">
                <a:solidFill>
                  <a:srgbClr val="002060"/>
                </a:solidFill>
              </a:rPr>
              <a:t>(Transplants: January 2005 – June 2018)</a:t>
            </a:r>
            <a:endParaRPr lang="en-US" sz="2000" b="1" kern="0" dirty="0">
              <a:solidFill>
                <a:srgbClr val="002060"/>
              </a:solidFill>
            </a:endParaRPr>
          </a:p>
        </p:txBody>
      </p:sp>
      <p:grpSp>
        <p:nvGrpSpPr>
          <p:cNvPr id="11" name="Group 10"/>
          <p:cNvGrpSpPr/>
          <p:nvPr/>
        </p:nvGrpSpPr>
        <p:grpSpPr>
          <a:xfrm>
            <a:off x="2" y="6146792"/>
            <a:ext cx="4715932" cy="711201"/>
            <a:chOff x="2" y="6146792"/>
            <a:chExt cx="4715932" cy="711201"/>
          </a:xfrm>
        </p:grpSpPr>
        <p:grpSp>
          <p:nvGrpSpPr>
            <p:cNvPr id="16" name="Group 15"/>
            <p:cNvGrpSpPr/>
            <p:nvPr/>
          </p:nvGrpSpPr>
          <p:grpSpPr>
            <a:xfrm>
              <a:off x="2" y="6146792"/>
              <a:ext cx="4715932" cy="711201"/>
              <a:chOff x="1" y="6067776"/>
              <a:chExt cx="4952999" cy="790224"/>
            </a:xfrm>
          </p:grpSpPr>
          <p:pic>
            <p:nvPicPr>
              <p:cNvPr id="21" name="Picture 20"/>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2"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20"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6693112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273355218"/>
              </p:ext>
            </p:extLst>
          </p:nvPr>
        </p:nvGraphicFramePr>
        <p:xfrm>
          <a:off x="152400" y="1524000"/>
          <a:ext cx="89916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18" name="Title 1"/>
          <p:cNvSpPr txBox="1">
            <a:spLocks/>
          </p:cNvSpPr>
          <p:nvPr/>
        </p:nvSpPr>
        <p:spPr bwMode="auto">
          <a:xfrm>
            <a:off x="0" y="381000"/>
            <a:ext cx="91440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Heart-Lung Transplants</a:t>
            </a:r>
            <a:r>
              <a:rPr lang="en-US" sz="2400" kern="0" dirty="0" smtClean="0">
                <a:solidFill>
                  <a:srgbClr val="002060"/>
                </a:solidFill>
              </a:rPr>
              <a:t/>
            </a:r>
            <a:br>
              <a:rPr lang="en-US" sz="2400" kern="0" dirty="0" smtClean="0">
                <a:solidFill>
                  <a:srgbClr val="002060"/>
                </a:solidFill>
              </a:rPr>
            </a:br>
            <a:r>
              <a:rPr lang="en-US" sz="2800" kern="0" dirty="0" smtClean="0">
                <a:solidFill>
                  <a:srgbClr val="002060"/>
                </a:solidFill>
              </a:rPr>
              <a:t> </a:t>
            </a:r>
            <a:r>
              <a:rPr lang="en-US" sz="2400" kern="0" dirty="0" smtClean="0">
                <a:solidFill>
                  <a:srgbClr val="002060"/>
                </a:solidFill>
              </a:rPr>
              <a:t>Donor Age (in Years) Distribution by Location</a:t>
            </a:r>
            <a:br>
              <a:rPr lang="en-US" sz="2400" kern="0" dirty="0" smtClean="0">
                <a:solidFill>
                  <a:srgbClr val="002060"/>
                </a:solidFill>
              </a:rPr>
            </a:br>
            <a:endParaRPr lang="en-US" sz="2000" kern="0" dirty="0">
              <a:solidFill>
                <a:srgbClr val="002060"/>
              </a:solidFill>
            </a:endParaRPr>
          </a:p>
        </p:txBody>
      </p:sp>
      <p:sp>
        <p:nvSpPr>
          <p:cNvPr id="3" name="title_cohort"/>
          <p:cNvSpPr txBox="1"/>
          <p:nvPr/>
        </p:nvSpPr>
        <p:spPr>
          <a:xfrm>
            <a:off x="2038350" y="1061943"/>
            <a:ext cx="5067300" cy="400110"/>
          </a:xfrm>
          <a:prstGeom prst="rect">
            <a:avLst/>
          </a:prstGeom>
          <a:noFill/>
        </p:spPr>
        <p:txBody>
          <a:bodyPr wrap="square" rtlCol="0">
            <a:spAutoFit/>
          </a:bodyPr>
          <a:lstStyle/>
          <a:p>
            <a:pPr algn="ctr"/>
            <a:r>
              <a:rPr lang="en-US" sz="2000" b="1" kern="0" dirty="0" smtClean="0">
                <a:solidFill>
                  <a:srgbClr val="002060"/>
                </a:solidFill>
              </a:rPr>
              <a:t>(Transplants: January 2005 – June 2018)</a:t>
            </a:r>
            <a:endParaRPr lang="en-US" sz="2000" b="1" kern="0" dirty="0">
              <a:solidFill>
                <a:srgbClr val="002060"/>
              </a:solidFill>
            </a:endParaRPr>
          </a:p>
        </p:txBody>
      </p:sp>
      <p:grpSp>
        <p:nvGrpSpPr>
          <p:cNvPr id="13" name="Group 12"/>
          <p:cNvGrpSpPr/>
          <p:nvPr/>
        </p:nvGrpSpPr>
        <p:grpSpPr>
          <a:xfrm>
            <a:off x="2" y="6146792"/>
            <a:ext cx="4715932" cy="711201"/>
            <a:chOff x="2" y="6146792"/>
            <a:chExt cx="4715932" cy="711201"/>
          </a:xfrm>
        </p:grpSpPr>
        <p:grpSp>
          <p:nvGrpSpPr>
            <p:cNvPr id="14" name="Group 13"/>
            <p:cNvGrpSpPr/>
            <p:nvPr/>
          </p:nvGrpSpPr>
          <p:grpSpPr>
            <a:xfrm>
              <a:off x="2" y="6146792"/>
              <a:ext cx="4715932" cy="711201"/>
              <a:chOff x="1" y="6067776"/>
              <a:chExt cx="4952999" cy="790224"/>
            </a:xfrm>
          </p:grpSpPr>
          <p:pic>
            <p:nvPicPr>
              <p:cNvPr id="20" name="Picture 19"/>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1"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9"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42752316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dirty="0" smtClean="0">
                <a:solidFill>
                  <a:srgbClr val="002060"/>
                </a:solidFill>
              </a:rPr>
              <a:t>Post-Transplant Survival and Other Outcomes</a:t>
            </a:r>
            <a:endParaRPr lang="en-US" dirty="0">
              <a:solidFill>
                <a:srgbClr val="002060"/>
              </a:solidFill>
            </a:endParaRPr>
          </a:p>
        </p:txBody>
      </p:sp>
      <p:grpSp>
        <p:nvGrpSpPr>
          <p:cNvPr id="9" name="Group 8"/>
          <p:cNvGrpSpPr/>
          <p:nvPr/>
        </p:nvGrpSpPr>
        <p:grpSpPr>
          <a:xfrm>
            <a:off x="2" y="6146792"/>
            <a:ext cx="4715932" cy="711201"/>
            <a:chOff x="2" y="6146792"/>
            <a:chExt cx="4715932" cy="711201"/>
          </a:xfrm>
        </p:grpSpPr>
        <p:grpSp>
          <p:nvGrpSpPr>
            <p:cNvPr id="11" name="Group 10"/>
            <p:cNvGrpSpPr/>
            <p:nvPr/>
          </p:nvGrpSpPr>
          <p:grpSpPr>
            <a:xfrm>
              <a:off x="2" y="6146792"/>
              <a:ext cx="4715932" cy="711201"/>
              <a:chOff x="1" y="6067776"/>
              <a:chExt cx="4952999" cy="790224"/>
            </a:xfrm>
          </p:grpSpPr>
          <p:pic>
            <p:nvPicPr>
              <p:cNvPr id="14" name="Picture 13"/>
              <p:cNvPicPr>
                <a:picLocks noChangeAspect="1"/>
              </p:cNvPicPr>
              <p:nvPr/>
            </p:nvPicPr>
            <p:blipFill>
              <a:blip r:embed="rId2" cstate="print"/>
              <a:stretch>
                <a:fillRect/>
              </a:stretch>
            </p:blipFill>
            <p:spPr>
              <a:xfrm>
                <a:off x="1" y="6172200"/>
                <a:ext cx="4952999" cy="685800"/>
              </a:xfrm>
              <a:prstGeom prst="rect">
                <a:avLst/>
              </a:prstGeom>
              <a:ln>
                <a:solidFill>
                  <a:schemeClr val="bg2"/>
                </a:solidFill>
              </a:ln>
            </p:spPr>
          </p:pic>
          <p:sp>
            <p:nvSpPr>
              <p:cNvPr id="15"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3"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9489738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207007866"/>
              </p:ext>
            </p:extLst>
          </p:nvPr>
        </p:nvGraphicFramePr>
        <p:xfrm>
          <a:off x="228600" y="1371600"/>
          <a:ext cx="8610600" cy="4800600"/>
        </p:xfrm>
        <a:graphic>
          <a:graphicData uri="http://schemas.openxmlformats.org/drawingml/2006/chart">
            <c:chart xmlns:c="http://schemas.openxmlformats.org/drawingml/2006/chart" xmlns:r="http://schemas.openxmlformats.org/officeDocument/2006/relationships" r:id="rId3"/>
          </a:graphicData>
        </a:graphic>
      </p:graphicFrame>
      <p:sp>
        <p:nvSpPr>
          <p:cNvPr id="19" name="Title 1"/>
          <p:cNvSpPr txBox="1">
            <a:spLocks/>
          </p:cNvSpPr>
          <p:nvPr/>
        </p:nvSpPr>
        <p:spPr bwMode="auto">
          <a:xfrm>
            <a:off x="4864" y="304800"/>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Heart-Lung Transplants</a:t>
            </a:r>
            <a:r>
              <a:rPr lang="en-US" sz="3200" kern="0" dirty="0" smtClean="0">
                <a:solidFill>
                  <a:srgbClr val="002060"/>
                </a:solidFill>
              </a:rPr>
              <a:t/>
            </a:r>
            <a:br>
              <a:rPr lang="en-US" sz="3200" kern="0" dirty="0" smtClean="0">
                <a:solidFill>
                  <a:srgbClr val="002060"/>
                </a:solidFill>
              </a:rPr>
            </a:br>
            <a:r>
              <a:rPr lang="en-US" sz="2600" kern="0" dirty="0" smtClean="0">
                <a:solidFill>
                  <a:srgbClr val="002060"/>
                </a:solidFill>
              </a:rPr>
              <a:t> </a:t>
            </a:r>
            <a:r>
              <a:rPr lang="en-US" sz="2400" kern="0" dirty="0" smtClean="0">
                <a:solidFill>
                  <a:srgbClr val="002060"/>
                </a:solidFill>
              </a:rPr>
              <a:t>Kaplan-Meier Survival</a:t>
            </a:r>
            <a:br>
              <a:rPr lang="en-US" sz="2400" kern="0" dirty="0" smtClean="0">
                <a:solidFill>
                  <a:srgbClr val="002060"/>
                </a:solidFill>
              </a:rPr>
            </a:br>
            <a:r>
              <a:rPr lang="en-US" sz="2000" kern="0" dirty="0" smtClean="0">
                <a:solidFill>
                  <a:srgbClr val="002060"/>
                </a:solidFill>
              </a:rPr>
              <a:t> </a:t>
            </a:r>
            <a:endParaRPr lang="en-US" sz="2000" kern="0" dirty="0">
              <a:solidFill>
                <a:srgbClr val="002060"/>
              </a:solidFill>
            </a:endParaRPr>
          </a:p>
        </p:txBody>
      </p:sp>
      <p:sp>
        <p:nvSpPr>
          <p:cNvPr id="18" name="median_survival"/>
          <p:cNvSpPr txBox="1"/>
          <p:nvPr/>
        </p:nvSpPr>
        <p:spPr>
          <a:xfrm>
            <a:off x="4715934" y="1756681"/>
            <a:ext cx="3657525" cy="579336"/>
          </a:xfrm>
          <a:prstGeom prst="rect">
            <a:avLst/>
          </a:prstGeom>
          <a:noFill/>
          <a:ln>
            <a:solidFill>
              <a:schemeClr val="bg2"/>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chemeClr val="bg2"/>
                </a:solidFill>
              </a:rPr>
              <a:t>Median survival = 4.5 years; </a:t>
            </a:r>
          </a:p>
          <a:p>
            <a:r>
              <a:rPr lang="en-US" sz="1400" b="1" dirty="0" smtClean="0">
                <a:solidFill>
                  <a:schemeClr val="bg2"/>
                </a:solidFill>
              </a:rPr>
              <a:t>Conditional </a:t>
            </a:r>
            <a:r>
              <a:rPr lang="en-US" sz="1400" b="1" dirty="0">
                <a:solidFill>
                  <a:schemeClr val="bg2"/>
                </a:solidFill>
              </a:rPr>
              <a:t>median survival = 11.2 years</a:t>
            </a:r>
          </a:p>
        </p:txBody>
      </p:sp>
      <p:sp>
        <p:nvSpPr>
          <p:cNvPr id="17" name="pvalues"/>
          <p:cNvSpPr txBox="1"/>
          <p:nvPr/>
        </p:nvSpPr>
        <p:spPr>
          <a:xfrm>
            <a:off x="2971800" y="2819400"/>
            <a:ext cx="1219175" cy="41381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smtClean="0">
                <a:solidFill>
                  <a:schemeClr val="bg2"/>
                </a:solidFill>
              </a:rPr>
              <a:t>N = 2,829</a:t>
            </a:r>
            <a:endParaRPr lang="en-US" sz="1400" b="1" dirty="0">
              <a:solidFill>
                <a:schemeClr val="bg2"/>
              </a:solidFill>
            </a:endParaRPr>
          </a:p>
        </p:txBody>
      </p:sp>
      <p:sp>
        <p:nvSpPr>
          <p:cNvPr id="3" name="title_cohort"/>
          <p:cNvSpPr txBox="1"/>
          <p:nvPr/>
        </p:nvSpPr>
        <p:spPr>
          <a:xfrm>
            <a:off x="2076494" y="1000499"/>
            <a:ext cx="5181600" cy="400110"/>
          </a:xfrm>
          <a:prstGeom prst="rect">
            <a:avLst/>
          </a:prstGeom>
          <a:noFill/>
        </p:spPr>
        <p:txBody>
          <a:bodyPr wrap="square" rtlCol="0">
            <a:spAutoFit/>
          </a:bodyPr>
          <a:lstStyle/>
          <a:p>
            <a:r>
              <a:rPr lang="en-US" sz="2000" b="1" kern="0" dirty="0" smtClean="0">
                <a:solidFill>
                  <a:srgbClr val="002060"/>
                </a:solidFill>
              </a:rPr>
              <a:t>(Transplants: January 1992 – June 2017)</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21" name="Picture 20"/>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2"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20"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1745187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433983817"/>
              </p:ext>
            </p:extLst>
          </p:nvPr>
        </p:nvGraphicFramePr>
        <p:xfrm>
          <a:off x="228600" y="1371600"/>
          <a:ext cx="8610600" cy="4775192"/>
        </p:xfrm>
        <a:graphic>
          <a:graphicData uri="http://schemas.openxmlformats.org/drawingml/2006/chart">
            <c:chart xmlns:c="http://schemas.openxmlformats.org/drawingml/2006/chart" xmlns:r="http://schemas.openxmlformats.org/officeDocument/2006/relationships" r:id="rId3"/>
          </a:graphicData>
        </a:graphic>
      </p:graphicFrame>
      <p:sp>
        <p:nvSpPr>
          <p:cNvPr id="17" name="Title 1"/>
          <p:cNvSpPr txBox="1">
            <a:spLocks/>
          </p:cNvSpPr>
          <p:nvPr/>
        </p:nvSpPr>
        <p:spPr bwMode="auto">
          <a:xfrm>
            <a:off x="0" y="303179"/>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Heart-Lung Transplants</a:t>
            </a:r>
            <a:r>
              <a:rPr lang="en-US" sz="3200" kern="0" dirty="0" smtClean="0">
                <a:solidFill>
                  <a:srgbClr val="002060"/>
                </a:solidFill>
              </a:rPr>
              <a:t/>
            </a:r>
            <a:br>
              <a:rPr lang="en-US" sz="3200" kern="0" dirty="0" smtClean="0">
                <a:solidFill>
                  <a:srgbClr val="002060"/>
                </a:solidFill>
              </a:rPr>
            </a:br>
            <a:r>
              <a:rPr lang="en-US" sz="2400" kern="0" dirty="0" smtClean="0">
                <a:solidFill>
                  <a:srgbClr val="002060"/>
                </a:solidFill>
              </a:rPr>
              <a:t> Kaplan-Meier Survival by Era</a:t>
            </a:r>
            <a:r>
              <a:rPr lang="en-US" sz="2600" kern="0" dirty="0" smtClean="0">
                <a:solidFill>
                  <a:srgbClr val="002060"/>
                </a:solidFill>
              </a:rPr>
              <a:t/>
            </a:r>
            <a:br>
              <a:rPr lang="en-US" sz="2600" kern="0" dirty="0" smtClean="0">
                <a:solidFill>
                  <a:srgbClr val="002060"/>
                </a:solidFill>
              </a:rPr>
            </a:br>
            <a:endParaRPr lang="en-US" sz="2000" kern="0" dirty="0">
              <a:solidFill>
                <a:srgbClr val="002060"/>
              </a:solidFill>
            </a:endParaRPr>
          </a:p>
        </p:txBody>
      </p:sp>
      <p:sp>
        <p:nvSpPr>
          <p:cNvPr id="20" name="median_survival"/>
          <p:cNvSpPr txBox="1"/>
          <p:nvPr/>
        </p:nvSpPr>
        <p:spPr>
          <a:xfrm>
            <a:off x="3657600" y="1692614"/>
            <a:ext cx="4343437" cy="972229"/>
          </a:xfrm>
          <a:prstGeom prst="rect">
            <a:avLst/>
          </a:prstGeom>
          <a:solidFill>
            <a:schemeClr val="tx1"/>
          </a:solidFill>
          <a:ln>
            <a:solidFill>
              <a:schemeClr val="bg2"/>
            </a:solidFill>
          </a:ln>
        </p:spPr>
        <p:txBody>
          <a:bodyPr wrap="square" lIns="45720" rIns="45720"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chemeClr val="bg2"/>
                </a:solidFill>
              </a:rPr>
              <a:t>Median survival (years): </a:t>
            </a:r>
            <a:endParaRPr lang="en-US" sz="1400" b="1" dirty="0" smtClean="0">
              <a:solidFill>
                <a:schemeClr val="bg2"/>
              </a:solidFill>
            </a:endParaRPr>
          </a:p>
          <a:p>
            <a:r>
              <a:rPr lang="en-US" sz="1400" b="1" dirty="0" smtClean="0">
                <a:solidFill>
                  <a:schemeClr val="bg2"/>
                </a:solidFill>
              </a:rPr>
              <a:t>1992-2001=3.7</a:t>
            </a:r>
            <a:r>
              <a:rPr lang="en-US" sz="1400" b="1" dirty="0">
                <a:solidFill>
                  <a:schemeClr val="bg2"/>
                </a:solidFill>
              </a:rPr>
              <a:t>; </a:t>
            </a:r>
            <a:r>
              <a:rPr lang="en-US" sz="1400" b="1" dirty="0" smtClean="0">
                <a:solidFill>
                  <a:schemeClr val="bg2"/>
                </a:solidFill>
              </a:rPr>
              <a:t>2002-2009=5.5</a:t>
            </a:r>
            <a:r>
              <a:rPr lang="en-US" sz="1400" b="1" dirty="0">
                <a:solidFill>
                  <a:schemeClr val="bg2"/>
                </a:solidFill>
              </a:rPr>
              <a:t>; 2010-6/2017=6.5; Conditional median survival (years): </a:t>
            </a:r>
            <a:endParaRPr lang="en-US" sz="1400" b="1" dirty="0" smtClean="0">
              <a:solidFill>
                <a:schemeClr val="bg2"/>
              </a:solidFill>
            </a:endParaRPr>
          </a:p>
          <a:p>
            <a:r>
              <a:rPr lang="en-US" sz="1400" b="1" dirty="0" smtClean="0">
                <a:solidFill>
                  <a:schemeClr val="bg2"/>
                </a:solidFill>
              </a:rPr>
              <a:t>1992-2001=10.2</a:t>
            </a:r>
            <a:r>
              <a:rPr lang="en-US" sz="1400" b="1" dirty="0">
                <a:solidFill>
                  <a:schemeClr val="bg2"/>
                </a:solidFill>
              </a:rPr>
              <a:t>; </a:t>
            </a:r>
            <a:r>
              <a:rPr lang="en-US" sz="1400" b="1" dirty="0" smtClean="0">
                <a:solidFill>
                  <a:schemeClr val="bg2"/>
                </a:solidFill>
              </a:rPr>
              <a:t>2002-2009=12.8</a:t>
            </a:r>
            <a:r>
              <a:rPr lang="en-US" sz="1400" b="1" dirty="0">
                <a:solidFill>
                  <a:schemeClr val="bg2"/>
                </a:solidFill>
              </a:rPr>
              <a:t>; 2010-6/2017=NA</a:t>
            </a:r>
          </a:p>
        </p:txBody>
      </p:sp>
      <p:sp>
        <p:nvSpPr>
          <p:cNvPr id="19" name="pvalues"/>
          <p:cNvSpPr txBox="1"/>
          <p:nvPr/>
        </p:nvSpPr>
        <p:spPr>
          <a:xfrm>
            <a:off x="1099295" y="4724400"/>
            <a:ext cx="3525818" cy="60960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pt-BR" sz="1200" b="1" dirty="0">
                <a:solidFill>
                  <a:schemeClr val="bg2"/>
                </a:solidFill>
              </a:rPr>
              <a:t>1992-2001 vs. </a:t>
            </a:r>
            <a:r>
              <a:rPr lang="pt-BR" sz="1200" b="1" dirty="0" smtClean="0">
                <a:solidFill>
                  <a:schemeClr val="bg2"/>
                </a:solidFill>
              </a:rPr>
              <a:t>2002-2009</a:t>
            </a:r>
            <a:r>
              <a:rPr lang="pt-BR" sz="1200" b="1" dirty="0">
                <a:solidFill>
                  <a:schemeClr val="bg2"/>
                </a:solidFill>
              </a:rPr>
              <a:t>: </a:t>
            </a:r>
            <a:r>
              <a:rPr lang="pt-BR" sz="1200" b="1" dirty="0" smtClean="0">
                <a:solidFill>
                  <a:schemeClr val="bg2"/>
                </a:solidFill>
              </a:rPr>
              <a:t>p=0.031 </a:t>
            </a:r>
          </a:p>
          <a:p>
            <a:r>
              <a:rPr lang="pt-BR" sz="1200" b="1" dirty="0" smtClean="0">
                <a:solidFill>
                  <a:schemeClr val="bg2"/>
                </a:solidFill>
              </a:rPr>
              <a:t>1992-2001 </a:t>
            </a:r>
            <a:r>
              <a:rPr lang="pt-BR" sz="1200" b="1" dirty="0">
                <a:solidFill>
                  <a:schemeClr val="bg2"/>
                </a:solidFill>
              </a:rPr>
              <a:t>vs. 2010-6/2017: </a:t>
            </a:r>
            <a:r>
              <a:rPr lang="pt-BR" sz="1200" b="1" dirty="0" smtClean="0">
                <a:solidFill>
                  <a:schemeClr val="bg2"/>
                </a:solidFill>
              </a:rPr>
              <a:t>p=0.025 </a:t>
            </a:r>
          </a:p>
          <a:p>
            <a:r>
              <a:rPr lang="pt-BR" sz="1200" b="1" dirty="0" smtClean="0">
                <a:solidFill>
                  <a:schemeClr val="bg2"/>
                </a:solidFill>
              </a:rPr>
              <a:t>2002-2009 </a:t>
            </a:r>
            <a:r>
              <a:rPr lang="pt-BR" sz="1200" b="1" dirty="0">
                <a:solidFill>
                  <a:schemeClr val="bg2"/>
                </a:solidFill>
              </a:rPr>
              <a:t>vs. 2010-6/2017: </a:t>
            </a:r>
            <a:r>
              <a:rPr lang="pt-BR" sz="1200" b="1" dirty="0" smtClean="0">
                <a:solidFill>
                  <a:schemeClr val="bg2"/>
                </a:solidFill>
              </a:rPr>
              <a:t>p=0.691</a:t>
            </a:r>
            <a:endParaRPr lang="en-US" sz="1200" b="1" dirty="0" smtClean="0">
              <a:solidFill>
                <a:schemeClr val="bg2"/>
              </a:solidFill>
            </a:endParaRPr>
          </a:p>
        </p:txBody>
      </p:sp>
      <p:sp>
        <p:nvSpPr>
          <p:cNvPr id="3" name="title_cohort"/>
          <p:cNvSpPr txBox="1"/>
          <p:nvPr/>
        </p:nvSpPr>
        <p:spPr>
          <a:xfrm>
            <a:off x="2010384" y="981218"/>
            <a:ext cx="5181600" cy="400110"/>
          </a:xfrm>
          <a:prstGeom prst="rect">
            <a:avLst/>
          </a:prstGeom>
          <a:noFill/>
        </p:spPr>
        <p:txBody>
          <a:bodyPr wrap="square" rtlCol="0">
            <a:spAutoFit/>
          </a:bodyPr>
          <a:lstStyle/>
          <a:p>
            <a:r>
              <a:rPr lang="en-US" sz="2000" b="1" kern="0" dirty="0" smtClean="0">
                <a:solidFill>
                  <a:srgbClr val="002060"/>
                </a:solidFill>
              </a:rPr>
              <a:t>(Transplants: January 1992 – June 2017)</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21" name="Picture 20"/>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2"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8"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7588954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917388434"/>
              </p:ext>
            </p:extLst>
          </p:nvPr>
        </p:nvGraphicFramePr>
        <p:xfrm>
          <a:off x="228600" y="1295400"/>
          <a:ext cx="86106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9" name="Title 1"/>
          <p:cNvSpPr txBox="1">
            <a:spLocks/>
          </p:cNvSpPr>
          <p:nvPr/>
        </p:nvSpPr>
        <p:spPr bwMode="auto">
          <a:xfrm>
            <a:off x="-1622" y="302620"/>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Heart-Lung Transplants</a:t>
            </a:r>
            <a:r>
              <a:rPr lang="en-US" sz="3200" kern="0" dirty="0" smtClean="0">
                <a:solidFill>
                  <a:srgbClr val="002060"/>
                </a:solidFill>
              </a:rPr>
              <a:t/>
            </a:r>
            <a:br>
              <a:rPr lang="en-US" sz="3200" kern="0" dirty="0" smtClean="0">
                <a:solidFill>
                  <a:srgbClr val="002060"/>
                </a:solidFill>
              </a:rPr>
            </a:br>
            <a:r>
              <a:rPr lang="en-US" sz="2400" kern="0" dirty="0" smtClean="0">
                <a:solidFill>
                  <a:srgbClr val="002060"/>
                </a:solidFill>
              </a:rPr>
              <a:t>Kaplan-Meier Survival by Major Diagnosis </a:t>
            </a:r>
            <a:r>
              <a:rPr lang="en-US" sz="2600" kern="0" dirty="0" smtClean="0">
                <a:solidFill>
                  <a:srgbClr val="002060"/>
                </a:solidFill>
              </a:rPr>
              <a:t/>
            </a:r>
            <a:br>
              <a:rPr lang="en-US" sz="2600" kern="0" dirty="0" smtClean="0">
                <a:solidFill>
                  <a:srgbClr val="002060"/>
                </a:solidFill>
              </a:rPr>
            </a:br>
            <a:r>
              <a:rPr lang="en-US" sz="2000" kern="0" dirty="0" smtClean="0">
                <a:solidFill>
                  <a:srgbClr val="002060"/>
                </a:solidFill>
              </a:rPr>
              <a:t> </a:t>
            </a:r>
            <a:endParaRPr lang="en-US" sz="2000" kern="0" dirty="0">
              <a:solidFill>
                <a:srgbClr val="002060"/>
              </a:solidFill>
            </a:endParaRPr>
          </a:p>
        </p:txBody>
      </p:sp>
      <p:sp>
        <p:nvSpPr>
          <p:cNvPr id="13" name="median_survival"/>
          <p:cNvSpPr txBox="1"/>
          <p:nvPr/>
        </p:nvSpPr>
        <p:spPr>
          <a:xfrm>
            <a:off x="3810000" y="2696698"/>
            <a:ext cx="4658756" cy="502896"/>
          </a:xfrm>
          <a:prstGeom prst="rect">
            <a:avLst/>
          </a:prstGeom>
          <a:ln>
            <a:solidFill>
              <a:schemeClr val="bg2"/>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300" b="1" dirty="0">
                <a:solidFill>
                  <a:schemeClr val="bg2"/>
                </a:solidFill>
              </a:rPr>
              <a:t>Median survival (years): </a:t>
            </a:r>
            <a:endParaRPr lang="en-US" sz="1300" b="1" dirty="0" smtClean="0">
              <a:solidFill>
                <a:schemeClr val="bg2"/>
              </a:solidFill>
            </a:endParaRPr>
          </a:p>
          <a:p>
            <a:r>
              <a:rPr lang="en-US" sz="1300" b="1" dirty="0" smtClean="0">
                <a:solidFill>
                  <a:schemeClr val="bg2"/>
                </a:solidFill>
              </a:rPr>
              <a:t>PH-not </a:t>
            </a:r>
            <a:r>
              <a:rPr lang="en-US" sz="1300" b="1" dirty="0">
                <a:solidFill>
                  <a:schemeClr val="bg2"/>
                </a:solidFill>
              </a:rPr>
              <a:t>IPAH=5.6; IPAH=5.5; CF=6.3; COPD=3.9; IIP=1.9</a:t>
            </a:r>
          </a:p>
        </p:txBody>
      </p:sp>
      <p:sp>
        <p:nvSpPr>
          <p:cNvPr id="12" name="pvalues"/>
          <p:cNvSpPr txBox="1"/>
          <p:nvPr/>
        </p:nvSpPr>
        <p:spPr>
          <a:xfrm>
            <a:off x="1143000" y="5029200"/>
            <a:ext cx="4800600" cy="321991"/>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chemeClr val="bg2"/>
                </a:solidFill>
              </a:rPr>
              <a:t>No </a:t>
            </a:r>
            <a:r>
              <a:rPr lang="en-US" sz="1400" b="1" dirty="0" smtClean="0">
                <a:solidFill>
                  <a:schemeClr val="bg2"/>
                </a:solidFill>
              </a:rPr>
              <a:t>pairwise </a:t>
            </a:r>
            <a:r>
              <a:rPr lang="en-US" sz="1400" b="1" dirty="0">
                <a:solidFill>
                  <a:schemeClr val="bg2"/>
                </a:solidFill>
              </a:rPr>
              <a:t>comparisons were significant at p &lt; 0.05 except CF vs. </a:t>
            </a:r>
            <a:r>
              <a:rPr lang="en-US" sz="1400" b="1" dirty="0" smtClean="0">
                <a:solidFill>
                  <a:schemeClr val="bg2"/>
                </a:solidFill>
              </a:rPr>
              <a:t>IIP.</a:t>
            </a:r>
            <a:endParaRPr lang="en-US" sz="1400" b="1" dirty="0">
              <a:solidFill>
                <a:schemeClr val="bg2"/>
              </a:solidFill>
            </a:endParaRPr>
          </a:p>
        </p:txBody>
      </p:sp>
      <p:sp>
        <p:nvSpPr>
          <p:cNvPr id="3" name="title_cohort"/>
          <p:cNvSpPr txBox="1"/>
          <p:nvPr/>
        </p:nvSpPr>
        <p:spPr>
          <a:xfrm>
            <a:off x="1938657" y="984941"/>
            <a:ext cx="5334000" cy="400110"/>
          </a:xfrm>
          <a:prstGeom prst="rect">
            <a:avLst/>
          </a:prstGeom>
          <a:noFill/>
        </p:spPr>
        <p:txBody>
          <a:bodyPr wrap="square" rtlCol="0">
            <a:spAutoFit/>
          </a:bodyPr>
          <a:lstStyle/>
          <a:p>
            <a:pPr algn="ctr"/>
            <a:r>
              <a:rPr lang="en-US" sz="2000" b="1" kern="0" dirty="0" smtClean="0">
                <a:solidFill>
                  <a:srgbClr val="002060"/>
                </a:solidFill>
              </a:rPr>
              <a:t>(Transplants: January 1992 – June 2017)</a:t>
            </a:r>
            <a:endParaRPr lang="en-US" sz="2000" b="1" kern="0" dirty="0">
              <a:solidFill>
                <a:srgbClr val="002060"/>
              </a:solidFill>
            </a:endParaRPr>
          </a:p>
        </p:txBody>
      </p:sp>
      <p:grpSp>
        <p:nvGrpSpPr>
          <p:cNvPr id="17" name="Group 16"/>
          <p:cNvGrpSpPr/>
          <p:nvPr/>
        </p:nvGrpSpPr>
        <p:grpSpPr>
          <a:xfrm>
            <a:off x="2" y="6146792"/>
            <a:ext cx="4715932" cy="711201"/>
            <a:chOff x="2" y="6146792"/>
            <a:chExt cx="4715932" cy="711201"/>
          </a:xfrm>
        </p:grpSpPr>
        <p:grpSp>
          <p:nvGrpSpPr>
            <p:cNvPr id="18" name="Group 17"/>
            <p:cNvGrpSpPr/>
            <p:nvPr/>
          </p:nvGrpSpPr>
          <p:grpSpPr>
            <a:xfrm>
              <a:off x="2" y="6146792"/>
              <a:ext cx="4715932" cy="711201"/>
              <a:chOff x="1" y="6067776"/>
              <a:chExt cx="4952999" cy="790224"/>
            </a:xfrm>
          </p:grpSpPr>
          <p:pic>
            <p:nvPicPr>
              <p:cNvPr id="20" name="Picture 19"/>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1"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9"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5127771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 name="Content Placeholder 3"/>
          <p:cNvGraphicFramePr>
            <a:graphicFrameLocks noGrp="1"/>
          </p:cNvGraphicFramePr>
          <p:nvPr>
            <p:ph idx="1"/>
            <p:extLst>
              <p:ext uri="{D42A27DB-BD31-4B8C-83A1-F6EECF244321}">
                <p14:modId xmlns:p14="http://schemas.microsoft.com/office/powerpoint/2010/main" val="516046087"/>
              </p:ext>
            </p:extLst>
          </p:nvPr>
        </p:nvGraphicFramePr>
        <p:xfrm>
          <a:off x="228600" y="1295400"/>
          <a:ext cx="86106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10" name="Title 1"/>
          <p:cNvSpPr txBox="1">
            <a:spLocks/>
          </p:cNvSpPr>
          <p:nvPr/>
        </p:nvSpPr>
        <p:spPr bwMode="auto">
          <a:xfrm>
            <a:off x="0" y="30324"/>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Heart-Lung Transplants</a:t>
            </a:r>
            <a:r>
              <a:rPr lang="en-US" sz="2400" kern="0" dirty="0" smtClean="0">
                <a:solidFill>
                  <a:srgbClr val="002060"/>
                </a:solidFill>
              </a:rPr>
              <a:t/>
            </a:r>
            <a:br>
              <a:rPr lang="en-US" sz="2400" kern="0" dirty="0" smtClean="0">
                <a:solidFill>
                  <a:srgbClr val="002060"/>
                </a:solidFill>
              </a:rPr>
            </a:br>
            <a:r>
              <a:rPr lang="en-US" sz="2400" kern="0" dirty="0" smtClean="0">
                <a:solidFill>
                  <a:srgbClr val="002060"/>
                </a:solidFill>
              </a:rPr>
              <a:t>Kaplan-Meier Survival by Major Diagnosis Conditional on</a:t>
            </a:r>
            <a:endParaRPr lang="en-US" sz="2000" kern="0" dirty="0">
              <a:solidFill>
                <a:srgbClr val="002060"/>
              </a:solidFill>
            </a:endParaRPr>
          </a:p>
        </p:txBody>
      </p:sp>
      <p:sp>
        <p:nvSpPr>
          <p:cNvPr id="3" name="title 2"/>
          <p:cNvSpPr txBox="1"/>
          <p:nvPr/>
        </p:nvSpPr>
        <p:spPr>
          <a:xfrm>
            <a:off x="533400" y="849467"/>
            <a:ext cx="3352800" cy="461665"/>
          </a:xfrm>
          <a:prstGeom prst="rect">
            <a:avLst/>
          </a:prstGeom>
          <a:noFill/>
        </p:spPr>
        <p:txBody>
          <a:bodyPr wrap="square" rtlCol="0">
            <a:spAutoFit/>
          </a:bodyPr>
          <a:lstStyle/>
          <a:p>
            <a:pPr algn="ctr"/>
            <a:r>
              <a:rPr lang="en-US" sz="2400" b="1" kern="0" dirty="0" smtClean="0">
                <a:solidFill>
                  <a:srgbClr val="002060"/>
                </a:solidFill>
              </a:rPr>
              <a:t>Survival to </a:t>
            </a:r>
            <a:r>
              <a:rPr lang="en-US" sz="2400" b="1" kern="0" dirty="0">
                <a:solidFill>
                  <a:srgbClr val="002060"/>
                </a:solidFill>
              </a:rPr>
              <a:t>1 </a:t>
            </a:r>
            <a:r>
              <a:rPr lang="en-US" sz="2400" b="1" kern="0" dirty="0" smtClean="0">
                <a:solidFill>
                  <a:srgbClr val="002060"/>
                </a:solidFill>
              </a:rPr>
              <a:t>Year</a:t>
            </a:r>
            <a:endParaRPr lang="en-US" sz="2400" b="1" kern="0" dirty="0">
              <a:solidFill>
                <a:srgbClr val="002060"/>
              </a:solidFill>
            </a:endParaRPr>
          </a:p>
        </p:txBody>
      </p:sp>
      <p:sp>
        <p:nvSpPr>
          <p:cNvPr id="18" name="median_survival"/>
          <p:cNvSpPr txBox="1"/>
          <p:nvPr/>
        </p:nvSpPr>
        <p:spPr>
          <a:xfrm>
            <a:off x="1143001" y="4724400"/>
            <a:ext cx="5486400" cy="533432"/>
          </a:xfrm>
          <a:prstGeom prst="rect">
            <a:avLst/>
          </a:prstGeom>
          <a:ln>
            <a:solidFill>
              <a:schemeClr val="bg2"/>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chemeClr val="bg2"/>
                </a:solidFill>
              </a:rPr>
              <a:t>Median survival (years</a:t>
            </a:r>
            <a:r>
              <a:rPr lang="en-US" sz="1400" b="1" dirty="0" smtClean="0">
                <a:solidFill>
                  <a:schemeClr val="bg2"/>
                </a:solidFill>
              </a:rPr>
              <a:t>):</a:t>
            </a:r>
          </a:p>
          <a:p>
            <a:r>
              <a:rPr lang="en-US" sz="1400" b="1" dirty="0" smtClean="0">
                <a:solidFill>
                  <a:schemeClr val="bg2"/>
                </a:solidFill>
              </a:rPr>
              <a:t>PH-not </a:t>
            </a:r>
            <a:r>
              <a:rPr lang="en-US" sz="1400" b="1" dirty="0">
                <a:solidFill>
                  <a:schemeClr val="bg2"/>
                </a:solidFill>
              </a:rPr>
              <a:t>IPAH=13.0; IPAH=10.7; CF=13.1; COPD=7.3; IIP=7.3</a:t>
            </a:r>
          </a:p>
        </p:txBody>
      </p:sp>
      <p:sp>
        <p:nvSpPr>
          <p:cNvPr id="9" name="pvalues"/>
          <p:cNvSpPr txBox="1"/>
          <p:nvPr/>
        </p:nvSpPr>
        <p:spPr>
          <a:xfrm>
            <a:off x="1133168" y="3807979"/>
            <a:ext cx="2667040" cy="550591"/>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chemeClr val="bg2"/>
                </a:solidFill>
              </a:rPr>
              <a:t>No </a:t>
            </a:r>
            <a:r>
              <a:rPr lang="en-US" sz="1400" b="1" dirty="0" smtClean="0">
                <a:solidFill>
                  <a:schemeClr val="bg2"/>
                </a:solidFill>
              </a:rPr>
              <a:t>pairwise </a:t>
            </a:r>
            <a:r>
              <a:rPr lang="en-US" sz="1400" b="1" dirty="0">
                <a:solidFill>
                  <a:schemeClr val="bg2"/>
                </a:solidFill>
              </a:rPr>
              <a:t>comparisons were significant at p &lt; </a:t>
            </a:r>
            <a:r>
              <a:rPr lang="en-US" sz="1400" b="1" dirty="0" smtClean="0">
                <a:solidFill>
                  <a:schemeClr val="bg2"/>
                </a:solidFill>
              </a:rPr>
              <a:t>0.05.</a:t>
            </a:r>
            <a:endParaRPr lang="en-US" sz="1400" b="1" dirty="0">
              <a:solidFill>
                <a:schemeClr val="bg2"/>
              </a:solidFill>
            </a:endParaRPr>
          </a:p>
        </p:txBody>
      </p:sp>
      <p:sp>
        <p:nvSpPr>
          <p:cNvPr id="12" name="title_cohort"/>
          <p:cNvSpPr txBox="1"/>
          <p:nvPr/>
        </p:nvSpPr>
        <p:spPr>
          <a:xfrm>
            <a:off x="3505200" y="894982"/>
            <a:ext cx="5181600" cy="400110"/>
          </a:xfrm>
          <a:prstGeom prst="rect">
            <a:avLst/>
          </a:prstGeom>
          <a:noFill/>
        </p:spPr>
        <p:txBody>
          <a:bodyPr wrap="square" rtlCol="0">
            <a:spAutoFit/>
          </a:bodyPr>
          <a:lstStyle/>
          <a:p>
            <a:r>
              <a:rPr lang="en-US" sz="2000" b="1" kern="0" dirty="0" smtClean="0">
                <a:solidFill>
                  <a:srgbClr val="002060"/>
                </a:solidFill>
              </a:rPr>
              <a:t>(Transplants: January 1992 – June 2017)</a:t>
            </a:r>
            <a:endParaRPr lang="en-US" sz="2000" b="1" kern="0" dirty="0">
              <a:solidFill>
                <a:srgbClr val="002060"/>
              </a:solidFill>
            </a:endParaRPr>
          </a:p>
        </p:txBody>
      </p:sp>
      <p:grpSp>
        <p:nvGrpSpPr>
          <p:cNvPr id="13" name="Group 12"/>
          <p:cNvGrpSpPr/>
          <p:nvPr/>
        </p:nvGrpSpPr>
        <p:grpSpPr>
          <a:xfrm>
            <a:off x="2" y="6146792"/>
            <a:ext cx="4715932" cy="711201"/>
            <a:chOff x="2" y="6146792"/>
            <a:chExt cx="4715932" cy="711201"/>
          </a:xfrm>
        </p:grpSpPr>
        <p:grpSp>
          <p:nvGrpSpPr>
            <p:cNvPr id="19" name="Group 18"/>
            <p:cNvGrpSpPr/>
            <p:nvPr/>
          </p:nvGrpSpPr>
          <p:grpSpPr>
            <a:xfrm>
              <a:off x="2" y="6146792"/>
              <a:ext cx="4715932" cy="711201"/>
              <a:chOff x="1" y="6067776"/>
              <a:chExt cx="4952999" cy="790224"/>
            </a:xfrm>
          </p:grpSpPr>
          <p:pic>
            <p:nvPicPr>
              <p:cNvPr id="22" name="Picture 21"/>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3"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21"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80949206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1177980212"/>
              </p:ext>
            </p:extLst>
          </p:nvPr>
        </p:nvGraphicFramePr>
        <p:xfrm>
          <a:off x="0" y="1456341"/>
          <a:ext cx="8991600" cy="4847575"/>
        </p:xfrm>
        <a:graphic>
          <a:graphicData uri="http://schemas.openxmlformats.org/drawingml/2006/chart">
            <c:chart xmlns:c="http://schemas.openxmlformats.org/drawingml/2006/chart" xmlns:r="http://schemas.openxmlformats.org/officeDocument/2006/relationships" r:id="rId3"/>
          </a:graphicData>
        </a:graphic>
      </p:graphicFrame>
      <p:sp>
        <p:nvSpPr>
          <p:cNvPr id="9" name="Title 1"/>
          <p:cNvSpPr txBox="1">
            <a:spLocks/>
          </p:cNvSpPr>
          <p:nvPr/>
        </p:nvSpPr>
        <p:spPr bwMode="auto">
          <a:xfrm>
            <a:off x="796063" y="153040"/>
            <a:ext cx="7658100" cy="1219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pPr>
              <a:lnSpc>
                <a:spcPct val="90000"/>
              </a:lnSpc>
            </a:pPr>
            <a:r>
              <a:rPr lang="en-US" sz="2600" kern="0" dirty="0" smtClean="0">
                <a:solidFill>
                  <a:srgbClr val="002060"/>
                </a:solidFill>
              </a:rPr>
              <a:t>Adult Heart-Lung Transplants</a:t>
            </a:r>
            <a:r>
              <a:rPr lang="en-US" sz="2800" kern="0" dirty="0" smtClean="0">
                <a:solidFill>
                  <a:srgbClr val="002060"/>
                </a:solidFill>
              </a:rPr>
              <a:t/>
            </a:r>
            <a:br>
              <a:rPr lang="en-US" sz="2800" kern="0" dirty="0" smtClean="0">
                <a:solidFill>
                  <a:srgbClr val="002060"/>
                </a:solidFill>
              </a:rPr>
            </a:br>
            <a:r>
              <a:rPr lang="en-US" sz="2400" kern="0" dirty="0" smtClean="0">
                <a:solidFill>
                  <a:srgbClr val="002060"/>
                </a:solidFill>
              </a:rPr>
              <a:t>Functional Status of Surviving Recipients by Karnofsky Score</a:t>
            </a:r>
            <a:br>
              <a:rPr lang="en-US" sz="2400" kern="0" dirty="0" smtClean="0">
                <a:solidFill>
                  <a:srgbClr val="002060"/>
                </a:solidFill>
              </a:rPr>
            </a:br>
            <a:endParaRPr lang="en-US" sz="2000" kern="0" dirty="0">
              <a:solidFill>
                <a:srgbClr val="002060"/>
              </a:solidFill>
            </a:endParaRPr>
          </a:p>
        </p:txBody>
      </p:sp>
      <p:sp>
        <p:nvSpPr>
          <p:cNvPr id="3" name="title_cohort"/>
          <p:cNvSpPr txBox="1"/>
          <p:nvPr/>
        </p:nvSpPr>
        <p:spPr>
          <a:xfrm>
            <a:off x="1539013" y="1150265"/>
            <a:ext cx="6172200" cy="400110"/>
          </a:xfrm>
          <a:prstGeom prst="rect">
            <a:avLst/>
          </a:prstGeom>
          <a:noFill/>
        </p:spPr>
        <p:txBody>
          <a:bodyPr wrap="square" rtlCol="0">
            <a:spAutoFit/>
          </a:bodyPr>
          <a:lstStyle/>
          <a:p>
            <a:pPr algn="ctr"/>
            <a:r>
              <a:rPr lang="en-US" sz="2000" b="1" kern="0" dirty="0" smtClean="0">
                <a:solidFill>
                  <a:srgbClr val="002060"/>
                </a:solidFill>
              </a:rPr>
              <a:t>(Follow-ups: March 2005 – June 2018)</a:t>
            </a:r>
            <a:endParaRPr lang="en-US" sz="2000" b="1" kern="0" dirty="0">
              <a:solidFill>
                <a:srgbClr val="002060"/>
              </a:solidFill>
            </a:endParaRPr>
          </a:p>
        </p:txBody>
      </p:sp>
      <p:grpSp>
        <p:nvGrpSpPr>
          <p:cNvPr id="13" name="Group 12"/>
          <p:cNvGrpSpPr/>
          <p:nvPr/>
        </p:nvGrpSpPr>
        <p:grpSpPr>
          <a:xfrm>
            <a:off x="2" y="6146792"/>
            <a:ext cx="4715932" cy="711201"/>
            <a:chOff x="2" y="6146792"/>
            <a:chExt cx="4715932" cy="711201"/>
          </a:xfrm>
        </p:grpSpPr>
        <p:grpSp>
          <p:nvGrpSpPr>
            <p:cNvPr id="14" name="Group 13"/>
            <p:cNvGrpSpPr/>
            <p:nvPr/>
          </p:nvGrpSpPr>
          <p:grpSpPr>
            <a:xfrm>
              <a:off x="2" y="6146792"/>
              <a:ext cx="4715932" cy="711201"/>
              <a:chOff x="1" y="6067776"/>
              <a:chExt cx="4952999" cy="790224"/>
            </a:xfrm>
          </p:grpSpPr>
          <p:pic>
            <p:nvPicPr>
              <p:cNvPr id="19" name="Picture 18"/>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0"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8"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3749788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txBox="1">
            <a:spLocks/>
          </p:cNvSpPr>
          <p:nvPr/>
        </p:nvSpPr>
        <p:spPr bwMode="auto">
          <a:xfrm>
            <a:off x="0" y="143175"/>
            <a:ext cx="9144000" cy="1295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pPr>
              <a:lnSpc>
                <a:spcPct val="90000"/>
              </a:lnSpc>
            </a:pPr>
            <a:r>
              <a:rPr lang="en-US" sz="2600" kern="0" dirty="0" smtClean="0">
                <a:solidFill>
                  <a:srgbClr val="002060"/>
                </a:solidFill>
              </a:rPr>
              <a:t>Adult Heart-Lung Transplants</a:t>
            </a:r>
            <a:r>
              <a:rPr lang="en-US" sz="2400" kern="0" dirty="0" smtClean="0">
                <a:solidFill>
                  <a:srgbClr val="002060"/>
                </a:solidFill>
              </a:rPr>
              <a:t/>
            </a:r>
            <a:br>
              <a:rPr lang="en-US" sz="2400" kern="0" dirty="0" smtClean="0">
                <a:solidFill>
                  <a:srgbClr val="002060"/>
                </a:solidFill>
              </a:rPr>
            </a:br>
            <a:r>
              <a:rPr lang="en-US" sz="2400" kern="0" dirty="0">
                <a:solidFill>
                  <a:srgbClr val="002060"/>
                </a:solidFill>
              </a:rPr>
              <a:t>Surviving Recipients Working Post-Transplant by </a:t>
            </a:r>
            <a:r>
              <a:rPr lang="en-US" sz="2400" kern="0" dirty="0" smtClean="0">
                <a:solidFill>
                  <a:srgbClr val="002060"/>
                </a:solidFill>
              </a:rPr>
              <a:t>Era</a:t>
            </a:r>
            <a:br>
              <a:rPr lang="en-US" sz="2400" kern="0" dirty="0" smtClean="0">
                <a:solidFill>
                  <a:srgbClr val="002060"/>
                </a:solidFill>
              </a:rPr>
            </a:br>
            <a:endParaRPr lang="en-US" sz="2000" kern="0" dirty="0">
              <a:solidFill>
                <a:srgbClr val="002060"/>
              </a:solidFill>
            </a:endParaRPr>
          </a:p>
        </p:txBody>
      </p:sp>
      <p:sp>
        <p:nvSpPr>
          <p:cNvPr id="3" name="title_cohort"/>
          <p:cNvSpPr txBox="1"/>
          <p:nvPr/>
        </p:nvSpPr>
        <p:spPr>
          <a:xfrm>
            <a:off x="2019300" y="924473"/>
            <a:ext cx="5105400" cy="400110"/>
          </a:xfrm>
          <a:prstGeom prst="rect">
            <a:avLst/>
          </a:prstGeom>
          <a:noFill/>
        </p:spPr>
        <p:txBody>
          <a:bodyPr wrap="square" rtlCol="0">
            <a:spAutoFit/>
          </a:bodyPr>
          <a:lstStyle/>
          <a:p>
            <a:pPr algn="ctr"/>
            <a:r>
              <a:rPr lang="en-US" sz="2000" b="1" kern="0" dirty="0" smtClean="0">
                <a:solidFill>
                  <a:srgbClr val="002060"/>
                </a:solidFill>
              </a:rPr>
              <a:t>(Follow-ups: January 1995 – June 2018)</a:t>
            </a:r>
            <a:endParaRPr lang="en-US" sz="2000" b="1" kern="0" dirty="0">
              <a:solidFill>
                <a:srgbClr val="002060"/>
              </a:solidFill>
            </a:endParaRPr>
          </a:p>
        </p:txBody>
      </p:sp>
      <p:graphicFrame>
        <p:nvGraphicFramePr>
          <p:cNvPr id="14" name="Chart 13"/>
          <p:cNvGraphicFramePr/>
          <p:nvPr>
            <p:extLst>
              <p:ext uri="{D42A27DB-BD31-4B8C-83A1-F6EECF244321}">
                <p14:modId xmlns:p14="http://schemas.microsoft.com/office/powerpoint/2010/main" val="2384316185"/>
              </p:ext>
            </p:extLst>
          </p:nvPr>
        </p:nvGraphicFramePr>
        <p:xfrm>
          <a:off x="434113" y="1413513"/>
          <a:ext cx="8382000" cy="4631378"/>
        </p:xfrm>
        <a:graphic>
          <a:graphicData uri="http://schemas.openxmlformats.org/drawingml/2006/chart">
            <c:chart xmlns:c="http://schemas.openxmlformats.org/drawingml/2006/chart" xmlns:r="http://schemas.openxmlformats.org/officeDocument/2006/relationships" r:id="rId3"/>
          </a:graphicData>
        </a:graphic>
      </p:graphicFrame>
      <p:sp>
        <p:nvSpPr>
          <p:cNvPr id="13" name="pvalues"/>
          <p:cNvSpPr txBox="1"/>
          <p:nvPr/>
        </p:nvSpPr>
        <p:spPr>
          <a:xfrm>
            <a:off x="6096000" y="5691652"/>
            <a:ext cx="1905076" cy="330647"/>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800" b="1" dirty="0" smtClean="0">
                <a:solidFill>
                  <a:srgbClr val="0070C0"/>
                </a:solidFill>
              </a:rPr>
              <a:t>2005-6/2018</a:t>
            </a:r>
            <a:endParaRPr lang="en-US" sz="1800" b="1" dirty="0">
              <a:solidFill>
                <a:srgbClr val="0070C0"/>
              </a:solidFill>
            </a:endParaRPr>
          </a:p>
        </p:txBody>
      </p:sp>
      <p:sp>
        <p:nvSpPr>
          <p:cNvPr id="18" name="TextBox 1"/>
          <p:cNvSpPr txBox="1"/>
          <p:nvPr/>
        </p:nvSpPr>
        <p:spPr>
          <a:xfrm>
            <a:off x="1676400" y="5691651"/>
            <a:ext cx="1904989" cy="330647"/>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800" b="1" dirty="0" smtClean="0">
                <a:solidFill>
                  <a:srgbClr val="0070C0"/>
                </a:solidFill>
              </a:rPr>
              <a:t>1995-2004</a:t>
            </a:r>
            <a:endParaRPr lang="en-US" sz="1800" b="1" dirty="0">
              <a:solidFill>
                <a:srgbClr val="0070C0"/>
              </a:solidFill>
            </a:endParaRPr>
          </a:p>
        </p:txBody>
      </p:sp>
      <p:grpSp>
        <p:nvGrpSpPr>
          <p:cNvPr id="19" name="Group 18"/>
          <p:cNvGrpSpPr/>
          <p:nvPr/>
        </p:nvGrpSpPr>
        <p:grpSpPr>
          <a:xfrm>
            <a:off x="2" y="6146792"/>
            <a:ext cx="4715932" cy="711201"/>
            <a:chOff x="2" y="6146792"/>
            <a:chExt cx="4715932" cy="711201"/>
          </a:xfrm>
        </p:grpSpPr>
        <p:grpSp>
          <p:nvGrpSpPr>
            <p:cNvPr id="20" name="Group 19"/>
            <p:cNvGrpSpPr/>
            <p:nvPr/>
          </p:nvGrpSpPr>
          <p:grpSpPr>
            <a:xfrm>
              <a:off x="2" y="6146792"/>
              <a:ext cx="4715932" cy="711201"/>
              <a:chOff x="1" y="6067776"/>
              <a:chExt cx="4952999" cy="790224"/>
            </a:xfrm>
          </p:grpSpPr>
          <p:pic>
            <p:nvPicPr>
              <p:cNvPr id="22" name="Picture 21"/>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3"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21"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5784485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440" y="-76200"/>
            <a:ext cx="8610600" cy="1066800"/>
          </a:xfrm>
        </p:spPr>
        <p:txBody>
          <a:bodyPr/>
          <a:lstStyle/>
          <a:p>
            <a:r>
              <a:rPr lang="en-US" sz="3200" dirty="0" smtClean="0">
                <a:solidFill>
                  <a:srgbClr val="002060"/>
                </a:solidFill>
              </a:rPr>
              <a:t>Table of Contents</a:t>
            </a:r>
            <a:endParaRPr lang="en-US" sz="3200" dirty="0">
              <a:solidFill>
                <a:srgbClr val="002060"/>
              </a:solidFill>
            </a:endParaRPr>
          </a:p>
        </p:txBody>
      </p:sp>
      <p:sp>
        <p:nvSpPr>
          <p:cNvPr id="10" name="Content Placeholder 9"/>
          <p:cNvSpPr>
            <a:spLocks noGrp="1"/>
          </p:cNvSpPr>
          <p:nvPr>
            <p:ph idx="1"/>
          </p:nvPr>
        </p:nvSpPr>
        <p:spPr>
          <a:xfrm>
            <a:off x="524934" y="838200"/>
            <a:ext cx="8382000" cy="4640574"/>
          </a:xfrm>
        </p:spPr>
        <p:txBody>
          <a:bodyPr lIns="9144" rIns="9144"/>
          <a:lstStyle/>
          <a:p>
            <a:pPr>
              <a:lnSpc>
                <a:spcPct val="120000"/>
              </a:lnSpc>
              <a:spcBef>
                <a:spcPts val="500"/>
              </a:spcBef>
              <a:buClr>
                <a:srgbClr val="00B0F0"/>
              </a:buClr>
            </a:pPr>
            <a:r>
              <a:rPr lang="en-US" sz="2400" b="1" dirty="0" smtClean="0">
                <a:solidFill>
                  <a:srgbClr val="002060"/>
                </a:solidFill>
              </a:rPr>
              <a:t>Donor and recipient characteristics: slides 3-12</a:t>
            </a:r>
          </a:p>
          <a:p>
            <a:pPr>
              <a:lnSpc>
                <a:spcPct val="120000"/>
              </a:lnSpc>
              <a:spcBef>
                <a:spcPts val="500"/>
              </a:spcBef>
              <a:buClr>
                <a:srgbClr val="00B0F0"/>
              </a:buClr>
            </a:pPr>
            <a:r>
              <a:rPr lang="en-US" sz="2400" b="1" dirty="0">
                <a:solidFill>
                  <a:srgbClr val="002060"/>
                </a:solidFill>
              </a:rPr>
              <a:t>Post </a:t>
            </a:r>
            <a:r>
              <a:rPr lang="en-US" sz="2400" b="1" dirty="0" smtClean="0">
                <a:solidFill>
                  <a:srgbClr val="002060"/>
                </a:solidFill>
              </a:rPr>
              <a:t>transplant survival </a:t>
            </a:r>
            <a:r>
              <a:rPr lang="en-US" sz="2400" b="1" dirty="0">
                <a:solidFill>
                  <a:srgbClr val="002060"/>
                </a:solidFill>
              </a:rPr>
              <a:t>and </a:t>
            </a:r>
            <a:r>
              <a:rPr lang="en-US" sz="2400" b="1" dirty="0" smtClean="0">
                <a:solidFill>
                  <a:srgbClr val="002060"/>
                </a:solidFill>
              </a:rPr>
              <a:t>other outcomes: slides 13-20</a:t>
            </a:r>
          </a:p>
          <a:p>
            <a:pPr>
              <a:lnSpc>
                <a:spcPct val="120000"/>
              </a:lnSpc>
              <a:spcBef>
                <a:spcPts val="500"/>
              </a:spcBef>
              <a:buClr>
                <a:srgbClr val="00B0F0"/>
              </a:buClr>
            </a:pPr>
            <a:r>
              <a:rPr lang="en-US" sz="2400" b="1" dirty="0" smtClean="0">
                <a:solidFill>
                  <a:srgbClr val="002060"/>
                </a:solidFill>
              </a:rPr>
              <a:t>Induction </a:t>
            </a:r>
            <a:r>
              <a:rPr lang="en-US" sz="2400" b="1" dirty="0">
                <a:solidFill>
                  <a:srgbClr val="002060"/>
                </a:solidFill>
              </a:rPr>
              <a:t>and </a:t>
            </a:r>
            <a:r>
              <a:rPr lang="en-US" sz="2400" b="1" dirty="0" smtClean="0">
                <a:solidFill>
                  <a:srgbClr val="002060"/>
                </a:solidFill>
              </a:rPr>
              <a:t>maintenance immunosuppression: slides 21-24</a:t>
            </a:r>
          </a:p>
          <a:p>
            <a:pPr>
              <a:lnSpc>
                <a:spcPct val="120000"/>
              </a:lnSpc>
              <a:spcBef>
                <a:spcPts val="500"/>
              </a:spcBef>
              <a:buClr>
                <a:srgbClr val="00B0F0"/>
              </a:buClr>
            </a:pPr>
            <a:r>
              <a:rPr lang="en-US" sz="2400" b="1" dirty="0" smtClean="0">
                <a:solidFill>
                  <a:srgbClr val="002060"/>
                </a:solidFill>
              </a:rPr>
              <a:t>Post-transplant morbidities: slides 25-32</a:t>
            </a:r>
          </a:p>
          <a:p>
            <a:pPr>
              <a:lnSpc>
                <a:spcPct val="120000"/>
              </a:lnSpc>
              <a:spcBef>
                <a:spcPts val="500"/>
              </a:spcBef>
              <a:buClr>
                <a:srgbClr val="00B0F0"/>
              </a:buClr>
            </a:pPr>
            <a:r>
              <a:rPr lang="en-US" sz="2400" b="1" dirty="0" smtClean="0">
                <a:solidFill>
                  <a:srgbClr val="002060"/>
                </a:solidFill>
              </a:rPr>
              <a:t>Focus theme – donor and recipient size match: slides 33-50</a:t>
            </a:r>
          </a:p>
          <a:p>
            <a:pPr lvl="1">
              <a:spcBef>
                <a:spcPts val="600"/>
              </a:spcBef>
              <a:buClr>
                <a:srgbClr val="00B0F0"/>
              </a:buClr>
            </a:pPr>
            <a:r>
              <a:rPr lang="en-US" sz="2400" b="1" dirty="0" smtClean="0">
                <a:solidFill>
                  <a:srgbClr val="002060"/>
                </a:solidFill>
              </a:rPr>
              <a:t>Select characteristic by size match: slides 34-40</a:t>
            </a:r>
          </a:p>
          <a:p>
            <a:pPr lvl="1">
              <a:spcBef>
                <a:spcPts val="600"/>
              </a:spcBef>
              <a:buClr>
                <a:srgbClr val="00B0F0"/>
              </a:buClr>
            </a:pPr>
            <a:r>
              <a:rPr lang="en-US" sz="2400" b="1" dirty="0" smtClean="0">
                <a:solidFill>
                  <a:srgbClr val="002060"/>
                </a:solidFill>
              </a:rPr>
              <a:t>Outcomes by size match: slides 41-46</a:t>
            </a:r>
          </a:p>
          <a:p>
            <a:pPr lvl="1">
              <a:spcBef>
                <a:spcPts val="600"/>
              </a:spcBef>
              <a:buClr>
                <a:srgbClr val="00B0F0"/>
              </a:buClr>
            </a:pPr>
            <a:r>
              <a:rPr lang="en-US" sz="2400" b="1" dirty="0" smtClean="0">
                <a:solidFill>
                  <a:srgbClr val="002060"/>
                </a:solidFill>
              </a:rPr>
              <a:t>Multivariable analysis: slides 47-50</a:t>
            </a:r>
          </a:p>
        </p:txBody>
      </p:sp>
      <p:grpSp>
        <p:nvGrpSpPr>
          <p:cNvPr id="11" name="Group 10"/>
          <p:cNvGrpSpPr/>
          <p:nvPr/>
        </p:nvGrpSpPr>
        <p:grpSpPr>
          <a:xfrm>
            <a:off x="2" y="6146792"/>
            <a:ext cx="4715932" cy="711201"/>
            <a:chOff x="2" y="6146792"/>
            <a:chExt cx="4715932" cy="711201"/>
          </a:xfrm>
        </p:grpSpPr>
        <p:grpSp>
          <p:nvGrpSpPr>
            <p:cNvPr id="15" name="Group 14"/>
            <p:cNvGrpSpPr/>
            <p:nvPr/>
          </p:nvGrpSpPr>
          <p:grpSpPr>
            <a:xfrm>
              <a:off x="2" y="6146792"/>
              <a:ext cx="4715932" cy="711201"/>
              <a:chOff x="1" y="6067776"/>
              <a:chExt cx="4952999" cy="790224"/>
            </a:xfrm>
          </p:grpSpPr>
          <p:pic>
            <p:nvPicPr>
              <p:cNvPr id="17" name="Picture 16"/>
              <p:cNvPicPr>
                <a:picLocks noChangeAspect="1"/>
              </p:cNvPicPr>
              <p:nvPr/>
            </p:nvPicPr>
            <p:blipFill>
              <a:blip r:embed="rId3" cstate="print"/>
              <a:stretch>
                <a:fillRect/>
              </a:stretch>
            </p:blipFill>
            <p:spPr>
              <a:xfrm>
                <a:off x="1" y="6172200"/>
                <a:ext cx="4952999" cy="685800"/>
              </a:xfrm>
              <a:prstGeom prst="rect">
                <a:avLst/>
              </a:prstGeom>
              <a:ln>
                <a:solidFill>
                  <a:schemeClr val="bg2"/>
                </a:solidFill>
              </a:ln>
            </p:spPr>
          </p:pic>
          <p:sp>
            <p:nvSpPr>
              <p:cNvPr id="18"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6"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17644272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962239861"/>
              </p:ext>
            </p:extLst>
          </p:nvPr>
        </p:nvGraphicFramePr>
        <p:xfrm>
          <a:off x="152400" y="1371600"/>
          <a:ext cx="8763000" cy="4775192"/>
        </p:xfrm>
        <a:graphic>
          <a:graphicData uri="http://schemas.openxmlformats.org/drawingml/2006/chart">
            <c:chart xmlns:c="http://schemas.openxmlformats.org/drawingml/2006/chart" xmlns:r="http://schemas.openxmlformats.org/officeDocument/2006/relationships" r:id="rId3"/>
          </a:graphicData>
        </a:graphic>
      </p:graphicFrame>
      <p:sp>
        <p:nvSpPr>
          <p:cNvPr id="9" name="Title 1"/>
          <p:cNvSpPr txBox="1">
            <a:spLocks/>
          </p:cNvSpPr>
          <p:nvPr/>
        </p:nvSpPr>
        <p:spPr bwMode="auto">
          <a:xfrm>
            <a:off x="0" y="152400"/>
            <a:ext cx="9144000" cy="1295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pPr>
              <a:lnSpc>
                <a:spcPct val="90000"/>
              </a:lnSpc>
            </a:pPr>
            <a:r>
              <a:rPr lang="en-US" sz="2600" kern="0" dirty="0" smtClean="0">
                <a:solidFill>
                  <a:srgbClr val="002060"/>
                </a:solidFill>
              </a:rPr>
              <a:t>Adult Heart-Lung Transplants</a:t>
            </a:r>
            <a:r>
              <a:rPr lang="en-US" sz="2400" kern="0" dirty="0" smtClean="0">
                <a:solidFill>
                  <a:srgbClr val="002060"/>
                </a:solidFill>
              </a:rPr>
              <a:t/>
            </a:r>
            <a:br>
              <a:rPr lang="en-US" sz="2400" kern="0" dirty="0" smtClean="0">
                <a:solidFill>
                  <a:srgbClr val="002060"/>
                </a:solidFill>
              </a:rPr>
            </a:br>
            <a:r>
              <a:rPr lang="en-US" sz="2400" kern="0" dirty="0" smtClean="0">
                <a:solidFill>
                  <a:srgbClr val="002060"/>
                </a:solidFill>
              </a:rPr>
              <a:t>Rehospitalization Post-transplant of Surviving Recipients </a:t>
            </a:r>
            <a:r>
              <a:rPr lang="en-US" sz="2600" kern="0" dirty="0" smtClean="0">
                <a:solidFill>
                  <a:srgbClr val="002060"/>
                </a:solidFill>
              </a:rPr>
              <a:t/>
            </a:r>
            <a:br>
              <a:rPr lang="en-US" sz="2600" kern="0" dirty="0" smtClean="0">
                <a:solidFill>
                  <a:srgbClr val="002060"/>
                </a:solidFill>
              </a:rPr>
            </a:br>
            <a:endParaRPr lang="en-US" sz="2000" kern="0" dirty="0">
              <a:solidFill>
                <a:srgbClr val="002060"/>
              </a:solidFill>
            </a:endParaRPr>
          </a:p>
        </p:txBody>
      </p:sp>
      <p:sp>
        <p:nvSpPr>
          <p:cNvPr id="3" name="title_cohort"/>
          <p:cNvSpPr txBox="1"/>
          <p:nvPr/>
        </p:nvSpPr>
        <p:spPr>
          <a:xfrm>
            <a:off x="2169584" y="940686"/>
            <a:ext cx="5145616" cy="400110"/>
          </a:xfrm>
          <a:prstGeom prst="rect">
            <a:avLst/>
          </a:prstGeom>
          <a:noFill/>
        </p:spPr>
        <p:txBody>
          <a:bodyPr wrap="square" rtlCol="0">
            <a:spAutoFit/>
          </a:bodyPr>
          <a:lstStyle/>
          <a:p>
            <a:pPr algn="ctr"/>
            <a:r>
              <a:rPr lang="en-US" sz="2000" b="1" kern="0" dirty="0">
                <a:solidFill>
                  <a:srgbClr val="002060"/>
                </a:solidFill>
              </a:rPr>
              <a:t>(Follow-ups: January 1995 – June 2018)</a:t>
            </a:r>
          </a:p>
        </p:txBody>
      </p:sp>
      <p:grpSp>
        <p:nvGrpSpPr>
          <p:cNvPr id="13" name="Group 12"/>
          <p:cNvGrpSpPr/>
          <p:nvPr/>
        </p:nvGrpSpPr>
        <p:grpSpPr>
          <a:xfrm>
            <a:off x="2" y="6146792"/>
            <a:ext cx="4715932" cy="711201"/>
            <a:chOff x="2" y="6146792"/>
            <a:chExt cx="4715932" cy="711201"/>
          </a:xfrm>
        </p:grpSpPr>
        <p:grpSp>
          <p:nvGrpSpPr>
            <p:cNvPr id="14" name="Group 13"/>
            <p:cNvGrpSpPr/>
            <p:nvPr/>
          </p:nvGrpSpPr>
          <p:grpSpPr>
            <a:xfrm>
              <a:off x="2" y="6146792"/>
              <a:ext cx="4715932" cy="711201"/>
              <a:chOff x="1" y="6067776"/>
              <a:chExt cx="4952999" cy="790224"/>
            </a:xfrm>
          </p:grpSpPr>
          <p:pic>
            <p:nvPicPr>
              <p:cNvPr id="19" name="Picture 18"/>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0"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8"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66401401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dirty="0" smtClean="0">
                <a:solidFill>
                  <a:srgbClr val="002060"/>
                </a:solidFill>
              </a:rPr>
              <a:t>Induction and Maintenance Immunosuppression</a:t>
            </a:r>
            <a:endParaRPr lang="en-US" dirty="0">
              <a:solidFill>
                <a:srgbClr val="002060"/>
              </a:solidFill>
            </a:endParaRPr>
          </a:p>
        </p:txBody>
      </p:sp>
      <p:grpSp>
        <p:nvGrpSpPr>
          <p:cNvPr id="9" name="Group 8"/>
          <p:cNvGrpSpPr/>
          <p:nvPr/>
        </p:nvGrpSpPr>
        <p:grpSpPr>
          <a:xfrm>
            <a:off x="2" y="6146792"/>
            <a:ext cx="4715932" cy="711201"/>
            <a:chOff x="2" y="6146792"/>
            <a:chExt cx="4715932" cy="711201"/>
          </a:xfrm>
        </p:grpSpPr>
        <p:grpSp>
          <p:nvGrpSpPr>
            <p:cNvPr id="11" name="Group 10"/>
            <p:cNvGrpSpPr/>
            <p:nvPr/>
          </p:nvGrpSpPr>
          <p:grpSpPr>
            <a:xfrm>
              <a:off x="2" y="6146792"/>
              <a:ext cx="4715932" cy="711201"/>
              <a:chOff x="1" y="6067776"/>
              <a:chExt cx="4952999" cy="790224"/>
            </a:xfrm>
          </p:grpSpPr>
          <p:pic>
            <p:nvPicPr>
              <p:cNvPr id="14" name="Picture 13"/>
              <p:cNvPicPr>
                <a:picLocks noChangeAspect="1"/>
              </p:cNvPicPr>
              <p:nvPr/>
            </p:nvPicPr>
            <p:blipFill>
              <a:blip r:embed="rId2" cstate="print"/>
              <a:stretch>
                <a:fillRect/>
              </a:stretch>
            </p:blipFill>
            <p:spPr>
              <a:xfrm>
                <a:off x="1" y="6172200"/>
                <a:ext cx="4952999" cy="685800"/>
              </a:xfrm>
              <a:prstGeom prst="rect">
                <a:avLst/>
              </a:prstGeom>
              <a:ln>
                <a:solidFill>
                  <a:schemeClr val="bg2"/>
                </a:solidFill>
              </a:ln>
            </p:spPr>
          </p:pic>
          <p:sp>
            <p:nvSpPr>
              <p:cNvPr id="15"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3"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93887847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708181805"/>
              </p:ext>
            </p:extLst>
          </p:nvPr>
        </p:nvGraphicFramePr>
        <p:xfrm>
          <a:off x="152400" y="1371600"/>
          <a:ext cx="8763000" cy="4869174"/>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5486400" y="6160413"/>
            <a:ext cx="3429000" cy="461665"/>
          </a:xfrm>
          <a:prstGeom prst="rect">
            <a:avLst/>
          </a:prstGeom>
          <a:noFill/>
        </p:spPr>
        <p:txBody>
          <a:bodyPr wrap="square" rtlCol="0">
            <a:spAutoFit/>
          </a:bodyPr>
          <a:lstStyle/>
          <a:p>
            <a:r>
              <a:rPr lang="en-US" sz="1200" b="1" dirty="0" smtClean="0">
                <a:solidFill>
                  <a:srgbClr val="002060"/>
                </a:solidFill>
              </a:rPr>
              <a:t>Analysis is limited to patients who were alive at the time of discharge.</a:t>
            </a:r>
            <a:endParaRPr lang="en-US" sz="1200" b="1" dirty="0">
              <a:solidFill>
                <a:srgbClr val="002060"/>
              </a:solidFill>
            </a:endParaRPr>
          </a:p>
        </p:txBody>
      </p:sp>
      <p:sp>
        <p:nvSpPr>
          <p:cNvPr id="11" name="Title 1"/>
          <p:cNvSpPr txBox="1">
            <a:spLocks/>
          </p:cNvSpPr>
          <p:nvPr/>
        </p:nvSpPr>
        <p:spPr bwMode="auto">
          <a:xfrm>
            <a:off x="0" y="210766"/>
            <a:ext cx="9144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Heart-Lung Transplants </a:t>
            </a:r>
            <a:r>
              <a:rPr lang="en-US" sz="2800" kern="0" dirty="0" smtClean="0">
                <a:solidFill>
                  <a:srgbClr val="002060"/>
                </a:solidFill>
              </a:rPr>
              <a:t/>
            </a:r>
            <a:br>
              <a:rPr lang="en-US" sz="2800" kern="0" dirty="0" smtClean="0">
                <a:solidFill>
                  <a:srgbClr val="002060"/>
                </a:solidFill>
              </a:rPr>
            </a:br>
            <a:r>
              <a:rPr lang="en-US" sz="2400" kern="0" dirty="0" smtClean="0">
                <a:solidFill>
                  <a:srgbClr val="002060"/>
                </a:solidFill>
              </a:rPr>
              <a:t>Induction Immunosuppression</a:t>
            </a:r>
            <a:br>
              <a:rPr lang="en-US" sz="2400" kern="0" dirty="0" smtClean="0">
                <a:solidFill>
                  <a:srgbClr val="002060"/>
                </a:solidFill>
              </a:rPr>
            </a:br>
            <a:endParaRPr lang="en-US" sz="2000" kern="0" dirty="0">
              <a:solidFill>
                <a:srgbClr val="002060"/>
              </a:solidFill>
            </a:endParaRPr>
          </a:p>
        </p:txBody>
      </p:sp>
      <p:sp>
        <p:nvSpPr>
          <p:cNvPr id="3" name="title_cohort"/>
          <p:cNvSpPr txBox="1"/>
          <p:nvPr/>
        </p:nvSpPr>
        <p:spPr>
          <a:xfrm>
            <a:off x="1986280" y="982290"/>
            <a:ext cx="5171439" cy="400110"/>
          </a:xfrm>
          <a:prstGeom prst="rect">
            <a:avLst/>
          </a:prstGeom>
          <a:noFill/>
        </p:spPr>
        <p:txBody>
          <a:bodyPr wrap="square" rtlCol="0">
            <a:spAutoFit/>
          </a:bodyPr>
          <a:lstStyle/>
          <a:p>
            <a:pPr algn="ctr"/>
            <a:r>
              <a:rPr lang="en-US" sz="2000" b="1" kern="0" dirty="0" smtClean="0">
                <a:solidFill>
                  <a:srgbClr val="002060"/>
                </a:solidFill>
              </a:rPr>
              <a:t>(Transplants: January 2005 – June 2018)</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20" name="Picture 19"/>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1"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6"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
        <p:nvSpPr>
          <p:cNvPr id="14" name="pvalues"/>
          <p:cNvSpPr txBox="1"/>
          <p:nvPr/>
        </p:nvSpPr>
        <p:spPr>
          <a:xfrm>
            <a:off x="6629400" y="1752600"/>
            <a:ext cx="1219174" cy="41381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smtClean="0">
                <a:solidFill>
                  <a:schemeClr val="bg2"/>
                </a:solidFill>
              </a:rPr>
              <a:t>N = 311</a:t>
            </a:r>
            <a:endParaRPr lang="en-US" sz="1400" b="1" dirty="0">
              <a:solidFill>
                <a:schemeClr val="bg2"/>
              </a:solidFill>
            </a:endParaRPr>
          </a:p>
        </p:txBody>
      </p:sp>
    </p:spTree>
    <p:extLst>
      <p:ext uri="{BB962C8B-B14F-4D97-AF65-F5344CB8AC3E}">
        <p14:creationId xmlns:p14="http://schemas.microsoft.com/office/powerpoint/2010/main" val="316292191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2988311675"/>
              </p:ext>
            </p:extLst>
          </p:nvPr>
        </p:nvGraphicFramePr>
        <p:xfrm>
          <a:off x="152400" y="1295400"/>
          <a:ext cx="87630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14" name="TextBox 13"/>
          <p:cNvSpPr txBox="1"/>
          <p:nvPr/>
        </p:nvSpPr>
        <p:spPr>
          <a:xfrm>
            <a:off x="5486400" y="6160413"/>
            <a:ext cx="3429000" cy="461665"/>
          </a:xfrm>
          <a:prstGeom prst="rect">
            <a:avLst/>
          </a:prstGeom>
          <a:noFill/>
        </p:spPr>
        <p:txBody>
          <a:bodyPr wrap="square" rtlCol="0">
            <a:spAutoFit/>
          </a:bodyPr>
          <a:lstStyle/>
          <a:p>
            <a:r>
              <a:rPr lang="en-US" sz="1200" b="1" dirty="0" smtClean="0">
                <a:solidFill>
                  <a:srgbClr val="002060"/>
                </a:solidFill>
              </a:rPr>
              <a:t>Analysis is limited to patients who were alive at the time of discharge.</a:t>
            </a:r>
            <a:endParaRPr lang="en-US" sz="1200" b="1" dirty="0">
              <a:solidFill>
                <a:srgbClr val="002060"/>
              </a:solidFill>
            </a:endParaRPr>
          </a:p>
        </p:txBody>
      </p:sp>
      <p:sp>
        <p:nvSpPr>
          <p:cNvPr id="11" name="Title 1"/>
          <p:cNvSpPr txBox="1">
            <a:spLocks/>
          </p:cNvSpPr>
          <p:nvPr/>
        </p:nvSpPr>
        <p:spPr bwMode="auto">
          <a:xfrm>
            <a:off x="0" y="228600"/>
            <a:ext cx="9144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Heart-Lung Transplants </a:t>
            </a:r>
            <a:br>
              <a:rPr lang="en-US" sz="2600" kern="0" dirty="0" smtClean="0">
                <a:solidFill>
                  <a:srgbClr val="002060"/>
                </a:solidFill>
              </a:rPr>
            </a:br>
            <a:r>
              <a:rPr lang="en-US" sz="2400" kern="0" dirty="0" smtClean="0">
                <a:solidFill>
                  <a:srgbClr val="002060"/>
                </a:solidFill>
              </a:rPr>
              <a:t>Induction Immunosuppression</a:t>
            </a:r>
            <a:br>
              <a:rPr lang="en-US" sz="2400" kern="0" dirty="0" smtClean="0">
                <a:solidFill>
                  <a:srgbClr val="002060"/>
                </a:solidFill>
              </a:rPr>
            </a:br>
            <a:endParaRPr lang="en-US" sz="2000" kern="0" dirty="0">
              <a:solidFill>
                <a:srgbClr val="002060"/>
              </a:solidFill>
            </a:endParaRPr>
          </a:p>
        </p:txBody>
      </p:sp>
      <p:sp>
        <p:nvSpPr>
          <p:cNvPr id="3" name="title_cohort"/>
          <p:cNvSpPr txBox="1"/>
          <p:nvPr/>
        </p:nvSpPr>
        <p:spPr>
          <a:xfrm>
            <a:off x="1729513" y="988116"/>
            <a:ext cx="5791200" cy="400110"/>
          </a:xfrm>
          <a:prstGeom prst="rect">
            <a:avLst/>
          </a:prstGeom>
          <a:noFill/>
        </p:spPr>
        <p:txBody>
          <a:bodyPr wrap="square" rtlCol="0">
            <a:spAutoFit/>
          </a:bodyPr>
          <a:lstStyle/>
          <a:p>
            <a:r>
              <a:rPr lang="en-US" sz="2000" b="1" kern="0" dirty="0" smtClean="0">
                <a:solidFill>
                  <a:srgbClr val="002060"/>
                </a:solidFill>
              </a:rPr>
              <a:t>(Transplants: January 2005 – December 2017)</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6" name="Group 15"/>
            <p:cNvGrpSpPr/>
            <p:nvPr/>
          </p:nvGrpSpPr>
          <p:grpSpPr>
            <a:xfrm>
              <a:off x="2" y="6146792"/>
              <a:ext cx="4715932" cy="711201"/>
              <a:chOff x="1" y="6067776"/>
              <a:chExt cx="4952999" cy="790224"/>
            </a:xfrm>
          </p:grpSpPr>
          <p:pic>
            <p:nvPicPr>
              <p:cNvPr id="21" name="Picture 20"/>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2"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20"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81519763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3757599376"/>
              </p:ext>
            </p:extLst>
          </p:nvPr>
        </p:nvGraphicFramePr>
        <p:xfrm>
          <a:off x="152400" y="1371599"/>
          <a:ext cx="8763000" cy="4841041"/>
        </p:xfrm>
        <a:graphic>
          <a:graphicData uri="http://schemas.openxmlformats.org/drawingml/2006/chart">
            <c:chart xmlns:c="http://schemas.openxmlformats.org/drawingml/2006/chart" xmlns:r="http://schemas.openxmlformats.org/officeDocument/2006/relationships" r:id="rId3"/>
          </a:graphicData>
        </a:graphic>
      </p:graphicFrame>
      <p:sp>
        <p:nvSpPr>
          <p:cNvPr id="16" name="TextBox 15"/>
          <p:cNvSpPr txBox="1"/>
          <p:nvPr/>
        </p:nvSpPr>
        <p:spPr>
          <a:xfrm>
            <a:off x="5486400" y="6167735"/>
            <a:ext cx="3429000" cy="461665"/>
          </a:xfrm>
          <a:prstGeom prst="rect">
            <a:avLst/>
          </a:prstGeom>
          <a:noFill/>
        </p:spPr>
        <p:txBody>
          <a:bodyPr wrap="square" rtlCol="0">
            <a:spAutoFit/>
          </a:bodyPr>
          <a:lstStyle/>
          <a:p>
            <a:r>
              <a:rPr lang="en-US" sz="1200" b="1" dirty="0" smtClean="0">
                <a:solidFill>
                  <a:srgbClr val="002060"/>
                </a:solidFill>
              </a:rPr>
              <a:t>Analysis is limited to patients who were alive at the time of follow-up.</a:t>
            </a:r>
          </a:p>
        </p:txBody>
      </p:sp>
      <p:sp>
        <p:nvSpPr>
          <p:cNvPr id="11" name="Title 1"/>
          <p:cNvSpPr txBox="1">
            <a:spLocks/>
          </p:cNvSpPr>
          <p:nvPr/>
        </p:nvSpPr>
        <p:spPr bwMode="auto">
          <a:xfrm>
            <a:off x="0" y="-100521"/>
            <a:ext cx="9144000"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pPr>
              <a:lnSpc>
                <a:spcPct val="90000"/>
              </a:lnSpc>
            </a:pPr>
            <a:r>
              <a:rPr lang="en-US" sz="2600" kern="0" dirty="0" smtClean="0">
                <a:solidFill>
                  <a:srgbClr val="002060"/>
                </a:solidFill>
              </a:rPr>
              <a:t>Adult Heart-Lung Transplants </a:t>
            </a:r>
            <a:r>
              <a:rPr lang="en-US" sz="2400" kern="0" dirty="0" smtClean="0">
                <a:solidFill>
                  <a:srgbClr val="002060"/>
                </a:solidFill>
              </a:rPr>
              <a:t/>
            </a:r>
            <a:br>
              <a:rPr lang="en-US" sz="2400" kern="0" dirty="0" smtClean="0">
                <a:solidFill>
                  <a:srgbClr val="002060"/>
                </a:solidFill>
              </a:rPr>
            </a:br>
            <a:r>
              <a:rPr lang="en-US" sz="2800" kern="0" dirty="0" smtClean="0">
                <a:solidFill>
                  <a:srgbClr val="002060"/>
                </a:solidFill>
              </a:rPr>
              <a:t> </a:t>
            </a:r>
            <a:r>
              <a:rPr lang="en-US" sz="2400" kern="0" dirty="0" smtClean="0">
                <a:solidFill>
                  <a:srgbClr val="002060"/>
                </a:solidFill>
              </a:rPr>
              <a:t>Maintenance Immunosuppression Drug Combinations at</a:t>
            </a:r>
            <a:endParaRPr lang="en-US" sz="2000" kern="0" dirty="0">
              <a:solidFill>
                <a:srgbClr val="002060"/>
              </a:solidFill>
            </a:endParaRPr>
          </a:p>
        </p:txBody>
      </p:sp>
      <p:sp>
        <p:nvSpPr>
          <p:cNvPr id="3" name="title 2"/>
          <p:cNvSpPr txBox="1"/>
          <p:nvPr/>
        </p:nvSpPr>
        <p:spPr>
          <a:xfrm>
            <a:off x="152400" y="894796"/>
            <a:ext cx="3810000" cy="461665"/>
          </a:xfrm>
          <a:prstGeom prst="rect">
            <a:avLst/>
          </a:prstGeom>
          <a:noFill/>
        </p:spPr>
        <p:txBody>
          <a:bodyPr wrap="square" rtlCol="0">
            <a:spAutoFit/>
          </a:bodyPr>
          <a:lstStyle/>
          <a:p>
            <a:r>
              <a:rPr lang="en-US" sz="2400" b="1" kern="0" dirty="0">
                <a:solidFill>
                  <a:srgbClr val="002060"/>
                </a:solidFill>
              </a:rPr>
              <a:t>Time of </a:t>
            </a:r>
            <a:r>
              <a:rPr lang="en-US" sz="2400" b="1" kern="0" dirty="0" smtClean="0">
                <a:solidFill>
                  <a:srgbClr val="002060"/>
                </a:solidFill>
              </a:rPr>
              <a:t>1 Year Follow-up</a:t>
            </a:r>
            <a:endParaRPr lang="en-US" sz="2400" b="1" kern="0" dirty="0">
              <a:solidFill>
                <a:srgbClr val="002060"/>
              </a:solidFill>
            </a:endParaRPr>
          </a:p>
        </p:txBody>
      </p:sp>
      <p:sp>
        <p:nvSpPr>
          <p:cNvPr id="4" name="title_cohort"/>
          <p:cNvSpPr txBox="1"/>
          <p:nvPr/>
        </p:nvSpPr>
        <p:spPr>
          <a:xfrm>
            <a:off x="3940629" y="928218"/>
            <a:ext cx="5105400" cy="400110"/>
          </a:xfrm>
          <a:prstGeom prst="rect">
            <a:avLst/>
          </a:prstGeom>
          <a:noFill/>
        </p:spPr>
        <p:txBody>
          <a:bodyPr wrap="square" rtlCol="0">
            <a:spAutoFit/>
          </a:bodyPr>
          <a:lstStyle/>
          <a:p>
            <a:pPr algn="ctr"/>
            <a:r>
              <a:rPr lang="en-US" sz="2000" b="1" kern="0" dirty="0" smtClean="0">
                <a:solidFill>
                  <a:srgbClr val="002060"/>
                </a:solidFill>
              </a:rPr>
              <a:t>(Follow-ups: January 2005 – June 2018)</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17" name="Picture 16"/>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18"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4"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54621028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dirty="0" smtClean="0">
                <a:solidFill>
                  <a:srgbClr val="002060"/>
                </a:solidFill>
              </a:rPr>
              <a:t>Post-Transplant Morbidities</a:t>
            </a:r>
            <a:endParaRPr lang="en-US" dirty="0">
              <a:solidFill>
                <a:srgbClr val="002060"/>
              </a:solidFill>
            </a:endParaRPr>
          </a:p>
        </p:txBody>
      </p:sp>
      <p:grpSp>
        <p:nvGrpSpPr>
          <p:cNvPr id="9" name="Group 8"/>
          <p:cNvGrpSpPr/>
          <p:nvPr/>
        </p:nvGrpSpPr>
        <p:grpSpPr>
          <a:xfrm>
            <a:off x="2" y="6146792"/>
            <a:ext cx="4715932" cy="711201"/>
            <a:chOff x="2" y="6146792"/>
            <a:chExt cx="4715932" cy="711201"/>
          </a:xfrm>
        </p:grpSpPr>
        <p:grpSp>
          <p:nvGrpSpPr>
            <p:cNvPr id="11" name="Group 10"/>
            <p:cNvGrpSpPr/>
            <p:nvPr/>
          </p:nvGrpSpPr>
          <p:grpSpPr>
            <a:xfrm>
              <a:off x="2" y="6146792"/>
              <a:ext cx="4715932" cy="711201"/>
              <a:chOff x="1" y="6067776"/>
              <a:chExt cx="4952999" cy="790224"/>
            </a:xfrm>
          </p:grpSpPr>
          <p:pic>
            <p:nvPicPr>
              <p:cNvPr id="14" name="Picture 13"/>
              <p:cNvPicPr>
                <a:picLocks noChangeAspect="1"/>
              </p:cNvPicPr>
              <p:nvPr/>
            </p:nvPicPr>
            <p:blipFill>
              <a:blip r:embed="rId2" cstate="print"/>
              <a:stretch>
                <a:fillRect/>
              </a:stretch>
            </p:blipFill>
            <p:spPr>
              <a:xfrm>
                <a:off x="1" y="6172200"/>
                <a:ext cx="4952999" cy="685800"/>
              </a:xfrm>
              <a:prstGeom prst="rect">
                <a:avLst/>
              </a:prstGeom>
              <a:ln>
                <a:solidFill>
                  <a:schemeClr val="bg2"/>
                </a:solidFill>
              </a:ln>
            </p:spPr>
          </p:pic>
          <p:sp>
            <p:nvSpPr>
              <p:cNvPr id="15"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3"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37647229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219200"/>
          </a:xfrm>
        </p:spPr>
        <p:txBody>
          <a:bodyPr/>
          <a:lstStyle/>
          <a:p>
            <a:r>
              <a:rPr lang="en-US" sz="2600" dirty="0" smtClean="0">
                <a:solidFill>
                  <a:srgbClr val="002060"/>
                </a:solidFill>
              </a:rPr>
              <a:t>Adult Heart-Lung Transplants</a:t>
            </a:r>
            <a:br>
              <a:rPr lang="en-US" sz="2600" dirty="0" smtClean="0">
                <a:solidFill>
                  <a:srgbClr val="002060"/>
                </a:solidFill>
              </a:rPr>
            </a:br>
            <a:r>
              <a:rPr lang="en-US" sz="2400" dirty="0" smtClean="0">
                <a:solidFill>
                  <a:srgbClr val="002060"/>
                </a:solidFill>
              </a:rPr>
              <a:t>Cumulative Post-Transplant Morbidity Rates in </a:t>
            </a:r>
            <a:r>
              <a:rPr lang="en-US" sz="2400" u="sng" dirty="0" smtClean="0">
                <a:solidFill>
                  <a:srgbClr val="002060"/>
                </a:solidFill>
              </a:rPr>
              <a:t>Survivors</a:t>
            </a:r>
            <a:r>
              <a:rPr lang="en-US" sz="2400" dirty="0" smtClean="0">
                <a:solidFill>
                  <a:srgbClr val="002060"/>
                </a:solidFill>
              </a:rPr>
              <a:t> within 1 and 5 Years </a:t>
            </a:r>
            <a:r>
              <a:rPr lang="en-US" sz="2000" dirty="0" smtClean="0">
                <a:solidFill>
                  <a:srgbClr val="002060"/>
                </a:solidFill>
              </a:rPr>
              <a:t>(Transplants: January 1995 – June 2017)</a:t>
            </a:r>
            <a:endParaRPr lang="en-US" sz="2000" dirty="0">
              <a:solidFill>
                <a:srgbClr val="002060"/>
              </a:solidFill>
            </a:endParaRPr>
          </a:p>
        </p:txBody>
      </p:sp>
      <p:graphicFrame>
        <p:nvGraphicFramePr>
          <p:cNvPr id="13" name="Content Placeholder 12"/>
          <p:cNvGraphicFramePr>
            <a:graphicFrameLocks noGrp="1"/>
          </p:cNvGraphicFramePr>
          <p:nvPr>
            <p:ph idx="1"/>
            <p:extLst>
              <p:ext uri="{D42A27DB-BD31-4B8C-83A1-F6EECF244321}">
                <p14:modId xmlns:p14="http://schemas.microsoft.com/office/powerpoint/2010/main" val="1873418324"/>
              </p:ext>
            </p:extLst>
          </p:nvPr>
        </p:nvGraphicFramePr>
        <p:xfrm>
          <a:off x="228600" y="1676400"/>
          <a:ext cx="8610601" cy="4039871"/>
        </p:xfrm>
        <a:graphic>
          <a:graphicData uri="http://schemas.openxmlformats.org/drawingml/2006/table">
            <a:tbl>
              <a:tblPr bandRow="1">
                <a:tableStyleId>{5C22544A-7EE6-4342-B048-85BDC9FD1C3A}</a:tableStyleId>
              </a:tblPr>
              <a:tblGrid>
                <a:gridCol w="4344086">
                  <a:extLst>
                    <a:ext uri="{9D8B030D-6E8A-4147-A177-3AD203B41FA5}">
                      <a16:colId xmlns:a16="http://schemas.microsoft.com/office/drawing/2014/main" val="20000"/>
                    </a:ext>
                  </a:extLst>
                </a:gridCol>
                <a:gridCol w="930876">
                  <a:extLst>
                    <a:ext uri="{9D8B030D-6E8A-4147-A177-3AD203B41FA5}">
                      <a16:colId xmlns:a16="http://schemas.microsoft.com/office/drawing/2014/main" val="20001"/>
                    </a:ext>
                  </a:extLst>
                </a:gridCol>
                <a:gridCol w="1163595">
                  <a:extLst>
                    <a:ext uri="{9D8B030D-6E8A-4147-A177-3AD203B41FA5}">
                      <a16:colId xmlns:a16="http://schemas.microsoft.com/office/drawing/2014/main" val="20002"/>
                    </a:ext>
                  </a:extLst>
                </a:gridCol>
                <a:gridCol w="1008449">
                  <a:extLst>
                    <a:ext uri="{9D8B030D-6E8A-4147-A177-3AD203B41FA5}">
                      <a16:colId xmlns:a16="http://schemas.microsoft.com/office/drawing/2014/main" val="20003"/>
                    </a:ext>
                  </a:extLst>
                </a:gridCol>
                <a:gridCol w="1163595">
                  <a:extLst>
                    <a:ext uri="{9D8B030D-6E8A-4147-A177-3AD203B41FA5}">
                      <a16:colId xmlns:a16="http://schemas.microsoft.com/office/drawing/2014/main" val="20004"/>
                    </a:ext>
                  </a:extLst>
                </a:gridCol>
              </a:tblGrid>
              <a:tr h="1269296">
                <a:tc>
                  <a:txBody>
                    <a:bodyPr/>
                    <a:lstStyle/>
                    <a:p>
                      <a:pPr marL="0" marR="0" algn="ctr">
                        <a:spcBef>
                          <a:spcPts val="0"/>
                        </a:spcBef>
                        <a:spcAft>
                          <a:spcPts val="0"/>
                        </a:spcAft>
                      </a:pPr>
                      <a:r>
                        <a:rPr lang="en-US" sz="1400" b="1" u="none" strike="noStrike" dirty="0">
                          <a:solidFill>
                            <a:schemeClr val="bg2"/>
                          </a:solidFill>
                          <a:latin typeface="+mn-lt"/>
                          <a:ea typeface="Times New Roman"/>
                          <a:cs typeface="Times New Roman"/>
                        </a:rPr>
                        <a:t>Outcome</a:t>
                      </a:r>
                      <a:endParaRPr lang="en-US" sz="1400" b="1" u="sng" dirty="0">
                        <a:solidFill>
                          <a:schemeClr val="bg2"/>
                        </a:solidFill>
                        <a:latin typeface="+mn-lt"/>
                        <a:ea typeface="Times New Roman"/>
                        <a:cs typeface="Times New Roman"/>
                      </a:endParaRPr>
                    </a:p>
                  </a:txBody>
                  <a:tcPr marL="68580" marR="6858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b="1" u="none" strike="noStrike" dirty="0">
                          <a:solidFill>
                            <a:schemeClr val="bg2"/>
                          </a:solidFill>
                          <a:latin typeface="+mn-lt"/>
                          <a:ea typeface="Times New Roman"/>
                          <a:cs typeface="Times New Roman"/>
                        </a:rPr>
                        <a:t>Within </a:t>
                      </a:r>
                      <a:endParaRPr lang="en-US" sz="1400" b="1" u="none" strike="noStrike" dirty="0" smtClean="0">
                        <a:solidFill>
                          <a:schemeClr val="bg2"/>
                        </a:solidFill>
                        <a:latin typeface="+mn-lt"/>
                        <a:ea typeface="Times New Roman"/>
                        <a:cs typeface="Times New Roman"/>
                      </a:endParaRPr>
                    </a:p>
                    <a:p>
                      <a:pPr marL="0" marR="0" algn="ctr">
                        <a:spcBef>
                          <a:spcPts val="0"/>
                        </a:spcBef>
                        <a:spcAft>
                          <a:spcPts val="0"/>
                        </a:spcAft>
                      </a:pPr>
                      <a:r>
                        <a:rPr lang="en-US" sz="1400" b="1" u="none" strike="noStrike" dirty="0" smtClean="0">
                          <a:solidFill>
                            <a:schemeClr val="bg2"/>
                          </a:solidFill>
                          <a:latin typeface="+mn-lt"/>
                          <a:ea typeface="Times New Roman"/>
                          <a:cs typeface="Times New Roman"/>
                        </a:rPr>
                        <a:t>1 </a:t>
                      </a:r>
                      <a:r>
                        <a:rPr lang="en-US" sz="1400" b="1" u="none" strike="noStrike" dirty="0">
                          <a:solidFill>
                            <a:schemeClr val="bg2"/>
                          </a:solidFill>
                          <a:latin typeface="+mn-lt"/>
                          <a:ea typeface="Times New Roman"/>
                          <a:cs typeface="Times New Roman"/>
                        </a:rPr>
                        <a:t>Year</a:t>
                      </a:r>
                      <a:endParaRPr lang="en-US" sz="1400" b="1" u="sng" dirty="0">
                        <a:solidFill>
                          <a:schemeClr val="bg2"/>
                        </a:solidFill>
                        <a:latin typeface="+mn-lt"/>
                        <a:ea typeface="Times New Roman"/>
                        <a:cs typeface="Times New Roman"/>
                      </a:endParaRPr>
                    </a:p>
                  </a:txBody>
                  <a:tcPr marL="68580" marR="68580" marT="0" marB="0" anchor="ctr">
                    <a:lnL w="12700" cap="flat" cmpd="sng" algn="ctr">
                      <a:solidFill>
                        <a:schemeClr val="bg2"/>
                      </a:solidFill>
                      <a:prstDash val="solid"/>
                      <a:round/>
                      <a:headEnd type="none" w="med" len="med"/>
                      <a:tailEnd type="none" w="med" len="med"/>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b="1" u="none" strike="noStrike" dirty="0">
                          <a:solidFill>
                            <a:schemeClr val="bg2"/>
                          </a:solidFill>
                          <a:latin typeface="+mn-lt"/>
                          <a:ea typeface="Times New Roman"/>
                          <a:cs typeface="Times New Roman"/>
                        </a:rPr>
                        <a:t>Total number with </a:t>
                      </a:r>
                      <a:r>
                        <a:rPr lang="en-US" sz="1400" b="1" u="sng" strike="noStrike" dirty="0">
                          <a:solidFill>
                            <a:schemeClr val="bg2"/>
                          </a:solidFill>
                          <a:latin typeface="+mn-lt"/>
                          <a:ea typeface="Times New Roman"/>
                          <a:cs typeface="Times New Roman"/>
                        </a:rPr>
                        <a:t>known response</a:t>
                      </a:r>
                      <a:endParaRPr lang="en-US" sz="1400" b="1" u="sng" dirty="0">
                        <a:solidFill>
                          <a:schemeClr val="bg2"/>
                        </a:solidFill>
                        <a:latin typeface="+mn-lt"/>
                        <a:ea typeface="Times New Roman"/>
                        <a:cs typeface="Times New Roman"/>
                      </a:endParaRPr>
                    </a:p>
                  </a:txBody>
                  <a:tcPr marL="68580" marR="68580" marT="0" marB="0" anchor="ctr">
                    <a:lnL w="12700" cmpd="sng">
                      <a:noFill/>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b="1" u="none" strike="noStrike" dirty="0">
                          <a:solidFill>
                            <a:schemeClr val="bg2"/>
                          </a:solidFill>
                          <a:latin typeface="+mn-lt"/>
                          <a:ea typeface="Times New Roman"/>
                          <a:cs typeface="Times New Roman"/>
                        </a:rPr>
                        <a:t>Within </a:t>
                      </a:r>
                      <a:endParaRPr lang="en-US" sz="1400" b="1" u="none" strike="noStrike" dirty="0" smtClean="0">
                        <a:solidFill>
                          <a:schemeClr val="bg2"/>
                        </a:solidFill>
                        <a:latin typeface="+mn-lt"/>
                        <a:ea typeface="Times New Roman"/>
                        <a:cs typeface="Times New Roman"/>
                      </a:endParaRPr>
                    </a:p>
                    <a:p>
                      <a:pPr marL="0" marR="0" algn="ctr">
                        <a:spcBef>
                          <a:spcPts val="0"/>
                        </a:spcBef>
                        <a:spcAft>
                          <a:spcPts val="0"/>
                        </a:spcAft>
                      </a:pPr>
                      <a:r>
                        <a:rPr lang="en-US" sz="1400" b="1" u="none" strike="noStrike" dirty="0" smtClean="0">
                          <a:solidFill>
                            <a:schemeClr val="bg2"/>
                          </a:solidFill>
                          <a:latin typeface="+mn-lt"/>
                          <a:ea typeface="Times New Roman"/>
                          <a:cs typeface="Times New Roman"/>
                        </a:rPr>
                        <a:t>5 Years</a:t>
                      </a:r>
                      <a:endParaRPr lang="en-US" sz="1400" b="1" u="sng" dirty="0">
                        <a:solidFill>
                          <a:schemeClr val="bg2"/>
                        </a:solidFill>
                        <a:latin typeface="+mn-lt"/>
                        <a:ea typeface="Times New Roman"/>
                        <a:cs typeface="Times New Roman"/>
                      </a:endParaRPr>
                    </a:p>
                  </a:txBody>
                  <a:tcPr marL="68580" marR="68580" marT="0" marB="0" anchor="ctr">
                    <a:lnL w="12700" cap="flat" cmpd="sng" algn="ctr">
                      <a:solidFill>
                        <a:schemeClr val="bg2"/>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b="1" u="none" strike="noStrike" dirty="0">
                          <a:solidFill>
                            <a:schemeClr val="bg2"/>
                          </a:solidFill>
                          <a:latin typeface="+mn-lt"/>
                          <a:ea typeface="Times New Roman"/>
                          <a:cs typeface="Times New Roman"/>
                        </a:rPr>
                        <a:t>Total number with </a:t>
                      </a:r>
                      <a:r>
                        <a:rPr lang="en-US" sz="1400" b="1" u="sng" strike="noStrike" dirty="0">
                          <a:solidFill>
                            <a:schemeClr val="bg2"/>
                          </a:solidFill>
                          <a:latin typeface="+mn-lt"/>
                          <a:ea typeface="Times New Roman"/>
                          <a:cs typeface="Times New Roman"/>
                        </a:rPr>
                        <a:t>known response</a:t>
                      </a:r>
                      <a:endParaRPr lang="en-US" sz="1400" b="1" u="sng" dirty="0">
                        <a:solidFill>
                          <a:schemeClr val="bg2"/>
                        </a:solidFill>
                        <a:latin typeface="+mn-lt"/>
                        <a:ea typeface="Times New Roman"/>
                        <a:cs typeface="Times New Roman"/>
                      </a:endParaRPr>
                    </a:p>
                  </a:txBody>
                  <a:tcPr marL="68580" marR="68580" marT="0" marB="0" anchor="ctr">
                    <a:lnL w="12700" cmpd="sng">
                      <a:noFill/>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426492">
                <a:tc>
                  <a:txBody>
                    <a:bodyPr/>
                    <a:lstStyle/>
                    <a:p>
                      <a:pPr marL="0" marR="0">
                        <a:spcBef>
                          <a:spcPts val="0"/>
                        </a:spcBef>
                        <a:spcAft>
                          <a:spcPts val="0"/>
                        </a:spcAft>
                      </a:pPr>
                      <a:r>
                        <a:rPr lang="en-US" sz="1400" b="1" kern="0" dirty="0" smtClean="0">
                          <a:solidFill>
                            <a:schemeClr val="bg2"/>
                          </a:solidFill>
                          <a:latin typeface="+mn-lt"/>
                          <a:ea typeface="Times New Roman"/>
                          <a:cs typeface="Times New Roman"/>
                        </a:rPr>
                        <a:t>Severe Renal Dysfunction*</a:t>
                      </a:r>
                      <a:endParaRPr lang="en-US" sz="1400" b="1" kern="0" dirty="0">
                        <a:solidFill>
                          <a:schemeClr val="bg2"/>
                        </a:solidFill>
                        <a:latin typeface="+mn-lt"/>
                        <a:ea typeface="Times New Roman"/>
                        <a:cs typeface="Times New Roman"/>
                      </a:endParaRPr>
                    </a:p>
                  </a:txBody>
                  <a:tcPr marL="68580" marR="6858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t"/>
                      <a:r>
                        <a:rPr lang="en-US" sz="1400" b="1" i="0" u="none" strike="noStrike" dirty="0">
                          <a:solidFill>
                            <a:srgbClr val="000000"/>
                          </a:solidFill>
                          <a:effectLst/>
                          <a:latin typeface="Arial" panose="020B0604020202020204" pitchFamily="34" charset="0"/>
                        </a:rPr>
                        <a:t>7.1%</a:t>
                      </a:r>
                    </a:p>
                  </a:txBody>
                  <a:tcPr marL="0" marR="0" marT="0" marB="0" anchor="ctr">
                    <a:lnL w="12700" cap="flat" cmpd="sng" algn="ctr">
                      <a:solidFill>
                        <a:schemeClr val="bg2"/>
                      </a:solidFill>
                      <a:prstDash val="solid"/>
                      <a:round/>
                      <a:headEnd type="none" w="med" len="med"/>
                      <a:tailEnd type="none" w="med" len="med"/>
                    </a:lnL>
                    <a:lnR w="12700" cmpd="sng">
                      <a:noFill/>
                    </a:lnR>
                    <a:lnT w="12700" cap="flat" cmpd="sng" algn="ctr">
                      <a:solidFill>
                        <a:schemeClr val="bg2"/>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t"/>
                      <a:r>
                        <a:rPr lang="en-US" sz="1400" b="1" i="0" u="none" strike="noStrike" dirty="0">
                          <a:solidFill>
                            <a:srgbClr val="000000"/>
                          </a:solidFill>
                          <a:effectLst/>
                          <a:latin typeface="Arial" panose="020B0604020202020204" pitchFamily="34" charset="0"/>
                        </a:rPr>
                        <a:t>(N=480)</a:t>
                      </a:r>
                    </a:p>
                  </a:txBody>
                  <a:tcPr marL="0" marR="0" marT="0" marB="0" anchor="ctr">
                    <a:lnL w="12700" cmpd="sng">
                      <a:noFill/>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t"/>
                      <a:r>
                        <a:rPr lang="en-US" sz="1400" b="1" i="0" u="none" strike="noStrike" dirty="0">
                          <a:solidFill>
                            <a:srgbClr val="000000"/>
                          </a:solidFill>
                          <a:effectLst/>
                          <a:latin typeface="Arial" panose="020B0604020202020204" pitchFamily="34" charset="0"/>
                        </a:rPr>
                        <a:t>12.4%</a:t>
                      </a:r>
                    </a:p>
                  </a:txBody>
                  <a:tcPr marL="0" marR="0" marT="0" marB="0" anchor="ctr">
                    <a:lnL w="12700" cap="flat" cmpd="sng" algn="ctr">
                      <a:solidFill>
                        <a:schemeClr val="bg2"/>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2"/>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t"/>
                      <a:r>
                        <a:rPr lang="en-US" sz="1400" b="1" i="0" u="none" strike="noStrike" dirty="0">
                          <a:solidFill>
                            <a:srgbClr val="000000"/>
                          </a:solidFill>
                          <a:effectLst/>
                          <a:latin typeface="Arial" panose="020B0604020202020204" pitchFamily="34" charset="0"/>
                        </a:rPr>
                        <a:t>(N=250)</a:t>
                      </a:r>
                    </a:p>
                  </a:txBody>
                  <a:tcPr marL="0" marR="0" marT="0" marB="0" anchor="ctr">
                    <a:lnL w="12700" cmpd="sng">
                      <a:noFill/>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5486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1" dirty="0">
                          <a:solidFill>
                            <a:schemeClr val="bg2"/>
                          </a:solidFill>
                          <a:latin typeface="+mn-lt"/>
                          <a:ea typeface="Times New Roman"/>
                          <a:cs typeface="Times New Roman"/>
                        </a:rPr>
                        <a:t>        Creatinine &gt; 2.5 </a:t>
                      </a:r>
                      <a:r>
                        <a:rPr lang="en-US" sz="1400" b="1" i="1" dirty="0" smtClean="0">
                          <a:solidFill>
                            <a:schemeClr val="bg2"/>
                          </a:solidFill>
                          <a:latin typeface="+mn-lt"/>
                          <a:ea typeface="Times New Roman"/>
                          <a:cs typeface="Times New Roman"/>
                        </a:rPr>
                        <a:t>mg/dl (221 µmol/L)</a:t>
                      </a:r>
                      <a:endParaRPr lang="en-US" sz="1400" b="1" dirty="0" smtClean="0">
                        <a:solidFill>
                          <a:schemeClr val="bg2"/>
                        </a:solidFill>
                        <a:latin typeface="+mn-lt"/>
                        <a:ea typeface="Times New Roman"/>
                        <a:cs typeface="Times New Roman"/>
                      </a:endParaRPr>
                    </a:p>
                  </a:txBody>
                  <a:tcPr marL="68580" marR="6858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r" fontAlgn="t"/>
                      <a:r>
                        <a:rPr lang="en-US" sz="1400" b="1" i="1" u="none" strike="noStrike" dirty="0">
                          <a:solidFill>
                            <a:srgbClr val="000000"/>
                          </a:solidFill>
                          <a:effectLst/>
                          <a:latin typeface="Arial" panose="020B0604020202020204" pitchFamily="34" charset="0"/>
                        </a:rPr>
                        <a:t>3.1%</a:t>
                      </a:r>
                    </a:p>
                  </a:txBody>
                  <a:tcPr marL="0" marR="0" marT="0" marB="0" anchor="ctr">
                    <a:lnL w="12700" cap="flat" cmpd="sng" algn="ctr">
                      <a:solidFill>
                        <a:schemeClr val="bg2"/>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fontAlgn="t"/>
                      <a:endParaRPr lang="en-US" sz="1400" b="1" i="1" u="none" strike="noStrike" dirty="0">
                        <a:solidFill>
                          <a:srgbClr val="000000"/>
                        </a:solidFill>
                        <a:effectLst/>
                        <a:latin typeface="Arial" panose="020B0604020202020204" pitchFamily="34" charset="0"/>
                      </a:endParaRPr>
                    </a:p>
                  </a:txBody>
                  <a:tcPr marL="0" marR="0" marT="0" marB="0" anchor="ctr">
                    <a:lnL w="12700" cmpd="sng">
                      <a:noFill/>
                    </a:lnL>
                    <a:lnR w="12700" cap="flat" cmpd="sng" algn="ctr">
                      <a:solidFill>
                        <a:schemeClr val="bg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r" fontAlgn="t"/>
                      <a:r>
                        <a:rPr lang="en-US" sz="1400" b="1" i="1" u="none" strike="noStrike" dirty="0">
                          <a:solidFill>
                            <a:srgbClr val="000000"/>
                          </a:solidFill>
                          <a:effectLst/>
                          <a:latin typeface="Arial" panose="020B0604020202020204" pitchFamily="34" charset="0"/>
                        </a:rPr>
                        <a:t>8.8%</a:t>
                      </a:r>
                    </a:p>
                  </a:txBody>
                  <a:tcPr marL="0" marR="0" marT="0" marB="0" anchor="ctr">
                    <a:lnL w="12700" cap="flat" cmpd="sng" algn="ctr">
                      <a:solidFill>
                        <a:schemeClr val="bg2"/>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t"/>
                      <a:endParaRPr lang="en-US" sz="1400" b="1" i="1" u="none" strike="noStrike" dirty="0">
                        <a:solidFill>
                          <a:srgbClr val="000000"/>
                        </a:solidFill>
                        <a:effectLst/>
                        <a:latin typeface="Arial" panose="020B0604020202020204" pitchFamily="34" charset="0"/>
                      </a:endParaRPr>
                    </a:p>
                  </a:txBody>
                  <a:tcPr marL="0" marR="0" marT="0" marB="0" anchor="ctr">
                    <a:lnL w="12700" cmpd="sng">
                      <a:noFill/>
                    </a:lnL>
                    <a:lnR w="12700" cap="flat" cmpd="sng" algn="ctr">
                      <a:solidFill>
                        <a:schemeClr val="bg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54869">
                <a:tc>
                  <a:txBody>
                    <a:bodyPr/>
                    <a:lstStyle/>
                    <a:p>
                      <a:pPr marL="0" marR="0">
                        <a:spcBef>
                          <a:spcPts val="0"/>
                        </a:spcBef>
                        <a:spcAft>
                          <a:spcPts val="0"/>
                        </a:spcAft>
                      </a:pPr>
                      <a:r>
                        <a:rPr lang="en-US" sz="1400" b="1" i="1" dirty="0">
                          <a:solidFill>
                            <a:schemeClr val="bg2"/>
                          </a:solidFill>
                          <a:latin typeface="+mn-lt"/>
                          <a:ea typeface="Times New Roman"/>
                          <a:cs typeface="Times New Roman"/>
                        </a:rPr>
                        <a:t>        Chronic Dialysis</a:t>
                      </a:r>
                      <a:endParaRPr lang="en-US" sz="1400" b="1" dirty="0">
                        <a:solidFill>
                          <a:schemeClr val="bg2"/>
                        </a:solidFill>
                        <a:latin typeface="+mn-lt"/>
                        <a:ea typeface="Times New Roman"/>
                        <a:cs typeface="Times New Roman"/>
                      </a:endParaRPr>
                    </a:p>
                  </a:txBody>
                  <a:tcPr marL="68580" marR="6858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r" fontAlgn="t"/>
                      <a:r>
                        <a:rPr lang="en-US" sz="1400" b="1" i="1" u="none" strike="noStrike" dirty="0">
                          <a:solidFill>
                            <a:srgbClr val="000000"/>
                          </a:solidFill>
                          <a:effectLst/>
                          <a:latin typeface="Arial" panose="020B0604020202020204" pitchFamily="34" charset="0"/>
                        </a:rPr>
                        <a:t>3.8%</a:t>
                      </a:r>
                    </a:p>
                  </a:txBody>
                  <a:tcPr marL="0" marR="0" marT="0" marB="0" anchor="ctr">
                    <a:lnL w="12700" cap="flat" cmpd="sng" algn="ctr">
                      <a:solidFill>
                        <a:schemeClr val="bg2"/>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fontAlgn="t"/>
                      <a:endParaRPr lang="en-US" sz="1400" b="1" i="1" u="none" strike="noStrike" dirty="0">
                        <a:solidFill>
                          <a:srgbClr val="000000"/>
                        </a:solidFill>
                        <a:effectLst/>
                        <a:latin typeface="Arial" panose="020B0604020202020204" pitchFamily="34" charset="0"/>
                      </a:endParaRPr>
                    </a:p>
                  </a:txBody>
                  <a:tcPr marL="0" marR="0" marT="0" marB="0" anchor="ctr">
                    <a:lnL w="12700" cmpd="sng">
                      <a:noFill/>
                    </a:lnL>
                    <a:lnR w="12700" cap="flat" cmpd="sng" algn="ctr">
                      <a:solidFill>
                        <a:schemeClr val="bg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r" fontAlgn="t"/>
                      <a:r>
                        <a:rPr lang="en-US" sz="1400" b="1" i="1" u="none" strike="noStrike" dirty="0">
                          <a:solidFill>
                            <a:srgbClr val="000000"/>
                          </a:solidFill>
                          <a:effectLst/>
                          <a:latin typeface="Arial" panose="020B0604020202020204" pitchFamily="34" charset="0"/>
                        </a:rPr>
                        <a:t>3.2%</a:t>
                      </a:r>
                    </a:p>
                  </a:txBody>
                  <a:tcPr marL="0" marR="0" marT="0" marB="0" anchor="ctr">
                    <a:lnL w="12700" cap="flat" cmpd="sng" algn="ctr">
                      <a:solidFill>
                        <a:schemeClr val="bg2"/>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t"/>
                      <a:endParaRPr lang="en-US" sz="1400" b="1" i="1" u="none" strike="noStrike" dirty="0">
                        <a:solidFill>
                          <a:srgbClr val="000000"/>
                        </a:solidFill>
                        <a:effectLst/>
                        <a:latin typeface="Arial" panose="020B0604020202020204" pitchFamily="34" charset="0"/>
                      </a:endParaRPr>
                    </a:p>
                  </a:txBody>
                  <a:tcPr marL="0" marR="0" marT="0" marB="0" anchor="ctr">
                    <a:lnL w="12700" cmpd="sng">
                      <a:noFill/>
                    </a:lnL>
                    <a:lnR w="12700" cap="flat" cmpd="sng" algn="ctr">
                      <a:solidFill>
                        <a:schemeClr val="bg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354869">
                <a:tc>
                  <a:txBody>
                    <a:bodyPr/>
                    <a:lstStyle/>
                    <a:p>
                      <a:pPr marL="0" marR="0">
                        <a:spcBef>
                          <a:spcPts val="0"/>
                        </a:spcBef>
                        <a:spcAft>
                          <a:spcPts val="0"/>
                        </a:spcAft>
                      </a:pPr>
                      <a:r>
                        <a:rPr lang="en-US" sz="1400" b="1" i="1" dirty="0">
                          <a:solidFill>
                            <a:schemeClr val="bg2"/>
                          </a:solidFill>
                          <a:latin typeface="+mn-lt"/>
                          <a:ea typeface="Times New Roman"/>
                          <a:cs typeface="Times New Roman"/>
                        </a:rPr>
                        <a:t>        Renal Transplant</a:t>
                      </a:r>
                      <a:endParaRPr lang="en-US" sz="1400" b="1" dirty="0">
                        <a:solidFill>
                          <a:schemeClr val="bg2"/>
                        </a:solidFill>
                        <a:latin typeface="+mn-lt"/>
                        <a:ea typeface="Times New Roman"/>
                        <a:cs typeface="Times New Roman"/>
                      </a:endParaRPr>
                    </a:p>
                  </a:txBody>
                  <a:tcPr marL="68580" marR="6858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r" fontAlgn="t"/>
                      <a:r>
                        <a:rPr lang="en-US" sz="1400" b="1" i="1" u="none" strike="noStrike" dirty="0">
                          <a:solidFill>
                            <a:srgbClr val="000000"/>
                          </a:solidFill>
                          <a:effectLst/>
                          <a:latin typeface="Arial" panose="020B0604020202020204" pitchFamily="34" charset="0"/>
                        </a:rPr>
                        <a:t>0.2%</a:t>
                      </a:r>
                    </a:p>
                  </a:txBody>
                  <a:tcPr marL="0" marR="0" marT="0" marB="0" anchor="ctr">
                    <a:lnL w="12700" cap="flat" cmpd="sng" algn="ctr">
                      <a:solidFill>
                        <a:schemeClr val="bg2"/>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fontAlgn="t"/>
                      <a:endParaRPr lang="en-US" sz="1400" b="1" i="1" u="none" strike="noStrike" dirty="0">
                        <a:solidFill>
                          <a:srgbClr val="000000"/>
                        </a:solidFill>
                        <a:effectLst/>
                        <a:latin typeface="Arial" panose="020B0604020202020204" pitchFamily="34" charset="0"/>
                      </a:endParaRPr>
                    </a:p>
                  </a:txBody>
                  <a:tcPr marL="0" marR="0" marT="0" marB="0" anchor="ctr">
                    <a:lnL w="12700" cmpd="sng">
                      <a:noFill/>
                    </a:lnL>
                    <a:lnR w="12700" cap="flat" cmpd="sng" algn="ctr">
                      <a:solidFill>
                        <a:schemeClr val="bg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r" fontAlgn="t"/>
                      <a:r>
                        <a:rPr lang="en-US" sz="1400" b="1" i="1" u="none" strike="noStrike" dirty="0">
                          <a:solidFill>
                            <a:srgbClr val="000000"/>
                          </a:solidFill>
                          <a:effectLst/>
                          <a:latin typeface="Arial" panose="020B0604020202020204" pitchFamily="34" charset="0"/>
                        </a:rPr>
                        <a:t>0.4%</a:t>
                      </a:r>
                    </a:p>
                  </a:txBody>
                  <a:tcPr marL="0" marR="0" marT="0" marB="0" anchor="ctr">
                    <a:lnL w="12700" cap="flat" cmpd="sng" algn="ctr">
                      <a:solidFill>
                        <a:schemeClr val="bg2"/>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t"/>
                      <a:endParaRPr lang="en-US" sz="1400" b="1" i="1" u="none" strike="noStrike" dirty="0">
                        <a:solidFill>
                          <a:srgbClr val="000000"/>
                        </a:solidFill>
                        <a:effectLst/>
                        <a:latin typeface="Arial" panose="020B0604020202020204" pitchFamily="34" charset="0"/>
                      </a:endParaRPr>
                    </a:p>
                  </a:txBody>
                  <a:tcPr marL="0" marR="0" marT="0" marB="0" anchor="ctr">
                    <a:lnL w="12700" cmpd="sng">
                      <a:noFill/>
                    </a:lnL>
                    <a:lnR w="12700" cap="flat" cmpd="sng" algn="ctr">
                      <a:solidFill>
                        <a:schemeClr val="bg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426492">
                <a:tc>
                  <a:txBody>
                    <a:bodyPr/>
                    <a:lstStyle/>
                    <a:p>
                      <a:pPr marL="0" marR="0">
                        <a:spcBef>
                          <a:spcPts val="0"/>
                        </a:spcBef>
                        <a:spcAft>
                          <a:spcPts val="0"/>
                        </a:spcAft>
                      </a:pPr>
                      <a:r>
                        <a:rPr lang="en-US" sz="1400" b="1" dirty="0">
                          <a:solidFill>
                            <a:schemeClr val="bg2"/>
                          </a:solidFill>
                          <a:latin typeface="+mn-lt"/>
                          <a:ea typeface="Times New Roman"/>
                          <a:cs typeface="Times New Roman"/>
                        </a:rPr>
                        <a:t>Diabetes</a:t>
                      </a:r>
                      <a:endParaRPr lang="en-US" sz="1400" dirty="0">
                        <a:solidFill>
                          <a:schemeClr val="bg2"/>
                        </a:solidFill>
                        <a:latin typeface="+mn-lt"/>
                        <a:ea typeface="Times New Roman"/>
                        <a:cs typeface="Times New Roman"/>
                      </a:endParaRPr>
                    </a:p>
                  </a:txBody>
                  <a:tcPr marL="68580" marR="6858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t"/>
                      <a:r>
                        <a:rPr lang="en-US" sz="1400" b="1" i="0" u="none" strike="noStrike" dirty="0">
                          <a:solidFill>
                            <a:srgbClr val="000000"/>
                          </a:solidFill>
                          <a:effectLst/>
                          <a:latin typeface="Arial" panose="020B0604020202020204" pitchFamily="34" charset="0"/>
                        </a:rPr>
                        <a:t>17.3%</a:t>
                      </a:r>
                    </a:p>
                  </a:txBody>
                  <a:tcPr marL="0" marR="0" marT="0" marB="0" anchor="ctr">
                    <a:lnL w="12700" cap="flat" cmpd="sng" algn="ctr">
                      <a:solidFill>
                        <a:schemeClr val="bg2"/>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t"/>
                      <a:r>
                        <a:rPr lang="en-US" sz="1400" b="1" i="0" u="none" strike="noStrike" dirty="0">
                          <a:solidFill>
                            <a:srgbClr val="000000"/>
                          </a:solidFill>
                          <a:effectLst/>
                          <a:latin typeface="Arial" panose="020B0604020202020204" pitchFamily="34" charset="0"/>
                        </a:rPr>
                        <a:t>(N=486)</a:t>
                      </a:r>
                    </a:p>
                  </a:txBody>
                  <a:tcPr marL="0" marR="0" marT="0" marB="0" anchor="ctr">
                    <a:lnL w="12700" cmpd="sng">
                      <a:noFill/>
                    </a:lnL>
                    <a:lnR w="12700" cap="flat" cmpd="sng" algn="ctr">
                      <a:solidFill>
                        <a:schemeClr val="bg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t"/>
                      <a:r>
                        <a:rPr lang="en-US" sz="1400" b="1" i="0" u="none" strike="noStrike" dirty="0">
                          <a:solidFill>
                            <a:srgbClr val="000000"/>
                          </a:solidFill>
                          <a:effectLst/>
                          <a:latin typeface="Arial" panose="020B0604020202020204" pitchFamily="34" charset="0"/>
                        </a:rPr>
                        <a:t>27.2%</a:t>
                      </a:r>
                    </a:p>
                  </a:txBody>
                  <a:tcPr marL="0" marR="0" marT="0" marB="0" anchor="ctr">
                    <a:lnL w="12700" cap="flat" cmpd="sng" algn="ctr">
                      <a:solidFill>
                        <a:schemeClr val="bg2"/>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t"/>
                      <a:r>
                        <a:rPr lang="en-US" sz="1400" b="1" i="0" u="none" strike="noStrike" dirty="0">
                          <a:solidFill>
                            <a:srgbClr val="000000"/>
                          </a:solidFill>
                          <a:effectLst/>
                          <a:latin typeface="Arial" panose="020B0604020202020204" pitchFamily="34" charset="0"/>
                        </a:rPr>
                        <a:t>(N=250)</a:t>
                      </a:r>
                    </a:p>
                  </a:txBody>
                  <a:tcPr marL="0" marR="0" marT="0" marB="0" anchor="ctr">
                    <a:lnL w="12700" cmpd="sng">
                      <a:noFill/>
                    </a:lnL>
                    <a:lnR w="12700" cap="flat" cmpd="sng" algn="ctr">
                      <a:solidFill>
                        <a:schemeClr val="bg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426492">
                <a:tc>
                  <a:txBody>
                    <a:bodyPr/>
                    <a:lstStyle/>
                    <a:p>
                      <a:pPr marL="0" marR="0">
                        <a:spcBef>
                          <a:spcPts val="0"/>
                        </a:spcBef>
                        <a:spcAft>
                          <a:spcPts val="0"/>
                        </a:spcAft>
                      </a:pPr>
                      <a:r>
                        <a:rPr lang="en-US" sz="1400" b="1" kern="1200" dirty="0" smtClean="0">
                          <a:solidFill>
                            <a:schemeClr val="bg2"/>
                          </a:solidFill>
                          <a:effectLst/>
                          <a:latin typeface="+mn-lt"/>
                          <a:ea typeface="+mn-ea"/>
                          <a:cs typeface="+mn-cs"/>
                        </a:rPr>
                        <a:t>Cardiac Allograft</a:t>
                      </a:r>
                      <a:r>
                        <a:rPr lang="en-US" sz="1400" b="1" dirty="0" smtClean="0">
                          <a:solidFill>
                            <a:schemeClr val="bg2"/>
                          </a:solidFill>
                          <a:latin typeface="+mn-lt"/>
                          <a:ea typeface="Times New Roman"/>
                          <a:cs typeface="Times New Roman"/>
                        </a:rPr>
                        <a:t> </a:t>
                      </a:r>
                      <a:r>
                        <a:rPr lang="en-US" sz="1400" b="1" dirty="0">
                          <a:solidFill>
                            <a:schemeClr val="bg2"/>
                          </a:solidFill>
                          <a:latin typeface="+mn-lt"/>
                          <a:ea typeface="Times New Roman"/>
                          <a:cs typeface="Times New Roman"/>
                        </a:rPr>
                        <a:t>Vasculopathy</a:t>
                      </a:r>
                    </a:p>
                  </a:txBody>
                  <a:tcPr marL="68580" marR="6858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t"/>
                      <a:r>
                        <a:rPr lang="en-US" sz="1400" b="1" i="0" u="none" strike="noStrike" dirty="0">
                          <a:solidFill>
                            <a:srgbClr val="000000"/>
                          </a:solidFill>
                          <a:effectLst/>
                          <a:latin typeface="Arial" panose="020B0604020202020204" pitchFamily="34" charset="0"/>
                        </a:rPr>
                        <a:t>3.1%</a:t>
                      </a:r>
                    </a:p>
                  </a:txBody>
                  <a:tcPr marL="0" marR="0" marT="0" marB="0" anchor="ctr">
                    <a:lnL w="12700" cap="flat" cmpd="sng" algn="ctr">
                      <a:solidFill>
                        <a:schemeClr val="bg2"/>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t"/>
                      <a:r>
                        <a:rPr lang="en-US" sz="1400" b="1" i="0" u="none" strike="noStrike" dirty="0">
                          <a:solidFill>
                            <a:srgbClr val="000000"/>
                          </a:solidFill>
                          <a:effectLst/>
                          <a:latin typeface="Arial" panose="020B0604020202020204" pitchFamily="34" charset="0"/>
                        </a:rPr>
                        <a:t>(N=386)</a:t>
                      </a:r>
                    </a:p>
                  </a:txBody>
                  <a:tcPr marL="0" marR="0" marT="0" marB="0" anchor="ctr">
                    <a:lnL w="12700" cmpd="sng">
                      <a:noFill/>
                    </a:lnL>
                    <a:lnR w="12700" cap="flat" cmpd="sng" algn="ctr">
                      <a:solidFill>
                        <a:schemeClr val="bg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t"/>
                      <a:r>
                        <a:rPr lang="en-US" sz="1400" b="1" i="0" u="none" strike="noStrike" dirty="0">
                          <a:solidFill>
                            <a:srgbClr val="000000"/>
                          </a:solidFill>
                          <a:effectLst/>
                          <a:latin typeface="Arial" panose="020B0604020202020204" pitchFamily="34" charset="0"/>
                        </a:rPr>
                        <a:t>7.3%</a:t>
                      </a:r>
                    </a:p>
                  </a:txBody>
                  <a:tcPr marL="0" marR="0" marT="0" marB="0" anchor="ctr">
                    <a:lnL w="12700" cap="flat" cmpd="sng" algn="ctr">
                      <a:solidFill>
                        <a:schemeClr val="bg2"/>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t"/>
                      <a:r>
                        <a:rPr lang="en-US" sz="1400" b="1" i="0" u="none" strike="noStrike" dirty="0">
                          <a:solidFill>
                            <a:srgbClr val="000000"/>
                          </a:solidFill>
                          <a:effectLst/>
                          <a:latin typeface="Arial" panose="020B0604020202020204" pitchFamily="34" charset="0"/>
                        </a:rPr>
                        <a:t>(N=124)</a:t>
                      </a:r>
                    </a:p>
                  </a:txBody>
                  <a:tcPr marL="0" marR="0" marT="0" marB="0" anchor="ctr">
                    <a:lnL w="12700" cmpd="sng">
                      <a:noFill/>
                    </a:lnL>
                    <a:lnR w="12700" cap="flat" cmpd="sng" algn="ctr">
                      <a:solidFill>
                        <a:schemeClr val="bg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426492">
                <a:tc>
                  <a:txBody>
                    <a:bodyPr/>
                    <a:lstStyle/>
                    <a:p>
                      <a:pPr marL="0" marR="0">
                        <a:spcBef>
                          <a:spcPts val="0"/>
                        </a:spcBef>
                        <a:spcAft>
                          <a:spcPts val="0"/>
                        </a:spcAft>
                      </a:pPr>
                      <a:r>
                        <a:rPr lang="en-US" sz="1400" b="1" dirty="0">
                          <a:solidFill>
                            <a:schemeClr val="bg2"/>
                          </a:solidFill>
                          <a:latin typeface="+mn-lt"/>
                          <a:ea typeface="Times New Roman"/>
                          <a:cs typeface="Times New Roman"/>
                        </a:rPr>
                        <a:t>Bronchiolitis Obliterans Syndrome</a:t>
                      </a:r>
                    </a:p>
                  </a:txBody>
                  <a:tcPr marL="68580" marR="6858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mpd="sng">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400" b="1" i="0" u="none" strike="noStrike" dirty="0">
                          <a:solidFill>
                            <a:srgbClr val="000000"/>
                          </a:solidFill>
                          <a:effectLst/>
                          <a:latin typeface="Arial" panose="020B0604020202020204" pitchFamily="34" charset="0"/>
                        </a:rPr>
                        <a:t>7.1%</a:t>
                      </a:r>
                    </a:p>
                  </a:txBody>
                  <a:tcPr marL="0" marR="0" marT="0" marB="0" anchor="ctr">
                    <a:lnL w="12700" cap="flat" cmpd="sng" algn="ctr">
                      <a:solidFill>
                        <a:schemeClr val="bg2"/>
                      </a:solidFill>
                      <a:prstDash val="solid"/>
                      <a:round/>
                      <a:headEnd type="none" w="med" len="med"/>
                      <a:tailEnd type="none" w="med" len="med"/>
                    </a:lnL>
                    <a:lnR w="12700" cmpd="sng">
                      <a:noFill/>
                    </a:lnR>
                    <a:lnT w="12700" cmpd="sng">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400" b="1" i="0" u="none" strike="noStrike" dirty="0">
                          <a:solidFill>
                            <a:srgbClr val="000000"/>
                          </a:solidFill>
                          <a:effectLst/>
                          <a:latin typeface="Arial" panose="020B0604020202020204" pitchFamily="34" charset="0"/>
                        </a:rPr>
                        <a:t>(N=449)</a:t>
                      </a:r>
                    </a:p>
                  </a:txBody>
                  <a:tcPr marL="0" marR="0" marT="0" marB="0" anchor="ctr">
                    <a:lnL w="12700" cmpd="sng">
                      <a:noFill/>
                    </a:lnL>
                    <a:lnR w="12700" cap="flat" cmpd="sng" algn="ctr">
                      <a:solidFill>
                        <a:schemeClr val="bg2"/>
                      </a:solidFill>
                      <a:prstDash val="solid"/>
                      <a:round/>
                      <a:headEnd type="none" w="med" len="med"/>
                      <a:tailEnd type="none" w="med" len="med"/>
                    </a:lnR>
                    <a:lnT w="12700" cmpd="sng">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400" b="1" i="0" u="none" strike="noStrike" dirty="0">
                          <a:solidFill>
                            <a:srgbClr val="000000"/>
                          </a:solidFill>
                          <a:effectLst/>
                          <a:latin typeface="Arial" panose="020B0604020202020204" pitchFamily="34" charset="0"/>
                        </a:rPr>
                        <a:t>31.6%</a:t>
                      </a:r>
                    </a:p>
                  </a:txBody>
                  <a:tcPr marL="0" marR="0" marT="0" marB="0" anchor="ctr">
                    <a:lnL w="12700" cap="flat" cmpd="sng" algn="ctr">
                      <a:solidFill>
                        <a:schemeClr val="bg2"/>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400" b="1" i="0" u="none" strike="noStrike" dirty="0">
                          <a:solidFill>
                            <a:srgbClr val="000000"/>
                          </a:solidFill>
                          <a:effectLst/>
                          <a:latin typeface="Arial" panose="020B0604020202020204" pitchFamily="34" charset="0"/>
                        </a:rPr>
                        <a:t>(N=206)</a:t>
                      </a:r>
                    </a:p>
                  </a:txBody>
                  <a:tcPr marL="0" marR="0" marT="0" marB="0" anchor="ctr">
                    <a:lnL w="12700" cmpd="sng">
                      <a:noFill/>
                    </a:lnL>
                    <a:lnR w="12700" cap="flat" cmpd="sng" algn="ctr">
                      <a:solidFill>
                        <a:schemeClr val="bg2"/>
                      </a:solidFill>
                      <a:prstDash val="solid"/>
                      <a:round/>
                      <a:headEnd type="none" w="med" len="med"/>
                      <a:tailEnd type="none" w="med" len="med"/>
                    </a:lnR>
                    <a:lnT w="12700" cmpd="sng">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bl>
          </a:graphicData>
        </a:graphic>
      </p:graphicFrame>
      <p:grpSp>
        <p:nvGrpSpPr>
          <p:cNvPr id="11" name="Group 10"/>
          <p:cNvGrpSpPr/>
          <p:nvPr/>
        </p:nvGrpSpPr>
        <p:grpSpPr>
          <a:xfrm>
            <a:off x="2" y="6146792"/>
            <a:ext cx="4715932" cy="711201"/>
            <a:chOff x="2" y="6146792"/>
            <a:chExt cx="4715932" cy="711201"/>
          </a:xfrm>
        </p:grpSpPr>
        <p:grpSp>
          <p:nvGrpSpPr>
            <p:cNvPr id="15" name="Group 14"/>
            <p:cNvGrpSpPr/>
            <p:nvPr/>
          </p:nvGrpSpPr>
          <p:grpSpPr>
            <a:xfrm>
              <a:off x="2" y="6146792"/>
              <a:ext cx="4715932" cy="711201"/>
              <a:chOff x="1" y="6067776"/>
              <a:chExt cx="4952999" cy="790224"/>
            </a:xfrm>
          </p:grpSpPr>
          <p:pic>
            <p:nvPicPr>
              <p:cNvPr id="17" name="Picture 16"/>
              <p:cNvPicPr>
                <a:picLocks noChangeAspect="1"/>
              </p:cNvPicPr>
              <p:nvPr/>
            </p:nvPicPr>
            <p:blipFill>
              <a:blip r:embed="rId3" cstate="print"/>
              <a:stretch>
                <a:fillRect/>
              </a:stretch>
            </p:blipFill>
            <p:spPr>
              <a:xfrm>
                <a:off x="1" y="6172200"/>
                <a:ext cx="4952999" cy="685800"/>
              </a:xfrm>
              <a:prstGeom prst="rect">
                <a:avLst/>
              </a:prstGeom>
              <a:ln>
                <a:solidFill>
                  <a:schemeClr val="bg2"/>
                </a:solidFill>
              </a:ln>
            </p:spPr>
          </p:pic>
          <p:sp>
            <p:nvSpPr>
              <p:cNvPr id="19"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6"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
        <p:nvSpPr>
          <p:cNvPr id="20" name="TextBox 19"/>
          <p:cNvSpPr txBox="1"/>
          <p:nvPr/>
        </p:nvSpPr>
        <p:spPr>
          <a:xfrm>
            <a:off x="4876800" y="6009941"/>
            <a:ext cx="4114800" cy="461665"/>
          </a:xfrm>
          <a:prstGeom prst="rect">
            <a:avLst/>
          </a:prstGeom>
          <a:noFill/>
        </p:spPr>
        <p:txBody>
          <a:bodyPr wrap="square" rtlCol="0">
            <a:spAutoFit/>
          </a:bodyPr>
          <a:lstStyle/>
          <a:p>
            <a:r>
              <a:rPr lang="en-US" sz="1200" b="1" dirty="0" smtClean="0">
                <a:solidFill>
                  <a:srgbClr val="002060"/>
                </a:solidFill>
              </a:rPr>
              <a:t>* </a:t>
            </a:r>
            <a:r>
              <a:rPr lang="en-US" sz="1200" b="1" dirty="0">
                <a:solidFill>
                  <a:srgbClr val="002060"/>
                </a:solidFill>
              </a:rPr>
              <a:t>Severe renal dysfunction = Creatinine &gt; 2.5 mg/dl (221 μmol/L), dialysis or renal </a:t>
            </a:r>
            <a:r>
              <a:rPr lang="en-US" sz="1200" b="1" dirty="0" smtClean="0">
                <a:solidFill>
                  <a:srgbClr val="002060"/>
                </a:solidFill>
              </a:rPr>
              <a:t>transplant</a:t>
            </a:r>
            <a:endParaRPr lang="en-US" sz="1200" b="1" dirty="0">
              <a:solidFill>
                <a:srgbClr val="002060"/>
              </a:solidFill>
            </a:endParaRPr>
          </a:p>
        </p:txBody>
      </p:sp>
    </p:spTree>
    <p:extLst>
      <p:ext uri="{BB962C8B-B14F-4D97-AF65-F5344CB8AC3E}">
        <p14:creationId xmlns:p14="http://schemas.microsoft.com/office/powerpoint/2010/main" val="373853212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845947078"/>
              </p:ext>
            </p:extLst>
          </p:nvPr>
        </p:nvGraphicFramePr>
        <p:xfrm>
          <a:off x="228600" y="1600200"/>
          <a:ext cx="87630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9" name="Title 1"/>
          <p:cNvSpPr txBox="1">
            <a:spLocks/>
          </p:cNvSpPr>
          <p:nvPr/>
        </p:nvSpPr>
        <p:spPr bwMode="auto">
          <a:xfrm>
            <a:off x="0" y="239400"/>
            <a:ext cx="9144000" cy="1219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Heart-Lung Transplants</a:t>
            </a:r>
            <a:r>
              <a:rPr lang="en-US" sz="2400" kern="0" dirty="0" smtClean="0">
                <a:solidFill>
                  <a:srgbClr val="002060"/>
                </a:solidFill>
              </a:rPr>
              <a:t/>
            </a:r>
            <a:br>
              <a:rPr lang="en-US" sz="2400" kern="0" dirty="0" smtClean="0">
                <a:solidFill>
                  <a:srgbClr val="002060"/>
                </a:solidFill>
              </a:rPr>
            </a:br>
            <a:r>
              <a:rPr lang="en-US" sz="2400" dirty="0">
                <a:solidFill>
                  <a:srgbClr val="002060"/>
                </a:solidFill>
              </a:rPr>
              <a:t>Freedom </a:t>
            </a:r>
            <a:r>
              <a:rPr lang="en-US" sz="2400" dirty="0" smtClean="0">
                <a:solidFill>
                  <a:srgbClr val="002060"/>
                </a:solidFill>
              </a:rPr>
              <a:t>from Cardiac </a:t>
            </a:r>
            <a:r>
              <a:rPr lang="en-US" sz="2400" dirty="0">
                <a:solidFill>
                  <a:srgbClr val="002060"/>
                </a:solidFill>
              </a:rPr>
              <a:t>Allograft</a:t>
            </a:r>
            <a:r>
              <a:rPr lang="en-US" sz="2400" dirty="0">
                <a:solidFill>
                  <a:srgbClr val="002060"/>
                </a:solidFill>
                <a:ea typeface="Times New Roman"/>
                <a:cs typeface="Times New Roman"/>
              </a:rPr>
              <a:t> </a:t>
            </a:r>
            <a:r>
              <a:rPr lang="en-US" sz="2400" kern="0" dirty="0" smtClean="0">
                <a:solidFill>
                  <a:srgbClr val="002060"/>
                </a:solidFill>
              </a:rPr>
              <a:t>Vasculopathy and Bronchiolitis Obliterans Syndrome</a:t>
            </a:r>
            <a:br>
              <a:rPr lang="en-US" sz="2400" kern="0" dirty="0" smtClean="0">
                <a:solidFill>
                  <a:srgbClr val="002060"/>
                </a:solidFill>
              </a:rPr>
            </a:br>
            <a:endParaRPr lang="en-US" sz="2000" kern="0" dirty="0">
              <a:solidFill>
                <a:srgbClr val="002060"/>
              </a:solidFill>
            </a:endParaRPr>
          </a:p>
        </p:txBody>
      </p:sp>
      <p:sp>
        <p:nvSpPr>
          <p:cNvPr id="3" name="title_cohort"/>
          <p:cNvSpPr txBox="1"/>
          <p:nvPr/>
        </p:nvSpPr>
        <p:spPr>
          <a:xfrm>
            <a:off x="1143000" y="1215780"/>
            <a:ext cx="6858000" cy="400110"/>
          </a:xfrm>
          <a:prstGeom prst="rect">
            <a:avLst/>
          </a:prstGeom>
          <a:noFill/>
        </p:spPr>
        <p:txBody>
          <a:bodyPr wrap="square" rtlCol="0">
            <a:spAutoFit/>
          </a:bodyPr>
          <a:lstStyle/>
          <a:p>
            <a:pPr algn="ctr"/>
            <a:r>
              <a:rPr lang="en-US" sz="2000" b="1" kern="0" dirty="0" smtClean="0">
                <a:solidFill>
                  <a:srgbClr val="002060"/>
                </a:solidFill>
              </a:rPr>
              <a:t>(Transplants: January 1995 – June 2017)</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18" name="Picture 17"/>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19"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7"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29483256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847787962"/>
              </p:ext>
            </p:extLst>
          </p:nvPr>
        </p:nvGraphicFramePr>
        <p:xfrm>
          <a:off x="228600" y="1295400"/>
          <a:ext cx="87630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12" name="Title 1"/>
          <p:cNvSpPr txBox="1">
            <a:spLocks/>
          </p:cNvSpPr>
          <p:nvPr/>
        </p:nvSpPr>
        <p:spPr bwMode="auto">
          <a:xfrm>
            <a:off x="0" y="229672"/>
            <a:ext cx="9144000"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Heart-Lung Transplants</a:t>
            </a:r>
            <a:r>
              <a:rPr lang="en-US" sz="2800" kern="0" dirty="0" smtClean="0">
                <a:solidFill>
                  <a:srgbClr val="002060"/>
                </a:solidFill>
              </a:rPr>
              <a:t/>
            </a:r>
            <a:br>
              <a:rPr lang="en-US" sz="2800" kern="0" dirty="0" smtClean="0">
                <a:solidFill>
                  <a:srgbClr val="002060"/>
                </a:solidFill>
              </a:rPr>
            </a:br>
            <a:r>
              <a:rPr lang="en-US" sz="2400" dirty="0">
                <a:solidFill>
                  <a:srgbClr val="002060"/>
                </a:solidFill>
              </a:rPr>
              <a:t>Freedom </a:t>
            </a:r>
            <a:r>
              <a:rPr lang="en-US" sz="2400" dirty="0" smtClean="0">
                <a:solidFill>
                  <a:srgbClr val="002060"/>
                </a:solidFill>
              </a:rPr>
              <a:t>from </a:t>
            </a:r>
            <a:r>
              <a:rPr lang="en-US" sz="2400" kern="0" dirty="0" smtClean="0">
                <a:solidFill>
                  <a:srgbClr val="002060"/>
                </a:solidFill>
              </a:rPr>
              <a:t>Severe Renal Dysfunction</a:t>
            </a:r>
            <a:r>
              <a:rPr lang="en-US" sz="2800" kern="0" dirty="0" smtClean="0">
                <a:solidFill>
                  <a:srgbClr val="002060"/>
                </a:solidFill>
              </a:rPr>
              <a:t/>
            </a:r>
            <a:br>
              <a:rPr lang="en-US" sz="2800" kern="0" dirty="0" smtClean="0">
                <a:solidFill>
                  <a:srgbClr val="002060"/>
                </a:solidFill>
              </a:rPr>
            </a:br>
            <a:r>
              <a:rPr lang="en-US" sz="2000" kern="0" dirty="0" smtClean="0">
                <a:solidFill>
                  <a:srgbClr val="002060"/>
                </a:solidFill>
              </a:rPr>
              <a:t> </a:t>
            </a:r>
            <a:endParaRPr lang="en-US" sz="2000" kern="0" dirty="0">
              <a:solidFill>
                <a:srgbClr val="002060"/>
              </a:solidFill>
            </a:endParaRPr>
          </a:p>
        </p:txBody>
      </p:sp>
      <p:sp>
        <p:nvSpPr>
          <p:cNvPr id="9" name="pvalues"/>
          <p:cNvSpPr txBox="1"/>
          <p:nvPr/>
        </p:nvSpPr>
        <p:spPr>
          <a:xfrm>
            <a:off x="6629400" y="1752600"/>
            <a:ext cx="1219174" cy="41381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smtClean="0">
                <a:solidFill>
                  <a:schemeClr val="bg2"/>
                </a:solidFill>
              </a:rPr>
              <a:t>N=504</a:t>
            </a:r>
            <a:endParaRPr lang="en-US" sz="1400" b="1" dirty="0">
              <a:solidFill>
                <a:schemeClr val="bg2"/>
              </a:solidFill>
            </a:endParaRPr>
          </a:p>
        </p:txBody>
      </p:sp>
      <p:sp>
        <p:nvSpPr>
          <p:cNvPr id="3" name="title_cohort"/>
          <p:cNvSpPr txBox="1"/>
          <p:nvPr/>
        </p:nvSpPr>
        <p:spPr>
          <a:xfrm>
            <a:off x="1943100" y="959001"/>
            <a:ext cx="5334000" cy="400110"/>
          </a:xfrm>
          <a:prstGeom prst="rect">
            <a:avLst/>
          </a:prstGeom>
          <a:noFill/>
        </p:spPr>
        <p:txBody>
          <a:bodyPr wrap="square" rtlCol="0">
            <a:spAutoFit/>
          </a:bodyPr>
          <a:lstStyle/>
          <a:p>
            <a:pPr algn="ctr"/>
            <a:r>
              <a:rPr lang="en-US" sz="2000" b="1" kern="0" dirty="0" smtClean="0">
                <a:solidFill>
                  <a:srgbClr val="002060"/>
                </a:solidFill>
              </a:rPr>
              <a:t>(Transplants: January 1995 – June 2017)</a:t>
            </a:r>
            <a:endParaRPr lang="en-US" sz="2000" b="1" dirty="0">
              <a:solidFill>
                <a:srgbClr val="002060"/>
              </a:solidFill>
            </a:endParaRPr>
          </a:p>
        </p:txBody>
      </p:sp>
      <p:grpSp>
        <p:nvGrpSpPr>
          <p:cNvPr id="13" name="Group 12"/>
          <p:cNvGrpSpPr/>
          <p:nvPr/>
        </p:nvGrpSpPr>
        <p:grpSpPr>
          <a:xfrm>
            <a:off x="2" y="6146792"/>
            <a:ext cx="4715932" cy="711201"/>
            <a:chOff x="2" y="6146792"/>
            <a:chExt cx="4715932" cy="711201"/>
          </a:xfrm>
        </p:grpSpPr>
        <p:grpSp>
          <p:nvGrpSpPr>
            <p:cNvPr id="18" name="Group 17"/>
            <p:cNvGrpSpPr/>
            <p:nvPr/>
          </p:nvGrpSpPr>
          <p:grpSpPr>
            <a:xfrm>
              <a:off x="2" y="6146792"/>
              <a:ext cx="4715932" cy="711201"/>
              <a:chOff x="1" y="6067776"/>
              <a:chExt cx="4952999" cy="790224"/>
            </a:xfrm>
          </p:grpSpPr>
          <p:pic>
            <p:nvPicPr>
              <p:cNvPr id="20" name="Picture 19"/>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1"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9"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63220706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295400"/>
          </a:xfrm>
        </p:spPr>
        <p:txBody>
          <a:bodyPr/>
          <a:lstStyle/>
          <a:p>
            <a:r>
              <a:rPr lang="en-US" sz="2600" dirty="0" smtClean="0">
                <a:solidFill>
                  <a:srgbClr val="002060"/>
                </a:solidFill>
              </a:rPr>
              <a:t>Adult Heart-Lung Transplants</a:t>
            </a:r>
            <a:br>
              <a:rPr lang="en-US" sz="2600" dirty="0" smtClean="0">
                <a:solidFill>
                  <a:srgbClr val="002060"/>
                </a:solidFill>
              </a:rPr>
            </a:br>
            <a:r>
              <a:rPr lang="en-US" sz="2400" dirty="0" smtClean="0">
                <a:solidFill>
                  <a:srgbClr val="002060"/>
                </a:solidFill>
              </a:rPr>
              <a:t>Cumulative Post Transplant Malignancy </a:t>
            </a:r>
            <a:r>
              <a:rPr lang="en-US" sz="2400" dirty="0">
                <a:solidFill>
                  <a:srgbClr val="002060"/>
                </a:solidFill>
              </a:rPr>
              <a:t>Rates in </a:t>
            </a:r>
            <a:r>
              <a:rPr lang="en-US" sz="2400" u="sng" dirty="0" smtClean="0">
                <a:solidFill>
                  <a:srgbClr val="002060"/>
                </a:solidFill>
              </a:rPr>
              <a:t>Survivors </a:t>
            </a:r>
            <a:r>
              <a:rPr lang="en-US" sz="2000" dirty="0" smtClean="0">
                <a:solidFill>
                  <a:srgbClr val="002060"/>
                </a:solidFill>
              </a:rPr>
              <a:t>(Transplants: January 1995 – June 2017)</a:t>
            </a:r>
            <a:endParaRPr lang="en-US" sz="2000" dirty="0">
              <a:solidFill>
                <a:srgbClr val="002060"/>
              </a:solidFill>
            </a:endParaRPr>
          </a:p>
        </p:txBody>
      </p:sp>
      <p:graphicFrame>
        <p:nvGraphicFramePr>
          <p:cNvPr id="13" name="Content Placeholder 12"/>
          <p:cNvGraphicFramePr>
            <a:graphicFrameLocks noGrp="1"/>
          </p:cNvGraphicFramePr>
          <p:nvPr>
            <p:ph idx="1"/>
            <p:extLst>
              <p:ext uri="{D42A27DB-BD31-4B8C-83A1-F6EECF244321}">
                <p14:modId xmlns:p14="http://schemas.microsoft.com/office/powerpoint/2010/main" val="1494692995"/>
              </p:ext>
            </p:extLst>
          </p:nvPr>
        </p:nvGraphicFramePr>
        <p:xfrm>
          <a:off x="762000" y="1676400"/>
          <a:ext cx="7543801" cy="3182568"/>
        </p:xfrm>
        <a:graphic>
          <a:graphicData uri="http://schemas.openxmlformats.org/drawingml/2006/table">
            <a:tbl>
              <a:tblPr bandRow="1">
                <a:tableStyleId>{5C22544A-7EE6-4342-B048-85BDC9FD1C3A}</a:tableStyleId>
              </a:tblPr>
              <a:tblGrid>
                <a:gridCol w="1418978">
                  <a:extLst>
                    <a:ext uri="{9D8B030D-6E8A-4147-A177-3AD203B41FA5}">
                      <a16:colId xmlns:a16="http://schemas.microsoft.com/office/drawing/2014/main" val="20000"/>
                    </a:ext>
                  </a:extLst>
                </a:gridCol>
                <a:gridCol w="2010022">
                  <a:extLst>
                    <a:ext uri="{9D8B030D-6E8A-4147-A177-3AD203B41FA5}">
                      <a16:colId xmlns:a16="http://schemas.microsoft.com/office/drawing/2014/main" val="20001"/>
                    </a:ext>
                  </a:extLst>
                </a:gridCol>
                <a:gridCol w="1295400">
                  <a:extLst>
                    <a:ext uri="{9D8B030D-6E8A-4147-A177-3AD203B41FA5}">
                      <a16:colId xmlns:a16="http://schemas.microsoft.com/office/drawing/2014/main" val="20002"/>
                    </a:ext>
                  </a:extLst>
                </a:gridCol>
                <a:gridCol w="1295400">
                  <a:extLst>
                    <a:ext uri="{9D8B030D-6E8A-4147-A177-3AD203B41FA5}">
                      <a16:colId xmlns:a16="http://schemas.microsoft.com/office/drawing/2014/main" val="20003"/>
                    </a:ext>
                  </a:extLst>
                </a:gridCol>
                <a:gridCol w="1524001">
                  <a:extLst>
                    <a:ext uri="{9D8B030D-6E8A-4147-A177-3AD203B41FA5}">
                      <a16:colId xmlns:a16="http://schemas.microsoft.com/office/drawing/2014/main" val="20004"/>
                    </a:ext>
                  </a:extLst>
                </a:gridCol>
              </a:tblGrid>
              <a:tr h="609600">
                <a:tc gridSpan="2">
                  <a:txBody>
                    <a:bodyPr/>
                    <a:lstStyle/>
                    <a:p>
                      <a:pPr rtl="0" fontAlgn="t"/>
                      <a:r>
                        <a:rPr lang="en-US" sz="1600" b="1" dirty="0">
                          <a:solidFill>
                            <a:schemeClr val="bg2"/>
                          </a:solidFill>
                        </a:rPr>
                        <a:t>Malignancy/Type</a:t>
                      </a:r>
                      <a:endParaRPr lang="en-US" sz="1600" dirty="0">
                        <a:solidFill>
                          <a:schemeClr val="bg2"/>
                        </a:solidFill>
                      </a:endParaRPr>
                    </a:p>
                  </a:txBody>
                  <a:tcPr marR="0" marT="9144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a:txBody>
                    <a:bodyPr/>
                    <a:lstStyle/>
                    <a:p>
                      <a:pPr algn="ctr" rtl="0" fontAlgn="t"/>
                      <a:r>
                        <a:rPr lang="en-US" sz="1600" b="1" dirty="0">
                          <a:solidFill>
                            <a:schemeClr val="bg2"/>
                          </a:solidFill>
                        </a:rPr>
                        <a:t>1-Year  Survivors</a:t>
                      </a:r>
                      <a:endParaRPr lang="en-US" sz="1600" dirty="0">
                        <a:solidFill>
                          <a:schemeClr val="bg2"/>
                        </a:solidFill>
                      </a:endParaRPr>
                    </a:p>
                  </a:txBody>
                  <a:tcPr marR="0" marT="9144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t"/>
                      <a:r>
                        <a:rPr lang="en-US" sz="1600" b="1" dirty="0">
                          <a:solidFill>
                            <a:schemeClr val="bg2"/>
                          </a:solidFill>
                        </a:rPr>
                        <a:t>5-Year Survivors</a:t>
                      </a:r>
                      <a:endParaRPr lang="en-US" sz="1600" dirty="0">
                        <a:solidFill>
                          <a:schemeClr val="bg2"/>
                        </a:solidFill>
                      </a:endParaRPr>
                    </a:p>
                  </a:txBody>
                  <a:tcPr marR="0" marT="9144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t"/>
                      <a:r>
                        <a:rPr lang="en-US" sz="1600" b="1" dirty="0">
                          <a:solidFill>
                            <a:schemeClr val="bg2"/>
                          </a:solidFill>
                        </a:rPr>
                        <a:t>10-Year Survivors</a:t>
                      </a:r>
                      <a:endParaRPr lang="en-US" sz="1600" dirty="0">
                        <a:solidFill>
                          <a:schemeClr val="bg2"/>
                        </a:solidFill>
                      </a:endParaRPr>
                    </a:p>
                  </a:txBody>
                  <a:tcPr marR="0" marT="9144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482054">
                <a:tc gridSpan="2">
                  <a:txBody>
                    <a:bodyPr/>
                    <a:lstStyle/>
                    <a:p>
                      <a:pPr rtl="0" fontAlgn="t"/>
                      <a:r>
                        <a:rPr lang="en-US" sz="1600" b="1" dirty="0">
                          <a:solidFill>
                            <a:schemeClr val="bg2"/>
                          </a:solidFill>
                        </a:rPr>
                        <a:t>No Malignancy</a:t>
                      </a:r>
                      <a:endParaRPr lang="en-US" sz="1600" dirty="0">
                        <a:solidFill>
                          <a:schemeClr val="bg2"/>
                        </a:solidFill>
                      </a:endParaRPr>
                    </a:p>
                  </a:txBody>
                  <a:tcPr marR="0" marT="9144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a:txBody>
                    <a:bodyPr/>
                    <a:lstStyle/>
                    <a:p>
                      <a:pPr algn="ctr" fontAlgn="t"/>
                      <a:r>
                        <a:rPr lang="en-US" sz="1600" b="1" i="0" u="none" strike="noStrike" dirty="0">
                          <a:solidFill>
                            <a:srgbClr val="000000"/>
                          </a:solidFill>
                          <a:effectLst/>
                          <a:latin typeface="Arial" panose="020B0604020202020204" pitchFamily="34" charset="0"/>
                        </a:rPr>
                        <a:t>466 (94.7%)</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600" b="1" i="0" u="none" strike="noStrike" dirty="0">
                          <a:solidFill>
                            <a:srgbClr val="000000"/>
                          </a:solidFill>
                          <a:effectLst/>
                          <a:latin typeface="Arial" panose="020B0604020202020204" pitchFamily="34" charset="0"/>
                        </a:rPr>
                        <a:t>234 (89.3%)</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600" b="1" i="0" u="none" strike="noStrike" dirty="0">
                          <a:solidFill>
                            <a:srgbClr val="000000"/>
                          </a:solidFill>
                          <a:effectLst/>
                          <a:latin typeface="Arial" panose="020B0604020202020204" pitchFamily="34" charset="0"/>
                        </a:rPr>
                        <a:t>103 (83.1%)</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482054">
                <a:tc gridSpan="2">
                  <a:txBody>
                    <a:bodyPr/>
                    <a:lstStyle/>
                    <a:p>
                      <a:pPr rtl="0" fontAlgn="t"/>
                      <a:r>
                        <a:rPr lang="en-US" sz="1600" b="1" dirty="0">
                          <a:solidFill>
                            <a:schemeClr val="bg2"/>
                          </a:solidFill>
                        </a:rPr>
                        <a:t>Malignancy (all types combined)</a:t>
                      </a:r>
                      <a:endParaRPr lang="en-US" sz="1600" dirty="0">
                        <a:solidFill>
                          <a:schemeClr val="bg2"/>
                        </a:solidFill>
                      </a:endParaRPr>
                    </a:p>
                  </a:txBody>
                  <a:tcPr marR="0" marT="9144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a:txBody>
                    <a:bodyPr/>
                    <a:lstStyle/>
                    <a:p>
                      <a:pPr algn="ctr" fontAlgn="t"/>
                      <a:r>
                        <a:rPr lang="en-US" sz="1600" b="1" i="0" u="none" strike="noStrike" dirty="0">
                          <a:solidFill>
                            <a:srgbClr val="000000"/>
                          </a:solidFill>
                          <a:effectLst/>
                          <a:latin typeface="Arial" panose="020B0604020202020204" pitchFamily="34" charset="0"/>
                        </a:rPr>
                        <a:t>26 (5.3%)</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600" b="1" i="0" u="none" strike="noStrike" dirty="0">
                          <a:solidFill>
                            <a:srgbClr val="000000"/>
                          </a:solidFill>
                          <a:effectLst/>
                          <a:latin typeface="Arial" panose="020B0604020202020204" pitchFamily="34" charset="0"/>
                        </a:rPr>
                        <a:t>28 (10.7%)</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600" b="1" i="0" u="none" strike="noStrike" dirty="0">
                          <a:solidFill>
                            <a:srgbClr val="000000"/>
                          </a:solidFill>
                          <a:effectLst/>
                          <a:latin typeface="Arial" panose="020B0604020202020204" pitchFamily="34" charset="0"/>
                        </a:rPr>
                        <a:t>21 (16.9%)</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402215">
                <a:tc rowSpan="4">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i="1" dirty="0" smtClean="0">
                          <a:solidFill>
                            <a:schemeClr val="bg2"/>
                          </a:solidFill>
                        </a:rPr>
                        <a:t>Malignancy Type*</a:t>
                      </a:r>
                    </a:p>
                    <a:p>
                      <a:pPr marL="0" marR="0" algn="ctr">
                        <a:spcBef>
                          <a:spcPts val="0"/>
                        </a:spcBef>
                        <a:spcAft>
                          <a:spcPts val="0"/>
                        </a:spcAft>
                      </a:pPr>
                      <a:endParaRPr lang="en-US" sz="1600" b="1" u="sng" dirty="0">
                        <a:solidFill>
                          <a:schemeClr val="bg2"/>
                        </a:solidFill>
                        <a:latin typeface="+mn-lt"/>
                        <a:ea typeface="Times New Roman"/>
                        <a:cs typeface="Times New Roman"/>
                      </a:endParaRPr>
                    </a:p>
                  </a:txBody>
                  <a:tcPr marR="68580" marT="9144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t"/>
                      <a:r>
                        <a:rPr lang="en-US" sz="1600" b="1" i="1" baseline="0" dirty="0" smtClean="0">
                          <a:solidFill>
                            <a:schemeClr val="bg2"/>
                          </a:solidFill>
                        </a:rPr>
                        <a:t>Skin </a:t>
                      </a:r>
                      <a:endParaRPr lang="en-US" sz="1600" baseline="0" dirty="0">
                        <a:solidFill>
                          <a:schemeClr val="bg2"/>
                        </a:solidFill>
                      </a:endParaRPr>
                    </a:p>
                  </a:txBody>
                  <a:tcPr marT="9144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t"/>
                      <a:r>
                        <a:rPr lang="en-US" sz="1600" b="1" i="1" u="none" strike="noStrike" dirty="0">
                          <a:solidFill>
                            <a:srgbClr val="000000"/>
                          </a:solidFill>
                          <a:effectLst/>
                          <a:latin typeface="Arial" panose="020B0604020202020204" pitchFamily="34" charset="0"/>
                        </a:rPr>
                        <a:t>3</a:t>
                      </a:r>
                    </a:p>
                  </a:txBody>
                  <a:tcPr marL="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t"/>
                      <a:r>
                        <a:rPr lang="en-US" sz="1600" b="1" i="1" u="none" strike="noStrike" dirty="0">
                          <a:solidFill>
                            <a:srgbClr val="000000"/>
                          </a:solidFill>
                          <a:effectLst/>
                          <a:latin typeface="Arial" panose="020B0604020202020204" pitchFamily="34" charset="0"/>
                        </a:rPr>
                        <a:t>14</a:t>
                      </a:r>
                    </a:p>
                  </a:txBody>
                  <a:tcPr marL="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t"/>
                      <a:r>
                        <a:rPr lang="en-US" sz="1600" b="1" i="1" u="none" strike="noStrike" dirty="0">
                          <a:solidFill>
                            <a:srgbClr val="000000"/>
                          </a:solidFill>
                          <a:effectLst/>
                          <a:latin typeface="Arial" panose="020B0604020202020204" pitchFamily="34" charset="0"/>
                        </a:rPr>
                        <a:t>13</a:t>
                      </a:r>
                    </a:p>
                  </a:txBody>
                  <a:tcPr marL="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402215">
                <a:tc vMerge="1">
                  <a:txBody>
                    <a:bodyPr/>
                    <a:lstStyle/>
                    <a:p>
                      <a:endParaRPr lang="en-US"/>
                    </a:p>
                  </a:txBody>
                  <a:tcPr/>
                </a:tc>
                <a:tc>
                  <a:txBody>
                    <a:bodyPr/>
                    <a:lstStyle/>
                    <a:p>
                      <a:pPr algn="r" rtl="0" fontAlgn="t"/>
                      <a:r>
                        <a:rPr lang="en-US" sz="1600" b="1" i="1" baseline="0" dirty="0" smtClean="0">
                          <a:solidFill>
                            <a:schemeClr val="bg2"/>
                          </a:solidFill>
                        </a:rPr>
                        <a:t>Lymphoma</a:t>
                      </a:r>
                      <a:endParaRPr lang="en-US" sz="1600" baseline="0" dirty="0">
                        <a:solidFill>
                          <a:schemeClr val="bg2"/>
                        </a:solidFill>
                      </a:endParaRPr>
                    </a:p>
                  </a:txBody>
                  <a:tcPr marT="9144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t"/>
                      <a:r>
                        <a:rPr lang="en-US" sz="1600" b="1" i="1" u="none" strike="noStrike" dirty="0">
                          <a:solidFill>
                            <a:srgbClr val="000000"/>
                          </a:solidFill>
                          <a:effectLst/>
                          <a:latin typeface="Arial" panose="020B0604020202020204" pitchFamily="34" charset="0"/>
                        </a:rPr>
                        <a:t>18</a:t>
                      </a:r>
                    </a:p>
                  </a:txBody>
                  <a:tcPr marL="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t"/>
                      <a:r>
                        <a:rPr lang="en-US" sz="1600" b="1" i="1" u="none" strike="noStrike" dirty="0">
                          <a:solidFill>
                            <a:srgbClr val="000000"/>
                          </a:solidFill>
                          <a:effectLst/>
                          <a:latin typeface="Arial" panose="020B0604020202020204" pitchFamily="34" charset="0"/>
                        </a:rPr>
                        <a:t>8</a:t>
                      </a:r>
                    </a:p>
                  </a:txBody>
                  <a:tcPr marL="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t"/>
                      <a:r>
                        <a:rPr lang="en-US" sz="1600" b="1" i="1" u="none" strike="noStrike" dirty="0">
                          <a:solidFill>
                            <a:srgbClr val="000000"/>
                          </a:solidFill>
                          <a:effectLst/>
                          <a:latin typeface="Arial" panose="020B0604020202020204" pitchFamily="34" charset="0"/>
                        </a:rPr>
                        <a:t>3</a:t>
                      </a:r>
                    </a:p>
                  </a:txBody>
                  <a:tcPr marL="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402215">
                <a:tc vMerge="1">
                  <a:txBody>
                    <a:bodyPr/>
                    <a:lstStyle/>
                    <a:p>
                      <a:pPr marL="0" marR="0">
                        <a:spcBef>
                          <a:spcPts val="0"/>
                        </a:spcBef>
                        <a:spcAft>
                          <a:spcPts val="0"/>
                        </a:spcAft>
                      </a:pP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c>
                  <a:txBody>
                    <a:bodyPr/>
                    <a:lstStyle/>
                    <a:p>
                      <a:pPr algn="r" rtl="0" fontAlgn="t"/>
                      <a:r>
                        <a:rPr lang="en-US" sz="1600" b="1" i="1" baseline="0" dirty="0">
                          <a:solidFill>
                            <a:schemeClr val="bg2"/>
                          </a:solidFill>
                        </a:rPr>
                        <a:t>Other</a:t>
                      </a:r>
                      <a:endParaRPr lang="en-US" sz="1600" baseline="0" dirty="0">
                        <a:solidFill>
                          <a:schemeClr val="bg2"/>
                        </a:solidFill>
                      </a:endParaRPr>
                    </a:p>
                  </a:txBody>
                  <a:tcPr marT="9144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t"/>
                      <a:r>
                        <a:rPr lang="en-US" sz="1600" b="1" i="1" u="none" strike="noStrike" dirty="0">
                          <a:solidFill>
                            <a:srgbClr val="000000"/>
                          </a:solidFill>
                          <a:effectLst/>
                          <a:latin typeface="Arial" panose="020B0604020202020204" pitchFamily="34" charset="0"/>
                        </a:rPr>
                        <a:t>4</a:t>
                      </a:r>
                    </a:p>
                  </a:txBody>
                  <a:tcPr marL="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t"/>
                      <a:r>
                        <a:rPr lang="en-US" sz="1600" b="1" i="1" u="none" strike="noStrike" dirty="0">
                          <a:solidFill>
                            <a:srgbClr val="000000"/>
                          </a:solidFill>
                          <a:effectLst/>
                          <a:latin typeface="Arial" panose="020B0604020202020204" pitchFamily="34" charset="0"/>
                        </a:rPr>
                        <a:t>6</a:t>
                      </a:r>
                    </a:p>
                  </a:txBody>
                  <a:tcPr marL="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t"/>
                      <a:r>
                        <a:rPr lang="en-US" sz="1600" b="1" i="1" u="none" strike="noStrike" dirty="0">
                          <a:solidFill>
                            <a:srgbClr val="000000"/>
                          </a:solidFill>
                          <a:effectLst/>
                          <a:latin typeface="Arial" panose="020B0604020202020204" pitchFamily="34" charset="0"/>
                        </a:rPr>
                        <a:t>6</a:t>
                      </a:r>
                    </a:p>
                  </a:txBody>
                  <a:tcPr marL="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402215">
                <a:tc vMerge="1">
                  <a:txBody>
                    <a:bodyPr/>
                    <a:lstStyle/>
                    <a:p>
                      <a:pPr marL="0" marR="0">
                        <a:spcBef>
                          <a:spcPts val="0"/>
                        </a:spcBef>
                        <a:spcAft>
                          <a:spcPts val="0"/>
                        </a:spcAft>
                      </a:pPr>
                      <a:endParaRPr lang="en-US" sz="1500" b="1" kern="0" dirty="0">
                        <a:solidFill>
                          <a:srgbClr val="0000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rtl="0" fontAlgn="t"/>
                      <a:r>
                        <a:rPr lang="en-US" sz="1600" b="1" i="1" baseline="0" dirty="0">
                          <a:solidFill>
                            <a:schemeClr val="bg2"/>
                          </a:solidFill>
                        </a:rPr>
                        <a:t>Type Not Reported</a:t>
                      </a:r>
                      <a:endParaRPr lang="en-US" sz="1600" baseline="0" dirty="0">
                        <a:solidFill>
                          <a:schemeClr val="bg2"/>
                        </a:solidFill>
                      </a:endParaRPr>
                    </a:p>
                  </a:txBody>
                  <a:tcPr marT="9144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t"/>
                      <a:r>
                        <a:rPr lang="en-US" sz="1600" b="1" i="1" u="none" strike="noStrike" dirty="0">
                          <a:solidFill>
                            <a:srgbClr val="000000"/>
                          </a:solidFill>
                          <a:effectLst/>
                          <a:latin typeface="Arial" panose="020B0604020202020204" pitchFamily="34" charset="0"/>
                        </a:rPr>
                        <a:t>1</a:t>
                      </a:r>
                    </a:p>
                  </a:txBody>
                  <a:tcPr marL="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t"/>
                      <a:r>
                        <a:rPr lang="en-US" sz="1600" b="1" i="1" u="none" strike="noStrike" dirty="0">
                          <a:solidFill>
                            <a:srgbClr val="000000"/>
                          </a:solidFill>
                          <a:effectLst/>
                          <a:latin typeface="Arial" panose="020B0604020202020204" pitchFamily="34" charset="0"/>
                        </a:rPr>
                        <a:t>0</a:t>
                      </a:r>
                    </a:p>
                  </a:txBody>
                  <a:tcPr marL="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t"/>
                      <a:r>
                        <a:rPr lang="en-US" sz="1600" b="1" i="1" u="none" strike="noStrike" dirty="0">
                          <a:solidFill>
                            <a:srgbClr val="000000"/>
                          </a:solidFill>
                          <a:effectLst/>
                          <a:latin typeface="Arial" panose="020B0604020202020204" pitchFamily="34" charset="0"/>
                        </a:rPr>
                        <a:t>0</a:t>
                      </a:r>
                    </a:p>
                  </a:txBody>
                  <a:tcPr marL="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bl>
          </a:graphicData>
        </a:graphic>
      </p:graphicFrame>
      <p:sp>
        <p:nvSpPr>
          <p:cNvPr id="9" name="TextBox 8"/>
          <p:cNvSpPr txBox="1"/>
          <p:nvPr/>
        </p:nvSpPr>
        <p:spPr>
          <a:xfrm>
            <a:off x="685800" y="5257800"/>
            <a:ext cx="8229600" cy="553998"/>
          </a:xfrm>
          <a:prstGeom prst="rect">
            <a:avLst/>
          </a:prstGeom>
          <a:noFill/>
        </p:spPr>
        <p:txBody>
          <a:bodyPr wrap="square" rtlCol="0">
            <a:spAutoFit/>
          </a:bodyPr>
          <a:lstStyle/>
          <a:p>
            <a:r>
              <a:rPr lang="en-US" sz="1500" b="1" dirty="0" smtClean="0">
                <a:solidFill>
                  <a:schemeClr val="bg2"/>
                </a:solidFill>
              </a:rPr>
              <a:t>* Recipients may have experienced more than one type of malignancy so the sum of individual malignancy types may be greater than the total number with malignancy.</a:t>
            </a:r>
            <a:endParaRPr lang="en-US" sz="1500" dirty="0">
              <a:solidFill>
                <a:schemeClr val="bg2"/>
              </a:solidFill>
            </a:endParaRPr>
          </a:p>
        </p:txBody>
      </p:sp>
      <p:grpSp>
        <p:nvGrpSpPr>
          <p:cNvPr id="11" name="Group 10"/>
          <p:cNvGrpSpPr/>
          <p:nvPr/>
        </p:nvGrpSpPr>
        <p:grpSpPr>
          <a:xfrm>
            <a:off x="2" y="6146792"/>
            <a:ext cx="4715932" cy="711201"/>
            <a:chOff x="2" y="6146792"/>
            <a:chExt cx="4715932" cy="711201"/>
          </a:xfrm>
        </p:grpSpPr>
        <p:grpSp>
          <p:nvGrpSpPr>
            <p:cNvPr id="12" name="Group 11"/>
            <p:cNvGrpSpPr/>
            <p:nvPr/>
          </p:nvGrpSpPr>
          <p:grpSpPr>
            <a:xfrm>
              <a:off x="2" y="6146792"/>
              <a:ext cx="4715932" cy="711201"/>
              <a:chOff x="1" y="6067776"/>
              <a:chExt cx="4952999" cy="790224"/>
            </a:xfrm>
          </p:grpSpPr>
          <p:pic>
            <p:nvPicPr>
              <p:cNvPr id="18" name="Picture 17"/>
              <p:cNvPicPr>
                <a:picLocks noChangeAspect="1"/>
              </p:cNvPicPr>
              <p:nvPr/>
            </p:nvPicPr>
            <p:blipFill>
              <a:blip r:embed="rId3" cstate="print"/>
              <a:stretch>
                <a:fillRect/>
              </a:stretch>
            </p:blipFill>
            <p:spPr>
              <a:xfrm>
                <a:off x="1" y="6172200"/>
                <a:ext cx="4952999" cy="685800"/>
              </a:xfrm>
              <a:prstGeom prst="rect">
                <a:avLst/>
              </a:prstGeom>
              <a:ln>
                <a:solidFill>
                  <a:schemeClr val="bg2"/>
                </a:solidFill>
              </a:ln>
            </p:spPr>
          </p:pic>
          <p:sp>
            <p:nvSpPr>
              <p:cNvPr id="19"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7"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8772019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dirty="0" smtClean="0">
                <a:solidFill>
                  <a:srgbClr val="002060"/>
                </a:solidFill>
              </a:rPr>
              <a:t>Donor and Recipient Characteristics</a:t>
            </a:r>
            <a:endParaRPr lang="en-US" dirty="0">
              <a:solidFill>
                <a:srgbClr val="002060"/>
              </a:solidFill>
            </a:endParaRPr>
          </a:p>
        </p:txBody>
      </p:sp>
      <p:grpSp>
        <p:nvGrpSpPr>
          <p:cNvPr id="9" name="Group 8"/>
          <p:cNvGrpSpPr/>
          <p:nvPr/>
        </p:nvGrpSpPr>
        <p:grpSpPr>
          <a:xfrm>
            <a:off x="2" y="6146792"/>
            <a:ext cx="4715932" cy="711201"/>
            <a:chOff x="2" y="6146792"/>
            <a:chExt cx="4715932" cy="711201"/>
          </a:xfrm>
        </p:grpSpPr>
        <p:grpSp>
          <p:nvGrpSpPr>
            <p:cNvPr id="11" name="Group 10"/>
            <p:cNvGrpSpPr/>
            <p:nvPr/>
          </p:nvGrpSpPr>
          <p:grpSpPr>
            <a:xfrm>
              <a:off x="2" y="6146792"/>
              <a:ext cx="4715932" cy="711201"/>
              <a:chOff x="1" y="6067776"/>
              <a:chExt cx="4952999" cy="790224"/>
            </a:xfrm>
          </p:grpSpPr>
          <p:pic>
            <p:nvPicPr>
              <p:cNvPr id="14" name="Picture 13"/>
              <p:cNvPicPr>
                <a:picLocks noChangeAspect="1"/>
              </p:cNvPicPr>
              <p:nvPr/>
            </p:nvPicPr>
            <p:blipFill>
              <a:blip r:embed="rId2" cstate="print"/>
              <a:stretch>
                <a:fillRect/>
              </a:stretch>
            </p:blipFill>
            <p:spPr>
              <a:xfrm>
                <a:off x="1" y="6172200"/>
                <a:ext cx="4952999" cy="685800"/>
              </a:xfrm>
              <a:prstGeom prst="rect">
                <a:avLst/>
              </a:prstGeom>
              <a:ln>
                <a:solidFill>
                  <a:schemeClr val="bg2"/>
                </a:solidFill>
              </a:ln>
            </p:spPr>
          </p:pic>
          <p:sp>
            <p:nvSpPr>
              <p:cNvPr id="15"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3"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73799908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482350304"/>
              </p:ext>
            </p:extLst>
          </p:nvPr>
        </p:nvGraphicFramePr>
        <p:xfrm>
          <a:off x="0" y="1371600"/>
          <a:ext cx="9067800" cy="4800600"/>
        </p:xfrm>
        <a:graphic>
          <a:graphicData uri="http://schemas.openxmlformats.org/drawingml/2006/chart">
            <c:chart xmlns:c="http://schemas.openxmlformats.org/drawingml/2006/chart" xmlns:r="http://schemas.openxmlformats.org/officeDocument/2006/relationships" r:id="rId3"/>
          </a:graphicData>
        </a:graphic>
      </p:graphicFrame>
      <p:sp>
        <p:nvSpPr>
          <p:cNvPr id="9" name="Title 1"/>
          <p:cNvSpPr txBox="1">
            <a:spLocks/>
          </p:cNvSpPr>
          <p:nvPr/>
        </p:nvSpPr>
        <p:spPr bwMode="auto">
          <a:xfrm>
            <a:off x="0" y="302698"/>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Heart-Lung Transplants</a:t>
            </a:r>
            <a:r>
              <a:rPr lang="en-US" sz="2800" kern="0" dirty="0" smtClean="0">
                <a:solidFill>
                  <a:srgbClr val="002060"/>
                </a:solidFill>
              </a:rPr>
              <a:t/>
            </a:r>
            <a:br>
              <a:rPr lang="en-US" sz="2800" kern="0" dirty="0" smtClean="0">
                <a:solidFill>
                  <a:srgbClr val="002060"/>
                </a:solidFill>
              </a:rPr>
            </a:br>
            <a:r>
              <a:rPr lang="en-US" sz="2400" dirty="0">
                <a:solidFill>
                  <a:srgbClr val="002060"/>
                </a:solidFill>
              </a:rPr>
              <a:t>Freedom </a:t>
            </a:r>
            <a:r>
              <a:rPr lang="en-US" sz="2400" dirty="0" smtClean="0">
                <a:solidFill>
                  <a:srgbClr val="002060"/>
                </a:solidFill>
              </a:rPr>
              <a:t>from </a:t>
            </a:r>
            <a:r>
              <a:rPr lang="en-US" sz="2400" kern="0" dirty="0" smtClean="0">
                <a:solidFill>
                  <a:srgbClr val="002060"/>
                </a:solidFill>
              </a:rPr>
              <a:t>Malignancy</a:t>
            </a:r>
            <a:r>
              <a:rPr lang="en-US" sz="2000" kern="0" dirty="0" smtClean="0">
                <a:solidFill>
                  <a:srgbClr val="002060"/>
                </a:solidFill>
              </a:rPr>
              <a:t/>
            </a:r>
            <a:br>
              <a:rPr lang="en-US" sz="2000" kern="0" dirty="0" smtClean="0">
                <a:solidFill>
                  <a:srgbClr val="002060"/>
                </a:solidFill>
              </a:rPr>
            </a:br>
            <a:endParaRPr lang="en-US" sz="2000" kern="0" dirty="0">
              <a:solidFill>
                <a:srgbClr val="002060"/>
              </a:solidFill>
            </a:endParaRPr>
          </a:p>
        </p:txBody>
      </p:sp>
      <p:sp>
        <p:nvSpPr>
          <p:cNvPr id="3" name="title_cohort"/>
          <p:cNvSpPr txBox="1"/>
          <p:nvPr/>
        </p:nvSpPr>
        <p:spPr>
          <a:xfrm>
            <a:off x="1866900" y="981218"/>
            <a:ext cx="5410200" cy="400110"/>
          </a:xfrm>
          <a:prstGeom prst="rect">
            <a:avLst/>
          </a:prstGeom>
          <a:noFill/>
        </p:spPr>
        <p:txBody>
          <a:bodyPr wrap="square" rtlCol="0">
            <a:spAutoFit/>
          </a:bodyPr>
          <a:lstStyle/>
          <a:p>
            <a:pPr algn="ctr"/>
            <a:r>
              <a:rPr lang="en-US" sz="2000" b="1" kern="0" dirty="0" smtClean="0">
                <a:solidFill>
                  <a:srgbClr val="002060"/>
                </a:solidFill>
              </a:rPr>
              <a:t>(Transplants: January 1995 - June 2017)</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18" name="Picture 17"/>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19"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7"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04997706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90600"/>
          </a:xfrm>
        </p:spPr>
        <p:txBody>
          <a:bodyPr/>
          <a:lstStyle/>
          <a:p>
            <a:r>
              <a:rPr lang="en-US" sz="2600" dirty="0" smtClean="0">
                <a:solidFill>
                  <a:srgbClr val="002060"/>
                </a:solidFill>
              </a:rPr>
              <a:t>Adult-Heart Lung Transplants</a:t>
            </a:r>
            <a:r>
              <a:rPr lang="en-US" sz="2800" dirty="0" smtClean="0">
                <a:solidFill>
                  <a:srgbClr val="002060"/>
                </a:solidFill>
              </a:rPr>
              <a:t/>
            </a:r>
            <a:br>
              <a:rPr lang="en-US" sz="2800" dirty="0" smtClean="0">
                <a:solidFill>
                  <a:srgbClr val="002060"/>
                </a:solidFill>
              </a:rPr>
            </a:br>
            <a:r>
              <a:rPr lang="en-US" sz="2400" dirty="0" smtClean="0">
                <a:solidFill>
                  <a:srgbClr val="002060"/>
                </a:solidFill>
              </a:rPr>
              <a:t>Cause of Death </a:t>
            </a:r>
            <a:r>
              <a:rPr lang="en-US" sz="2000" dirty="0" smtClean="0">
                <a:solidFill>
                  <a:srgbClr val="002060"/>
                </a:solidFill>
              </a:rPr>
              <a:t>(Deaths: January 1995 – June 2018)</a:t>
            </a:r>
            <a:endParaRPr lang="en-US" sz="2000" dirty="0">
              <a:solidFill>
                <a:srgbClr val="002060"/>
              </a:solidFill>
            </a:endParaRPr>
          </a:p>
        </p:txBody>
      </p:sp>
      <p:graphicFrame>
        <p:nvGraphicFramePr>
          <p:cNvPr id="13" name="Content Placeholder 12"/>
          <p:cNvGraphicFramePr>
            <a:graphicFrameLocks noGrp="1"/>
          </p:cNvGraphicFramePr>
          <p:nvPr>
            <p:ph idx="1"/>
            <p:extLst>
              <p:ext uri="{D42A27DB-BD31-4B8C-83A1-F6EECF244321}">
                <p14:modId xmlns:p14="http://schemas.microsoft.com/office/powerpoint/2010/main" val="16973672"/>
              </p:ext>
            </p:extLst>
          </p:nvPr>
        </p:nvGraphicFramePr>
        <p:xfrm>
          <a:off x="357913" y="1199128"/>
          <a:ext cx="8534399" cy="4754878"/>
        </p:xfrm>
        <a:graphic>
          <a:graphicData uri="http://schemas.openxmlformats.org/drawingml/2006/table">
            <a:tbl>
              <a:tblPr>
                <a:tableStyleId>{5C22544A-7EE6-4342-B048-85BDC9FD1C3A}</a:tableStyleId>
              </a:tblPr>
              <a:tblGrid>
                <a:gridCol w="1981200">
                  <a:extLst>
                    <a:ext uri="{9D8B030D-6E8A-4147-A177-3AD203B41FA5}">
                      <a16:colId xmlns:a16="http://schemas.microsoft.com/office/drawing/2014/main" val="20000"/>
                    </a:ext>
                  </a:extLst>
                </a:gridCol>
                <a:gridCol w="11430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524000">
                  <a:extLst>
                    <a:ext uri="{9D8B030D-6E8A-4147-A177-3AD203B41FA5}">
                      <a16:colId xmlns:a16="http://schemas.microsoft.com/office/drawing/2014/main" val="20003"/>
                    </a:ext>
                  </a:extLst>
                </a:gridCol>
                <a:gridCol w="1524000">
                  <a:extLst>
                    <a:ext uri="{9D8B030D-6E8A-4147-A177-3AD203B41FA5}">
                      <a16:colId xmlns:a16="http://schemas.microsoft.com/office/drawing/2014/main" val="20004"/>
                    </a:ext>
                  </a:extLst>
                </a:gridCol>
                <a:gridCol w="990599">
                  <a:extLst>
                    <a:ext uri="{9D8B030D-6E8A-4147-A177-3AD203B41FA5}">
                      <a16:colId xmlns:a16="http://schemas.microsoft.com/office/drawing/2014/main" val="20005"/>
                    </a:ext>
                  </a:extLst>
                </a:gridCol>
              </a:tblGrid>
              <a:tr h="567257">
                <a:tc>
                  <a:txBody>
                    <a:bodyPr/>
                    <a:lstStyle/>
                    <a:p>
                      <a:pPr algn="ctr" fontAlgn="t"/>
                      <a:r>
                        <a:rPr lang="en-US" sz="1300" b="1" i="0" u="none" strike="noStrike" dirty="0">
                          <a:solidFill>
                            <a:srgbClr val="000000"/>
                          </a:solidFill>
                          <a:effectLst/>
                          <a:latin typeface="Arial" panose="020B0604020202020204" pitchFamily="34" charset="0"/>
                        </a:rPr>
                        <a:t>Cause Of Death</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0-30 Days </a:t>
                      </a:r>
                      <a:br>
                        <a:rPr lang="en-US" sz="1300" b="1" i="0" u="none" strike="noStrike" dirty="0">
                          <a:solidFill>
                            <a:srgbClr val="000000"/>
                          </a:solidFill>
                          <a:effectLst/>
                          <a:latin typeface="Arial" panose="020B0604020202020204" pitchFamily="34" charset="0"/>
                        </a:rPr>
                      </a:br>
                      <a:r>
                        <a:rPr lang="en-US" sz="1300" b="1" i="0" u="none" strike="noStrike" dirty="0">
                          <a:solidFill>
                            <a:srgbClr val="000000"/>
                          </a:solidFill>
                          <a:effectLst/>
                          <a:latin typeface="Arial" panose="020B0604020202020204" pitchFamily="34" charset="0"/>
                        </a:rPr>
                        <a:t>(N=371)</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31 Days - 1 Year </a:t>
                      </a:r>
                      <a:br>
                        <a:rPr lang="en-US" sz="1300" b="1" i="0" u="none" strike="noStrike" dirty="0">
                          <a:solidFill>
                            <a:srgbClr val="000000"/>
                          </a:solidFill>
                          <a:effectLst/>
                          <a:latin typeface="Arial" panose="020B0604020202020204" pitchFamily="34" charset="0"/>
                        </a:rPr>
                      </a:br>
                      <a:r>
                        <a:rPr lang="en-US" sz="1300" b="1" i="0" u="none" strike="noStrike" dirty="0">
                          <a:solidFill>
                            <a:srgbClr val="000000"/>
                          </a:solidFill>
                          <a:effectLst/>
                          <a:latin typeface="Arial" panose="020B0604020202020204" pitchFamily="34" charset="0"/>
                        </a:rPr>
                        <a:t>(N=301)</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&gt;1 Year - 3 Years </a:t>
                      </a:r>
                      <a:br>
                        <a:rPr lang="en-US" sz="1300" b="1" i="0" u="none" strike="noStrike" dirty="0">
                          <a:solidFill>
                            <a:srgbClr val="000000"/>
                          </a:solidFill>
                          <a:effectLst/>
                          <a:latin typeface="Arial" panose="020B0604020202020204" pitchFamily="34" charset="0"/>
                        </a:rPr>
                      </a:br>
                      <a:r>
                        <a:rPr lang="en-US" sz="1300" b="1" i="0" u="none" strike="noStrike" dirty="0">
                          <a:solidFill>
                            <a:srgbClr val="000000"/>
                          </a:solidFill>
                          <a:effectLst/>
                          <a:latin typeface="Arial" panose="020B0604020202020204" pitchFamily="34" charset="0"/>
                        </a:rPr>
                        <a:t>(N=251)</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&gt;3 Years - 5 Years </a:t>
                      </a:r>
                      <a:br>
                        <a:rPr lang="en-US" sz="1300" b="1" i="0" u="none" strike="noStrike" dirty="0">
                          <a:solidFill>
                            <a:srgbClr val="000000"/>
                          </a:solidFill>
                          <a:effectLst/>
                          <a:latin typeface="Arial" panose="020B0604020202020204" pitchFamily="34" charset="0"/>
                        </a:rPr>
                      </a:br>
                      <a:r>
                        <a:rPr lang="en-US" sz="1300" b="1" i="0" u="none" strike="noStrike" dirty="0">
                          <a:solidFill>
                            <a:srgbClr val="000000"/>
                          </a:solidFill>
                          <a:effectLst/>
                          <a:latin typeface="Arial" panose="020B0604020202020204" pitchFamily="34" charset="0"/>
                        </a:rPr>
                        <a:t>(N=143)</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&gt;5 Years </a:t>
                      </a:r>
                      <a:br>
                        <a:rPr lang="en-US" sz="1300" b="1" i="0" u="none" strike="noStrike" dirty="0">
                          <a:solidFill>
                            <a:srgbClr val="000000"/>
                          </a:solidFill>
                          <a:effectLst/>
                          <a:latin typeface="Arial" panose="020B0604020202020204" pitchFamily="34" charset="0"/>
                        </a:rPr>
                      </a:br>
                      <a:r>
                        <a:rPr lang="en-US" sz="1300" b="1" i="0" u="none" strike="noStrike" dirty="0">
                          <a:solidFill>
                            <a:srgbClr val="000000"/>
                          </a:solidFill>
                          <a:effectLst/>
                          <a:latin typeface="Arial" panose="020B0604020202020204" pitchFamily="34" charset="0"/>
                        </a:rPr>
                        <a:t>(N=570)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75800">
                <a:tc>
                  <a:txBody>
                    <a:bodyPr/>
                    <a:lstStyle/>
                    <a:p>
                      <a:pPr algn="l" fontAlgn="t"/>
                      <a:r>
                        <a:rPr lang="en-US" sz="1300" b="1" i="0" u="none" strike="noStrike" dirty="0">
                          <a:solidFill>
                            <a:srgbClr val="000000"/>
                          </a:solidFill>
                          <a:effectLst/>
                          <a:latin typeface="Arial" panose="020B0604020202020204" pitchFamily="34" charset="0"/>
                        </a:rPr>
                        <a:t>OB/BOS</a:t>
                      </a:r>
                    </a:p>
                  </a:txBody>
                  <a:tcPr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7 (2.3%)</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58 (23.1%)</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28 (19.6%)</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116 (20.4%)</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75800">
                <a:tc>
                  <a:txBody>
                    <a:bodyPr/>
                    <a:lstStyle/>
                    <a:p>
                      <a:pPr algn="l" fontAlgn="t"/>
                      <a:r>
                        <a:rPr lang="en-US" sz="1300" b="1" i="0" u="none" strike="noStrike" dirty="0">
                          <a:solidFill>
                            <a:srgbClr val="000000"/>
                          </a:solidFill>
                          <a:effectLst/>
                          <a:latin typeface="Arial" panose="020B0604020202020204" pitchFamily="34" charset="0"/>
                        </a:rPr>
                        <a:t>Acute Rejection</a:t>
                      </a:r>
                    </a:p>
                  </a:txBody>
                  <a:tcPr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3 (0.8%)</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6 (2.0%)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6 (2.4%)</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1 (0.7%)</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3 (0.5%)</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75800">
                <a:tc>
                  <a:txBody>
                    <a:bodyPr/>
                    <a:lstStyle/>
                    <a:p>
                      <a:pPr algn="l" fontAlgn="t"/>
                      <a:r>
                        <a:rPr lang="en-US" sz="1300" b="1" i="0" u="none" strike="noStrike" dirty="0">
                          <a:solidFill>
                            <a:srgbClr val="000000"/>
                          </a:solidFill>
                          <a:effectLst/>
                          <a:latin typeface="Arial" panose="020B0604020202020204" pitchFamily="34" charset="0"/>
                        </a:rPr>
                        <a:t>Lymphoma</a:t>
                      </a:r>
                    </a:p>
                  </a:txBody>
                  <a:tcPr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5 (1.7%)</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10 (4.0%)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6 (4.2%)</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13 (2.3%)</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375800">
                <a:tc>
                  <a:txBody>
                    <a:bodyPr/>
                    <a:lstStyle/>
                    <a:p>
                      <a:pPr algn="l" fontAlgn="t"/>
                      <a:r>
                        <a:rPr lang="en-US" sz="1300" b="1" i="0" u="none" strike="noStrike" dirty="0">
                          <a:solidFill>
                            <a:srgbClr val="000000"/>
                          </a:solidFill>
                          <a:effectLst/>
                          <a:latin typeface="Arial" panose="020B0604020202020204" pitchFamily="34" charset="0"/>
                        </a:rPr>
                        <a:t>Malignancy, Other</a:t>
                      </a:r>
                    </a:p>
                  </a:txBody>
                  <a:tcPr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1 (0.3%)</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5 (1.7%)</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12 (4.8%)</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7 (4.9%)</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43 (7.5%)</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375800">
                <a:tc>
                  <a:txBody>
                    <a:bodyPr/>
                    <a:lstStyle/>
                    <a:p>
                      <a:pPr algn="l" fontAlgn="t"/>
                      <a:r>
                        <a:rPr lang="en-US" sz="1300" b="1" i="0" u="none" strike="noStrike" dirty="0" smtClean="0">
                          <a:solidFill>
                            <a:srgbClr val="000000"/>
                          </a:solidFill>
                          <a:effectLst/>
                          <a:latin typeface="Arial" panose="020B0604020202020204" pitchFamily="34" charset="0"/>
                        </a:rPr>
                        <a:t>CMV</a:t>
                      </a:r>
                      <a:endParaRPr lang="en-US" sz="1300" b="1" i="0" u="none" strike="noStrike" dirty="0">
                        <a:solidFill>
                          <a:srgbClr val="000000"/>
                        </a:solidFill>
                        <a:effectLst/>
                        <a:latin typeface="Arial" panose="020B0604020202020204" pitchFamily="34" charset="0"/>
                      </a:endParaRPr>
                    </a:p>
                  </a:txBody>
                  <a:tcPr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1 (0.3%)</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2 (0.8%)</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1 (0.2%)</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375800">
                <a:tc>
                  <a:txBody>
                    <a:bodyPr/>
                    <a:lstStyle/>
                    <a:p>
                      <a:pPr algn="l" fontAlgn="t"/>
                      <a:r>
                        <a:rPr lang="en-US" sz="1300" b="1" i="0" u="none" strike="noStrike" dirty="0">
                          <a:solidFill>
                            <a:srgbClr val="000000"/>
                          </a:solidFill>
                          <a:effectLst/>
                          <a:latin typeface="Arial" panose="020B0604020202020204" pitchFamily="34" charset="0"/>
                        </a:rPr>
                        <a:t>Infection, </a:t>
                      </a:r>
                      <a:r>
                        <a:rPr lang="en-US" sz="1300" b="1" i="0" u="none" strike="noStrike" dirty="0" smtClean="0">
                          <a:solidFill>
                            <a:srgbClr val="000000"/>
                          </a:solidFill>
                          <a:effectLst/>
                          <a:latin typeface="Arial" panose="020B0604020202020204" pitchFamily="34" charset="0"/>
                        </a:rPr>
                        <a:t>Non-CMV</a:t>
                      </a:r>
                      <a:endParaRPr lang="en-US" sz="1300" b="1" i="0" u="none" strike="noStrike" dirty="0">
                        <a:solidFill>
                          <a:srgbClr val="000000"/>
                        </a:solidFill>
                        <a:effectLst/>
                        <a:latin typeface="Arial" panose="020B0604020202020204" pitchFamily="34" charset="0"/>
                      </a:endParaRPr>
                    </a:p>
                  </a:txBody>
                  <a:tcPr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58 (15.6%)</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101 (33.6%)</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66 (26.3%)</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32 (22.4%)</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121 (21.2%)</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375800">
                <a:tc>
                  <a:txBody>
                    <a:bodyPr/>
                    <a:lstStyle/>
                    <a:p>
                      <a:pPr algn="l" fontAlgn="t"/>
                      <a:r>
                        <a:rPr lang="en-US" sz="1300" b="1" i="0" u="none" strike="noStrike" dirty="0">
                          <a:solidFill>
                            <a:srgbClr val="000000"/>
                          </a:solidFill>
                          <a:effectLst/>
                          <a:latin typeface="Arial" panose="020B0604020202020204" pitchFamily="34" charset="0"/>
                        </a:rPr>
                        <a:t>Graft Failure</a:t>
                      </a:r>
                    </a:p>
                  </a:txBody>
                  <a:tcPr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81 (21.8%)</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53 (17.6%)</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36 (14.3%)</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30 (21.0%)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80 (14.0%)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375800">
                <a:tc>
                  <a:txBody>
                    <a:bodyPr/>
                    <a:lstStyle/>
                    <a:p>
                      <a:pPr algn="l" fontAlgn="t"/>
                      <a:r>
                        <a:rPr lang="en-US" sz="1300" b="1" i="0" u="none" strike="noStrike" dirty="0">
                          <a:solidFill>
                            <a:srgbClr val="000000"/>
                          </a:solidFill>
                          <a:effectLst/>
                          <a:latin typeface="Arial" panose="020B0604020202020204" pitchFamily="34" charset="0"/>
                        </a:rPr>
                        <a:t>Cardiovascular</a:t>
                      </a:r>
                    </a:p>
                  </a:txBody>
                  <a:tcPr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34 (9.2%)</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17 (5.6%)</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22 (8.8%)</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16 (11.2%)</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58 (10.2%)</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375800">
                <a:tc>
                  <a:txBody>
                    <a:bodyPr/>
                    <a:lstStyle/>
                    <a:p>
                      <a:pPr algn="l" fontAlgn="t"/>
                      <a:r>
                        <a:rPr lang="en-US" sz="1300" b="1" i="0" u="none" strike="noStrike" dirty="0">
                          <a:solidFill>
                            <a:srgbClr val="000000"/>
                          </a:solidFill>
                          <a:effectLst/>
                          <a:latin typeface="Arial" panose="020B0604020202020204" pitchFamily="34" charset="0"/>
                        </a:rPr>
                        <a:t>Technical</a:t>
                      </a:r>
                    </a:p>
                  </a:txBody>
                  <a:tcPr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98 (26.4%)</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13 (4.3%)</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2 (0.8%)</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2 (1.4%)</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7 (1.2%)</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429621">
                <a:tc>
                  <a:txBody>
                    <a:bodyPr/>
                    <a:lstStyle/>
                    <a:p>
                      <a:pPr algn="l" fontAlgn="t"/>
                      <a:r>
                        <a:rPr lang="en-US" sz="1300" b="1" i="0" u="none" strike="noStrike" dirty="0">
                          <a:solidFill>
                            <a:srgbClr val="000000"/>
                          </a:solidFill>
                          <a:effectLst/>
                          <a:latin typeface="Arial" panose="020B0604020202020204" pitchFamily="34" charset="0"/>
                        </a:rPr>
                        <a:t>Multiple Organ Failure</a:t>
                      </a:r>
                    </a:p>
                  </a:txBody>
                  <a:tcPr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49 (13.2%)</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56 (18.6%)</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16 (6.4%)</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7 (4.9%)</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40 (7.0%)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r h="375800">
                <a:tc>
                  <a:txBody>
                    <a:bodyPr/>
                    <a:lstStyle/>
                    <a:p>
                      <a:pPr algn="l" fontAlgn="t"/>
                      <a:r>
                        <a:rPr lang="en-US" sz="1300" b="1" i="0" u="none" strike="noStrike" dirty="0">
                          <a:solidFill>
                            <a:srgbClr val="000000"/>
                          </a:solidFill>
                          <a:effectLst/>
                          <a:latin typeface="Arial" panose="020B0604020202020204" pitchFamily="34" charset="0"/>
                        </a:rPr>
                        <a:t>Other</a:t>
                      </a:r>
                    </a:p>
                  </a:txBody>
                  <a:tcPr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47 (12.7%)</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37 (12.3%)</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21 (8.4%)</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14 (9.8%)</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300" b="1" i="0" u="none" strike="noStrike" dirty="0">
                          <a:solidFill>
                            <a:srgbClr val="000000"/>
                          </a:solidFill>
                          <a:effectLst/>
                          <a:latin typeface="Arial" panose="020B0604020202020204" pitchFamily="34" charset="0"/>
                        </a:rPr>
                        <a:t>88 (15.4%)</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1"/>
                  </a:ext>
                </a:extLst>
              </a:tr>
            </a:tbl>
          </a:graphicData>
        </a:graphic>
      </p:graphicFrame>
      <p:grpSp>
        <p:nvGrpSpPr>
          <p:cNvPr id="10" name="Group 9"/>
          <p:cNvGrpSpPr/>
          <p:nvPr/>
        </p:nvGrpSpPr>
        <p:grpSpPr>
          <a:xfrm>
            <a:off x="2" y="6146792"/>
            <a:ext cx="4715932" cy="711201"/>
            <a:chOff x="2" y="6146792"/>
            <a:chExt cx="4715932" cy="711201"/>
          </a:xfrm>
        </p:grpSpPr>
        <p:grpSp>
          <p:nvGrpSpPr>
            <p:cNvPr id="11" name="Group 10"/>
            <p:cNvGrpSpPr/>
            <p:nvPr/>
          </p:nvGrpSpPr>
          <p:grpSpPr>
            <a:xfrm>
              <a:off x="2" y="6146792"/>
              <a:ext cx="4715932" cy="711201"/>
              <a:chOff x="1" y="6067776"/>
              <a:chExt cx="4952999" cy="790224"/>
            </a:xfrm>
          </p:grpSpPr>
          <p:pic>
            <p:nvPicPr>
              <p:cNvPr id="16" name="Picture 15"/>
              <p:cNvPicPr>
                <a:picLocks noChangeAspect="1"/>
              </p:cNvPicPr>
              <p:nvPr/>
            </p:nvPicPr>
            <p:blipFill>
              <a:blip r:embed="rId3" cstate="print"/>
              <a:stretch>
                <a:fillRect/>
              </a:stretch>
            </p:blipFill>
            <p:spPr>
              <a:xfrm>
                <a:off x="1" y="6172200"/>
                <a:ext cx="4952999" cy="685800"/>
              </a:xfrm>
              <a:prstGeom prst="rect">
                <a:avLst/>
              </a:prstGeom>
              <a:ln>
                <a:solidFill>
                  <a:schemeClr val="bg2"/>
                </a:solidFill>
              </a:ln>
            </p:spPr>
          </p:pic>
          <p:sp>
            <p:nvSpPr>
              <p:cNvPr id="17"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5"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52337464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1165501"/>
              </p:ext>
            </p:extLst>
          </p:nvPr>
        </p:nvGraphicFramePr>
        <p:xfrm>
          <a:off x="76200" y="1371600"/>
          <a:ext cx="9067800" cy="4800600"/>
        </p:xfrm>
        <a:graphic>
          <a:graphicData uri="http://schemas.openxmlformats.org/drawingml/2006/chart">
            <c:chart xmlns:c="http://schemas.openxmlformats.org/drawingml/2006/chart" xmlns:r="http://schemas.openxmlformats.org/officeDocument/2006/relationships" r:id="rId3"/>
          </a:graphicData>
        </a:graphic>
      </p:graphicFrame>
      <p:sp>
        <p:nvSpPr>
          <p:cNvPr id="9" name="Title 1"/>
          <p:cNvSpPr txBox="1">
            <a:spLocks/>
          </p:cNvSpPr>
          <p:nvPr/>
        </p:nvSpPr>
        <p:spPr bwMode="auto">
          <a:xfrm>
            <a:off x="0" y="228600"/>
            <a:ext cx="9144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Heart-Lung Transplants</a:t>
            </a:r>
            <a:r>
              <a:rPr lang="en-US" sz="2800" kern="0" dirty="0" smtClean="0">
                <a:solidFill>
                  <a:srgbClr val="002060"/>
                </a:solidFill>
              </a:rPr>
              <a:t/>
            </a:r>
            <a:br>
              <a:rPr lang="en-US" sz="2800" kern="0" dirty="0" smtClean="0">
                <a:solidFill>
                  <a:srgbClr val="002060"/>
                </a:solidFill>
              </a:rPr>
            </a:br>
            <a:r>
              <a:rPr lang="en-US" sz="2400" kern="0" dirty="0" smtClean="0">
                <a:solidFill>
                  <a:srgbClr val="002060"/>
                </a:solidFill>
              </a:rPr>
              <a:t>Relative Incidence of Leading Causes of Death</a:t>
            </a:r>
            <a:r>
              <a:rPr lang="en-US" sz="2800" kern="0" dirty="0" smtClean="0">
                <a:solidFill>
                  <a:srgbClr val="002060"/>
                </a:solidFill>
              </a:rPr>
              <a:t/>
            </a:r>
            <a:br>
              <a:rPr lang="en-US" sz="2800" kern="0" dirty="0" smtClean="0">
                <a:solidFill>
                  <a:srgbClr val="002060"/>
                </a:solidFill>
              </a:rPr>
            </a:br>
            <a:endParaRPr lang="en-US" sz="2000" kern="0" dirty="0">
              <a:solidFill>
                <a:srgbClr val="002060"/>
              </a:solidFill>
            </a:endParaRPr>
          </a:p>
        </p:txBody>
      </p:sp>
      <p:sp>
        <p:nvSpPr>
          <p:cNvPr id="3" name="title_cohort"/>
          <p:cNvSpPr txBox="1"/>
          <p:nvPr/>
        </p:nvSpPr>
        <p:spPr>
          <a:xfrm>
            <a:off x="1790700" y="984460"/>
            <a:ext cx="5562600" cy="400110"/>
          </a:xfrm>
          <a:prstGeom prst="rect">
            <a:avLst/>
          </a:prstGeom>
          <a:noFill/>
        </p:spPr>
        <p:txBody>
          <a:bodyPr wrap="square" rtlCol="0">
            <a:spAutoFit/>
          </a:bodyPr>
          <a:lstStyle/>
          <a:p>
            <a:pPr algn="ctr"/>
            <a:r>
              <a:rPr lang="en-US" sz="2000" b="1" kern="0" dirty="0" smtClean="0">
                <a:solidFill>
                  <a:srgbClr val="002060"/>
                </a:solidFill>
              </a:rPr>
              <a:t>(Deaths: January 1995 – June 2018)</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18" name="Picture 17"/>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19"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7"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69127440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dirty="0" smtClean="0">
                <a:solidFill>
                  <a:srgbClr val="002060"/>
                </a:solidFill>
              </a:rPr>
              <a:t>Focus Theme: </a:t>
            </a:r>
            <a:br>
              <a:rPr lang="en-US" dirty="0" smtClean="0">
                <a:solidFill>
                  <a:srgbClr val="002060"/>
                </a:solidFill>
              </a:rPr>
            </a:br>
            <a:r>
              <a:rPr lang="en-US" dirty="0" smtClean="0">
                <a:solidFill>
                  <a:srgbClr val="002060"/>
                </a:solidFill>
              </a:rPr>
              <a:t>Donor and Recipient Size Match (Donor-Recipient Height Difference)</a:t>
            </a:r>
            <a:endParaRPr lang="en-US" dirty="0">
              <a:solidFill>
                <a:srgbClr val="002060"/>
              </a:solidFill>
            </a:endParaRPr>
          </a:p>
        </p:txBody>
      </p:sp>
      <p:grpSp>
        <p:nvGrpSpPr>
          <p:cNvPr id="9" name="Group 8"/>
          <p:cNvGrpSpPr/>
          <p:nvPr/>
        </p:nvGrpSpPr>
        <p:grpSpPr>
          <a:xfrm>
            <a:off x="2" y="6146792"/>
            <a:ext cx="4715932" cy="711201"/>
            <a:chOff x="2" y="6146792"/>
            <a:chExt cx="4715932" cy="711201"/>
          </a:xfrm>
        </p:grpSpPr>
        <p:grpSp>
          <p:nvGrpSpPr>
            <p:cNvPr id="11" name="Group 10"/>
            <p:cNvGrpSpPr/>
            <p:nvPr/>
          </p:nvGrpSpPr>
          <p:grpSpPr>
            <a:xfrm>
              <a:off x="2" y="6146792"/>
              <a:ext cx="4715932" cy="711201"/>
              <a:chOff x="1" y="6067776"/>
              <a:chExt cx="4952999" cy="790224"/>
            </a:xfrm>
          </p:grpSpPr>
          <p:pic>
            <p:nvPicPr>
              <p:cNvPr id="16" name="Picture 15"/>
              <p:cNvPicPr>
                <a:picLocks noChangeAspect="1"/>
              </p:cNvPicPr>
              <p:nvPr/>
            </p:nvPicPr>
            <p:blipFill>
              <a:blip r:embed="rId3" cstate="print"/>
              <a:stretch>
                <a:fillRect/>
              </a:stretch>
            </p:blipFill>
            <p:spPr>
              <a:xfrm>
                <a:off x="1" y="6172200"/>
                <a:ext cx="4952999" cy="685800"/>
              </a:xfrm>
              <a:prstGeom prst="rect">
                <a:avLst/>
              </a:prstGeom>
              <a:ln>
                <a:solidFill>
                  <a:schemeClr val="bg2"/>
                </a:solidFill>
              </a:ln>
            </p:spPr>
          </p:pic>
          <p:sp>
            <p:nvSpPr>
              <p:cNvPr id="17"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5"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402789033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sz="3000" dirty="0" smtClean="0">
                <a:solidFill>
                  <a:srgbClr val="002060"/>
                </a:solidFill>
              </a:rPr>
              <a:t>Select Characteristics by Donor and Recipient Size Match</a:t>
            </a:r>
            <a:endParaRPr lang="en-US" sz="3000" dirty="0">
              <a:solidFill>
                <a:srgbClr val="002060"/>
              </a:solidFill>
            </a:endParaRPr>
          </a:p>
        </p:txBody>
      </p:sp>
      <p:grpSp>
        <p:nvGrpSpPr>
          <p:cNvPr id="9" name="Group 8"/>
          <p:cNvGrpSpPr/>
          <p:nvPr/>
        </p:nvGrpSpPr>
        <p:grpSpPr>
          <a:xfrm>
            <a:off x="2" y="6146792"/>
            <a:ext cx="4715932" cy="711201"/>
            <a:chOff x="2" y="6146792"/>
            <a:chExt cx="4715932" cy="711201"/>
          </a:xfrm>
        </p:grpSpPr>
        <p:grpSp>
          <p:nvGrpSpPr>
            <p:cNvPr id="11" name="Group 10"/>
            <p:cNvGrpSpPr/>
            <p:nvPr/>
          </p:nvGrpSpPr>
          <p:grpSpPr>
            <a:xfrm>
              <a:off x="2" y="6146792"/>
              <a:ext cx="4715932" cy="711201"/>
              <a:chOff x="1" y="6067776"/>
              <a:chExt cx="4952999" cy="790224"/>
            </a:xfrm>
          </p:grpSpPr>
          <p:pic>
            <p:nvPicPr>
              <p:cNvPr id="14" name="Picture 13"/>
              <p:cNvPicPr>
                <a:picLocks noChangeAspect="1"/>
              </p:cNvPicPr>
              <p:nvPr/>
            </p:nvPicPr>
            <p:blipFill>
              <a:blip r:embed="rId2" cstate="print"/>
              <a:stretch>
                <a:fillRect/>
              </a:stretch>
            </p:blipFill>
            <p:spPr>
              <a:xfrm>
                <a:off x="1" y="6172200"/>
                <a:ext cx="4952999" cy="685800"/>
              </a:xfrm>
              <a:prstGeom prst="rect">
                <a:avLst/>
              </a:prstGeom>
              <a:ln>
                <a:solidFill>
                  <a:schemeClr val="bg2"/>
                </a:solidFill>
              </a:ln>
            </p:spPr>
          </p:pic>
          <p:sp>
            <p:nvSpPr>
              <p:cNvPr id="15"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3"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76762073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4434" y="152400"/>
            <a:ext cx="8763000" cy="914400"/>
          </a:xfrm>
        </p:spPr>
        <p:txBody>
          <a:bodyPr/>
          <a:lstStyle/>
          <a:p>
            <a:pPr>
              <a:lnSpc>
                <a:spcPct val="90000"/>
              </a:lnSpc>
            </a:pPr>
            <a:r>
              <a:rPr lang="en-US" sz="2600" dirty="0" smtClean="0">
                <a:solidFill>
                  <a:srgbClr val="002060"/>
                </a:solidFill>
              </a:rPr>
              <a:t>Adult Heart-Lung Transplants</a:t>
            </a:r>
            <a:r>
              <a:rPr lang="en-US" sz="2400" dirty="0" smtClean="0">
                <a:solidFill>
                  <a:srgbClr val="002060"/>
                </a:solidFill>
              </a:rPr>
              <a:t/>
            </a:r>
            <a:br>
              <a:rPr lang="en-US" sz="2400" dirty="0" smtClean="0">
                <a:solidFill>
                  <a:srgbClr val="002060"/>
                </a:solidFill>
              </a:rPr>
            </a:br>
            <a:r>
              <a:rPr lang="en-US" sz="2400" dirty="0" smtClean="0">
                <a:solidFill>
                  <a:srgbClr val="002060"/>
                </a:solidFill>
              </a:rPr>
              <a:t>Mean Donor-Recipient Height Difference (cm) by Transplant Year</a:t>
            </a:r>
            <a:endParaRPr lang="en-US" sz="2000" dirty="0">
              <a:solidFill>
                <a:srgbClr val="002060"/>
              </a:solidFill>
            </a:endParaRPr>
          </a:p>
        </p:txBody>
      </p:sp>
      <p:graphicFrame>
        <p:nvGraphicFramePr>
          <p:cNvPr id="11" name="Content Placeholder 10">
            <a:hlinkClick r:id="rId3"/>
          </p:cNvPr>
          <p:cNvGraphicFramePr>
            <a:graphicFrameLocks noGrp="1"/>
          </p:cNvGraphicFramePr>
          <p:nvPr>
            <p:ph idx="1"/>
            <p:extLst/>
          </p:nvPr>
        </p:nvGraphicFramePr>
        <p:xfrm>
          <a:off x="2286000" y="1295400"/>
          <a:ext cx="4495799" cy="4808115"/>
        </p:xfrm>
        <a:graphic>
          <a:graphicData uri="http://schemas.openxmlformats.org/drawingml/2006/table">
            <a:tbl>
              <a:tblPr bandRow="1">
                <a:tableStyleId>{5C22544A-7EE6-4342-B048-85BDC9FD1C3A}</a:tableStyleId>
              </a:tblPr>
              <a:tblGrid>
                <a:gridCol w="1617067">
                  <a:extLst>
                    <a:ext uri="{9D8B030D-6E8A-4147-A177-3AD203B41FA5}">
                      <a16:colId xmlns:a16="http://schemas.microsoft.com/office/drawing/2014/main" val="20000"/>
                    </a:ext>
                  </a:extLst>
                </a:gridCol>
                <a:gridCol w="1439366">
                  <a:extLst>
                    <a:ext uri="{9D8B030D-6E8A-4147-A177-3AD203B41FA5}">
                      <a16:colId xmlns:a16="http://schemas.microsoft.com/office/drawing/2014/main" val="2624732065"/>
                    </a:ext>
                  </a:extLst>
                </a:gridCol>
                <a:gridCol w="1439366">
                  <a:extLst>
                    <a:ext uri="{9D8B030D-6E8A-4147-A177-3AD203B41FA5}">
                      <a16:colId xmlns:a16="http://schemas.microsoft.com/office/drawing/2014/main" val="20009"/>
                    </a:ext>
                  </a:extLst>
                </a:gridCol>
              </a:tblGrid>
              <a:tr h="320541">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500" b="1" dirty="0" smtClean="0">
                          <a:solidFill>
                            <a:srgbClr val="0070C0"/>
                          </a:solidFill>
                        </a:rPr>
                        <a:t>Year</a:t>
                      </a:r>
                      <a:endParaRPr lang="en-US" sz="1500" b="1" i="0" u="none" strike="noStrike" dirty="0">
                        <a:solidFill>
                          <a:srgbClr val="0070C0"/>
                        </a:solidFill>
                        <a:effectLst/>
                        <a:latin typeface="+mj-lt"/>
                      </a:endParaRP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t"/>
                      <a:r>
                        <a:rPr lang="en-US" sz="1500" b="1" kern="1200" dirty="0" smtClean="0">
                          <a:solidFill>
                            <a:srgbClr val="0070C0"/>
                          </a:solidFill>
                          <a:latin typeface="+mn-lt"/>
                          <a:ea typeface="+mn-ea"/>
                          <a:cs typeface="+mn-cs"/>
                        </a:rPr>
                        <a:t>N</a:t>
                      </a:r>
                      <a:endParaRPr lang="en-US" sz="1500" b="1" kern="1200" dirty="0">
                        <a:solidFill>
                          <a:srgbClr val="0070C0"/>
                        </a:solidFill>
                        <a:latin typeface="+mn-lt"/>
                        <a:ea typeface="+mn-ea"/>
                        <a:cs typeface="+mn-cs"/>
                      </a:endParaRP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t"/>
                      <a:r>
                        <a:rPr lang="en-US" sz="1500" b="1" kern="1200" dirty="0" smtClean="0">
                          <a:solidFill>
                            <a:srgbClr val="0070C0"/>
                          </a:solidFill>
                          <a:latin typeface="+mn-lt"/>
                          <a:ea typeface="+mn-ea"/>
                          <a:cs typeface="+mn-cs"/>
                        </a:rPr>
                        <a:t>Mean (cm)</a:t>
                      </a:r>
                      <a:endParaRPr lang="en-US" sz="1500" b="1" kern="1200" dirty="0">
                        <a:solidFill>
                          <a:srgbClr val="0070C0"/>
                        </a:solidFill>
                        <a:latin typeface="+mn-lt"/>
                        <a:ea typeface="+mn-ea"/>
                        <a:cs typeface="+mn-cs"/>
                      </a:endParaRP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2197664955"/>
                  </a:ext>
                </a:extLst>
              </a:tr>
              <a:tr h="320541">
                <a:tc>
                  <a:txBody>
                    <a:bodyPr/>
                    <a:lstStyle/>
                    <a:p>
                      <a:pPr algn="ctr" fontAlgn="b"/>
                      <a:r>
                        <a:rPr lang="en-US" sz="1500" b="1" i="0" u="none" strike="noStrike" dirty="0">
                          <a:solidFill>
                            <a:schemeClr val="bg2"/>
                          </a:solidFill>
                          <a:effectLst/>
                          <a:latin typeface="+mj-lt"/>
                        </a:rPr>
                        <a:t>2005</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t"/>
                      <a:r>
                        <a:rPr lang="en-US" sz="1400" b="1" i="0" u="none" strike="noStrike" dirty="0">
                          <a:solidFill>
                            <a:srgbClr val="000000"/>
                          </a:solidFill>
                          <a:effectLst/>
                          <a:latin typeface="Arial" panose="020B0604020202020204" pitchFamily="34" charset="0"/>
                        </a:rPr>
                        <a:t>48</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t"/>
                      <a:r>
                        <a:rPr lang="en-US" sz="1400" b="1" i="0" u="none" strike="noStrike" dirty="0">
                          <a:solidFill>
                            <a:srgbClr val="000000"/>
                          </a:solidFill>
                          <a:effectLst/>
                          <a:latin typeface="Arial" panose="020B0604020202020204" pitchFamily="34" charset="0"/>
                        </a:rPr>
                        <a:t>-0.1</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5"/>
                  </a:ext>
                </a:extLst>
              </a:tr>
              <a:tr h="320541">
                <a:tc>
                  <a:txBody>
                    <a:bodyPr/>
                    <a:lstStyle/>
                    <a:p>
                      <a:pPr algn="ctr" fontAlgn="b"/>
                      <a:r>
                        <a:rPr lang="en-US" sz="1500" b="1" i="0" u="none" strike="noStrike" dirty="0">
                          <a:solidFill>
                            <a:schemeClr val="bg2"/>
                          </a:solidFill>
                          <a:effectLst/>
                          <a:latin typeface="+mj-lt"/>
                        </a:rPr>
                        <a:t>2006</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t"/>
                      <a:r>
                        <a:rPr lang="en-US" sz="1400" b="1" i="0" u="none" strike="noStrike" dirty="0">
                          <a:solidFill>
                            <a:srgbClr val="000000"/>
                          </a:solidFill>
                          <a:effectLst/>
                          <a:latin typeface="Arial" panose="020B0604020202020204" pitchFamily="34" charset="0"/>
                        </a:rPr>
                        <a:t>47</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t"/>
                      <a:r>
                        <a:rPr lang="en-US" sz="1400" b="1" i="0" u="none" strike="noStrike" dirty="0">
                          <a:solidFill>
                            <a:srgbClr val="000000"/>
                          </a:solidFill>
                          <a:effectLst/>
                          <a:latin typeface="Arial" panose="020B0604020202020204" pitchFamily="34" charset="0"/>
                        </a:rPr>
                        <a:t>2.3</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6"/>
                  </a:ext>
                </a:extLst>
              </a:tr>
              <a:tr h="320541">
                <a:tc>
                  <a:txBody>
                    <a:bodyPr/>
                    <a:lstStyle/>
                    <a:p>
                      <a:pPr algn="ctr" fontAlgn="b"/>
                      <a:r>
                        <a:rPr lang="en-US" sz="1500" b="1" i="0" u="none" strike="noStrike" dirty="0">
                          <a:solidFill>
                            <a:schemeClr val="bg2"/>
                          </a:solidFill>
                          <a:effectLst/>
                          <a:latin typeface="+mj-lt"/>
                        </a:rPr>
                        <a:t>2007</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t"/>
                      <a:r>
                        <a:rPr lang="en-US" sz="1400" b="1" i="0" u="none" strike="noStrike" dirty="0">
                          <a:solidFill>
                            <a:srgbClr val="000000"/>
                          </a:solidFill>
                          <a:effectLst/>
                          <a:latin typeface="Arial" panose="020B0604020202020204" pitchFamily="34" charset="0"/>
                        </a:rPr>
                        <a:t>35</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t"/>
                      <a:r>
                        <a:rPr lang="en-US" sz="1400" b="1" i="0" u="none" strike="noStrike" dirty="0">
                          <a:solidFill>
                            <a:srgbClr val="000000"/>
                          </a:solidFill>
                          <a:effectLst/>
                          <a:latin typeface="Arial" panose="020B0604020202020204" pitchFamily="34" charset="0"/>
                        </a:rPr>
                        <a:t>1.4</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7"/>
                  </a:ext>
                </a:extLst>
              </a:tr>
              <a:tr h="320541">
                <a:tc>
                  <a:txBody>
                    <a:bodyPr/>
                    <a:lstStyle/>
                    <a:p>
                      <a:pPr algn="ctr" fontAlgn="b"/>
                      <a:r>
                        <a:rPr lang="en-US" sz="1500" b="1" i="0" u="none" strike="noStrike" dirty="0">
                          <a:solidFill>
                            <a:schemeClr val="bg2"/>
                          </a:solidFill>
                          <a:effectLst/>
                          <a:latin typeface="+mj-lt"/>
                        </a:rPr>
                        <a:t>2008</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t"/>
                      <a:r>
                        <a:rPr lang="en-US" sz="1400" b="1" i="0" u="none" strike="noStrike" dirty="0">
                          <a:solidFill>
                            <a:srgbClr val="000000"/>
                          </a:solidFill>
                          <a:effectLst/>
                          <a:latin typeface="Arial" panose="020B0604020202020204" pitchFamily="34" charset="0"/>
                        </a:rPr>
                        <a:t>31</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t"/>
                      <a:r>
                        <a:rPr lang="en-US" sz="1400" b="1" i="0" u="none" strike="noStrike" dirty="0">
                          <a:solidFill>
                            <a:srgbClr val="000000"/>
                          </a:solidFill>
                          <a:effectLst/>
                          <a:latin typeface="Arial" panose="020B0604020202020204" pitchFamily="34" charset="0"/>
                        </a:rPr>
                        <a:t>0.6</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8"/>
                  </a:ext>
                </a:extLst>
              </a:tr>
              <a:tr h="320541">
                <a:tc>
                  <a:txBody>
                    <a:bodyPr/>
                    <a:lstStyle/>
                    <a:p>
                      <a:pPr algn="ctr" fontAlgn="b"/>
                      <a:r>
                        <a:rPr lang="en-US" sz="1500" b="1" i="0" u="none" strike="noStrike" dirty="0">
                          <a:solidFill>
                            <a:schemeClr val="bg2"/>
                          </a:solidFill>
                          <a:effectLst/>
                          <a:latin typeface="+mj-lt"/>
                        </a:rPr>
                        <a:t>2009</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t"/>
                      <a:r>
                        <a:rPr lang="en-US" sz="1400" b="1" i="0" u="none" strike="noStrike" dirty="0">
                          <a:solidFill>
                            <a:srgbClr val="000000"/>
                          </a:solidFill>
                          <a:effectLst/>
                          <a:latin typeface="Arial" panose="020B0604020202020204" pitchFamily="34" charset="0"/>
                        </a:rPr>
                        <a:t>44</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t"/>
                      <a:r>
                        <a:rPr lang="en-US" sz="1400" b="1" i="0" u="none" strike="noStrike" dirty="0">
                          <a:solidFill>
                            <a:srgbClr val="000000"/>
                          </a:solidFill>
                          <a:effectLst/>
                          <a:latin typeface="Arial" panose="020B0604020202020204" pitchFamily="34" charset="0"/>
                        </a:rPr>
                        <a:t>-2.7</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9"/>
                  </a:ext>
                </a:extLst>
              </a:tr>
              <a:tr h="320541">
                <a:tc>
                  <a:txBody>
                    <a:bodyPr/>
                    <a:lstStyle/>
                    <a:p>
                      <a:pPr algn="ctr" fontAlgn="b"/>
                      <a:r>
                        <a:rPr lang="en-US" sz="1500" b="1" i="0" u="none" strike="noStrike" dirty="0">
                          <a:solidFill>
                            <a:schemeClr val="bg2"/>
                          </a:solidFill>
                          <a:effectLst/>
                          <a:latin typeface="+mj-lt"/>
                        </a:rPr>
                        <a:t>2010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t"/>
                      <a:r>
                        <a:rPr lang="en-US" sz="1400" b="1" i="0" u="none" strike="noStrike" dirty="0">
                          <a:solidFill>
                            <a:srgbClr val="000000"/>
                          </a:solidFill>
                          <a:effectLst/>
                          <a:latin typeface="Arial" panose="020B0604020202020204" pitchFamily="34" charset="0"/>
                        </a:rPr>
                        <a:t>28</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t"/>
                      <a:r>
                        <a:rPr lang="en-US" sz="1400" b="1" i="0" u="none" strike="noStrike" dirty="0">
                          <a:solidFill>
                            <a:srgbClr val="000000"/>
                          </a:solidFill>
                          <a:effectLst/>
                          <a:latin typeface="Arial" panose="020B0604020202020204" pitchFamily="34" charset="0"/>
                        </a:rPr>
                        <a:t>3.5</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10"/>
                  </a:ext>
                </a:extLst>
              </a:tr>
              <a:tr h="320541">
                <a:tc>
                  <a:txBody>
                    <a:bodyPr/>
                    <a:lstStyle/>
                    <a:p>
                      <a:pPr algn="ctr" fontAlgn="b"/>
                      <a:r>
                        <a:rPr lang="en-US" sz="1500" b="1" i="0" u="none" strike="noStrike" dirty="0">
                          <a:solidFill>
                            <a:schemeClr val="bg2"/>
                          </a:solidFill>
                          <a:effectLst/>
                          <a:latin typeface="+mj-lt"/>
                        </a:rPr>
                        <a:t>2011</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t"/>
                      <a:r>
                        <a:rPr lang="en-US" sz="1400" b="1" i="0" u="none" strike="noStrike" dirty="0">
                          <a:solidFill>
                            <a:srgbClr val="000000"/>
                          </a:solidFill>
                          <a:effectLst/>
                          <a:latin typeface="Arial" panose="020B0604020202020204" pitchFamily="34" charset="0"/>
                        </a:rPr>
                        <a:t>37</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t"/>
                      <a:r>
                        <a:rPr lang="en-US" sz="1400" b="1" i="0" u="none" strike="noStrike" dirty="0">
                          <a:solidFill>
                            <a:srgbClr val="000000"/>
                          </a:solidFill>
                          <a:effectLst/>
                          <a:latin typeface="Arial" panose="020B0604020202020204" pitchFamily="34" charset="0"/>
                        </a:rPr>
                        <a:t>1.1</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11"/>
                  </a:ext>
                </a:extLst>
              </a:tr>
              <a:tr h="320541">
                <a:tc>
                  <a:txBody>
                    <a:bodyPr/>
                    <a:lstStyle/>
                    <a:p>
                      <a:pPr algn="ctr" fontAlgn="b"/>
                      <a:r>
                        <a:rPr lang="en-US" sz="1500" b="1" i="0" u="none" strike="noStrike" dirty="0">
                          <a:solidFill>
                            <a:schemeClr val="bg2"/>
                          </a:solidFill>
                          <a:effectLst/>
                          <a:latin typeface="+mj-lt"/>
                        </a:rPr>
                        <a:t>2012</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t"/>
                      <a:r>
                        <a:rPr lang="en-US" sz="1400" b="1" i="0" u="none" strike="noStrike" dirty="0">
                          <a:solidFill>
                            <a:srgbClr val="000000"/>
                          </a:solidFill>
                          <a:effectLst/>
                          <a:latin typeface="Arial" panose="020B0604020202020204" pitchFamily="34" charset="0"/>
                        </a:rPr>
                        <a:t>19</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t"/>
                      <a:r>
                        <a:rPr lang="en-US" sz="1400" b="1" i="0" u="none" strike="noStrike" dirty="0">
                          <a:solidFill>
                            <a:srgbClr val="000000"/>
                          </a:solidFill>
                          <a:effectLst/>
                          <a:latin typeface="Arial" panose="020B0604020202020204" pitchFamily="34" charset="0"/>
                        </a:rPr>
                        <a:t>0.3</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12"/>
                  </a:ext>
                </a:extLst>
              </a:tr>
              <a:tr h="320541">
                <a:tc>
                  <a:txBody>
                    <a:bodyPr/>
                    <a:lstStyle/>
                    <a:p>
                      <a:pPr algn="ctr" fontAlgn="b"/>
                      <a:r>
                        <a:rPr lang="en-US" sz="1500" b="1" i="0" u="none" strike="noStrike" dirty="0">
                          <a:solidFill>
                            <a:schemeClr val="bg2"/>
                          </a:solidFill>
                          <a:effectLst/>
                          <a:latin typeface="+mj-lt"/>
                        </a:rPr>
                        <a:t>2013</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t"/>
                      <a:r>
                        <a:rPr lang="en-US" sz="1400" b="1" i="0" u="none" strike="noStrike" dirty="0">
                          <a:solidFill>
                            <a:srgbClr val="000000"/>
                          </a:solidFill>
                          <a:effectLst/>
                          <a:latin typeface="Arial" panose="020B0604020202020204" pitchFamily="34" charset="0"/>
                        </a:rPr>
                        <a:t>24</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t"/>
                      <a:r>
                        <a:rPr lang="en-US" sz="1400" b="1" i="0" u="none" strike="noStrike" dirty="0">
                          <a:solidFill>
                            <a:srgbClr val="000000"/>
                          </a:solidFill>
                          <a:effectLst/>
                          <a:latin typeface="Arial" panose="020B0604020202020204" pitchFamily="34" charset="0"/>
                        </a:rPr>
                        <a:t>2.9</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13"/>
                  </a:ext>
                </a:extLst>
              </a:tr>
              <a:tr h="320541">
                <a:tc>
                  <a:txBody>
                    <a:bodyPr/>
                    <a:lstStyle/>
                    <a:p>
                      <a:pPr algn="ctr" fontAlgn="b"/>
                      <a:r>
                        <a:rPr lang="en-US" sz="1500" b="1" i="0" u="none" strike="noStrike" dirty="0">
                          <a:solidFill>
                            <a:schemeClr val="bg2"/>
                          </a:solidFill>
                          <a:effectLst/>
                          <a:latin typeface="+mj-lt"/>
                        </a:rPr>
                        <a:t>2014</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t"/>
                      <a:r>
                        <a:rPr lang="en-US" sz="1400" b="1" i="0" u="none" strike="noStrike" dirty="0">
                          <a:solidFill>
                            <a:srgbClr val="000000"/>
                          </a:solidFill>
                          <a:effectLst/>
                          <a:latin typeface="Arial" panose="020B0604020202020204" pitchFamily="34" charset="0"/>
                        </a:rPr>
                        <a:t>13</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t"/>
                      <a:r>
                        <a:rPr lang="en-US" sz="1400" b="1" i="0" u="none" strike="noStrike" dirty="0">
                          <a:solidFill>
                            <a:srgbClr val="000000"/>
                          </a:solidFill>
                          <a:effectLst/>
                          <a:latin typeface="Arial" panose="020B0604020202020204" pitchFamily="34" charset="0"/>
                        </a:rPr>
                        <a:t>3.2</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14"/>
                  </a:ext>
                </a:extLst>
              </a:tr>
              <a:tr h="320541">
                <a:tc>
                  <a:txBody>
                    <a:bodyPr/>
                    <a:lstStyle/>
                    <a:p>
                      <a:pPr algn="ctr" fontAlgn="b"/>
                      <a:r>
                        <a:rPr lang="en-US" sz="1500" b="1" i="0" u="none" strike="noStrike" dirty="0">
                          <a:solidFill>
                            <a:schemeClr val="bg2"/>
                          </a:solidFill>
                          <a:effectLst/>
                          <a:latin typeface="+mj-lt"/>
                        </a:rPr>
                        <a:t>2015</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t"/>
                      <a:r>
                        <a:rPr lang="en-US" sz="1400" b="1" i="0" u="none" strike="noStrike" dirty="0">
                          <a:solidFill>
                            <a:srgbClr val="000000"/>
                          </a:solidFill>
                          <a:effectLst/>
                          <a:latin typeface="Arial" panose="020B0604020202020204" pitchFamily="34" charset="0"/>
                        </a:rPr>
                        <a:t>20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t"/>
                      <a:r>
                        <a:rPr lang="en-US" sz="1400" b="1" i="0" u="none" strike="noStrike" dirty="0">
                          <a:solidFill>
                            <a:srgbClr val="000000"/>
                          </a:solidFill>
                          <a:effectLst/>
                          <a:latin typeface="Arial" panose="020B0604020202020204" pitchFamily="34" charset="0"/>
                        </a:rPr>
                        <a:t>-0.5</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15"/>
                  </a:ext>
                </a:extLst>
              </a:tr>
              <a:tr h="320541">
                <a:tc>
                  <a:txBody>
                    <a:bodyPr/>
                    <a:lstStyle/>
                    <a:p>
                      <a:pPr algn="ctr" fontAlgn="b"/>
                      <a:r>
                        <a:rPr lang="en-US" sz="1500" b="1" i="0" u="none" strike="noStrike" dirty="0">
                          <a:solidFill>
                            <a:schemeClr val="bg2"/>
                          </a:solidFill>
                          <a:effectLst/>
                          <a:latin typeface="+mj-lt"/>
                        </a:rPr>
                        <a:t>2016</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t"/>
                      <a:r>
                        <a:rPr lang="en-US" sz="1400" b="1" i="0" u="none" strike="noStrike" dirty="0">
                          <a:solidFill>
                            <a:srgbClr val="000000"/>
                          </a:solidFill>
                          <a:effectLst/>
                          <a:latin typeface="Arial" panose="020B0604020202020204" pitchFamily="34" charset="0"/>
                        </a:rPr>
                        <a:t>33</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t"/>
                      <a:r>
                        <a:rPr lang="en-US" sz="1400" b="1" i="0" u="none" strike="noStrike" dirty="0">
                          <a:solidFill>
                            <a:srgbClr val="000000"/>
                          </a:solidFill>
                          <a:effectLst/>
                          <a:latin typeface="Arial" panose="020B0604020202020204" pitchFamily="34" charset="0"/>
                        </a:rPr>
                        <a:t>3.3</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16"/>
                  </a:ext>
                </a:extLst>
              </a:tr>
              <a:tr h="320541">
                <a:tc>
                  <a:txBody>
                    <a:bodyPr/>
                    <a:lstStyle/>
                    <a:p>
                      <a:pPr algn="ctr" fontAlgn="b"/>
                      <a:r>
                        <a:rPr lang="en-US" sz="1500" b="1" i="0" u="none" strike="noStrike" dirty="0" smtClean="0">
                          <a:solidFill>
                            <a:schemeClr val="bg2"/>
                          </a:solidFill>
                          <a:effectLst/>
                          <a:latin typeface="+mj-lt"/>
                        </a:rPr>
                        <a:t>2017</a:t>
                      </a:r>
                      <a:endParaRPr lang="en-US" sz="1500" b="1" i="0" u="none" strike="noStrike" dirty="0">
                        <a:solidFill>
                          <a:schemeClr val="bg2"/>
                        </a:solidFill>
                        <a:effectLst/>
                        <a:latin typeface="+mj-lt"/>
                      </a:endParaRP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t"/>
                      <a:r>
                        <a:rPr lang="en-US" sz="1400" b="1" i="0" u="none" strike="noStrike" dirty="0">
                          <a:solidFill>
                            <a:srgbClr val="000000"/>
                          </a:solidFill>
                          <a:effectLst/>
                          <a:latin typeface="Arial" panose="020B0604020202020204" pitchFamily="34" charset="0"/>
                        </a:rPr>
                        <a:t>16</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t"/>
                      <a:r>
                        <a:rPr lang="en-US" sz="1400" b="1" i="0" u="none" strike="noStrike" dirty="0">
                          <a:solidFill>
                            <a:srgbClr val="000000"/>
                          </a:solidFill>
                          <a:effectLst/>
                          <a:latin typeface="Arial" panose="020B0604020202020204" pitchFamily="34" charset="0"/>
                        </a:rPr>
                        <a:t>1.4</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3540302531"/>
                  </a:ext>
                </a:extLst>
              </a:tr>
              <a:tr h="320541">
                <a:tc>
                  <a:txBody>
                    <a:bodyPr/>
                    <a:lstStyle/>
                    <a:p>
                      <a:pPr algn="ctr" fontAlgn="b"/>
                      <a:r>
                        <a:rPr lang="en-US" sz="1500" b="1" i="0" u="none" strike="noStrike" dirty="0" smtClean="0">
                          <a:solidFill>
                            <a:schemeClr val="bg2"/>
                          </a:solidFill>
                          <a:effectLst/>
                          <a:latin typeface="+mj-lt"/>
                        </a:rPr>
                        <a:t>2018</a:t>
                      </a:r>
                      <a:endParaRPr lang="en-US" sz="1500" b="1" i="0" u="none" strike="noStrike" dirty="0">
                        <a:solidFill>
                          <a:schemeClr val="bg2"/>
                        </a:solidFill>
                        <a:effectLst/>
                        <a:latin typeface="+mj-lt"/>
                      </a:endParaRP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t"/>
                      <a:r>
                        <a:rPr lang="en-US" sz="1400" b="1" i="0" u="none" strike="noStrike" dirty="0">
                          <a:solidFill>
                            <a:srgbClr val="000000"/>
                          </a:solidFill>
                          <a:effectLst/>
                          <a:latin typeface="Arial" panose="020B0604020202020204" pitchFamily="34" charset="0"/>
                        </a:rPr>
                        <a:t>48</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t"/>
                      <a:r>
                        <a:rPr lang="en-US" sz="1400" b="1" i="0" u="none" strike="noStrike" dirty="0">
                          <a:solidFill>
                            <a:srgbClr val="000000"/>
                          </a:solidFill>
                          <a:effectLst/>
                          <a:latin typeface="Arial" panose="020B0604020202020204" pitchFamily="34" charset="0"/>
                        </a:rPr>
                        <a:t>-0.1</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384261813"/>
                  </a:ext>
                </a:extLst>
              </a:tr>
            </a:tbl>
          </a:graphicData>
        </a:graphic>
      </p:graphicFrame>
      <p:grpSp>
        <p:nvGrpSpPr>
          <p:cNvPr id="13" name="Group 12"/>
          <p:cNvGrpSpPr/>
          <p:nvPr/>
        </p:nvGrpSpPr>
        <p:grpSpPr>
          <a:xfrm>
            <a:off x="2" y="6146792"/>
            <a:ext cx="4715932" cy="711201"/>
            <a:chOff x="2" y="6146792"/>
            <a:chExt cx="4715932" cy="711201"/>
          </a:xfrm>
        </p:grpSpPr>
        <p:grpSp>
          <p:nvGrpSpPr>
            <p:cNvPr id="14" name="Group 13"/>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17"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5"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28912960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nvPr>
        </p:nvGraphicFramePr>
        <p:xfrm>
          <a:off x="152400" y="1476799"/>
          <a:ext cx="8839200" cy="4763976"/>
        </p:xfrm>
        <a:graphic>
          <a:graphicData uri="http://schemas.openxmlformats.org/drawingml/2006/chart">
            <c:chart xmlns:c="http://schemas.openxmlformats.org/drawingml/2006/chart" xmlns:r="http://schemas.openxmlformats.org/officeDocument/2006/relationships" r:id="rId3"/>
          </a:graphicData>
        </a:graphic>
      </p:graphicFrame>
      <p:sp>
        <p:nvSpPr>
          <p:cNvPr id="11" name="Title 1"/>
          <p:cNvSpPr txBox="1">
            <a:spLocks/>
          </p:cNvSpPr>
          <p:nvPr/>
        </p:nvSpPr>
        <p:spPr bwMode="auto">
          <a:xfrm>
            <a:off x="53113" y="0"/>
            <a:ext cx="9144000" cy="109728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Heart-Lung Transplants</a:t>
            </a:r>
            <a:r>
              <a:rPr lang="en-US" sz="2400" kern="0" dirty="0" smtClean="0">
                <a:solidFill>
                  <a:srgbClr val="002060"/>
                </a:solidFill>
              </a:rPr>
              <a:t/>
            </a:r>
            <a:br>
              <a:rPr lang="en-US" sz="2400" kern="0" dirty="0" smtClean="0">
                <a:solidFill>
                  <a:srgbClr val="002060"/>
                </a:solidFill>
              </a:rPr>
            </a:br>
            <a:r>
              <a:rPr lang="en-US" sz="2400" kern="0" dirty="0" smtClean="0">
                <a:solidFill>
                  <a:srgbClr val="002060"/>
                </a:solidFill>
              </a:rPr>
              <a:t>Donor-Recipient Height Difference by Recipient Diagnosis</a:t>
            </a:r>
            <a:r>
              <a:rPr lang="en-US" sz="2400" dirty="0">
                <a:solidFill>
                  <a:srgbClr val="002060"/>
                </a:solidFill>
              </a:rPr>
              <a:t> Category</a:t>
            </a:r>
            <a:r>
              <a:rPr lang="en-US" sz="2400" kern="0" dirty="0" smtClean="0">
                <a:solidFill>
                  <a:srgbClr val="002060"/>
                </a:solidFill>
              </a:rPr>
              <a:t> </a:t>
            </a:r>
            <a:endParaRPr lang="en-US" sz="2000" kern="0" dirty="0">
              <a:solidFill>
                <a:srgbClr val="002060"/>
              </a:solidFill>
            </a:endParaRPr>
          </a:p>
        </p:txBody>
      </p:sp>
      <p:sp>
        <p:nvSpPr>
          <p:cNvPr id="3" name="title_cohort"/>
          <p:cNvSpPr txBox="1"/>
          <p:nvPr/>
        </p:nvSpPr>
        <p:spPr>
          <a:xfrm>
            <a:off x="624613" y="1136894"/>
            <a:ext cx="8001000" cy="400110"/>
          </a:xfrm>
          <a:prstGeom prst="rect">
            <a:avLst/>
          </a:prstGeom>
          <a:noFill/>
        </p:spPr>
        <p:txBody>
          <a:bodyPr wrap="square" rtlCol="0">
            <a:spAutoFit/>
          </a:bodyPr>
          <a:lstStyle/>
          <a:p>
            <a:pPr algn="ctr"/>
            <a:r>
              <a:rPr lang="en-US" sz="2000" b="1" kern="0" dirty="0" smtClean="0">
                <a:solidFill>
                  <a:srgbClr val="002060"/>
                </a:solidFill>
              </a:rPr>
              <a:t>(Transplants: January 1992 – June 2018)</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1"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4"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406854941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nvPr>
        </p:nvGraphicFramePr>
        <p:xfrm>
          <a:off x="76200" y="1511394"/>
          <a:ext cx="8839200" cy="4894113"/>
        </p:xfrm>
        <a:graphic>
          <a:graphicData uri="http://schemas.openxmlformats.org/drawingml/2006/chart">
            <c:chart xmlns:c="http://schemas.openxmlformats.org/drawingml/2006/chart" xmlns:r="http://schemas.openxmlformats.org/officeDocument/2006/relationships" r:id="rId3"/>
          </a:graphicData>
        </a:graphic>
      </p:graphicFrame>
      <p:sp>
        <p:nvSpPr>
          <p:cNvPr id="11" name="Title 1"/>
          <p:cNvSpPr txBox="1">
            <a:spLocks/>
          </p:cNvSpPr>
          <p:nvPr/>
        </p:nvSpPr>
        <p:spPr bwMode="auto">
          <a:xfrm>
            <a:off x="-117430" y="0"/>
            <a:ext cx="9485086" cy="109728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Heart-Lung Transplants</a:t>
            </a:r>
            <a:r>
              <a:rPr lang="en-US" sz="2400" kern="0" dirty="0" smtClean="0">
                <a:solidFill>
                  <a:srgbClr val="002060"/>
                </a:solidFill>
              </a:rPr>
              <a:t/>
            </a:r>
            <a:br>
              <a:rPr lang="en-US" sz="2400" kern="0" dirty="0" smtClean="0">
                <a:solidFill>
                  <a:srgbClr val="002060"/>
                </a:solidFill>
              </a:rPr>
            </a:br>
            <a:r>
              <a:rPr lang="en-US" sz="2300" kern="0" dirty="0" smtClean="0">
                <a:solidFill>
                  <a:srgbClr val="002060"/>
                </a:solidFill>
              </a:rPr>
              <a:t>Donor-Recipient Height Difference by Donor-Recipient Gender Combination </a:t>
            </a:r>
            <a:endParaRPr lang="en-US" sz="2300" kern="0" dirty="0">
              <a:solidFill>
                <a:srgbClr val="002060"/>
              </a:solidFill>
            </a:endParaRPr>
          </a:p>
        </p:txBody>
      </p:sp>
      <p:sp>
        <p:nvSpPr>
          <p:cNvPr id="3" name="title_cohort"/>
          <p:cNvSpPr txBox="1"/>
          <p:nvPr/>
        </p:nvSpPr>
        <p:spPr>
          <a:xfrm>
            <a:off x="704464" y="1088776"/>
            <a:ext cx="8001000" cy="400110"/>
          </a:xfrm>
          <a:prstGeom prst="rect">
            <a:avLst/>
          </a:prstGeom>
          <a:noFill/>
        </p:spPr>
        <p:txBody>
          <a:bodyPr wrap="square" rtlCol="0">
            <a:spAutoFit/>
          </a:bodyPr>
          <a:lstStyle/>
          <a:p>
            <a:pPr algn="ctr"/>
            <a:r>
              <a:rPr lang="en-US" sz="2000" b="1" kern="0" dirty="0" smtClean="0">
                <a:solidFill>
                  <a:srgbClr val="002060"/>
                </a:solidFill>
              </a:rPr>
              <a:t>(Transplants: January 1992 – June 2018)</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1"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4"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95237733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nvPr>
        </p:nvGraphicFramePr>
        <p:xfrm>
          <a:off x="152400" y="1204597"/>
          <a:ext cx="8839200" cy="5036177"/>
        </p:xfrm>
        <a:graphic>
          <a:graphicData uri="http://schemas.openxmlformats.org/drawingml/2006/chart">
            <c:chart xmlns:c="http://schemas.openxmlformats.org/drawingml/2006/chart" xmlns:r="http://schemas.openxmlformats.org/officeDocument/2006/relationships" r:id="rId3"/>
          </a:graphicData>
        </a:graphic>
      </p:graphicFrame>
      <p:sp>
        <p:nvSpPr>
          <p:cNvPr id="11" name="Title 1"/>
          <p:cNvSpPr txBox="1">
            <a:spLocks/>
          </p:cNvSpPr>
          <p:nvPr/>
        </p:nvSpPr>
        <p:spPr bwMode="auto">
          <a:xfrm>
            <a:off x="53113" y="0"/>
            <a:ext cx="9144000" cy="83980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Heart-Lung Transplants</a:t>
            </a:r>
            <a:r>
              <a:rPr lang="en-US" sz="2400" kern="0" dirty="0" smtClean="0">
                <a:solidFill>
                  <a:srgbClr val="002060"/>
                </a:solidFill>
              </a:rPr>
              <a:t/>
            </a:r>
            <a:br>
              <a:rPr lang="en-US" sz="2400" kern="0" dirty="0" smtClean="0">
                <a:solidFill>
                  <a:srgbClr val="002060"/>
                </a:solidFill>
              </a:rPr>
            </a:br>
            <a:r>
              <a:rPr lang="en-US" sz="2400" kern="0" dirty="0" smtClean="0">
                <a:solidFill>
                  <a:srgbClr val="002060"/>
                </a:solidFill>
              </a:rPr>
              <a:t>Donor-Recipient Height Difference </a:t>
            </a:r>
            <a:r>
              <a:rPr lang="en-US" sz="2400" kern="0" dirty="0">
                <a:solidFill>
                  <a:srgbClr val="002060"/>
                </a:solidFill>
              </a:rPr>
              <a:t>by Ischemic Time</a:t>
            </a:r>
            <a:endParaRPr lang="en-US" sz="2000" kern="0" dirty="0">
              <a:solidFill>
                <a:srgbClr val="002060"/>
              </a:solidFill>
            </a:endParaRPr>
          </a:p>
        </p:txBody>
      </p:sp>
      <p:sp>
        <p:nvSpPr>
          <p:cNvPr id="3" name="title_cohort"/>
          <p:cNvSpPr txBox="1"/>
          <p:nvPr/>
        </p:nvSpPr>
        <p:spPr>
          <a:xfrm>
            <a:off x="571500" y="810507"/>
            <a:ext cx="8001000" cy="400110"/>
          </a:xfrm>
          <a:prstGeom prst="rect">
            <a:avLst/>
          </a:prstGeom>
          <a:noFill/>
        </p:spPr>
        <p:txBody>
          <a:bodyPr wrap="square" rtlCol="0">
            <a:spAutoFit/>
          </a:bodyPr>
          <a:lstStyle/>
          <a:p>
            <a:pPr algn="ctr"/>
            <a:r>
              <a:rPr lang="en-US" sz="2000" b="1" kern="0" dirty="0" smtClean="0">
                <a:solidFill>
                  <a:srgbClr val="002060"/>
                </a:solidFill>
              </a:rPr>
              <a:t>(Transplants: January 1992 – June 2018)</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1"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4"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62936401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nvPr>
        </p:nvGraphicFramePr>
        <p:xfrm>
          <a:off x="152400" y="1208437"/>
          <a:ext cx="8763000" cy="5010738"/>
        </p:xfrm>
        <a:graphic>
          <a:graphicData uri="http://schemas.openxmlformats.org/drawingml/2006/chart">
            <c:chart xmlns:c="http://schemas.openxmlformats.org/drawingml/2006/chart" xmlns:r="http://schemas.openxmlformats.org/officeDocument/2006/relationships" r:id="rId3"/>
          </a:graphicData>
        </a:graphic>
      </p:graphicFrame>
      <p:sp>
        <p:nvSpPr>
          <p:cNvPr id="11" name="Title 1"/>
          <p:cNvSpPr txBox="1">
            <a:spLocks/>
          </p:cNvSpPr>
          <p:nvPr/>
        </p:nvSpPr>
        <p:spPr bwMode="auto">
          <a:xfrm>
            <a:off x="53113" y="0"/>
            <a:ext cx="9144000" cy="914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Heart-Lung Transplants</a:t>
            </a:r>
            <a:r>
              <a:rPr lang="en-US" sz="2400" kern="0" dirty="0" smtClean="0">
                <a:solidFill>
                  <a:srgbClr val="002060"/>
                </a:solidFill>
              </a:rPr>
              <a:t/>
            </a:r>
            <a:br>
              <a:rPr lang="en-US" sz="2400" kern="0" dirty="0" smtClean="0">
                <a:solidFill>
                  <a:srgbClr val="002060"/>
                </a:solidFill>
              </a:rPr>
            </a:br>
            <a:r>
              <a:rPr lang="en-US" sz="2400" kern="0" dirty="0" smtClean="0">
                <a:solidFill>
                  <a:srgbClr val="002060"/>
                </a:solidFill>
              </a:rPr>
              <a:t>Donor-Recipient Height Difference by Donor Age</a:t>
            </a:r>
            <a:endParaRPr lang="en-US" sz="2000" kern="0" dirty="0">
              <a:solidFill>
                <a:srgbClr val="002060"/>
              </a:solidFill>
            </a:endParaRPr>
          </a:p>
        </p:txBody>
      </p:sp>
      <p:sp>
        <p:nvSpPr>
          <p:cNvPr id="3" name="title_cohort"/>
          <p:cNvSpPr txBox="1"/>
          <p:nvPr/>
        </p:nvSpPr>
        <p:spPr>
          <a:xfrm>
            <a:off x="571500" y="808327"/>
            <a:ext cx="8001000" cy="400110"/>
          </a:xfrm>
          <a:prstGeom prst="rect">
            <a:avLst/>
          </a:prstGeom>
          <a:noFill/>
        </p:spPr>
        <p:txBody>
          <a:bodyPr wrap="square" rtlCol="0">
            <a:spAutoFit/>
          </a:bodyPr>
          <a:lstStyle/>
          <a:p>
            <a:pPr algn="ctr"/>
            <a:r>
              <a:rPr lang="en-US" sz="2000" b="1" kern="0" dirty="0" smtClean="0">
                <a:solidFill>
                  <a:srgbClr val="002060"/>
                </a:solidFill>
              </a:rPr>
              <a:t>(Transplants: January 1992 – June 2018)</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1"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4"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7559549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 y="152400"/>
            <a:ext cx="9143998" cy="1143000"/>
          </a:xfrm>
        </p:spPr>
        <p:txBody>
          <a:bodyPr/>
          <a:lstStyle/>
          <a:p>
            <a:r>
              <a:rPr lang="en-US" sz="2600" dirty="0" smtClean="0">
                <a:solidFill>
                  <a:srgbClr val="002060"/>
                </a:solidFill>
              </a:rPr>
              <a:t>Adult Heart-Lung Transplants</a:t>
            </a:r>
            <a:br>
              <a:rPr lang="en-US" sz="2600" dirty="0" smtClean="0">
                <a:solidFill>
                  <a:srgbClr val="002060"/>
                </a:solidFill>
              </a:rPr>
            </a:br>
            <a:r>
              <a:rPr lang="en-US" sz="2300" dirty="0" smtClean="0">
                <a:solidFill>
                  <a:srgbClr val="002060"/>
                </a:solidFill>
              </a:rPr>
              <a:t>Number of Transplants Reported by Year</a:t>
            </a:r>
            <a:endParaRPr lang="en-US" sz="2300" dirty="0">
              <a:solidFill>
                <a:srgbClr val="00206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1826530"/>
              </p:ext>
            </p:extLst>
          </p:nvPr>
        </p:nvGraphicFramePr>
        <p:xfrm>
          <a:off x="228600" y="1143000"/>
          <a:ext cx="8610600"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4953000" y="5715000"/>
            <a:ext cx="4038600" cy="1015663"/>
          </a:xfrm>
          <a:prstGeom prst="rect">
            <a:avLst/>
          </a:prstGeom>
          <a:noFill/>
        </p:spPr>
        <p:txBody>
          <a:bodyPr wrap="square" rtlCol="0">
            <a:spAutoFit/>
          </a:bodyPr>
          <a:lstStyle/>
          <a:p>
            <a:r>
              <a:rPr lang="en-US" sz="1200" b="1" dirty="0" smtClean="0">
                <a:solidFill>
                  <a:srgbClr val="002060"/>
                </a:solidFill>
              </a:rPr>
              <a:t>NOTE: This figure includes only the heart-lung transplants that are reported to the ISHLT Transplant Registry.  As such, this should not be construed as evidence that the number of heart-lung transplants worldwide has declined in recent years.</a:t>
            </a:r>
            <a:endParaRPr lang="en-US" dirty="0">
              <a:solidFill>
                <a:srgbClr val="002060"/>
              </a:solidFill>
            </a:endParaRPr>
          </a:p>
        </p:txBody>
      </p:sp>
      <p:grpSp>
        <p:nvGrpSpPr>
          <p:cNvPr id="10" name="Group 9"/>
          <p:cNvGrpSpPr/>
          <p:nvPr/>
        </p:nvGrpSpPr>
        <p:grpSpPr>
          <a:xfrm>
            <a:off x="2" y="6146792"/>
            <a:ext cx="4715932" cy="711201"/>
            <a:chOff x="2" y="6146792"/>
            <a:chExt cx="4715932" cy="711201"/>
          </a:xfrm>
        </p:grpSpPr>
        <p:grpSp>
          <p:nvGrpSpPr>
            <p:cNvPr id="11" name="Group 10"/>
            <p:cNvGrpSpPr/>
            <p:nvPr/>
          </p:nvGrpSpPr>
          <p:grpSpPr>
            <a:xfrm>
              <a:off x="2" y="6146792"/>
              <a:ext cx="4715932" cy="711201"/>
              <a:chOff x="1" y="6067776"/>
              <a:chExt cx="4952999"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15"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2"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15464287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nvPr>
        </p:nvGraphicFramePr>
        <p:xfrm>
          <a:off x="152400" y="1253889"/>
          <a:ext cx="8839200" cy="4892903"/>
        </p:xfrm>
        <a:graphic>
          <a:graphicData uri="http://schemas.openxmlformats.org/drawingml/2006/chart">
            <c:chart xmlns:c="http://schemas.openxmlformats.org/drawingml/2006/chart" xmlns:r="http://schemas.openxmlformats.org/officeDocument/2006/relationships" r:id="rId3"/>
          </a:graphicData>
        </a:graphic>
      </p:graphicFrame>
      <p:sp>
        <p:nvSpPr>
          <p:cNvPr id="11" name="Title 1"/>
          <p:cNvSpPr txBox="1">
            <a:spLocks/>
          </p:cNvSpPr>
          <p:nvPr/>
        </p:nvSpPr>
        <p:spPr bwMode="auto">
          <a:xfrm>
            <a:off x="53113" y="0"/>
            <a:ext cx="9144000" cy="83980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Heart-Lung Transplants</a:t>
            </a:r>
            <a:r>
              <a:rPr lang="en-US" sz="2400" kern="0" dirty="0" smtClean="0">
                <a:solidFill>
                  <a:srgbClr val="002060"/>
                </a:solidFill>
              </a:rPr>
              <a:t/>
            </a:r>
            <a:br>
              <a:rPr lang="en-US" sz="2400" kern="0" dirty="0" smtClean="0">
                <a:solidFill>
                  <a:srgbClr val="002060"/>
                </a:solidFill>
              </a:rPr>
            </a:br>
            <a:r>
              <a:rPr lang="en-US" sz="2400" kern="0" dirty="0" smtClean="0">
                <a:solidFill>
                  <a:srgbClr val="002060"/>
                </a:solidFill>
              </a:rPr>
              <a:t>Donor-Recipient Height Difference </a:t>
            </a:r>
            <a:r>
              <a:rPr lang="en-US" sz="2400" kern="0" dirty="0">
                <a:solidFill>
                  <a:srgbClr val="002060"/>
                </a:solidFill>
              </a:rPr>
              <a:t>by </a:t>
            </a:r>
            <a:r>
              <a:rPr lang="en-US" sz="2400" kern="0" dirty="0" smtClean="0">
                <a:solidFill>
                  <a:srgbClr val="002060"/>
                </a:solidFill>
              </a:rPr>
              <a:t>Geographic Location</a:t>
            </a:r>
            <a:endParaRPr lang="en-US" sz="2000" kern="0" dirty="0">
              <a:solidFill>
                <a:srgbClr val="002060"/>
              </a:solidFill>
            </a:endParaRPr>
          </a:p>
        </p:txBody>
      </p:sp>
      <p:sp>
        <p:nvSpPr>
          <p:cNvPr id="3" name="title_cohort"/>
          <p:cNvSpPr txBox="1"/>
          <p:nvPr/>
        </p:nvSpPr>
        <p:spPr>
          <a:xfrm>
            <a:off x="571500" y="810507"/>
            <a:ext cx="8001000" cy="400110"/>
          </a:xfrm>
          <a:prstGeom prst="rect">
            <a:avLst/>
          </a:prstGeom>
          <a:noFill/>
        </p:spPr>
        <p:txBody>
          <a:bodyPr wrap="square" rtlCol="0">
            <a:spAutoFit/>
          </a:bodyPr>
          <a:lstStyle/>
          <a:p>
            <a:pPr algn="ctr"/>
            <a:r>
              <a:rPr lang="en-US" sz="2000" b="1" kern="0" dirty="0" smtClean="0">
                <a:solidFill>
                  <a:srgbClr val="002060"/>
                </a:solidFill>
              </a:rPr>
              <a:t>(Transplants: January 1992 – June 2018)</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1"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4"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67832973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057400"/>
            <a:ext cx="7696200" cy="1470025"/>
          </a:xfrm>
        </p:spPr>
        <p:txBody>
          <a:bodyPr/>
          <a:lstStyle/>
          <a:p>
            <a:r>
              <a:rPr lang="en-US" sz="3200" dirty="0" smtClean="0">
                <a:solidFill>
                  <a:srgbClr val="002060"/>
                </a:solidFill>
              </a:rPr>
              <a:t>Post-Transplant Outcomes by Donor and Recipient Size Match</a:t>
            </a:r>
            <a:endParaRPr lang="en-US" sz="3200" dirty="0">
              <a:solidFill>
                <a:srgbClr val="002060"/>
              </a:solidFill>
            </a:endParaRPr>
          </a:p>
        </p:txBody>
      </p:sp>
      <p:grpSp>
        <p:nvGrpSpPr>
          <p:cNvPr id="8" name="Group 7"/>
          <p:cNvGrpSpPr/>
          <p:nvPr/>
        </p:nvGrpSpPr>
        <p:grpSpPr>
          <a:xfrm>
            <a:off x="2" y="6146792"/>
            <a:ext cx="4715932" cy="711201"/>
            <a:chOff x="2" y="6146792"/>
            <a:chExt cx="4715932" cy="711201"/>
          </a:xfrm>
        </p:grpSpPr>
        <p:grpSp>
          <p:nvGrpSpPr>
            <p:cNvPr id="9" name="Group 8"/>
            <p:cNvGrpSpPr/>
            <p:nvPr/>
          </p:nvGrpSpPr>
          <p:grpSpPr>
            <a:xfrm>
              <a:off x="2" y="6146792"/>
              <a:ext cx="4715932" cy="711201"/>
              <a:chOff x="1" y="6067776"/>
              <a:chExt cx="4952999" cy="790224"/>
            </a:xfrm>
          </p:grpSpPr>
          <p:pic>
            <p:nvPicPr>
              <p:cNvPr id="14" name="Picture 13"/>
              <p:cNvPicPr>
                <a:picLocks noChangeAspect="1"/>
              </p:cNvPicPr>
              <p:nvPr/>
            </p:nvPicPr>
            <p:blipFill>
              <a:blip r:embed="rId3" cstate="print"/>
              <a:stretch>
                <a:fillRect/>
              </a:stretch>
            </p:blipFill>
            <p:spPr>
              <a:xfrm>
                <a:off x="1" y="6172200"/>
                <a:ext cx="4952999" cy="685800"/>
              </a:xfrm>
              <a:prstGeom prst="rect">
                <a:avLst/>
              </a:prstGeom>
              <a:ln>
                <a:solidFill>
                  <a:schemeClr val="bg2"/>
                </a:solidFill>
              </a:ln>
            </p:spPr>
          </p:pic>
          <p:sp>
            <p:nvSpPr>
              <p:cNvPr id="15"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3"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35644443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76200" y="1524000"/>
          <a:ext cx="8839200" cy="4716774"/>
        </p:xfrm>
        <a:graphic>
          <a:graphicData uri="http://schemas.openxmlformats.org/drawingml/2006/chart">
            <c:chart xmlns:c="http://schemas.openxmlformats.org/drawingml/2006/chart" xmlns:r="http://schemas.openxmlformats.org/officeDocument/2006/relationships" r:id="rId3"/>
          </a:graphicData>
        </a:graphic>
      </p:graphicFrame>
      <p:sp>
        <p:nvSpPr>
          <p:cNvPr id="17" name="Title 1"/>
          <p:cNvSpPr txBox="1">
            <a:spLocks/>
          </p:cNvSpPr>
          <p:nvPr/>
        </p:nvSpPr>
        <p:spPr bwMode="auto">
          <a:xfrm>
            <a:off x="-76200" y="220500"/>
            <a:ext cx="9144000"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Heart-Heart-Lung Transplants</a:t>
            </a:r>
            <a:r>
              <a:rPr lang="en-US" sz="2800" kern="0" dirty="0" smtClean="0">
                <a:solidFill>
                  <a:srgbClr val="002060"/>
                </a:solidFill>
              </a:rPr>
              <a:t/>
            </a:r>
            <a:br>
              <a:rPr lang="en-US" sz="2800" kern="0" dirty="0" smtClean="0">
                <a:solidFill>
                  <a:srgbClr val="002060"/>
                </a:solidFill>
              </a:rPr>
            </a:br>
            <a:r>
              <a:rPr lang="en-US" sz="2400" kern="0" dirty="0" smtClean="0">
                <a:solidFill>
                  <a:srgbClr val="002060"/>
                </a:solidFill>
              </a:rPr>
              <a:t>Kaplan-Meier Survival Within 1 Year by Donor-Recipient Height Difference</a:t>
            </a:r>
            <a:r>
              <a:rPr lang="en-US" sz="2800" kern="0" dirty="0" smtClean="0">
                <a:solidFill>
                  <a:srgbClr val="002060"/>
                </a:solidFill>
              </a:rPr>
              <a:t/>
            </a:r>
            <a:br>
              <a:rPr lang="en-US" sz="2800" kern="0" dirty="0" smtClean="0">
                <a:solidFill>
                  <a:srgbClr val="002060"/>
                </a:solidFill>
              </a:rPr>
            </a:br>
            <a:endParaRPr lang="en-US" sz="2000" kern="0" dirty="0">
              <a:solidFill>
                <a:srgbClr val="002060"/>
              </a:solidFill>
            </a:endParaRPr>
          </a:p>
        </p:txBody>
      </p:sp>
      <p:sp>
        <p:nvSpPr>
          <p:cNvPr id="9" name="pvalues"/>
          <p:cNvSpPr txBox="1"/>
          <p:nvPr/>
        </p:nvSpPr>
        <p:spPr>
          <a:xfrm>
            <a:off x="1066800" y="3810000"/>
            <a:ext cx="4648200" cy="292388"/>
          </a:xfrm>
          <a:prstGeom prst="rect">
            <a:avLst/>
          </a:prstGeom>
          <a:solidFill>
            <a:schemeClr val="tx1"/>
          </a:solidFill>
        </p:spPr>
        <p:txBody>
          <a:bodyPr wrap="square" rtlCol="0">
            <a:spAutoFit/>
          </a:bodyPr>
          <a:lstStyle/>
          <a:p>
            <a:r>
              <a:rPr lang="en-US" sz="1300" b="1" dirty="0" smtClean="0">
                <a:solidFill>
                  <a:schemeClr val="bg2"/>
                </a:solidFill>
              </a:rPr>
              <a:t>No pairwise </a:t>
            </a:r>
            <a:r>
              <a:rPr lang="en-US" sz="1300" b="1" dirty="0">
                <a:solidFill>
                  <a:schemeClr val="bg2"/>
                </a:solidFill>
              </a:rPr>
              <a:t>comparisons were significant at p </a:t>
            </a:r>
            <a:r>
              <a:rPr lang="en-US" sz="1300" b="1" dirty="0" smtClean="0">
                <a:solidFill>
                  <a:schemeClr val="bg2"/>
                </a:solidFill>
              </a:rPr>
              <a:t>&lt; 0.05.</a:t>
            </a:r>
            <a:endParaRPr lang="en-US" sz="1300" b="1" dirty="0">
              <a:solidFill>
                <a:schemeClr val="bg2"/>
              </a:solidFill>
            </a:endParaRPr>
          </a:p>
        </p:txBody>
      </p:sp>
      <p:sp>
        <p:nvSpPr>
          <p:cNvPr id="3" name="title_cohort"/>
          <p:cNvSpPr txBox="1"/>
          <p:nvPr/>
        </p:nvSpPr>
        <p:spPr>
          <a:xfrm>
            <a:off x="1539013" y="1271088"/>
            <a:ext cx="6172200" cy="400110"/>
          </a:xfrm>
          <a:prstGeom prst="rect">
            <a:avLst/>
          </a:prstGeom>
          <a:noFill/>
        </p:spPr>
        <p:txBody>
          <a:bodyPr wrap="square" rtlCol="0">
            <a:spAutoFit/>
          </a:bodyPr>
          <a:lstStyle/>
          <a:p>
            <a:pPr algn="ctr"/>
            <a:r>
              <a:rPr lang="en-US" sz="2000" b="1" kern="0" dirty="0" smtClean="0">
                <a:solidFill>
                  <a:srgbClr val="002060"/>
                </a:solidFill>
              </a:rPr>
              <a:t>(Transplants: January 1992 – June 2017)</a:t>
            </a:r>
            <a:endParaRPr lang="en-US" sz="2000" b="1" dirty="0">
              <a:solidFill>
                <a:srgbClr val="002060"/>
              </a:solidFill>
            </a:endParaRPr>
          </a:p>
        </p:txBody>
      </p:sp>
      <p:grpSp>
        <p:nvGrpSpPr>
          <p:cNvPr id="11" name="Group 10"/>
          <p:cNvGrpSpPr/>
          <p:nvPr/>
        </p:nvGrpSpPr>
        <p:grpSpPr>
          <a:xfrm>
            <a:off x="2" y="6146792"/>
            <a:ext cx="4715932" cy="711201"/>
            <a:chOff x="2" y="6146792"/>
            <a:chExt cx="4715932" cy="711201"/>
          </a:xfrm>
        </p:grpSpPr>
        <p:grpSp>
          <p:nvGrpSpPr>
            <p:cNvPr id="12" name="Group 11"/>
            <p:cNvGrpSpPr/>
            <p:nvPr/>
          </p:nvGrpSpPr>
          <p:grpSpPr>
            <a:xfrm>
              <a:off x="2" y="6146792"/>
              <a:ext cx="4715932" cy="711201"/>
              <a:chOff x="1" y="6067776"/>
              <a:chExt cx="4952999" cy="790224"/>
            </a:xfrm>
          </p:grpSpPr>
          <p:pic>
            <p:nvPicPr>
              <p:cNvPr id="14" name="Picture 13"/>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15"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3"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43777138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76200" y="1524000"/>
          <a:ext cx="8839200" cy="4716774"/>
        </p:xfrm>
        <a:graphic>
          <a:graphicData uri="http://schemas.openxmlformats.org/drawingml/2006/chart">
            <c:chart xmlns:c="http://schemas.openxmlformats.org/drawingml/2006/chart" xmlns:r="http://schemas.openxmlformats.org/officeDocument/2006/relationships" r:id="rId3"/>
          </a:graphicData>
        </a:graphic>
      </p:graphicFrame>
      <p:sp>
        <p:nvSpPr>
          <p:cNvPr id="17" name="Title 1"/>
          <p:cNvSpPr txBox="1">
            <a:spLocks/>
          </p:cNvSpPr>
          <p:nvPr/>
        </p:nvSpPr>
        <p:spPr bwMode="auto">
          <a:xfrm>
            <a:off x="76200" y="191081"/>
            <a:ext cx="9144000" cy="118872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Heart-Heart-Lung Transplants</a:t>
            </a:r>
            <a:r>
              <a:rPr lang="en-US" sz="2800" kern="0" dirty="0" smtClean="0">
                <a:solidFill>
                  <a:srgbClr val="002060"/>
                </a:solidFill>
              </a:rPr>
              <a:t/>
            </a:r>
            <a:br>
              <a:rPr lang="en-US" sz="2800" kern="0" dirty="0" smtClean="0">
                <a:solidFill>
                  <a:srgbClr val="002060"/>
                </a:solidFill>
              </a:rPr>
            </a:br>
            <a:r>
              <a:rPr lang="en-US" sz="2400" kern="0" dirty="0" smtClean="0">
                <a:solidFill>
                  <a:srgbClr val="002060"/>
                </a:solidFill>
              </a:rPr>
              <a:t>Kaplan-Meier Survival Within 1 Year by Donor-Recipient Weight Difference</a:t>
            </a:r>
            <a:r>
              <a:rPr lang="en-US" sz="2800" kern="0" dirty="0" smtClean="0">
                <a:solidFill>
                  <a:srgbClr val="002060"/>
                </a:solidFill>
              </a:rPr>
              <a:t/>
            </a:r>
            <a:br>
              <a:rPr lang="en-US" sz="2800" kern="0" dirty="0" smtClean="0">
                <a:solidFill>
                  <a:srgbClr val="002060"/>
                </a:solidFill>
              </a:rPr>
            </a:br>
            <a:endParaRPr lang="en-US" sz="2000" kern="0" dirty="0">
              <a:solidFill>
                <a:srgbClr val="002060"/>
              </a:solidFill>
            </a:endParaRPr>
          </a:p>
        </p:txBody>
      </p:sp>
      <p:sp>
        <p:nvSpPr>
          <p:cNvPr id="9" name="pvalues"/>
          <p:cNvSpPr txBox="1"/>
          <p:nvPr/>
        </p:nvSpPr>
        <p:spPr>
          <a:xfrm>
            <a:off x="1066800" y="3810000"/>
            <a:ext cx="4648200" cy="492443"/>
          </a:xfrm>
          <a:prstGeom prst="rect">
            <a:avLst/>
          </a:prstGeom>
          <a:solidFill>
            <a:schemeClr val="tx1"/>
          </a:solidFill>
        </p:spPr>
        <p:txBody>
          <a:bodyPr wrap="square" rtlCol="0">
            <a:spAutoFit/>
          </a:bodyPr>
          <a:lstStyle/>
          <a:p>
            <a:r>
              <a:rPr lang="en-US" sz="1300" b="1" dirty="0" smtClean="0">
                <a:solidFill>
                  <a:schemeClr val="bg2"/>
                </a:solidFill>
              </a:rPr>
              <a:t>No pairwise </a:t>
            </a:r>
            <a:r>
              <a:rPr lang="en-US" sz="1300" b="1" dirty="0">
                <a:solidFill>
                  <a:schemeClr val="bg2"/>
                </a:solidFill>
              </a:rPr>
              <a:t>comparisons were significant at p </a:t>
            </a:r>
            <a:r>
              <a:rPr lang="en-US" sz="1300" b="1" dirty="0" smtClean="0">
                <a:solidFill>
                  <a:schemeClr val="bg2"/>
                </a:solidFill>
              </a:rPr>
              <a:t>&lt; </a:t>
            </a:r>
            <a:r>
              <a:rPr lang="en-US" sz="1300" b="1" dirty="0">
                <a:solidFill>
                  <a:schemeClr val="bg2"/>
                </a:solidFill>
              </a:rPr>
              <a:t>0.05 except </a:t>
            </a:r>
            <a:r>
              <a:rPr lang="en-US" sz="1300" b="1" dirty="0" smtClean="0">
                <a:solidFill>
                  <a:schemeClr val="bg2"/>
                </a:solidFill>
              </a:rPr>
              <a:t>-15 </a:t>
            </a:r>
            <a:r>
              <a:rPr lang="en-US" sz="1300" b="1" dirty="0">
                <a:solidFill>
                  <a:schemeClr val="bg2"/>
                </a:solidFill>
              </a:rPr>
              <a:t>kg - &lt; -5 kg vs. </a:t>
            </a:r>
            <a:r>
              <a:rPr lang="en-US" sz="1300" b="1" dirty="0" smtClean="0">
                <a:solidFill>
                  <a:schemeClr val="bg2"/>
                </a:solidFill>
              </a:rPr>
              <a:t>&gt; </a:t>
            </a:r>
            <a:r>
              <a:rPr lang="en-US" sz="1300" b="1" dirty="0">
                <a:solidFill>
                  <a:schemeClr val="bg2"/>
                </a:solidFill>
              </a:rPr>
              <a:t>5 kg - 15 </a:t>
            </a:r>
            <a:r>
              <a:rPr lang="en-US" sz="1300" b="1" dirty="0" smtClean="0">
                <a:solidFill>
                  <a:schemeClr val="bg2"/>
                </a:solidFill>
              </a:rPr>
              <a:t>kg.</a:t>
            </a:r>
            <a:endParaRPr lang="en-US" sz="1300" b="1" dirty="0">
              <a:solidFill>
                <a:schemeClr val="bg2"/>
              </a:solidFill>
            </a:endParaRPr>
          </a:p>
        </p:txBody>
      </p:sp>
      <p:sp>
        <p:nvSpPr>
          <p:cNvPr id="3" name="title_cohort"/>
          <p:cNvSpPr txBox="1"/>
          <p:nvPr/>
        </p:nvSpPr>
        <p:spPr>
          <a:xfrm>
            <a:off x="1485900" y="1344479"/>
            <a:ext cx="6172200" cy="400110"/>
          </a:xfrm>
          <a:prstGeom prst="rect">
            <a:avLst/>
          </a:prstGeom>
          <a:noFill/>
        </p:spPr>
        <p:txBody>
          <a:bodyPr wrap="square" rtlCol="0">
            <a:spAutoFit/>
          </a:bodyPr>
          <a:lstStyle/>
          <a:p>
            <a:pPr algn="ctr"/>
            <a:r>
              <a:rPr lang="en-US" sz="2000" b="1" kern="0" dirty="0" smtClean="0">
                <a:solidFill>
                  <a:srgbClr val="002060"/>
                </a:solidFill>
              </a:rPr>
              <a:t>(Transplants: January 1992 – June 2017)</a:t>
            </a:r>
            <a:endParaRPr lang="en-US" sz="2000" b="1" dirty="0">
              <a:solidFill>
                <a:srgbClr val="002060"/>
              </a:solidFill>
            </a:endParaRPr>
          </a:p>
        </p:txBody>
      </p:sp>
      <p:grpSp>
        <p:nvGrpSpPr>
          <p:cNvPr id="11" name="Group 10"/>
          <p:cNvGrpSpPr/>
          <p:nvPr/>
        </p:nvGrpSpPr>
        <p:grpSpPr>
          <a:xfrm>
            <a:off x="2" y="6146792"/>
            <a:ext cx="4715932" cy="711201"/>
            <a:chOff x="2" y="6146792"/>
            <a:chExt cx="4715932" cy="711201"/>
          </a:xfrm>
        </p:grpSpPr>
        <p:grpSp>
          <p:nvGrpSpPr>
            <p:cNvPr id="12" name="Group 11"/>
            <p:cNvGrpSpPr/>
            <p:nvPr/>
          </p:nvGrpSpPr>
          <p:grpSpPr>
            <a:xfrm>
              <a:off x="2" y="6146792"/>
              <a:ext cx="4715932" cy="711201"/>
              <a:chOff x="1" y="6067776"/>
              <a:chExt cx="4952999" cy="790224"/>
            </a:xfrm>
          </p:grpSpPr>
          <p:pic>
            <p:nvPicPr>
              <p:cNvPr id="14" name="Picture 13"/>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15"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3"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04310349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76200" y="1418565"/>
          <a:ext cx="8839200" cy="4822209"/>
        </p:xfrm>
        <a:graphic>
          <a:graphicData uri="http://schemas.openxmlformats.org/drawingml/2006/chart">
            <c:chart xmlns:c="http://schemas.openxmlformats.org/drawingml/2006/chart" xmlns:r="http://schemas.openxmlformats.org/officeDocument/2006/relationships" r:id="rId3"/>
          </a:graphicData>
        </a:graphic>
      </p:graphicFrame>
      <p:sp>
        <p:nvSpPr>
          <p:cNvPr id="17" name="Title 1"/>
          <p:cNvSpPr txBox="1">
            <a:spLocks/>
          </p:cNvSpPr>
          <p:nvPr/>
        </p:nvSpPr>
        <p:spPr bwMode="auto">
          <a:xfrm>
            <a:off x="76200" y="40680"/>
            <a:ext cx="9000066" cy="100584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Heart-Lung Transplants</a:t>
            </a:r>
            <a:r>
              <a:rPr lang="en-US" sz="2800" kern="0" dirty="0" smtClean="0">
                <a:solidFill>
                  <a:srgbClr val="002060"/>
                </a:solidFill>
              </a:rPr>
              <a:t/>
            </a:r>
            <a:br>
              <a:rPr lang="en-US" sz="2800" kern="0" dirty="0" smtClean="0">
                <a:solidFill>
                  <a:srgbClr val="002060"/>
                </a:solidFill>
              </a:rPr>
            </a:br>
            <a:r>
              <a:rPr lang="en-US" sz="2400" kern="0" dirty="0" smtClean="0">
                <a:solidFill>
                  <a:srgbClr val="002060"/>
                </a:solidFill>
              </a:rPr>
              <a:t>Kaplan-Meier Survival Within 5 Years by Donor-Recipient Height Difference</a:t>
            </a:r>
            <a:r>
              <a:rPr lang="en-US" sz="2800" kern="0" dirty="0" smtClean="0">
                <a:solidFill>
                  <a:srgbClr val="002060"/>
                </a:solidFill>
              </a:rPr>
              <a:t/>
            </a:r>
            <a:br>
              <a:rPr lang="en-US" sz="2800" kern="0" dirty="0" smtClean="0">
                <a:solidFill>
                  <a:srgbClr val="002060"/>
                </a:solidFill>
              </a:rPr>
            </a:br>
            <a:endParaRPr lang="en-US" sz="2000" kern="0" dirty="0">
              <a:solidFill>
                <a:srgbClr val="002060"/>
              </a:solidFill>
            </a:endParaRPr>
          </a:p>
        </p:txBody>
      </p:sp>
      <p:sp>
        <p:nvSpPr>
          <p:cNvPr id="9" name="pvalues"/>
          <p:cNvSpPr txBox="1"/>
          <p:nvPr/>
        </p:nvSpPr>
        <p:spPr>
          <a:xfrm>
            <a:off x="3727337" y="2156868"/>
            <a:ext cx="4572000" cy="292388"/>
          </a:xfrm>
          <a:prstGeom prst="rect">
            <a:avLst/>
          </a:prstGeom>
          <a:solidFill>
            <a:schemeClr val="tx1"/>
          </a:solidFill>
        </p:spPr>
        <p:txBody>
          <a:bodyPr wrap="square" rtlCol="0">
            <a:spAutoFit/>
          </a:bodyPr>
          <a:lstStyle/>
          <a:p>
            <a:r>
              <a:rPr lang="en-US" sz="1300" b="1" dirty="0" smtClean="0">
                <a:solidFill>
                  <a:schemeClr val="bg2"/>
                </a:solidFill>
              </a:rPr>
              <a:t>No pairwise </a:t>
            </a:r>
            <a:r>
              <a:rPr lang="en-US" sz="1300" b="1" dirty="0">
                <a:solidFill>
                  <a:schemeClr val="bg2"/>
                </a:solidFill>
              </a:rPr>
              <a:t>comparisons were significant at p </a:t>
            </a:r>
            <a:r>
              <a:rPr lang="en-US" sz="1300" b="1" dirty="0" smtClean="0">
                <a:solidFill>
                  <a:schemeClr val="bg2"/>
                </a:solidFill>
              </a:rPr>
              <a:t>&lt; 0.05.</a:t>
            </a:r>
            <a:endParaRPr lang="en-US" sz="1300" b="1" dirty="0">
              <a:solidFill>
                <a:schemeClr val="bg2"/>
              </a:solidFill>
            </a:endParaRPr>
          </a:p>
        </p:txBody>
      </p:sp>
      <p:sp>
        <p:nvSpPr>
          <p:cNvPr id="3" name="title_cohort"/>
          <p:cNvSpPr txBox="1"/>
          <p:nvPr/>
        </p:nvSpPr>
        <p:spPr>
          <a:xfrm>
            <a:off x="1409700" y="1218510"/>
            <a:ext cx="6172200" cy="400110"/>
          </a:xfrm>
          <a:prstGeom prst="rect">
            <a:avLst/>
          </a:prstGeom>
          <a:noFill/>
        </p:spPr>
        <p:txBody>
          <a:bodyPr wrap="square" rtlCol="0">
            <a:spAutoFit/>
          </a:bodyPr>
          <a:lstStyle/>
          <a:p>
            <a:pPr algn="ctr"/>
            <a:r>
              <a:rPr lang="en-US" sz="2000" b="1" kern="0" dirty="0" smtClean="0">
                <a:solidFill>
                  <a:srgbClr val="002060"/>
                </a:solidFill>
              </a:rPr>
              <a:t>(Transplants: January 1992 – June 2013)</a:t>
            </a:r>
            <a:endParaRPr lang="en-US" sz="2000" b="1" dirty="0">
              <a:solidFill>
                <a:srgbClr val="002060"/>
              </a:solidFill>
            </a:endParaRPr>
          </a:p>
        </p:txBody>
      </p:sp>
      <p:grpSp>
        <p:nvGrpSpPr>
          <p:cNvPr id="11" name="Group 10"/>
          <p:cNvGrpSpPr/>
          <p:nvPr/>
        </p:nvGrpSpPr>
        <p:grpSpPr>
          <a:xfrm>
            <a:off x="2" y="6146792"/>
            <a:ext cx="4715932" cy="711201"/>
            <a:chOff x="2" y="6146792"/>
            <a:chExt cx="4715932" cy="711201"/>
          </a:xfrm>
        </p:grpSpPr>
        <p:grpSp>
          <p:nvGrpSpPr>
            <p:cNvPr id="12" name="Group 11"/>
            <p:cNvGrpSpPr/>
            <p:nvPr/>
          </p:nvGrpSpPr>
          <p:grpSpPr>
            <a:xfrm>
              <a:off x="2" y="6146792"/>
              <a:ext cx="4715932" cy="711201"/>
              <a:chOff x="1" y="6067776"/>
              <a:chExt cx="4952999" cy="790224"/>
            </a:xfrm>
          </p:grpSpPr>
          <p:pic>
            <p:nvPicPr>
              <p:cNvPr id="14" name="Picture 13"/>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15"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3"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10769239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91527" y="1507775"/>
          <a:ext cx="8839200" cy="4822209"/>
        </p:xfrm>
        <a:graphic>
          <a:graphicData uri="http://schemas.openxmlformats.org/drawingml/2006/chart">
            <c:chart xmlns:c="http://schemas.openxmlformats.org/drawingml/2006/chart" xmlns:r="http://schemas.openxmlformats.org/officeDocument/2006/relationships" r:id="rId3"/>
          </a:graphicData>
        </a:graphic>
      </p:graphicFrame>
      <p:sp>
        <p:nvSpPr>
          <p:cNvPr id="17" name="Title 1"/>
          <p:cNvSpPr txBox="1">
            <a:spLocks/>
          </p:cNvSpPr>
          <p:nvPr/>
        </p:nvSpPr>
        <p:spPr bwMode="auto">
          <a:xfrm>
            <a:off x="71967" y="126126"/>
            <a:ext cx="9000066" cy="100584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Heart-Lung Transplants</a:t>
            </a:r>
            <a:r>
              <a:rPr lang="en-US" sz="2800" kern="0" dirty="0" smtClean="0">
                <a:solidFill>
                  <a:srgbClr val="002060"/>
                </a:solidFill>
              </a:rPr>
              <a:t/>
            </a:r>
            <a:br>
              <a:rPr lang="en-US" sz="2800" kern="0" dirty="0" smtClean="0">
                <a:solidFill>
                  <a:srgbClr val="002060"/>
                </a:solidFill>
              </a:rPr>
            </a:br>
            <a:r>
              <a:rPr lang="en-US" sz="2400" kern="0" dirty="0" smtClean="0">
                <a:solidFill>
                  <a:srgbClr val="002060"/>
                </a:solidFill>
              </a:rPr>
              <a:t>Kaplan-Meier Survival Within 5 Years by Donor-Recipient Weight Difference</a:t>
            </a:r>
            <a:r>
              <a:rPr lang="en-US" sz="2800" kern="0" dirty="0" smtClean="0">
                <a:solidFill>
                  <a:srgbClr val="002060"/>
                </a:solidFill>
              </a:rPr>
              <a:t/>
            </a:r>
            <a:br>
              <a:rPr lang="en-US" sz="2800" kern="0" dirty="0" smtClean="0">
                <a:solidFill>
                  <a:srgbClr val="002060"/>
                </a:solidFill>
              </a:rPr>
            </a:br>
            <a:endParaRPr lang="en-US" sz="2000" kern="0" dirty="0">
              <a:solidFill>
                <a:srgbClr val="002060"/>
              </a:solidFill>
            </a:endParaRPr>
          </a:p>
        </p:txBody>
      </p:sp>
      <p:sp>
        <p:nvSpPr>
          <p:cNvPr id="9" name="pvalues"/>
          <p:cNvSpPr txBox="1"/>
          <p:nvPr/>
        </p:nvSpPr>
        <p:spPr>
          <a:xfrm>
            <a:off x="3200400" y="1907885"/>
            <a:ext cx="4959463" cy="492443"/>
          </a:xfrm>
          <a:prstGeom prst="rect">
            <a:avLst/>
          </a:prstGeom>
          <a:solidFill>
            <a:schemeClr val="tx1"/>
          </a:solidFill>
        </p:spPr>
        <p:txBody>
          <a:bodyPr wrap="square" rtlCol="0">
            <a:spAutoFit/>
          </a:bodyPr>
          <a:lstStyle/>
          <a:p>
            <a:r>
              <a:rPr lang="en-US" sz="1300" b="1" dirty="0" smtClean="0">
                <a:solidFill>
                  <a:schemeClr val="bg2"/>
                </a:solidFill>
              </a:rPr>
              <a:t>No pairwise </a:t>
            </a:r>
            <a:r>
              <a:rPr lang="en-US" sz="1300" b="1" dirty="0">
                <a:solidFill>
                  <a:schemeClr val="bg2"/>
                </a:solidFill>
              </a:rPr>
              <a:t>comparisons were significant at p </a:t>
            </a:r>
            <a:r>
              <a:rPr lang="en-US" sz="1300" b="1" dirty="0" smtClean="0">
                <a:solidFill>
                  <a:schemeClr val="bg2"/>
                </a:solidFill>
              </a:rPr>
              <a:t>&lt; 0.05 except -</a:t>
            </a:r>
            <a:r>
              <a:rPr lang="en-US" sz="1300" b="1" dirty="0">
                <a:solidFill>
                  <a:schemeClr val="bg2"/>
                </a:solidFill>
              </a:rPr>
              <a:t>15 kg - &lt; -5 kg vs. </a:t>
            </a:r>
            <a:r>
              <a:rPr lang="en-US" sz="1300" b="1" dirty="0" smtClean="0">
                <a:solidFill>
                  <a:schemeClr val="bg2"/>
                </a:solidFill>
              </a:rPr>
              <a:t>-</a:t>
            </a:r>
            <a:r>
              <a:rPr lang="en-US" sz="1300" b="1" dirty="0">
                <a:solidFill>
                  <a:schemeClr val="bg2"/>
                </a:solidFill>
              </a:rPr>
              <a:t>5 kg - 5 kg , </a:t>
            </a:r>
            <a:r>
              <a:rPr lang="en-US" sz="1300" b="1" dirty="0" smtClean="0">
                <a:solidFill>
                  <a:schemeClr val="bg2"/>
                </a:solidFill>
              </a:rPr>
              <a:t>&gt; </a:t>
            </a:r>
            <a:r>
              <a:rPr lang="en-US" sz="1300" b="1" dirty="0">
                <a:solidFill>
                  <a:schemeClr val="bg2"/>
                </a:solidFill>
              </a:rPr>
              <a:t>5 kg - 15 </a:t>
            </a:r>
            <a:r>
              <a:rPr lang="en-US" sz="1300" b="1" dirty="0" smtClean="0">
                <a:solidFill>
                  <a:schemeClr val="bg2"/>
                </a:solidFill>
              </a:rPr>
              <a:t>kg and &gt;15 kg.</a:t>
            </a:r>
            <a:endParaRPr lang="en-US" sz="1300" b="1" dirty="0">
              <a:solidFill>
                <a:schemeClr val="bg2"/>
              </a:solidFill>
            </a:endParaRPr>
          </a:p>
        </p:txBody>
      </p:sp>
      <p:sp>
        <p:nvSpPr>
          <p:cNvPr id="3" name="title_cohort"/>
          <p:cNvSpPr txBox="1"/>
          <p:nvPr/>
        </p:nvSpPr>
        <p:spPr>
          <a:xfrm>
            <a:off x="1485900" y="1307720"/>
            <a:ext cx="6172200" cy="400110"/>
          </a:xfrm>
          <a:prstGeom prst="rect">
            <a:avLst/>
          </a:prstGeom>
          <a:noFill/>
        </p:spPr>
        <p:txBody>
          <a:bodyPr wrap="square" rtlCol="0">
            <a:spAutoFit/>
          </a:bodyPr>
          <a:lstStyle/>
          <a:p>
            <a:pPr algn="ctr"/>
            <a:r>
              <a:rPr lang="en-US" sz="2000" b="1" kern="0" dirty="0" smtClean="0">
                <a:solidFill>
                  <a:srgbClr val="002060"/>
                </a:solidFill>
              </a:rPr>
              <a:t>(Transplants: January 1992 – June 2013)</a:t>
            </a:r>
            <a:endParaRPr lang="en-US" sz="2000" b="1" dirty="0">
              <a:solidFill>
                <a:srgbClr val="002060"/>
              </a:solidFill>
            </a:endParaRPr>
          </a:p>
        </p:txBody>
      </p:sp>
      <p:grpSp>
        <p:nvGrpSpPr>
          <p:cNvPr id="11" name="Group 10"/>
          <p:cNvGrpSpPr/>
          <p:nvPr/>
        </p:nvGrpSpPr>
        <p:grpSpPr>
          <a:xfrm>
            <a:off x="2" y="6146792"/>
            <a:ext cx="4715932" cy="711201"/>
            <a:chOff x="2" y="6146792"/>
            <a:chExt cx="4715932" cy="711201"/>
          </a:xfrm>
        </p:grpSpPr>
        <p:grpSp>
          <p:nvGrpSpPr>
            <p:cNvPr id="12" name="Group 11"/>
            <p:cNvGrpSpPr/>
            <p:nvPr/>
          </p:nvGrpSpPr>
          <p:grpSpPr>
            <a:xfrm>
              <a:off x="2" y="6146792"/>
              <a:ext cx="4715932" cy="711201"/>
              <a:chOff x="1" y="6067776"/>
              <a:chExt cx="4952999" cy="790224"/>
            </a:xfrm>
          </p:grpSpPr>
          <p:pic>
            <p:nvPicPr>
              <p:cNvPr id="14" name="Picture 13"/>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15"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3"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83461904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76200" y="1496754"/>
          <a:ext cx="8839200" cy="4744020"/>
        </p:xfrm>
        <a:graphic>
          <a:graphicData uri="http://schemas.openxmlformats.org/drawingml/2006/chart">
            <c:chart xmlns:c="http://schemas.openxmlformats.org/drawingml/2006/chart" xmlns:r="http://schemas.openxmlformats.org/officeDocument/2006/relationships" r:id="rId3"/>
          </a:graphicData>
        </a:graphic>
      </p:graphicFrame>
      <p:sp>
        <p:nvSpPr>
          <p:cNvPr id="17" name="Title 1"/>
          <p:cNvSpPr txBox="1">
            <a:spLocks/>
          </p:cNvSpPr>
          <p:nvPr/>
        </p:nvSpPr>
        <p:spPr bwMode="auto">
          <a:xfrm>
            <a:off x="143934" y="428580"/>
            <a:ext cx="9000066" cy="86414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Heart-Lung Transplants</a:t>
            </a:r>
            <a:r>
              <a:rPr lang="en-US" sz="2800" kern="0" dirty="0" smtClean="0">
                <a:solidFill>
                  <a:srgbClr val="002060"/>
                </a:solidFill>
              </a:rPr>
              <a:t/>
            </a:r>
            <a:br>
              <a:rPr lang="en-US" sz="2800" kern="0" dirty="0" smtClean="0">
                <a:solidFill>
                  <a:srgbClr val="002060"/>
                </a:solidFill>
              </a:rPr>
            </a:br>
            <a:r>
              <a:rPr lang="en-US" sz="2400" kern="0" dirty="0" smtClean="0">
                <a:solidFill>
                  <a:srgbClr val="002060"/>
                </a:solidFill>
              </a:rPr>
              <a:t>Kaplan-Meier Freedom from BOS within 5 Years by Donor-Recipient Height Difference</a:t>
            </a:r>
            <a:r>
              <a:rPr lang="en-US" sz="2800" kern="0" dirty="0" smtClean="0">
                <a:solidFill>
                  <a:srgbClr val="002060"/>
                </a:solidFill>
              </a:rPr>
              <a:t/>
            </a:r>
            <a:br>
              <a:rPr lang="en-US" sz="2800" kern="0" dirty="0" smtClean="0">
                <a:solidFill>
                  <a:srgbClr val="002060"/>
                </a:solidFill>
              </a:rPr>
            </a:br>
            <a:endParaRPr lang="en-US" sz="2000" kern="0" dirty="0">
              <a:solidFill>
                <a:srgbClr val="002060"/>
              </a:solidFill>
            </a:endParaRPr>
          </a:p>
        </p:txBody>
      </p:sp>
      <p:sp>
        <p:nvSpPr>
          <p:cNvPr id="9" name="pvalues"/>
          <p:cNvSpPr txBox="1"/>
          <p:nvPr/>
        </p:nvSpPr>
        <p:spPr>
          <a:xfrm>
            <a:off x="1066800" y="3868764"/>
            <a:ext cx="5029200" cy="292388"/>
          </a:xfrm>
          <a:prstGeom prst="rect">
            <a:avLst/>
          </a:prstGeom>
          <a:solidFill>
            <a:schemeClr val="tx1"/>
          </a:solidFill>
        </p:spPr>
        <p:txBody>
          <a:bodyPr wrap="square" rtlCol="0">
            <a:spAutoFit/>
          </a:bodyPr>
          <a:lstStyle/>
          <a:p>
            <a:r>
              <a:rPr lang="en-US" sz="1300" b="1" dirty="0" smtClean="0">
                <a:solidFill>
                  <a:schemeClr val="bg2"/>
                </a:solidFill>
              </a:rPr>
              <a:t>No pairwise </a:t>
            </a:r>
            <a:r>
              <a:rPr lang="en-US" sz="1300" b="1" dirty="0">
                <a:solidFill>
                  <a:schemeClr val="bg2"/>
                </a:solidFill>
              </a:rPr>
              <a:t>comparisons were significant at p </a:t>
            </a:r>
            <a:r>
              <a:rPr lang="en-US" sz="1300" b="1" dirty="0" smtClean="0">
                <a:solidFill>
                  <a:schemeClr val="bg2"/>
                </a:solidFill>
              </a:rPr>
              <a:t>&lt; 0.05.</a:t>
            </a:r>
            <a:endParaRPr lang="en-US" sz="1300" b="1" dirty="0">
              <a:solidFill>
                <a:schemeClr val="bg2"/>
              </a:solidFill>
            </a:endParaRPr>
          </a:p>
        </p:txBody>
      </p:sp>
      <p:sp>
        <p:nvSpPr>
          <p:cNvPr id="3" name="title_cohort"/>
          <p:cNvSpPr txBox="1"/>
          <p:nvPr/>
        </p:nvSpPr>
        <p:spPr>
          <a:xfrm>
            <a:off x="1409700" y="1325110"/>
            <a:ext cx="6172200" cy="400110"/>
          </a:xfrm>
          <a:prstGeom prst="rect">
            <a:avLst/>
          </a:prstGeom>
          <a:noFill/>
        </p:spPr>
        <p:txBody>
          <a:bodyPr wrap="square" rtlCol="0">
            <a:spAutoFit/>
          </a:bodyPr>
          <a:lstStyle/>
          <a:p>
            <a:pPr algn="ctr"/>
            <a:r>
              <a:rPr lang="en-US" sz="2000" b="1" kern="0" dirty="0" smtClean="0">
                <a:solidFill>
                  <a:srgbClr val="002060"/>
                </a:solidFill>
              </a:rPr>
              <a:t>(Transplants: January 1992 – June 2013)</a:t>
            </a:r>
            <a:endParaRPr lang="en-US" sz="2000" b="1" dirty="0">
              <a:solidFill>
                <a:srgbClr val="002060"/>
              </a:solidFill>
            </a:endParaRPr>
          </a:p>
        </p:txBody>
      </p:sp>
      <p:grpSp>
        <p:nvGrpSpPr>
          <p:cNvPr id="11" name="Group 10"/>
          <p:cNvGrpSpPr/>
          <p:nvPr/>
        </p:nvGrpSpPr>
        <p:grpSpPr>
          <a:xfrm>
            <a:off x="2" y="6146792"/>
            <a:ext cx="4715932" cy="711201"/>
            <a:chOff x="2" y="6146792"/>
            <a:chExt cx="4715932" cy="711201"/>
          </a:xfrm>
        </p:grpSpPr>
        <p:grpSp>
          <p:nvGrpSpPr>
            <p:cNvPr id="12" name="Group 11"/>
            <p:cNvGrpSpPr/>
            <p:nvPr/>
          </p:nvGrpSpPr>
          <p:grpSpPr>
            <a:xfrm>
              <a:off x="2" y="6146792"/>
              <a:ext cx="4715932" cy="711201"/>
              <a:chOff x="1" y="6067776"/>
              <a:chExt cx="4952999" cy="790224"/>
            </a:xfrm>
          </p:grpSpPr>
          <p:pic>
            <p:nvPicPr>
              <p:cNvPr id="14" name="Picture 13"/>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15"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3"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30464472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sz="3800" dirty="0" smtClean="0">
                <a:solidFill>
                  <a:srgbClr val="002060"/>
                </a:solidFill>
              </a:rPr>
              <a:t>Multivariable Analysis</a:t>
            </a:r>
            <a:endParaRPr lang="en-US" sz="3800" dirty="0">
              <a:solidFill>
                <a:srgbClr val="002060"/>
              </a:solidFill>
            </a:endParaRPr>
          </a:p>
        </p:txBody>
      </p:sp>
      <p:grpSp>
        <p:nvGrpSpPr>
          <p:cNvPr id="8" name="Group 7"/>
          <p:cNvGrpSpPr/>
          <p:nvPr/>
        </p:nvGrpSpPr>
        <p:grpSpPr>
          <a:xfrm>
            <a:off x="2" y="6146792"/>
            <a:ext cx="4715932" cy="711201"/>
            <a:chOff x="2" y="6146792"/>
            <a:chExt cx="4715932" cy="711201"/>
          </a:xfrm>
        </p:grpSpPr>
        <p:grpSp>
          <p:nvGrpSpPr>
            <p:cNvPr id="9" name="Group 8"/>
            <p:cNvGrpSpPr/>
            <p:nvPr/>
          </p:nvGrpSpPr>
          <p:grpSpPr>
            <a:xfrm>
              <a:off x="2" y="6146792"/>
              <a:ext cx="4715932" cy="711201"/>
              <a:chOff x="1" y="6067776"/>
              <a:chExt cx="4952999" cy="790224"/>
            </a:xfrm>
          </p:grpSpPr>
          <p:pic>
            <p:nvPicPr>
              <p:cNvPr id="14" name="Picture 13"/>
              <p:cNvPicPr>
                <a:picLocks noChangeAspect="1"/>
              </p:cNvPicPr>
              <p:nvPr/>
            </p:nvPicPr>
            <p:blipFill>
              <a:blip r:embed="rId3" cstate="print"/>
              <a:stretch>
                <a:fillRect/>
              </a:stretch>
            </p:blipFill>
            <p:spPr>
              <a:xfrm>
                <a:off x="1" y="6172200"/>
                <a:ext cx="4952999" cy="685800"/>
              </a:xfrm>
              <a:prstGeom prst="rect">
                <a:avLst/>
              </a:prstGeom>
              <a:ln>
                <a:solidFill>
                  <a:schemeClr val="bg2"/>
                </a:solidFill>
              </a:ln>
            </p:spPr>
          </p:pic>
          <p:sp>
            <p:nvSpPr>
              <p:cNvPr id="15"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3"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56603517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Content Placeholder 11"/>
          <p:cNvPicPr>
            <a:picLocks noGrp="1"/>
          </p:cNvPicPr>
          <p:nvPr>
            <p:ph idx="1"/>
          </p:nvPr>
        </p:nvPicPr>
        <p:blipFill>
          <a:blip r:embed="rId2" cstate="print">
            <a:extLst>
              <a:ext uri="{28A0092B-C50C-407E-A947-70E740481C1C}">
                <a14:useLocalDpi xmlns:a14="http://schemas.microsoft.com/office/drawing/2010/main" val="0"/>
              </a:ext>
            </a:extLst>
          </a:blip>
          <a:stretch>
            <a:fillRect/>
          </a:stretch>
        </p:blipFill>
        <p:spPr>
          <a:xfrm>
            <a:off x="762000" y="1201402"/>
            <a:ext cx="7391401" cy="5003792"/>
          </a:xfrm>
        </p:spPr>
      </p:pic>
      <p:sp>
        <p:nvSpPr>
          <p:cNvPr id="4" name="nvalue"/>
          <p:cNvSpPr txBox="1"/>
          <p:nvPr/>
        </p:nvSpPr>
        <p:spPr>
          <a:xfrm>
            <a:off x="6542888" y="6240774"/>
            <a:ext cx="1981200" cy="461665"/>
          </a:xfrm>
          <a:prstGeom prst="rect">
            <a:avLst/>
          </a:prstGeom>
          <a:noFill/>
        </p:spPr>
        <p:txBody>
          <a:bodyPr wrap="square" rtlCol="0">
            <a:spAutoFit/>
          </a:bodyPr>
          <a:lstStyle/>
          <a:p>
            <a:pPr algn="ctr"/>
            <a:r>
              <a:rPr lang="en-US" sz="2400" b="1" dirty="0" smtClean="0">
                <a:solidFill>
                  <a:srgbClr val="002060"/>
                </a:solidFill>
              </a:rPr>
              <a:t>(N = 1,421)</a:t>
            </a:r>
            <a:endParaRPr lang="en-US" sz="2400" b="1" dirty="0">
              <a:solidFill>
                <a:srgbClr val="002060"/>
              </a:solidFill>
            </a:endParaRPr>
          </a:p>
        </p:txBody>
      </p:sp>
      <p:sp>
        <p:nvSpPr>
          <p:cNvPr id="6" name="Title 2"/>
          <p:cNvSpPr txBox="1">
            <a:spLocks/>
          </p:cNvSpPr>
          <p:nvPr/>
        </p:nvSpPr>
        <p:spPr bwMode="auto">
          <a:xfrm>
            <a:off x="0" y="500962"/>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000" kern="0" dirty="0" smtClean="0">
                <a:solidFill>
                  <a:srgbClr val="002060"/>
                </a:solidFill>
              </a:rPr>
              <a:t>
Statistically Significant Risk Factors For 1 Year Mortality with 95% Confidence Limits
</a:t>
            </a:r>
            <a:endParaRPr lang="en-US" sz="2000" kern="0" dirty="0">
              <a:solidFill>
                <a:srgbClr val="002060"/>
              </a:solidFill>
            </a:endParaRPr>
          </a:p>
        </p:txBody>
      </p:sp>
      <p:sp>
        <p:nvSpPr>
          <p:cNvPr id="7" name="Title 1"/>
          <p:cNvSpPr>
            <a:spLocks noGrp="1"/>
          </p:cNvSpPr>
          <p:nvPr>
            <p:ph type="title"/>
          </p:nvPr>
        </p:nvSpPr>
        <p:spPr>
          <a:xfrm>
            <a:off x="0" y="340976"/>
            <a:ext cx="9144000" cy="990600"/>
          </a:xfrm>
        </p:spPr>
        <p:txBody>
          <a:bodyPr/>
          <a:lstStyle/>
          <a:p>
            <a:r>
              <a:rPr lang="en-US" sz="2400" dirty="0" smtClean="0">
                <a:solidFill>
                  <a:srgbClr val="002060"/>
                </a:solidFill>
              </a:rPr>
              <a:t>Adult Heart-Lung Transplants (2000-6/2017)
</a:t>
            </a:r>
            <a:endParaRPr lang="en-US" sz="2400" dirty="0">
              <a:solidFill>
                <a:srgbClr val="002060"/>
              </a:solidFill>
            </a:endParaRPr>
          </a:p>
        </p:txBody>
      </p:sp>
      <p:grpSp>
        <p:nvGrpSpPr>
          <p:cNvPr id="8" name="logo"/>
          <p:cNvGrpSpPr/>
          <p:nvPr/>
        </p:nvGrpSpPr>
        <p:grpSpPr>
          <a:xfrm>
            <a:off x="2" y="6146792"/>
            <a:ext cx="4715932" cy="711201"/>
            <a:chOff x="1" y="6067776"/>
            <a:chExt cx="4952999" cy="790224"/>
          </a:xfrm>
        </p:grpSpPr>
        <p:pic>
          <p:nvPicPr>
            <p:cNvPr id="9" name="Picture 8"/>
            <p:cNvPicPr>
              <a:picLocks noChangeAspect="1"/>
            </p:cNvPicPr>
            <p:nvPr/>
          </p:nvPicPr>
          <p:blipFill>
            <a:blip r:embed="rId3" cstate="print"/>
            <a:stretch>
              <a:fillRect/>
            </a:stretch>
          </p:blipFill>
          <p:spPr>
            <a:xfrm>
              <a:off x="1" y="6172200"/>
              <a:ext cx="4952999" cy="685800"/>
            </a:xfrm>
            <a:prstGeom prst="rect">
              <a:avLst/>
            </a:prstGeom>
            <a:ln>
              <a:solidFill>
                <a:schemeClr val="bg2"/>
              </a:solidFill>
            </a:ln>
          </p:spPr>
        </p:pic>
        <p:sp>
          <p:nvSpPr>
            <p:cNvPr id="10" name="TextBox 9"/>
            <p:cNvSpPr txBox="1"/>
            <p:nvPr/>
          </p:nvSpPr>
          <p:spPr>
            <a:xfrm>
              <a:off x="2895600" y="6568974"/>
              <a:ext cx="2044792" cy="273579"/>
            </a:xfrm>
            <a:prstGeom prst="rect">
              <a:avLst/>
            </a:prstGeom>
            <a:noFill/>
          </p:spPr>
          <p:txBody>
            <a:bodyPr wrap="square" lIns="45720" rIns="0" rtlCol="0" anchor="ctr" anchorCtr="0">
              <a:spAutoFit/>
            </a:bodyPr>
            <a:lstStyle/>
            <a:p>
              <a:endParaRPr lang="en-US" sz="1000" b="1" dirty="0">
                <a:solidFill>
                  <a:schemeClr val="bg1"/>
                </a:solidFill>
                <a:latin typeface="Arial"/>
                <a:cs typeface="Arial"/>
              </a:endParaRPr>
            </a:p>
          </p:txBody>
        </p:sp>
        <p:sp>
          <p:nvSpPr>
            <p:cNvPr id="11" name="TextBox 10"/>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3"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spTree>
    <p:extLst>
      <p:ext uri="{BB962C8B-B14F-4D97-AF65-F5344CB8AC3E}">
        <p14:creationId xmlns:p14="http://schemas.microsoft.com/office/powerpoint/2010/main" val="248487783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ontTable"/>
          <p:cNvGraphicFramePr>
            <a:graphicFrameLocks noGrp="1"/>
          </p:cNvGraphicFramePr>
          <p:nvPr>
            <p:ph idx="1"/>
            <p:extLst/>
          </p:nvPr>
        </p:nvGraphicFramePr>
        <p:xfrm>
          <a:off x="419100" y="1676400"/>
          <a:ext cx="8305800" cy="1270000"/>
        </p:xfrm>
        <a:graphic>
          <a:graphicData uri="http://schemas.openxmlformats.org/drawingml/2006/table">
            <a:tbl>
              <a:tblPr firstRow="1" bandRow="1">
                <a:tableStyleId>{2D5ABB26-0587-4C30-8999-92F81FD0307C}</a:tableStyleId>
              </a:tblPr>
              <a:tblGrid>
                <a:gridCol w="4152900">
                  <a:extLst>
                    <a:ext uri="{9D8B030D-6E8A-4147-A177-3AD203B41FA5}">
                      <a16:colId xmlns:a16="http://schemas.microsoft.com/office/drawing/2014/main" val="275706611"/>
                    </a:ext>
                  </a:extLst>
                </a:gridCol>
                <a:gridCol w="4152900">
                  <a:extLst>
                    <a:ext uri="{9D8B030D-6E8A-4147-A177-3AD203B41FA5}">
                      <a16:colId xmlns:a16="http://schemas.microsoft.com/office/drawing/2014/main" val="3789023576"/>
                    </a:ext>
                  </a:extLst>
                </a:gridCol>
              </a:tblGrid>
              <a:tr h="635000">
                <a:tc gridSpan="2">
                  <a:txBody>
                    <a:bodyPr/>
                    <a:lstStyle/>
                    <a:p>
                      <a:pPr algn="ctr"/>
                      <a:r>
                        <a:rPr lang="en-US" sz="2400" b="1" i="1" dirty="0" smtClean="0">
                          <a:solidFill>
                            <a:srgbClr val="0070C0"/>
                          </a:solidFill>
                          <a:latin typeface="Arial" panose="020B0604020202020204" pitchFamily="34" charset="0"/>
                        </a:rPr>
                        <a:t>Continuous Factor (see figure)</a:t>
                      </a:r>
                      <a:endParaRPr lang="en-US" sz="2400" b="1" i="1" dirty="0">
                        <a:solidFill>
                          <a:srgbClr val="0070C0"/>
                        </a:solidFill>
                        <a:latin typeface="Arial" panose="020B0604020202020204" pitchFamily="34" charset="0"/>
                      </a:endParaRPr>
                    </a:p>
                  </a:txBody>
                  <a:tcPr>
                    <a:solidFill>
                      <a:srgbClr val="FFFFFF"/>
                    </a:solidFill>
                  </a:tcPr>
                </a:tc>
                <a:tc hMerge="1">
                  <a:txBody>
                    <a:bodyPr/>
                    <a:lstStyle/>
                    <a:p>
                      <a:endParaRPr lang="en-US">
                        <a:solidFill>
                          <a:srgbClr val="000000"/>
                        </a:solidFill>
                      </a:endParaRPr>
                    </a:p>
                  </a:txBody>
                  <a:tcPr>
                    <a:solidFill>
                      <a:srgbClr val="FFFFFF"/>
                    </a:solidFill>
                  </a:tcPr>
                </a:tc>
                <a:extLst>
                  <a:ext uri="{0D108BD9-81ED-4DB2-BD59-A6C34878D82A}">
                    <a16:rowId xmlns:a16="http://schemas.microsoft.com/office/drawing/2014/main" val="1000675617"/>
                  </a:ext>
                </a:extLst>
              </a:tr>
              <a:tr h="635000">
                <a:tc>
                  <a:txBody>
                    <a:bodyPr/>
                    <a:lstStyle/>
                    <a:p>
                      <a:r>
                        <a:rPr lang="en-US" dirty="0" smtClean="0">
                          <a:solidFill>
                            <a:srgbClr val="000000"/>
                          </a:solidFill>
                        </a:rPr>
                        <a:t>Donor age (years)</a:t>
                      </a:r>
                      <a:endParaRPr lang="en-US" dirty="0">
                        <a:solidFill>
                          <a:srgbClr val="000000"/>
                        </a:solidFill>
                      </a:endParaRPr>
                    </a:p>
                  </a:txBody>
                  <a:tcPr>
                    <a:solidFill>
                      <a:srgbClr val="FFFFFF"/>
                    </a:solidFill>
                  </a:tcPr>
                </a:tc>
                <a:tc>
                  <a:txBody>
                    <a:bodyPr/>
                    <a:lstStyle/>
                    <a:p>
                      <a:endParaRPr lang="en-US" dirty="0">
                        <a:solidFill>
                          <a:srgbClr val="000000"/>
                        </a:solidFill>
                      </a:endParaRPr>
                    </a:p>
                  </a:txBody>
                  <a:tcPr>
                    <a:solidFill>
                      <a:srgbClr val="FFFFFF"/>
                    </a:solidFill>
                  </a:tcPr>
                </a:tc>
                <a:extLst>
                  <a:ext uri="{0D108BD9-81ED-4DB2-BD59-A6C34878D82A}">
                    <a16:rowId xmlns:a16="http://schemas.microsoft.com/office/drawing/2014/main" val="1917528895"/>
                  </a:ext>
                </a:extLst>
              </a:tr>
            </a:tbl>
          </a:graphicData>
        </a:graphic>
      </p:graphicFrame>
      <p:sp>
        <p:nvSpPr>
          <p:cNvPr id="5" name="Title 2"/>
          <p:cNvSpPr txBox="1">
            <a:spLocks/>
          </p:cNvSpPr>
          <p:nvPr/>
        </p:nvSpPr>
        <p:spPr bwMode="auto">
          <a:xfrm>
            <a:off x="-125104" y="638809"/>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000" kern="0" dirty="0" smtClean="0">
                <a:solidFill>
                  <a:srgbClr val="002060"/>
                </a:solidFill>
              </a:rPr>
              <a:t>
Statistically Significant Risk Factors For 1 Year Mortality
</a:t>
            </a:r>
            <a:endParaRPr lang="en-US" sz="2000" kern="0" dirty="0">
              <a:solidFill>
                <a:srgbClr val="002060"/>
              </a:solidFill>
            </a:endParaRPr>
          </a:p>
        </p:txBody>
      </p:sp>
      <p:sp>
        <p:nvSpPr>
          <p:cNvPr id="6" name="Title 1"/>
          <p:cNvSpPr>
            <a:spLocks noGrp="1"/>
          </p:cNvSpPr>
          <p:nvPr>
            <p:ph type="title"/>
          </p:nvPr>
        </p:nvSpPr>
        <p:spPr>
          <a:xfrm>
            <a:off x="0" y="503406"/>
            <a:ext cx="9144000" cy="990600"/>
          </a:xfrm>
        </p:spPr>
        <p:txBody>
          <a:bodyPr/>
          <a:lstStyle/>
          <a:p>
            <a:r>
              <a:rPr lang="en-US" sz="2400" dirty="0" smtClean="0">
                <a:solidFill>
                  <a:srgbClr val="002060"/>
                </a:solidFill>
              </a:rPr>
              <a:t>Adult Heart-Lung Transplants (2000-6/2017)
</a:t>
            </a:r>
            <a:endParaRPr lang="en-US" sz="2400" dirty="0">
              <a:solidFill>
                <a:srgbClr val="002060"/>
              </a:solidFill>
            </a:endParaRPr>
          </a:p>
        </p:txBody>
      </p:sp>
      <p:grpSp>
        <p:nvGrpSpPr>
          <p:cNvPr id="7" name="logo"/>
          <p:cNvGrpSpPr/>
          <p:nvPr/>
        </p:nvGrpSpPr>
        <p:grpSpPr>
          <a:xfrm>
            <a:off x="2" y="6146792"/>
            <a:ext cx="4715932" cy="711201"/>
            <a:chOff x="1" y="6067776"/>
            <a:chExt cx="4952999" cy="790224"/>
          </a:xfrm>
        </p:grpSpPr>
        <p:pic>
          <p:nvPicPr>
            <p:cNvPr id="8" name="Picture 7"/>
            <p:cNvPicPr>
              <a:picLocks noChangeAspect="1"/>
            </p:cNvPicPr>
            <p:nvPr/>
          </p:nvPicPr>
          <p:blipFill>
            <a:blip r:embed="rId3" cstate="print"/>
            <a:stretch>
              <a:fillRect/>
            </a:stretch>
          </p:blipFill>
          <p:spPr>
            <a:xfrm>
              <a:off x="1" y="6172200"/>
              <a:ext cx="4952999" cy="685800"/>
            </a:xfrm>
            <a:prstGeom prst="rect">
              <a:avLst/>
            </a:prstGeom>
            <a:ln>
              <a:solidFill>
                <a:schemeClr val="bg2"/>
              </a:solidFill>
            </a:ln>
          </p:spPr>
        </p:pic>
        <p:sp>
          <p:nvSpPr>
            <p:cNvPr id="9" name="TextBox 8"/>
            <p:cNvSpPr txBox="1"/>
            <p:nvPr/>
          </p:nvSpPr>
          <p:spPr>
            <a:xfrm>
              <a:off x="2895600" y="6568974"/>
              <a:ext cx="2044792" cy="273579"/>
            </a:xfrm>
            <a:prstGeom prst="rect">
              <a:avLst/>
            </a:prstGeom>
            <a:noFill/>
          </p:spPr>
          <p:txBody>
            <a:bodyPr wrap="square" lIns="45720" rIns="0" rtlCol="0" anchor="ctr" anchorCtr="0">
              <a:spAutoFit/>
            </a:bodyPr>
            <a:lstStyle/>
            <a:p>
              <a:endParaRPr lang="en-US" sz="1000" b="1" dirty="0">
                <a:solidFill>
                  <a:schemeClr val="bg1"/>
                </a:solidFill>
                <a:latin typeface="Arial"/>
                <a:cs typeface="Arial"/>
              </a:endParaRPr>
            </a:p>
          </p:txBody>
        </p:sp>
        <p:sp>
          <p:nvSpPr>
            <p:cNvPr id="10" name="TextBox 9"/>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3"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sp>
        <p:nvSpPr>
          <p:cNvPr id="3" name="TextBox 2"/>
          <p:cNvSpPr txBox="1"/>
          <p:nvPr/>
        </p:nvSpPr>
        <p:spPr>
          <a:xfrm>
            <a:off x="600075" y="3945607"/>
            <a:ext cx="7943850" cy="553998"/>
          </a:xfrm>
          <a:prstGeom prst="rect">
            <a:avLst/>
          </a:prstGeom>
          <a:noFill/>
        </p:spPr>
        <p:txBody>
          <a:bodyPr wrap="square" rtlCol="0">
            <a:spAutoFit/>
          </a:bodyPr>
          <a:lstStyle/>
          <a:p>
            <a:pPr algn="just"/>
            <a:r>
              <a:rPr lang="en-US" sz="1500" u="sng" dirty="0" smtClean="0">
                <a:solidFill>
                  <a:schemeClr val="bg1"/>
                </a:solidFill>
              </a:rPr>
              <a:t>Note</a:t>
            </a:r>
            <a:r>
              <a:rPr lang="en-US" sz="1500" dirty="0" smtClean="0">
                <a:solidFill>
                  <a:schemeClr val="bg1"/>
                </a:solidFill>
              </a:rPr>
              <a:t>: Recipient age and donor-recipient height difference were retained in the final model but were not statistically significant (p-values </a:t>
            </a:r>
            <a:r>
              <a:rPr lang="en-US" sz="1500" u="sng" dirty="0" smtClean="0">
                <a:solidFill>
                  <a:schemeClr val="bg1"/>
                </a:solidFill>
              </a:rPr>
              <a:t>&gt;</a:t>
            </a:r>
            <a:r>
              <a:rPr lang="en-US" sz="1500" dirty="0" smtClean="0">
                <a:solidFill>
                  <a:schemeClr val="bg1"/>
                </a:solidFill>
              </a:rPr>
              <a:t> 0.05).</a:t>
            </a:r>
          </a:p>
        </p:txBody>
      </p:sp>
    </p:spTree>
    <p:extLst>
      <p:ext uri="{BB962C8B-B14F-4D97-AF65-F5344CB8AC3E}">
        <p14:creationId xmlns:p14="http://schemas.microsoft.com/office/powerpoint/2010/main" val="35585885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244710491"/>
              </p:ext>
            </p:extLst>
          </p:nvPr>
        </p:nvGraphicFramePr>
        <p:xfrm>
          <a:off x="152400" y="1219200"/>
          <a:ext cx="8839200" cy="5334000"/>
        </p:xfrm>
        <a:graphic>
          <a:graphicData uri="http://schemas.openxmlformats.org/drawingml/2006/chart">
            <c:chart xmlns:c="http://schemas.openxmlformats.org/drawingml/2006/chart" xmlns:r="http://schemas.openxmlformats.org/officeDocument/2006/relationships" r:id="rId3"/>
          </a:graphicData>
        </a:graphic>
      </p:graphicFrame>
      <p:sp>
        <p:nvSpPr>
          <p:cNvPr id="15" name="Title 1"/>
          <p:cNvSpPr txBox="1">
            <a:spLocks/>
          </p:cNvSpPr>
          <p:nvPr/>
        </p:nvSpPr>
        <p:spPr bwMode="auto">
          <a:xfrm>
            <a:off x="228600" y="163200"/>
            <a:ext cx="8686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Heart-Lung Transplants</a:t>
            </a:r>
            <a:br>
              <a:rPr lang="en-US" sz="2600" kern="0" dirty="0" smtClean="0">
                <a:solidFill>
                  <a:srgbClr val="002060"/>
                </a:solidFill>
              </a:rPr>
            </a:br>
            <a:r>
              <a:rPr lang="en-US" sz="2400" kern="0" dirty="0" smtClean="0">
                <a:solidFill>
                  <a:srgbClr val="002060"/>
                </a:solidFill>
              </a:rPr>
              <a:t>Average Center Volume by Location</a:t>
            </a:r>
            <a:br>
              <a:rPr lang="en-US" sz="2400" kern="0" dirty="0" smtClean="0">
                <a:solidFill>
                  <a:srgbClr val="002060"/>
                </a:solidFill>
              </a:rPr>
            </a:br>
            <a:endParaRPr lang="en-US" sz="2000" kern="0" dirty="0">
              <a:solidFill>
                <a:srgbClr val="002060"/>
              </a:solidFill>
            </a:endParaRPr>
          </a:p>
        </p:txBody>
      </p:sp>
      <p:sp>
        <p:nvSpPr>
          <p:cNvPr id="5" name="title_cohort"/>
          <p:cNvSpPr txBox="1"/>
          <p:nvPr/>
        </p:nvSpPr>
        <p:spPr>
          <a:xfrm>
            <a:off x="1947573" y="914407"/>
            <a:ext cx="5257800" cy="400110"/>
          </a:xfrm>
          <a:prstGeom prst="rect">
            <a:avLst/>
          </a:prstGeom>
          <a:noFill/>
        </p:spPr>
        <p:txBody>
          <a:bodyPr wrap="square" rtlCol="0">
            <a:spAutoFit/>
          </a:bodyPr>
          <a:lstStyle/>
          <a:p>
            <a:pPr algn="ctr"/>
            <a:r>
              <a:rPr lang="en-US" sz="2000" b="1" kern="0" dirty="0" smtClean="0">
                <a:solidFill>
                  <a:srgbClr val="002060"/>
                </a:solidFill>
              </a:rPr>
              <a:t>(Transplants: January 2010 – June 2018)</a:t>
            </a:r>
            <a:endParaRPr lang="en-US" sz="2000" b="1" kern="0" dirty="0">
              <a:solidFill>
                <a:srgbClr val="002060"/>
              </a:solidFill>
            </a:endParaRPr>
          </a:p>
        </p:txBody>
      </p:sp>
      <p:grpSp>
        <p:nvGrpSpPr>
          <p:cNvPr id="16" name="Group 15"/>
          <p:cNvGrpSpPr/>
          <p:nvPr/>
        </p:nvGrpSpPr>
        <p:grpSpPr>
          <a:xfrm>
            <a:off x="2" y="6146792"/>
            <a:ext cx="4715932" cy="711201"/>
            <a:chOff x="2" y="6146792"/>
            <a:chExt cx="4715932" cy="711201"/>
          </a:xfrm>
        </p:grpSpPr>
        <p:grpSp>
          <p:nvGrpSpPr>
            <p:cNvPr id="17" name="Group 16"/>
            <p:cNvGrpSpPr/>
            <p:nvPr/>
          </p:nvGrpSpPr>
          <p:grpSpPr>
            <a:xfrm>
              <a:off x="2" y="6146792"/>
              <a:ext cx="4715932" cy="711201"/>
              <a:chOff x="1" y="6067776"/>
              <a:chExt cx="4952999" cy="790224"/>
            </a:xfrm>
          </p:grpSpPr>
          <p:pic>
            <p:nvPicPr>
              <p:cNvPr id="19" name="Picture 18"/>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0"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8"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414415878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p:cNvGraphicFramePr>
            <a:graphicFrameLocks noGrp="1"/>
          </p:cNvGraphicFramePr>
          <p:nvPr>
            <p:ph idx="1"/>
            <p:extLst/>
          </p:nvPr>
        </p:nvGraphicFramePr>
        <p:xfrm>
          <a:off x="266700" y="1630141"/>
          <a:ext cx="8610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9" name="pvalue"/>
          <p:cNvSpPr txBox="1"/>
          <p:nvPr/>
        </p:nvSpPr>
        <p:spPr>
          <a:xfrm>
            <a:off x="3657600" y="1981200"/>
            <a:ext cx="1828800" cy="323165"/>
          </a:xfrm>
          <a:prstGeom prst="rect">
            <a:avLst/>
          </a:prstGeom>
          <a:noFill/>
        </p:spPr>
        <p:txBody>
          <a:bodyPr wrap="square" rtlCol="0">
            <a:spAutoFit/>
          </a:bodyPr>
          <a:lstStyle/>
          <a:p>
            <a:pPr algn="ctr"/>
            <a:r>
              <a:rPr lang="en-US" sz="1500" b="1" dirty="0" smtClean="0">
                <a:solidFill>
                  <a:schemeClr val="bg2"/>
                </a:solidFill>
              </a:rPr>
              <a:t>p = 0.0080</a:t>
            </a:r>
            <a:endParaRPr lang="en-US" sz="1500" b="1" dirty="0">
              <a:solidFill>
                <a:schemeClr val="bg2"/>
              </a:solidFill>
            </a:endParaRPr>
          </a:p>
        </p:txBody>
      </p:sp>
      <p:sp>
        <p:nvSpPr>
          <p:cNvPr id="14" name="nvalue"/>
          <p:cNvSpPr txBox="1"/>
          <p:nvPr/>
        </p:nvSpPr>
        <p:spPr>
          <a:xfrm>
            <a:off x="6477000" y="6172200"/>
            <a:ext cx="1981200" cy="461665"/>
          </a:xfrm>
          <a:prstGeom prst="rect">
            <a:avLst/>
          </a:prstGeom>
          <a:noFill/>
        </p:spPr>
        <p:txBody>
          <a:bodyPr wrap="square" rtlCol="0">
            <a:spAutoFit/>
          </a:bodyPr>
          <a:lstStyle/>
          <a:p>
            <a:pPr algn="ctr"/>
            <a:r>
              <a:rPr lang="en-US" sz="2400" b="1" dirty="0" smtClean="0">
                <a:solidFill>
                  <a:srgbClr val="002060"/>
                </a:solidFill>
              </a:rPr>
              <a:t>(N = 1,421)</a:t>
            </a:r>
            <a:endParaRPr lang="en-US" sz="2400" b="1" dirty="0">
              <a:solidFill>
                <a:srgbClr val="002060"/>
              </a:solidFill>
            </a:endParaRPr>
          </a:p>
        </p:txBody>
      </p:sp>
      <p:sp>
        <p:nvSpPr>
          <p:cNvPr id="18" name="Title 4"/>
          <p:cNvSpPr txBox="1">
            <a:spLocks/>
          </p:cNvSpPr>
          <p:nvPr/>
        </p:nvSpPr>
        <p:spPr bwMode="auto">
          <a:xfrm>
            <a:off x="0" y="340976"/>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000" kern="0" dirty="0" smtClean="0">
                <a:solidFill>
                  <a:srgbClr val="0070C0"/>
                </a:solidFill>
              </a:rPr>
              <a:t>
</a:t>
            </a:r>
            <a:endParaRPr lang="en-US" sz="2000" kern="0" dirty="0">
              <a:solidFill>
                <a:srgbClr val="0070C0"/>
              </a:solidFill>
            </a:endParaRPr>
          </a:p>
        </p:txBody>
      </p:sp>
      <p:sp>
        <p:nvSpPr>
          <p:cNvPr id="17" name="Title 3"/>
          <p:cNvSpPr txBox="1">
            <a:spLocks/>
          </p:cNvSpPr>
          <p:nvPr/>
        </p:nvSpPr>
        <p:spPr bwMode="auto">
          <a:xfrm>
            <a:off x="0" y="340976"/>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000" kern="0" dirty="0" smtClean="0">
                <a:solidFill>
                  <a:srgbClr val="0070C0"/>
                </a:solidFill>
              </a:rPr>
              <a:t>
Donor age (years)
</a:t>
            </a:r>
            <a:endParaRPr lang="en-US" sz="2000" kern="0" dirty="0">
              <a:solidFill>
                <a:srgbClr val="0070C0"/>
              </a:solidFill>
            </a:endParaRPr>
          </a:p>
        </p:txBody>
      </p:sp>
      <p:sp>
        <p:nvSpPr>
          <p:cNvPr id="16" name="Title 2"/>
          <p:cNvSpPr txBox="1">
            <a:spLocks/>
          </p:cNvSpPr>
          <p:nvPr/>
        </p:nvSpPr>
        <p:spPr bwMode="auto">
          <a:xfrm>
            <a:off x="0" y="340976"/>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000" kern="0" dirty="0" smtClean="0">
                <a:solidFill>
                  <a:srgbClr val="002060"/>
                </a:solidFill>
              </a:rPr>
              <a:t>
Risk Factors For 1 Year Mortality with 95% Confidence Limits
</a:t>
            </a:r>
            <a:endParaRPr lang="en-US" sz="2000" kern="0" dirty="0">
              <a:solidFill>
                <a:srgbClr val="002060"/>
              </a:solidFill>
            </a:endParaRPr>
          </a:p>
        </p:txBody>
      </p:sp>
      <p:sp>
        <p:nvSpPr>
          <p:cNvPr id="2" name="Title 1"/>
          <p:cNvSpPr>
            <a:spLocks noGrp="1"/>
          </p:cNvSpPr>
          <p:nvPr>
            <p:ph type="title"/>
          </p:nvPr>
        </p:nvSpPr>
        <p:spPr>
          <a:xfrm>
            <a:off x="0" y="340976"/>
            <a:ext cx="9144000" cy="990600"/>
          </a:xfrm>
        </p:spPr>
        <p:txBody>
          <a:bodyPr/>
          <a:lstStyle/>
          <a:p>
            <a:r>
              <a:rPr lang="en-US" sz="2400" dirty="0" smtClean="0">
                <a:solidFill>
                  <a:srgbClr val="002060"/>
                </a:solidFill>
              </a:rPr>
              <a:t>Adult Heart-Lung Transplants (2000-6/2017)
</a:t>
            </a:r>
            <a:endParaRPr lang="en-US" sz="2400" dirty="0">
              <a:solidFill>
                <a:srgbClr val="002060"/>
              </a:solidFill>
            </a:endParaRPr>
          </a:p>
        </p:txBody>
      </p:sp>
      <p:grpSp>
        <p:nvGrpSpPr>
          <p:cNvPr id="19" name="logo"/>
          <p:cNvGrpSpPr/>
          <p:nvPr/>
        </p:nvGrpSpPr>
        <p:grpSpPr>
          <a:xfrm>
            <a:off x="2" y="6146792"/>
            <a:ext cx="4715932" cy="711201"/>
            <a:chOff x="1" y="6067776"/>
            <a:chExt cx="4952999" cy="790224"/>
          </a:xfrm>
        </p:grpSpPr>
        <p:pic>
          <p:nvPicPr>
            <p:cNvPr id="20" name="Picture 19"/>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1" name="TextBox 20"/>
            <p:cNvSpPr txBox="1"/>
            <p:nvPr/>
          </p:nvSpPr>
          <p:spPr>
            <a:xfrm>
              <a:off x="2895600" y="6568974"/>
              <a:ext cx="2044792" cy="273579"/>
            </a:xfrm>
            <a:prstGeom prst="rect">
              <a:avLst/>
            </a:prstGeom>
            <a:noFill/>
          </p:spPr>
          <p:txBody>
            <a:bodyPr wrap="square" lIns="45720" rIns="0" rtlCol="0" anchor="ctr" anchorCtr="0">
              <a:spAutoFit/>
            </a:bodyPr>
            <a:lstStyle/>
            <a:p>
              <a:endParaRPr lang="en-US" sz="1000" b="1" dirty="0">
                <a:solidFill>
                  <a:schemeClr val="bg1"/>
                </a:solidFill>
                <a:latin typeface="Arial"/>
                <a:cs typeface="Arial"/>
              </a:endParaRPr>
            </a:p>
          </p:txBody>
        </p:sp>
        <p:sp>
          <p:nvSpPr>
            <p:cNvPr id="22" name="TextBox 21"/>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23"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spTree>
    <p:extLst>
      <p:ext uri="{BB962C8B-B14F-4D97-AF65-F5344CB8AC3E}">
        <p14:creationId xmlns:p14="http://schemas.microsoft.com/office/powerpoint/2010/main" val="25422940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ontent Placeholder 10">
            <a:hlinkClick r:id="rId3"/>
          </p:cNvPr>
          <p:cNvGraphicFramePr>
            <a:graphicFrameLocks noGrp="1"/>
          </p:cNvGraphicFramePr>
          <p:nvPr>
            <p:ph idx="1"/>
            <p:extLst>
              <p:ext uri="{D42A27DB-BD31-4B8C-83A1-F6EECF244321}">
                <p14:modId xmlns:p14="http://schemas.microsoft.com/office/powerpoint/2010/main" val="1595709451"/>
              </p:ext>
            </p:extLst>
          </p:nvPr>
        </p:nvGraphicFramePr>
        <p:xfrm>
          <a:off x="1645920" y="1371600"/>
          <a:ext cx="5715000" cy="4571996"/>
        </p:xfrm>
        <a:graphic>
          <a:graphicData uri="http://schemas.openxmlformats.org/drawingml/2006/table">
            <a:tbl>
              <a:tblPr bandRow="1">
                <a:tableStyleId>{5C22544A-7EE6-4342-B048-85BDC9FD1C3A}</a:tableStyleId>
              </a:tblPr>
              <a:tblGrid>
                <a:gridCol w="3962400">
                  <a:extLst>
                    <a:ext uri="{9D8B030D-6E8A-4147-A177-3AD203B41FA5}">
                      <a16:colId xmlns:a16="http://schemas.microsoft.com/office/drawing/2014/main" val="20000"/>
                    </a:ext>
                  </a:extLst>
                </a:gridCol>
                <a:gridCol w="1752600">
                  <a:extLst>
                    <a:ext uri="{9D8B030D-6E8A-4147-A177-3AD203B41FA5}">
                      <a16:colId xmlns:a16="http://schemas.microsoft.com/office/drawing/2014/main" val="20001"/>
                    </a:ext>
                  </a:extLst>
                </a:gridCol>
              </a:tblGrid>
              <a:tr h="351692">
                <a:tc>
                  <a:txBody>
                    <a:bodyPr/>
                    <a:lstStyle/>
                    <a:p>
                      <a:pPr rtl="0" fontAlgn="t"/>
                      <a:r>
                        <a:rPr lang="en-US" sz="1700" b="1" dirty="0">
                          <a:solidFill>
                            <a:schemeClr val="bg2"/>
                          </a:solidFill>
                        </a:rPr>
                        <a:t>Diagnosis</a:t>
                      </a:r>
                      <a:endParaRPr lang="en-US" dirty="0">
                        <a:solidFill>
                          <a:schemeClr val="bg2"/>
                        </a:solidFill>
                      </a:endParaRPr>
                    </a:p>
                  </a:txBody>
                  <a:tcPr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t"/>
                      <a:r>
                        <a:rPr lang="en-US" sz="1600" b="1" dirty="0">
                          <a:solidFill>
                            <a:schemeClr val="bg2"/>
                          </a:solidFill>
                        </a:rPr>
                        <a:t>N  (%)</a:t>
                      </a:r>
                      <a:endParaRPr lang="en-US" dirty="0">
                        <a:solidFill>
                          <a:schemeClr val="bg2"/>
                        </a:solidFill>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51692">
                <a:tc>
                  <a:txBody>
                    <a:bodyPr/>
                    <a:lstStyle/>
                    <a:p>
                      <a:pPr lvl="0" algn="l" fontAlgn="t"/>
                      <a:r>
                        <a:rPr lang="en-US" sz="1400" b="1" i="0" u="none" strike="noStrike" dirty="0">
                          <a:solidFill>
                            <a:srgbClr val="000000"/>
                          </a:solidFill>
                          <a:effectLst/>
                          <a:latin typeface="Arial" panose="020B0604020202020204" pitchFamily="34" charset="0"/>
                        </a:rPr>
                        <a:t>PH-not IPAH</a:t>
                      </a:r>
                    </a:p>
                  </a:txBody>
                  <a:tcPr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400" b="1" i="0" u="none" strike="noStrike" dirty="0">
                          <a:solidFill>
                            <a:srgbClr val="000000"/>
                          </a:solidFill>
                          <a:effectLst/>
                          <a:latin typeface="Arial" panose="020B0604020202020204" pitchFamily="34" charset="0"/>
                        </a:rPr>
                        <a:t>1,142 (37.7%)</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51692">
                <a:tc>
                  <a:txBody>
                    <a:bodyPr/>
                    <a:lstStyle/>
                    <a:p>
                      <a:pPr lvl="0" algn="l" fontAlgn="t"/>
                      <a:r>
                        <a:rPr lang="en-US" sz="1400" b="1" i="0" u="none" strike="noStrike" dirty="0">
                          <a:solidFill>
                            <a:srgbClr val="000000"/>
                          </a:solidFill>
                          <a:effectLst/>
                          <a:latin typeface="Arial" panose="020B0604020202020204" pitchFamily="34" charset="0"/>
                        </a:rPr>
                        <a:t>IPAH</a:t>
                      </a:r>
                    </a:p>
                  </a:txBody>
                  <a:tcPr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400" b="1" i="0" u="none" strike="noStrike" dirty="0">
                          <a:solidFill>
                            <a:srgbClr val="000000"/>
                          </a:solidFill>
                          <a:effectLst/>
                          <a:latin typeface="Arial" panose="020B0604020202020204" pitchFamily="34" charset="0"/>
                        </a:rPr>
                        <a:t>860 (28.4%)</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51692">
                <a:tc>
                  <a:txBody>
                    <a:bodyPr/>
                    <a:lstStyle/>
                    <a:p>
                      <a:pPr lvl="0" algn="l" fontAlgn="t"/>
                      <a:r>
                        <a:rPr lang="en-US" sz="1400" b="1" i="0" u="none" strike="noStrike" dirty="0">
                          <a:solidFill>
                            <a:srgbClr val="000000"/>
                          </a:solidFill>
                          <a:effectLst/>
                          <a:latin typeface="Arial" panose="020B0604020202020204" pitchFamily="34" charset="0"/>
                        </a:rPr>
                        <a:t>CF</a:t>
                      </a:r>
                    </a:p>
                  </a:txBody>
                  <a:tcPr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400" b="1" i="0" u="none" strike="noStrike" dirty="0">
                          <a:solidFill>
                            <a:srgbClr val="000000"/>
                          </a:solidFill>
                          <a:effectLst/>
                          <a:latin typeface="Arial" panose="020B0604020202020204" pitchFamily="34" charset="0"/>
                        </a:rPr>
                        <a:t>452 (14.9%)</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351692">
                <a:tc>
                  <a:txBody>
                    <a:bodyPr/>
                    <a:lstStyle/>
                    <a:p>
                      <a:pPr lvl="0" algn="l" fontAlgn="t"/>
                      <a:r>
                        <a:rPr lang="en-US" sz="1400" b="1" i="0" u="none" strike="noStrike" dirty="0">
                          <a:solidFill>
                            <a:srgbClr val="000000"/>
                          </a:solidFill>
                          <a:effectLst/>
                          <a:latin typeface="Arial" panose="020B0604020202020204" pitchFamily="34" charset="0"/>
                        </a:rPr>
                        <a:t>COPD</a:t>
                      </a:r>
                    </a:p>
                  </a:txBody>
                  <a:tcPr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400" b="1" i="0" u="none" strike="noStrike" dirty="0">
                          <a:solidFill>
                            <a:srgbClr val="000000"/>
                          </a:solidFill>
                          <a:effectLst/>
                          <a:latin typeface="Arial" panose="020B0604020202020204" pitchFamily="34" charset="0"/>
                        </a:rPr>
                        <a:t>131 (4.3%)</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351692">
                <a:tc>
                  <a:txBody>
                    <a:bodyPr/>
                    <a:lstStyle/>
                    <a:p>
                      <a:pPr lvl="0" algn="l" fontAlgn="t"/>
                      <a:r>
                        <a:rPr lang="en-US" sz="1400" b="1" i="0" u="none" strike="noStrike" dirty="0">
                          <a:solidFill>
                            <a:srgbClr val="000000"/>
                          </a:solidFill>
                          <a:effectLst/>
                          <a:latin typeface="Arial" panose="020B0604020202020204" pitchFamily="34" charset="0"/>
                        </a:rPr>
                        <a:t>IIP</a:t>
                      </a:r>
                    </a:p>
                  </a:txBody>
                  <a:tcPr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400" b="1" i="0" u="none" strike="noStrike" dirty="0">
                          <a:solidFill>
                            <a:srgbClr val="000000"/>
                          </a:solidFill>
                          <a:effectLst/>
                          <a:latin typeface="Arial" panose="020B0604020202020204" pitchFamily="34" charset="0"/>
                        </a:rPr>
                        <a:t>117 (3.9%)</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351692">
                <a:tc>
                  <a:txBody>
                    <a:bodyPr/>
                    <a:lstStyle/>
                    <a:p>
                      <a:pPr lvl="0" algn="l" fontAlgn="t"/>
                      <a:r>
                        <a:rPr lang="en-US" sz="1400" b="1" i="0" u="none" strike="noStrike" dirty="0">
                          <a:solidFill>
                            <a:srgbClr val="000000"/>
                          </a:solidFill>
                          <a:effectLst/>
                          <a:latin typeface="Arial" panose="020B0604020202020204" pitchFamily="34" charset="0"/>
                        </a:rPr>
                        <a:t>ILD-not IIP</a:t>
                      </a:r>
                    </a:p>
                  </a:txBody>
                  <a:tcPr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400" b="1" i="0" u="none" strike="noStrike" dirty="0">
                          <a:solidFill>
                            <a:srgbClr val="000000"/>
                          </a:solidFill>
                          <a:effectLst/>
                          <a:latin typeface="Arial" panose="020B0604020202020204" pitchFamily="34" charset="0"/>
                        </a:rPr>
                        <a:t>60 (2.0%)</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351692">
                <a:tc>
                  <a:txBody>
                    <a:bodyPr/>
                    <a:lstStyle/>
                    <a:p>
                      <a:pPr lvl="0" algn="l" fontAlgn="t"/>
                      <a:r>
                        <a:rPr lang="en-US" sz="1400" b="1" i="0" u="none" strike="noStrike" dirty="0">
                          <a:solidFill>
                            <a:srgbClr val="000000"/>
                          </a:solidFill>
                          <a:effectLst/>
                          <a:latin typeface="Arial" panose="020B0604020202020204" pitchFamily="34" charset="0"/>
                        </a:rPr>
                        <a:t>A1ATD</a:t>
                      </a:r>
                    </a:p>
                  </a:txBody>
                  <a:tcPr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400" b="1" i="0" u="none" strike="noStrike" dirty="0">
                          <a:solidFill>
                            <a:srgbClr val="000000"/>
                          </a:solidFill>
                          <a:effectLst/>
                          <a:latin typeface="Arial" panose="020B0604020202020204" pitchFamily="34" charset="0"/>
                        </a:rPr>
                        <a:t>59 (1.9%)</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351692">
                <a:tc>
                  <a:txBody>
                    <a:bodyPr/>
                    <a:lstStyle/>
                    <a:p>
                      <a:pPr lvl="0" algn="l" fontAlgn="t"/>
                      <a:r>
                        <a:rPr lang="en-US" sz="1400" b="1" i="0" u="none" strike="noStrike" dirty="0">
                          <a:solidFill>
                            <a:srgbClr val="000000"/>
                          </a:solidFill>
                          <a:effectLst/>
                          <a:latin typeface="Arial" panose="020B0604020202020204" pitchFamily="34" charset="0"/>
                        </a:rPr>
                        <a:t>Sarcoidosis</a:t>
                      </a:r>
                    </a:p>
                  </a:txBody>
                  <a:tcPr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400" b="1" i="0" u="none" strike="noStrike" dirty="0">
                          <a:solidFill>
                            <a:srgbClr val="000000"/>
                          </a:solidFill>
                          <a:effectLst/>
                          <a:latin typeface="Arial" panose="020B0604020202020204" pitchFamily="34" charset="0"/>
                        </a:rPr>
                        <a:t>59 (1.9%)</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351692">
                <a:tc>
                  <a:txBody>
                    <a:bodyPr/>
                    <a:lstStyle/>
                    <a:p>
                      <a:pPr lvl="0" algn="l" fontAlgn="t"/>
                      <a:r>
                        <a:rPr lang="en-US" sz="1400" b="1" i="0" u="none" strike="noStrike" dirty="0">
                          <a:solidFill>
                            <a:srgbClr val="000000"/>
                          </a:solidFill>
                          <a:effectLst/>
                          <a:latin typeface="Arial" panose="020B0604020202020204" pitchFamily="34" charset="0"/>
                        </a:rPr>
                        <a:t>Non CF-bronchiectasis</a:t>
                      </a:r>
                    </a:p>
                  </a:txBody>
                  <a:tcPr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400" b="1" i="0" u="none" strike="noStrike" dirty="0">
                          <a:solidFill>
                            <a:srgbClr val="000000"/>
                          </a:solidFill>
                          <a:effectLst/>
                          <a:latin typeface="Arial" panose="020B0604020202020204" pitchFamily="34" charset="0"/>
                        </a:rPr>
                        <a:t>34 (1.1%)</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351692">
                <a:tc>
                  <a:txBody>
                    <a:bodyPr/>
                    <a:lstStyle/>
                    <a:p>
                      <a:pPr lvl="0" algn="l" fontAlgn="t"/>
                      <a:r>
                        <a:rPr lang="en-US" sz="1400" b="1" i="0" u="none" strike="noStrike" dirty="0">
                          <a:solidFill>
                            <a:srgbClr val="000000"/>
                          </a:solidFill>
                          <a:effectLst/>
                          <a:latin typeface="Arial" panose="020B0604020202020204" pitchFamily="34" charset="0"/>
                        </a:rPr>
                        <a:t>Retransplant</a:t>
                      </a:r>
                    </a:p>
                  </a:txBody>
                  <a:tcPr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400" b="1" i="0" u="none" strike="noStrike" dirty="0">
                          <a:solidFill>
                            <a:srgbClr val="000000"/>
                          </a:solidFill>
                          <a:effectLst/>
                          <a:latin typeface="Arial" panose="020B0604020202020204" pitchFamily="34" charset="0"/>
                        </a:rPr>
                        <a:t>24 (0.8%)</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r h="351692">
                <a:tc>
                  <a:txBody>
                    <a:bodyPr/>
                    <a:lstStyle/>
                    <a:p>
                      <a:pPr lvl="0" algn="l" fontAlgn="t"/>
                      <a:r>
                        <a:rPr lang="en-US" sz="1400" b="1" i="0" u="none" strike="noStrike" dirty="0">
                          <a:solidFill>
                            <a:srgbClr val="000000"/>
                          </a:solidFill>
                          <a:effectLst/>
                          <a:latin typeface="Arial" panose="020B0604020202020204" pitchFamily="34" charset="0"/>
                        </a:rPr>
                        <a:t>OB</a:t>
                      </a:r>
                    </a:p>
                  </a:txBody>
                  <a:tcPr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r>
                        <a:rPr lang="en-US" sz="1400" b="1" i="0" u="none" strike="noStrike" dirty="0">
                          <a:solidFill>
                            <a:srgbClr val="000000"/>
                          </a:solidFill>
                          <a:effectLst/>
                          <a:latin typeface="Arial" panose="020B0604020202020204" pitchFamily="34" charset="0"/>
                        </a:rPr>
                        <a:t>21 (0.7%)</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1"/>
                  </a:ext>
                </a:extLst>
              </a:tr>
              <a:tr h="351692">
                <a:tc>
                  <a:txBody>
                    <a:bodyPr/>
                    <a:lstStyle/>
                    <a:p>
                      <a:pPr lvl="0" algn="l" fontAlgn="t"/>
                      <a:r>
                        <a:rPr lang="en-US" sz="1400" b="1" i="0" u="none" strike="noStrike" dirty="0">
                          <a:solidFill>
                            <a:srgbClr val="000000"/>
                          </a:solidFill>
                          <a:effectLst/>
                          <a:latin typeface="Arial" panose="020B0604020202020204" pitchFamily="34" charset="0"/>
                        </a:rPr>
                        <a:t>Other</a:t>
                      </a:r>
                    </a:p>
                  </a:txBody>
                  <a:tcPr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t"/>
                      <a:r>
                        <a:rPr lang="en-US" sz="1400" b="1" i="0" u="none" strike="noStrike" dirty="0">
                          <a:solidFill>
                            <a:srgbClr val="000000"/>
                          </a:solidFill>
                          <a:effectLst/>
                          <a:latin typeface="Arial" panose="020B0604020202020204" pitchFamily="34" charset="0"/>
                        </a:rPr>
                        <a:t>68 (2.2%)</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12"/>
                  </a:ext>
                </a:extLst>
              </a:tr>
            </a:tbl>
          </a:graphicData>
        </a:graphic>
      </p:graphicFrame>
      <p:sp>
        <p:nvSpPr>
          <p:cNvPr id="20" name="Title 1"/>
          <p:cNvSpPr txBox="1">
            <a:spLocks/>
          </p:cNvSpPr>
          <p:nvPr/>
        </p:nvSpPr>
        <p:spPr bwMode="auto">
          <a:xfrm>
            <a:off x="0" y="118110"/>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Heart-Lung Transplants</a:t>
            </a:r>
            <a:br>
              <a:rPr lang="en-US" sz="2600" kern="0" dirty="0" smtClean="0">
                <a:solidFill>
                  <a:srgbClr val="002060"/>
                </a:solidFill>
              </a:rPr>
            </a:br>
            <a:endParaRPr lang="en-US" sz="2000" kern="0" dirty="0">
              <a:solidFill>
                <a:srgbClr val="002060"/>
              </a:solidFill>
            </a:endParaRPr>
          </a:p>
        </p:txBody>
      </p:sp>
      <p:sp>
        <p:nvSpPr>
          <p:cNvPr id="3" name="Title 2"/>
          <p:cNvSpPr txBox="1"/>
          <p:nvPr/>
        </p:nvSpPr>
        <p:spPr>
          <a:xfrm>
            <a:off x="1066800" y="617737"/>
            <a:ext cx="2057400" cy="461665"/>
          </a:xfrm>
          <a:prstGeom prst="rect">
            <a:avLst/>
          </a:prstGeom>
          <a:noFill/>
        </p:spPr>
        <p:txBody>
          <a:bodyPr wrap="square" rtlCol="0">
            <a:spAutoFit/>
          </a:bodyPr>
          <a:lstStyle/>
          <a:p>
            <a:pPr algn="ctr"/>
            <a:r>
              <a:rPr lang="en-US" sz="2400" b="1" kern="0" dirty="0" smtClean="0">
                <a:solidFill>
                  <a:srgbClr val="002060"/>
                </a:solidFill>
              </a:rPr>
              <a:t>Diagnosis</a:t>
            </a:r>
            <a:endParaRPr lang="en-US" sz="2400" b="1" kern="0" dirty="0">
              <a:solidFill>
                <a:srgbClr val="002060"/>
              </a:solidFill>
            </a:endParaRPr>
          </a:p>
        </p:txBody>
      </p:sp>
      <p:sp>
        <p:nvSpPr>
          <p:cNvPr id="21" name="title_cohort"/>
          <p:cNvSpPr txBox="1"/>
          <p:nvPr/>
        </p:nvSpPr>
        <p:spPr>
          <a:xfrm>
            <a:off x="2810105" y="665927"/>
            <a:ext cx="5249694" cy="400110"/>
          </a:xfrm>
          <a:prstGeom prst="rect">
            <a:avLst/>
          </a:prstGeom>
          <a:noFill/>
        </p:spPr>
        <p:txBody>
          <a:bodyPr wrap="square" rtlCol="0">
            <a:spAutoFit/>
          </a:bodyPr>
          <a:lstStyle/>
          <a:p>
            <a:r>
              <a:rPr lang="en-US" sz="2000" b="1" kern="0" dirty="0" smtClean="0">
                <a:solidFill>
                  <a:srgbClr val="002060"/>
                </a:solidFill>
              </a:rPr>
              <a:t>(</a:t>
            </a:r>
            <a:r>
              <a:rPr lang="en-US" sz="2000" b="1" kern="0" dirty="0">
                <a:solidFill>
                  <a:srgbClr val="002060"/>
                </a:solidFill>
              </a:rPr>
              <a:t>Transplants: January </a:t>
            </a:r>
            <a:r>
              <a:rPr lang="en-US" sz="2000" b="1" kern="0" dirty="0" smtClean="0">
                <a:solidFill>
                  <a:srgbClr val="002060"/>
                </a:solidFill>
              </a:rPr>
              <a:t>1988 </a:t>
            </a:r>
            <a:r>
              <a:rPr lang="en-US" sz="2000" b="1" kern="0" dirty="0">
                <a:solidFill>
                  <a:srgbClr val="002060"/>
                </a:solidFill>
              </a:rPr>
              <a:t>– June </a:t>
            </a:r>
            <a:r>
              <a:rPr lang="en-US" sz="2000" b="1" kern="0" dirty="0" smtClean="0">
                <a:solidFill>
                  <a:srgbClr val="002060"/>
                </a:solidFill>
              </a:rPr>
              <a:t>2018)</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18" name="Picture 17"/>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19"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7"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6875662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3953796263"/>
              </p:ext>
            </p:extLst>
          </p:nvPr>
        </p:nvGraphicFramePr>
        <p:xfrm>
          <a:off x="76200" y="1104831"/>
          <a:ext cx="8839200" cy="5105400"/>
        </p:xfrm>
        <a:graphic>
          <a:graphicData uri="http://schemas.openxmlformats.org/drawingml/2006/chart">
            <c:chart xmlns:c="http://schemas.openxmlformats.org/drawingml/2006/chart" xmlns:r="http://schemas.openxmlformats.org/officeDocument/2006/relationships" r:id="rId3"/>
          </a:graphicData>
        </a:graphic>
      </p:graphicFrame>
      <p:sp>
        <p:nvSpPr>
          <p:cNvPr id="20" name="Title 1"/>
          <p:cNvSpPr txBox="1">
            <a:spLocks/>
          </p:cNvSpPr>
          <p:nvPr/>
        </p:nvSpPr>
        <p:spPr bwMode="auto">
          <a:xfrm>
            <a:off x="0" y="200488"/>
            <a:ext cx="91440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Heart-Lung Transplants</a:t>
            </a:r>
            <a:r>
              <a:rPr lang="en-US" sz="2400" kern="0" dirty="0" smtClean="0">
                <a:solidFill>
                  <a:srgbClr val="002060"/>
                </a:solidFill>
              </a:rPr>
              <a:t/>
            </a:r>
            <a:br>
              <a:rPr lang="en-US" sz="2400" kern="0" dirty="0" smtClean="0">
                <a:solidFill>
                  <a:srgbClr val="002060"/>
                </a:solidFill>
              </a:rPr>
            </a:br>
            <a:endParaRPr lang="en-US" sz="2000" kern="0" dirty="0">
              <a:solidFill>
                <a:srgbClr val="002060"/>
              </a:solidFill>
            </a:endParaRPr>
          </a:p>
        </p:txBody>
      </p:sp>
      <p:sp>
        <p:nvSpPr>
          <p:cNvPr id="3" name="Title 2"/>
          <p:cNvSpPr txBox="1"/>
          <p:nvPr/>
        </p:nvSpPr>
        <p:spPr>
          <a:xfrm>
            <a:off x="749052" y="652894"/>
            <a:ext cx="2971800" cy="461665"/>
          </a:xfrm>
          <a:prstGeom prst="rect">
            <a:avLst/>
          </a:prstGeom>
          <a:noFill/>
        </p:spPr>
        <p:txBody>
          <a:bodyPr wrap="square" rtlCol="0">
            <a:spAutoFit/>
          </a:bodyPr>
          <a:lstStyle/>
          <a:p>
            <a:r>
              <a:rPr lang="en-US" sz="2400" b="1" kern="0" dirty="0">
                <a:solidFill>
                  <a:srgbClr val="002060"/>
                </a:solidFill>
              </a:rPr>
              <a:t>Diagnosis by </a:t>
            </a:r>
            <a:r>
              <a:rPr lang="en-US" sz="2400" b="1" kern="0" dirty="0" smtClean="0">
                <a:solidFill>
                  <a:srgbClr val="002060"/>
                </a:solidFill>
              </a:rPr>
              <a:t>Era</a:t>
            </a:r>
            <a:endParaRPr lang="en-US" sz="2400" b="1" kern="0" dirty="0">
              <a:solidFill>
                <a:srgbClr val="002060"/>
              </a:solidFill>
            </a:endParaRPr>
          </a:p>
        </p:txBody>
      </p:sp>
      <p:sp>
        <p:nvSpPr>
          <p:cNvPr id="21" name="title_cohort"/>
          <p:cNvSpPr txBox="1"/>
          <p:nvPr/>
        </p:nvSpPr>
        <p:spPr>
          <a:xfrm>
            <a:off x="2985570" y="704721"/>
            <a:ext cx="5715000" cy="400110"/>
          </a:xfrm>
          <a:prstGeom prst="rect">
            <a:avLst/>
          </a:prstGeom>
          <a:noFill/>
        </p:spPr>
        <p:txBody>
          <a:bodyPr wrap="square" rtlCol="0">
            <a:spAutoFit/>
          </a:bodyPr>
          <a:lstStyle/>
          <a:p>
            <a:pPr algn="ctr"/>
            <a:r>
              <a:rPr lang="en-US" sz="2000" b="1" kern="0" dirty="0" smtClean="0">
                <a:solidFill>
                  <a:srgbClr val="002060"/>
                </a:solidFill>
              </a:rPr>
              <a:t>(Transplants: January 1992 – June 2018)</a:t>
            </a:r>
            <a:endParaRPr lang="en-US" sz="2000" b="1" kern="0" dirty="0">
              <a:solidFill>
                <a:srgbClr val="002060"/>
              </a:solidFill>
            </a:endParaRPr>
          </a:p>
        </p:txBody>
      </p:sp>
      <p:grpSp>
        <p:nvGrpSpPr>
          <p:cNvPr id="11" name="Group 10"/>
          <p:cNvGrpSpPr/>
          <p:nvPr/>
        </p:nvGrpSpPr>
        <p:grpSpPr>
          <a:xfrm>
            <a:off x="2" y="6146792"/>
            <a:ext cx="4715932" cy="711201"/>
            <a:chOff x="2" y="6146792"/>
            <a:chExt cx="4715932" cy="711201"/>
          </a:xfrm>
        </p:grpSpPr>
        <p:grpSp>
          <p:nvGrpSpPr>
            <p:cNvPr id="14" name="Group 13"/>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2"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5"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9650568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14400"/>
          </a:xfrm>
        </p:spPr>
        <p:txBody>
          <a:bodyPr/>
          <a:lstStyle/>
          <a:p>
            <a:r>
              <a:rPr lang="en-US" sz="2600" dirty="0" smtClean="0">
                <a:solidFill>
                  <a:srgbClr val="002060"/>
                </a:solidFill>
              </a:rPr>
              <a:t>Adult Heart-Lung Transplants</a:t>
            </a:r>
            <a:br>
              <a:rPr lang="en-US" sz="2600" dirty="0" smtClean="0">
                <a:solidFill>
                  <a:srgbClr val="002060"/>
                </a:solidFill>
              </a:rPr>
            </a:br>
            <a:r>
              <a:rPr lang="en-US" sz="2400" dirty="0" smtClean="0">
                <a:solidFill>
                  <a:srgbClr val="002060"/>
                </a:solidFill>
              </a:rPr>
              <a:t>Major Diagnoses by Year (%)</a:t>
            </a:r>
            <a:endParaRPr lang="en-US" sz="2400" dirty="0">
              <a:solidFill>
                <a:srgbClr val="002060"/>
              </a:solidFill>
            </a:endParaRP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3174294188"/>
              </p:ext>
            </p:extLst>
          </p:nvPr>
        </p:nvGraphicFramePr>
        <p:xfrm>
          <a:off x="122663" y="1143000"/>
          <a:ext cx="8868937" cy="5097774"/>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5105400" y="6261780"/>
            <a:ext cx="3810000" cy="461665"/>
          </a:xfrm>
          <a:prstGeom prst="rect">
            <a:avLst/>
          </a:prstGeom>
          <a:noFill/>
        </p:spPr>
        <p:txBody>
          <a:bodyPr wrap="square" rtlCol="0">
            <a:spAutoFit/>
          </a:bodyPr>
          <a:lstStyle/>
          <a:p>
            <a:r>
              <a:rPr lang="en-US" sz="1200" b="1" dirty="0" smtClean="0">
                <a:solidFill>
                  <a:srgbClr val="002060"/>
                </a:solidFill>
              </a:rPr>
              <a:t>Since only major indications are shown, sum of percentages for each year is less than 100%.</a:t>
            </a:r>
            <a:endParaRPr lang="en-US" sz="1200" b="1" dirty="0">
              <a:solidFill>
                <a:srgbClr val="002060"/>
              </a:solidFill>
            </a:endParaRPr>
          </a:p>
        </p:txBody>
      </p:sp>
      <p:grpSp>
        <p:nvGrpSpPr>
          <p:cNvPr id="11" name="Group 10"/>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19" name="Picture 18"/>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0"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4"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8430697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14400"/>
          </a:xfrm>
        </p:spPr>
        <p:txBody>
          <a:bodyPr/>
          <a:lstStyle/>
          <a:p>
            <a:r>
              <a:rPr lang="en-US" sz="2600" dirty="0" smtClean="0">
                <a:solidFill>
                  <a:srgbClr val="002060"/>
                </a:solidFill>
              </a:rPr>
              <a:t>Adult Heart-Lung Transplants</a:t>
            </a:r>
            <a:r>
              <a:rPr lang="en-US" sz="2400" dirty="0" smtClean="0">
                <a:solidFill>
                  <a:srgbClr val="002060"/>
                </a:solidFill>
              </a:rPr>
              <a:t/>
            </a:r>
            <a:br>
              <a:rPr lang="en-US" sz="2400" dirty="0" smtClean="0">
                <a:solidFill>
                  <a:srgbClr val="002060"/>
                </a:solidFill>
              </a:rPr>
            </a:br>
            <a:r>
              <a:rPr lang="en-US" sz="2400" dirty="0" smtClean="0">
                <a:solidFill>
                  <a:srgbClr val="002060"/>
                </a:solidFill>
              </a:rPr>
              <a:t>Major Diagnoses by Year (Number)</a:t>
            </a:r>
            <a:endParaRPr lang="en-US" sz="2400" dirty="0">
              <a:solidFill>
                <a:srgbClr val="002060"/>
              </a:solidFill>
            </a:endParaRP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1465206718"/>
              </p:ext>
            </p:extLst>
          </p:nvPr>
        </p:nvGraphicFramePr>
        <p:xfrm>
          <a:off x="152400" y="990600"/>
          <a:ext cx="8839200" cy="5250174"/>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18" name="Picture 17"/>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19"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4"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405202085"/>
      </p:ext>
    </p:extLst>
  </p:cSld>
  <p:clrMapOvr>
    <a:masterClrMapping/>
  </p:clrMapOvr>
  <p:timing>
    <p:tnLst>
      <p:par>
        <p:cTn id="1" dur="indefinite" restart="never" nodeType="tmRoot"/>
      </p:par>
    </p:tnLst>
  </p:timing>
</p:sld>
</file>

<file path=ppt/theme/theme1.xml><?xml version="1.0" encoding="utf-8"?>
<a:theme xmlns:a="http://schemas.openxmlformats.org/drawingml/2006/main" name="UNOSTemplate">
  <a:themeElements>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C4A9236091AB348876378E1F235635F" ma:contentTypeVersion="0" ma:contentTypeDescription="Create a new document." ma:contentTypeScope="" ma:versionID="b8d2993a86a15f6ae2380fc1e2ee2d99">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ct:contentTypeSchema xmlns:ct="http://schemas.microsoft.com/office/2006/metadata/contentType" xmlns:ma="http://schemas.microsoft.com/office/2006/metadata/properties/metaAttributes" ct:_="" ma:_="" ma:contentTypeName="Document" ma:contentTypeID="0x0101008AF5245B14F216408B1953D66C9FE43C" ma:contentTypeVersion="4" ma:contentTypeDescription="Create a new document." ma:contentTypeScope="" ma:versionID="55e0cb1b9f983cbb78c6ec49b31cd581">
  <xsd:schema xmlns:xsd="http://www.w3.org/2001/XMLSchema" xmlns:xs="http://www.w3.org/2001/XMLSchema" xmlns:p="http://schemas.microsoft.com/office/2006/metadata/properties" xmlns:ns2="1df23a4e-d417-4e0a-a778-b7db59ac479a" targetNamespace="http://schemas.microsoft.com/office/2006/metadata/properties" ma:root="true" ma:fieldsID="7e1f3b636e1a6db76b0e288558fbf0ed" ns2:_="">
    <xsd:import namespace="1df23a4e-d417-4e0a-a778-b7db59ac479a"/>
    <xsd:element name="properties">
      <xsd:complexType>
        <xsd:sequence>
          <xsd:element name="documentManagement">
            <xsd:complexType>
              <xsd:all>
                <xsd:element ref="ns2:Description0" minOccurs="0"/>
                <xsd:element ref="ns2:Archive_x0020_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df23a4e-d417-4e0a-a778-b7db59ac479a" elementFormDefault="qualified">
    <xsd:import namespace="http://schemas.microsoft.com/office/2006/documentManagement/types"/>
    <xsd:import namespace="http://schemas.microsoft.com/office/infopath/2007/PartnerControls"/>
    <xsd:element name="Description0" ma:index="2" nillable="true" ma:displayName="Description" ma:internalName="Description0" ma:readOnly="false">
      <xsd:simpleType>
        <xsd:restriction base="dms:Text">
          <xsd:maxLength value="255"/>
        </xsd:restriction>
      </xsd:simpleType>
    </xsd:element>
    <xsd:element name="Archive_x0020_Status" ma:index="3" nillable="true" ma:displayName="Archive Status" ma:default="Active" ma:description="Status field of Active vs. Archive" ma:format="Dropdown" ma:internalName="Archive_x0020_Status">
      <xsd:simpleType>
        <xsd:restriction base="dms:Choice">
          <xsd:enumeration value="Active"/>
          <xsd:enumeration value="Archive"/>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ma:readOnly="tru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867B47CE-0255-4774-B4EC-289B3F01EA05}">
  <ds:schemaRefs>
    <ds:schemaRef ds:uri="http://schemas.microsoft.com/sharepoint/v3/contenttype/forms"/>
  </ds:schemaRefs>
</ds:datastoreItem>
</file>

<file path=customXml/itemProps2.xml><?xml version="1.0" encoding="utf-8"?>
<ds:datastoreItem xmlns:ds="http://schemas.openxmlformats.org/officeDocument/2006/customXml" ds:itemID="{F4888DB5-05C5-4D40-80AA-0EAD46E59F3A}"/>
</file>

<file path=customXml/itemProps3.xml><?xml version="1.0" encoding="utf-8"?>
<ds:datastoreItem xmlns:ds="http://schemas.openxmlformats.org/officeDocument/2006/customXml" ds:itemID="{5EBB9E50-8F3D-44BA-B5C6-71261CB0B68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df23a4e-d417-4e0a-a778-b7db59ac479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C91805D6-AC72-435D-A51A-1C2C01D7BD28}">
  <ds:schemaRefs>
    <ds:schemaRef ds:uri="http://purl.org/dc/elements/1.1/"/>
    <ds:schemaRef ds:uri="http://schemas.microsoft.com/office/2006/documentManagement/types"/>
    <ds:schemaRef ds:uri="http://purl.org/dc/dcmitype/"/>
    <ds:schemaRef ds:uri="http://schemas.microsoft.com/office/2006/metadata/properties"/>
    <ds:schemaRef ds:uri="http://purl.org/dc/terms/"/>
    <ds:schemaRef ds:uri="http://www.w3.org/XML/1998/namespace"/>
    <ds:schemaRef ds:uri="http://schemas.microsoft.com/office/infopath/2007/PartnerControls"/>
    <ds:schemaRef ds:uri="http://schemas.openxmlformats.org/package/2006/metadata/core-properties"/>
    <ds:schemaRef ds:uri="1df23a4e-d417-4e0a-a778-b7db59ac479a"/>
  </ds:schemaRefs>
</ds:datastoreItem>
</file>

<file path=docProps/app.xml><?xml version="1.0" encoding="utf-8"?>
<Properties xmlns="http://schemas.openxmlformats.org/officeDocument/2006/extended-properties" xmlns:vt="http://schemas.openxmlformats.org/officeDocument/2006/docPropsVTypes">
  <Template>UNOSTemplate</Template>
  <TotalTime>7423</TotalTime>
  <Words>4078</Words>
  <Application>Microsoft Office PowerPoint</Application>
  <PresentationFormat>On-screen Show (4:3)</PresentationFormat>
  <Paragraphs>643</Paragraphs>
  <Slides>50</Slides>
  <Notes>44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50</vt:i4>
      </vt:variant>
    </vt:vector>
  </HeadingPairs>
  <TitlesOfParts>
    <vt:vector size="56" baseType="lpstr">
      <vt:lpstr>Arial</vt:lpstr>
      <vt:lpstr>Calibri</vt:lpstr>
      <vt:lpstr>Times</vt:lpstr>
      <vt:lpstr>Times New Roman</vt:lpstr>
      <vt:lpstr>Webdings</vt:lpstr>
      <vt:lpstr>UNOSTemplate</vt:lpstr>
      <vt:lpstr>HEART-LUNG TRANSPLANTATION</vt:lpstr>
      <vt:lpstr>Table of Contents</vt:lpstr>
      <vt:lpstr>Donor and Recipient Characteristics</vt:lpstr>
      <vt:lpstr>Adult Heart-Lung Transplants Number of Transplants Reported by Year</vt:lpstr>
      <vt:lpstr>PowerPoint Presentation</vt:lpstr>
      <vt:lpstr>PowerPoint Presentation</vt:lpstr>
      <vt:lpstr>PowerPoint Presentation</vt:lpstr>
      <vt:lpstr>Adult Heart-Lung Transplants Major Diagnoses by Year (%)</vt:lpstr>
      <vt:lpstr>Adult Heart-Lung Transplants Major Diagnoses by Year (Number)</vt:lpstr>
      <vt:lpstr>Adult Heart-Lung Transplants Recipient Age Distribution (in Years) by Location </vt:lpstr>
      <vt:lpstr>PowerPoint Presentation</vt:lpstr>
      <vt:lpstr>PowerPoint Presentation</vt:lpstr>
      <vt:lpstr>Post-Transplant Survival and Other Outcomes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Induction and Maintenance Immunosuppression</vt:lpstr>
      <vt:lpstr>PowerPoint Presentation</vt:lpstr>
      <vt:lpstr>PowerPoint Presentation</vt:lpstr>
      <vt:lpstr>PowerPoint Presentation</vt:lpstr>
      <vt:lpstr>Post-Transplant Morbidities</vt:lpstr>
      <vt:lpstr>Adult Heart-Lung Transplants Cumulative Post-Transplant Morbidity Rates in Survivors within 1 and 5 Years (Transplants: January 1995 – June 2017)</vt:lpstr>
      <vt:lpstr>PowerPoint Presentation</vt:lpstr>
      <vt:lpstr>PowerPoint Presentation</vt:lpstr>
      <vt:lpstr>Adult Heart-Lung Transplants Cumulative Post Transplant Malignancy Rates in Survivors (Transplants: January 1995 – June 2017)</vt:lpstr>
      <vt:lpstr>PowerPoint Presentation</vt:lpstr>
      <vt:lpstr>Adult-Heart Lung Transplants Cause of Death (Deaths: January 1995 – June 2018)</vt:lpstr>
      <vt:lpstr>PowerPoint Presentation</vt:lpstr>
      <vt:lpstr>Focus Theme:  Donor and Recipient Size Match (Donor-Recipient Height Difference)</vt:lpstr>
      <vt:lpstr>Select Characteristics by Donor and Recipient Size Match</vt:lpstr>
      <vt:lpstr>Adult Heart-Lung Transplants Mean Donor-Recipient Height Difference (cm) by Transplant Year</vt:lpstr>
      <vt:lpstr>PowerPoint Presentation</vt:lpstr>
      <vt:lpstr>PowerPoint Presentation</vt:lpstr>
      <vt:lpstr>PowerPoint Presentation</vt:lpstr>
      <vt:lpstr>PowerPoint Presentation</vt:lpstr>
      <vt:lpstr>PowerPoint Presentation</vt:lpstr>
      <vt:lpstr>Post-Transplant Outcomes by Donor and Recipient Size Match</vt:lpstr>
      <vt:lpstr>PowerPoint Presentation</vt:lpstr>
      <vt:lpstr>PowerPoint Presentation</vt:lpstr>
      <vt:lpstr>PowerPoint Presentation</vt:lpstr>
      <vt:lpstr>PowerPoint Presentation</vt:lpstr>
      <vt:lpstr>PowerPoint Presentation</vt:lpstr>
      <vt:lpstr>Multivariable Analysis</vt:lpstr>
      <vt:lpstr>Adult Heart-Lung Transplants (2000-6/2017)
</vt:lpstr>
      <vt:lpstr>Adult Heart-Lung Transplants (2000-6/2017)
</vt:lpstr>
      <vt:lpstr>Adult Heart-Lung Transplants (2000-6/2017)
</vt:lpstr>
    </vt:vector>
  </TitlesOfParts>
  <Company>UNOS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UNOS Slide Template</dc:title>
  <dc:creator>Manny Carwile</dc:creator>
  <cp:lastModifiedBy>Wida Cherikh</cp:lastModifiedBy>
  <cp:revision>1178</cp:revision>
  <dcterms:created xsi:type="dcterms:W3CDTF">2009-06-30T12:53:17Z</dcterms:created>
  <dcterms:modified xsi:type="dcterms:W3CDTF">2020-01-02T18:13:47Z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0x0101003C4A9236091AB348876378E1F235635F</vt:lpwstr>
  </property>
</Properties>
</file>