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charts/chart39.xml" ContentType="application/vnd.openxmlformats-officedocument.drawingml.chart+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notesSlides/notesSlide54.xml" ContentType="application/vnd.openxmlformats-officedocument.presentationml.notesSlide+xml"/>
  <Override PartName="/ppt/charts/chart49.xml" ContentType="application/vnd.openxmlformats-officedocument.drawingml.chart+xml"/>
  <Override PartName="/ppt/notesSlides/notesSlide55.xml" ContentType="application/vnd.openxmlformats-officedocument.presentationml.notesSlide+xml"/>
  <Override PartName="/ppt/charts/chart50.xml" ContentType="application/vnd.openxmlformats-officedocument.drawingml.chart+xml"/>
  <Override PartName="/ppt/notesSlides/notesSlide56.xml" ContentType="application/vnd.openxmlformats-officedocument.presentationml.notesSlide+xml"/>
  <Override PartName="/ppt/charts/chart51.xml" ContentType="application/vnd.openxmlformats-officedocument.drawingml.chart+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charts/chart54.xml" ContentType="application/vnd.openxmlformats-officedocument.drawingml.chart+xml"/>
  <Override PartName="/ppt/notesSlides/notesSlide60.xml" ContentType="application/vnd.openxmlformats-officedocument.presentationml.notesSlide+xml"/>
  <Override PartName="/ppt/charts/chart55.xml" ContentType="application/vnd.openxmlformats-officedocument.drawingml.chart+xml"/>
  <Override PartName="/ppt/notesSlides/notesSlide61.xml" ContentType="application/vnd.openxmlformats-officedocument.presentationml.notesSlide+xml"/>
  <Override PartName="/ppt/charts/chart56.xml" ContentType="application/vnd.openxmlformats-officedocument.drawingml.chart+xml"/>
  <Override PartName="/ppt/drawings/drawing4.xml" ContentType="application/vnd.openxmlformats-officedocument.drawingml.chartshapes+xml"/>
  <Override PartName="/ppt/notesSlides/notesSlide62.xml" ContentType="application/vnd.openxmlformats-officedocument.presentationml.notesSlide+xml"/>
  <Override PartName="/ppt/charts/chart57.xml" ContentType="application/vnd.openxmlformats-officedocument.drawingml.chart+xml"/>
  <Override PartName="/ppt/drawings/drawing5.xml" ContentType="application/vnd.openxmlformats-officedocument.drawingml.chartshapes+xml"/>
  <Override PartName="/ppt/notesSlides/notesSlide63.xml" ContentType="application/vnd.openxmlformats-officedocument.presentationml.notesSlide+xml"/>
  <Override PartName="/ppt/charts/chart58.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9.xml" ContentType="application/vnd.openxmlformats-officedocument.drawingml.chart+xml"/>
  <Override PartName="/ppt/notesSlides/notesSlide66.xml" ContentType="application/vnd.openxmlformats-officedocument.presentationml.notesSlide+xml"/>
  <Override PartName="/ppt/charts/chart60.xml" ContentType="application/vnd.openxmlformats-officedocument.drawingml.chart+xml"/>
  <Override PartName="/ppt/notesSlides/notesSlide67.xml" ContentType="application/vnd.openxmlformats-officedocument.presentationml.notesSlide+xml"/>
  <Override PartName="/ppt/charts/chart61.xml" ContentType="application/vnd.openxmlformats-officedocument.drawingml.chart+xml"/>
  <Override PartName="/ppt/notesSlides/notesSlide68.xml" ContentType="application/vnd.openxmlformats-officedocument.presentationml.notesSlide+xml"/>
  <Override PartName="/ppt/charts/chart62.xml" ContentType="application/vnd.openxmlformats-officedocument.drawingml.chart+xml"/>
  <Override PartName="/ppt/notesSlides/notesSlide69.xml" ContentType="application/vnd.openxmlformats-officedocument.presentationml.notesSlide+xml"/>
  <Override PartName="/ppt/charts/chart63.xml" ContentType="application/vnd.openxmlformats-officedocument.drawingml.chart+xml"/>
  <Override PartName="/ppt/drawings/drawing6.xml" ContentType="application/vnd.openxmlformats-officedocument.drawingml.chartshapes+xml"/>
  <Override PartName="/ppt/notesSlides/notesSlide70.xml" ContentType="application/vnd.openxmlformats-officedocument.presentationml.notesSlide+xml"/>
  <Override PartName="/ppt/charts/chart64.xml" ContentType="application/vnd.openxmlformats-officedocument.drawingml.chart+xml"/>
  <Override PartName="/ppt/notesSlides/notesSlide71.xml" ContentType="application/vnd.openxmlformats-officedocument.presentationml.notesSlide+xml"/>
  <Override PartName="/ppt/charts/chart65.xml" ContentType="application/vnd.openxmlformats-officedocument.drawingml.chart+xml"/>
  <Override PartName="/ppt/drawings/drawing7.xml" ContentType="application/vnd.openxmlformats-officedocument.drawingml.chartshapes+xml"/>
  <Override PartName="/ppt/notesSlides/notesSlide72.xml" ContentType="application/vnd.openxmlformats-officedocument.presentationml.notesSlide+xml"/>
  <Override PartName="/ppt/charts/chart66.xml" ContentType="application/vnd.openxmlformats-officedocument.drawingml.chart+xml"/>
  <Override PartName="/ppt/drawings/drawing8.xml" ContentType="application/vnd.openxmlformats-officedocument.drawingml.chartshape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67.xml" ContentType="application/vnd.openxmlformats-officedocument.drawingml.chart+xml"/>
  <Override PartName="/ppt/notesSlides/notesSlide78.xml" ContentType="application/vnd.openxmlformats-officedocument.presentationml.notesSlide+xml"/>
  <Override PartName="/ppt/charts/chart68.xml" ContentType="application/vnd.openxmlformats-officedocument.drawingml.chart+xml"/>
  <Override PartName="/ppt/notesSlides/notesSlide79.xml" ContentType="application/vnd.openxmlformats-officedocument.presentationml.notesSlide+xml"/>
  <Override PartName="/ppt/charts/chart69.xml" ContentType="application/vnd.openxmlformats-officedocument.drawingml.chart+xml"/>
  <Override PartName="/ppt/notesSlides/notesSlide80.xml" ContentType="application/vnd.openxmlformats-officedocument.presentationml.notesSlide+xml"/>
  <Override PartName="/ppt/charts/chart70.xml" ContentType="application/vnd.openxmlformats-officedocument.drawingml.chart+xml"/>
  <Override PartName="/ppt/notesSlides/notesSlide81.xml" ContentType="application/vnd.openxmlformats-officedocument.presentationml.notesSlide+xml"/>
  <Override PartName="/ppt/charts/chart71.xml" ContentType="application/vnd.openxmlformats-officedocument.drawingml.chart+xml"/>
  <Override PartName="/ppt/notesSlides/notesSlide82.xml" ContentType="application/vnd.openxmlformats-officedocument.presentationml.notesSlide+xml"/>
  <Override PartName="/ppt/charts/chart72.xml" ContentType="application/vnd.openxmlformats-officedocument.drawingml.chart+xml"/>
  <Override PartName="/ppt/drawings/drawing9.xml" ContentType="application/vnd.openxmlformats-officedocument.drawingml.chartshapes+xml"/>
  <Override PartName="/ppt/notesSlides/notesSlide83.xml" ContentType="application/vnd.openxmlformats-officedocument.presentationml.notesSlide+xml"/>
  <Override PartName="/ppt/charts/chart73.xml" ContentType="application/vnd.openxmlformats-officedocument.drawingml.chart+xml"/>
  <Override PartName="/ppt/drawings/drawing10.xml" ContentType="application/vnd.openxmlformats-officedocument.drawingml.chartshape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74.xml" ContentType="application/vnd.openxmlformats-officedocument.drawingml.chart+xml"/>
  <Override PartName="/ppt/notesSlides/notesSlide86.xml" ContentType="application/vnd.openxmlformats-officedocument.presentationml.notesSlide+xml"/>
  <Override PartName="/ppt/charts/chart75.xml" ContentType="application/vnd.openxmlformats-officedocument.drawingml.chart+xml"/>
  <Override PartName="/ppt/notesSlides/notesSlide87.xml" ContentType="application/vnd.openxmlformats-officedocument.presentationml.notesSlide+xml"/>
  <Override PartName="/ppt/charts/chart76.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77.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78.xml" ContentType="application/vnd.openxmlformats-officedocument.drawingml.chart+xml"/>
  <Override PartName="/ppt/notesSlides/notesSlide93.xml" ContentType="application/vnd.openxmlformats-officedocument.presentationml.notesSlide+xml"/>
  <Override PartName="/ppt/charts/chart79.xml" ContentType="application/vnd.openxmlformats-officedocument.drawingml.chart+xml"/>
  <Override PartName="/ppt/notesSlides/notesSlide94.xml" ContentType="application/vnd.openxmlformats-officedocument.presentationml.notesSlide+xml"/>
  <Override PartName="/ppt/charts/chart80.xml" ContentType="application/vnd.openxmlformats-officedocument.drawingml.chart+xml"/>
  <Override PartName="/ppt/notesSlides/notesSlide95.xml" ContentType="application/vnd.openxmlformats-officedocument.presentationml.notesSlide+xml"/>
  <Override PartName="/ppt/charts/chart81.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8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8.xml" ContentType="application/vnd.openxmlformats-officedocument.presentationml.notesSlide+xml"/>
  <Override PartName="/ppt/charts/chart83.xml" ContentType="application/vnd.openxmlformats-officedocument.drawingml.chart+xml"/>
  <Override PartName="/ppt/notesSlides/notesSlide99.xml" ContentType="application/vnd.openxmlformats-officedocument.presentationml.notesSlide+xml"/>
  <Override PartName="/ppt/charts/chart84.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5"/>
  </p:notesMasterIdLst>
  <p:sldIdLst>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2" r:id="rId95"/>
    <p:sldId id="443" r:id="rId96"/>
    <p:sldId id="462" r:id="rId97"/>
    <p:sldId id="463" r:id="rId98"/>
    <p:sldId id="464" r:id="rId99"/>
    <p:sldId id="465" r:id="rId100"/>
    <p:sldId id="466" r:id="rId101"/>
    <p:sldId id="467" r:id="rId102"/>
    <p:sldId id="468" r:id="rId103"/>
    <p:sldId id="469" r:id="rId104"/>
    <p:sldId id="470" r:id="rId105"/>
    <p:sldId id="471" r:id="rId106"/>
    <p:sldId id="455" r:id="rId107"/>
    <p:sldId id="456" r:id="rId108"/>
    <p:sldId id="457" r:id="rId109"/>
    <p:sldId id="472" r:id="rId110"/>
    <p:sldId id="458" r:id="rId111"/>
    <p:sldId id="459" r:id="rId112"/>
    <p:sldId id="460" r:id="rId113"/>
    <p:sldId id="461"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a Cherikh" initials="WC" lastIdx="6" clrIdx="0">
    <p:extLst>
      <p:ext uri="{19B8F6BF-5375-455C-9EA6-DF929625EA0E}">
        <p15:presenceInfo xmlns:p15="http://schemas.microsoft.com/office/powerpoint/2012/main" userId="S-1-5-21-3838001524-2532167733-2738084025-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FFFF"/>
    <a:srgbClr val="006600"/>
    <a:srgbClr val="008000"/>
    <a:srgbClr val="CC00CC"/>
    <a:srgbClr val="FF66FF"/>
    <a:srgbClr val="FF9933"/>
    <a:srgbClr val="9933FF"/>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0890" autoAdjust="0"/>
  </p:normalViewPr>
  <p:slideViewPr>
    <p:cSldViewPr>
      <p:cViewPr varScale="1">
        <p:scale>
          <a:sx n="63" d="100"/>
          <a:sy n="63" d="100"/>
        </p:scale>
        <p:origin x="207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xml"/><Relationship Id="rId1" Type="http://schemas.microsoft.com/office/2011/relationships/chartStyle" Target="style2.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84440922825823239"/>
          <c:h val="0.80134145341207597"/>
        </c:manualLayout>
      </c:layout>
      <c:barChart>
        <c:barDir val="col"/>
        <c:grouping val="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(N=696)</c:v>
                </c:pt>
                <c:pt idx="2">
                  <c:v>2008-6/2017 (N=1067)</c:v>
                </c:pt>
              </c:strCache>
            </c:strRef>
          </c:cat>
          <c:val>
            <c:numRef>
              <c:f>Sheet1!$B$2:$D$2</c:f>
              <c:numCache>
                <c:formatCode>General</c:formatCode>
                <c:ptCount val="3"/>
                <c:pt idx="0">
                  <c:v>46</c:v>
                </c:pt>
                <c:pt idx="1">
                  <c:v>28</c:v>
                </c:pt>
                <c:pt idx="2">
                  <c:v>36</c:v>
                </c:pt>
              </c:numCache>
            </c:numRef>
          </c:val>
          <c:extLst>
            <c:ext xmlns:c16="http://schemas.microsoft.com/office/drawing/2014/chart" uri="{C3380CC4-5D6E-409C-BE32-E72D297353CC}">
              <c16:uniqueId val="{00000000-DC15-4400-A6BC-86231605F678}"/>
            </c:ext>
          </c:extLst>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(N=696)</c:v>
                </c:pt>
                <c:pt idx="2">
                  <c:v>2008-6/2017 (N=1067)</c:v>
                </c:pt>
              </c:strCache>
            </c:strRef>
          </c:cat>
          <c:val>
            <c:numRef>
              <c:f>Sheet1!$B$3:$D$3</c:f>
              <c:numCache>
                <c:formatCode>General</c:formatCode>
                <c:ptCount val="3"/>
                <c:pt idx="0">
                  <c:v>56</c:v>
                </c:pt>
                <c:pt idx="1">
                  <c:v>45</c:v>
                </c:pt>
                <c:pt idx="2">
                  <c:v>80</c:v>
                </c:pt>
              </c:numCache>
            </c:numRef>
          </c:val>
          <c:extLst>
            <c:ext xmlns:c16="http://schemas.microsoft.com/office/drawing/2014/chart" uri="{C3380CC4-5D6E-409C-BE32-E72D297353CC}">
              <c16:uniqueId val="{00000001-DC15-4400-A6BC-86231605F678}"/>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(N=696)</c:v>
                </c:pt>
                <c:pt idx="2">
                  <c:v>2008-6/2017 (N=1067)</c:v>
                </c:pt>
              </c:strCache>
            </c:strRef>
          </c:cat>
          <c:val>
            <c:numRef>
              <c:f>Sheet1!$B$4:$D$4</c:f>
              <c:numCache>
                <c:formatCode>General</c:formatCode>
                <c:ptCount val="3"/>
                <c:pt idx="0">
                  <c:v>117</c:v>
                </c:pt>
                <c:pt idx="1">
                  <c:v>90</c:v>
                </c:pt>
                <c:pt idx="2">
                  <c:v>165</c:v>
                </c:pt>
              </c:numCache>
            </c:numRef>
          </c:val>
          <c:extLst>
            <c:ext xmlns:c16="http://schemas.microsoft.com/office/drawing/2014/chart" uri="{C3380CC4-5D6E-409C-BE32-E72D297353CC}">
              <c16:uniqueId val="{00000002-DC15-4400-A6BC-86231605F678}"/>
            </c:ext>
          </c:extLst>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(N=696)</c:v>
                </c:pt>
                <c:pt idx="2">
                  <c:v>2008-6/2017 (N=1067)</c:v>
                </c:pt>
              </c:strCache>
            </c:strRef>
          </c:cat>
          <c:val>
            <c:numRef>
              <c:f>Sheet1!$B$5:$D$5</c:f>
              <c:numCache>
                <c:formatCode>General</c:formatCode>
                <c:ptCount val="3"/>
                <c:pt idx="0">
                  <c:v>450</c:v>
                </c:pt>
                <c:pt idx="1">
                  <c:v>533</c:v>
                </c:pt>
                <c:pt idx="2">
                  <c:v>786</c:v>
                </c:pt>
              </c:numCache>
            </c:numRef>
          </c:val>
          <c:extLst>
            <c:ext xmlns:c16="http://schemas.microsoft.com/office/drawing/2014/chart" uri="{C3380CC4-5D6E-409C-BE32-E72D297353CC}">
              <c16:uniqueId val="{00000003-DC15-4400-A6BC-86231605F678}"/>
            </c:ext>
          </c:extLst>
        </c:ser>
        <c:dLbls>
          <c:showLegendKey val="0"/>
          <c:showVal val="0"/>
          <c:showCatName val="0"/>
          <c:showSerName val="0"/>
          <c:showPercent val="0"/>
          <c:showBubbleSize val="0"/>
        </c:dLbls>
        <c:gapWidth val="100"/>
        <c:overlap val="100"/>
        <c:axId val="570247456"/>
        <c:axId val="570248240"/>
      </c:barChart>
      <c:catAx>
        <c:axId val="5702474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48240"/>
        <c:crosses val="autoZero"/>
        <c:auto val="1"/>
        <c:lblAlgn val="ctr"/>
        <c:lblOffset val="100"/>
        <c:noMultiLvlLbl val="0"/>
      </c:catAx>
      <c:valAx>
        <c:axId val="570248240"/>
        <c:scaling>
          <c:orientation val="minMax"/>
          <c:max val="11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2.4875052383157986E-2"/>
              <c:y val="0.18419745608721988"/>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47456"/>
        <c:crosses val="autoZero"/>
        <c:crossBetween val="between"/>
        <c:majorUnit val="100"/>
      </c:valAx>
      <c:spPr>
        <a:noFill/>
        <a:ln w="12700">
          <a:solidFill>
            <a:schemeClr val="bg2"/>
          </a:solidFill>
        </a:ln>
      </c:spPr>
    </c:plotArea>
    <c:legend>
      <c:legendPos val="t"/>
      <c:layout>
        <c:manualLayout>
          <c:xMode val="edge"/>
          <c:yMode val="edge"/>
          <c:x val="0.16593341273517281"/>
          <c:y val="5.3205128205128203E-2"/>
          <c:w val="0.31989523938818032"/>
          <c:h val="8.9881284070260442E-2"/>
        </c:manualLayout>
      </c:layout>
      <c:overlay val="0"/>
      <c:spPr>
        <a:solidFill>
          <a:schemeClr val="tx1"/>
        </a:solid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406913118911"/>
          <c:y val="4.4840992591218813E-2"/>
          <c:w val="0.87158292183816011"/>
          <c:h val="0.7767047471197843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1</c:v>
                </c:pt>
                <c:pt idx="1">
                  <c:v>2</c:v>
                </c:pt>
                <c:pt idx="2">
                  <c:v>3</c:v>
                </c:pt>
                <c:pt idx="3">
                  <c:v>5</c:v>
                </c:pt>
                <c:pt idx="4">
                  <c:v>14</c:v>
                </c:pt>
                <c:pt idx="5">
                  <c:v>18</c:v>
                </c:pt>
                <c:pt idx="6">
                  <c:v>15</c:v>
                </c:pt>
                <c:pt idx="7">
                  <c:v>12</c:v>
                </c:pt>
                <c:pt idx="8">
                  <c:v>21</c:v>
                </c:pt>
                <c:pt idx="9">
                  <c:v>30</c:v>
                </c:pt>
                <c:pt idx="10">
                  <c:v>33</c:v>
                </c:pt>
                <c:pt idx="11">
                  <c:v>33</c:v>
                </c:pt>
                <c:pt idx="12">
                  <c:v>26</c:v>
                </c:pt>
                <c:pt idx="13">
                  <c:v>25</c:v>
                </c:pt>
                <c:pt idx="14">
                  <c:v>26</c:v>
                </c:pt>
                <c:pt idx="15">
                  <c:v>26</c:v>
                </c:pt>
                <c:pt idx="16">
                  <c:v>32</c:v>
                </c:pt>
                <c:pt idx="17">
                  <c:v>34</c:v>
                </c:pt>
                <c:pt idx="18">
                  <c:v>31</c:v>
                </c:pt>
                <c:pt idx="19">
                  <c:v>34</c:v>
                </c:pt>
                <c:pt idx="20">
                  <c:v>33</c:v>
                </c:pt>
                <c:pt idx="21">
                  <c:v>37</c:v>
                </c:pt>
                <c:pt idx="22">
                  <c:v>36</c:v>
                </c:pt>
                <c:pt idx="23">
                  <c:v>44</c:v>
                </c:pt>
                <c:pt idx="24">
                  <c:v>37</c:v>
                </c:pt>
                <c:pt idx="25">
                  <c:v>40</c:v>
                </c:pt>
                <c:pt idx="26">
                  <c:v>36</c:v>
                </c:pt>
                <c:pt idx="27">
                  <c:v>42</c:v>
                </c:pt>
                <c:pt idx="28">
                  <c:v>35</c:v>
                </c:pt>
                <c:pt idx="29">
                  <c:v>41</c:v>
                </c:pt>
                <c:pt idx="30">
                  <c:v>37</c:v>
                </c:pt>
              </c:numCache>
            </c:numRef>
          </c:val>
          <c:extLst>
            <c:ext xmlns:c16="http://schemas.microsoft.com/office/drawing/2014/chart" uri="{C3380CC4-5D6E-409C-BE32-E72D297353CC}">
              <c16:uniqueId val="{00000000-F5AB-48EF-B61D-F6707EA15FDC}"/>
            </c:ext>
          </c:extLst>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0</c:v>
                </c:pt>
                <c:pt idx="2">
                  <c:v>0</c:v>
                </c:pt>
                <c:pt idx="3">
                  <c:v>0</c:v>
                </c:pt>
                <c:pt idx="4">
                  <c:v>1</c:v>
                </c:pt>
                <c:pt idx="5">
                  <c:v>1</c:v>
                </c:pt>
                <c:pt idx="6">
                  <c:v>1</c:v>
                </c:pt>
                <c:pt idx="7">
                  <c:v>1</c:v>
                </c:pt>
                <c:pt idx="8">
                  <c:v>1</c:v>
                </c:pt>
                <c:pt idx="9">
                  <c:v>3</c:v>
                </c:pt>
                <c:pt idx="10">
                  <c:v>2</c:v>
                </c:pt>
                <c:pt idx="11">
                  <c:v>4</c:v>
                </c:pt>
                <c:pt idx="12">
                  <c:v>5</c:v>
                </c:pt>
                <c:pt idx="13">
                  <c:v>4</c:v>
                </c:pt>
                <c:pt idx="14">
                  <c:v>1</c:v>
                </c:pt>
                <c:pt idx="15">
                  <c:v>2</c:v>
                </c:pt>
                <c:pt idx="16">
                  <c:v>1</c:v>
                </c:pt>
                <c:pt idx="17">
                  <c:v>2</c:v>
                </c:pt>
                <c:pt idx="18">
                  <c:v>4</c:v>
                </c:pt>
                <c:pt idx="19">
                  <c:v>4</c:v>
                </c:pt>
                <c:pt idx="20">
                  <c:v>3</c:v>
                </c:pt>
                <c:pt idx="21">
                  <c:v>4</c:v>
                </c:pt>
                <c:pt idx="22">
                  <c:v>5</c:v>
                </c:pt>
                <c:pt idx="23">
                  <c:v>4</c:v>
                </c:pt>
                <c:pt idx="24">
                  <c:v>4</c:v>
                </c:pt>
                <c:pt idx="25">
                  <c:v>3</c:v>
                </c:pt>
                <c:pt idx="26">
                  <c:v>5</c:v>
                </c:pt>
                <c:pt idx="27">
                  <c:v>6</c:v>
                </c:pt>
                <c:pt idx="28">
                  <c:v>5</c:v>
                </c:pt>
                <c:pt idx="29">
                  <c:v>5</c:v>
                </c:pt>
                <c:pt idx="30">
                  <c:v>6</c:v>
                </c:pt>
              </c:numCache>
            </c:numRef>
          </c:val>
          <c:extLst>
            <c:ext xmlns:c16="http://schemas.microsoft.com/office/drawing/2014/chart" uri="{C3380CC4-5D6E-409C-BE32-E72D297353CC}">
              <c16:uniqueId val="{00000001-F5AB-48EF-B61D-F6707EA15FDC}"/>
            </c:ext>
          </c:extLst>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Sheet1!$D$2:$D$32</c:f>
              <c:numCache>
                <c:formatCode>General</c:formatCode>
                <c:ptCount val="31"/>
                <c:pt idx="0">
                  <c:v>0</c:v>
                </c:pt>
                <c:pt idx="1">
                  <c:v>0</c:v>
                </c:pt>
                <c:pt idx="2">
                  <c:v>0</c:v>
                </c:pt>
                <c:pt idx="3">
                  <c:v>0</c:v>
                </c:pt>
                <c:pt idx="4">
                  <c:v>0</c:v>
                </c:pt>
                <c:pt idx="5">
                  <c:v>1</c:v>
                </c:pt>
                <c:pt idx="6">
                  <c:v>1</c:v>
                </c:pt>
                <c:pt idx="7">
                  <c:v>1</c:v>
                </c:pt>
                <c:pt idx="8">
                  <c:v>0</c:v>
                </c:pt>
                <c:pt idx="9">
                  <c:v>0</c:v>
                </c:pt>
                <c:pt idx="10">
                  <c:v>0</c:v>
                </c:pt>
                <c:pt idx="11">
                  <c:v>0</c:v>
                </c:pt>
                <c:pt idx="12">
                  <c:v>0</c:v>
                </c:pt>
                <c:pt idx="13">
                  <c:v>1</c:v>
                </c:pt>
                <c:pt idx="14">
                  <c:v>1</c:v>
                </c:pt>
                <c:pt idx="15">
                  <c:v>1</c:v>
                </c:pt>
                <c:pt idx="16">
                  <c:v>1</c:v>
                </c:pt>
                <c:pt idx="17">
                  <c:v>1</c:v>
                </c:pt>
                <c:pt idx="18">
                  <c:v>1</c:v>
                </c:pt>
                <c:pt idx="19">
                  <c:v>2</c:v>
                </c:pt>
                <c:pt idx="20">
                  <c:v>2</c:v>
                </c:pt>
                <c:pt idx="21">
                  <c:v>1</c:v>
                </c:pt>
                <c:pt idx="22">
                  <c:v>1</c:v>
                </c:pt>
                <c:pt idx="23">
                  <c:v>3</c:v>
                </c:pt>
                <c:pt idx="24">
                  <c:v>2</c:v>
                </c:pt>
                <c:pt idx="25">
                  <c:v>2</c:v>
                </c:pt>
                <c:pt idx="26">
                  <c:v>0</c:v>
                </c:pt>
                <c:pt idx="27">
                  <c:v>2</c:v>
                </c:pt>
                <c:pt idx="28">
                  <c:v>1</c:v>
                </c:pt>
                <c:pt idx="29">
                  <c:v>0</c:v>
                </c:pt>
                <c:pt idx="30">
                  <c:v>1</c:v>
                </c:pt>
              </c:numCache>
            </c:numRef>
          </c:val>
          <c:extLst>
            <c:ext xmlns:c16="http://schemas.microsoft.com/office/drawing/2014/chart" uri="{C3380CC4-5D6E-409C-BE32-E72D297353CC}">
              <c16:uniqueId val="{00000002-F5AB-48EF-B61D-F6707EA15FDC}"/>
            </c:ext>
          </c:extLst>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Sheet1!$E$2:$E$32</c:f>
              <c:numCache>
                <c:formatCode>General</c:formatCode>
                <c:ptCount val="31"/>
                <c:pt idx="0">
                  <c:v>0</c:v>
                </c:pt>
                <c:pt idx="1">
                  <c:v>0</c:v>
                </c:pt>
                <c:pt idx="2">
                  <c:v>0</c:v>
                </c:pt>
                <c:pt idx="3">
                  <c:v>0</c:v>
                </c:pt>
                <c:pt idx="4">
                  <c:v>0</c:v>
                </c:pt>
                <c:pt idx="5">
                  <c:v>0</c:v>
                </c:pt>
                <c:pt idx="6">
                  <c:v>0</c:v>
                </c:pt>
                <c:pt idx="7">
                  <c:v>0</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3-F5AB-48EF-B61D-F6707EA15FDC}"/>
            </c:ext>
          </c:extLst>
        </c:ser>
        <c:dLbls>
          <c:showLegendKey val="0"/>
          <c:showVal val="0"/>
          <c:showCatName val="0"/>
          <c:showSerName val="0"/>
          <c:showPercent val="0"/>
          <c:showBubbleSize val="0"/>
        </c:dLbls>
        <c:gapWidth val="25"/>
        <c:overlap val="100"/>
        <c:axId val="571563640"/>
        <c:axId val="571564032"/>
      </c:barChart>
      <c:catAx>
        <c:axId val="571563640"/>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4032"/>
        <c:crosses val="autoZero"/>
        <c:auto val="1"/>
        <c:lblAlgn val="ctr"/>
        <c:lblOffset val="100"/>
        <c:tickLblSkip val="1"/>
        <c:noMultiLvlLbl val="0"/>
      </c:catAx>
      <c:valAx>
        <c:axId val="571564032"/>
        <c:scaling>
          <c:orientation val="minMax"/>
          <c:max val="5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manualLayout>
              <c:xMode val="edge"/>
              <c:yMode val="edge"/>
              <c:x val="2.1338582677165353E-2"/>
              <c:y val="0.2132408546587926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3640"/>
        <c:crosses val="autoZero"/>
        <c:crossBetween val="between"/>
        <c:majorUnit val="5"/>
      </c:valAx>
      <c:spPr>
        <a:noFill/>
        <a:ln>
          <a:solidFill>
            <a:schemeClr val="bg2"/>
          </a:solidFill>
        </a:ln>
      </c:spPr>
    </c:plotArea>
    <c:legend>
      <c:legendPos val="r"/>
      <c:layout>
        <c:manualLayout>
          <c:xMode val="edge"/>
          <c:yMode val="edge"/>
          <c:x val="0.11831876417990124"/>
          <c:y val="5.9830424605978837E-2"/>
          <c:w val="0.21305158757810141"/>
          <c:h val="0.24691020179854903"/>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8180834527839216"/>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1</c:v>
                </c:pt>
                <c:pt idx="1">
                  <c:v>3</c:v>
                </c:pt>
                <c:pt idx="2">
                  <c:v>5</c:v>
                </c:pt>
                <c:pt idx="3">
                  <c:v>7</c:v>
                </c:pt>
                <c:pt idx="4">
                  <c:v>18</c:v>
                </c:pt>
                <c:pt idx="5">
                  <c:v>31</c:v>
                </c:pt>
                <c:pt idx="6">
                  <c:v>25</c:v>
                </c:pt>
                <c:pt idx="7">
                  <c:v>27</c:v>
                </c:pt>
                <c:pt idx="8">
                  <c:v>27</c:v>
                </c:pt>
                <c:pt idx="9">
                  <c:v>44</c:v>
                </c:pt>
                <c:pt idx="10">
                  <c:v>48</c:v>
                </c:pt>
                <c:pt idx="11">
                  <c:v>43</c:v>
                </c:pt>
                <c:pt idx="12">
                  <c:v>39</c:v>
                </c:pt>
                <c:pt idx="13">
                  <c:v>34</c:v>
                </c:pt>
                <c:pt idx="14">
                  <c:v>49</c:v>
                </c:pt>
                <c:pt idx="15">
                  <c:v>46</c:v>
                </c:pt>
                <c:pt idx="16">
                  <c:v>57</c:v>
                </c:pt>
                <c:pt idx="17">
                  <c:v>54</c:v>
                </c:pt>
                <c:pt idx="18">
                  <c:v>50</c:v>
                </c:pt>
                <c:pt idx="19">
                  <c:v>51</c:v>
                </c:pt>
                <c:pt idx="20">
                  <c:v>62</c:v>
                </c:pt>
                <c:pt idx="21">
                  <c:v>63</c:v>
                </c:pt>
                <c:pt idx="22">
                  <c:v>66</c:v>
                </c:pt>
                <c:pt idx="23">
                  <c:v>70</c:v>
                </c:pt>
                <c:pt idx="24">
                  <c:v>68</c:v>
                </c:pt>
                <c:pt idx="25">
                  <c:v>65</c:v>
                </c:pt>
                <c:pt idx="26">
                  <c:v>62</c:v>
                </c:pt>
                <c:pt idx="27">
                  <c:v>68</c:v>
                </c:pt>
                <c:pt idx="28">
                  <c:v>58</c:v>
                </c:pt>
                <c:pt idx="29">
                  <c:v>65</c:v>
                </c:pt>
                <c:pt idx="30">
                  <c:v>55</c:v>
                </c:pt>
              </c:numCache>
            </c:numRef>
          </c:val>
          <c:extLst>
            <c:ext xmlns:c16="http://schemas.microsoft.com/office/drawing/2014/chart" uri="{C3380CC4-5D6E-409C-BE32-E72D297353CC}">
              <c16:uniqueId val="{00000000-CBA1-4DBE-8CB9-CE19322D82A2}"/>
            </c:ext>
          </c:extLst>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0</c:v>
                </c:pt>
                <c:pt idx="2">
                  <c:v>0</c:v>
                </c:pt>
                <c:pt idx="3">
                  <c:v>0</c:v>
                </c:pt>
                <c:pt idx="4">
                  <c:v>5</c:v>
                </c:pt>
                <c:pt idx="5">
                  <c:v>5</c:v>
                </c:pt>
                <c:pt idx="6">
                  <c:v>7</c:v>
                </c:pt>
                <c:pt idx="7">
                  <c:v>6</c:v>
                </c:pt>
                <c:pt idx="8">
                  <c:v>5</c:v>
                </c:pt>
                <c:pt idx="9">
                  <c:v>26</c:v>
                </c:pt>
                <c:pt idx="10">
                  <c:v>11</c:v>
                </c:pt>
                <c:pt idx="11">
                  <c:v>26</c:v>
                </c:pt>
                <c:pt idx="12">
                  <c:v>28</c:v>
                </c:pt>
                <c:pt idx="13">
                  <c:v>22</c:v>
                </c:pt>
                <c:pt idx="14">
                  <c:v>5</c:v>
                </c:pt>
                <c:pt idx="15">
                  <c:v>15</c:v>
                </c:pt>
                <c:pt idx="16">
                  <c:v>6</c:v>
                </c:pt>
                <c:pt idx="17">
                  <c:v>11</c:v>
                </c:pt>
                <c:pt idx="18">
                  <c:v>27</c:v>
                </c:pt>
                <c:pt idx="19">
                  <c:v>24</c:v>
                </c:pt>
                <c:pt idx="20">
                  <c:v>15</c:v>
                </c:pt>
                <c:pt idx="21">
                  <c:v>30</c:v>
                </c:pt>
                <c:pt idx="22">
                  <c:v>38</c:v>
                </c:pt>
                <c:pt idx="23">
                  <c:v>21</c:v>
                </c:pt>
                <c:pt idx="24">
                  <c:v>30</c:v>
                </c:pt>
                <c:pt idx="25">
                  <c:v>19</c:v>
                </c:pt>
                <c:pt idx="26">
                  <c:v>37</c:v>
                </c:pt>
                <c:pt idx="27">
                  <c:v>40</c:v>
                </c:pt>
                <c:pt idx="28">
                  <c:v>33</c:v>
                </c:pt>
                <c:pt idx="29">
                  <c:v>32</c:v>
                </c:pt>
                <c:pt idx="30">
                  <c:v>40</c:v>
                </c:pt>
              </c:numCache>
            </c:numRef>
          </c:val>
          <c:extLst>
            <c:ext xmlns:c16="http://schemas.microsoft.com/office/drawing/2014/chart" uri="{C3380CC4-5D6E-409C-BE32-E72D297353CC}">
              <c16:uniqueId val="{00000001-CBA1-4DBE-8CB9-CE19322D82A2}"/>
            </c:ext>
          </c:extLst>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Sheet1!$D$2:$D$32</c:f>
              <c:numCache>
                <c:formatCode>General</c:formatCode>
                <c:ptCount val="31"/>
                <c:pt idx="0">
                  <c:v>0</c:v>
                </c:pt>
                <c:pt idx="1">
                  <c:v>0</c:v>
                </c:pt>
                <c:pt idx="2">
                  <c:v>0</c:v>
                </c:pt>
                <c:pt idx="3">
                  <c:v>0</c:v>
                </c:pt>
                <c:pt idx="4">
                  <c:v>0</c:v>
                </c:pt>
                <c:pt idx="5">
                  <c:v>10</c:v>
                </c:pt>
                <c:pt idx="6">
                  <c:v>16</c:v>
                </c:pt>
                <c:pt idx="7">
                  <c:v>15</c:v>
                </c:pt>
                <c:pt idx="8">
                  <c:v>0</c:v>
                </c:pt>
                <c:pt idx="9">
                  <c:v>0</c:v>
                </c:pt>
                <c:pt idx="10">
                  <c:v>0</c:v>
                </c:pt>
                <c:pt idx="11">
                  <c:v>0</c:v>
                </c:pt>
                <c:pt idx="12">
                  <c:v>0</c:v>
                </c:pt>
                <c:pt idx="13">
                  <c:v>16</c:v>
                </c:pt>
                <c:pt idx="14">
                  <c:v>19</c:v>
                </c:pt>
                <c:pt idx="15">
                  <c:v>10</c:v>
                </c:pt>
                <c:pt idx="16">
                  <c:v>13</c:v>
                </c:pt>
                <c:pt idx="17">
                  <c:v>15</c:v>
                </c:pt>
                <c:pt idx="18">
                  <c:v>13</c:v>
                </c:pt>
                <c:pt idx="19">
                  <c:v>23</c:v>
                </c:pt>
                <c:pt idx="20">
                  <c:v>23</c:v>
                </c:pt>
                <c:pt idx="21">
                  <c:v>15</c:v>
                </c:pt>
                <c:pt idx="22">
                  <c:v>12</c:v>
                </c:pt>
                <c:pt idx="23">
                  <c:v>36</c:v>
                </c:pt>
                <c:pt idx="24">
                  <c:v>28</c:v>
                </c:pt>
                <c:pt idx="25">
                  <c:v>25</c:v>
                </c:pt>
                <c:pt idx="26">
                  <c:v>0</c:v>
                </c:pt>
                <c:pt idx="27">
                  <c:v>29</c:v>
                </c:pt>
                <c:pt idx="28">
                  <c:v>16</c:v>
                </c:pt>
                <c:pt idx="29">
                  <c:v>0</c:v>
                </c:pt>
                <c:pt idx="30">
                  <c:v>12</c:v>
                </c:pt>
              </c:numCache>
            </c:numRef>
          </c:val>
          <c:extLst>
            <c:ext xmlns:c16="http://schemas.microsoft.com/office/drawing/2014/chart" uri="{C3380CC4-5D6E-409C-BE32-E72D297353CC}">
              <c16:uniqueId val="{00000002-CBA1-4DBE-8CB9-CE19322D82A2}"/>
            </c:ext>
          </c:extLst>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Sheet1!$E$2:$E$32</c:f>
              <c:numCache>
                <c:formatCode>General</c:formatCode>
                <c:ptCount val="31"/>
                <c:pt idx="0">
                  <c:v>0</c:v>
                </c:pt>
                <c:pt idx="1">
                  <c:v>0</c:v>
                </c:pt>
                <c:pt idx="2">
                  <c:v>0</c:v>
                </c:pt>
                <c:pt idx="3">
                  <c:v>0</c:v>
                </c:pt>
                <c:pt idx="4">
                  <c:v>0</c:v>
                </c:pt>
                <c:pt idx="5">
                  <c:v>0</c:v>
                </c:pt>
                <c:pt idx="6">
                  <c:v>0</c:v>
                </c:pt>
                <c:pt idx="7">
                  <c:v>0</c:v>
                </c:pt>
                <c:pt idx="8">
                  <c:v>20</c:v>
                </c:pt>
                <c:pt idx="9">
                  <c:v>26</c:v>
                </c:pt>
                <c:pt idx="10">
                  <c:v>21</c:v>
                </c:pt>
                <c:pt idx="11">
                  <c:v>26</c:v>
                </c:pt>
                <c:pt idx="12">
                  <c:v>30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3-CBA1-4DBE-8CB9-CE19322D82A2}"/>
            </c:ext>
          </c:extLst>
        </c:ser>
        <c:dLbls>
          <c:showLegendKey val="0"/>
          <c:showVal val="0"/>
          <c:showCatName val="0"/>
          <c:showSerName val="0"/>
          <c:showPercent val="0"/>
          <c:showBubbleSize val="0"/>
        </c:dLbls>
        <c:gapWidth val="25"/>
        <c:overlap val="100"/>
        <c:axId val="571564816"/>
        <c:axId val="571565208"/>
      </c:barChart>
      <c:catAx>
        <c:axId val="571564816"/>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5208"/>
        <c:crosses val="autoZero"/>
        <c:auto val="1"/>
        <c:lblAlgn val="ctr"/>
        <c:lblOffset val="100"/>
        <c:tickLblSkip val="1"/>
        <c:noMultiLvlLbl val="0"/>
      </c:catAx>
      <c:valAx>
        <c:axId val="571565208"/>
        <c:scaling>
          <c:orientation val="minMax"/>
          <c:max val="1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4816"/>
        <c:crosses val="autoZero"/>
        <c:crossBetween val="between"/>
        <c:majorUnit val="20"/>
      </c:valAx>
      <c:spPr>
        <a:noFill/>
        <a:ln>
          <a:solidFill>
            <a:schemeClr val="bg2"/>
          </a:solidFill>
        </a:ln>
      </c:spPr>
    </c:plotArea>
    <c:legend>
      <c:legendPos val="r"/>
      <c:layout>
        <c:manualLayout>
          <c:xMode val="edge"/>
          <c:yMode val="edge"/>
          <c:x val="0.11111178410391008"/>
          <c:y val="5.9786047481509369E-2"/>
          <c:w val="0.21305158757810141"/>
          <c:h val="0.24691020179854908"/>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14933001795828E-2"/>
          <c:y val="3.497126374094519E-2"/>
          <c:w val="0.87289301008426579"/>
          <c:h val="0.81461151203802906"/>
        </c:manualLayout>
      </c:layout>
      <c:areaChart>
        <c:grouping val="stacked"/>
        <c:varyColors val="0"/>
        <c:ser>
          <c:idx val="0"/>
          <c:order val="0"/>
          <c:tx>
            <c:strRef>
              <c:f>Sheet1!$B$1</c:f>
              <c:strCache>
                <c:ptCount val="1"/>
                <c:pt idx="0">
                  <c:v>CF</c:v>
                </c:pt>
              </c:strCache>
            </c:strRef>
          </c:tx>
          <c:spPr>
            <a:gradFill>
              <a:gsLst>
                <a:gs pos="50000">
                  <a:srgbClr val="00FF00"/>
                </a:gs>
                <a:gs pos="0">
                  <a:srgbClr val="008000"/>
                </a:gs>
                <a:gs pos="100000">
                  <a:srgbClr val="008000"/>
                </a:gs>
              </a:gsLst>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48</c:v>
                </c:pt>
                <c:pt idx="1">
                  <c:v>46</c:v>
                </c:pt>
                <c:pt idx="2">
                  <c:v>44</c:v>
                </c:pt>
                <c:pt idx="3">
                  <c:v>53</c:v>
                </c:pt>
                <c:pt idx="4">
                  <c:v>57</c:v>
                </c:pt>
                <c:pt idx="5">
                  <c:v>56</c:v>
                </c:pt>
                <c:pt idx="6">
                  <c:v>56</c:v>
                </c:pt>
                <c:pt idx="7">
                  <c:v>62</c:v>
                </c:pt>
                <c:pt idx="8">
                  <c:v>72</c:v>
                </c:pt>
                <c:pt idx="9">
                  <c:v>69</c:v>
                </c:pt>
                <c:pt idx="10">
                  <c:v>62</c:v>
                </c:pt>
                <c:pt idx="11">
                  <c:v>64</c:v>
                </c:pt>
                <c:pt idx="12">
                  <c:v>56</c:v>
                </c:pt>
                <c:pt idx="13">
                  <c:v>72</c:v>
                </c:pt>
                <c:pt idx="14">
                  <c:v>56</c:v>
                </c:pt>
                <c:pt idx="15">
                  <c:v>39</c:v>
                </c:pt>
                <c:pt idx="16">
                  <c:v>53</c:v>
                </c:pt>
              </c:numCache>
            </c:numRef>
          </c:val>
          <c:extLst>
            <c:ext xmlns:c16="http://schemas.microsoft.com/office/drawing/2014/chart" uri="{C3380CC4-5D6E-409C-BE32-E72D297353CC}">
              <c16:uniqueId val="{00000000-79FA-4869-B659-2BDA184B69F6}"/>
            </c:ext>
          </c:extLst>
        </c:ser>
        <c:ser>
          <c:idx val="1"/>
          <c:order val="1"/>
          <c:tx>
            <c:strRef>
              <c:f>Sheet1!$C$1</c:f>
              <c:strCache>
                <c:ptCount val="1"/>
                <c:pt idx="0">
                  <c:v>ILD</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0">
                  <c:v>2</c:v>
                </c:pt>
                <c:pt idx="1">
                  <c:v>3</c:v>
                </c:pt>
                <c:pt idx="2">
                  <c:v>5</c:v>
                </c:pt>
                <c:pt idx="3">
                  <c:v>3</c:v>
                </c:pt>
                <c:pt idx="4">
                  <c:v>0</c:v>
                </c:pt>
                <c:pt idx="5">
                  <c:v>6</c:v>
                </c:pt>
                <c:pt idx="6">
                  <c:v>2</c:v>
                </c:pt>
                <c:pt idx="7">
                  <c:v>1</c:v>
                </c:pt>
                <c:pt idx="8">
                  <c:v>3</c:v>
                </c:pt>
                <c:pt idx="9">
                  <c:v>4</c:v>
                </c:pt>
                <c:pt idx="10">
                  <c:v>5</c:v>
                </c:pt>
                <c:pt idx="11">
                  <c:v>2</c:v>
                </c:pt>
                <c:pt idx="12">
                  <c:v>5</c:v>
                </c:pt>
                <c:pt idx="13">
                  <c:v>5</c:v>
                </c:pt>
                <c:pt idx="14">
                  <c:v>2</c:v>
                </c:pt>
                <c:pt idx="15">
                  <c:v>8</c:v>
                </c:pt>
                <c:pt idx="16">
                  <c:v>1</c:v>
                </c:pt>
              </c:numCache>
            </c:numRef>
          </c:val>
          <c:extLst>
            <c:ext xmlns:c16="http://schemas.microsoft.com/office/drawing/2014/chart" uri="{C3380CC4-5D6E-409C-BE32-E72D297353CC}">
              <c16:uniqueId val="{00000001-79FA-4869-B659-2BDA184B69F6}"/>
            </c:ext>
          </c:extLst>
        </c:ser>
        <c:ser>
          <c:idx val="2"/>
          <c:order val="2"/>
          <c:tx>
            <c:strRef>
              <c:f>Sheet1!$D$1</c:f>
              <c:strCache>
                <c:ptCount val="1"/>
                <c:pt idx="0">
                  <c:v>ILD Other</c:v>
                </c:pt>
              </c:strCache>
            </c:strRef>
          </c:tx>
          <c:spPr>
            <a:gradFill>
              <a:gsLst>
                <a:gs pos="50000">
                  <a:srgbClr val="FF9933"/>
                </a:gs>
                <a:gs pos="0">
                  <a:srgbClr val="FF6600"/>
                </a:gs>
                <a:gs pos="100000">
                  <a:srgbClr val="FF6600"/>
                </a:gs>
              </a:gsLst>
              <a:lin ang="10800000" scaled="0"/>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0">
                  <c:v>3</c:v>
                </c:pt>
                <c:pt idx="1">
                  <c:v>3</c:v>
                </c:pt>
                <c:pt idx="2">
                  <c:v>4</c:v>
                </c:pt>
                <c:pt idx="3">
                  <c:v>2</c:v>
                </c:pt>
                <c:pt idx="4">
                  <c:v>5</c:v>
                </c:pt>
                <c:pt idx="5">
                  <c:v>4</c:v>
                </c:pt>
                <c:pt idx="6">
                  <c:v>6</c:v>
                </c:pt>
                <c:pt idx="7">
                  <c:v>4</c:v>
                </c:pt>
                <c:pt idx="8">
                  <c:v>3</c:v>
                </c:pt>
                <c:pt idx="9">
                  <c:v>10</c:v>
                </c:pt>
                <c:pt idx="10">
                  <c:v>12</c:v>
                </c:pt>
                <c:pt idx="11">
                  <c:v>2</c:v>
                </c:pt>
                <c:pt idx="12">
                  <c:v>5</c:v>
                </c:pt>
                <c:pt idx="13">
                  <c:v>12</c:v>
                </c:pt>
                <c:pt idx="14">
                  <c:v>3</c:v>
                </c:pt>
                <c:pt idx="15">
                  <c:v>1</c:v>
                </c:pt>
                <c:pt idx="16">
                  <c:v>8</c:v>
                </c:pt>
              </c:numCache>
            </c:numRef>
          </c:val>
          <c:extLst>
            <c:ext xmlns:c16="http://schemas.microsoft.com/office/drawing/2014/chart" uri="{C3380CC4-5D6E-409C-BE32-E72D297353CC}">
              <c16:uniqueId val="{00000002-79FA-4869-B659-2BDA184B69F6}"/>
            </c:ext>
          </c:extLst>
        </c:ser>
        <c:ser>
          <c:idx val="3"/>
          <c:order val="3"/>
          <c:tx>
            <c:strRef>
              <c:f>Sheet1!$E$1</c:f>
              <c:strCache>
                <c:ptCount val="1"/>
                <c:pt idx="0">
                  <c:v>OB (non-Retx)</c:v>
                </c:pt>
              </c:strCache>
            </c:strRef>
          </c:tx>
          <c:spPr>
            <a:gradFill>
              <a:gsLst>
                <a:gs pos="50000">
                  <a:srgbClr val="9933FF"/>
                </a:gs>
                <a:gs pos="0">
                  <a:srgbClr val="6600CC"/>
                </a:gs>
                <a:gs pos="100000">
                  <a:srgbClr val="6600CC"/>
                </a:gs>
              </a:gsLst>
              <a:lin ang="10800000" scaled="0"/>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Sheet1!$E$2:$E$18</c:f>
              <c:numCache>
                <c:formatCode>General</c:formatCode>
                <c:ptCount val="17"/>
                <c:pt idx="0">
                  <c:v>2</c:v>
                </c:pt>
                <c:pt idx="1">
                  <c:v>2</c:v>
                </c:pt>
                <c:pt idx="2">
                  <c:v>5</c:v>
                </c:pt>
                <c:pt idx="3">
                  <c:v>3</c:v>
                </c:pt>
                <c:pt idx="4">
                  <c:v>3</c:v>
                </c:pt>
                <c:pt idx="5">
                  <c:v>3</c:v>
                </c:pt>
                <c:pt idx="6">
                  <c:v>4</c:v>
                </c:pt>
                <c:pt idx="7">
                  <c:v>10</c:v>
                </c:pt>
                <c:pt idx="8">
                  <c:v>15</c:v>
                </c:pt>
                <c:pt idx="9">
                  <c:v>10</c:v>
                </c:pt>
                <c:pt idx="10">
                  <c:v>7</c:v>
                </c:pt>
                <c:pt idx="11">
                  <c:v>2</c:v>
                </c:pt>
                <c:pt idx="12">
                  <c:v>4</c:v>
                </c:pt>
                <c:pt idx="13">
                  <c:v>7</c:v>
                </c:pt>
                <c:pt idx="14">
                  <c:v>6</c:v>
                </c:pt>
                <c:pt idx="15">
                  <c:v>8</c:v>
                </c:pt>
                <c:pt idx="16">
                  <c:v>8</c:v>
                </c:pt>
              </c:numCache>
            </c:numRef>
          </c:val>
          <c:extLst>
            <c:ext xmlns:c16="http://schemas.microsoft.com/office/drawing/2014/chart" uri="{C3380CC4-5D6E-409C-BE32-E72D297353CC}">
              <c16:uniqueId val="{00000003-79FA-4869-B659-2BDA184B69F6}"/>
            </c:ext>
          </c:extLst>
        </c:ser>
        <c:ser>
          <c:idx val="4"/>
          <c:order val="4"/>
          <c:tx>
            <c:strRef>
              <c:f>Sheet1!$F$1</c:f>
              <c:strCache>
                <c:ptCount val="1"/>
                <c:pt idx="0">
                  <c:v>IPAH</c:v>
                </c:pt>
              </c:strCache>
            </c:strRef>
          </c:tx>
          <c:spPr>
            <a:gradFill>
              <a:gsLst>
                <a:gs pos="50000">
                  <a:srgbClr val="FFFF00"/>
                </a:gs>
                <a:gs pos="0">
                  <a:schemeClr val="tx2">
                    <a:lumMod val="75000"/>
                  </a:schemeClr>
                </a:gs>
                <a:gs pos="100000">
                  <a:schemeClr val="tx2">
                    <a:lumMod val="75000"/>
                  </a:schemeClr>
                </a:gs>
              </a:gsLst>
              <a:lin ang="10800000" scaled="0"/>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Sheet1!$F$2:$F$18</c:f>
              <c:numCache>
                <c:formatCode>General</c:formatCode>
                <c:ptCount val="17"/>
                <c:pt idx="0">
                  <c:v>7</c:v>
                </c:pt>
                <c:pt idx="1">
                  <c:v>4</c:v>
                </c:pt>
                <c:pt idx="2">
                  <c:v>7</c:v>
                </c:pt>
                <c:pt idx="3">
                  <c:v>5</c:v>
                </c:pt>
                <c:pt idx="4">
                  <c:v>6</c:v>
                </c:pt>
                <c:pt idx="5">
                  <c:v>12</c:v>
                </c:pt>
                <c:pt idx="6">
                  <c:v>8</c:v>
                </c:pt>
                <c:pt idx="7">
                  <c:v>7</c:v>
                </c:pt>
                <c:pt idx="8">
                  <c:v>4</c:v>
                </c:pt>
                <c:pt idx="9">
                  <c:v>12</c:v>
                </c:pt>
                <c:pt idx="10">
                  <c:v>10</c:v>
                </c:pt>
                <c:pt idx="11">
                  <c:v>13</c:v>
                </c:pt>
                <c:pt idx="12">
                  <c:v>12</c:v>
                </c:pt>
                <c:pt idx="13">
                  <c:v>17</c:v>
                </c:pt>
                <c:pt idx="14">
                  <c:v>14</c:v>
                </c:pt>
                <c:pt idx="15">
                  <c:v>14</c:v>
                </c:pt>
                <c:pt idx="16">
                  <c:v>18</c:v>
                </c:pt>
              </c:numCache>
            </c:numRef>
          </c:val>
          <c:extLst>
            <c:ext xmlns:c16="http://schemas.microsoft.com/office/drawing/2014/chart" uri="{C3380CC4-5D6E-409C-BE32-E72D297353CC}">
              <c16:uniqueId val="{00000004-79FA-4869-B659-2BDA184B69F6}"/>
            </c:ext>
          </c:extLst>
        </c:ser>
        <c:ser>
          <c:idx val="5"/>
          <c:order val="5"/>
          <c:tx>
            <c:strRef>
              <c:f>Sheet1!$G$1</c:f>
              <c:strCache>
                <c:ptCount val="1"/>
                <c:pt idx="0">
                  <c:v>PH-not IPAH</c:v>
                </c:pt>
              </c:strCache>
            </c:strRef>
          </c:tx>
          <c:spPr>
            <a:gradFill>
              <a:gsLst>
                <a:gs pos="50000">
                  <a:srgbClr val="00FFFF"/>
                </a:gs>
                <a:gs pos="0">
                  <a:srgbClr val="00CC99"/>
                </a:gs>
                <a:gs pos="100000">
                  <a:srgbClr val="00CC99"/>
                </a:gs>
              </a:gsLst>
              <a:lin ang="10800000" scaled="0"/>
            </a:gradFill>
            <a:ln w="9525">
              <a:solidFill>
                <a:srgbClr val="000000"/>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Sheet1!$G$2:$G$18</c:f>
              <c:numCache>
                <c:formatCode>General</c:formatCode>
                <c:ptCount val="17"/>
                <c:pt idx="0">
                  <c:v>5</c:v>
                </c:pt>
                <c:pt idx="1">
                  <c:v>2</c:v>
                </c:pt>
                <c:pt idx="2">
                  <c:v>4</c:v>
                </c:pt>
                <c:pt idx="3">
                  <c:v>2</c:v>
                </c:pt>
                <c:pt idx="4">
                  <c:v>4</c:v>
                </c:pt>
                <c:pt idx="5">
                  <c:v>3</c:v>
                </c:pt>
                <c:pt idx="6">
                  <c:v>6</c:v>
                </c:pt>
                <c:pt idx="7">
                  <c:v>5</c:v>
                </c:pt>
                <c:pt idx="8">
                  <c:v>1</c:v>
                </c:pt>
                <c:pt idx="9">
                  <c:v>4</c:v>
                </c:pt>
                <c:pt idx="10">
                  <c:v>8</c:v>
                </c:pt>
                <c:pt idx="11">
                  <c:v>8</c:v>
                </c:pt>
                <c:pt idx="12">
                  <c:v>3</c:v>
                </c:pt>
                <c:pt idx="13">
                  <c:v>6</c:v>
                </c:pt>
                <c:pt idx="14">
                  <c:v>5</c:v>
                </c:pt>
                <c:pt idx="15">
                  <c:v>4</c:v>
                </c:pt>
                <c:pt idx="16">
                  <c:v>7</c:v>
                </c:pt>
              </c:numCache>
            </c:numRef>
          </c:val>
          <c:extLst>
            <c:ext xmlns:c16="http://schemas.microsoft.com/office/drawing/2014/chart" uri="{C3380CC4-5D6E-409C-BE32-E72D297353CC}">
              <c16:uniqueId val="{00000005-79FA-4869-B659-2BDA184B69F6}"/>
            </c:ext>
          </c:extLst>
        </c:ser>
        <c:ser>
          <c:idx val="7"/>
          <c:order val="6"/>
          <c:tx>
            <c:strRef>
              <c:f>Sheet1!$H$1</c:f>
              <c:strCache>
                <c:ptCount val="1"/>
                <c:pt idx="0">
                  <c:v>Retx</c:v>
                </c:pt>
              </c:strCache>
            </c:strRef>
          </c:tx>
          <c:spPr>
            <a:gradFill flip="none" rotWithShape="1">
              <a:gsLst>
                <a:gs pos="0">
                  <a:srgbClr val="006600"/>
                </a:gs>
                <a:gs pos="50000">
                  <a:srgbClr val="008000"/>
                </a:gs>
                <a:gs pos="100000">
                  <a:srgbClr val="006600"/>
                </a:gs>
              </a:gsLst>
              <a:lin ang="0" scaled="1"/>
              <a:tileRect/>
            </a:gradFill>
            <a:ln>
              <a:noFill/>
            </a:ln>
            <a:effectLst/>
          </c:spPr>
          <c:val>
            <c:numRef>
              <c:f>Sheet1!$H$2:$H$18</c:f>
              <c:numCache>
                <c:formatCode>General</c:formatCode>
                <c:ptCount val="17"/>
                <c:pt idx="0">
                  <c:v>5</c:v>
                </c:pt>
                <c:pt idx="1">
                  <c:v>6</c:v>
                </c:pt>
                <c:pt idx="2">
                  <c:v>3</c:v>
                </c:pt>
                <c:pt idx="3">
                  <c:v>6</c:v>
                </c:pt>
                <c:pt idx="4">
                  <c:v>7</c:v>
                </c:pt>
                <c:pt idx="5">
                  <c:v>4</c:v>
                </c:pt>
                <c:pt idx="6">
                  <c:v>9</c:v>
                </c:pt>
                <c:pt idx="7">
                  <c:v>7</c:v>
                </c:pt>
                <c:pt idx="8">
                  <c:v>9</c:v>
                </c:pt>
                <c:pt idx="9">
                  <c:v>7</c:v>
                </c:pt>
                <c:pt idx="10">
                  <c:v>9</c:v>
                </c:pt>
                <c:pt idx="11">
                  <c:v>6</c:v>
                </c:pt>
                <c:pt idx="12">
                  <c:v>4</c:v>
                </c:pt>
                <c:pt idx="13">
                  <c:v>5</c:v>
                </c:pt>
                <c:pt idx="14">
                  <c:v>9</c:v>
                </c:pt>
                <c:pt idx="15">
                  <c:v>9</c:v>
                </c:pt>
                <c:pt idx="16">
                  <c:v>2</c:v>
                </c:pt>
              </c:numCache>
            </c:numRef>
          </c:val>
          <c:extLst>
            <c:ext xmlns:c16="http://schemas.microsoft.com/office/drawing/2014/chart" uri="{C3380CC4-5D6E-409C-BE32-E72D297353CC}">
              <c16:uniqueId val="{00000006-79FA-4869-B659-2BDA184B69F6}"/>
            </c:ext>
          </c:extLst>
        </c:ser>
        <c:ser>
          <c:idx val="6"/>
          <c:order val="7"/>
          <c:tx>
            <c:strRef>
              <c:f>Sheet1!$I$1</c:f>
              <c:strCache>
                <c:ptCount val="1"/>
                <c:pt idx="0">
                  <c:v>Other</c:v>
                </c:pt>
              </c:strCache>
            </c:strRef>
          </c:tx>
          <c:spPr>
            <a:gradFill>
              <a:gsLst>
                <a:gs pos="50000">
                  <a:srgbClr val="FF0000"/>
                </a:gs>
                <a:gs pos="0">
                  <a:srgbClr val="C00000"/>
                </a:gs>
                <a:gs pos="100000">
                  <a:srgbClr val="C00000"/>
                </a:gs>
              </a:gsLst>
              <a:lin ang="10800000" scaled="0"/>
            </a:gradFill>
            <a:ln w="9525">
              <a:solidFill>
                <a:schemeClr val="bg2"/>
              </a:solidFill>
            </a:ln>
            <a:effectLst/>
          </c:spP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Sheet1!$I$2:$I$18</c:f>
              <c:numCache>
                <c:formatCode>General</c:formatCode>
                <c:ptCount val="17"/>
                <c:pt idx="0">
                  <c:v>1</c:v>
                </c:pt>
                <c:pt idx="1">
                  <c:v>3</c:v>
                </c:pt>
                <c:pt idx="2">
                  <c:v>3</c:v>
                </c:pt>
                <c:pt idx="3">
                  <c:v>2</c:v>
                </c:pt>
                <c:pt idx="4">
                  <c:v>6</c:v>
                </c:pt>
                <c:pt idx="5">
                  <c:v>8</c:v>
                </c:pt>
                <c:pt idx="6">
                  <c:v>7</c:v>
                </c:pt>
                <c:pt idx="7">
                  <c:v>8</c:v>
                </c:pt>
                <c:pt idx="8">
                  <c:v>6</c:v>
                </c:pt>
                <c:pt idx="9">
                  <c:v>7</c:v>
                </c:pt>
                <c:pt idx="10">
                  <c:v>12</c:v>
                </c:pt>
                <c:pt idx="11">
                  <c:v>9</c:v>
                </c:pt>
                <c:pt idx="12">
                  <c:v>9</c:v>
                </c:pt>
                <c:pt idx="13">
                  <c:v>11</c:v>
                </c:pt>
                <c:pt idx="14">
                  <c:v>10</c:v>
                </c:pt>
                <c:pt idx="15">
                  <c:v>10</c:v>
                </c:pt>
                <c:pt idx="16">
                  <c:v>7</c:v>
                </c:pt>
              </c:numCache>
            </c:numRef>
          </c:val>
          <c:extLst>
            <c:ext xmlns:c16="http://schemas.microsoft.com/office/drawing/2014/chart" uri="{C3380CC4-5D6E-409C-BE32-E72D297353CC}">
              <c16:uniqueId val="{00000007-79FA-4869-B659-2BDA184B69F6}"/>
            </c:ext>
          </c:extLst>
        </c:ser>
        <c:dLbls>
          <c:showLegendKey val="0"/>
          <c:showVal val="0"/>
          <c:showCatName val="0"/>
          <c:showSerName val="0"/>
          <c:showPercent val="0"/>
          <c:showBubbleSize val="0"/>
        </c:dLbls>
        <c:axId val="571566384"/>
        <c:axId val="572500488"/>
      </c:areaChart>
      <c:catAx>
        <c:axId val="571566384"/>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bg2"/>
                    </a:solidFill>
                    <a:latin typeface="+mn-lt"/>
                    <a:ea typeface="+mn-ea"/>
                    <a:cs typeface="+mn-cs"/>
                  </a:defRPr>
                </a:pPr>
                <a:r>
                  <a:rPr lang="en-US" sz="1700" b="1" i="0" baseline="0" dirty="0" smtClean="0">
                    <a:solidFill>
                      <a:schemeClr val="bg2"/>
                    </a:solidFill>
                    <a:effectLst/>
                  </a:rPr>
                  <a:t>Transplant Year</a:t>
                </a:r>
                <a:endParaRPr lang="en-US" sz="1700" dirty="0">
                  <a:solidFill>
                    <a:schemeClr val="bg2"/>
                  </a:solidFill>
                  <a:effectLst/>
                </a:endParaRPr>
              </a:p>
            </c:rich>
          </c:tx>
          <c:layout/>
          <c:overlay val="0"/>
          <c:spPr>
            <a:noFill/>
            <a:ln>
              <a:noFill/>
            </a:ln>
            <a:effectLst/>
          </c:spPr>
          <c:txPr>
            <a:bodyPr rot="0" spcFirstLastPara="1" vertOverflow="ellipsis" vert="horz" wrap="square" anchor="ctr" anchorCtr="1"/>
            <a:lstStyle/>
            <a:p>
              <a:pPr>
                <a:defRPr sz="1700" b="0"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2"/>
            </a:solidFill>
            <a:round/>
          </a:ln>
          <a:effectLst/>
        </c:spPr>
        <c:txPr>
          <a:bodyPr rot="-1800000" spcFirstLastPara="1" vertOverflow="ellipsis" wrap="square" anchor="ctr" anchorCtr="1"/>
          <a:lstStyle/>
          <a:p>
            <a:pPr>
              <a:defRPr sz="1500" b="1" i="0" u="none" strike="noStrike" kern="1200" baseline="0">
                <a:solidFill>
                  <a:schemeClr val="bg2"/>
                </a:solidFill>
                <a:latin typeface="+mn-lt"/>
                <a:ea typeface="+mn-ea"/>
                <a:cs typeface="+mn-cs"/>
              </a:defRPr>
            </a:pPr>
            <a:endParaRPr lang="en-US"/>
          </a:p>
        </c:txPr>
        <c:crossAx val="572500488"/>
        <c:crosses val="autoZero"/>
        <c:auto val="1"/>
        <c:lblAlgn val="ctr"/>
        <c:lblOffset val="100"/>
        <c:noMultiLvlLbl val="0"/>
      </c:catAx>
      <c:valAx>
        <c:axId val="572500488"/>
        <c:scaling>
          <c:orientation val="minMax"/>
          <c:max val="160"/>
        </c:scaling>
        <c:delete val="0"/>
        <c:axPos val="l"/>
        <c:majorGridlines>
          <c:spPr>
            <a:ln w="9525" cap="flat" cmpd="sng" algn="ctr">
              <a:solidFill>
                <a:schemeClr val="bg2"/>
              </a:solidFill>
              <a:prstDash val="sysDash"/>
              <a:round/>
            </a:ln>
            <a:effectLst/>
          </c:spPr>
        </c:majorGridlines>
        <c:title>
          <c:tx>
            <c:rich>
              <a:bodyPr rot="-5400000" spcFirstLastPara="1" vertOverflow="ellipsis" vert="horz" wrap="square" anchor="ctr" anchorCtr="1"/>
              <a:lstStyle/>
              <a:p>
                <a:pPr>
                  <a:defRPr sz="1700" b="0" i="0" u="none" strike="noStrike" kern="1200" baseline="0">
                    <a:solidFill>
                      <a:schemeClr val="bg2"/>
                    </a:solidFill>
                    <a:latin typeface="+mn-lt"/>
                    <a:ea typeface="+mn-ea"/>
                    <a:cs typeface="+mn-cs"/>
                  </a:defRPr>
                </a:pPr>
                <a:r>
                  <a:rPr lang="en-US" sz="1700" b="1" i="0" baseline="0" dirty="0" smtClean="0">
                    <a:solidFill>
                      <a:schemeClr val="bg2"/>
                    </a:solidFill>
                    <a:effectLst/>
                  </a:rPr>
                  <a:t>Number of Transplants</a:t>
                </a:r>
                <a:endParaRPr lang="en-US" sz="1700" dirty="0">
                  <a:solidFill>
                    <a:schemeClr val="bg2"/>
                  </a:solidFill>
                  <a:effectLst/>
                </a:endParaRPr>
              </a:p>
            </c:rich>
          </c:tx>
          <c:layout>
            <c:manualLayout>
              <c:xMode val="edge"/>
              <c:yMode val="edge"/>
              <c:x val="9.4298245614035069E-3"/>
              <c:y val="0.19247942691300998"/>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571566384"/>
        <c:crosses val="autoZero"/>
        <c:crossBetween val="midCat"/>
      </c:valAx>
      <c:spPr>
        <a:noFill/>
        <a:ln>
          <a:solidFill>
            <a:schemeClr val="bg2"/>
          </a:solidFill>
        </a:ln>
        <a:effectLst/>
      </c:spPr>
    </c:plotArea>
    <c:legend>
      <c:legendPos val="b"/>
      <c:layout>
        <c:manualLayout>
          <c:xMode val="edge"/>
          <c:yMode val="edge"/>
          <c:x val="0.10713035870516185"/>
          <c:y val="5.5837619864754565E-2"/>
          <c:w val="0.83977356448864948"/>
          <c:h val="5.5086210377548961E-2"/>
        </c:manualLayout>
      </c:layout>
      <c:overlay val="0"/>
      <c:spPr>
        <a:noFill/>
        <a:ln>
          <a:solidFill>
            <a:schemeClr val="bg2"/>
          </a:solid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0.13001291169249005"/>
          <c:w val="0.86216012722985902"/>
          <c:h val="0.77121645076623491"/>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Male (N=442)</c:v>
                </c:pt>
                <c:pt idx="1">
                  <c:v>Female (N=600)</c:v>
                </c:pt>
              </c:strCache>
            </c:strRef>
          </c:cat>
          <c:val>
            <c:numRef>
              <c:f>Sheet1!$B$2:$C$2</c:f>
              <c:numCache>
                <c:formatCode>General</c:formatCode>
                <c:ptCount val="2"/>
                <c:pt idx="0">
                  <c:v>225</c:v>
                </c:pt>
                <c:pt idx="1">
                  <c:v>341</c:v>
                </c:pt>
              </c:numCache>
            </c:numRef>
          </c:val>
          <c:extLst>
            <c:ext xmlns:c16="http://schemas.microsoft.com/office/drawing/2014/chart" uri="{C3380CC4-5D6E-409C-BE32-E72D297353CC}">
              <c16:uniqueId val="{00000000-22B7-42F4-923F-62782DD46792}"/>
            </c:ext>
          </c:extLst>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Sheet1!$B$1:$C$1</c:f>
              <c:strCache>
                <c:ptCount val="2"/>
                <c:pt idx="0">
                  <c:v>Male (N=442)</c:v>
                </c:pt>
                <c:pt idx="1">
                  <c:v>Female (N=600)</c:v>
                </c:pt>
              </c:strCache>
            </c:strRef>
          </c:cat>
          <c:val>
            <c:numRef>
              <c:f>Sheet1!$B$3:$C$3</c:f>
              <c:numCache>
                <c:formatCode>General</c:formatCode>
                <c:ptCount val="2"/>
                <c:pt idx="0">
                  <c:v>16</c:v>
                </c:pt>
                <c:pt idx="1">
                  <c:v>20</c:v>
                </c:pt>
              </c:numCache>
            </c:numRef>
          </c:val>
          <c:extLst>
            <c:ext xmlns:c16="http://schemas.microsoft.com/office/drawing/2014/chart" uri="{C3380CC4-5D6E-409C-BE32-E72D297353CC}">
              <c16:uniqueId val="{00000001-22B7-42F4-923F-62782DD46792}"/>
            </c:ext>
          </c:extLst>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Sheet1!$B$1:$C$1</c:f>
              <c:strCache>
                <c:ptCount val="2"/>
                <c:pt idx="0">
                  <c:v>Male (N=442)</c:v>
                </c:pt>
                <c:pt idx="1">
                  <c:v>Female (N=600)</c:v>
                </c:pt>
              </c:strCache>
            </c:strRef>
          </c:cat>
          <c:val>
            <c:numRef>
              <c:f>Sheet1!$B$4:$C$4</c:f>
              <c:numCache>
                <c:formatCode>General</c:formatCode>
                <c:ptCount val="2"/>
                <c:pt idx="0">
                  <c:v>26</c:v>
                </c:pt>
                <c:pt idx="1">
                  <c:v>31</c:v>
                </c:pt>
              </c:numCache>
            </c:numRef>
          </c:val>
          <c:extLst>
            <c:ext xmlns:c16="http://schemas.microsoft.com/office/drawing/2014/chart" uri="{C3380CC4-5D6E-409C-BE32-E72D297353CC}">
              <c16:uniqueId val="{00000002-22B7-42F4-923F-62782DD46792}"/>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Sheet1!$B$1:$C$1</c:f>
              <c:strCache>
                <c:ptCount val="2"/>
                <c:pt idx="0">
                  <c:v>Male (N=442)</c:v>
                </c:pt>
                <c:pt idx="1">
                  <c:v>Female (N=600)</c:v>
                </c:pt>
              </c:strCache>
            </c:strRef>
          </c:cat>
          <c:val>
            <c:numRef>
              <c:f>Sheet1!$B$5:$C$5</c:f>
              <c:numCache>
                <c:formatCode>General</c:formatCode>
                <c:ptCount val="2"/>
                <c:pt idx="0">
                  <c:v>35</c:v>
                </c:pt>
                <c:pt idx="1">
                  <c:v>33</c:v>
                </c:pt>
              </c:numCache>
            </c:numRef>
          </c:val>
          <c:extLst>
            <c:ext xmlns:c16="http://schemas.microsoft.com/office/drawing/2014/chart" uri="{C3380CC4-5D6E-409C-BE32-E72D297353CC}">
              <c16:uniqueId val="{00000003-22B7-42F4-923F-62782DD46792}"/>
            </c:ext>
          </c:extLst>
        </c:ser>
        <c:ser>
          <c:idx val="4"/>
          <c:order val="4"/>
          <c:tx>
            <c:strRef>
              <c:f>Sheet1!$A$6</c:f>
              <c:strCache>
                <c:ptCount val="1"/>
                <c:pt idx="0">
                  <c:v>IPAH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Sheet1!$B$1:$C$1</c:f>
              <c:strCache>
                <c:ptCount val="2"/>
                <c:pt idx="0">
                  <c:v>Male (N=442)</c:v>
                </c:pt>
                <c:pt idx="1">
                  <c:v>Female (N=600)</c:v>
                </c:pt>
              </c:strCache>
            </c:strRef>
          </c:cat>
          <c:val>
            <c:numRef>
              <c:f>Sheet1!$B$6:$C$6</c:f>
              <c:numCache>
                <c:formatCode>General</c:formatCode>
                <c:ptCount val="2"/>
                <c:pt idx="0">
                  <c:v>53</c:v>
                </c:pt>
                <c:pt idx="1">
                  <c:v>69</c:v>
                </c:pt>
              </c:numCache>
            </c:numRef>
          </c:val>
          <c:extLst>
            <c:ext xmlns:c16="http://schemas.microsoft.com/office/drawing/2014/chart" uri="{C3380CC4-5D6E-409C-BE32-E72D297353CC}">
              <c16:uniqueId val="{00000004-22B7-42F4-923F-62782DD46792}"/>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Sheet1!$B$1:$C$1</c:f>
              <c:strCache>
                <c:ptCount val="2"/>
                <c:pt idx="0">
                  <c:v>Male (N=442)</c:v>
                </c:pt>
                <c:pt idx="1">
                  <c:v>Female (N=600)</c:v>
                </c:pt>
              </c:strCache>
            </c:strRef>
          </c:cat>
          <c:val>
            <c:numRef>
              <c:f>Sheet1!$B$7:$C$7</c:f>
              <c:numCache>
                <c:formatCode>General</c:formatCode>
                <c:ptCount val="2"/>
                <c:pt idx="0">
                  <c:v>21</c:v>
                </c:pt>
                <c:pt idx="1">
                  <c:v>26</c:v>
                </c:pt>
              </c:numCache>
            </c:numRef>
          </c:val>
          <c:extLst>
            <c:ext xmlns:c16="http://schemas.microsoft.com/office/drawing/2014/chart" uri="{C3380CC4-5D6E-409C-BE32-E72D297353CC}">
              <c16:uniqueId val="{00000005-22B7-42F4-923F-62782DD46792}"/>
            </c:ext>
          </c:extLst>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Male (N=442)</c:v>
                </c:pt>
                <c:pt idx="1">
                  <c:v>Female (N=600)</c:v>
                </c:pt>
              </c:strCache>
            </c:strRef>
          </c:cat>
          <c:val>
            <c:numRef>
              <c:f>Sheet1!$B$8:$C$8</c:f>
              <c:numCache>
                <c:formatCode>General</c:formatCode>
                <c:ptCount val="2"/>
                <c:pt idx="0">
                  <c:v>66</c:v>
                </c:pt>
                <c:pt idx="1">
                  <c:v>80</c:v>
                </c:pt>
              </c:numCache>
            </c:numRef>
          </c:val>
          <c:extLst>
            <c:ext xmlns:c16="http://schemas.microsoft.com/office/drawing/2014/chart" uri="{C3380CC4-5D6E-409C-BE32-E72D297353CC}">
              <c16:uniqueId val="{00000006-22B7-42F4-923F-62782DD46792}"/>
            </c:ext>
          </c:extLst>
        </c:ser>
        <c:dLbls>
          <c:showLegendKey val="0"/>
          <c:showVal val="0"/>
          <c:showCatName val="0"/>
          <c:showSerName val="0"/>
          <c:showPercent val="0"/>
          <c:showBubbleSize val="0"/>
        </c:dLbls>
        <c:gapWidth val="45"/>
        <c:overlap val="100"/>
        <c:axId val="572500880"/>
        <c:axId val="572501272"/>
      </c:barChart>
      <c:catAx>
        <c:axId val="5725008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1272"/>
        <c:crosses val="autoZero"/>
        <c:auto val="1"/>
        <c:lblAlgn val="ctr"/>
        <c:lblOffset val="100"/>
        <c:noMultiLvlLbl val="0"/>
      </c:catAx>
      <c:valAx>
        <c:axId val="5725012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0880"/>
        <c:crosses val="autoZero"/>
        <c:crossBetween val="between"/>
        <c:majorUnit val="0.2"/>
      </c:valAx>
      <c:spPr>
        <a:noFill/>
        <a:ln w="12700">
          <a:solidFill>
            <a:schemeClr val="bg2"/>
          </a:solidFill>
        </a:ln>
      </c:spPr>
    </c:plotArea>
    <c:legend>
      <c:legendPos val="t"/>
      <c:layout>
        <c:manualLayout>
          <c:xMode val="edge"/>
          <c:yMode val="edge"/>
          <c:x val="0.14307542595311179"/>
          <c:y val="2.9569892473118281E-2"/>
          <c:w val="0.77599592953423191"/>
          <c:h val="5.7751672170011009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76522309711286085"/>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 (N=458)</c:v>
                </c:pt>
                <c:pt idx="1">
                  <c:v>North America (N=481)</c:v>
                </c:pt>
                <c:pt idx="2">
                  <c:v>Other (N=103)</c:v>
                </c:pt>
              </c:strCache>
            </c:strRef>
          </c:cat>
          <c:val>
            <c:numRef>
              <c:f>Sheet1!$B$2:$D$2</c:f>
              <c:numCache>
                <c:formatCode>General</c:formatCode>
                <c:ptCount val="3"/>
                <c:pt idx="0">
                  <c:v>287</c:v>
                </c:pt>
                <c:pt idx="1">
                  <c:v>234</c:v>
                </c:pt>
                <c:pt idx="2">
                  <c:v>45</c:v>
                </c:pt>
              </c:numCache>
            </c:numRef>
          </c:val>
          <c:extLst>
            <c:ext xmlns:c16="http://schemas.microsoft.com/office/drawing/2014/chart" uri="{C3380CC4-5D6E-409C-BE32-E72D297353CC}">
              <c16:uniqueId val="{00000000-BFD9-4198-897C-C0FA213CE291}"/>
            </c:ext>
          </c:extLst>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(N=458)</c:v>
                </c:pt>
                <c:pt idx="1">
                  <c:v>North America (N=481)</c:v>
                </c:pt>
                <c:pt idx="2">
                  <c:v>Other (N=103)</c:v>
                </c:pt>
              </c:strCache>
            </c:strRef>
          </c:cat>
          <c:val>
            <c:numRef>
              <c:f>Sheet1!$B$3:$D$3</c:f>
              <c:numCache>
                <c:formatCode>General</c:formatCode>
                <c:ptCount val="3"/>
                <c:pt idx="0">
                  <c:v>17</c:v>
                </c:pt>
                <c:pt idx="1">
                  <c:v>16</c:v>
                </c:pt>
                <c:pt idx="2">
                  <c:v>3</c:v>
                </c:pt>
              </c:numCache>
            </c:numRef>
          </c:val>
          <c:extLst>
            <c:ext xmlns:c16="http://schemas.microsoft.com/office/drawing/2014/chart" uri="{C3380CC4-5D6E-409C-BE32-E72D297353CC}">
              <c16:uniqueId val="{00000001-BFD9-4198-897C-C0FA213CE291}"/>
            </c:ext>
          </c:extLst>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(N=458)</c:v>
                </c:pt>
                <c:pt idx="1">
                  <c:v>North America (N=481)</c:v>
                </c:pt>
                <c:pt idx="2">
                  <c:v>Other (N=103)</c:v>
                </c:pt>
              </c:strCache>
            </c:strRef>
          </c:cat>
          <c:val>
            <c:numRef>
              <c:f>Sheet1!$B$4:$D$4</c:f>
              <c:numCache>
                <c:formatCode>General</c:formatCode>
                <c:ptCount val="3"/>
                <c:pt idx="0">
                  <c:v>16</c:v>
                </c:pt>
                <c:pt idx="1">
                  <c:v>39</c:v>
                </c:pt>
                <c:pt idx="2">
                  <c:v>2</c:v>
                </c:pt>
              </c:numCache>
            </c:numRef>
          </c:val>
          <c:extLst>
            <c:ext xmlns:c16="http://schemas.microsoft.com/office/drawing/2014/chart" uri="{C3380CC4-5D6E-409C-BE32-E72D297353CC}">
              <c16:uniqueId val="{00000002-BFD9-4198-897C-C0FA213CE291}"/>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(N=458)</c:v>
                </c:pt>
                <c:pt idx="1">
                  <c:v>North America (N=481)</c:v>
                </c:pt>
                <c:pt idx="2">
                  <c:v>Other (N=103)</c:v>
                </c:pt>
              </c:strCache>
            </c:strRef>
          </c:cat>
          <c:val>
            <c:numRef>
              <c:f>Sheet1!$B$5:$D$5</c:f>
              <c:numCache>
                <c:formatCode>General</c:formatCode>
                <c:ptCount val="3"/>
                <c:pt idx="0">
                  <c:v>28</c:v>
                </c:pt>
                <c:pt idx="1">
                  <c:v>26</c:v>
                </c:pt>
                <c:pt idx="2">
                  <c:v>14</c:v>
                </c:pt>
              </c:numCache>
            </c:numRef>
          </c:val>
          <c:extLst>
            <c:ext xmlns:c16="http://schemas.microsoft.com/office/drawing/2014/chart" uri="{C3380CC4-5D6E-409C-BE32-E72D297353CC}">
              <c16:uniqueId val="{00000003-BFD9-4198-897C-C0FA213CE291}"/>
            </c:ext>
          </c:extLst>
        </c:ser>
        <c:ser>
          <c:idx val="4"/>
          <c:order val="4"/>
          <c:tx>
            <c:strRef>
              <c:f>Sheet1!$A$6</c:f>
              <c:strCache>
                <c:ptCount val="1"/>
                <c:pt idx="0">
                  <c:v>IPAH</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(N=458)</c:v>
                </c:pt>
                <c:pt idx="1">
                  <c:v>North America (N=481)</c:v>
                </c:pt>
                <c:pt idx="2">
                  <c:v>Other (N=103)</c:v>
                </c:pt>
              </c:strCache>
            </c:strRef>
          </c:cat>
          <c:val>
            <c:numRef>
              <c:f>Sheet1!$B$6:$D$6</c:f>
              <c:numCache>
                <c:formatCode>General</c:formatCode>
                <c:ptCount val="3"/>
                <c:pt idx="0">
                  <c:v>62</c:v>
                </c:pt>
                <c:pt idx="1">
                  <c:v>47</c:v>
                </c:pt>
                <c:pt idx="2">
                  <c:v>13</c:v>
                </c:pt>
              </c:numCache>
            </c:numRef>
          </c:val>
          <c:extLst>
            <c:ext xmlns:c16="http://schemas.microsoft.com/office/drawing/2014/chart" uri="{C3380CC4-5D6E-409C-BE32-E72D297353CC}">
              <c16:uniqueId val="{00000004-BFD9-4198-897C-C0FA213CE291}"/>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(N=458)</c:v>
                </c:pt>
                <c:pt idx="1">
                  <c:v>North America (N=481)</c:v>
                </c:pt>
                <c:pt idx="2">
                  <c:v>Other (N=103)</c:v>
                </c:pt>
              </c:strCache>
            </c:strRef>
          </c:cat>
          <c:val>
            <c:numRef>
              <c:f>Sheet1!$B$7:$D$7</c:f>
              <c:numCache>
                <c:formatCode>General</c:formatCode>
                <c:ptCount val="3"/>
                <c:pt idx="0">
                  <c:v>9</c:v>
                </c:pt>
                <c:pt idx="1">
                  <c:v>36</c:v>
                </c:pt>
                <c:pt idx="2">
                  <c:v>2</c:v>
                </c:pt>
              </c:numCache>
            </c:numRef>
          </c:val>
          <c:extLst>
            <c:ext xmlns:c16="http://schemas.microsoft.com/office/drawing/2014/chart" uri="{C3380CC4-5D6E-409C-BE32-E72D297353CC}">
              <c16:uniqueId val="{00000005-BFD9-4198-897C-C0FA213CE291}"/>
            </c:ext>
          </c:extLst>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(N=458)</c:v>
                </c:pt>
                <c:pt idx="1">
                  <c:v>North America (N=481)</c:v>
                </c:pt>
                <c:pt idx="2">
                  <c:v>Other (N=103)</c:v>
                </c:pt>
              </c:strCache>
            </c:strRef>
          </c:cat>
          <c:val>
            <c:numRef>
              <c:f>Sheet1!$B$8:$D$8</c:f>
              <c:numCache>
                <c:formatCode>General</c:formatCode>
                <c:ptCount val="3"/>
                <c:pt idx="0">
                  <c:v>39</c:v>
                </c:pt>
                <c:pt idx="1">
                  <c:v>83</c:v>
                </c:pt>
                <c:pt idx="2">
                  <c:v>24</c:v>
                </c:pt>
              </c:numCache>
            </c:numRef>
          </c:val>
          <c:extLst>
            <c:ext xmlns:c16="http://schemas.microsoft.com/office/drawing/2014/chart" uri="{C3380CC4-5D6E-409C-BE32-E72D297353CC}">
              <c16:uniqueId val="{00000006-BFD9-4198-897C-C0FA213CE291}"/>
            </c:ext>
          </c:extLst>
        </c:ser>
        <c:dLbls>
          <c:showLegendKey val="0"/>
          <c:showVal val="0"/>
          <c:showCatName val="0"/>
          <c:showSerName val="0"/>
          <c:showPercent val="0"/>
          <c:showBubbleSize val="0"/>
        </c:dLbls>
        <c:gapWidth val="45"/>
        <c:overlap val="100"/>
        <c:axId val="572502056"/>
        <c:axId val="572502448"/>
      </c:barChart>
      <c:catAx>
        <c:axId val="5725020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2448"/>
        <c:crosses val="autoZero"/>
        <c:auto val="1"/>
        <c:lblAlgn val="ctr"/>
        <c:lblOffset val="100"/>
        <c:noMultiLvlLbl val="0"/>
      </c:catAx>
      <c:valAx>
        <c:axId val="5725024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2056"/>
        <c:crosses val="autoZero"/>
        <c:crossBetween val="between"/>
        <c:majorUnit val="0.2"/>
      </c:valAx>
      <c:spPr>
        <a:noFill/>
        <a:ln w="12700">
          <a:solidFill>
            <a:schemeClr val="bg2"/>
          </a:solidFill>
        </a:ln>
      </c:spPr>
    </c:plotArea>
    <c:legend>
      <c:legendPos val="t"/>
      <c:layout>
        <c:manualLayout>
          <c:xMode val="edge"/>
          <c:yMode val="edge"/>
          <c:x val="0.15437486098136038"/>
          <c:y val="1.6393442622950821E-2"/>
          <c:w val="0.77599592953423191"/>
          <c:h val="5.8698420894109544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Sheet1!$B$2:$H$2</c:f>
              <c:numCache>
                <c:formatCode>General</c:formatCode>
                <c:ptCount val="7"/>
                <c:pt idx="0">
                  <c:v>0</c:v>
                </c:pt>
                <c:pt idx="1">
                  <c:v>3</c:v>
                </c:pt>
                <c:pt idx="2">
                  <c:v>4</c:v>
                </c:pt>
                <c:pt idx="3">
                  <c:v>0</c:v>
                </c:pt>
                <c:pt idx="4">
                  <c:v>2</c:v>
                </c:pt>
                <c:pt idx="5">
                  <c:v>10</c:v>
                </c:pt>
                <c:pt idx="6">
                  <c:v>17</c:v>
                </c:pt>
              </c:numCache>
            </c:numRef>
          </c:val>
          <c:extLst>
            <c:ext xmlns:c16="http://schemas.microsoft.com/office/drawing/2014/chart" uri="{C3380CC4-5D6E-409C-BE32-E72D297353CC}">
              <c16:uniqueId val="{00000000-35DF-45F6-961C-91945A2C1577}"/>
            </c:ext>
          </c:extLst>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Sheet1!$B$3:$H$3</c:f>
              <c:numCache>
                <c:formatCode>General</c:formatCode>
                <c:ptCount val="7"/>
                <c:pt idx="0">
                  <c:v>1</c:v>
                </c:pt>
                <c:pt idx="1">
                  <c:v>3</c:v>
                </c:pt>
                <c:pt idx="2">
                  <c:v>5</c:v>
                </c:pt>
                <c:pt idx="3">
                  <c:v>5</c:v>
                </c:pt>
                <c:pt idx="4">
                  <c:v>24</c:v>
                </c:pt>
                <c:pt idx="5">
                  <c:v>16</c:v>
                </c:pt>
                <c:pt idx="6">
                  <c:v>19</c:v>
                </c:pt>
              </c:numCache>
            </c:numRef>
          </c:val>
          <c:extLst>
            <c:ext xmlns:c16="http://schemas.microsoft.com/office/drawing/2014/chart" uri="{C3380CC4-5D6E-409C-BE32-E72D297353CC}">
              <c16:uniqueId val="{00000001-35DF-45F6-961C-91945A2C1577}"/>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Sheet1!$B$4:$H$4</c:f>
              <c:numCache>
                <c:formatCode>General</c:formatCode>
                <c:ptCount val="7"/>
                <c:pt idx="0">
                  <c:v>73</c:v>
                </c:pt>
                <c:pt idx="1">
                  <c:v>3</c:v>
                </c:pt>
                <c:pt idx="2">
                  <c:v>15</c:v>
                </c:pt>
                <c:pt idx="3">
                  <c:v>21</c:v>
                </c:pt>
                <c:pt idx="4">
                  <c:v>20</c:v>
                </c:pt>
                <c:pt idx="5">
                  <c:v>4</c:v>
                </c:pt>
                <c:pt idx="6">
                  <c:v>22</c:v>
                </c:pt>
              </c:numCache>
            </c:numRef>
          </c:val>
          <c:extLst>
            <c:ext xmlns:c16="http://schemas.microsoft.com/office/drawing/2014/chart" uri="{C3380CC4-5D6E-409C-BE32-E72D297353CC}">
              <c16:uniqueId val="{00000002-35DF-45F6-961C-91945A2C1577}"/>
            </c:ext>
          </c:extLst>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Sheet1!$B$1:$H$1</c:f>
              <c:strCache>
                <c:ptCount val="7"/>
                <c:pt idx="0">
                  <c:v>CF</c:v>
                </c:pt>
                <c:pt idx="1">
                  <c:v>ILD</c:v>
                </c:pt>
                <c:pt idx="2">
                  <c:v>ILD Other</c:v>
                </c:pt>
                <c:pt idx="3">
                  <c:v>OB (non-Retx)</c:v>
                </c:pt>
                <c:pt idx="4">
                  <c:v>IPAH</c:v>
                </c:pt>
                <c:pt idx="5">
                  <c:v>PH-not IPAH</c:v>
                </c:pt>
                <c:pt idx="6">
                  <c:v>Other</c:v>
                </c:pt>
              </c:strCache>
            </c:strRef>
          </c:cat>
          <c:val>
            <c:numRef>
              <c:f>Sheet1!$B$5:$H$5</c:f>
              <c:numCache>
                <c:formatCode>General</c:formatCode>
                <c:ptCount val="7"/>
                <c:pt idx="0">
                  <c:v>492</c:v>
                </c:pt>
                <c:pt idx="1">
                  <c:v>27</c:v>
                </c:pt>
                <c:pt idx="2">
                  <c:v>33</c:v>
                </c:pt>
                <c:pt idx="3">
                  <c:v>42</c:v>
                </c:pt>
                <c:pt idx="4">
                  <c:v>76</c:v>
                </c:pt>
                <c:pt idx="5">
                  <c:v>17</c:v>
                </c:pt>
                <c:pt idx="6">
                  <c:v>88</c:v>
                </c:pt>
              </c:numCache>
            </c:numRef>
          </c:val>
          <c:extLst>
            <c:ext xmlns:c16="http://schemas.microsoft.com/office/drawing/2014/chart" uri="{C3380CC4-5D6E-409C-BE32-E72D297353CC}">
              <c16:uniqueId val="{00000003-35DF-45F6-961C-91945A2C1577}"/>
            </c:ext>
          </c:extLst>
        </c:ser>
        <c:dLbls>
          <c:showLegendKey val="0"/>
          <c:showVal val="0"/>
          <c:showCatName val="0"/>
          <c:showSerName val="0"/>
          <c:showPercent val="0"/>
          <c:showBubbleSize val="0"/>
        </c:dLbls>
        <c:gapWidth val="40"/>
        <c:overlap val="100"/>
        <c:axId val="572503232"/>
        <c:axId val="572503624"/>
      </c:barChart>
      <c:catAx>
        <c:axId val="57250323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2503624"/>
        <c:crosses val="autoZero"/>
        <c:auto val="1"/>
        <c:lblAlgn val="ctr"/>
        <c:lblOffset val="100"/>
        <c:noMultiLvlLbl val="0"/>
      </c:catAx>
      <c:valAx>
        <c:axId val="57250362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3232"/>
        <c:crosses val="autoZero"/>
        <c:crossBetween val="between"/>
        <c:majorUnit val="0.2"/>
      </c:valAx>
      <c:spPr>
        <a:noFill/>
        <a:ln w="12700">
          <a:solidFill>
            <a:schemeClr val="bg2"/>
          </a:solidFill>
        </a:ln>
      </c:spPr>
    </c:plotArea>
    <c:legend>
      <c:legendPos val="t"/>
      <c:layout>
        <c:manualLayout>
          <c:xMode val="edge"/>
          <c:yMode val="edge"/>
          <c:x val="0.11732951562872822"/>
          <c:y val="1.5625E-2"/>
          <c:w val="0.86377117633023148"/>
          <c:h val="7.706323818897638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80491417390095066"/>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1988-1999 (N=634)</c:v>
                </c:pt>
                <c:pt idx="1">
                  <c:v>2000-2007 (N=679)</c:v>
                </c:pt>
                <c:pt idx="2">
                  <c:v>2008-6/2017 (N=1,042)</c:v>
                </c:pt>
              </c:strCache>
            </c:strRef>
          </c:cat>
          <c:val>
            <c:numRef>
              <c:f>Sheet1!$B$2:$D$2</c:f>
              <c:numCache>
                <c:formatCode>General</c:formatCode>
                <c:ptCount val="3"/>
                <c:pt idx="0">
                  <c:v>351</c:v>
                </c:pt>
                <c:pt idx="1">
                  <c:v>422</c:v>
                </c:pt>
                <c:pt idx="2">
                  <c:v>566</c:v>
                </c:pt>
              </c:numCache>
            </c:numRef>
          </c:val>
          <c:extLst>
            <c:ext xmlns:c16="http://schemas.microsoft.com/office/drawing/2014/chart" uri="{C3380CC4-5D6E-409C-BE32-E72D297353CC}">
              <c16:uniqueId val="{00000000-AE21-4302-8001-7DEBA53C2D0D}"/>
            </c:ext>
          </c:extLst>
        </c:ser>
        <c:ser>
          <c:idx val="1"/>
          <c:order val="1"/>
          <c:tx>
            <c:strRef>
              <c:f>Sheet1!$A$3</c:f>
              <c:strCache>
                <c:ptCount val="1"/>
                <c:pt idx="0">
                  <c:v>ILD</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chemeClr val="bg2"/>
              </a:solidFill>
            </a:ln>
          </c:spPr>
          <c:invertIfNegative val="0"/>
          <c:cat>
            <c:strRef>
              <c:f>Sheet1!$B$1:$D$1</c:f>
              <c:strCache>
                <c:ptCount val="3"/>
                <c:pt idx="0">
                  <c:v>1988-1999 (N=634)</c:v>
                </c:pt>
                <c:pt idx="1">
                  <c:v>2000-2007 (N=679)</c:v>
                </c:pt>
                <c:pt idx="2">
                  <c:v>2008-6/2017 (N=1,042)</c:v>
                </c:pt>
              </c:strCache>
            </c:strRef>
          </c:cat>
          <c:val>
            <c:numRef>
              <c:f>Sheet1!$B$3:$D$3</c:f>
              <c:numCache>
                <c:formatCode>General</c:formatCode>
                <c:ptCount val="3"/>
                <c:pt idx="0">
                  <c:v>44</c:v>
                </c:pt>
                <c:pt idx="1">
                  <c:v>22</c:v>
                </c:pt>
                <c:pt idx="2">
                  <c:v>36</c:v>
                </c:pt>
              </c:numCache>
            </c:numRef>
          </c:val>
          <c:extLst>
            <c:ext xmlns:c16="http://schemas.microsoft.com/office/drawing/2014/chart" uri="{C3380CC4-5D6E-409C-BE32-E72D297353CC}">
              <c16:uniqueId val="{00000001-AE21-4302-8001-7DEBA53C2D0D}"/>
            </c:ext>
          </c:extLst>
        </c:ser>
        <c:ser>
          <c:idx val="2"/>
          <c:order val="2"/>
          <c:tx>
            <c:strRef>
              <c:f>Sheet1!$A$4</c:f>
              <c:strCache>
                <c:ptCount val="1"/>
                <c:pt idx="0">
                  <c:v>ILD Other</c:v>
                </c:pt>
              </c:strCache>
            </c:strRef>
          </c:tx>
          <c:spPr>
            <a:gradFill flip="none" rotWithShape="1">
              <a:gsLst>
                <a:gs pos="0">
                  <a:srgbClr val="CC6600"/>
                </a:gs>
                <a:gs pos="50000">
                  <a:srgbClr val="FF9933"/>
                </a:gs>
                <a:gs pos="100000">
                  <a:srgbClr val="CC6600"/>
                </a:gs>
              </a:gsLst>
              <a:lin ang="10800000" scaled="1"/>
              <a:tileRect/>
            </a:gradFill>
            <a:ln>
              <a:solidFill>
                <a:schemeClr val="bg2"/>
              </a:solidFill>
            </a:ln>
          </c:spPr>
          <c:invertIfNegative val="0"/>
          <c:cat>
            <c:strRef>
              <c:f>Sheet1!$B$1:$D$1</c:f>
              <c:strCache>
                <c:ptCount val="3"/>
                <c:pt idx="0">
                  <c:v>1988-1999 (N=634)</c:v>
                </c:pt>
                <c:pt idx="1">
                  <c:v>2000-2007 (N=679)</c:v>
                </c:pt>
                <c:pt idx="2">
                  <c:v>2008-6/2017 (N=1,042)</c:v>
                </c:pt>
              </c:strCache>
            </c:strRef>
          </c:cat>
          <c:val>
            <c:numRef>
              <c:f>Sheet1!$B$4:$D$4</c:f>
              <c:numCache>
                <c:formatCode>General</c:formatCode>
                <c:ptCount val="3"/>
                <c:pt idx="0">
                  <c:v>17</c:v>
                </c:pt>
                <c:pt idx="1">
                  <c:v>31</c:v>
                </c:pt>
                <c:pt idx="2">
                  <c:v>57</c:v>
                </c:pt>
              </c:numCache>
            </c:numRef>
          </c:val>
          <c:extLst>
            <c:ext xmlns:c16="http://schemas.microsoft.com/office/drawing/2014/chart" uri="{C3380CC4-5D6E-409C-BE32-E72D297353CC}">
              <c16:uniqueId val="{00000002-AE21-4302-8001-7DEBA53C2D0D}"/>
            </c:ext>
          </c:extLst>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1988-1999 (N=634)</c:v>
                </c:pt>
                <c:pt idx="1">
                  <c:v>2000-2007 (N=679)</c:v>
                </c:pt>
                <c:pt idx="2">
                  <c:v>2008-6/2017 (N=1,042)</c:v>
                </c:pt>
              </c:strCache>
            </c:strRef>
          </c:cat>
          <c:val>
            <c:numRef>
              <c:f>Sheet1!$B$5:$D$5</c:f>
              <c:numCache>
                <c:formatCode>General</c:formatCode>
                <c:ptCount val="3"/>
                <c:pt idx="0">
                  <c:v>17</c:v>
                </c:pt>
                <c:pt idx="1">
                  <c:v>32</c:v>
                </c:pt>
                <c:pt idx="2">
                  <c:v>68</c:v>
                </c:pt>
              </c:numCache>
            </c:numRef>
          </c:val>
          <c:extLst>
            <c:ext xmlns:c16="http://schemas.microsoft.com/office/drawing/2014/chart" uri="{C3380CC4-5D6E-409C-BE32-E72D297353CC}">
              <c16:uniqueId val="{00000003-AE21-4302-8001-7DEBA53C2D0D}"/>
            </c:ext>
          </c:extLst>
        </c:ser>
        <c:ser>
          <c:idx val="4"/>
          <c:order val="4"/>
          <c:tx>
            <c:strRef>
              <c:f>Sheet1!$A$6</c:f>
              <c:strCache>
                <c:ptCount val="1"/>
                <c:pt idx="0">
                  <c:v>IPAH</c:v>
                </c:pt>
              </c:strCache>
            </c:strRef>
          </c:tx>
          <c:spPr>
            <a:gradFill>
              <a:gsLst>
                <a:gs pos="0">
                  <a:schemeClr val="tx2">
                    <a:lumMod val="75000"/>
                  </a:schemeClr>
                </a:gs>
                <a:gs pos="50000">
                  <a:srgbClr val="FFFF00"/>
                </a:gs>
                <a:gs pos="100000">
                  <a:schemeClr val="tx2">
                    <a:lumMod val="75000"/>
                  </a:schemeClr>
                </a:gs>
              </a:gsLst>
              <a:lin ang="0" scaled="1"/>
            </a:gradFill>
            <a:ln>
              <a:solidFill>
                <a:schemeClr val="bg2"/>
              </a:solidFill>
            </a:ln>
          </c:spPr>
          <c:invertIfNegative val="0"/>
          <c:cat>
            <c:strRef>
              <c:f>Sheet1!$B$1:$D$1</c:f>
              <c:strCache>
                <c:ptCount val="3"/>
                <c:pt idx="0">
                  <c:v>1988-1999 (N=634)</c:v>
                </c:pt>
                <c:pt idx="1">
                  <c:v>2000-2007 (N=679)</c:v>
                </c:pt>
                <c:pt idx="2">
                  <c:v>2008-6/2017 (N=1,042)</c:v>
                </c:pt>
              </c:strCache>
            </c:strRef>
          </c:cat>
          <c:val>
            <c:numRef>
              <c:f>Sheet1!$B$6:$D$6</c:f>
              <c:numCache>
                <c:formatCode>General</c:formatCode>
                <c:ptCount val="3"/>
                <c:pt idx="0">
                  <c:v>66</c:v>
                </c:pt>
                <c:pt idx="1">
                  <c:v>56</c:v>
                </c:pt>
                <c:pt idx="2">
                  <c:v>122</c:v>
                </c:pt>
              </c:numCache>
            </c:numRef>
          </c:val>
          <c:extLst>
            <c:ext xmlns:c16="http://schemas.microsoft.com/office/drawing/2014/chart" uri="{C3380CC4-5D6E-409C-BE32-E72D297353CC}">
              <c16:uniqueId val="{00000004-AE21-4302-8001-7DEBA53C2D0D}"/>
            </c:ext>
          </c:extLst>
        </c:ser>
        <c:ser>
          <c:idx val="5"/>
          <c:order val="5"/>
          <c:tx>
            <c:strRef>
              <c:f>Sheet1!$A$7</c:f>
              <c:strCache>
                <c:ptCount val="1"/>
                <c:pt idx="0">
                  <c:v>PH-not IPAH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1988-1999 (N=634)</c:v>
                </c:pt>
                <c:pt idx="1">
                  <c:v>2000-2007 (N=679)</c:v>
                </c:pt>
                <c:pt idx="2">
                  <c:v>2008-6/2017 (N=1,042)</c:v>
                </c:pt>
              </c:strCache>
            </c:strRef>
          </c:cat>
          <c:val>
            <c:numRef>
              <c:f>Sheet1!$B$7:$D$7</c:f>
              <c:numCache>
                <c:formatCode>General</c:formatCode>
                <c:ptCount val="3"/>
                <c:pt idx="0">
                  <c:v>45</c:v>
                </c:pt>
                <c:pt idx="1">
                  <c:v>31</c:v>
                </c:pt>
                <c:pt idx="2">
                  <c:v>47</c:v>
                </c:pt>
              </c:numCache>
            </c:numRef>
          </c:val>
          <c:extLst>
            <c:ext xmlns:c16="http://schemas.microsoft.com/office/drawing/2014/chart" uri="{C3380CC4-5D6E-409C-BE32-E72D297353CC}">
              <c16:uniqueId val="{00000005-AE21-4302-8001-7DEBA53C2D0D}"/>
            </c:ext>
          </c:extLst>
        </c:ser>
        <c:ser>
          <c:idx val="6"/>
          <c:order val="6"/>
          <c:tx>
            <c:strRef>
              <c:f>Sheet1!$A$8</c:f>
              <c:strCache>
                <c:ptCount val="1"/>
                <c:pt idx="0">
                  <c:v>Other</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Sheet1!$B$1:$D$1</c:f>
              <c:strCache>
                <c:ptCount val="3"/>
                <c:pt idx="0">
                  <c:v>1988-1999 (N=634)</c:v>
                </c:pt>
                <c:pt idx="1">
                  <c:v>2000-2007 (N=679)</c:v>
                </c:pt>
                <c:pt idx="2">
                  <c:v>2008-6/2017 (N=1,042)</c:v>
                </c:pt>
              </c:strCache>
            </c:strRef>
          </c:cat>
          <c:val>
            <c:numRef>
              <c:f>Sheet1!$B$8:$D$8</c:f>
              <c:numCache>
                <c:formatCode>General</c:formatCode>
                <c:ptCount val="3"/>
                <c:pt idx="0">
                  <c:v>94</c:v>
                </c:pt>
                <c:pt idx="1">
                  <c:v>85</c:v>
                </c:pt>
                <c:pt idx="2">
                  <c:v>146</c:v>
                </c:pt>
              </c:numCache>
            </c:numRef>
          </c:val>
          <c:extLst>
            <c:ext xmlns:c16="http://schemas.microsoft.com/office/drawing/2014/chart" uri="{C3380CC4-5D6E-409C-BE32-E72D297353CC}">
              <c16:uniqueId val="{00000006-AE21-4302-8001-7DEBA53C2D0D}"/>
            </c:ext>
          </c:extLst>
        </c:ser>
        <c:dLbls>
          <c:showLegendKey val="0"/>
          <c:showVal val="0"/>
          <c:showCatName val="0"/>
          <c:showSerName val="0"/>
          <c:showPercent val="0"/>
          <c:showBubbleSize val="0"/>
        </c:dLbls>
        <c:gapWidth val="45"/>
        <c:overlap val="100"/>
        <c:axId val="570710216"/>
        <c:axId val="570709040"/>
      </c:barChart>
      <c:catAx>
        <c:axId val="57071021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709040"/>
        <c:crosses val="autoZero"/>
        <c:auto val="1"/>
        <c:lblAlgn val="ctr"/>
        <c:lblOffset val="100"/>
        <c:noMultiLvlLbl val="0"/>
      </c:catAx>
      <c:valAx>
        <c:axId val="57070904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653134546706251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710216"/>
        <c:crosses val="autoZero"/>
        <c:crossBetween val="between"/>
        <c:majorUnit val="0.2"/>
      </c:valAx>
      <c:spPr>
        <a:noFill/>
        <a:ln w="12700">
          <a:solidFill>
            <a:schemeClr val="bg2"/>
          </a:solidFill>
        </a:ln>
      </c:spPr>
    </c:plotArea>
    <c:legend>
      <c:legendPos val="t"/>
      <c:layout>
        <c:manualLayout>
          <c:xMode val="edge"/>
          <c:yMode val="edge"/>
          <c:x val="0.15578729035989144"/>
          <c:y val="1.8154205373685634E-2"/>
          <c:w val="0.77599592953423191"/>
          <c:h val="5.5716869545187127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6555847185768E-2"/>
          <c:y val="0.11034879429133858"/>
          <c:w val="0.88784148776274752"/>
          <c:h val="0.68775538240137779"/>
        </c:manualLayout>
      </c:layout>
      <c:barChart>
        <c:barDir val="col"/>
        <c:grouping val="percent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Sheet1!$A$2:$A$21</c:f>
              <c:strCache>
                <c:ptCount val="20"/>
                <c:pt idx="0">
                  <c:v>2000-
2007</c:v>
                </c:pt>
                <c:pt idx="1">
                  <c:v>2008-
6/2017</c:v>
                </c:pt>
                <c:pt idx="2">
                  <c:v> </c:v>
                </c:pt>
                <c:pt idx="3">
                  <c:v>2000-
2007</c:v>
                </c:pt>
                <c:pt idx="4">
                  <c:v>2008-
6/2017</c:v>
                </c:pt>
                <c:pt idx="5">
                  <c:v> </c:v>
                </c:pt>
                <c:pt idx="6">
                  <c:v>2000-
2007</c:v>
                </c:pt>
                <c:pt idx="7">
                  <c:v>2008-
6/2017</c:v>
                </c:pt>
                <c:pt idx="8">
                  <c:v> </c:v>
                </c:pt>
                <c:pt idx="9">
                  <c:v>2000-
2007</c:v>
                </c:pt>
                <c:pt idx="10">
                  <c:v>2008-
6/2017</c:v>
                </c:pt>
                <c:pt idx="11">
                  <c:v> </c:v>
                </c:pt>
                <c:pt idx="12">
                  <c:v>2000-
2007</c:v>
                </c:pt>
                <c:pt idx="13">
                  <c:v>2008-
6/2017</c:v>
                </c:pt>
                <c:pt idx="14">
                  <c:v> </c:v>
                </c:pt>
                <c:pt idx="15">
                  <c:v>2000-
2007</c:v>
                </c:pt>
                <c:pt idx="16">
                  <c:v>2008-
6/2017</c:v>
                </c:pt>
                <c:pt idx="17">
                  <c:v> </c:v>
                </c:pt>
                <c:pt idx="18">
                  <c:v>2000-
2007</c:v>
                </c:pt>
                <c:pt idx="19">
                  <c:v>2008-
6/2017</c:v>
                </c:pt>
              </c:strCache>
            </c:strRef>
          </c:cat>
          <c:val>
            <c:numRef>
              <c:f>Sheet1!$B$2:$B$21</c:f>
              <c:numCache>
                <c:formatCode>General</c:formatCode>
                <c:ptCount val="20"/>
                <c:pt idx="0">
                  <c:v>0</c:v>
                </c:pt>
                <c:pt idx="1">
                  <c:v>0</c:v>
                </c:pt>
                <c:pt idx="2">
                  <c:v>0</c:v>
                </c:pt>
                <c:pt idx="3">
                  <c:v>2</c:v>
                </c:pt>
                <c:pt idx="4">
                  <c:v>3</c:v>
                </c:pt>
                <c:pt idx="5">
                  <c:v>0</c:v>
                </c:pt>
                <c:pt idx="6">
                  <c:v>3</c:v>
                </c:pt>
                <c:pt idx="7">
                  <c:v>4</c:v>
                </c:pt>
                <c:pt idx="8">
                  <c:v>0</c:v>
                </c:pt>
                <c:pt idx="9">
                  <c:v>0</c:v>
                </c:pt>
                <c:pt idx="10">
                  <c:v>0</c:v>
                </c:pt>
                <c:pt idx="11">
                  <c:v>0</c:v>
                </c:pt>
                <c:pt idx="12">
                  <c:v>7</c:v>
                </c:pt>
                <c:pt idx="13">
                  <c:v>2</c:v>
                </c:pt>
                <c:pt idx="14">
                  <c:v>0</c:v>
                </c:pt>
                <c:pt idx="15">
                  <c:v>5</c:v>
                </c:pt>
                <c:pt idx="16">
                  <c:v>10</c:v>
                </c:pt>
                <c:pt idx="17">
                  <c:v>0</c:v>
                </c:pt>
                <c:pt idx="18">
                  <c:v>10</c:v>
                </c:pt>
                <c:pt idx="19">
                  <c:v>17</c:v>
                </c:pt>
              </c:numCache>
            </c:numRef>
          </c:val>
          <c:extLst>
            <c:ext xmlns:c16="http://schemas.microsoft.com/office/drawing/2014/chart" uri="{C3380CC4-5D6E-409C-BE32-E72D297353CC}">
              <c16:uniqueId val="{00000000-6962-4769-9731-524C9712A372}"/>
            </c:ext>
          </c:extLst>
        </c:ser>
        <c:ser>
          <c:idx val="1"/>
          <c:order val="1"/>
          <c:tx>
            <c:strRef>
              <c:f>Sheet1!$C$1</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Sheet1!$A$2:$A$21</c:f>
              <c:strCache>
                <c:ptCount val="20"/>
                <c:pt idx="0">
                  <c:v>2000-
2007</c:v>
                </c:pt>
                <c:pt idx="1">
                  <c:v>2008-
6/2017</c:v>
                </c:pt>
                <c:pt idx="2">
                  <c:v> </c:v>
                </c:pt>
                <c:pt idx="3">
                  <c:v>2000-
2007</c:v>
                </c:pt>
                <c:pt idx="4">
                  <c:v>2008-
6/2017</c:v>
                </c:pt>
                <c:pt idx="5">
                  <c:v> </c:v>
                </c:pt>
                <c:pt idx="6">
                  <c:v>2000-
2007</c:v>
                </c:pt>
                <c:pt idx="7">
                  <c:v>2008-
6/2017</c:v>
                </c:pt>
                <c:pt idx="8">
                  <c:v> </c:v>
                </c:pt>
                <c:pt idx="9">
                  <c:v>2000-
2007</c:v>
                </c:pt>
                <c:pt idx="10">
                  <c:v>2008-
6/2017</c:v>
                </c:pt>
                <c:pt idx="11">
                  <c:v> </c:v>
                </c:pt>
                <c:pt idx="12">
                  <c:v>2000-
2007</c:v>
                </c:pt>
                <c:pt idx="13">
                  <c:v>2008-
6/2017</c:v>
                </c:pt>
                <c:pt idx="14">
                  <c:v> </c:v>
                </c:pt>
                <c:pt idx="15">
                  <c:v>2000-
2007</c:v>
                </c:pt>
                <c:pt idx="16">
                  <c:v>2008-
6/2017</c:v>
                </c:pt>
                <c:pt idx="17">
                  <c:v> </c:v>
                </c:pt>
                <c:pt idx="18">
                  <c:v>2000-
2007</c:v>
                </c:pt>
                <c:pt idx="19">
                  <c:v>2008-
6/2017</c:v>
                </c:pt>
              </c:strCache>
            </c:strRef>
          </c:cat>
          <c:val>
            <c:numRef>
              <c:f>Sheet1!$C$2:$C$21</c:f>
              <c:numCache>
                <c:formatCode>General</c:formatCode>
                <c:ptCount val="20"/>
                <c:pt idx="0">
                  <c:v>3</c:v>
                </c:pt>
                <c:pt idx="1">
                  <c:v>1</c:v>
                </c:pt>
                <c:pt idx="2">
                  <c:v>0</c:v>
                </c:pt>
                <c:pt idx="3">
                  <c:v>5</c:v>
                </c:pt>
                <c:pt idx="4">
                  <c:v>3</c:v>
                </c:pt>
                <c:pt idx="5">
                  <c:v>0</c:v>
                </c:pt>
                <c:pt idx="6">
                  <c:v>4</c:v>
                </c:pt>
                <c:pt idx="7">
                  <c:v>5</c:v>
                </c:pt>
                <c:pt idx="8">
                  <c:v>0</c:v>
                </c:pt>
                <c:pt idx="9">
                  <c:v>5</c:v>
                </c:pt>
                <c:pt idx="10">
                  <c:v>5</c:v>
                </c:pt>
                <c:pt idx="11">
                  <c:v>0</c:v>
                </c:pt>
                <c:pt idx="12">
                  <c:v>9</c:v>
                </c:pt>
                <c:pt idx="13">
                  <c:v>24</c:v>
                </c:pt>
                <c:pt idx="14">
                  <c:v>0</c:v>
                </c:pt>
                <c:pt idx="15">
                  <c:v>10</c:v>
                </c:pt>
                <c:pt idx="16">
                  <c:v>16</c:v>
                </c:pt>
                <c:pt idx="17">
                  <c:v>0</c:v>
                </c:pt>
                <c:pt idx="18">
                  <c:v>8</c:v>
                </c:pt>
                <c:pt idx="19">
                  <c:v>19</c:v>
                </c:pt>
              </c:numCache>
            </c:numRef>
          </c:val>
          <c:extLst>
            <c:ext xmlns:c16="http://schemas.microsoft.com/office/drawing/2014/chart" uri="{C3380CC4-5D6E-409C-BE32-E72D297353CC}">
              <c16:uniqueId val="{00000001-6962-4769-9731-524C9712A372}"/>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Sheet1!$A$2:$A$21</c:f>
              <c:strCache>
                <c:ptCount val="20"/>
                <c:pt idx="0">
                  <c:v>2000-
2007</c:v>
                </c:pt>
                <c:pt idx="1">
                  <c:v>2008-
6/2017</c:v>
                </c:pt>
                <c:pt idx="2">
                  <c:v> </c:v>
                </c:pt>
                <c:pt idx="3">
                  <c:v>2000-
2007</c:v>
                </c:pt>
                <c:pt idx="4">
                  <c:v>2008-
6/2017</c:v>
                </c:pt>
                <c:pt idx="5">
                  <c:v> </c:v>
                </c:pt>
                <c:pt idx="6">
                  <c:v>2000-
2007</c:v>
                </c:pt>
                <c:pt idx="7">
                  <c:v>2008-
6/2017</c:v>
                </c:pt>
                <c:pt idx="8">
                  <c:v> </c:v>
                </c:pt>
                <c:pt idx="9">
                  <c:v>2000-
2007</c:v>
                </c:pt>
                <c:pt idx="10">
                  <c:v>2008-
6/2017</c:v>
                </c:pt>
                <c:pt idx="11">
                  <c:v> </c:v>
                </c:pt>
                <c:pt idx="12">
                  <c:v>2000-
2007</c:v>
                </c:pt>
                <c:pt idx="13">
                  <c:v>2008-
6/2017</c:v>
                </c:pt>
                <c:pt idx="14">
                  <c:v> </c:v>
                </c:pt>
                <c:pt idx="15">
                  <c:v>2000-
2007</c:v>
                </c:pt>
                <c:pt idx="16">
                  <c:v>2008-
6/2017</c:v>
                </c:pt>
                <c:pt idx="17">
                  <c:v> </c:v>
                </c:pt>
                <c:pt idx="18">
                  <c:v>2000-
2007</c:v>
                </c:pt>
                <c:pt idx="19">
                  <c:v>2008-
6/2017</c:v>
                </c:pt>
              </c:strCache>
            </c:strRef>
          </c:cat>
          <c:val>
            <c:numRef>
              <c:f>Sheet1!$D$2:$D$21</c:f>
              <c:numCache>
                <c:formatCode>General</c:formatCode>
                <c:ptCount val="20"/>
                <c:pt idx="0">
                  <c:v>52</c:v>
                </c:pt>
                <c:pt idx="1">
                  <c:v>73</c:v>
                </c:pt>
                <c:pt idx="2">
                  <c:v>0</c:v>
                </c:pt>
                <c:pt idx="3">
                  <c:v>3</c:v>
                </c:pt>
                <c:pt idx="4">
                  <c:v>3</c:v>
                </c:pt>
                <c:pt idx="5">
                  <c:v>0</c:v>
                </c:pt>
                <c:pt idx="6">
                  <c:v>7</c:v>
                </c:pt>
                <c:pt idx="7">
                  <c:v>15</c:v>
                </c:pt>
                <c:pt idx="8">
                  <c:v>0</c:v>
                </c:pt>
                <c:pt idx="9">
                  <c:v>5</c:v>
                </c:pt>
                <c:pt idx="10">
                  <c:v>21</c:v>
                </c:pt>
                <c:pt idx="11">
                  <c:v>0</c:v>
                </c:pt>
                <c:pt idx="12">
                  <c:v>5</c:v>
                </c:pt>
                <c:pt idx="13">
                  <c:v>20</c:v>
                </c:pt>
                <c:pt idx="14">
                  <c:v>0</c:v>
                </c:pt>
                <c:pt idx="15">
                  <c:v>6</c:v>
                </c:pt>
                <c:pt idx="16">
                  <c:v>4</c:v>
                </c:pt>
                <c:pt idx="17">
                  <c:v>0</c:v>
                </c:pt>
                <c:pt idx="18">
                  <c:v>9</c:v>
                </c:pt>
                <c:pt idx="19">
                  <c:v>22</c:v>
                </c:pt>
              </c:numCache>
            </c:numRef>
          </c:val>
          <c:extLst>
            <c:ext xmlns:c16="http://schemas.microsoft.com/office/drawing/2014/chart" uri="{C3380CC4-5D6E-409C-BE32-E72D297353CC}">
              <c16:uniqueId val="{00000002-6962-4769-9731-524C9712A372}"/>
            </c:ext>
          </c:extLst>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Sheet1!$A$2:$A$21</c:f>
              <c:strCache>
                <c:ptCount val="20"/>
                <c:pt idx="0">
                  <c:v>2000-
2007</c:v>
                </c:pt>
                <c:pt idx="1">
                  <c:v>2008-
6/2017</c:v>
                </c:pt>
                <c:pt idx="2">
                  <c:v> </c:v>
                </c:pt>
                <c:pt idx="3">
                  <c:v>2000-
2007</c:v>
                </c:pt>
                <c:pt idx="4">
                  <c:v>2008-
6/2017</c:v>
                </c:pt>
                <c:pt idx="5">
                  <c:v> </c:v>
                </c:pt>
                <c:pt idx="6">
                  <c:v>2000-
2007</c:v>
                </c:pt>
                <c:pt idx="7">
                  <c:v>2008-
6/2017</c:v>
                </c:pt>
                <c:pt idx="8">
                  <c:v> </c:v>
                </c:pt>
                <c:pt idx="9">
                  <c:v>2000-
2007</c:v>
                </c:pt>
                <c:pt idx="10">
                  <c:v>2008-
6/2017</c:v>
                </c:pt>
                <c:pt idx="11">
                  <c:v> </c:v>
                </c:pt>
                <c:pt idx="12">
                  <c:v>2000-
2007</c:v>
                </c:pt>
                <c:pt idx="13">
                  <c:v>2008-
6/2017</c:v>
                </c:pt>
                <c:pt idx="14">
                  <c:v> </c:v>
                </c:pt>
                <c:pt idx="15">
                  <c:v>2000-
2007</c:v>
                </c:pt>
                <c:pt idx="16">
                  <c:v>2008-
6/2017</c:v>
                </c:pt>
                <c:pt idx="17">
                  <c:v> </c:v>
                </c:pt>
                <c:pt idx="18">
                  <c:v>2000-
2007</c:v>
                </c:pt>
                <c:pt idx="19">
                  <c:v>2008-
6/2017</c:v>
                </c:pt>
              </c:strCache>
            </c:strRef>
          </c:cat>
          <c:val>
            <c:numRef>
              <c:f>Sheet1!$E$2:$E$21</c:f>
              <c:numCache>
                <c:formatCode>General</c:formatCode>
                <c:ptCount val="20"/>
                <c:pt idx="0">
                  <c:v>367</c:v>
                </c:pt>
                <c:pt idx="1">
                  <c:v>492</c:v>
                </c:pt>
                <c:pt idx="2">
                  <c:v>0</c:v>
                </c:pt>
                <c:pt idx="3">
                  <c:v>12</c:v>
                </c:pt>
                <c:pt idx="4">
                  <c:v>27</c:v>
                </c:pt>
                <c:pt idx="5">
                  <c:v>0</c:v>
                </c:pt>
                <c:pt idx="6">
                  <c:v>17</c:v>
                </c:pt>
                <c:pt idx="7">
                  <c:v>33</c:v>
                </c:pt>
                <c:pt idx="8">
                  <c:v>0</c:v>
                </c:pt>
                <c:pt idx="9">
                  <c:v>22</c:v>
                </c:pt>
                <c:pt idx="10">
                  <c:v>42</c:v>
                </c:pt>
                <c:pt idx="11">
                  <c:v>0</c:v>
                </c:pt>
                <c:pt idx="12">
                  <c:v>35</c:v>
                </c:pt>
                <c:pt idx="13">
                  <c:v>76</c:v>
                </c:pt>
                <c:pt idx="14">
                  <c:v>0</c:v>
                </c:pt>
                <c:pt idx="15">
                  <c:v>10</c:v>
                </c:pt>
                <c:pt idx="16">
                  <c:v>17</c:v>
                </c:pt>
                <c:pt idx="17">
                  <c:v>0</c:v>
                </c:pt>
                <c:pt idx="18">
                  <c:v>58</c:v>
                </c:pt>
                <c:pt idx="19">
                  <c:v>88</c:v>
                </c:pt>
              </c:numCache>
            </c:numRef>
          </c:val>
          <c:extLst>
            <c:ext xmlns:c16="http://schemas.microsoft.com/office/drawing/2014/chart" uri="{C3380CC4-5D6E-409C-BE32-E72D297353CC}">
              <c16:uniqueId val="{00000003-6962-4769-9731-524C9712A372}"/>
            </c:ext>
          </c:extLst>
        </c:ser>
        <c:dLbls>
          <c:showLegendKey val="0"/>
          <c:showVal val="0"/>
          <c:showCatName val="0"/>
          <c:showSerName val="0"/>
          <c:showPercent val="0"/>
          <c:showBubbleSize val="0"/>
        </c:dLbls>
        <c:gapWidth val="40"/>
        <c:overlap val="100"/>
        <c:axId val="570285648"/>
        <c:axId val="570286040"/>
      </c:barChart>
      <c:catAx>
        <c:axId val="570285648"/>
        <c:scaling>
          <c:orientation val="minMax"/>
        </c:scaling>
        <c:delete val="0"/>
        <c:axPos val="b"/>
        <c:numFmt formatCode="General" sourceLinked="0"/>
        <c:majorTickMark val="out"/>
        <c:minorTickMark val="none"/>
        <c:tickLblPos val="nextTo"/>
        <c:spPr>
          <a:ln>
            <a:solidFill>
              <a:schemeClr val="bg2"/>
            </a:solidFill>
          </a:ln>
        </c:spPr>
        <c:txPr>
          <a:bodyPr rot="0"/>
          <a:lstStyle/>
          <a:p>
            <a:pPr>
              <a:defRPr sz="1000" b="1">
                <a:solidFill>
                  <a:schemeClr val="bg2"/>
                </a:solidFill>
              </a:defRPr>
            </a:pPr>
            <a:endParaRPr lang="en-US"/>
          </a:p>
        </c:txPr>
        <c:crossAx val="570286040"/>
        <c:crosses val="autoZero"/>
        <c:auto val="1"/>
        <c:lblAlgn val="ctr"/>
        <c:lblOffset val="100"/>
        <c:noMultiLvlLbl val="0"/>
      </c:catAx>
      <c:valAx>
        <c:axId val="57028604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285648"/>
        <c:crosses val="autoZero"/>
        <c:crossBetween val="between"/>
        <c:majorUnit val="0.2"/>
      </c:valAx>
      <c:spPr>
        <a:noFill/>
        <a:ln w="12700">
          <a:solidFill>
            <a:schemeClr val="bg2"/>
          </a:solidFill>
        </a:ln>
      </c:spPr>
    </c:plotArea>
    <c:legend>
      <c:legendPos val="t"/>
      <c:layout>
        <c:manualLayout>
          <c:xMode val="edge"/>
          <c:yMode val="edge"/>
          <c:x val="0.24695919420328874"/>
          <c:y val="2.3603658240338818E-2"/>
          <c:w val="0.61123314713865895"/>
          <c:h val="6.0085960941465809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Europe (N=480)</c:v>
                </c:pt>
                <c:pt idx="1">
                  <c:v>North America (N=483)</c:v>
                </c:pt>
                <c:pt idx="2">
                  <c:v>Others  (N=104)</c:v>
                </c:pt>
              </c:strCache>
            </c:strRef>
          </c:cat>
          <c:val>
            <c:numRef>
              <c:f>Sheet1!$B$2:$D$2</c:f>
              <c:numCache>
                <c:formatCode>General</c:formatCode>
                <c:ptCount val="3"/>
                <c:pt idx="0">
                  <c:v>3</c:v>
                </c:pt>
                <c:pt idx="1">
                  <c:v>32</c:v>
                </c:pt>
                <c:pt idx="2">
                  <c:v>1</c:v>
                </c:pt>
              </c:numCache>
            </c:numRef>
          </c:val>
          <c:extLst>
            <c:ext xmlns:c16="http://schemas.microsoft.com/office/drawing/2014/chart" uri="{C3380CC4-5D6E-409C-BE32-E72D297353CC}">
              <c16:uniqueId val="{00000000-0587-4FC2-A75E-BF58870182B8}"/>
            </c:ext>
          </c:extLst>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 (N=480)</c:v>
                </c:pt>
                <c:pt idx="1">
                  <c:v>North America (N=483)</c:v>
                </c:pt>
                <c:pt idx="2">
                  <c:v>Others  (N=104)</c:v>
                </c:pt>
              </c:strCache>
            </c:strRef>
          </c:cat>
          <c:val>
            <c:numRef>
              <c:f>Sheet1!$B$3:$D$3</c:f>
              <c:numCache>
                <c:formatCode>General</c:formatCode>
                <c:ptCount val="3"/>
                <c:pt idx="0">
                  <c:v>28</c:v>
                </c:pt>
                <c:pt idx="1">
                  <c:v>52</c:v>
                </c:pt>
                <c:pt idx="2">
                  <c:v>0</c:v>
                </c:pt>
              </c:numCache>
            </c:numRef>
          </c:val>
          <c:extLst>
            <c:ext xmlns:c16="http://schemas.microsoft.com/office/drawing/2014/chart" uri="{C3380CC4-5D6E-409C-BE32-E72D297353CC}">
              <c16:uniqueId val="{00000001-0587-4FC2-A75E-BF58870182B8}"/>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 (N=480)</c:v>
                </c:pt>
                <c:pt idx="1">
                  <c:v>North America (N=483)</c:v>
                </c:pt>
                <c:pt idx="2">
                  <c:v>Others  (N=104)</c:v>
                </c:pt>
              </c:strCache>
            </c:strRef>
          </c:cat>
          <c:val>
            <c:numRef>
              <c:f>Sheet1!$B$4:$D$4</c:f>
              <c:numCache>
                <c:formatCode>General</c:formatCode>
                <c:ptCount val="3"/>
                <c:pt idx="0">
                  <c:v>77</c:v>
                </c:pt>
                <c:pt idx="1">
                  <c:v>75</c:v>
                </c:pt>
                <c:pt idx="2">
                  <c:v>13</c:v>
                </c:pt>
              </c:numCache>
            </c:numRef>
          </c:val>
          <c:extLst>
            <c:ext xmlns:c16="http://schemas.microsoft.com/office/drawing/2014/chart" uri="{C3380CC4-5D6E-409C-BE32-E72D297353CC}">
              <c16:uniqueId val="{00000002-0587-4FC2-A75E-BF58870182B8}"/>
            </c:ext>
          </c:extLst>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Sheet1!$B$1:$D$1</c:f>
              <c:strCache>
                <c:ptCount val="3"/>
                <c:pt idx="0">
                  <c:v>Europe (N=480)</c:v>
                </c:pt>
                <c:pt idx="1">
                  <c:v>North America (N=483)</c:v>
                </c:pt>
                <c:pt idx="2">
                  <c:v>Others  (N=104)</c:v>
                </c:pt>
              </c:strCache>
            </c:strRef>
          </c:cat>
          <c:val>
            <c:numRef>
              <c:f>Sheet1!$B$5:$D$5</c:f>
              <c:numCache>
                <c:formatCode>General</c:formatCode>
                <c:ptCount val="3"/>
                <c:pt idx="0">
                  <c:v>372</c:v>
                </c:pt>
                <c:pt idx="1">
                  <c:v>324</c:v>
                </c:pt>
                <c:pt idx="2">
                  <c:v>90</c:v>
                </c:pt>
              </c:numCache>
            </c:numRef>
          </c:val>
          <c:extLst>
            <c:ext xmlns:c16="http://schemas.microsoft.com/office/drawing/2014/chart" uri="{C3380CC4-5D6E-409C-BE32-E72D297353CC}">
              <c16:uniqueId val="{00000003-0587-4FC2-A75E-BF58870182B8}"/>
            </c:ext>
          </c:extLst>
        </c:ser>
        <c:dLbls>
          <c:showLegendKey val="0"/>
          <c:showVal val="0"/>
          <c:showCatName val="0"/>
          <c:showSerName val="0"/>
          <c:showPercent val="0"/>
          <c:showBubbleSize val="0"/>
        </c:dLbls>
        <c:gapWidth val="40"/>
        <c:overlap val="100"/>
        <c:axId val="570287216"/>
        <c:axId val="570287608"/>
      </c:barChart>
      <c:catAx>
        <c:axId val="57028721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87608"/>
        <c:crosses val="autoZero"/>
        <c:auto val="1"/>
        <c:lblAlgn val="ctr"/>
        <c:lblOffset val="100"/>
        <c:noMultiLvlLbl val="0"/>
      </c:catAx>
      <c:valAx>
        <c:axId val="57028760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287216"/>
        <c:crosses val="autoZero"/>
        <c:crossBetween val="between"/>
        <c:majorUnit val="0.2"/>
      </c:valAx>
      <c:spPr>
        <a:noFill/>
        <a:ln w="12700">
          <a:solidFill>
            <a:schemeClr val="bg2"/>
          </a:solidFill>
        </a:ln>
      </c:spPr>
    </c:plotArea>
    <c:legend>
      <c:legendPos val="t"/>
      <c:legendEntry>
        <c:idx val="0"/>
        <c:txPr>
          <a:bodyPr/>
          <a:lstStyle/>
          <a:p>
            <a:pPr>
              <a:defRPr sz="1500" b="1">
                <a:solidFill>
                  <a:schemeClr val="bg2"/>
                </a:solidFill>
              </a:defRPr>
            </a:pPr>
            <a:endParaRPr lang="en-US"/>
          </a:p>
        </c:txPr>
      </c:legendEntry>
      <c:layout>
        <c:manualLayout>
          <c:xMode val="edge"/>
          <c:yMode val="edge"/>
          <c:x val="0.11732951562872822"/>
          <c:y val="1.5625E-2"/>
          <c:w val="0.86377117633023148"/>
          <c:h val="7.706323818897638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13"/>
          <c:y val="0.11034879429133664"/>
          <c:w val="0.87048861887953677"/>
          <c:h val="0.74127490211264579"/>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(N=464)</c:v>
                </c:pt>
                <c:pt idx="1">
                  <c:v>North America (N=479)</c:v>
                </c:pt>
                <c:pt idx="2">
                  <c:v>Other (N=95)</c:v>
                </c:pt>
              </c:strCache>
            </c:strRef>
          </c:cat>
          <c:val>
            <c:numRef>
              <c:f>Sheet1!$B$2:$D$2</c:f>
              <c:numCache>
                <c:formatCode>General</c:formatCode>
                <c:ptCount val="3"/>
                <c:pt idx="0">
                  <c:v>117</c:v>
                </c:pt>
                <c:pt idx="1">
                  <c:v>186</c:v>
                </c:pt>
                <c:pt idx="2">
                  <c:v>16</c:v>
                </c:pt>
              </c:numCache>
            </c:numRef>
          </c:val>
          <c:extLst>
            <c:ext xmlns:c16="http://schemas.microsoft.com/office/drawing/2014/chart" uri="{C3380CC4-5D6E-409C-BE32-E72D297353CC}">
              <c16:uniqueId val="{00000000-7951-493C-8402-FE001B164BE5}"/>
            </c:ext>
          </c:extLst>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(N=464)</c:v>
                </c:pt>
                <c:pt idx="1">
                  <c:v>North America (N=479)</c:v>
                </c:pt>
                <c:pt idx="2">
                  <c:v>Other (N=95)</c:v>
                </c:pt>
              </c:strCache>
            </c:strRef>
          </c:cat>
          <c:val>
            <c:numRef>
              <c:f>Sheet1!$B$3:$D$3</c:f>
              <c:numCache>
                <c:formatCode>General</c:formatCode>
                <c:ptCount val="3"/>
                <c:pt idx="0">
                  <c:v>82</c:v>
                </c:pt>
                <c:pt idx="1">
                  <c:v>185</c:v>
                </c:pt>
                <c:pt idx="2">
                  <c:v>17</c:v>
                </c:pt>
              </c:numCache>
            </c:numRef>
          </c:val>
          <c:extLst>
            <c:ext xmlns:c16="http://schemas.microsoft.com/office/drawing/2014/chart" uri="{C3380CC4-5D6E-409C-BE32-E72D297353CC}">
              <c16:uniqueId val="{00000001-7951-493C-8402-FE001B164BE5}"/>
            </c:ext>
          </c:extLst>
        </c:ser>
        <c:ser>
          <c:idx val="2"/>
          <c:order val="2"/>
          <c:tx>
            <c:strRef>
              <c:f>Sheet1!$A$4</c:f>
              <c:strCache>
                <c:ptCount val="1"/>
                <c:pt idx="0">
                  <c:v>18 - 34</c:v>
                </c:pt>
              </c:strCache>
            </c:strRef>
          </c:tx>
          <c:spPr>
            <a:gradFill flip="none" rotWithShape="1">
              <a:gsLst>
                <a:gs pos="0">
                  <a:srgbClr val="A6A203"/>
                </a:gs>
                <a:gs pos="50000">
                  <a:srgbClr val="FFFF00"/>
                </a:gs>
                <a:gs pos="100000">
                  <a:srgbClr val="A6A200"/>
                </a:gs>
              </a:gsLst>
              <a:lin ang="10800000" scaled="1"/>
              <a:tileRect/>
            </a:gradFill>
            <a:ln>
              <a:solidFill>
                <a:srgbClr val="000000"/>
              </a:solidFill>
            </a:ln>
          </c:spPr>
          <c:invertIfNegative val="0"/>
          <c:cat>
            <c:strRef>
              <c:f>Sheet1!$B$1:$D$1</c:f>
              <c:strCache>
                <c:ptCount val="3"/>
                <c:pt idx="0">
                  <c:v>Europe (N=464)</c:v>
                </c:pt>
                <c:pt idx="1">
                  <c:v>North America (N=479)</c:v>
                </c:pt>
                <c:pt idx="2">
                  <c:v>Other (N=95)</c:v>
                </c:pt>
              </c:strCache>
            </c:strRef>
          </c:cat>
          <c:val>
            <c:numRef>
              <c:f>Sheet1!$B$4:$D$4</c:f>
              <c:numCache>
                <c:formatCode>General</c:formatCode>
                <c:ptCount val="3"/>
                <c:pt idx="0">
                  <c:v>80</c:v>
                </c:pt>
                <c:pt idx="1">
                  <c:v>57</c:v>
                </c:pt>
                <c:pt idx="2">
                  <c:v>29</c:v>
                </c:pt>
              </c:numCache>
            </c:numRef>
          </c:val>
          <c:extLst>
            <c:ext xmlns:c16="http://schemas.microsoft.com/office/drawing/2014/chart" uri="{C3380CC4-5D6E-409C-BE32-E72D297353CC}">
              <c16:uniqueId val="{00000002-7951-493C-8402-FE001B164BE5}"/>
            </c:ext>
          </c:extLst>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 (N=464)</c:v>
                </c:pt>
                <c:pt idx="1">
                  <c:v>North America (N=479)</c:v>
                </c:pt>
                <c:pt idx="2">
                  <c:v>Other (N=95)</c:v>
                </c:pt>
              </c:strCache>
            </c:strRef>
          </c:cat>
          <c:val>
            <c:numRef>
              <c:f>Sheet1!$B$5:$D$5</c:f>
              <c:numCache>
                <c:formatCode>General</c:formatCode>
                <c:ptCount val="3"/>
                <c:pt idx="0">
                  <c:v>112</c:v>
                </c:pt>
                <c:pt idx="1">
                  <c:v>30</c:v>
                </c:pt>
                <c:pt idx="2">
                  <c:v>28</c:v>
                </c:pt>
              </c:numCache>
            </c:numRef>
          </c:val>
          <c:extLst>
            <c:ext xmlns:c16="http://schemas.microsoft.com/office/drawing/2014/chart" uri="{C3380CC4-5D6E-409C-BE32-E72D297353CC}">
              <c16:uniqueId val="{00000003-7951-493C-8402-FE001B164BE5}"/>
            </c:ext>
          </c:extLst>
        </c:ser>
        <c:ser>
          <c:idx val="4"/>
          <c:order val="4"/>
          <c:tx>
            <c:strRef>
              <c:f>Sheet1!$A$6</c:f>
              <c:strCache>
                <c:ptCount val="1"/>
                <c:pt idx="0">
                  <c:v>50 - 59</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 (N=464)</c:v>
                </c:pt>
                <c:pt idx="1">
                  <c:v>North America (N=479)</c:v>
                </c:pt>
                <c:pt idx="2">
                  <c:v>Other (N=95)</c:v>
                </c:pt>
              </c:strCache>
            </c:strRef>
          </c:cat>
          <c:val>
            <c:numRef>
              <c:f>Sheet1!$B$6:$D$6</c:f>
              <c:numCache>
                <c:formatCode>General</c:formatCode>
                <c:ptCount val="3"/>
                <c:pt idx="0">
                  <c:v>61</c:v>
                </c:pt>
                <c:pt idx="1">
                  <c:v>17</c:v>
                </c:pt>
                <c:pt idx="2">
                  <c:v>3</c:v>
                </c:pt>
              </c:numCache>
            </c:numRef>
          </c:val>
          <c:extLst>
            <c:ext xmlns:c16="http://schemas.microsoft.com/office/drawing/2014/chart" uri="{C3380CC4-5D6E-409C-BE32-E72D297353CC}">
              <c16:uniqueId val="{00000004-7951-493C-8402-FE001B164BE5}"/>
            </c:ext>
          </c:extLst>
        </c:ser>
        <c:ser>
          <c:idx val="5"/>
          <c:order val="5"/>
          <c:tx>
            <c:strRef>
              <c:f>Sheet1!$A$7</c:f>
              <c:strCache>
                <c:ptCount val="1"/>
                <c:pt idx="0">
                  <c:v>60+</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 (N=464)</c:v>
                </c:pt>
                <c:pt idx="1">
                  <c:v>North America (N=479)</c:v>
                </c:pt>
                <c:pt idx="2">
                  <c:v>Other (N=95)</c:v>
                </c:pt>
              </c:strCache>
            </c:strRef>
          </c:cat>
          <c:val>
            <c:numRef>
              <c:f>Sheet1!$B$7:$D$7</c:f>
              <c:numCache>
                <c:formatCode>General</c:formatCode>
                <c:ptCount val="3"/>
                <c:pt idx="0">
                  <c:v>12</c:v>
                </c:pt>
                <c:pt idx="1">
                  <c:v>4</c:v>
                </c:pt>
                <c:pt idx="2">
                  <c:v>2</c:v>
                </c:pt>
              </c:numCache>
            </c:numRef>
          </c:val>
          <c:extLst>
            <c:ext xmlns:c16="http://schemas.microsoft.com/office/drawing/2014/chart" uri="{C3380CC4-5D6E-409C-BE32-E72D297353CC}">
              <c16:uniqueId val="{00000005-7951-493C-8402-FE001B164BE5}"/>
            </c:ext>
          </c:extLst>
        </c:ser>
        <c:dLbls>
          <c:showLegendKey val="0"/>
          <c:showVal val="0"/>
          <c:showCatName val="0"/>
          <c:showSerName val="0"/>
          <c:showPercent val="0"/>
          <c:showBubbleSize val="0"/>
        </c:dLbls>
        <c:gapWidth val="45"/>
        <c:overlap val="100"/>
        <c:axId val="570288000"/>
        <c:axId val="570288392"/>
      </c:barChart>
      <c:catAx>
        <c:axId val="57028800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288392"/>
        <c:crosses val="autoZero"/>
        <c:auto val="1"/>
        <c:lblAlgn val="ctr"/>
        <c:lblOffset val="100"/>
        <c:noMultiLvlLbl val="0"/>
      </c:catAx>
      <c:valAx>
        <c:axId val="5702883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Donors</a:t>
                </a:r>
                <a:endParaRPr lang="en-US" sz="1700" dirty="0">
                  <a:solidFill>
                    <a:schemeClr val="bg2"/>
                  </a:solidFill>
                </a:endParaRPr>
              </a:p>
            </c:rich>
          </c:tx>
          <c:layout>
            <c:manualLayout>
              <c:xMode val="edge"/>
              <c:yMode val="edge"/>
              <c:x val="9.2878314779618106E-3"/>
              <c:y val="0.3117616059711286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288000"/>
        <c:crosses val="autoZero"/>
        <c:crossBetween val="between"/>
        <c:majorUnit val="0.2"/>
      </c:valAx>
      <c:spPr>
        <a:noFill/>
        <a:ln w="12700">
          <a:solidFill>
            <a:schemeClr val="bg2"/>
          </a:solidFill>
        </a:ln>
      </c:spPr>
    </c:plotArea>
    <c:legend>
      <c:legendPos val="t"/>
      <c:layout>
        <c:manualLayout>
          <c:xMode val="edge"/>
          <c:yMode val="edge"/>
          <c:x val="0.10987246786459384"/>
          <c:y val="1.7362204724409461E-3"/>
          <c:w val="0.8726353276353277"/>
          <c:h val="9.6188847295727381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69572812773403325"/>
          <c:h val="0.785716453412073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(N=696)</c:v>
                </c:pt>
                <c:pt idx="2">
                  <c:v>2008-6/2017 (N=1067)</c:v>
                </c:pt>
              </c:strCache>
            </c:strRef>
          </c:cat>
          <c:val>
            <c:numRef>
              <c:f>Sheet1!$B$2:$D$2</c:f>
              <c:numCache>
                <c:formatCode>General</c:formatCode>
                <c:ptCount val="3"/>
                <c:pt idx="0">
                  <c:v>46</c:v>
                </c:pt>
                <c:pt idx="1">
                  <c:v>28</c:v>
                </c:pt>
                <c:pt idx="2">
                  <c:v>36</c:v>
                </c:pt>
              </c:numCache>
            </c:numRef>
          </c:val>
          <c:extLst>
            <c:ext xmlns:c16="http://schemas.microsoft.com/office/drawing/2014/chart" uri="{C3380CC4-5D6E-409C-BE32-E72D297353CC}">
              <c16:uniqueId val="{00000000-82E2-4489-AB0B-E51E183AB766}"/>
            </c:ext>
          </c:extLst>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(N=696)</c:v>
                </c:pt>
                <c:pt idx="2">
                  <c:v>2008-6/2017 (N=1067)</c:v>
                </c:pt>
              </c:strCache>
            </c:strRef>
          </c:cat>
          <c:val>
            <c:numRef>
              <c:f>Sheet1!$B$3:$D$3</c:f>
              <c:numCache>
                <c:formatCode>General</c:formatCode>
                <c:ptCount val="3"/>
                <c:pt idx="0">
                  <c:v>56</c:v>
                </c:pt>
                <c:pt idx="1">
                  <c:v>45</c:v>
                </c:pt>
                <c:pt idx="2">
                  <c:v>80</c:v>
                </c:pt>
              </c:numCache>
            </c:numRef>
          </c:val>
          <c:extLst>
            <c:ext xmlns:c16="http://schemas.microsoft.com/office/drawing/2014/chart" uri="{C3380CC4-5D6E-409C-BE32-E72D297353CC}">
              <c16:uniqueId val="{00000001-82E2-4489-AB0B-E51E183AB766}"/>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(N=696)</c:v>
                </c:pt>
                <c:pt idx="2">
                  <c:v>2008-6/2017 (N=1067)</c:v>
                </c:pt>
              </c:strCache>
            </c:strRef>
          </c:cat>
          <c:val>
            <c:numRef>
              <c:f>Sheet1!$B$4:$D$4</c:f>
              <c:numCache>
                <c:formatCode>General</c:formatCode>
                <c:ptCount val="3"/>
                <c:pt idx="0">
                  <c:v>117</c:v>
                </c:pt>
                <c:pt idx="1">
                  <c:v>90</c:v>
                </c:pt>
                <c:pt idx="2">
                  <c:v>165</c:v>
                </c:pt>
              </c:numCache>
            </c:numRef>
          </c:val>
          <c:extLst>
            <c:ext xmlns:c16="http://schemas.microsoft.com/office/drawing/2014/chart" uri="{C3380CC4-5D6E-409C-BE32-E72D297353CC}">
              <c16:uniqueId val="{00000002-82E2-4489-AB0B-E51E183AB766}"/>
            </c:ext>
          </c:extLst>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(N=696)</c:v>
                </c:pt>
                <c:pt idx="2">
                  <c:v>2008-6/2017 (N=1067)</c:v>
                </c:pt>
              </c:strCache>
            </c:strRef>
          </c:cat>
          <c:val>
            <c:numRef>
              <c:f>Sheet1!$B$5:$D$5</c:f>
              <c:numCache>
                <c:formatCode>General</c:formatCode>
                <c:ptCount val="3"/>
                <c:pt idx="0">
                  <c:v>450</c:v>
                </c:pt>
                <c:pt idx="1">
                  <c:v>533</c:v>
                </c:pt>
                <c:pt idx="2">
                  <c:v>786</c:v>
                </c:pt>
              </c:numCache>
            </c:numRef>
          </c:val>
          <c:extLst>
            <c:ext xmlns:c16="http://schemas.microsoft.com/office/drawing/2014/chart" uri="{C3380CC4-5D6E-409C-BE32-E72D297353CC}">
              <c16:uniqueId val="{00000003-82E2-4489-AB0B-E51E183AB766}"/>
            </c:ext>
          </c:extLst>
        </c:ser>
        <c:dLbls>
          <c:showLegendKey val="0"/>
          <c:showVal val="0"/>
          <c:showCatName val="0"/>
          <c:showSerName val="0"/>
          <c:showPercent val="0"/>
          <c:showBubbleSize val="0"/>
        </c:dLbls>
        <c:gapWidth val="50"/>
        <c:overlap val="100"/>
        <c:axId val="569417424"/>
        <c:axId val="569417816"/>
      </c:barChart>
      <c:catAx>
        <c:axId val="56941742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9417816"/>
        <c:crosses val="autoZero"/>
        <c:auto val="1"/>
        <c:lblAlgn val="ctr"/>
        <c:lblOffset val="100"/>
        <c:noMultiLvlLbl val="0"/>
      </c:catAx>
      <c:valAx>
        <c:axId val="56941781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1.7621172353455818E-2"/>
              <c:y val="0.22905949256342958"/>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9417424"/>
        <c:crosses val="autoZero"/>
        <c:crossBetween val="between"/>
        <c:majorUnit val="0.1"/>
      </c:valAx>
      <c:spPr>
        <a:noFill/>
        <a:ln w="12700">
          <a:solidFill>
            <a:schemeClr val="bg2"/>
          </a:solidFill>
        </a:ln>
      </c:spPr>
    </c:plotArea>
    <c:legend>
      <c:legendPos val="l"/>
      <c:layout>
        <c:manualLayout>
          <c:xMode val="edge"/>
          <c:yMode val="edge"/>
          <c:x val="0.80838123359580061"/>
          <c:y val="9.1231209735146743E-2"/>
          <c:w val="0.13918974567834189"/>
          <c:h val="0.68732939632545931"/>
        </c:manualLayout>
      </c:layout>
      <c:overlay val="0"/>
      <c:spPr>
        <a:solidFill>
          <a:schemeClr val="tx1"/>
        </a:solid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lineMarker"/>
        <c:varyColors val="0"/>
        <c:ser>
          <c:idx val="0"/>
          <c:order val="0"/>
          <c:tx>
            <c:strRef>
              <c:f>Sheet1!$B$1</c:f>
              <c:strCache>
                <c:ptCount val="1"/>
                <c:pt idx="0">
                  <c:v>Adult (N=59,993)</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93.212999999999994</c:v>
                </c:pt>
                <c:pt idx="2">
                  <c:v>90.822999999999993</c:v>
                </c:pt>
                <c:pt idx="3">
                  <c:v>89.180999999999997</c:v>
                </c:pt>
                <c:pt idx="4">
                  <c:v>87.975999999999999</c:v>
                </c:pt>
                <c:pt idx="5">
                  <c:v>86.822000000000003</c:v>
                </c:pt>
                <c:pt idx="6">
                  <c:v>85.742000000000004</c:v>
                </c:pt>
                <c:pt idx="7">
                  <c:v>84.695999999999998</c:v>
                </c:pt>
                <c:pt idx="8">
                  <c:v>83.84</c:v>
                </c:pt>
                <c:pt idx="9">
                  <c:v>83.043999999999997</c:v>
                </c:pt>
                <c:pt idx="10">
                  <c:v>82.195999999999998</c:v>
                </c:pt>
                <c:pt idx="11">
                  <c:v>81.444000000000003</c:v>
                </c:pt>
                <c:pt idx="12">
                  <c:v>80.706999999999994</c:v>
                </c:pt>
                <c:pt idx="13">
                  <c:v>72.808999999999997</c:v>
                </c:pt>
                <c:pt idx="14">
                  <c:v>66.105999999999995</c:v>
                </c:pt>
                <c:pt idx="15">
                  <c:v>60.348999999999997</c:v>
                </c:pt>
                <c:pt idx="16">
                  <c:v>55.018000000000001</c:v>
                </c:pt>
                <c:pt idx="17">
                  <c:v>50.131999999999998</c:v>
                </c:pt>
                <c:pt idx="18">
                  <c:v>45.473999999999997</c:v>
                </c:pt>
                <c:pt idx="19">
                  <c:v>41.122999999999998</c:v>
                </c:pt>
                <c:pt idx="20">
                  <c:v>37.249000000000002</c:v>
                </c:pt>
                <c:pt idx="21">
                  <c:v>33.304000000000002</c:v>
                </c:pt>
                <c:pt idx="22">
                  <c:v>29.753</c:v>
                </c:pt>
                <c:pt idx="23">
                  <c:v>26.555</c:v>
                </c:pt>
                <c:pt idx="24">
                  <c:v>23.699000000000002</c:v>
                </c:pt>
                <c:pt idx="25">
                  <c:v>21.381</c:v>
                </c:pt>
                <c:pt idx="26">
                  <c:v>19.175000000000001</c:v>
                </c:pt>
                <c:pt idx="27">
                  <c:v>17.108000000000001</c:v>
                </c:pt>
                <c:pt idx="28">
                  <c:v>15.455</c:v>
                </c:pt>
                <c:pt idx="29">
                  <c:v>13.7</c:v>
                </c:pt>
                <c:pt idx="30">
                  <c:v>12.458</c:v>
                </c:pt>
                <c:pt idx="31">
                  <c:v>11.166</c:v>
                </c:pt>
                <c:pt idx="32">
                  <c:v>10.16</c:v>
                </c:pt>
                <c:pt idx="33">
                  <c:v>8.8330000000000002</c:v>
                </c:pt>
                <c:pt idx="34">
                  <c:v>8.1769999999999996</c:v>
                </c:pt>
                <c:pt idx="35">
                  <c:v>7.3609999999999998</c:v>
                </c:pt>
                <c:pt idx="36">
                  <c:v>6.7169999999999996</c:v>
                </c:pt>
              </c:numCache>
            </c:numRef>
          </c:yVal>
          <c:smooth val="0"/>
          <c:extLst>
            <c:ext xmlns:c16="http://schemas.microsoft.com/office/drawing/2014/chart" uri="{C3380CC4-5D6E-409C-BE32-E72D297353CC}">
              <c16:uniqueId val="{00000000-878C-4D87-A707-21F564FB4A8D}"/>
            </c:ext>
          </c:extLst>
        </c:ser>
        <c:ser>
          <c:idx val="1"/>
          <c:order val="1"/>
          <c:tx>
            <c:strRef>
              <c:f>Sheet1!$C$1</c:f>
              <c:strCache>
                <c:ptCount val="1"/>
                <c:pt idx="0">
                  <c:v>Pediatric (N=2,205)</c:v>
                </c:pt>
              </c:strCache>
            </c:strRef>
          </c:tx>
          <c:spPr>
            <a:ln w="41275">
              <a:solidFill>
                <a:srgbClr val="00B0F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92.031000000000006</c:v>
                </c:pt>
                <c:pt idx="2">
                  <c:v>89.710999999999999</c:v>
                </c:pt>
                <c:pt idx="3">
                  <c:v>88.067999999999998</c:v>
                </c:pt>
                <c:pt idx="4">
                  <c:v>86.984999999999999</c:v>
                </c:pt>
                <c:pt idx="5">
                  <c:v>85.944999999999993</c:v>
                </c:pt>
                <c:pt idx="6">
                  <c:v>84.807000000000002</c:v>
                </c:pt>
                <c:pt idx="7">
                  <c:v>84.284000000000006</c:v>
                </c:pt>
                <c:pt idx="8">
                  <c:v>83.566000000000003</c:v>
                </c:pt>
                <c:pt idx="9">
                  <c:v>82.894000000000005</c:v>
                </c:pt>
                <c:pt idx="10">
                  <c:v>81.644000000000005</c:v>
                </c:pt>
                <c:pt idx="11">
                  <c:v>80.629000000000005</c:v>
                </c:pt>
                <c:pt idx="12">
                  <c:v>79.706999999999994</c:v>
                </c:pt>
                <c:pt idx="13">
                  <c:v>70.414000000000001</c:v>
                </c:pt>
                <c:pt idx="14">
                  <c:v>62.396999999999998</c:v>
                </c:pt>
                <c:pt idx="15">
                  <c:v>56.829000000000001</c:v>
                </c:pt>
                <c:pt idx="16">
                  <c:v>51.898000000000003</c:v>
                </c:pt>
                <c:pt idx="17">
                  <c:v>47.755000000000003</c:v>
                </c:pt>
                <c:pt idx="18">
                  <c:v>44.622999999999998</c:v>
                </c:pt>
                <c:pt idx="19">
                  <c:v>42.234000000000002</c:v>
                </c:pt>
                <c:pt idx="20">
                  <c:v>39.808</c:v>
                </c:pt>
                <c:pt idx="21">
                  <c:v>37.701000000000001</c:v>
                </c:pt>
                <c:pt idx="22">
                  <c:v>35.581000000000003</c:v>
                </c:pt>
                <c:pt idx="23">
                  <c:v>33.814999999999998</c:v>
                </c:pt>
                <c:pt idx="24">
                  <c:v>30.321000000000002</c:v>
                </c:pt>
                <c:pt idx="25">
                  <c:v>29.771999999999998</c:v>
                </c:pt>
                <c:pt idx="26">
                  <c:v>27.952999999999999</c:v>
                </c:pt>
                <c:pt idx="27">
                  <c:v>27.295000000000002</c:v>
                </c:pt>
                <c:pt idx="28">
                  <c:v>26.567</c:v>
                </c:pt>
                <c:pt idx="29">
                  <c:v>24.936</c:v>
                </c:pt>
                <c:pt idx="30">
                  <c:v>23.936</c:v>
                </c:pt>
                <c:pt idx="31">
                  <c:v>23.289000000000001</c:v>
                </c:pt>
                <c:pt idx="32">
                  <c:v>22.457000000000001</c:v>
                </c:pt>
                <c:pt idx="33">
                  <c:v>22.457000000000001</c:v>
                </c:pt>
                <c:pt idx="34">
                  <c:v>22.457000000000001</c:v>
                </c:pt>
                <c:pt idx="35">
                  <c:v>#N/A</c:v>
                </c:pt>
                <c:pt idx="36">
                  <c:v>#N/A</c:v>
                </c:pt>
              </c:numCache>
            </c:numRef>
          </c:yVal>
          <c:smooth val="0"/>
          <c:extLst>
            <c:ext xmlns:c16="http://schemas.microsoft.com/office/drawing/2014/chart" uri="{C3380CC4-5D6E-409C-BE32-E72D297353CC}">
              <c16:uniqueId val="{00000001-878C-4D87-A707-21F564FB4A8D}"/>
            </c:ext>
          </c:extLst>
        </c:ser>
        <c:dLbls>
          <c:showLegendKey val="0"/>
          <c:showVal val="0"/>
          <c:showCatName val="0"/>
          <c:showSerName val="0"/>
          <c:showPercent val="0"/>
          <c:showBubbleSize val="0"/>
        </c:dLbls>
        <c:axId val="567243288"/>
        <c:axId val="567243680"/>
      </c:scatterChart>
      <c:valAx>
        <c:axId val="56724328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7243680"/>
        <c:crosses val="autoZero"/>
        <c:crossBetween val="midCat"/>
        <c:majorUnit val="1"/>
      </c:valAx>
      <c:valAx>
        <c:axId val="5672436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7243288"/>
        <c:crosses val="autoZero"/>
        <c:crossBetween val="midCat"/>
        <c:majorUnit val="25"/>
      </c:valAx>
      <c:spPr>
        <a:noFill/>
        <a:ln>
          <a:solidFill>
            <a:schemeClr val="bg2"/>
          </a:solidFill>
        </a:ln>
      </c:spPr>
    </c:plotArea>
    <c:legend>
      <c:legendPos val="r"/>
      <c:layout>
        <c:manualLayout>
          <c:xMode val="edge"/>
          <c:yMode val="edge"/>
          <c:x val="0.32143923217224968"/>
          <c:y val="7.8746012517666067E-2"/>
          <c:w val="0.55887050135682192"/>
          <c:h val="0.110172420755097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lineMarker"/>
        <c:varyColors val="0"/>
        <c:ser>
          <c:idx val="0"/>
          <c:order val="0"/>
          <c:tx>
            <c:strRef>
              <c:f>Sheet1!$B$1</c:f>
              <c:strCache>
                <c:ptCount val="1"/>
                <c:pt idx="0">
                  <c:v>Adult (N=45,780)</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90.215000000000003</c:v>
                </c:pt>
                <c:pt idx="3">
                  <c:v>81.909000000000006</c:v>
                </c:pt>
                <c:pt idx="4">
                  <c:v>74.775999999999996</c:v>
                </c:pt>
                <c:pt idx="5">
                  <c:v>68.17</c:v>
                </c:pt>
                <c:pt idx="6">
                  <c:v>62.116</c:v>
                </c:pt>
                <c:pt idx="7">
                  <c:v>56.344000000000001</c:v>
                </c:pt>
                <c:pt idx="8">
                  <c:v>50.953000000000003</c:v>
                </c:pt>
                <c:pt idx="9">
                  <c:v>46.152999999999999</c:v>
                </c:pt>
                <c:pt idx="10">
                  <c:v>41.265000000000001</c:v>
                </c:pt>
                <c:pt idx="11">
                  <c:v>36.865000000000002</c:v>
                </c:pt>
                <c:pt idx="12">
                  <c:v>32.904000000000003</c:v>
                </c:pt>
                <c:pt idx="13">
                  <c:v>29.364000000000001</c:v>
                </c:pt>
                <c:pt idx="14">
                  <c:v>26.492000000000001</c:v>
                </c:pt>
                <c:pt idx="15">
                  <c:v>23.759</c:v>
                </c:pt>
                <c:pt idx="16">
                  <c:v>21.196999999999999</c:v>
                </c:pt>
                <c:pt idx="17">
                  <c:v>19.149999999999999</c:v>
                </c:pt>
                <c:pt idx="18">
                  <c:v>16.975999999999999</c:v>
                </c:pt>
                <c:pt idx="19">
                  <c:v>15.436</c:v>
                </c:pt>
                <c:pt idx="20">
                  <c:v>13.836</c:v>
                </c:pt>
                <c:pt idx="21">
                  <c:v>12.589</c:v>
                </c:pt>
                <c:pt idx="22">
                  <c:v>10.944000000000001</c:v>
                </c:pt>
                <c:pt idx="23">
                  <c:v>10.132</c:v>
                </c:pt>
                <c:pt idx="24">
                  <c:v>9.1210000000000004</c:v>
                </c:pt>
                <c:pt idx="25">
                  <c:v>8.3230000000000004</c:v>
                </c:pt>
              </c:numCache>
            </c:numRef>
          </c:yVal>
          <c:smooth val="0"/>
          <c:extLst>
            <c:ext xmlns:c16="http://schemas.microsoft.com/office/drawing/2014/chart" uri="{C3380CC4-5D6E-409C-BE32-E72D297353CC}">
              <c16:uniqueId val="{00000000-5A60-48B3-AE6D-2EDAADF2D1BA}"/>
            </c:ext>
          </c:extLst>
        </c:ser>
        <c:ser>
          <c:idx val="1"/>
          <c:order val="1"/>
          <c:tx>
            <c:strRef>
              <c:f>Sheet1!$C$1</c:f>
              <c:strCache>
                <c:ptCount val="1"/>
                <c:pt idx="0">
                  <c:v>Pediatric (N=1,634)</c:v>
                </c:pt>
              </c:strCache>
            </c:strRef>
          </c:tx>
          <c:spPr>
            <a:ln w="41275">
              <a:solidFill>
                <a:srgbClr val="00B0F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88.340999999999994</c:v>
                </c:pt>
                <c:pt idx="3">
                  <c:v>78.283000000000001</c:v>
                </c:pt>
                <c:pt idx="4">
                  <c:v>71.296999999999997</c:v>
                </c:pt>
                <c:pt idx="5">
                  <c:v>65.111000000000004</c:v>
                </c:pt>
                <c:pt idx="6">
                  <c:v>59.912999999999997</c:v>
                </c:pt>
                <c:pt idx="7">
                  <c:v>55.984000000000002</c:v>
                </c:pt>
                <c:pt idx="8">
                  <c:v>52.985999999999997</c:v>
                </c:pt>
                <c:pt idx="9">
                  <c:v>49.942999999999998</c:v>
                </c:pt>
                <c:pt idx="10">
                  <c:v>47.298999999999999</c:v>
                </c:pt>
                <c:pt idx="11">
                  <c:v>44.64</c:v>
                </c:pt>
                <c:pt idx="12">
                  <c:v>42.423000000000002</c:v>
                </c:pt>
                <c:pt idx="13">
                  <c:v>38.04</c:v>
                </c:pt>
                <c:pt idx="14">
                  <c:v>37.351999999999997</c:v>
                </c:pt>
                <c:pt idx="15">
                  <c:v>35.069000000000003</c:v>
                </c:pt>
                <c:pt idx="16">
                  <c:v>34.244</c:v>
                </c:pt>
                <c:pt idx="17">
                  <c:v>33.331000000000003</c:v>
                </c:pt>
                <c:pt idx="18">
                  <c:v>31.283999999999999</c:v>
                </c:pt>
                <c:pt idx="19">
                  <c:v>30.029</c:v>
                </c:pt>
                <c:pt idx="20">
                  <c:v>29.218</c:v>
                </c:pt>
                <c:pt idx="21">
                  <c:v>28.173999999999999</c:v>
                </c:pt>
                <c:pt idx="22">
                  <c:v>28.173999999999999</c:v>
                </c:pt>
                <c:pt idx="23">
                  <c:v>28.173999999999999</c:v>
                </c:pt>
                <c:pt idx="24">
                  <c:v>#N/A</c:v>
                </c:pt>
                <c:pt idx="25">
                  <c:v>#N/A</c:v>
                </c:pt>
              </c:numCache>
            </c:numRef>
          </c:yVal>
          <c:smooth val="0"/>
          <c:extLst>
            <c:ext xmlns:c16="http://schemas.microsoft.com/office/drawing/2014/chart" uri="{C3380CC4-5D6E-409C-BE32-E72D297353CC}">
              <c16:uniqueId val="{00000001-5A60-48B3-AE6D-2EDAADF2D1BA}"/>
            </c:ext>
          </c:extLst>
        </c:ser>
        <c:dLbls>
          <c:showLegendKey val="0"/>
          <c:showVal val="0"/>
          <c:showCatName val="0"/>
          <c:showSerName val="0"/>
          <c:showPercent val="0"/>
          <c:showBubbleSize val="0"/>
        </c:dLbls>
        <c:axId val="567244464"/>
        <c:axId val="654632952"/>
      </c:scatterChart>
      <c:valAx>
        <c:axId val="56724446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2952"/>
        <c:crosses val="autoZero"/>
        <c:crossBetween val="midCat"/>
        <c:majorUnit val="1"/>
      </c:valAx>
      <c:valAx>
        <c:axId val="654632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7244464"/>
        <c:crosses val="autoZero"/>
        <c:crossBetween val="midCat"/>
        <c:majorUnit val="25"/>
      </c:valAx>
      <c:spPr>
        <a:noFill/>
        <a:ln>
          <a:solidFill>
            <a:schemeClr val="bg2"/>
          </a:solidFill>
        </a:ln>
      </c:spPr>
    </c:plotArea>
    <c:legend>
      <c:legendPos val="r"/>
      <c:layout>
        <c:manualLayout>
          <c:xMode val="edge"/>
          <c:yMode val="edge"/>
          <c:x val="0.35392510787846432"/>
          <c:y val="6.7817004431823077E-2"/>
          <c:w val="0.51649762000088972"/>
          <c:h val="0.1173968417882190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(N=20,841)</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92.554000000000002</c:v>
                </c:pt>
                <c:pt idx="2">
                  <c:v>89.778000000000006</c:v>
                </c:pt>
                <c:pt idx="3">
                  <c:v>87.921999999999997</c:v>
                </c:pt>
                <c:pt idx="4">
                  <c:v>86.558000000000007</c:v>
                </c:pt>
                <c:pt idx="5">
                  <c:v>85.256</c:v>
                </c:pt>
                <c:pt idx="6">
                  <c:v>83.956999999999994</c:v>
                </c:pt>
                <c:pt idx="7">
                  <c:v>82.808000000000007</c:v>
                </c:pt>
                <c:pt idx="8">
                  <c:v>81.709999999999994</c:v>
                </c:pt>
                <c:pt idx="9">
                  <c:v>80.724000000000004</c:v>
                </c:pt>
                <c:pt idx="10">
                  <c:v>79.647000000000006</c:v>
                </c:pt>
                <c:pt idx="11">
                  <c:v>78.8</c:v>
                </c:pt>
                <c:pt idx="12">
                  <c:v>77.903999999999996</c:v>
                </c:pt>
                <c:pt idx="13">
                  <c:v>68.641999999999996</c:v>
                </c:pt>
                <c:pt idx="14">
                  <c:v>60.929000000000002</c:v>
                </c:pt>
                <c:pt idx="15">
                  <c:v>53.997</c:v>
                </c:pt>
                <c:pt idx="16">
                  <c:v>47.515000000000001</c:v>
                </c:pt>
                <c:pt idx="17">
                  <c:v>41.460999999999999</c:v>
                </c:pt>
                <c:pt idx="18">
                  <c:v>36.043999999999997</c:v>
                </c:pt>
                <c:pt idx="19">
                  <c:v>31.068999999999999</c:v>
                </c:pt>
                <c:pt idx="20">
                  <c:v>26.86</c:v>
                </c:pt>
                <c:pt idx="21">
                  <c:v>22.797999999999998</c:v>
                </c:pt>
                <c:pt idx="22">
                  <c:v>19.218</c:v>
                </c:pt>
                <c:pt idx="23">
                  <c:v>16.375</c:v>
                </c:pt>
                <c:pt idx="24">
                  <c:v>13.872</c:v>
                </c:pt>
                <c:pt idx="25">
                  <c:v>11.914</c:v>
                </c:pt>
                <c:pt idx="26">
                  <c:v>9.9930000000000003</c:v>
                </c:pt>
                <c:pt idx="27">
                  <c:v>8.1720000000000006</c:v>
                </c:pt>
                <c:pt idx="28">
                  <c:v>6.859</c:v>
                </c:pt>
                <c:pt idx="29">
                  <c:v>5.9189999999999996</c:v>
                </c:pt>
                <c:pt idx="30">
                  <c:v>4.9930000000000003</c:v>
                </c:pt>
                <c:pt idx="31">
                  <c:v>4.2869999999999999</c:v>
                </c:pt>
                <c:pt idx="32">
                  <c:v>3.65</c:v>
                </c:pt>
                <c:pt idx="33">
                  <c:v>3.1760000000000002</c:v>
                </c:pt>
                <c:pt idx="34">
                  <c:v>2.883</c:v>
                </c:pt>
                <c:pt idx="35">
                  <c:v>2.5529999999999999</c:v>
                </c:pt>
                <c:pt idx="36">
                  <c:v>2.2509999999999999</c:v>
                </c:pt>
              </c:numCache>
            </c:numRef>
          </c:yVal>
          <c:smooth val="0"/>
          <c:extLst>
            <c:ext xmlns:c16="http://schemas.microsoft.com/office/drawing/2014/chart" uri="{C3380CC4-5D6E-409C-BE32-E72D297353CC}">
              <c16:uniqueId val="{00000000-A475-4AD9-A1B9-BCF6F66B729A}"/>
            </c:ext>
          </c:extLst>
        </c:ser>
        <c:ser>
          <c:idx val="1"/>
          <c:order val="1"/>
          <c:tx>
            <c:strRef>
              <c:f>Sheet1!$C$1</c:f>
              <c:strCache>
                <c:ptCount val="1"/>
                <c:pt idx="0">
                  <c:v>Adult, Bilateral/Double (N=38,801)</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93.647999999999996</c:v>
                </c:pt>
                <c:pt idx="2">
                  <c:v>91.468000000000004</c:v>
                </c:pt>
                <c:pt idx="3">
                  <c:v>89.941999999999993</c:v>
                </c:pt>
                <c:pt idx="4">
                  <c:v>88.820999999999998</c:v>
                </c:pt>
                <c:pt idx="5">
                  <c:v>87.748999999999995</c:v>
                </c:pt>
                <c:pt idx="6">
                  <c:v>86.789000000000001</c:v>
                </c:pt>
                <c:pt idx="7">
                  <c:v>85.808000000000007</c:v>
                </c:pt>
                <c:pt idx="8">
                  <c:v>85.078000000000003</c:v>
                </c:pt>
                <c:pt idx="9">
                  <c:v>84.385999999999996</c:v>
                </c:pt>
                <c:pt idx="10">
                  <c:v>83.661000000000001</c:v>
                </c:pt>
                <c:pt idx="11">
                  <c:v>82.96</c:v>
                </c:pt>
                <c:pt idx="12">
                  <c:v>82.302000000000007</c:v>
                </c:pt>
                <c:pt idx="13">
                  <c:v>75.156999999999996</c:v>
                </c:pt>
                <c:pt idx="14">
                  <c:v>69.067999999999998</c:v>
                </c:pt>
                <c:pt idx="15">
                  <c:v>64.061000000000007</c:v>
                </c:pt>
                <c:pt idx="16">
                  <c:v>59.53</c:v>
                </c:pt>
                <c:pt idx="17">
                  <c:v>55.542999999999999</c:v>
                </c:pt>
                <c:pt idx="18">
                  <c:v>51.576000000000001</c:v>
                </c:pt>
                <c:pt idx="19">
                  <c:v>47.877000000000002</c:v>
                </c:pt>
                <c:pt idx="20">
                  <c:v>44.469000000000001</c:v>
                </c:pt>
                <c:pt idx="21">
                  <c:v>40.908000000000001</c:v>
                </c:pt>
                <c:pt idx="22">
                  <c:v>37.673000000000002</c:v>
                </c:pt>
                <c:pt idx="23">
                  <c:v>34.420999999999999</c:v>
                </c:pt>
                <c:pt idx="24">
                  <c:v>31.577000000000002</c:v>
                </c:pt>
                <c:pt idx="25">
                  <c:v>29.202999999999999</c:v>
                </c:pt>
                <c:pt idx="26">
                  <c:v>27.048999999999999</c:v>
                </c:pt>
                <c:pt idx="27">
                  <c:v>25.102</c:v>
                </c:pt>
                <c:pt idx="28">
                  <c:v>23.311</c:v>
                </c:pt>
                <c:pt idx="29">
                  <c:v>20.896000000000001</c:v>
                </c:pt>
                <c:pt idx="30">
                  <c:v>19.532</c:v>
                </c:pt>
                <c:pt idx="31">
                  <c:v>17.795000000000002</c:v>
                </c:pt>
                <c:pt idx="32">
                  <c:v>16.582999999999998</c:v>
                </c:pt>
                <c:pt idx="33">
                  <c:v>14.382999999999999</c:v>
                </c:pt>
                <c:pt idx="34">
                  <c:v>13.372</c:v>
                </c:pt>
                <c:pt idx="35">
                  <c:v>12.034000000000001</c:v>
                </c:pt>
                <c:pt idx="36">
                  <c:v>11.510999999999999</c:v>
                </c:pt>
              </c:numCache>
            </c:numRef>
          </c:yVal>
          <c:smooth val="0"/>
          <c:extLst>
            <c:ext xmlns:c16="http://schemas.microsoft.com/office/drawing/2014/chart" uri="{C3380CC4-5D6E-409C-BE32-E72D297353CC}">
              <c16:uniqueId val="{00000001-A475-4AD9-A1B9-BCF6F66B729A}"/>
            </c:ext>
          </c:extLst>
        </c:ser>
        <c:ser>
          <c:idx val="2"/>
          <c:order val="2"/>
          <c:tx>
            <c:strRef>
              <c:f>Sheet1!$D$1</c:f>
              <c:strCache>
                <c:ptCount val="1"/>
                <c:pt idx="0">
                  <c:v>Pediatric (N=2,205)</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92.031000000000006</c:v>
                </c:pt>
                <c:pt idx="2">
                  <c:v>89.710999999999999</c:v>
                </c:pt>
                <c:pt idx="3">
                  <c:v>88.067999999999998</c:v>
                </c:pt>
                <c:pt idx="4">
                  <c:v>86.984999999999999</c:v>
                </c:pt>
                <c:pt idx="5">
                  <c:v>85.944999999999993</c:v>
                </c:pt>
                <c:pt idx="6">
                  <c:v>84.807000000000002</c:v>
                </c:pt>
                <c:pt idx="7">
                  <c:v>84.284000000000006</c:v>
                </c:pt>
                <c:pt idx="8">
                  <c:v>83.566000000000003</c:v>
                </c:pt>
                <c:pt idx="9">
                  <c:v>82.894000000000005</c:v>
                </c:pt>
                <c:pt idx="10">
                  <c:v>81.644000000000005</c:v>
                </c:pt>
                <c:pt idx="11">
                  <c:v>80.629000000000005</c:v>
                </c:pt>
                <c:pt idx="12">
                  <c:v>79.706999999999994</c:v>
                </c:pt>
                <c:pt idx="13">
                  <c:v>70.414000000000001</c:v>
                </c:pt>
                <c:pt idx="14">
                  <c:v>62.396999999999998</c:v>
                </c:pt>
                <c:pt idx="15">
                  <c:v>56.829000000000001</c:v>
                </c:pt>
                <c:pt idx="16">
                  <c:v>51.898000000000003</c:v>
                </c:pt>
                <c:pt idx="17">
                  <c:v>47.755000000000003</c:v>
                </c:pt>
                <c:pt idx="18">
                  <c:v>44.622999999999998</c:v>
                </c:pt>
                <c:pt idx="19">
                  <c:v>42.234000000000002</c:v>
                </c:pt>
                <c:pt idx="20">
                  <c:v>39.808</c:v>
                </c:pt>
                <c:pt idx="21">
                  <c:v>37.701000000000001</c:v>
                </c:pt>
                <c:pt idx="22">
                  <c:v>35.581000000000003</c:v>
                </c:pt>
                <c:pt idx="23">
                  <c:v>33.814999999999998</c:v>
                </c:pt>
                <c:pt idx="24">
                  <c:v>30.321000000000002</c:v>
                </c:pt>
                <c:pt idx="25">
                  <c:v>29.771999999999998</c:v>
                </c:pt>
                <c:pt idx="26">
                  <c:v>27.952999999999999</c:v>
                </c:pt>
                <c:pt idx="27">
                  <c:v>27.295000000000002</c:v>
                </c:pt>
                <c:pt idx="28">
                  <c:v>26.567</c:v>
                </c:pt>
                <c:pt idx="29">
                  <c:v>24.936</c:v>
                </c:pt>
                <c:pt idx="30">
                  <c:v>23.936</c:v>
                </c:pt>
                <c:pt idx="31">
                  <c:v>23.289000000000001</c:v>
                </c:pt>
                <c:pt idx="32">
                  <c:v>22.457000000000001</c:v>
                </c:pt>
                <c:pt idx="33">
                  <c:v>22.457000000000001</c:v>
                </c:pt>
                <c:pt idx="34">
                  <c:v>22.457000000000001</c:v>
                </c:pt>
                <c:pt idx="35">
                  <c:v>#N/A</c:v>
                </c:pt>
                <c:pt idx="36">
                  <c:v>#N/A</c:v>
                </c:pt>
              </c:numCache>
            </c:numRef>
          </c:yVal>
          <c:smooth val="0"/>
          <c:extLst>
            <c:ext xmlns:c16="http://schemas.microsoft.com/office/drawing/2014/chart" uri="{C3380CC4-5D6E-409C-BE32-E72D297353CC}">
              <c16:uniqueId val="{00000002-A475-4AD9-A1B9-BCF6F66B729A}"/>
            </c:ext>
          </c:extLst>
        </c:ser>
        <c:dLbls>
          <c:showLegendKey val="0"/>
          <c:showVal val="0"/>
          <c:showCatName val="0"/>
          <c:showSerName val="0"/>
          <c:showPercent val="0"/>
          <c:showBubbleSize val="0"/>
        </c:dLbls>
        <c:axId val="654633736"/>
        <c:axId val="654634128"/>
      </c:scatterChart>
      <c:valAx>
        <c:axId val="6546337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4128"/>
        <c:crosses val="autoZero"/>
        <c:crossBetween val="midCat"/>
        <c:majorUnit val="1"/>
      </c:valAx>
      <c:valAx>
        <c:axId val="6546341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3736"/>
        <c:crosses val="autoZero"/>
        <c:crossBetween val="midCat"/>
        <c:majorUnit val="25"/>
      </c:valAx>
      <c:spPr>
        <a:noFill/>
        <a:ln>
          <a:solidFill>
            <a:schemeClr val="bg2"/>
          </a:solidFill>
        </a:ln>
      </c:spPr>
    </c:plotArea>
    <c:legend>
      <c:legendPos val="r"/>
      <c:layout>
        <c:manualLayout>
          <c:xMode val="edge"/>
          <c:yMode val="edge"/>
          <c:x val="0.5425781840829218"/>
          <c:y val="4.7895263092113491E-2"/>
          <c:w val="0.38962520574758669"/>
          <c:h val="0.1875707203266258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(N=108)</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78.245999999999995</c:v>
                </c:pt>
                <c:pt idx="2">
                  <c:v>77.159000000000006</c:v>
                </c:pt>
                <c:pt idx="3">
                  <c:v>74.97</c:v>
                </c:pt>
                <c:pt idx="4">
                  <c:v>69.375</c:v>
                </c:pt>
                <c:pt idx="5">
                  <c:v>68.256</c:v>
                </c:pt>
                <c:pt idx="6">
                  <c:v>67.137</c:v>
                </c:pt>
                <c:pt idx="7">
                  <c:v>64.861000000000004</c:v>
                </c:pt>
                <c:pt idx="8">
                  <c:v>63.722999999999999</c:v>
                </c:pt>
                <c:pt idx="9">
                  <c:v>63.722999999999999</c:v>
                </c:pt>
                <c:pt idx="10">
                  <c:v>62.585000000000001</c:v>
                </c:pt>
                <c:pt idx="11">
                  <c:v>61.447000000000003</c:v>
                </c:pt>
                <c:pt idx="12">
                  <c:v>60.31</c:v>
                </c:pt>
                <c:pt idx="13">
                  <c:v>56.691000000000003</c:v>
                </c:pt>
                <c:pt idx="14">
                  <c:v>52.735999999999997</c:v>
                </c:pt>
                <c:pt idx="15">
                  <c:v>46.823999999999998</c:v>
                </c:pt>
                <c:pt idx="16">
                  <c:v>43.695</c:v>
                </c:pt>
                <c:pt idx="17">
                  <c:v>41.874000000000002</c:v>
                </c:pt>
                <c:pt idx="18">
                  <c:v>37.780999999999999</c:v>
                </c:pt>
                <c:pt idx="19">
                  <c:v>37.780999999999999</c:v>
                </c:pt>
                <c:pt idx="20">
                  <c:v>27.286000000000001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0-CC56-42AB-A9D4-4A9D5C6FA056}"/>
            </c:ext>
          </c:extLst>
        </c:ser>
        <c:ser>
          <c:idx val="1"/>
          <c:order val="1"/>
          <c:tx>
            <c:strRef>
              <c:f>Sheet1!$C$1</c:f>
              <c:strCache>
                <c:ptCount val="1"/>
                <c:pt idx="0">
                  <c:v>Adult, Bilateral/Double (N=8,847)</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95.081999999999994</c:v>
                </c:pt>
                <c:pt idx="2">
                  <c:v>93.364999999999995</c:v>
                </c:pt>
                <c:pt idx="3">
                  <c:v>92.04</c:v>
                </c:pt>
                <c:pt idx="4">
                  <c:v>91.207999999999998</c:v>
                </c:pt>
                <c:pt idx="5">
                  <c:v>90.281999999999996</c:v>
                </c:pt>
                <c:pt idx="6">
                  <c:v>89.528000000000006</c:v>
                </c:pt>
                <c:pt idx="7">
                  <c:v>88.703000000000003</c:v>
                </c:pt>
                <c:pt idx="8">
                  <c:v>88.073999999999998</c:v>
                </c:pt>
                <c:pt idx="9">
                  <c:v>87.42</c:v>
                </c:pt>
                <c:pt idx="10">
                  <c:v>86.858999999999995</c:v>
                </c:pt>
                <c:pt idx="11">
                  <c:v>86.143000000000001</c:v>
                </c:pt>
                <c:pt idx="12">
                  <c:v>85.554000000000002</c:v>
                </c:pt>
                <c:pt idx="13">
                  <c:v>78.816000000000003</c:v>
                </c:pt>
                <c:pt idx="14">
                  <c:v>72.983000000000004</c:v>
                </c:pt>
                <c:pt idx="15">
                  <c:v>68.158000000000001</c:v>
                </c:pt>
                <c:pt idx="16">
                  <c:v>64.055999999999997</c:v>
                </c:pt>
                <c:pt idx="17">
                  <c:v>60.707999999999998</c:v>
                </c:pt>
                <c:pt idx="18">
                  <c:v>57.71</c:v>
                </c:pt>
                <c:pt idx="19">
                  <c:v>54.494999999999997</c:v>
                </c:pt>
                <c:pt idx="20">
                  <c:v>51.747</c:v>
                </c:pt>
                <c:pt idx="21">
                  <c:v>48.911999999999999</c:v>
                </c:pt>
                <c:pt idx="22">
                  <c:v>45.738</c:v>
                </c:pt>
                <c:pt idx="23">
                  <c:v>43.213000000000001</c:v>
                </c:pt>
                <c:pt idx="24">
                  <c:v>40.997</c:v>
                </c:pt>
                <c:pt idx="25">
                  <c:v>39.014000000000003</c:v>
                </c:pt>
                <c:pt idx="26">
                  <c:v>37.414000000000001</c:v>
                </c:pt>
                <c:pt idx="27">
                  <c:v>35.552</c:v>
                </c:pt>
                <c:pt idx="28">
                  <c:v>33.868000000000002</c:v>
                </c:pt>
                <c:pt idx="29">
                  <c:v>31.643000000000001</c:v>
                </c:pt>
                <c:pt idx="30">
                  <c:v>29.605</c:v>
                </c:pt>
                <c:pt idx="31">
                  <c:v>28.17</c:v>
                </c:pt>
                <c:pt idx="32">
                  <c:v>26.965</c:v>
                </c:pt>
                <c:pt idx="33">
                  <c:v>25.222999999999999</c:v>
                </c:pt>
                <c:pt idx="34">
                  <c:v>24.321999999999999</c:v>
                </c:pt>
                <c:pt idx="35">
                  <c:v>23.606000000000002</c:v>
                </c:pt>
                <c:pt idx="36">
                  <c:v>22.218</c:v>
                </c:pt>
              </c:numCache>
            </c:numRef>
          </c:yVal>
          <c:smooth val="0"/>
          <c:extLst>
            <c:ext xmlns:c16="http://schemas.microsoft.com/office/drawing/2014/chart" uri="{C3380CC4-5D6E-409C-BE32-E72D297353CC}">
              <c16:uniqueId val="{00000001-CC56-42AB-A9D4-4A9D5C6FA056}"/>
            </c:ext>
          </c:extLst>
        </c:ser>
        <c:ser>
          <c:idx val="2"/>
          <c:order val="2"/>
          <c:tx>
            <c:strRef>
              <c:f>Sheet1!$D$1</c:f>
              <c:strCache>
                <c:ptCount val="1"/>
                <c:pt idx="0">
                  <c:v>Pediatric (N=1,203)</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94.742000000000004</c:v>
                </c:pt>
                <c:pt idx="2">
                  <c:v>92.793999999999997</c:v>
                </c:pt>
                <c:pt idx="3">
                  <c:v>91.331999999999994</c:v>
                </c:pt>
                <c:pt idx="4">
                  <c:v>90.210999999999999</c:v>
                </c:pt>
                <c:pt idx="5">
                  <c:v>89.174000000000007</c:v>
                </c:pt>
                <c:pt idx="6">
                  <c:v>88.221000000000004</c:v>
                </c:pt>
                <c:pt idx="7">
                  <c:v>87.611000000000004</c:v>
                </c:pt>
                <c:pt idx="8">
                  <c:v>86.822999999999993</c:v>
                </c:pt>
                <c:pt idx="9">
                  <c:v>86.296000000000006</c:v>
                </c:pt>
                <c:pt idx="10">
                  <c:v>84.887</c:v>
                </c:pt>
                <c:pt idx="11">
                  <c:v>83.736999999999995</c:v>
                </c:pt>
                <c:pt idx="12">
                  <c:v>82.584000000000003</c:v>
                </c:pt>
                <c:pt idx="13">
                  <c:v>71.778999999999996</c:v>
                </c:pt>
                <c:pt idx="14">
                  <c:v>63.414999999999999</c:v>
                </c:pt>
                <c:pt idx="15">
                  <c:v>56.646000000000001</c:v>
                </c:pt>
                <c:pt idx="16">
                  <c:v>51.104999999999997</c:v>
                </c:pt>
                <c:pt idx="17">
                  <c:v>47.097000000000001</c:v>
                </c:pt>
                <c:pt idx="18">
                  <c:v>43.957999999999998</c:v>
                </c:pt>
                <c:pt idx="19">
                  <c:v>41.805</c:v>
                </c:pt>
                <c:pt idx="20">
                  <c:v>39.055999999999997</c:v>
                </c:pt>
                <c:pt idx="21">
                  <c:v>36.078000000000003</c:v>
                </c:pt>
                <c:pt idx="22">
                  <c:v>33.262999999999998</c:v>
                </c:pt>
                <c:pt idx="23">
                  <c:v>31.452000000000002</c:v>
                </c:pt>
                <c:pt idx="24">
                  <c:v>27.626999999999999</c:v>
                </c:pt>
                <c:pt idx="25">
                  <c:v>26.594000000000001</c:v>
                </c:pt>
                <c:pt idx="26">
                  <c:v>24.844999999999999</c:v>
                </c:pt>
                <c:pt idx="27">
                  <c:v>24.172999999999998</c:v>
                </c:pt>
                <c:pt idx="28">
                  <c:v>22.707999999999998</c:v>
                </c:pt>
                <c:pt idx="29">
                  <c:v>20.149999999999999</c:v>
                </c:pt>
                <c:pt idx="30">
                  <c:v>20.149999999999999</c:v>
                </c:pt>
                <c:pt idx="31">
                  <c:v>20.149999999999999</c:v>
                </c:pt>
                <c:pt idx="32">
                  <c:v>#N/A</c:v>
                </c:pt>
                <c:pt idx="33">
                  <c:v>#N/A</c:v>
                </c:pt>
                <c:pt idx="34">
                  <c:v>#N/A</c:v>
                </c:pt>
                <c:pt idx="35">
                  <c:v>#N/A</c:v>
                </c:pt>
                <c:pt idx="36">
                  <c:v>#N/A</c:v>
                </c:pt>
              </c:numCache>
            </c:numRef>
          </c:yVal>
          <c:smooth val="0"/>
          <c:extLst>
            <c:ext xmlns:c16="http://schemas.microsoft.com/office/drawing/2014/chart" uri="{C3380CC4-5D6E-409C-BE32-E72D297353CC}">
              <c16:uniqueId val="{00000002-CC56-42AB-A9D4-4A9D5C6FA056}"/>
            </c:ext>
          </c:extLst>
        </c:ser>
        <c:dLbls>
          <c:showLegendKey val="0"/>
          <c:showVal val="0"/>
          <c:showCatName val="0"/>
          <c:showSerName val="0"/>
          <c:showPercent val="0"/>
          <c:showBubbleSize val="0"/>
        </c:dLbls>
        <c:axId val="654634912"/>
        <c:axId val="654635304"/>
      </c:scatterChart>
      <c:valAx>
        <c:axId val="65463491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5304"/>
        <c:crosses val="autoZero"/>
        <c:crossBetween val="midCat"/>
        <c:majorUnit val="1"/>
      </c:valAx>
      <c:valAx>
        <c:axId val="6546353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4912"/>
        <c:crosses val="autoZero"/>
        <c:crossBetween val="midCat"/>
        <c:majorUnit val="25"/>
      </c:valAx>
      <c:spPr>
        <a:noFill/>
        <a:ln>
          <a:solidFill>
            <a:schemeClr val="bg2"/>
          </a:solidFill>
        </a:ln>
      </c:spPr>
    </c:plotArea>
    <c:legend>
      <c:legendPos val="r"/>
      <c:layout>
        <c:manualLayout>
          <c:xMode val="edge"/>
          <c:yMode val="edge"/>
          <c:x val="0.58353863606032297"/>
          <c:y val="5.0540848927919754E-2"/>
          <c:w val="0.38115062947640022"/>
          <c:h val="0.1631353819609518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(N=277)</c:v>
                </c:pt>
              </c:strCache>
            </c:strRef>
          </c:tx>
          <c:spPr>
            <a:ln w="41275">
              <a:solidFill>
                <a:srgbClr val="00B05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74.923000000000002</c:v>
                </c:pt>
                <c:pt idx="2">
                  <c:v>71.600999999999999</c:v>
                </c:pt>
                <c:pt idx="3">
                  <c:v>70.125</c:v>
                </c:pt>
                <c:pt idx="4">
                  <c:v>70.125</c:v>
                </c:pt>
                <c:pt idx="5">
                  <c:v>67.540999999999997</c:v>
                </c:pt>
                <c:pt idx="6">
                  <c:v>67.540999999999997</c:v>
                </c:pt>
                <c:pt idx="7">
                  <c:v>66.433999999999997</c:v>
                </c:pt>
                <c:pt idx="8">
                  <c:v>64.585999999999999</c:v>
                </c:pt>
                <c:pt idx="9">
                  <c:v>64.212999999999994</c:v>
                </c:pt>
                <c:pt idx="10">
                  <c:v>63.093000000000004</c:v>
                </c:pt>
                <c:pt idx="11">
                  <c:v>63.093000000000004</c:v>
                </c:pt>
                <c:pt idx="12">
                  <c:v>62.345999999999997</c:v>
                </c:pt>
                <c:pt idx="13">
                  <c:v>55.749000000000002</c:v>
                </c:pt>
                <c:pt idx="14">
                  <c:v>52.115000000000002</c:v>
                </c:pt>
                <c:pt idx="15">
                  <c:v>47.165999999999997</c:v>
                </c:pt>
                <c:pt idx="16">
                  <c:v>42.115000000000002</c:v>
                </c:pt>
                <c:pt idx="17">
                  <c:v>39.137999999999998</c:v>
                </c:pt>
                <c:pt idx="18">
                  <c:v>34.835999999999999</c:v>
                </c:pt>
                <c:pt idx="19">
                  <c:v>32.011000000000003</c:v>
                </c:pt>
                <c:pt idx="20">
                  <c:v>28.707999999999998</c:v>
                </c:pt>
                <c:pt idx="21">
                  <c:v>24.702999999999999</c:v>
                </c:pt>
                <c:pt idx="22">
                  <c:v>21.678000000000001</c:v>
                </c:pt>
                <c:pt idx="23">
                  <c:v>20.669</c:v>
                </c:pt>
                <c:pt idx="24">
                  <c:v>19.119</c:v>
                </c:pt>
                <c:pt idx="25">
                  <c:v>17.526</c:v>
                </c:pt>
                <c:pt idx="26">
                  <c:v>14.834</c:v>
                </c:pt>
                <c:pt idx="27">
                  <c:v>11.538</c:v>
                </c:pt>
                <c:pt idx="28">
                  <c:v>10.961</c:v>
                </c:pt>
                <c:pt idx="29">
                  <c:v>10.352</c:v>
                </c:pt>
                <c:pt idx="30">
                  <c:v>10.352</c:v>
                </c:pt>
                <c:pt idx="31">
                  <c:v>9.7050000000000001</c:v>
                </c:pt>
                <c:pt idx="32">
                  <c:v>7.625</c:v>
                </c:pt>
              </c:numCache>
            </c:numRef>
          </c:yVal>
          <c:smooth val="0"/>
          <c:extLst>
            <c:ext xmlns:c16="http://schemas.microsoft.com/office/drawing/2014/chart" uri="{C3380CC4-5D6E-409C-BE32-E72D297353CC}">
              <c16:uniqueId val="{00000000-0580-44C9-9AA0-945D1D208DD0}"/>
            </c:ext>
          </c:extLst>
        </c:ser>
        <c:ser>
          <c:idx val="1"/>
          <c:order val="1"/>
          <c:tx>
            <c:strRef>
              <c:f>Sheet1!$C$1</c:f>
              <c:strCache>
                <c:ptCount val="1"/>
                <c:pt idx="0">
                  <c:v>Adult, Bilateral/Double (N=1,639)</c:v>
                </c:pt>
              </c:strCache>
            </c:strRef>
          </c:tx>
          <c:spPr>
            <a:ln w="41275">
              <a:solidFill>
                <a:srgbClr val="FF9933"/>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86.25</c:v>
                </c:pt>
                <c:pt idx="2">
                  <c:v>83.340999999999994</c:v>
                </c:pt>
                <c:pt idx="3">
                  <c:v>81.397000000000006</c:v>
                </c:pt>
                <c:pt idx="4">
                  <c:v>80.326999999999998</c:v>
                </c:pt>
                <c:pt idx="5">
                  <c:v>79.759</c:v>
                </c:pt>
                <c:pt idx="6">
                  <c:v>79</c:v>
                </c:pt>
                <c:pt idx="7">
                  <c:v>77.795000000000002</c:v>
                </c:pt>
                <c:pt idx="8">
                  <c:v>77.031000000000006</c:v>
                </c:pt>
                <c:pt idx="9">
                  <c:v>76.521000000000001</c:v>
                </c:pt>
                <c:pt idx="10">
                  <c:v>76.328000000000003</c:v>
                </c:pt>
                <c:pt idx="11">
                  <c:v>76.070999999999998</c:v>
                </c:pt>
                <c:pt idx="12">
                  <c:v>75.034000000000006</c:v>
                </c:pt>
                <c:pt idx="13">
                  <c:v>69.548000000000002</c:v>
                </c:pt>
                <c:pt idx="14">
                  <c:v>64.364999999999995</c:v>
                </c:pt>
                <c:pt idx="15">
                  <c:v>60.738</c:v>
                </c:pt>
                <c:pt idx="16">
                  <c:v>56.615000000000002</c:v>
                </c:pt>
                <c:pt idx="17">
                  <c:v>53.204000000000001</c:v>
                </c:pt>
                <c:pt idx="18">
                  <c:v>50.8</c:v>
                </c:pt>
                <c:pt idx="19">
                  <c:v>47.905000000000001</c:v>
                </c:pt>
                <c:pt idx="20">
                  <c:v>44.816000000000003</c:v>
                </c:pt>
                <c:pt idx="21">
                  <c:v>42.21</c:v>
                </c:pt>
                <c:pt idx="22">
                  <c:v>39.500999999999998</c:v>
                </c:pt>
                <c:pt idx="23">
                  <c:v>37.743000000000002</c:v>
                </c:pt>
                <c:pt idx="24">
                  <c:v>35.963000000000001</c:v>
                </c:pt>
                <c:pt idx="25">
                  <c:v>33.927</c:v>
                </c:pt>
                <c:pt idx="26">
                  <c:v>31.204999999999998</c:v>
                </c:pt>
                <c:pt idx="27">
                  <c:v>28.01</c:v>
                </c:pt>
                <c:pt idx="28">
                  <c:v>25.960999999999999</c:v>
                </c:pt>
                <c:pt idx="29">
                  <c:v>24.462</c:v>
                </c:pt>
                <c:pt idx="30">
                  <c:v>22.260999999999999</c:v>
                </c:pt>
                <c:pt idx="31">
                  <c:v>20.106999999999999</c:v>
                </c:pt>
                <c:pt idx="32">
                  <c:v>19.268999999999998</c:v>
                </c:pt>
                <c:pt idx="33">
                  <c:v>18.198</c:v>
                </c:pt>
              </c:numCache>
            </c:numRef>
          </c:yVal>
          <c:smooth val="0"/>
          <c:extLst>
            <c:ext xmlns:c16="http://schemas.microsoft.com/office/drawing/2014/chart" uri="{C3380CC4-5D6E-409C-BE32-E72D297353CC}">
              <c16:uniqueId val="{00000001-0580-44C9-9AA0-945D1D208DD0}"/>
            </c:ext>
          </c:extLst>
        </c:ser>
        <c:ser>
          <c:idx val="2"/>
          <c:order val="2"/>
          <c:tx>
            <c:strRef>
              <c:f>Sheet1!$D$1</c:f>
              <c:strCache>
                <c:ptCount val="1"/>
                <c:pt idx="0">
                  <c:v>Pediatric (N=217)</c:v>
                </c:pt>
              </c:strCache>
            </c:strRef>
          </c:tx>
          <c:spPr>
            <a:ln w="41275">
              <a:solidFill>
                <a:srgbClr val="00B0F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90.72</c:v>
                </c:pt>
                <c:pt idx="2">
                  <c:v>88.793999999999997</c:v>
                </c:pt>
                <c:pt idx="3">
                  <c:v>86.352000000000004</c:v>
                </c:pt>
                <c:pt idx="4">
                  <c:v>85.861000000000004</c:v>
                </c:pt>
                <c:pt idx="5">
                  <c:v>85.861000000000004</c:v>
                </c:pt>
                <c:pt idx="6">
                  <c:v>85.367999999999995</c:v>
                </c:pt>
                <c:pt idx="7">
                  <c:v>85.367999999999995</c:v>
                </c:pt>
                <c:pt idx="8">
                  <c:v>84.372</c:v>
                </c:pt>
                <c:pt idx="9">
                  <c:v>82.875</c:v>
                </c:pt>
                <c:pt idx="10">
                  <c:v>82.372</c:v>
                </c:pt>
                <c:pt idx="11">
                  <c:v>81.87</c:v>
                </c:pt>
                <c:pt idx="12">
                  <c:v>80.343999999999994</c:v>
                </c:pt>
                <c:pt idx="13">
                  <c:v>75.977000000000004</c:v>
                </c:pt>
                <c:pt idx="14">
                  <c:v>67.528000000000006</c:v>
                </c:pt>
                <c:pt idx="15">
                  <c:v>65.481999999999999</c:v>
                </c:pt>
                <c:pt idx="16">
                  <c:v>63.161999999999999</c:v>
                </c:pt>
                <c:pt idx="17">
                  <c:v>53.076000000000001</c:v>
                </c:pt>
                <c:pt idx="18">
                  <c:v>50.973999999999997</c:v>
                </c:pt>
                <c:pt idx="19">
                  <c:v>47.234000000000002</c:v>
                </c:pt>
                <c:pt idx="20">
                  <c:v>45.66</c:v>
                </c:pt>
                <c:pt idx="21">
                  <c:v>45.66</c:v>
                </c:pt>
                <c:pt idx="22">
                  <c:v>43.832999999999998</c:v>
                </c:pt>
                <c:pt idx="23">
                  <c:v>43.832999999999998</c:v>
                </c:pt>
                <c:pt idx="24">
                  <c:v>40.701999999999998</c:v>
                </c:pt>
                <c:pt idx="25">
                  <c:v>40.701999999999998</c:v>
                </c:pt>
              </c:numCache>
            </c:numRef>
          </c:yVal>
          <c:smooth val="0"/>
          <c:extLst>
            <c:ext xmlns:c16="http://schemas.microsoft.com/office/drawing/2014/chart" uri="{C3380CC4-5D6E-409C-BE32-E72D297353CC}">
              <c16:uniqueId val="{00000002-0580-44C9-9AA0-945D1D208DD0}"/>
            </c:ext>
          </c:extLst>
        </c:ser>
        <c:dLbls>
          <c:showLegendKey val="0"/>
          <c:showVal val="0"/>
          <c:showCatName val="0"/>
          <c:showSerName val="0"/>
          <c:showPercent val="0"/>
          <c:showBubbleSize val="0"/>
        </c:dLbls>
        <c:axId val="654636088"/>
        <c:axId val="654636480"/>
      </c:scatterChart>
      <c:valAx>
        <c:axId val="65463608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36480"/>
        <c:crosses val="autoZero"/>
        <c:crossBetween val="midCat"/>
        <c:majorUnit val="1"/>
      </c:valAx>
      <c:valAx>
        <c:axId val="6546364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36088"/>
        <c:crosses val="autoZero"/>
        <c:crossBetween val="midCat"/>
        <c:majorUnit val="25"/>
      </c:valAx>
      <c:spPr>
        <a:noFill/>
        <a:ln>
          <a:solidFill>
            <a:schemeClr val="bg2"/>
          </a:solidFill>
        </a:ln>
      </c:spPr>
    </c:plotArea>
    <c:legend>
      <c:legendPos val="r"/>
      <c:layout>
        <c:manualLayout>
          <c:xMode val="edge"/>
          <c:yMode val="edge"/>
          <c:x val="0.55105276035410833"/>
          <c:y val="5.0540848927919754E-2"/>
          <c:w val="0.40790726900662838"/>
          <c:h val="0.184922448977841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9.972815898012749E-2"/>
          <c:w val="0.87737962511323264"/>
          <c:h val="0.77180935716368793"/>
        </c:manualLayout>
      </c:layout>
      <c:scatterChart>
        <c:scatterStyle val="lineMarker"/>
        <c:varyColors val="0"/>
        <c:ser>
          <c:idx val="0"/>
          <c:order val="0"/>
          <c:tx>
            <c:strRef>
              <c:f>Sheet1!$B$1</c:f>
              <c:strCache>
                <c:ptCount val="1"/>
                <c:pt idx="0">
                  <c:v>Primary: Adult, Single (N=19,836)</c:v>
                </c:pt>
              </c:strCache>
            </c:strRef>
          </c:tx>
          <c:spPr>
            <a:ln w="41275">
              <a:solidFill>
                <a:srgbClr val="00B05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92.915000000000006</c:v>
                </c:pt>
                <c:pt idx="2">
                  <c:v>90.319000000000003</c:v>
                </c:pt>
                <c:pt idx="3">
                  <c:v>88.506</c:v>
                </c:pt>
                <c:pt idx="4">
                  <c:v>87.186999999999998</c:v>
                </c:pt>
                <c:pt idx="5">
                  <c:v>85.915999999999997</c:v>
                </c:pt>
                <c:pt idx="6">
                  <c:v>84.644000000000005</c:v>
                </c:pt>
                <c:pt idx="7">
                  <c:v>83.524000000000001</c:v>
                </c:pt>
                <c:pt idx="8">
                  <c:v>82.438000000000002</c:v>
                </c:pt>
                <c:pt idx="9">
                  <c:v>81.447999999999993</c:v>
                </c:pt>
                <c:pt idx="10">
                  <c:v>80.426000000000002</c:v>
                </c:pt>
                <c:pt idx="11">
                  <c:v>79.561999999999998</c:v>
                </c:pt>
                <c:pt idx="12">
                  <c:v>78.683000000000007</c:v>
                </c:pt>
                <c:pt idx="13">
                  <c:v>69.421000000000006</c:v>
                </c:pt>
                <c:pt idx="14">
                  <c:v>61.725000000000001</c:v>
                </c:pt>
                <c:pt idx="15">
                  <c:v>54.734999999999999</c:v>
                </c:pt>
                <c:pt idx="16">
                  <c:v>48.127000000000002</c:v>
                </c:pt>
                <c:pt idx="17">
                  <c:v>42.030999999999999</c:v>
                </c:pt>
                <c:pt idx="18">
                  <c:v>36.545999999999999</c:v>
                </c:pt>
                <c:pt idx="19">
                  <c:v>31.516999999999999</c:v>
                </c:pt>
                <c:pt idx="20">
                  <c:v>27.198</c:v>
                </c:pt>
                <c:pt idx="21">
                  <c:v>23.119</c:v>
                </c:pt>
                <c:pt idx="22">
                  <c:v>19.431000000000001</c:v>
                </c:pt>
                <c:pt idx="23">
                  <c:v>16.501000000000001</c:v>
                </c:pt>
                <c:pt idx="24">
                  <c:v>14.007</c:v>
                </c:pt>
                <c:pt idx="25">
                  <c:v>11.984999999999999</c:v>
                </c:pt>
                <c:pt idx="26">
                  <c:v>10.02</c:v>
                </c:pt>
                <c:pt idx="27">
                  <c:v>8.1530000000000005</c:v>
                </c:pt>
                <c:pt idx="28">
                  <c:v>6.8369999999999997</c:v>
                </c:pt>
                <c:pt idx="29">
                  <c:v>5.86</c:v>
                </c:pt>
                <c:pt idx="30">
                  <c:v>4.9180000000000001</c:v>
                </c:pt>
                <c:pt idx="31">
                  <c:v>4.2140000000000004</c:v>
                </c:pt>
                <c:pt idx="32">
                  <c:v>3.5409999999999999</c:v>
                </c:pt>
                <c:pt idx="33">
                  <c:v>3.0939999999999999</c:v>
                </c:pt>
                <c:pt idx="34">
                  <c:v>2.863</c:v>
                </c:pt>
                <c:pt idx="35">
                  <c:v>2.5219999999999998</c:v>
                </c:pt>
              </c:numCache>
            </c:numRef>
          </c:yVal>
          <c:smooth val="0"/>
          <c:extLst>
            <c:ext xmlns:c16="http://schemas.microsoft.com/office/drawing/2014/chart" uri="{C3380CC4-5D6E-409C-BE32-E72D297353CC}">
              <c16:uniqueId val="{00000000-7956-41A8-B60D-CFD6D477A814}"/>
            </c:ext>
          </c:extLst>
        </c:ser>
        <c:ser>
          <c:idx val="1"/>
          <c:order val="1"/>
          <c:tx>
            <c:strRef>
              <c:f>Sheet1!$C$1</c:f>
              <c:strCache>
                <c:ptCount val="1"/>
                <c:pt idx="0">
                  <c:v>Retx: Adult, Single (N=1,005)</c:v>
                </c:pt>
              </c:strCache>
            </c:strRef>
          </c:tx>
          <c:spPr>
            <a:ln w="41275">
              <a:solidFill>
                <a:srgbClr val="0066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85.438000000000002</c:v>
                </c:pt>
                <c:pt idx="2">
                  <c:v>79.11</c:v>
                </c:pt>
                <c:pt idx="3">
                  <c:v>76.38</c:v>
                </c:pt>
                <c:pt idx="4">
                  <c:v>74.147999999999996</c:v>
                </c:pt>
                <c:pt idx="5">
                  <c:v>72.216999999999999</c:v>
                </c:pt>
                <c:pt idx="6">
                  <c:v>70.382999999999996</c:v>
                </c:pt>
                <c:pt idx="7">
                  <c:v>68.649000000000001</c:v>
                </c:pt>
                <c:pt idx="8">
                  <c:v>67.322999999999993</c:v>
                </c:pt>
                <c:pt idx="9">
                  <c:v>66.405000000000001</c:v>
                </c:pt>
                <c:pt idx="10">
                  <c:v>64.260000000000005</c:v>
                </c:pt>
                <c:pt idx="11">
                  <c:v>63.747</c:v>
                </c:pt>
                <c:pt idx="12">
                  <c:v>62.506999999999998</c:v>
                </c:pt>
                <c:pt idx="13">
                  <c:v>53.238</c:v>
                </c:pt>
                <c:pt idx="14">
                  <c:v>45.167999999999999</c:v>
                </c:pt>
                <c:pt idx="15">
                  <c:v>39.383000000000003</c:v>
                </c:pt>
                <c:pt idx="16">
                  <c:v>35.411000000000001</c:v>
                </c:pt>
                <c:pt idx="17">
                  <c:v>30.140999999999998</c:v>
                </c:pt>
                <c:pt idx="18">
                  <c:v>26.071000000000002</c:v>
                </c:pt>
                <c:pt idx="19">
                  <c:v>22.135000000000002</c:v>
                </c:pt>
                <c:pt idx="20">
                  <c:v>20.256</c:v>
                </c:pt>
                <c:pt idx="21">
                  <c:v>16.434999999999999</c:v>
                </c:pt>
                <c:pt idx="22">
                  <c:v>15.180999999999999</c:v>
                </c:pt>
                <c:pt idx="23">
                  <c:v>14.287000000000001</c:v>
                </c:pt>
                <c:pt idx="24">
                  <c:v>11.301</c:v>
                </c:pt>
                <c:pt idx="25">
                  <c:v>10.911</c:v>
                </c:pt>
                <c:pt idx="26">
                  <c:v>10.019</c:v>
                </c:pt>
                <c:pt idx="27">
                  <c:v>9.4629999999999992</c:v>
                </c:pt>
                <c:pt idx="28">
                  <c:v>8.1110000000000007</c:v>
                </c:pt>
                <c:pt idx="29">
                  <c:v>8.1110000000000007</c:v>
                </c:pt>
                <c:pt idx="30">
                  <c:v>#N/A</c:v>
                </c:pt>
                <c:pt idx="31">
                  <c:v>#N/A</c:v>
                </c:pt>
                <c:pt idx="32">
                  <c:v>#N/A</c:v>
                </c:pt>
                <c:pt idx="33">
                  <c:v>#N/A</c:v>
                </c:pt>
                <c:pt idx="34">
                  <c:v>#N/A</c:v>
                </c:pt>
                <c:pt idx="35">
                  <c:v>#N/A</c:v>
                </c:pt>
              </c:numCache>
            </c:numRef>
          </c:yVal>
          <c:smooth val="0"/>
          <c:extLst>
            <c:ext xmlns:c16="http://schemas.microsoft.com/office/drawing/2014/chart" uri="{C3380CC4-5D6E-409C-BE32-E72D297353CC}">
              <c16:uniqueId val="{00000001-7956-41A8-B60D-CFD6D477A814}"/>
            </c:ext>
          </c:extLst>
        </c:ser>
        <c:ser>
          <c:idx val="2"/>
          <c:order val="2"/>
          <c:tx>
            <c:strRef>
              <c:f>Sheet1!$D$1</c:f>
              <c:strCache>
                <c:ptCount val="1"/>
                <c:pt idx="0">
                  <c:v>Primary: Adult, Bilateral/Double (N=37,460)</c:v>
                </c:pt>
              </c:strCache>
            </c:strRef>
          </c:tx>
          <c:spPr>
            <a:ln w="41275">
              <a:solidFill>
                <a:srgbClr val="FF9933"/>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93.832999999999998</c:v>
                </c:pt>
                <c:pt idx="2">
                  <c:v>91.683000000000007</c:v>
                </c:pt>
                <c:pt idx="3">
                  <c:v>90.174000000000007</c:v>
                </c:pt>
                <c:pt idx="4">
                  <c:v>89.057000000000002</c:v>
                </c:pt>
                <c:pt idx="5">
                  <c:v>88.025000000000006</c:v>
                </c:pt>
                <c:pt idx="6">
                  <c:v>87.085999999999999</c:v>
                </c:pt>
                <c:pt idx="7">
                  <c:v>86.114000000000004</c:v>
                </c:pt>
                <c:pt idx="8">
                  <c:v>85.388000000000005</c:v>
                </c:pt>
                <c:pt idx="9">
                  <c:v>84.715999999999994</c:v>
                </c:pt>
                <c:pt idx="10">
                  <c:v>84.001000000000005</c:v>
                </c:pt>
                <c:pt idx="11">
                  <c:v>83.305999999999997</c:v>
                </c:pt>
                <c:pt idx="12">
                  <c:v>82.664000000000001</c:v>
                </c:pt>
                <c:pt idx="13">
                  <c:v>75.629000000000005</c:v>
                </c:pt>
                <c:pt idx="14">
                  <c:v>69.590999999999994</c:v>
                </c:pt>
                <c:pt idx="15">
                  <c:v>64.587000000000003</c:v>
                </c:pt>
                <c:pt idx="16">
                  <c:v>60.066000000000003</c:v>
                </c:pt>
                <c:pt idx="17">
                  <c:v>56.064</c:v>
                </c:pt>
                <c:pt idx="18">
                  <c:v>52.101999999999997</c:v>
                </c:pt>
                <c:pt idx="19">
                  <c:v>48.395000000000003</c:v>
                </c:pt>
                <c:pt idx="20">
                  <c:v>44.975999999999999</c:v>
                </c:pt>
                <c:pt idx="21">
                  <c:v>41.406999999999996</c:v>
                </c:pt>
                <c:pt idx="22">
                  <c:v>38.152999999999999</c:v>
                </c:pt>
                <c:pt idx="23">
                  <c:v>34.869</c:v>
                </c:pt>
                <c:pt idx="24">
                  <c:v>31.977</c:v>
                </c:pt>
                <c:pt idx="25">
                  <c:v>29.605</c:v>
                </c:pt>
                <c:pt idx="26">
                  <c:v>27.413</c:v>
                </c:pt>
                <c:pt idx="27">
                  <c:v>25.437999999999999</c:v>
                </c:pt>
                <c:pt idx="28">
                  <c:v>23.603000000000002</c:v>
                </c:pt>
                <c:pt idx="29">
                  <c:v>21.233000000000001</c:v>
                </c:pt>
                <c:pt idx="30">
                  <c:v>19.873000000000001</c:v>
                </c:pt>
                <c:pt idx="31">
                  <c:v>18.082000000000001</c:v>
                </c:pt>
                <c:pt idx="32">
                  <c:v>16.911999999999999</c:v>
                </c:pt>
                <c:pt idx="33">
                  <c:v>14.645</c:v>
                </c:pt>
                <c:pt idx="34">
                  <c:v>13.606999999999999</c:v>
                </c:pt>
                <c:pt idx="35">
                  <c:v>12.246</c:v>
                </c:pt>
              </c:numCache>
            </c:numRef>
          </c:yVal>
          <c:smooth val="0"/>
          <c:extLst>
            <c:ext xmlns:c16="http://schemas.microsoft.com/office/drawing/2014/chart" uri="{C3380CC4-5D6E-409C-BE32-E72D297353CC}">
              <c16:uniqueId val="{00000002-7956-41A8-B60D-CFD6D477A814}"/>
            </c:ext>
          </c:extLst>
        </c:ser>
        <c:ser>
          <c:idx val="3"/>
          <c:order val="3"/>
          <c:tx>
            <c:strRef>
              <c:f>Sheet1!$E$1</c:f>
              <c:strCache>
                <c:ptCount val="1"/>
                <c:pt idx="0">
                  <c:v>Retx: Adult, Bilateral/Double (N=1,341)</c:v>
                </c:pt>
              </c:strCache>
            </c:strRef>
          </c:tx>
          <c:spPr>
            <a:ln w="41275">
              <a:solidFill>
                <a:srgbClr val="6633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88.494</c:v>
                </c:pt>
                <c:pt idx="2">
                  <c:v>85.46</c:v>
                </c:pt>
                <c:pt idx="3">
                  <c:v>83.471000000000004</c:v>
                </c:pt>
                <c:pt idx="4">
                  <c:v>82.244</c:v>
                </c:pt>
                <c:pt idx="5">
                  <c:v>80.015000000000001</c:v>
                </c:pt>
                <c:pt idx="6">
                  <c:v>78.472999999999999</c:v>
                </c:pt>
                <c:pt idx="7">
                  <c:v>77.238</c:v>
                </c:pt>
                <c:pt idx="8">
                  <c:v>76.385999999999996</c:v>
                </c:pt>
                <c:pt idx="9">
                  <c:v>75.146000000000001</c:v>
                </c:pt>
                <c:pt idx="10">
                  <c:v>74.138000000000005</c:v>
                </c:pt>
                <c:pt idx="11">
                  <c:v>73.281999999999996</c:v>
                </c:pt>
                <c:pt idx="12">
                  <c:v>72.183999999999997</c:v>
                </c:pt>
                <c:pt idx="13">
                  <c:v>61.930999999999997</c:v>
                </c:pt>
                <c:pt idx="14">
                  <c:v>54.384999999999998</c:v>
                </c:pt>
                <c:pt idx="15">
                  <c:v>49.262999999999998</c:v>
                </c:pt>
                <c:pt idx="16">
                  <c:v>44.335999999999999</c:v>
                </c:pt>
                <c:pt idx="17">
                  <c:v>40.707000000000001</c:v>
                </c:pt>
                <c:pt idx="18">
                  <c:v>36.421999999999997</c:v>
                </c:pt>
                <c:pt idx="19">
                  <c:v>32.790999999999997</c:v>
                </c:pt>
                <c:pt idx="20">
                  <c:v>29.573</c:v>
                </c:pt>
                <c:pt idx="21">
                  <c:v>25.97</c:v>
                </c:pt>
                <c:pt idx="22">
                  <c:v>23.135000000000002</c:v>
                </c:pt>
                <c:pt idx="23">
                  <c:v>20.69</c:v>
                </c:pt>
                <c:pt idx="24">
                  <c:v>19.471</c:v>
                </c:pt>
                <c:pt idx="25">
                  <c:v>16.701000000000001</c:v>
                </c:pt>
                <c:pt idx="26">
                  <c:v>15.821999999999999</c:v>
                </c:pt>
                <c:pt idx="27">
                  <c:v>14.692</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7956-41A8-B60D-CFD6D477A814}"/>
            </c:ext>
          </c:extLst>
        </c:ser>
        <c:ser>
          <c:idx val="4"/>
          <c:order val="4"/>
          <c:tx>
            <c:strRef>
              <c:f>Sheet1!$F$1</c:f>
              <c:strCache>
                <c:ptCount val="1"/>
                <c:pt idx="0">
                  <c:v>Primary: Pediatric (N=2,052)</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92.953999999999994</c:v>
                </c:pt>
                <c:pt idx="2">
                  <c:v>90.713999999999999</c:v>
                </c:pt>
                <c:pt idx="3">
                  <c:v>89.201999999999998</c:v>
                </c:pt>
                <c:pt idx="4">
                  <c:v>88.290999999999997</c:v>
                </c:pt>
                <c:pt idx="5">
                  <c:v>87.224999999999994</c:v>
                </c:pt>
                <c:pt idx="6">
                  <c:v>86.106999999999999</c:v>
                </c:pt>
                <c:pt idx="7">
                  <c:v>85.545000000000002</c:v>
                </c:pt>
                <c:pt idx="8">
                  <c:v>84.775000000000006</c:v>
                </c:pt>
                <c:pt idx="9">
                  <c:v>84.207999999999998</c:v>
                </c:pt>
                <c:pt idx="10">
                  <c:v>83.123000000000005</c:v>
                </c:pt>
                <c:pt idx="11">
                  <c:v>82.085999999999999</c:v>
                </c:pt>
                <c:pt idx="12">
                  <c:v>81.2</c:v>
                </c:pt>
                <c:pt idx="13">
                  <c:v>72.082999999999998</c:v>
                </c:pt>
                <c:pt idx="14">
                  <c:v>63.598999999999997</c:v>
                </c:pt>
                <c:pt idx="15">
                  <c:v>57.890999999999998</c:v>
                </c:pt>
                <c:pt idx="16">
                  <c:v>52.970999999999997</c:v>
                </c:pt>
                <c:pt idx="17">
                  <c:v>48.765999999999998</c:v>
                </c:pt>
                <c:pt idx="18">
                  <c:v>45.776000000000003</c:v>
                </c:pt>
                <c:pt idx="19">
                  <c:v>43.179000000000002</c:v>
                </c:pt>
                <c:pt idx="20">
                  <c:v>40.529000000000003</c:v>
                </c:pt>
                <c:pt idx="21">
                  <c:v>38.530999999999999</c:v>
                </c:pt>
                <c:pt idx="22">
                  <c:v>36.399000000000001</c:v>
                </c:pt>
                <c:pt idx="23">
                  <c:v>34.914000000000001</c:v>
                </c:pt>
                <c:pt idx="24">
                  <c:v>31.367000000000001</c:v>
                </c:pt>
                <c:pt idx="25">
                  <c:v>30.766999999999999</c:v>
                </c:pt>
                <c:pt idx="26">
                  <c:v>28.763999999999999</c:v>
                </c:pt>
                <c:pt idx="27">
                  <c:v>28.045000000000002</c:v>
                </c:pt>
                <c:pt idx="28">
                  <c:v>27.265999999999998</c:v>
                </c:pt>
                <c:pt idx="29">
                  <c:v>25.510999999999999</c:v>
                </c:pt>
                <c:pt idx="30">
                  <c:v>24.422000000000001</c:v>
                </c:pt>
                <c:pt idx="31">
                  <c:v>23.744</c:v>
                </c:pt>
                <c:pt idx="32">
                  <c:v>22.864000000000001</c:v>
                </c:pt>
                <c:pt idx="33">
                  <c:v>22.864000000000001</c:v>
                </c:pt>
                <c:pt idx="34">
                  <c:v>22.864000000000001</c:v>
                </c:pt>
                <c:pt idx="35">
                  <c:v>#N/A</c:v>
                </c:pt>
                <c:pt idx="36">
                  <c:v>#N/A</c:v>
                </c:pt>
              </c:numCache>
            </c:numRef>
          </c:yVal>
          <c:smooth val="0"/>
          <c:extLst>
            <c:ext xmlns:c16="http://schemas.microsoft.com/office/drawing/2014/chart" uri="{C3380CC4-5D6E-409C-BE32-E72D297353CC}">
              <c16:uniqueId val="{00000004-7956-41A8-B60D-CFD6D477A814}"/>
            </c:ext>
          </c:extLst>
        </c:ser>
        <c:ser>
          <c:idx val="5"/>
          <c:order val="5"/>
          <c:tx>
            <c:strRef>
              <c:f>Sheet1!$G$1</c:f>
              <c:strCache>
                <c:ptCount val="1"/>
                <c:pt idx="0">
                  <c:v>Retx: Pediatric (N=153)</c:v>
                </c:pt>
              </c:strCache>
            </c:strRef>
          </c:tx>
          <c:spPr>
            <a:ln w="41275">
              <a:solidFill>
                <a:srgbClr val="003399"/>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79.643000000000001</c:v>
                </c:pt>
                <c:pt idx="2">
                  <c:v>76.231999999999999</c:v>
                </c:pt>
                <c:pt idx="3">
                  <c:v>72.799000000000007</c:v>
                </c:pt>
                <c:pt idx="4">
                  <c:v>69.364999999999995</c:v>
                </c:pt>
                <c:pt idx="5">
                  <c:v>68.677999999999997</c:v>
                </c:pt>
                <c:pt idx="6">
                  <c:v>67.275999999999996</c:v>
                </c:pt>
                <c:pt idx="7">
                  <c:v>67.275999999999996</c:v>
                </c:pt>
                <c:pt idx="8">
                  <c:v>67.275999999999996</c:v>
                </c:pt>
                <c:pt idx="9">
                  <c:v>65.174000000000007</c:v>
                </c:pt>
                <c:pt idx="10">
                  <c:v>61.67</c:v>
                </c:pt>
                <c:pt idx="11">
                  <c:v>60.969000000000001</c:v>
                </c:pt>
                <c:pt idx="12">
                  <c:v>59.567999999999998</c:v>
                </c:pt>
                <c:pt idx="13">
                  <c:v>47.959000000000003</c:v>
                </c:pt>
                <c:pt idx="14">
                  <c:v>46.305</c:v>
                </c:pt>
                <c:pt idx="15">
                  <c:v>42.616999999999997</c:v>
                </c:pt>
                <c:pt idx="16">
                  <c:v>37.454999999999998</c:v>
                </c:pt>
                <c:pt idx="17">
                  <c:v>34.049999999999997</c:v>
                </c:pt>
                <c:pt idx="18">
                  <c:v>29.353999999999999</c:v>
                </c:pt>
                <c:pt idx="19">
                  <c:v>29.353999999999999</c:v>
                </c:pt>
                <c:pt idx="20">
                  <c:v>29.353999999999999</c:v>
                </c:pt>
                <c:pt idx="21">
                  <c:v>26.337</c:v>
                </c:pt>
                <c:pt idx="22">
                  <c:v>24.581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5-7956-41A8-B60D-CFD6D477A814}"/>
            </c:ext>
          </c:extLst>
        </c:ser>
        <c:dLbls>
          <c:showLegendKey val="0"/>
          <c:showVal val="0"/>
          <c:showCatName val="0"/>
          <c:showSerName val="0"/>
          <c:showPercent val="0"/>
          <c:showBubbleSize val="0"/>
        </c:dLbls>
        <c:axId val="655233200"/>
        <c:axId val="655233592"/>
      </c:scatterChart>
      <c:valAx>
        <c:axId val="6552332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5233592"/>
        <c:crosses val="autoZero"/>
        <c:crossBetween val="midCat"/>
        <c:majorUnit val="1"/>
      </c:valAx>
      <c:valAx>
        <c:axId val="6552335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3200"/>
        <c:crosses val="autoZero"/>
        <c:crossBetween val="midCat"/>
        <c:majorUnit val="25"/>
      </c:valAx>
      <c:spPr>
        <a:noFill/>
        <a:ln>
          <a:solidFill>
            <a:schemeClr val="bg2"/>
          </a:solidFill>
        </a:ln>
      </c:spPr>
    </c:plotArea>
    <c:legend>
      <c:legendPos val="r"/>
      <c:layout>
        <c:manualLayout>
          <c:xMode val="edge"/>
          <c:yMode val="edge"/>
          <c:x val="0.12591151741625517"/>
          <c:y val="1.6149231346081743E-2"/>
          <c:w val="0.8683592464077583"/>
          <c:h val="0.171437736949548"/>
        </c:manualLayout>
      </c:layout>
      <c:overlay val="1"/>
      <c:spPr>
        <a:solidFill>
          <a:schemeClr val="tx1"/>
        </a:solid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(N=15,606)</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88.111000000000004</c:v>
                </c:pt>
                <c:pt idx="3">
                  <c:v>78.209999999999994</c:v>
                </c:pt>
                <c:pt idx="4">
                  <c:v>69.313000000000002</c:v>
                </c:pt>
                <c:pt idx="5">
                  <c:v>60.991999999999997</c:v>
                </c:pt>
                <c:pt idx="6">
                  <c:v>53.22</c:v>
                </c:pt>
                <c:pt idx="7">
                  <c:v>46.267000000000003</c:v>
                </c:pt>
                <c:pt idx="8">
                  <c:v>39.881</c:v>
                </c:pt>
                <c:pt idx="9">
                  <c:v>34.478000000000002</c:v>
                </c:pt>
                <c:pt idx="10">
                  <c:v>29.263999999999999</c:v>
                </c:pt>
                <c:pt idx="11">
                  <c:v>24.669</c:v>
                </c:pt>
                <c:pt idx="12">
                  <c:v>21.02</c:v>
                </c:pt>
                <c:pt idx="13">
                  <c:v>17.806999999999999</c:v>
                </c:pt>
                <c:pt idx="14">
                  <c:v>15.294</c:v>
                </c:pt>
                <c:pt idx="15">
                  <c:v>12.827</c:v>
                </c:pt>
                <c:pt idx="16">
                  <c:v>10.489000000000001</c:v>
                </c:pt>
                <c:pt idx="17">
                  <c:v>8.8040000000000003</c:v>
                </c:pt>
                <c:pt idx="18">
                  <c:v>7.5979999999999999</c:v>
                </c:pt>
                <c:pt idx="19">
                  <c:v>6.4089999999999998</c:v>
                </c:pt>
                <c:pt idx="20">
                  <c:v>5.5030000000000001</c:v>
                </c:pt>
                <c:pt idx="21">
                  <c:v>4.6849999999999996</c:v>
                </c:pt>
                <c:pt idx="22">
                  <c:v>4.077</c:v>
                </c:pt>
                <c:pt idx="23">
                  <c:v>3.7010000000000001</c:v>
                </c:pt>
                <c:pt idx="24">
                  <c:v>3.2770000000000001</c:v>
                </c:pt>
                <c:pt idx="25">
                  <c:v>2.8889999999999998</c:v>
                </c:pt>
              </c:numCache>
            </c:numRef>
          </c:yVal>
          <c:smooth val="0"/>
          <c:extLst>
            <c:ext xmlns:c16="http://schemas.microsoft.com/office/drawing/2014/chart" uri="{C3380CC4-5D6E-409C-BE32-E72D297353CC}">
              <c16:uniqueId val="{00000000-BFFD-4C01-ABE2-CB4F746E5D6F}"/>
            </c:ext>
          </c:extLst>
        </c:ser>
        <c:ser>
          <c:idx val="1"/>
          <c:order val="1"/>
          <c:tx>
            <c:strRef>
              <c:f>Sheet1!$C$1</c:f>
              <c:strCache>
                <c:ptCount val="1"/>
                <c:pt idx="0">
                  <c:v>Adult, Bilateral/Double (N=29,933)</c:v>
                </c:pt>
              </c:strCache>
            </c:strRef>
          </c:tx>
          <c:spPr>
            <a:ln w="41275">
              <a:solidFill>
                <a:srgbClr val="FF9933"/>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91.317999999999998</c:v>
                </c:pt>
                <c:pt idx="3">
                  <c:v>83.92</c:v>
                </c:pt>
                <c:pt idx="4">
                  <c:v>77.837000000000003</c:v>
                </c:pt>
                <c:pt idx="5">
                  <c:v>72.331000000000003</c:v>
                </c:pt>
                <c:pt idx="6">
                  <c:v>67.486000000000004</c:v>
                </c:pt>
                <c:pt idx="7">
                  <c:v>62.667000000000002</c:v>
                </c:pt>
                <c:pt idx="8">
                  <c:v>58.171999999999997</c:v>
                </c:pt>
                <c:pt idx="9">
                  <c:v>54.030999999999999</c:v>
                </c:pt>
                <c:pt idx="10">
                  <c:v>49.704999999999998</c:v>
                </c:pt>
                <c:pt idx="11">
                  <c:v>45.774000000000001</c:v>
                </c:pt>
                <c:pt idx="12">
                  <c:v>41.822000000000003</c:v>
                </c:pt>
                <c:pt idx="13">
                  <c:v>38.366999999999997</c:v>
                </c:pt>
                <c:pt idx="14">
                  <c:v>35.482999999999997</c:v>
                </c:pt>
                <c:pt idx="15">
                  <c:v>32.865000000000002</c:v>
                </c:pt>
                <c:pt idx="16">
                  <c:v>30.498999999999999</c:v>
                </c:pt>
                <c:pt idx="17">
                  <c:v>28.324000000000002</c:v>
                </c:pt>
                <c:pt idx="18">
                  <c:v>25.388999999999999</c:v>
                </c:pt>
                <c:pt idx="19">
                  <c:v>23.731999999999999</c:v>
                </c:pt>
                <c:pt idx="20">
                  <c:v>21.620999999999999</c:v>
                </c:pt>
                <c:pt idx="21">
                  <c:v>20.148</c:v>
                </c:pt>
                <c:pt idx="22">
                  <c:v>17.475000000000001</c:v>
                </c:pt>
                <c:pt idx="23">
                  <c:v>16.247</c:v>
                </c:pt>
                <c:pt idx="24">
                  <c:v>14.622</c:v>
                </c:pt>
                <c:pt idx="25">
                  <c:v>13.986000000000001</c:v>
                </c:pt>
              </c:numCache>
            </c:numRef>
          </c:yVal>
          <c:smooth val="0"/>
          <c:extLst>
            <c:ext xmlns:c16="http://schemas.microsoft.com/office/drawing/2014/chart" uri="{C3380CC4-5D6E-409C-BE32-E72D297353CC}">
              <c16:uniqueId val="{00000001-BFFD-4C01-ABE2-CB4F746E5D6F}"/>
            </c:ext>
          </c:extLst>
        </c:ser>
        <c:ser>
          <c:idx val="2"/>
          <c:order val="2"/>
          <c:tx>
            <c:strRef>
              <c:f>Sheet1!$D$1</c:f>
              <c:strCache>
                <c:ptCount val="1"/>
                <c:pt idx="0">
                  <c:v>Pediatric (N=1,634)</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88.340999999999994</c:v>
                </c:pt>
                <c:pt idx="3">
                  <c:v>78.283000000000001</c:v>
                </c:pt>
                <c:pt idx="4">
                  <c:v>71.296999999999997</c:v>
                </c:pt>
                <c:pt idx="5">
                  <c:v>65.111000000000004</c:v>
                </c:pt>
                <c:pt idx="6">
                  <c:v>59.912999999999997</c:v>
                </c:pt>
                <c:pt idx="7">
                  <c:v>55.984000000000002</c:v>
                </c:pt>
                <c:pt idx="8">
                  <c:v>52.985999999999997</c:v>
                </c:pt>
                <c:pt idx="9">
                  <c:v>49.942999999999998</c:v>
                </c:pt>
                <c:pt idx="10">
                  <c:v>47.298999999999999</c:v>
                </c:pt>
                <c:pt idx="11">
                  <c:v>44.64</c:v>
                </c:pt>
                <c:pt idx="12">
                  <c:v>42.423000000000002</c:v>
                </c:pt>
                <c:pt idx="13">
                  <c:v>38.04</c:v>
                </c:pt>
                <c:pt idx="14">
                  <c:v>37.351999999999997</c:v>
                </c:pt>
                <c:pt idx="15">
                  <c:v>35.069000000000003</c:v>
                </c:pt>
                <c:pt idx="16">
                  <c:v>34.244</c:v>
                </c:pt>
                <c:pt idx="17">
                  <c:v>33.331000000000003</c:v>
                </c:pt>
                <c:pt idx="18">
                  <c:v>31.283999999999999</c:v>
                </c:pt>
                <c:pt idx="19">
                  <c:v>30.029</c:v>
                </c:pt>
                <c:pt idx="20">
                  <c:v>29.218</c:v>
                </c:pt>
                <c:pt idx="21">
                  <c:v>28.173999999999999</c:v>
                </c:pt>
                <c:pt idx="22">
                  <c:v>28.173999999999999</c:v>
                </c:pt>
                <c:pt idx="23">
                  <c:v>28.173999999999999</c:v>
                </c:pt>
                <c:pt idx="24">
                  <c:v>#N/A</c:v>
                </c:pt>
                <c:pt idx="25">
                  <c:v>#N/A</c:v>
                </c:pt>
              </c:numCache>
            </c:numRef>
          </c:yVal>
          <c:smooth val="0"/>
          <c:extLst>
            <c:ext xmlns:c16="http://schemas.microsoft.com/office/drawing/2014/chart" uri="{C3380CC4-5D6E-409C-BE32-E72D297353CC}">
              <c16:uniqueId val="{00000002-BFFD-4C01-ABE2-CB4F746E5D6F}"/>
            </c:ext>
          </c:extLst>
        </c:ser>
        <c:dLbls>
          <c:showLegendKey val="0"/>
          <c:showVal val="0"/>
          <c:showCatName val="0"/>
          <c:showSerName val="0"/>
          <c:showPercent val="0"/>
          <c:showBubbleSize val="0"/>
        </c:dLbls>
        <c:axId val="655234376"/>
        <c:axId val="655234768"/>
      </c:scatterChart>
      <c:valAx>
        <c:axId val="65523437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5234768"/>
        <c:crosses val="autoZero"/>
        <c:crossBetween val="midCat"/>
        <c:majorUnit val="1"/>
      </c:valAx>
      <c:valAx>
        <c:axId val="65523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4376"/>
        <c:crosses val="autoZero"/>
        <c:crossBetween val="midCat"/>
        <c:majorUnit val="25"/>
      </c:valAx>
      <c:spPr>
        <a:noFill/>
        <a:ln>
          <a:solidFill>
            <a:schemeClr val="bg2"/>
          </a:solidFill>
        </a:ln>
      </c:spPr>
    </c:plotArea>
    <c:legend>
      <c:legendPos val="r"/>
      <c:layout>
        <c:manualLayout>
          <c:xMode val="edge"/>
          <c:yMode val="edge"/>
          <c:x val="0.57930134792472976"/>
          <c:y val="5.3210331513824566E-2"/>
          <c:w val="0.37408848258374489"/>
          <c:h val="0.175929008889023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(N=53)</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94</c:v>
                </c:pt>
                <c:pt idx="3">
                  <c:v>87.441999999999993</c:v>
                </c:pt>
                <c:pt idx="4">
                  <c:v>77.638999999999996</c:v>
                </c:pt>
                <c:pt idx="5">
                  <c:v>72.450999999999993</c:v>
                </c:pt>
                <c:pt idx="6">
                  <c:v>69.432000000000002</c:v>
                </c:pt>
                <c:pt idx="7">
                  <c:v>62.646000000000001</c:v>
                </c:pt>
                <c:pt idx="8">
                  <c:v>62.646000000000001</c:v>
                </c:pt>
                <c:pt idx="9">
                  <c:v>45.244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yVal>
          <c:smooth val="0"/>
          <c:extLst>
            <c:ext xmlns:c16="http://schemas.microsoft.com/office/drawing/2014/chart" uri="{C3380CC4-5D6E-409C-BE32-E72D297353CC}">
              <c16:uniqueId val="{00000000-BE94-4EAA-B5A5-F66DDAC3EF72}"/>
            </c:ext>
          </c:extLst>
        </c:ser>
        <c:ser>
          <c:idx val="1"/>
          <c:order val="1"/>
          <c:tx>
            <c:strRef>
              <c:f>Sheet1!$C$1</c:f>
              <c:strCache>
                <c:ptCount val="1"/>
                <c:pt idx="0">
                  <c:v>Adult, Bilateral/Double (N=7,178)</c:v>
                </c:pt>
              </c:strCache>
            </c:strRef>
          </c:tx>
          <c:spPr>
            <a:ln w="41275">
              <a:solidFill>
                <a:srgbClr val="FF9933"/>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92.123999999999995</c:v>
                </c:pt>
                <c:pt idx="3">
                  <c:v>85.305999999999997</c:v>
                </c:pt>
                <c:pt idx="4">
                  <c:v>79.667000000000002</c:v>
                </c:pt>
                <c:pt idx="5">
                  <c:v>74.872</c:v>
                </c:pt>
                <c:pt idx="6">
                  <c:v>70.959000000000003</c:v>
                </c:pt>
                <c:pt idx="7">
                  <c:v>67.454999999999998</c:v>
                </c:pt>
                <c:pt idx="8">
                  <c:v>63.697000000000003</c:v>
                </c:pt>
                <c:pt idx="9">
                  <c:v>60.484999999999999</c:v>
                </c:pt>
                <c:pt idx="10">
                  <c:v>57.170999999999999</c:v>
                </c:pt>
                <c:pt idx="11">
                  <c:v>53.462000000000003</c:v>
                </c:pt>
                <c:pt idx="12">
                  <c:v>50.51</c:v>
                </c:pt>
                <c:pt idx="13">
                  <c:v>47.92</c:v>
                </c:pt>
                <c:pt idx="14">
                  <c:v>45.601999999999997</c:v>
                </c:pt>
                <c:pt idx="15">
                  <c:v>43.731999999999999</c:v>
                </c:pt>
                <c:pt idx="16">
                  <c:v>41.555</c:v>
                </c:pt>
                <c:pt idx="17">
                  <c:v>39.587000000000003</c:v>
                </c:pt>
                <c:pt idx="18">
                  <c:v>36.987000000000002</c:v>
                </c:pt>
                <c:pt idx="19">
                  <c:v>34.603999999999999</c:v>
                </c:pt>
                <c:pt idx="20">
                  <c:v>32.927</c:v>
                </c:pt>
                <c:pt idx="21">
                  <c:v>31.518999999999998</c:v>
                </c:pt>
                <c:pt idx="22">
                  <c:v>29.481999999999999</c:v>
                </c:pt>
                <c:pt idx="23">
                  <c:v>28.428000000000001</c:v>
                </c:pt>
                <c:pt idx="24">
                  <c:v>27.591999999999999</c:v>
                </c:pt>
                <c:pt idx="25">
                  <c:v>25.969000000000001</c:v>
                </c:pt>
              </c:numCache>
            </c:numRef>
          </c:yVal>
          <c:smooth val="0"/>
          <c:extLst>
            <c:ext xmlns:c16="http://schemas.microsoft.com/office/drawing/2014/chart" uri="{C3380CC4-5D6E-409C-BE32-E72D297353CC}">
              <c16:uniqueId val="{00000001-BE94-4EAA-B5A5-F66DDAC3EF72}"/>
            </c:ext>
          </c:extLst>
        </c:ser>
        <c:ser>
          <c:idx val="2"/>
          <c:order val="2"/>
          <c:tx>
            <c:strRef>
              <c:f>Sheet1!$D$1</c:f>
              <c:strCache>
                <c:ptCount val="1"/>
                <c:pt idx="0">
                  <c:v>Pediatric (N=928)</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86.917000000000002</c:v>
                </c:pt>
                <c:pt idx="3">
                  <c:v>76.789000000000001</c:v>
                </c:pt>
                <c:pt idx="4">
                  <c:v>68.591999999999999</c:v>
                </c:pt>
                <c:pt idx="5">
                  <c:v>61.881999999999998</c:v>
                </c:pt>
                <c:pt idx="6">
                  <c:v>57.029000000000003</c:v>
                </c:pt>
                <c:pt idx="7">
                  <c:v>53.228000000000002</c:v>
                </c:pt>
                <c:pt idx="8">
                  <c:v>50.621000000000002</c:v>
                </c:pt>
                <c:pt idx="9">
                  <c:v>47.292000000000002</c:v>
                </c:pt>
                <c:pt idx="10">
                  <c:v>43.686999999999998</c:v>
                </c:pt>
                <c:pt idx="11">
                  <c:v>40.277999999999999</c:v>
                </c:pt>
                <c:pt idx="12">
                  <c:v>38.084000000000003</c:v>
                </c:pt>
                <c:pt idx="13">
                  <c:v>33.453000000000003</c:v>
                </c:pt>
                <c:pt idx="14">
                  <c:v>32.201999999999998</c:v>
                </c:pt>
                <c:pt idx="15">
                  <c:v>30.084</c:v>
                </c:pt>
                <c:pt idx="16">
                  <c:v>29.271000000000001</c:v>
                </c:pt>
                <c:pt idx="17">
                  <c:v>27.497</c:v>
                </c:pt>
                <c:pt idx="18">
                  <c:v>24.399000000000001</c:v>
                </c:pt>
                <c:pt idx="19">
                  <c:v>24.399000000000001</c:v>
                </c:pt>
                <c:pt idx="20">
                  <c:v>24.399000000000001</c:v>
                </c:pt>
                <c:pt idx="21">
                  <c:v>#N/A</c:v>
                </c:pt>
                <c:pt idx="22">
                  <c:v>#N/A</c:v>
                </c:pt>
                <c:pt idx="23">
                  <c:v>#N/A</c:v>
                </c:pt>
                <c:pt idx="24">
                  <c:v>#N/A</c:v>
                </c:pt>
                <c:pt idx="25">
                  <c:v>#N/A</c:v>
                </c:pt>
              </c:numCache>
            </c:numRef>
          </c:yVal>
          <c:smooth val="0"/>
          <c:extLst>
            <c:ext xmlns:c16="http://schemas.microsoft.com/office/drawing/2014/chart" uri="{C3380CC4-5D6E-409C-BE32-E72D297353CC}">
              <c16:uniqueId val="{00000002-BE94-4EAA-B5A5-F66DDAC3EF72}"/>
            </c:ext>
          </c:extLst>
        </c:ser>
        <c:dLbls>
          <c:showLegendKey val="0"/>
          <c:showVal val="0"/>
          <c:showCatName val="0"/>
          <c:showSerName val="0"/>
          <c:showPercent val="0"/>
          <c:showBubbleSize val="0"/>
        </c:dLbls>
        <c:axId val="655236336"/>
        <c:axId val="571322840"/>
      </c:scatterChart>
      <c:valAx>
        <c:axId val="6552363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322840"/>
        <c:crosses val="autoZero"/>
        <c:crossBetween val="midCat"/>
        <c:majorUnit val="1"/>
      </c:valAx>
      <c:valAx>
        <c:axId val="571322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6336"/>
        <c:crosses val="autoZero"/>
        <c:crossBetween val="midCat"/>
        <c:majorUnit val="25"/>
      </c:valAx>
      <c:spPr>
        <a:noFill/>
        <a:ln>
          <a:solidFill>
            <a:schemeClr val="bg2"/>
          </a:solidFill>
        </a:ln>
      </c:spPr>
    </c:plotArea>
    <c:legend>
      <c:legendPos val="r"/>
      <c:layout>
        <c:manualLayout>
          <c:xMode val="edge"/>
          <c:yMode val="edge"/>
          <c:x val="0.56658948351795013"/>
          <c:y val="5.0540848927919754E-2"/>
          <c:w val="0.39095811646425555"/>
          <c:h val="0.1767522988465077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Adult, Single (N=167)</c:v>
                </c:pt>
              </c:strCache>
            </c:strRef>
          </c:tx>
          <c:spPr>
            <a:ln w="41275">
              <a:solidFill>
                <a:srgbClr val="00B05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Sheet1!$B$2:$B$24</c:f>
              <c:numCache>
                <c:formatCode>General</c:formatCode>
                <c:ptCount val="23"/>
                <c:pt idx="0">
                  <c:v>100</c:v>
                </c:pt>
                <c:pt idx="1">
                  <c:v>100</c:v>
                </c:pt>
                <c:pt idx="2">
                  <c:v>89.417000000000002</c:v>
                </c:pt>
                <c:pt idx="3">
                  <c:v>83.588999999999999</c:v>
                </c:pt>
                <c:pt idx="4">
                  <c:v>75.650999999999996</c:v>
                </c:pt>
                <c:pt idx="5">
                  <c:v>67.551000000000002</c:v>
                </c:pt>
                <c:pt idx="6">
                  <c:v>62.774000000000001</c:v>
                </c:pt>
                <c:pt idx="7">
                  <c:v>55.874000000000002</c:v>
                </c:pt>
                <c:pt idx="8">
                  <c:v>51.344000000000001</c:v>
                </c:pt>
                <c:pt idx="9">
                  <c:v>46.045999999999999</c:v>
                </c:pt>
                <c:pt idx="10">
                  <c:v>39.621000000000002</c:v>
                </c:pt>
                <c:pt idx="11">
                  <c:v>34.770000000000003</c:v>
                </c:pt>
                <c:pt idx="12">
                  <c:v>33.152999999999999</c:v>
                </c:pt>
                <c:pt idx="13">
                  <c:v>30.666</c:v>
                </c:pt>
                <c:pt idx="14">
                  <c:v>28.111000000000001</c:v>
                </c:pt>
                <c:pt idx="15">
                  <c:v>23.792999999999999</c:v>
                </c:pt>
                <c:pt idx="16">
                  <c:v>18.504999999999999</c:v>
                </c:pt>
                <c:pt idx="17">
                  <c:v>17.579999999999998</c:v>
                </c:pt>
                <c:pt idx="18">
                  <c:v>16.603999999999999</c:v>
                </c:pt>
                <c:pt idx="19">
                  <c:v>16.603999999999999</c:v>
                </c:pt>
                <c:pt idx="20">
                  <c:v>15.566000000000001</c:v>
                </c:pt>
                <c:pt idx="21">
                  <c:v>12.23</c:v>
                </c:pt>
                <c:pt idx="22">
                  <c:v>#N/A</c:v>
                </c:pt>
              </c:numCache>
            </c:numRef>
          </c:yVal>
          <c:smooth val="0"/>
          <c:extLst>
            <c:ext xmlns:c16="http://schemas.microsoft.com/office/drawing/2014/chart" uri="{C3380CC4-5D6E-409C-BE32-E72D297353CC}">
              <c16:uniqueId val="{00000000-B14C-4D94-BE42-ED74A81E7738}"/>
            </c:ext>
          </c:extLst>
        </c:ser>
        <c:ser>
          <c:idx val="1"/>
          <c:order val="1"/>
          <c:tx>
            <c:strRef>
              <c:f>Sheet1!$C$1</c:f>
              <c:strCache>
                <c:ptCount val="1"/>
                <c:pt idx="0">
                  <c:v>Adult, Bilateral/Double (N=1,144)</c:v>
                </c:pt>
              </c:strCache>
            </c:strRef>
          </c:tx>
          <c:spPr>
            <a:ln w="41275">
              <a:solidFill>
                <a:srgbClr val="FF9933"/>
              </a:solidFill>
              <a:prstDash val="solid"/>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Sheet1!$C$2:$C$24</c:f>
              <c:numCache>
                <c:formatCode>General</c:formatCode>
                <c:ptCount val="23"/>
                <c:pt idx="0">
                  <c:v>100</c:v>
                </c:pt>
                <c:pt idx="1">
                  <c:v>100</c:v>
                </c:pt>
                <c:pt idx="2">
                  <c:v>92.688000000000002</c:v>
                </c:pt>
                <c:pt idx="3">
                  <c:v>85.781000000000006</c:v>
                </c:pt>
                <c:pt idx="4">
                  <c:v>80.947000000000003</c:v>
                </c:pt>
                <c:pt idx="5">
                  <c:v>75.453000000000003</c:v>
                </c:pt>
                <c:pt idx="6">
                  <c:v>70.906000000000006</c:v>
                </c:pt>
                <c:pt idx="7">
                  <c:v>67.703000000000003</c:v>
                </c:pt>
                <c:pt idx="8">
                  <c:v>63.844000000000001</c:v>
                </c:pt>
                <c:pt idx="9">
                  <c:v>59.728000000000002</c:v>
                </c:pt>
                <c:pt idx="10">
                  <c:v>56.253999999999998</c:v>
                </c:pt>
                <c:pt idx="11">
                  <c:v>52.643999999999998</c:v>
                </c:pt>
                <c:pt idx="12">
                  <c:v>50.301000000000002</c:v>
                </c:pt>
                <c:pt idx="13">
                  <c:v>47.927999999999997</c:v>
                </c:pt>
                <c:pt idx="14">
                  <c:v>45.216000000000001</c:v>
                </c:pt>
                <c:pt idx="15">
                  <c:v>41.587000000000003</c:v>
                </c:pt>
                <c:pt idx="16">
                  <c:v>37.33</c:v>
                </c:pt>
                <c:pt idx="17">
                  <c:v>34.598999999999997</c:v>
                </c:pt>
                <c:pt idx="18">
                  <c:v>32.601999999999997</c:v>
                </c:pt>
                <c:pt idx="19">
                  <c:v>29.667999999999999</c:v>
                </c:pt>
                <c:pt idx="20">
                  <c:v>26.797000000000001</c:v>
                </c:pt>
                <c:pt idx="21">
                  <c:v>25.68</c:v>
                </c:pt>
                <c:pt idx="22">
                  <c:v>24.254000000000001</c:v>
                </c:pt>
              </c:numCache>
            </c:numRef>
          </c:yVal>
          <c:smooth val="0"/>
          <c:extLst>
            <c:ext xmlns:c16="http://schemas.microsoft.com/office/drawing/2014/chart" uri="{C3380CC4-5D6E-409C-BE32-E72D297353CC}">
              <c16:uniqueId val="{00000001-B14C-4D94-BE42-ED74A81E7738}"/>
            </c:ext>
          </c:extLst>
        </c:ser>
        <c:ser>
          <c:idx val="2"/>
          <c:order val="2"/>
          <c:tx>
            <c:strRef>
              <c:f>Sheet1!$D$1</c:f>
              <c:strCache>
                <c:ptCount val="1"/>
                <c:pt idx="0">
                  <c:v>Pediatric (N=158)</c:v>
                </c:pt>
              </c:strCache>
            </c:strRef>
          </c:tx>
          <c:spPr>
            <a:ln w="41275">
              <a:solidFill>
                <a:srgbClr val="00B0F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Sheet1!$D$2:$D$24</c:f>
              <c:numCache>
                <c:formatCode>General</c:formatCode>
                <c:ptCount val="23"/>
                <c:pt idx="0">
                  <c:v>100</c:v>
                </c:pt>
                <c:pt idx="1">
                  <c:v>100</c:v>
                </c:pt>
                <c:pt idx="2">
                  <c:v>94.563999999999993</c:v>
                </c:pt>
                <c:pt idx="3">
                  <c:v>84.048000000000002</c:v>
                </c:pt>
                <c:pt idx="4">
                  <c:v>81.501000000000005</c:v>
                </c:pt>
                <c:pt idx="5">
                  <c:v>78.614999999999995</c:v>
                </c:pt>
                <c:pt idx="6">
                  <c:v>66.061000000000007</c:v>
                </c:pt>
                <c:pt idx="7">
                  <c:v>63.444000000000003</c:v>
                </c:pt>
                <c:pt idx="8">
                  <c:v>58.79</c:v>
                </c:pt>
                <c:pt idx="9">
                  <c:v>56.83</c:v>
                </c:pt>
                <c:pt idx="10">
                  <c:v>56.83</c:v>
                </c:pt>
                <c:pt idx="11">
                  <c:v>54.557000000000002</c:v>
                </c:pt>
                <c:pt idx="12">
                  <c:v>54.557000000000002</c:v>
                </c:pt>
                <c:pt idx="13">
                  <c:v>50.66</c:v>
                </c:pt>
                <c:pt idx="14">
                  <c:v>50.66</c:v>
                </c:pt>
                <c:pt idx="15">
                  <c:v>#N/A</c:v>
                </c:pt>
                <c:pt idx="16">
                  <c:v>#N/A</c:v>
                </c:pt>
                <c:pt idx="17">
                  <c:v>#N/A</c:v>
                </c:pt>
                <c:pt idx="18">
                  <c:v>#N/A</c:v>
                </c:pt>
                <c:pt idx="19">
                  <c:v>#N/A</c:v>
                </c:pt>
                <c:pt idx="20">
                  <c:v>#N/A</c:v>
                </c:pt>
                <c:pt idx="21">
                  <c:v>#N/A</c:v>
                </c:pt>
                <c:pt idx="22">
                  <c:v>#N/A</c:v>
                </c:pt>
              </c:numCache>
            </c:numRef>
          </c:yVal>
          <c:smooth val="0"/>
          <c:extLst>
            <c:ext xmlns:c16="http://schemas.microsoft.com/office/drawing/2014/chart" uri="{C3380CC4-5D6E-409C-BE32-E72D297353CC}">
              <c16:uniqueId val="{00000002-B14C-4D94-BE42-ED74A81E7738}"/>
            </c:ext>
          </c:extLst>
        </c:ser>
        <c:dLbls>
          <c:showLegendKey val="0"/>
          <c:showVal val="0"/>
          <c:showCatName val="0"/>
          <c:showSerName val="0"/>
          <c:showPercent val="0"/>
          <c:showBubbleSize val="0"/>
        </c:dLbls>
        <c:axId val="572504016"/>
        <c:axId val="571031584"/>
      </c:scatterChart>
      <c:valAx>
        <c:axId val="57250401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1584"/>
        <c:crosses val="autoZero"/>
        <c:crossBetween val="midCat"/>
        <c:majorUnit val="1"/>
      </c:valAx>
      <c:valAx>
        <c:axId val="5710315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504016"/>
        <c:crosses val="autoZero"/>
        <c:crossBetween val="midCat"/>
        <c:majorUnit val="25"/>
      </c:valAx>
      <c:spPr>
        <a:noFill/>
        <a:ln>
          <a:solidFill>
            <a:schemeClr val="bg2"/>
          </a:solidFill>
        </a:ln>
      </c:spPr>
    </c:plotArea>
    <c:legend>
      <c:legendPos val="r"/>
      <c:layout>
        <c:manualLayout>
          <c:xMode val="edge"/>
          <c:yMode val="edge"/>
          <c:x val="0.60190021798122695"/>
          <c:y val="5.0540848927919754E-2"/>
          <c:w val="0.35705981137950976"/>
          <c:h val="0.1794756822236189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77340332458443"/>
          <c:h val="0.82652210465879261"/>
        </c:manualLayout>
      </c:layout>
      <c:scatterChart>
        <c:scatterStyle val="lineMarker"/>
        <c:varyColors val="0"/>
        <c:ser>
          <c:idx val="0"/>
          <c:order val="0"/>
          <c:tx>
            <c:strRef>
              <c:f>Sheet1!$B$1</c:f>
              <c:strCache>
                <c:ptCount val="1"/>
                <c:pt idx="0">
                  <c:v>Single Lung (N=90)</c:v>
                </c:pt>
              </c:strCache>
            </c:strRef>
          </c:tx>
          <c:spPr>
            <a:ln w="41275">
              <a:solidFill>
                <a:srgbClr val="00B050"/>
              </a:solidFill>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Sheet1!$B$2:$B$36</c:f>
              <c:numCache>
                <c:formatCode>General</c:formatCode>
                <c:ptCount val="35"/>
                <c:pt idx="0">
                  <c:v>100</c:v>
                </c:pt>
                <c:pt idx="1">
                  <c:v>69.602999999999994</c:v>
                </c:pt>
                <c:pt idx="2">
                  <c:v>68.382000000000005</c:v>
                </c:pt>
                <c:pt idx="3">
                  <c:v>65.94</c:v>
                </c:pt>
                <c:pt idx="4">
                  <c:v>65.94</c:v>
                </c:pt>
                <c:pt idx="5">
                  <c:v>65.94</c:v>
                </c:pt>
                <c:pt idx="6">
                  <c:v>64.671999999999997</c:v>
                </c:pt>
                <c:pt idx="7">
                  <c:v>64.671999999999997</c:v>
                </c:pt>
                <c:pt idx="8">
                  <c:v>63.404000000000003</c:v>
                </c:pt>
                <c:pt idx="9">
                  <c:v>60.866999999999997</c:v>
                </c:pt>
                <c:pt idx="10">
                  <c:v>60.866999999999997</c:v>
                </c:pt>
                <c:pt idx="11">
                  <c:v>58.277000000000001</c:v>
                </c:pt>
                <c:pt idx="12">
                  <c:v>58.277000000000001</c:v>
                </c:pt>
                <c:pt idx="13">
                  <c:v>51.529000000000003</c:v>
                </c:pt>
                <c:pt idx="14">
                  <c:v>40.680999999999997</c:v>
                </c:pt>
                <c:pt idx="15">
                  <c:v>35.256999999999998</c:v>
                </c:pt>
                <c:pt idx="16">
                  <c:v>30.962</c:v>
                </c:pt>
                <c:pt idx="17">
                  <c:v>26.317</c:v>
                </c:pt>
                <c:pt idx="18">
                  <c:v>24.562999999999999</c:v>
                </c:pt>
                <c:pt idx="19">
                  <c:v>24.562999999999999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numCache>
            </c:numRef>
          </c:yVal>
          <c:smooth val="0"/>
          <c:extLst>
            <c:ext xmlns:c16="http://schemas.microsoft.com/office/drawing/2014/chart" uri="{C3380CC4-5D6E-409C-BE32-E72D297353CC}">
              <c16:uniqueId val="{00000000-43A1-4F09-96A9-DB7DAF2427F5}"/>
            </c:ext>
          </c:extLst>
        </c:ser>
        <c:ser>
          <c:idx val="1"/>
          <c:order val="1"/>
          <c:tx>
            <c:strRef>
              <c:f>Sheet1!$C$1</c:f>
              <c:strCache>
                <c:ptCount val="1"/>
                <c:pt idx="0">
                  <c:v>Bilatera/Double Lung (N=2,107)</c:v>
                </c:pt>
              </c:strCache>
            </c:strRef>
          </c:tx>
          <c:spPr>
            <a:ln w="41275">
              <a:solidFill>
                <a:srgbClr val="00B0F0"/>
              </a:solidFill>
              <a:prstDash val="solid"/>
            </a:ln>
          </c:spPr>
          <c:marker>
            <c:symbol val="none"/>
          </c:marker>
          <c:xVal>
            <c:numRef>
              <c:f>Sheet1!$A$2:$A$36</c:f>
              <c:numCache>
                <c:formatCode>General</c:formatCode>
                <c:ptCount val="3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numCache>
            </c:numRef>
          </c:xVal>
          <c:yVal>
            <c:numRef>
              <c:f>Sheet1!$C$2:$C$36</c:f>
              <c:numCache>
                <c:formatCode>General</c:formatCode>
                <c:ptCount val="35"/>
                <c:pt idx="0">
                  <c:v>100</c:v>
                </c:pt>
                <c:pt idx="1">
                  <c:v>93.091999999999999</c:v>
                </c:pt>
                <c:pt idx="2">
                  <c:v>90.716999999999999</c:v>
                </c:pt>
                <c:pt idx="3">
                  <c:v>89.097999999999999</c:v>
                </c:pt>
                <c:pt idx="4">
                  <c:v>88.016000000000005</c:v>
                </c:pt>
                <c:pt idx="5">
                  <c:v>86.93</c:v>
                </c:pt>
                <c:pt idx="6">
                  <c:v>85.793000000000006</c:v>
                </c:pt>
                <c:pt idx="7">
                  <c:v>85.245999999999995</c:v>
                </c:pt>
                <c:pt idx="8">
                  <c:v>84.546999999999997</c:v>
                </c:pt>
                <c:pt idx="9">
                  <c:v>83.944999999999993</c:v>
                </c:pt>
                <c:pt idx="10">
                  <c:v>82.69</c:v>
                </c:pt>
                <c:pt idx="11">
                  <c:v>81.731999999999999</c:v>
                </c:pt>
                <c:pt idx="12">
                  <c:v>80.77</c:v>
                </c:pt>
                <c:pt idx="13">
                  <c:v>71.335999999999999</c:v>
                </c:pt>
                <c:pt idx="14">
                  <c:v>63.421999999999997</c:v>
                </c:pt>
                <c:pt idx="15">
                  <c:v>57.906999999999996</c:v>
                </c:pt>
                <c:pt idx="16">
                  <c:v>52.945</c:v>
                </c:pt>
                <c:pt idx="17">
                  <c:v>48.832999999999998</c:v>
                </c:pt>
                <c:pt idx="18">
                  <c:v>45.631</c:v>
                </c:pt>
                <c:pt idx="19">
                  <c:v>43.113999999999997</c:v>
                </c:pt>
                <c:pt idx="20">
                  <c:v>40.807000000000002</c:v>
                </c:pt>
                <c:pt idx="21">
                  <c:v>38.579000000000001</c:v>
                </c:pt>
                <c:pt idx="22">
                  <c:v>36.341999999999999</c:v>
                </c:pt>
                <c:pt idx="23">
                  <c:v>34.479999999999997</c:v>
                </c:pt>
                <c:pt idx="24">
                  <c:v>30.802</c:v>
                </c:pt>
                <c:pt idx="25">
                  <c:v>30.224</c:v>
                </c:pt>
                <c:pt idx="26">
                  <c:v>28.315000000000001</c:v>
                </c:pt>
                <c:pt idx="27">
                  <c:v>27.625</c:v>
                </c:pt>
                <c:pt idx="28">
                  <c:v>26.867999999999999</c:v>
                </c:pt>
                <c:pt idx="29">
                  <c:v>25.164999999999999</c:v>
                </c:pt>
                <c:pt idx="30">
                  <c:v>24.135999999999999</c:v>
                </c:pt>
                <c:pt idx="31">
                  <c:v>23.465</c:v>
                </c:pt>
                <c:pt idx="32">
                  <c:v>22.596</c:v>
                </c:pt>
                <c:pt idx="33">
                  <c:v>22.596</c:v>
                </c:pt>
                <c:pt idx="34">
                  <c:v>22.596</c:v>
                </c:pt>
              </c:numCache>
            </c:numRef>
          </c:yVal>
          <c:smooth val="0"/>
          <c:extLst>
            <c:ext xmlns:c16="http://schemas.microsoft.com/office/drawing/2014/chart" uri="{C3380CC4-5D6E-409C-BE32-E72D297353CC}">
              <c16:uniqueId val="{00000001-43A1-4F09-96A9-DB7DAF2427F5}"/>
            </c:ext>
          </c:extLst>
        </c:ser>
        <c:dLbls>
          <c:showLegendKey val="0"/>
          <c:showVal val="0"/>
          <c:showCatName val="0"/>
          <c:showSerName val="0"/>
          <c:showPercent val="0"/>
          <c:showBubbleSize val="0"/>
        </c:dLbls>
        <c:axId val="571032368"/>
        <c:axId val="571032760"/>
      </c:scatterChart>
      <c:valAx>
        <c:axId val="57103236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2760"/>
        <c:crosses val="autoZero"/>
        <c:crossBetween val="midCat"/>
        <c:majorUnit val="1"/>
      </c:valAx>
      <c:valAx>
        <c:axId val="5710327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2368"/>
        <c:crosses val="autoZero"/>
        <c:crossBetween val="midCat"/>
        <c:majorUnit val="25"/>
      </c:valAx>
      <c:spPr>
        <a:noFill/>
        <a:ln>
          <a:solidFill>
            <a:schemeClr val="bg2"/>
          </a:solidFill>
        </a:ln>
      </c:spPr>
    </c:plotArea>
    <c:legend>
      <c:legendPos val="r"/>
      <c:layout>
        <c:manualLayout>
          <c:xMode val="edge"/>
          <c:yMode val="edge"/>
          <c:x val="0.30400554097404492"/>
          <c:y val="6.6669841673016678E-2"/>
          <c:w val="0.42789828815646175"/>
          <c:h val="0.144985183303699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1</c:v>
                </c:pt>
                <c:pt idx="1">
                  <c:v>2</c:v>
                </c:pt>
                <c:pt idx="2">
                  <c:v>5</c:v>
                </c:pt>
                <c:pt idx="3">
                  <c:v>7</c:v>
                </c:pt>
                <c:pt idx="4">
                  <c:v>22</c:v>
                </c:pt>
                <c:pt idx="5">
                  <c:v>42</c:v>
                </c:pt>
                <c:pt idx="6">
                  <c:v>48</c:v>
                </c:pt>
                <c:pt idx="7">
                  <c:v>45</c:v>
                </c:pt>
                <c:pt idx="8">
                  <c:v>50</c:v>
                </c:pt>
                <c:pt idx="9">
                  <c:v>85</c:v>
                </c:pt>
                <c:pt idx="10">
                  <c:v>75</c:v>
                </c:pt>
                <c:pt idx="11">
                  <c:v>87</c:v>
                </c:pt>
                <c:pt idx="12">
                  <c:v>83</c:v>
                </c:pt>
                <c:pt idx="13">
                  <c:v>58</c:v>
                </c:pt>
                <c:pt idx="14">
                  <c:v>65</c:v>
                </c:pt>
                <c:pt idx="15">
                  <c:v>59</c:v>
                </c:pt>
                <c:pt idx="16">
                  <c:v>70</c:v>
                </c:pt>
                <c:pt idx="17">
                  <c:v>75</c:v>
                </c:pt>
                <c:pt idx="18">
                  <c:v>86</c:v>
                </c:pt>
                <c:pt idx="19">
                  <c:v>97</c:v>
                </c:pt>
                <c:pt idx="20">
                  <c:v>99</c:v>
                </c:pt>
                <c:pt idx="21">
                  <c:v>107</c:v>
                </c:pt>
                <c:pt idx="22">
                  <c:v>113</c:v>
                </c:pt>
                <c:pt idx="23">
                  <c:v>125</c:v>
                </c:pt>
                <c:pt idx="24">
                  <c:v>123</c:v>
                </c:pt>
                <c:pt idx="25">
                  <c:v>107</c:v>
                </c:pt>
                <c:pt idx="26">
                  <c:v>97</c:v>
                </c:pt>
                <c:pt idx="27">
                  <c:v>137</c:v>
                </c:pt>
                <c:pt idx="28">
                  <c:v>107</c:v>
                </c:pt>
                <c:pt idx="29">
                  <c:v>97</c:v>
                </c:pt>
                <c:pt idx="30">
                  <c:v>107</c:v>
                </c:pt>
              </c:numCache>
            </c:numRef>
          </c:val>
          <c:extLst>
            <c:ext xmlns:c16="http://schemas.microsoft.com/office/drawing/2014/chart" uri="{C3380CC4-5D6E-409C-BE32-E72D297353CC}">
              <c16:uniqueId val="{00000000-5A7B-4E16-B1DC-BBD512E3D5DD}"/>
            </c:ext>
          </c:extLst>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1</c:v>
                </c:pt>
                <c:pt idx="2">
                  <c:v>0</c:v>
                </c:pt>
                <c:pt idx="3">
                  <c:v>0</c:v>
                </c:pt>
                <c:pt idx="4">
                  <c:v>1</c:v>
                </c:pt>
                <c:pt idx="5">
                  <c:v>4</c:v>
                </c:pt>
                <c:pt idx="6">
                  <c:v>0</c:v>
                </c:pt>
                <c:pt idx="7">
                  <c:v>3</c:v>
                </c:pt>
                <c:pt idx="8">
                  <c:v>2</c:v>
                </c:pt>
                <c:pt idx="9">
                  <c:v>11</c:v>
                </c:pt>
                <c:pt idx="10">
                  <c:v>5</c:v>
                </c:pt>
                <c:pt idx="11">
                  <c:v>8</c:v>
                </c:pt>
                <c:pt idx="12">
                  <c:v>14</c:v>
                </c:pt>
                <c:pt idx="13">
                  <c:v>14</c:v>
                </c:pt>
                <c:pt idx="14">
                  <c:v>8</c:v>
                </c:pt>
                <c:pt idx="15">
                  <c:v>12</c:v>
                </c:pt>
                <c:pt idx="16">
                  <c:v>6</c:v>
                </c:pt>
                <c:pt idx="17">
                  <c:v>5</c:v>
                </c:pt>
                <c:pt idx="18">
                  <c:v>4</c:v>
                </c:pt>
                <c:pt idx="19">
                  <c:v>1</c:v>
                </c:pt>
                <c:pt idx="20">
                  <c:v>1</c:v>
                </c:pt>
                <c:pt idx="21">
                  <c:v>1</c:v>
                </c:pt>
                <c:pt idx="22">
                  <c:v>3</c:v>
                </c:pt>
                <c:pt idx="23">
                  <c:v>2</c:v>
                </c:pt>
                <c:pt idx="24">
                  <c:v>3</c:v>
                </c:pt>
                <c:pt idx="25">
                  <c:v>2</c:v>
                </c:pt>
                <c:pt idx="26">
                  <c:v>2</c:v>
                </c:pt>
                <c:pt idx="27">
                  <c:v>0</c:v>
                </c:pt>
                <c:pt idx="28">
                  <c:v>0</c:v>
                </c:pt>
                <c:pt idx="29">
                  <c:v>0</c:v>
                </c:pt>
                <c:pt idx="30">
                  <c:v>0</c:v>
                </c:pt>
              </c:numCache>
            </c:numRef>
          </c:val>
          <c:extLst>
            <c:ext xmlns:c16="http://schemas.microsoft.com/office/drawing/2014/chart" uri="{C3380CC4-5D6E-409C-BE32-E72D297353CC}">
              <c16:uniqueId val="{00000001-5A7B-4E16-B1DC-BBD512E3D5DD}"/>
            </c:ext>
          </c:extLst>
        </c:ser>
        <c:dLbls>
          <c:showLegendKey val="0"/>
          <c:showVal val="0"/>
          <c:showCatName val="0"/>
          <c:showSerName val="0"/>
          <c:showPercent val="0"/>
          <c:showBubbleSize val="0"/>
        </c:dLbls>
        <c:gapWidth val="25"/>
        <c:overlap val="100"/>
        <c:axId val="570246672"/>
        <c:axId val="569418600"/>
      </c:barChart>
      <c:catAx>
        <c:axId val="570246672"/>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69418600"/>
        <c:crosses val="autoZero"/>
        <c:auto val="1"/>
        <c:lblAlgn val="ctr"/>
        <c:lblOffset val="100"/>
        <c:tickLblSkip val="1"/>
        <c:noMultiLvlLbl val="0"/>
      </c:catAx>
      <c:valAx>
        <c:axId val="569418600"/>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246672"/>
        <c:crosses val="autoZero"/>
        <c:crossBetween val="between"/>
      </c:valAx>
      <c:spPr>
        <a:noFill/>
        <a:ln>
          <a:solidFill>
            <a:schemeClr val="bg2"/>
          </a:solidFill>
        </a:ln>
      </c:spPr>
    </c:plotArea>
    <c:legend>
      <c:legendPos val="l"/>
      <c:layout>
        <c:manualLayout>
          <c:xMode val="edge"/>
          <c:yMode val="edge"/>
          <c:x val="0.12684365781710916"/>
          <c:y val="7.0441819772528447E-2"/>
          <c:w val="0.16242468585232159"/>
          <c:h val="0.1525864530091633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(N=1,203)</c:v>
                </c:pt>
              </c:strCache>
            </c:strRef>
          </c:tx>
          <c:spPr>
            <a:ln w="41275">
              <a:solidFill>
                <a:srgbClr val="00B05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94.742000000000004</c:v>
                </c:pt>
                <c:pt idx="2">
                  <c:v>92.793999999999997</c:v>
                </c:pt>
                <c:pt idx="3">
                  <c:v>91.331999999999994</c:v>
                </c:pt>
                <c:pt idx="4">
                  <c:v>90.210999999999999</c:v>
                </c:pt>
                <c:pt idx="5">
                  <c:v>89.174000000000007</c:v>
                </c:pt>
                <c:pt idx="6">
                  <c:v>88.221000000000004</c:v>
                </c:pt>
                <c:pt idx="7">
                  <c:v>87.611000000000004</c:v>
                </c:pt>
                <c:pt idx="8">
                  <c:v>86.822999999999993</c:v>
                </c:pt>
                <c:pt idx="9">
                  <c:v>86.296000000000006</c:v>
                </c:pt>
                <c:pt idx="10">
                  <c:v>84.887</c:v>
                </c:pt>
                <c:pt idx="11">
                  <c:v>83.736999999999995</c:v>
                </c:pt>
                <c:pt idx="12">
                  <c:v>82.584000000000003</c:v>
                </c:pt>
                <c:pt idx="13">
                  <c:v>71.778999999999996</c:v>
                </c:pt>
                <c:pt idx="14">
                  <c:v>63.414999999999999</c:v>
                </c:pt>
                <c:pt idx="15">
                  <c:v>56.646000000000001</c:v>
                </c:pt>
                <c:pt idx="16">
                  <c:v>51.104999999999997</c:v>
                </c:pt>
                <c:pt idx="17">
                  <c:v>47.097000000000001</c:v>
                </c:pt>
                <c:pt idx="18">
                  <c:v>43.957999999999998</c:v>
                </c:pt>
                <c:pt idx="19">
                  <c:v>41.805</c:v>
                </c:pt>
                <c:pt idx="20">
                  <c:v>39.055999999999997</c:v>
                </c:pt>
                <c:pt idx="21">
                  <c:v>36.078000000000003</c:v>
                </c:pt>
                <c:pt idx="22">
                  <c:v>33.262999999999998</c:v>
                </c:pt>
                <c:pt idx="23">
                  <c:v>31.452000000000002</c:v>
                </c:pt>
                <c:pt idx="24">
                  <c:v>27.626999999999999</c:v>
                </c:pt>
                <c:pt idx="25">
                  <c:v>26.594000000000001</c:v>
                </c:pt>
                <c:pt idx="26">
                  <c:v>24.844999999999999</c:v>
                </c:pt>
                <c:pt idx="27">
                  <c:v>24.172999999999998</c:v>
                </c:pt>
                <c:pt idx="28">
                  <c:v>22.707999999999998</c:v>
                </c:pt>
                <c:pt idx="29">
                  <c:v>20.149999999999999</c:v>
                </c:pt>
                <c:pt idx="30">
                  <c:v>20.149999999999999</c:v>
                </c:pt>
                <c:pt idx="31">
                  <c:v>20.149999999999999</c:v>
                </c:pt>
              </c:numCache>
            </c:numRef>
          </c:yVal>
          <c:smooth val="0"/>
          <c:extLst>
            <c:ext xmlns:c16="http://schemas.microsoft.com/office/drawing/2014/chart" uri="{C3380CC4-5D6E-409C-BE32-E72D297353CC}">
              <c16:uniqueId val="{00000000-EDD1-40C8-AFE0-CB7BAD9F56C2}"/>
            </c:ext>
          </c:extLst>
        </c:ser>
        <c:ser>
          <c:idx val="1"/>
          <c:order val="1"/>
          <c:tx>
            <c:strRef>
              <c:f>Sheet1!$C$1</c:f>
              <c:strCache>
                <c:ptCount val="1"/>
                <c:pt idx="0">
                  <c:v>ILD (N=98)</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83.673000000000002</c:v>
                </c:pt>
                <c:pt idx="2">
                  <c:v>82.628</c:v>
                </c:pt>
                <c:pt idx="3">
                  <c:v>80.536000000000001</c:v>
                </c:pt>
                <c:pt idx="4">
                  <c:v>80.536000000000001</c:v>
                </c:pt>
                <c:pt idx="5">
                  <c:v>78.415999999999997</c:v>
                </c:pt>
                <c:pt idx="6">
                  <c:v>76.281999999999996</c:v>
                </c:pt>
                <c:pt idx="7">
                  <c:v>76.281999999999996</c:v>
                </c:pt>
                <c:pt idx="8">
                  <c:v>75.177000000000007</c:v>
                </c:pt>
                <c:pt idx="9">
                  <c:v>74.055000000000007</c:v>
                </c:pt>
                <c:pt idx="10">
                  <c:v>74.055000000000007</c:v>
                </c:pt>
                <c:pt idx="11">
                  <c:v>72.915000000000006</c:v>
                </c:pt>
                <c:pt idx="12">
                  <c:v>72.915000000000006</c:v>
                </c:pt>
                <c:pt idx="13">
                  <c:v>63.104999999999997</c:v>
                </c:pt>
                <c:pt idx="14">
                  <c:v>59.131999999999998</c:v>
                </c:pt>
                <c:pt idx="15">
                  <c:v>52.344999999999999</c:v>
                </c:pt>
                <c:pt idx="16">
                  <c:v>45.063000000000002</c:v>
                </c:pt>
                <c:pt idx="17">
                  <c:v>39.921999999999997</c:v>
                </c:pt>
                <c:pt idx="18">
                  <c:v>36.292999999999999</c:v>
                </c:pt>
                <c:pt idx="19">
                  <c:v>34.277000000000001</c:v>
                </c:pt>
                <c:pt idx="20">
                  <c:v>34.277000000000001</c:v>
                </c:pt>
                <c:pt idx="21">
                  <c:v>34.277000000000001</c:v>
                </c:pt>
                <c:pt idx="22">
                  <c:v>31.992000000000001</c:v>
                </c:pt>
                <c:pt idx="23">
                  <c:v>31.992000000000001</c:v>
                </c:pt>
              </c:numCache>
            </c:numRef>
          </c:yVal>
          <c:smooth val="0"/>
          <c:extLst>
            <c:ext xmlns:c16="http://schemas.microsoft.com/office/drawing/2014/chart" uri="{C3380CC4-5D6E-409C-BE32-E72D297353CC}">
              <c16:uniqueId val="{00000001-EDD1-40C8-AFE0-CB7BAD9F56C2}"/>
            </c:ext>
          </c:extLst>
        </c:ser>
        <c:ser>
          <c:idx val="2"/>
          <c:order val="2"/>
          <c:tx>
            <c:strRef>
              <c:f>Sheet1!$D$1</c:f>
              <c:strCache>
                <c:ptCount val="1"/>
                <c:pt idx="0">
                  <c:v>ILD Other (N=96)</c:v>
                </c:pt>
              </c:strCache>
            </c:strRef>
          </c:tx>
          <c:spPr>
            <a:ln w="41275">
              <a:solidFill>
                <a:srgbClr val="FF993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91.619</c:v>
                </c:pt>
                <c:pt idx="2">
                  <c:v>90.554000000000002</c:v>
                </c:pt>
                <c:pt idx="3">
                  <c:v>89.489000000000004</c:v>
                </c:pt>
                <c:pt idx="4">
                  <c:v>87.358000000000004</c:v>
                </c:pt>
                <c:pt idx="5">
                  <c:v>85.227000000000004</c:v>
                </c:pt>
                <c:pt idx="6">
                  <c:v>84.162000000000006</c:v>
                </c:pt>
                <c:pt idx="7">
                  <c:v>83.096999999999994</c:v>
                </c:pt>
                <c:pt idx="8">
                  <c:v>82.031000000000006</c:v>
                </c:pt>
                <c:pt idx="9">
                  <c:v>82.031000000000006</c:v>
                </c:pt>
                <c:pt idx="10">
                  <c:v>79.872</c:v>
                </c:pt>
                <c:pt idx="11">
                  <c:v>79.872</c:v>
                </c:pt>
                <c:pt idx="12">
                  <c:v>79.872</c:v>
                </c:pt>
                <c:pt idx="13">
                  <c:v>75.385999999999996</c:v>
                </c:pt>
                <c:pt idx="14">
                  <c:v>68.325999999999993</c:v>
                </c:pt>
                <c:pt idx="15">
                  <c:v>63.21</c:v>
                </c:pt>
                <c:pt idx="16">
                  <c:v>55.78</c:v>
                </c:pt>
                <c:pt idx="17">
                  <c:v>53.856999999999999</c:v>
                </c:pt>
                <c:pt idx="18">
                  <c:v>49.369</c:v>
                </c:pt>
                <c:pt idx="19">
                  <c:v>41.963000000000001</c:v>
                </c:pt>
                <c:pt idx="20">
                  <c:v>36.530999999999999</c:v>
                </c:pt>
              </c:numCache>
            </c:numRef>
          </c:yVal>
          <c:smooth val="0"/>
          <c:extLst>
            <c:ext xmlns:c16="http://schemas.microsoft.com/office/drawing/2014/chart" uri="{C3380CC4-5D6E-409C-BE32-E72D297353CC}">
              <c16:uniqueId val="{00000002-EDD1-40C8-AFE0-CB7BAD9F56C2}"/>
            </c:ext>
          </c:extLst>
        </c:ser>
        <c:ser>
          <c:idx val="3"/>
          <c:order val="3"/>
          <c:tx>
            <c:strRef>
              <c:f>Sheet1!$E$1</c:f>
              <c:strCache>
                <c:ptCount val="1"/>
                <c:pt idx="0">
                  <c:v>OB (non-Retx) (N=100)</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97</c:v>
                </c:pt>
                <c:pt idx="2">
                  <c:v>94.957999999999998</c:v>
                </c:pt>
                <c:pt idx="3">
                  <c:v>94.957999999999998</c:v>
                </c:pt>
                <c:pt idx="4">
                  <c:v>94.957999999999998</c:v>
                </c:pt>
                <c:pt idx="5">
                  <c:v>93.914000000000001</c:v>
                </c:pt>
                <c:pt idx="6">
                  <c:v>90.748999999999995</c:v>
                </c:pt>
                <c:pt idx="7">
                  <c:v>88.638000000000005</c:v>
                </c:pt>
                <c:pt idx="8">
                  <c:v>88.638000000000005</c:v>
                </c:pt>
                <c:pt idx="9">
                  <c:v>88.638000000000005</c:v>
                </c:pt>
                <c:pt idx="10">
                  <c:v>88.638000000000005</c:v>
                </c:pt>
                <c:pt idx="11">
                  <c:v>87.57</c:v>
                </c:pt>
                <c:pt idx="12">
                  <c:v>87.57</c:v>
                </c:pt>
                <c:pt idx="13">
                  <c:v>79.561000000000007</c:v>
                </c:pt>
                <c:pt idx="14">
                  <c:v>71.942999999999998</c:v>
                </c:pt>
                <c:pt idx="15">
                  <c:v>69.147999999999996</c:v>
                </c:pt>
                <c:pt idx="16">
                  <c:v>64.040000000000006</c:v>
                </c:pt>
                <c:pt idx="17">
                  <c:v>62.261000000000003</c:v>
                </c:pt>
                <c:pt idx="18">
                  <c:v>60.186</c:v>
                </c:pt>
                <c:pt idx="19">
                  <c:v>60.186</c:v>
                </c:pt>
                <c:pt idx="20">
                  <c:v>54.539000000000001</c:v>
                </c:pt>
                <c:pt idx="21">
                  <c:v>54.539000000000001</c:v>
                </c:pt>
              </c:numCache>
            </c:numRef>
          </c:yVal>
          <c:smooth val="0"/>
          <c:extLst>
            <c:ext xmlns:c16="http://schemas.microsoft.com/office/drawing/2014/chart" uri="{C3380CC4-5D6E-409C-BE32-E72D297353CC}">
              <c16:uniqueId val="{00000003-EDD1-40C8-AFE0-CB7BAD9F56C2}"/>
            </c:ext>
          </c:extLst>
        </c:ser>
        <c:ser>
          <c:idx val="4"/>
          <c:order val="4"/>
          <c:tx>
            <c:strRef>
              <c:f>Sheet1!$F$1</c:f>
              <c:strCache>
                <c:ptCount val="1"/>
                <c:pt idx="0">
                  <c:v>IPAH(N=217)</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90.72</c:v>
                </c:pt>
                <c:pt idx="2">
                  <c:v>88.793999999999997</c:v>
                </c:pt>
                <c:pt idx="3">
                  <c:v>86.352000000000004</c:v>
                </c:pt>
                <c:pt idx="4">
                  <c:v>85.861000000000004</c:v>
                </c:pt>
                <c:pt idx="5">
                  <c:v>85.861000000000004</c:v>
                </c:pt>
                <c:pt idx="6">
                  <c:v>85.367999999999995</c:v>
                </c:pt>
                <c:pt idx="7">
                  <c:v>85.367999999999995</c:v>
                </c:pt>
                <c:pt idx="8">
                  <c:v>84.372</c:v>
                </c:pt>
                <c:pt idx="9">
                  <c:v>82.875</c:v>
                </c:pt>
                <c:pt idx="10">
                  <c:v>82.372</c:v>
                </c:pt>
                <c:pt idx="11">
                  <c:v>81.87</c:v>
                </c:pt>
                <c:pt idx="12">
                  <c:v>80.343999999999994</c:v>
                </c:pt>
                <c:pt idx="13">
                  <c:v>75.977000000000004</c:v>
                </c:pt>
                <c:pt idx="14">
                  <c:v>67.528000000000006</c:v>
                </c:pt>
                <c:pt idx="15">
                  <c:v>65.481999999999999</c:v>
                </c:pt>
                <c:pt idx="16">
                  <c:v>63.161999999999999</c:v>
                </c:pt>
                <c:pt idx="17">
                  <c:v>53.076000000000001</c:v>
                </c:pt>
                <c:pt idx="18">
                  <c:v>50.973999999999997</c:v>
                </c:pt>
                <c:pt idx="19">
                  <c:v>47.234000000000002</c:v>
                </c:pt>
                <c:pt idx="20">
                  <c:v>45.66</c:v>
                </c:pt>
                <c:pt idx="21">
                  <c:v>45.66</c:v>
                </c:pt>
                <c:pt idx="22">
                  <c:v>43.832999999999998</c:v>
                </c:pt>
                <c:pt idx="23">
                  <c:v>43.832999999999998</c:v>
                </c:pt>
                <c:pt idx="24">
                  <c:v>40.701999999999998</c:v>
                </c:pt>
                <c:pt idx="25">
                  <c:v>40.701999999999998</c:v>
                </c:pt>
              </c:numCache>
            </c:numRef>
          </c:yVal>
          <c:smooth val="0"/>
          <c:extLst>
            <c:ext xmlns:c16="http://schemas.microsoft.com/office/drawing/2014/chart" uri="{C3380CC4-5D6E-409C-BE32-E72D297353CC}">
              <c16:uniqueId val="{00000004-EDD1-40C8-AFE0-CB7BAD9F56C2}"/>
            </c:ext>
          </c:extLst>
        </c:ser>
        <c:ser>
          <c:idx val="5"/>
          <c:order val="5"/>
          <c:tx>
            <c:strRef>
              <c:f>Sheet1!$G$1</c:f>
              <c:strCache>
                <c:ptCount val="1"/>
                <c:pt idx="0">
                  <c:v>PH-not IPAH (N=115)</c:v>
                </c:pt>
              </c:strCache>
            </c:strRef>
          </c:tx>
          <c:spPr>
            <a:ln w="41275">
              <a:solidFill>
                <a:srgbClr val="00B0F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86.872</c:v>
                </c:pt>
                <c:pt idx="2">
                  <c:v>83.28</c:v>
                </c:pt>
                <c:pt idx="3">
                  <c:v>80.564999999999998</c:v>
                </c:pt>
                <c:pt idx="4">
                  <c:v>78.754000000000005</c:v>
                </c:pt>
                <c:pt idx="5">
                  <c:v>77.849000000000004</c:v>
                </c:pt>
                <c:pt idx="6">
                  <c:v>76.944000000000003</c:v>
                </c:pt>
                <c:pt idx="7">
                  <c:v>76.944000000000003</c:v>
                </c:pt>
                <c:pt idx="8">
                  <c:v>76.039000000000001</c:v>
                </c:pt>
                <c:pt idx="9">
                  <c:v>76.039000000000001</c:v>
                </c:pt>
                <c:pt idx="10">
                  <c:v>75.122</c:v>
                </c:pt>
                <c:pt idx="11">
                  <c:v>73.290000000000006</c:v>
                </c:pt>
                <c:pt idx="12">
                  <c:v>72.361999999999995</c:v>
                </c:pt>
                <c:pt idx="13">
                  <c:v>62.573999999999998</c:v>
                </c:pt>
                <c:pt idx="14">
                  <c:v>51.063000000000002</c:v>
                </c:pt>
                <c:pt idx="15">
                  <c:v>44.247</c:v>
                </c:pt>
                <c:pt idx="16">
                  <c:v>43.018000000000001</c:v>
                </c:pt>
                <c:pt idx="17">
                  <c:v>41.631</c:v>
                </c:pt>
                <c:pt idx="18">
                  <c:v>38.362000000000002</c:v>
                </c:pt>
                <c:pt idx="19">
                  <c:v>34.707999999999998</c:v>
                </c:pt>
                <c:pt idx="20">
                  <c:v>34.707999999999998</c:v>
                </c:pt>
                <c:pt idx="21">
                  <c:v>32.539000000000001</c:v>
                </c:pt>
                <c:pt idx="22">
                  <c:v>32.539000000000001</c:v>
                </c:pt>
                <c:pt idx="23">
                  <c:v>32.539000000000001</c:v>
                </c:pt>
              </c:numCache>
            </c:numRef>
          </c:yVal>
          <c:smooth val="0"/>
          <c:extLst>
            <c:ext xmlns:c16="http://schemas.microsoft.com/office/drawing/2014/chart" uri="{C3380CC4-5D6E-409C-BE32-E72D297353CC}">
              <c16:uniqueId val="{00000005-EDD1-40C8-AFE0-CB7BAD9F56C2}"/>
            </c:ext>
          </c:extLst>
        </c:ser>
        <c:dLbls>
          <c:showLegendKey val="0"/>
          <c:showVal val="0"/>
          <c:showCatName val="0"/>
          <c:showSerName val="0"/>
          <c:showPercent val="0"/>
          <c:showBubbleSize val="0"/>
        </c:dLbls>
        <c:axId val="571033544"/>
        <c:axId val="571033936"/>
      </c:scatterChart>
      <c:valAx>
        <c:axId val="571033544"/>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3936"/>
        <c:crosses val="autoZero"/>
        <c:crossBetween val="midCat"/>
        <c:majorUnit val="1"/>
      </c:valAx>
      <c:valAx>
        <c:axId val="5710339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3544"/>
        <c:crosses val="autoZero"/>
        <c:crossBetween val="midCat"/>
        <c:majorUnit val="25"/>
      </c:valAx>
      <c:spPr>
        <a:noFill/>
        <a:ln>
          <a:solidFill>
            <a:schemeClr val="bg2"/>
          </a:solidFill>
        </a:ln>
      </c:spPr>
    </c:plotArea>
    <c:legend>
      <c:legendPos val="r"/>
      <c:layout>
        <c:manualLayout>
          <c:xMode val="edge"/>
          <c:yMode val="edge"/>
          <c:x val="0.39203468156224058"/>
          <c:y val="5.4469614375126187E-2"/>
          <c:w val="0.57465856831998563"/>
          <c:h val="0.17410700585503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(N=928)</c:v>
                </c:pt>
              </c:strCache>
            </c:strRef>
          </c:tx>
          <c:spPr>
            <a:ln w="41275">
              <a:solidFill>
                <a:srgbClr val="008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86.917000000000002</c:v>
                </c:pt>
                <c:pt idx="3">
                  <c:v>76.789000000000001</c:v>
                </c:pt>
                <c:pt idx="4">
                  <c:v>68.591999999999999</c:v>
                </c:pt>
                <c:pt idx="5">
                  <c:v>61.881999999999998</c:v>
                </c:pt>
                <c:pt idx="6">
                  <c:v>57.029000000000003</c:v>
                </c:pt>
                <c:pt idx="7">
                  <c:v>53.228000000000002</c:v>
                </c:pt>
                <c:pt idx="8">
                  <c:v>50.621000000000002</c:v>
                </c:pt>
                <c:pt idx="9">
                  <c:v>47.292000000000002</c:v>
                </c:pt>
                <c:pt idx="10">
                  <c:v>43.686999999999998</c:v>
                </c:pt>
                <c:pt idx="11">
                  <c:v>40.277999999999999</c:v>
                </c:pt>
                <c:pt idx="12">
                  <c:v>38.084000000000003</c:v>
                </c:pt>
                <c:pt idx="13">
                  <c:v>33.453000000000003</c:v>
                </c:pt>
                <c:pt idx="14">
                  <c:v>32.201999999999998</c:v>
                </c:pt>
                <c:pt idx="15">
                  <c:v>30.084</c:v>
                </c:pt>
                <c:pt idx="16">
                  <c:v>29.271000000000001</c:v>
                </c:pt>
                <c:pt idx="17">
                  <c:v>27.497</c:v>
                </c:pt>
                <c:pt idx="18">
                  <c:v>24.399000000000001</c:v>
                </c:pt>
                <c:pt idx="19">
                  <c:v>24.399000000000001</c:v>
                </c:pt>
                <c:pt idx="20">
                  <c:v>24.399000000000001</c:v>
                </c:pt>
              </c:numCache>
            </c:numRef>
          </c:yVal>
          <c:smooth val="0"/>
          <c:extLst>
            <c:ext xmlns:c16="http://schemas.microsoft.com/office/drawing/2014/chart" uri="{C3380CC4-5D6E-409C-BE32-E72D297353CC}">
              <c16:uniqueId val="{00000000-38F0-4F76-A682-AC59A9BC25BC}"/>
            </c:ext>
          </c:extLst>
        </c:ser>
        <c:ser>
          <c:idx val="1"/>
          <c:order val="1"/>
          <c:tx>
            <c:strRef>
              <c:f>Sheet1!$C$1</c:f>
              <c:strCache>
                <c:ptCount val="1"/>
                <c:pt idx="0">
                  <c:v>ILD (N=62)</c:v>
                </c:pt>
              </c:strCache>
            </c:strRef>
          </c:tx>
          <c:spPr>
            <a:ln w="41275">
              <a:solidFill>
                <a:schemeClr val="bg1">
                  <a:lumMod val="50000"/>
                  <a:lumOff val="50000"/>
                </a:schemeClr>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86.545000000000002</c:v>
                </c:pt>
                <c:pt idx="3">
                  <c:v>81.096000000000004</c:v>
                </c:pt>
                <c:pt idx="4">
                  <c:v>71.789000000000001</c:v>
                </c:pt>
                <c:pt idx="5">
                  <c:v>61.801000000000002</c:v>
                </c:pt>
                <c:pt idx="6">
                  <c:v>54.750999999999998</c:v>
                </c:pt>
                <c:pt idx="7">
                  <c:v>49.774000000000001</c:v>
                </c:pt>
                <c:pt idx="8">
                  <c:v>47.009</c:v>
                </c:pt>
                <c:pt idx="9">
                  <c:v>47.009</c:v>
                </c:pt>
                <c:pt idx="10">
                  <c:v>47.009</c:v>
                </c:pt>
                <c:pt idx="11">
                  <c:v>43.875</c:v>
                </c:pt>
                <c:pt idx="12">
                  <c:v>43.875</c:v>
                </c:pt>
              </c:numCache>
            </c:numRef>
          </c:yVal>
          <c:smooth val="0"/>
          <c:extLst>
            <c:ext xmlns:c16="http://schemas.microsoft.com/office/drawing/2014/chart" uri="{C3380CC4-5D6E-409C-BE32-E72D297353CC}">
              <c16:uniqueId val="{00000001-38F0-4F76-A682-AC59A9BC25BC}"/>
            </c:ext>
          </c:extLst>
        </c:ser>
        <c:ser>
          <c:idx val="2"/>
          <c:order val="2"/>
          <c:tx>
            <c:strRef>
              <c:f>Sheet1!$D$1</c:f>
              <c:strCache>
                <c:ptCount val="1"/>
                <c:pt idx="0">
                  <c:v>ILD Other (N=72)</c:v>
                </c:pt>
              </c:strCache>
            </c:strRef>
          </c:tx>
          <c:spPr>
            <a:ln w="41275">
              <a:solidFill>
                <a:srgbClr val="FF9933"/>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100</c:v>
                </c:pt>
                <c:pt idx="1">
                  <c:v>100</c:v>
                </c:pt>
                <c:pt idx="2">
                  <c:v>94.382999999999996</c:v>
                </c:pt>
                <c:pt idx="3">
                  <c:v>85.543000000000006</c:v>
                </c:pt>
                <c:pt idx="4">
                  <c:v>79.138999999999996</c:v>
                </c:pt>
                <c:pt idx="5">
                  <c:v>69.835999999999999</c:v>
                </c:pt>
                <c:pt idx="6">
                  <c:v>67.427999999999997</c:v>
                </c:pt>
                <c:pt idx="7">
                  <c:v>61.808999999999997</c:v>
                </c:pt>
                <c:pt idx="8">
                  <c:v>52.537999999999997</c:v>
                </c:pt>
                <c:pt idx="9">
                  <c:v>45.735999999999997</c:v>
                </c:pt>
              </c:numCache>
            </c:numRef>
          </c:yVal>
          <c:smooth val="0"/>
          <c:extLst>
            <c:ext xmlns:c16="http://schemas.microsoft.com/office/drawing/2014/chart" uri="{C3380CC4-5D6E-409C-BE32-E72D297353CC}">
              <c16:uniqueId val="{00000002-38F0-4F76-A682-AC59A9BC25BC}"/>
            </c:ext>
          </c:extLst>
        </c:ser>
        <c:ser>
          <c:idx val="3"/>
          <c:order val="3"/>
          <c:tx>
            <c:strRef>
              <c:f>Sheet1!$E$1</c:f>
              <c:strCache>
                <c:ptCount val="1"/>
                <c:pt idx="0">
                  <c:v>OB (non-Retx) (N=80)</c:v>
                </c:pt>
              </c:strCache>
            </c:strRef>
          </c:tx>
          <c:spPr>
            <a:ln w="41275">
              <a:solidFill>
                <a:srgbClr val="9933FF"/>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Sheet1!$E$2:$E$22</c:f>
              <c:numCache>
                <c:formatCode>General</c:formatCode>
                <c:ptCount val="21"/>
                <c:pt idx="0">
                  <c:v>100</c:v>
                </c:pt>
                <c:pt idx="1">
                  <c:v>100</c:v>
                </c:pt>
                <c:pt idx="2">
                  <c:v>90.852999999999994</c:v>
                </c:pt>
                <c:pt idx="3">
                  <c:v>82.153999999999996</c:v>
                </c:pt>
                <c:pt idx="4">
                  <c:v>78.962999999999994</c:v>
                </c:pt>
                <c:pt idx="5">
                  <c:v>73.13</c:v>
                </c:pt>
                <c:pt idx="6">
                  <c:v>71.097999999999999</c:v>
                </c:pt>
                <c:pt idx="7">
                  <c:v>68.727999999999994</c:v>
                </c:pt>
                <c:pt idx="8">
                  <c:v>68.727999999999994</c:v>
                </c:pt>
                <c:pt idx="9">
                  <c:v>62.28</c:v>
                </c:pt>
                <c:pt idx="10">
                  <c:v>62.28</c:v>
                </c:pt>
              </c:numCache>
            </c:numRef>
          </c:yVal>
          <c:smooth val="0"/>
          <c:extLst>
            <c:ext xmlns:c16="http://schemas.microsoft.com/office/drawing/2014/chart" uri="{C3380CC4-5D6E-409C-BE32-E72D297353CC}">
              <c16:uniqueId val="{00000003-38F0-4F76-A682-AC59A9BC25BC}"/>
            </c:ext>
          </c:extLst>
        </c:ser>
        <c:ser>
          <c:idx val="4"/>
          <c:order val="4"/>
          <c:tx>
            <c:strRef>
              <c:f>Sheet1!$F$1</c:f>
              <c:strCache>
                <c:ptCount val="1"/>
                <c:pt idx="0">
                  <c:v>IPAH (N=158)</c:v>
                </c:pt>
              </c:strCache>
            </c:strRef>
          </c:tx>
          <c:spPr>
            <a:ln w="41275">
              <a:solidFill>
                <a:srgbClr val="FF00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Sheet1!$F$2:$F$22</c:f>
              <c:numCache>
                <c:formatCode>General</c:formatCode>
                <c:ptCount val="21"/>
                <c:pt idx="0">
                  <c:v>100</c:v>
                </c:pt>
                <c:pt idx="1">
                  <c:v>100</c:v>
                </c:pt>
                <c:pt idx="2">
                  <c:v>94.563999999999993</c:v>
                </c:pt>
                <c:pt idx="3">
                  <c:v>84.048000000000002</c:v>
                </c:pt>
                <c:pt idx="4">
                  <c:v>81.501000000000005</c:v>
                </c:pt>
                <c:pt idx="5">
                  <c:v>78.614999999999995</c:v>
                </c:pt>
                <c:pt idx="6">
                  <c:v>66.061000000000007</c:v>
                </c:pt>
                <c:pt idx="7">
                  <c:v>63.444000000000003</c:v>
                </c:pt>
                <c:pt idx="8">
                  <c:v>58.79</c:v>
                </c:pt>
                <c:pt idx="9">
                  <c:v>56.83</c:v>
                </c:pt>
                <c:pt idx="10">
                  <c:v>56.83</c:v>
                </c:pt>
                <c:pt idx="11">
                  <c:v>54.557000000000002</c:v>
                </c:pt>
                <c:pt idx="12">
                  <c:v>54.557000000000002</c:v>
                </c:pt>
                <c:pt idx="13">
                  <c:v>50.66</c:v>
                </c:pt>
                <c:pt idx="14">
                  <c:v>50.66</c:v>
                </c:pt>
              </c:numCache>
            </c:numRef>
          </c:yVal>
          <c:smooth val="0"/>
          <c:extLst>
            <c:ext xmlns:c16="http://schemas.microsoft.com/office/drawing/2014/chart" uri="{C3380CC4-5D6E-409C-BE32-E72D297353CC}">
              <c16:uniqueId val="{00000004-38F0-4F76-A682-AC59A9BC25BC}"/>
            </c:ext>
          </c:extLst>
        </c:ser>
        <c:ser>
          <c:idx val="5"/>
          <c:order val="5"/>
          <c:tx>
            <c:strRef>
              <c:f>Sheet1!$G$1</c:f>
              <c:strCache>
                <c:ptCount val="1"/>
                <c:pt idx="0">
                  <c:v>PH-not IPAH (N=78)</c:v>
                </c:pt>
              </c:strCache>
            </c:strRef>
          </c:tx>
          <c:spPr>
            <a:ln w="41275">
              <a:solidFill>
                <a:srgbClr val="00B0F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Sheet1!$G$2:$G$22</c:f>
              <c:numCache>
                <c:formatCode>General</c:formatCode>
                <c:ptCount val="21"/>
                <c:pt idx="0">
                  <c:v>100</c:v>
                </c:pt>
                <c:pt idx="1">
                  <c:v>100</c:v>
                </c:pt>
                <c:pt idx="2">
                  <c:v>86.471999999999994</c:v>
                </c:pt>
                <c:pt idx="3">
                  <c:v>70.566000000000003</c:v>
                </c:pt>
                <c:pt idx="4">
                  <c:v>61.146999999999998</c:v>
                </c:pt>
                <c:pt idx="5">
                  <c:v>59.448</c:v>
                </c:pt>
                <c:pt idx="6">
                  <c:v>57.530999999999999</c:v>
                </c:pt>
                <c:pt idx="7">
                  <c:v>53.012999999999998</c:v>
                </c:pt>
                <c:pt idx="8">
                  <c:v>47.963999999999999</c:v>
                </c:pt>
                <c:pt idx="9">
                  <c:v>47.963999999999999</c:v>
                </c:pt>
                <c:pt idx="10">
                  <c:v>44.966000000000001</c:v>
                </c:pt>
                <c:pt idx="11">
                  <c:v>44.966000000000001</c:v>
                </c:pt>
                <c:pt idx="12">
                  <c:v>44.966000000000001</c:v>
                </c:pt>
              </c:numCache>
            </c:numRef>
          </c:yVal>
          <c:smooth val="0"/>
          <c:extLst>
            <c:ext xmlns:c16="http://schemas.microsoft.com/office/drawing/2014/chart" uri="{C3380CC4-5D6E-409C-BE32-E72D297353CC}">
              <c16:uniqueId val="{00000005-38F0-4F76-A682-AC59A9BC25BC}"/>
            </c:ext>
          </c:extLst>
        </c:ser>
        <c:dLbls>
          <c:showLegendKey val="0"/>
          <c:showVal val="0"/>
          <c:showCatName val="0"/>
          <c:showSerName val="0"/>
          <c:showPercent val="0"/>
          <c:showBubbleSize val="0"/>
        </c:dLbls>
        <c:axId val="571034720"/>
        <c:axId val="571035112"/>
      </c:scatterChart>
      <c:valAx>
        <c:axId val="5710347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35112"/>
        <c:crosses val="autoZero"/>
        <c:crossBetween val="midCat"/>
        <c:majorUnit val="1"/>
      </c:valAx>
      <c:valAx>
        <c:axId val="5710351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34720"/>
        <c:crosses val="autoZero"/>
        <c:crossBetween val="midCat"/>
        <c:majorUnit val="25"/>
      </c:valAx>
      <c:spPr>
        <a:noFill/>
        <a:ln>
          <a:solidFill>
            <a:schemeClr val="bg2"/>
          </a:solidFill>
        </a:ln>
      </c:spPr>
    </c:plotArea>
    <c:legend>
      <c:legendPos val="r"/>
      <c:layout>
        <c:manualLayout>
          <c:xMode val="edge"/>
          <c:yMode val="edge"/>
          <c:x val="0.10713439666195572"/>
          <c:y val="0.67241833232384418"/>
          <c:w val="0.57465856831998563"/>
          <c:h val="0.174107005855037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(N = 106)</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90.566000000000003</c:v>
                </c:pt>
                <c:pt idx="2">
                  <c:v>84.784999999999997</c:v>
                </c:pt>
                <c:pt idx="3">
                  <c:v>80.930999999999997</c:v>
                </c:pt>
                <c:pt idx="4">
                  <c:v>79.004000000000005</c:v>
                </c:pt>
                <c:pt idx="5">
                  <c:v>78.028999999999996</c:v>
                </c:pt>
                <c:pt idx="6">
                  <c:v>78.028999999999996</c:v>
                </c:pt>
                <c:pt idx="7">
                  <c:v>78.028999999999996</c:v>
                </c:pt>
                <c:pt idx="8">
                  <c:v>77.054000000000002</c:v>
                </c:pt>
                <c:pt idx="9">
                  <c:v>76.066000000000003</c:v>
                </c:pt>
                <c:pt idx="10">
                  <c:v>76.066000000000003</c:v>
                </c:pt>
                <c:pt idx="11">
                  <c:v>74.063999999999993</c:v>
                </c:pt>
                <c:pt idx="12">
                  <c:v>74.063999999999993</c:v>
                </c:pt>
                <c:pt idx="13">
                  <c:v>68.858999999999995</c:v>
                </c:pt>
                <c:pt idx="14">
                  <c:v>62.366</c:v>
                </c:pt>
                <c:pt idx="15">
                  <c:v>57.484999999999999</c:v>
                </c:pt>
                <c:pt idx="16">
                  <c:v>54.811</c:v>
                </c:pt>
                <c:pt idx="17">
                  <c:v>54.811</c:v>
                </c:pt>
                <c:pt idx="18">
                  <c:v>51.386000000000003</c:v>
                </c:pt>
                <c:pt idx="19">
                  <c:v>43.545000000000002</c:v>
                </c:pt>
                <c:pt idx="20">
                  <c:v>41.366999999999997</c:v>
                </c:pt>
                <c:pt idx="21">
                  <c:v>38.933999999999997</c:v>
                </c:pt>
                <c:pt idx="22">
                  <c:v>38.933999999999997</c:v>
                </c:pt>
                <c:pt idx="23">
                  <c:v>35.939</c:v>
                </c:pt>
                <c:pt idx="24">
                  <c:v>#N/A</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0-1798-4BA6-96DD-87EDAE14C927}"/>
            </c:ext>
          </c:extLst>
        </c:ser>
        <c:ser>
          <c:idx val="1"/>
          <c:order val="1"/>
          <c:tx>
            <c:strRef>
              <c:f>Sheet1!$C$1</c:f>
              <c:strCache>
                <c:ptCount val="1"/>
                <c:pt idx="0">
                  <c:v>1-5 (N = 165)</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91.475999999999999</c:v>
                </c:pt>
                <c:pt idx="2">
                  <c:v>87.126999999999995</c:v>
                </c:pt>
                <c:pt idx="3">
                  <c:v>83.97</c:v>
                </c:pt>
                <c:pt idx="4">
                  <c:v>83.97</c:v>
                </c:pt>
                <c:pt idx="5">
                  <c:v>83.334000000000003</c:v>
                </c:pt>
                <c:pt idx="6">
                  <c:v>82.697999999999993</c:v>
                </c:pt>
                <c:pt idx="7">
                  <c:v>81.406000000000006</c:v>
                </c:pt>
                <c:pt idx="8">
                  <c:v>80.108000000000004</c:v>
                </c:pt>
                <c:pt idx="9">
                  <c:v>79.456999999999994</c:v>
                </c:pt>
                <c:pt idx="10">
                  <c:v>79.456999999999994</c:v>
                </c:pt>
                <c:pt idx="11">
                  <c:v>79.456999999999994</c:v>
                </c:pt>
                <c:pt idx="12">
                  <c:v>78.153999999999996</c:v>
                </c:pt>
                <c:pt idx="13">
                  <c:v>66.451999999999998</c:v>
                </c:pt>
                <c:pt idx="14">
                  <c:v>59.844999999999999</c:v>
                </c:pt>
                <c:pt idx="15">
                  <c:v>53.63</c:v>
                </c:pt>
                <c:pt idx="16">
                  <c:v>52.706000000000003</c:v>
                </c:pt>
                <c:pt idx="17">
                  <c:v>50.575000000000003</c:v>
                </c:pt>
                <c:pt idx="18">
                  <c:v>49.341999999999999</c:v>
                </c:pt>
                <c:pt idx="19">
                  <c:v>44.244999999999997</c:v>
                </c:pt>
                <c:pt idx="20">
                  <c:v>44.244999999999997</c:v>
                </c:pt>
                <c:pt idx="21">
                  <c:v>42.719000000000001</c:v>
                </c:pt>
                <c:pt idx="22">
                  <c:v>39.228000000000002</c:v>
                </c:pt>
                <c:pt idx="23">
                  <c:v>39.228000000000002</c:v>
                </c:pt>
                <c:pt idx="24">
                  <c:v>35.959000000000003</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1-1798-4BA6-96DD-87EDAE14C927}"/>
            </c:ext>
          </c:extLst>
        </c:ser>
        <c:ser>
          <c:idx val="2"/>
          <c:order val="2"/>
          <c:tx>
            <c:strRef>
              <c:f>Sheet1!$D$1</c:f>
              <c:strCache>
                <c:ptCount val="1"/>
                <c:pt idx="0">
                  <c:v>6-10 (N = 332)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95.14</c:v>
                </c:pt>
                <c:pt idx="2">
                  <c:v>93.881</c:v>
                </c:pt>
                <c:pt idx="3">
                  <c:v>92.927000000000007</c:v>
                </c:pt>
                <c:pt idx="4">
                  <c:v>91.653000000000006</c:v>
                </c:pt>
                <c:pt idx="5">
                  <c:v>89.73</c:v>
                </c:pt>
                <c:pt idx="6">
                  <c:v>89.088999999999999</c:v>
                </c:pt>
                <c:pt idx="7">
                  <c:v>88.444000000000003</c:v>
                </c:pt>
                <c:pt idx="8">
                  <c:v>87.796000000000006</c:v>
                </c:pt>
                <c:pt idx="9">
                  <c:v>87.147999999999996</c:v>
                </c:pt>
                <c:pt idx="10">
                  <c:v>85.522999999999996</c:v>
                </c:pt>
                <c:pt idx="11">
                  <c:v>84.867999999999995</c:v>
                </c:pt>
                <c:pt idx="12">
                  <c:v>83.882000000000005</c:v>
                </c:pt>
                <c:pt idx="13">
                  <c:v>77.599999999999994</c:v>
                </c:pt>
                <c:pt idx="14">
                  <c:v>70.298000000000002</c:v>
                </c:pt>
                <c:pt idx="15">
                  <c:v>64.492999999999995</c:v>
                </c:pt>
                <c:pt idx="16">
                  <c:v>60.389000000000003</c:v>
                </c:pt>
                <c:pt idx="17">
                  <c:v>56.332000000000001</c:v>
                </c:pt>
                <c:pt idx="18">
                  <c:v>52.353000000000002</c:v>
                </c:pt>
                <c:pt idx="19">
                  <c:v>51.042999999999999</c:v>
                </c:pt>
                <c:pt idx="20">
                  <c:v>46.408000000000001</c:v>
                </c:pt>
                <c:pt idx="21">
                  <c:v>43.795999999999999</c:v>
                </c:pt>
                <c:pt idx="22">
                  <c:v>41.908999999999999</c:v>
                </c:pt>
                <c:pt idx="23">
                  <c:v>38.405000000000001</c:v>
                </c:pt>
                <c:pt idx="24">
                  <c:v>34.174999999999997</c:v>
                </c:pt>
                <c:pt idx="25">
                  <c:v>34.174999999999997</c:v>
                </c:pt>
                <c:pt idx="26">
                  <c:v>30.26</c:v>
                </c:pt>
                <c:pt idx="27">
                  <c:v>28.097999999999999</c:v>
                </c:pt>
                <c:pt idx="28">
                  <c:v>#N/A</c:v>
                </c:pt>
                <c:pt idx="29">
                  <c:v>#N/A</c:v>
                </c:pt>
                <c:pt idx="30">
                  <c:v>#N/A</c:v>
                </c:pt>
                <c:pt idx="31">
                  <c:v>#N/A</c:v>
                </c:pt>
              </c:numCache>
            </c:numRef>
          </c:yVal>
          <c:smooth val="0"/>
          <c:extLst>
            <c:ext xmlns:c16="http://schemas.microsoft.com/office/drawing/2014/chart" uri="{C3380CC4-5D6E-409C-BE32-E72D297353CC}">
              <c16:uniqueId val="{00000002-1798-4BA6-96DD-87EDAE14C927}"/>
            </c:ext>
          </c:extLst>
        </c:ser>
        <c:ser>
          <c:idx val="3"/>
          <c:order val="3"/>
          <c:tx>
            <c:strRef>
              <c:f>Sheet1!$E$1</c:f>
              <c:strCache>
                <c:ptCount val="1"/>
                <c:pt idx="0">
                  <c:v>11-17 (N = 1,602)</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91.546999999999997</c:v>
                </c:pt>
                <c:pt idx="2">
                  <c:v>89.447999999999993</c:v>
                </c:pt>
                <c:pt idx="3">
                  <c:v>87.966999999999999</c:v>
                </c:pt>
                <c:pt idx="4">
                  <c:v>86.867999999999995</c:v>
                </c:pt>
                <c:pt idx="5">
                  <c:v>85.960999999999999</c:v>
                </c:pt>
                <c:pt idx="6">
                  <c:v>84.597999999999999</c:v>
                </c:pt>
                <c:pt idx="7">
                  <c:v>84.141999999999996</c:v>
                </c:pt>
                <c:pt idx="8">
                  <c:v>83.486000000000004</c:v>
                </c:pt>
                <c:pt idx="9">
                  <c:v>82.828000000000003</c:v>
                </c:pt>
                <c:pt idx="10">
                  <c:v>81.442999999999998</c:v>
                </c:pt>
                <c:pt idx="11">
                  <c:v>80.319000000000003</c:v>
                </c:pt>
                <c:pt idx="12">
                  <c:v>79.388000000000005</c:v>
                </c:pt>
                <c:pt idx="13">
                  <c:v>69.459000000000003</c:v>
                </c:pt>
                <c:pt idx="14">
                  <c:v>61.04</c:v>
                </c:pt>
                <c:pt idx="15">
                  <c:v>55.546999999999997</c:v>
                </c:pt>
                <c:pt idx="16">
                  <c:v>49.843000000000004</c:v>
                </c:pt>
                <c:pt idx="17">
                  <c:v>45.182000000000002</c:v>
                </c:pt>
                <c:pt idx="18">
                  <c:v>42.054000000000002</c:v>
                </c:pt>
                <c:pt idx="19">
                  <c:v>40.130000000000003</c:v>
                </c:pt>
                <c:pt idx="20">
                  <c:v>37.878</c:v>
                </c:pt>
                <c:pt idx="21">
                  <c:v>35.835000000000001</c:v>
                </c:pt>
                <c:pt idx="22">
                  <c:v>33.637</c:v>
                </c:pt>
                <c:pt idx="23">
                  <c:v>32.151000000000003</c:v>
                </c:pt>
                <c:pt idx="24">
                  <c:v>28.768000000000001</c:v>
                </c:pt>
                <c:pt idx="25">
                  <c:v>27.951000000000001</c:v>
                </c:pt>
                <c:pt idx="26">
                  <c:v>26.19</c:v>
                </c:pt>
                <c:pt idx="27">
                  <c:v>25.713000000000001</c:v>
                </c:pt>
                <c:pt idx="28">
                  <c:v>24.684999999999999</c:v>
                </c:pt>
                <c:pt idx="29">
                  <c:v>23.547999999999998</c:v>
                </c:pt>
                <c:pt idx="30">
                  <c:v>23.547999999999998</c:v>
                </c:pt>
                <c:pt idx="31">
                  <c:v>22.641999999999999</c:v>
                </c:pt>
              </c:numCache>
            </c:numRef>
          </c:yVal>
          <c:smooth val="0"/>
          <c:extLst>
            <c:ext xmlns:c16="http://schemas.microsoft.com/office/drawing/2014/chart" uri="{C3380CC4-5D6E-409C-BE32-E72D297353CC}">
              <c16:uniqueId val="{00000003-1798-4BA6-96DD-87EDAE14C927}"/>
            </c:ext>
          </c:extLst>
        </c:ser>
        <c:dLbls>
          <c:showLegendKey val="0"/>
          <c:showVal val="0"/>
          <c:showCatName val="0"/>
          <c:showSerName val="0"/>
          <c:showPercent val="0"/>
          <c:showBubbleSize val="0"/>
        </c:dLbls>
        <c:axId val="656133760"/>
        <c:axId val="656134152"/>
      </c:scatterChart>
      <c:valAx>
        <c:axId val="65613376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4152"/>
        <c:crosses val="autoZero"/>
        <c:crossBetween val="midCat"/>
        <c:majorUnit val="1"/>
      </c:valAx>
      <c:valAx>
        <c:axId val="6561341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3760"/>
        <c:crosses val="autoZero"/>
        <c:crossBetween val="midCat"/>
        <c:majorUnit val="25"/>
      </c:valAx>
      <c:spPr>
        <a:noFill/>
        <a:ln>
          <a:solidFill>
            <a:schemeClr val="bg2"/>
          </a:solidFill>
        </a:ln>
      </c:spPr>
    </c:plotArea>
    <c:legend>
      <c:legendPos val="r"/>
      <c:layout>
        <c:manualLayout>
          <c:xMode val="edge"/>
          <c:yMode val="edge"/>
          <c:x val="0.69352061924462827"/>
          <c:y val="7.7251801858101071E-2"/>
          <c:w val="0.2537389961210601"/>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(N = 73)</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92.972999999999999</c:v>
                </c:pt>
                <c:pt idx="14">
                  <c:v>84.204999999999998</c:v>
                </c:pt>
                <c:pt idx="15">
                  <c:v>77.614999999999995</c:v>
                </c:pt>
                <c:pt idx="16">
                  <c:v>74.004999999999995</c:v>
                </c:pt>
                <c:pt idx="17">
                  <c:v>74.004999999999995</c:v>
                </c:pt>
                <c:pt idx="18">
                  <c:v>69.38</c:v>
                </c:pt>
                <c:pt idx="19">
                  <c:v>58.792999999999999</c:v>
                </c:pt>
                <c:pt idx="20">
                  <c:v>55.853999999999999</c:v>
                </c:pt>
                <c:pt idx="21">
                  <c:v>52.567999999999998</c:v>
                </c:pt>
                <c:pt idx="22">
                  <c:v>52.567999999999998</c:v>
                </c:pt>
                <c:pt idx="23">
                  <c:v>48.524000000000001</c:v>
                </c:pt>
                <c:pt idx="24">
                  <c:v>#N/A</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0-4F38-4067-85EE-C4D7E3EDCE23}"/>
            </c:ext>
          </c:extLst>
        </c:ser>
        <c:ser>
          <c:idx val="1"/>
          <c:order val="1"/>
          <c:tx>
            <c:strRef>
              <c:f>Sheet1!$C$1</c:f>
              <c:strCache>
                <c:ptCount val="1"/>
                <c:pt idx="0">
                  <c:v>1-5 (N = 120)</c:v>
                </c:pt>
              </c:strCache>
            </c:strRef>
          </c:tx>
          <c:spPr>
            <a:ln w="41275">
              <a:solidFill>
                <a:schemeClr val="bg1">
                  <a:lumMod val="50000"/>
                  <a:lumOff val="50000"/>
                </a:schemeClr>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85.025999999999996</c:v>
                </c:pt>
                <c:pt idx="14">
                  <c:v>76.572999999999993</c:v>
                </c:pt>
                <c:pt idx="15">
                  <c:v>68.620999999999995</c:v>
                </c:pt>
                <c:pt idx="16">
                  <c:v>67.438000000000002</c:v>
                </c:pt>
                <c:pt idx="17">
                  <c:v>64.712000000000003</c:v>
                </c:pt>
                <c:pt idx="18">
                  <c:v>63.134</c:v>
                </c:pt>
                <c:pt idx="19">
                  <c:v>56.612000000000002</c:v>
                </c:pt>
                <c:pt idx="20">
                  <c:v>56.612000000000002</c:v>
                </c:pt>
                <c:pt idx="21">
                  <c:v>54.66</c:v>
                </c:pt>
                <c:pt idx="22">
                  <c:v>50.192</c:v>
                </c:pt>
                <c:pt idx="23">
                  <c:v>50.192</c:v>
                </c:pt>
                <c:pt idx="24">
                  <c:v>46.01</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1-4F38-4067-85EE-C4D7E3EDCE23}"/>
            </c:ext>
          </c:extLst>
        </c:ser>
        <c:ser>
          <c:idx val="2"/>
          <c:order val="2"/>
          <c:tx>
            <c:strRef>
              <c:f>Sheet1!$D$1</c:f>
              <c:strCache>
                <c:ptCount val="1"/>
                <c:pt idx="0">
                  <c:v>6-10  (N = 254)</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92.510999999999996</c:v>
                </c:pt>
                <c:pt idx="14">
                  <c:v>83.805999999999997</c:v>
                </c:pt>
                <c:pt idx="15">
                  <c:v>76.885999999999996</c:v>
                </c:pt>
                <c:pt idx="16">
                  <c:v>71.992999999999995</c:v>
                </c:pt>
                <c:pt idx="17">
                  <c:v>67.156000000000006</c:v>
                </c:pt>
                <c:pt idx="18">
                  <c:v>62.411999999999999</c:v>
                </c:pt>
                <c:pt idx="19">
                  <c:v>60.85</c:v>
                </c:pt>
                <c:pt idx="20">
                  <c:v>55.326000000000001</c:v>
                </c:pt>
                <c:pt idx="21">
                  <c:v>52.210999999999999</c:v>
                </c:pt>
                <c:pt idx="22">
                  <c:v>49.960999999999999</c:v>
                </c:pt>
                <c:pt idx="23">
                  <c:v>45.783999999999999</c:v>
                </c:pt>
                <c:pt idx="24">
                  <c:v>40.741999999999997</c:v>
                </c:pt>
                <c:pt idx="25">
                  <c:v>40.741999999999997</c:v>
                </c:pt>
                <c:pt idx="26">
                  <c:v>36.073999999999998</c:v>
                </c:pt>
                <c:pt idx="27">
                  <c:v>33.497</c:v>
                </c:pt>
                <c:pt idx="28">
                  <c:v>#N/A</c:v>
                </c:pt>
                <c:pt idx="29">
                  <c:v>#N/A</c:v>
                </c:pt>
                <c:pt idx="30">
                  <c:v>#N/A</c:v>
                </c:pt>
                <c:pt idx="31">
                  <c:v>#N/A</c:v>
                </c:pt>
              </c:numCache>
            </c:numRef>
          </c:yVal>
          <c:smooth val="0"/>
          <c:extLst>
            <c:ext xmlns:c16="http://schemas.microsoft.com/office/drawing/2014/chart" uri="{C3380CC4-5D6E-409C-BE32-E72D297353CC}">
              <c16:uniqueId val="{00000002-4F38-4067-85EE-C4D7E3EDCE23}"/>
            </c:ext>
          </c:extLst>
        </c:ser>
        <c:ser>
          <c:idx val="3"/>
          <c:order val="3"/>
          <c:tx>
            <c:strRef>
              <c:f>Sheet1!$E$1</c:f>
              <c:strCache>
                <c:ptCount val="1"/>
                <c:pt idx="0">
                  <c:v>11-17  (N = 1,190)</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99.831999999999994</c:v>
                </c:pt>
                <c:pt idx="13">
                  <c:v>87.346000000000004</c:v>
                </c:pt>
                <c:pt idx="14">
                  <c:v>76.757999999999996</c:v>
                </c:pt>
                <c:pt idx="15">
                  <c:v>69.852000000000004</c:v>
                </c:pt>
                <c:pt idx="16">
                  <c:v>62.677999999999997</c:v>
                </c:pt>
                <c:pt idx="17">
                  <c:v>56.817999999999998</c:v>
                </c:pt>
                <c:pt idx="18">
                  <c:v>52.884</c:v>
                </c:pt>
                <c:pt idx="19">
                  <c:v>50.463999999999999</c:v>
                </c:pt>
                <c:pt idx="20">
                  <c:v>47.631999999999998</c:v>
                </c:pt>
                <c:pt idx="21">
                  <c:v>45.063000000000002</c:v>
                </c:pt>
                <c:pt idx="22">
                  <c:v>42.298999999999999</c:v>
                </c:pt>
                <c:pt idx="23">
                  <c:v>40.43</c:v>
                </c:pt>
                <c:pt idx="24">
                  <c:v>36.176000000000002</c:v>
                </c:pt>
                <c:pt idx="25">
                  <c:v>35.149000000000001</c:v>
                </c:pt>
                <c:pt idx="26">
                  <c:v>32.933999999999997</c:v>
                </c:pt>
                <c:pt idx="27">
                  <c:v>32.335000000000001</c:v>
                </c:pt>
                <c:pt idx="28">
                  <c:v>31.042000000000002</c:v>
                </c:pt>
                <c:pt idx="29">
                  <c:v>29.611999999999998</c:v>
                </c:pt>
                <c:pt idx="30">
                  <c:v>29.611999999999998</c:v>
                </c:pt>
                <c:pt idx="31">
                  <c:v>28.472999999999999</c:v>
                </c:pt>
              </c:numCache>
            </c:numRef>
          </c:yVal>
          <c:smooth val="0"/>
          <c:extLst>
            <c:ext xmlns:c16="http://schemas.microsoft.com/office/drawing/2014/chart" uri="{C3380CC4-5D6E-409C-BE32-E72D297353CC}">
              <c16:uniqueId val="{00000003-4F38-4067-85EE-C4D7E3EDCE23}"/>
            </c:ext>
          </c:extLst>
        </c:ser>
        <c:dLbls>
          <c:showLegendKey val="0"/>
          <c:showVal val="0"/>
          <c:showCatName val="0"/>
          <c:showSerName val="0"/>
          <c:showPercent val="0"/>
          <c:showBubbleSize val="0"/>
        </c:dLbls>
        <c:axId val="656134936"/>
        <c:axId val="656135328"/>
      </c:scatterChart>
      <c:valAx>
        <c:axId val="65613493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5328"/>
        <c:crosses val="autoZero"/>
        <c:crossBetween val="midCat"/>
        <c:majorUnit val="1"/>
      </c:valAx>
      <c:valAx>
        <c:axId val="6561353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4936"/>
        <c:crosses val="autoZero"/>
        <c:crossBetween val="midCat"/>
        <c:majorUnit val="25"/>
      </c:valAx>
      <c:spPr>
        <a:noFill/>
        <a:ln>
          <a:solidFill>
            <a:schemeClr val="bg2"/>
          </a:solidFill>
        </a:ln>
      </c:spPr>
    </c:plotArea>
    <c:legend>
      <c:legendPos val="r"/>
      <c:layout>
        <c:manualLayout>
          <c:xMode val="edge"/>
          <c:yMode val="edge"/>
          <c:x val="0.72549404222702263"/>
          <c:y val="5.0540809414951857E-2"/>
          <c:w val="0.23764755069333149"/>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(N=938)</c:v>
                </c:pt>
              </c:strCache>
            </c:strRef>
          </c:tx>
          <c:spPr>
            <a:ln w="41275">
              <a:solidFill>
                <a:srgbClr val="00B0F0"/>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Sheet1!$B$2:$B$34</c:f>
              <c:numCache>
                <c:formatCode>General</c:formatCode>
                <c:ptCount val="33"/>
                <c:pt idx="0">
                  <c:v>100</c:v>
                </c:pt>
                <c:pt idx="1">
                  <c:v>91.959000000000003</c:v>
                </c:pt>
                <c:pt idx="2">
                  <c:v>89.555000000000007</c:v>
                </c:pt>
                <c:pt idx="3">
                  <c:v>87.665000000000006</c:v>
                </c:pt>
                <c:pt idx="4">
                  <c:v>86.994</c:v>
                </c:pt>
                <c:pt idx="5">
                  <c:v>85.869</c:v>
                </c:pt>
                <c:pt idx="6">
                  <c:v>84.966999999999999</c:v>
                </c:pt>
                <c:pt idx="7">
                  <c:v>84.628</c:v>
                </c:pt>
                <c:pt idx="8">
                  <c:v>83.721000000000004</c:v>
                </c:pt>
                <c:pt idx="9">
                  <c:v>83.266000000000005</c:v>
                </c:pt>
                <c:pt idx="10">
                  <c:v>82.125</c:v>
                </c:pt>
                <c:pt idx="11">
                  <c:v>80.863</c:v>
                </c:pt>
                <c:pt idx="12">
                  <c:v>80.17</c:v>
                </c:pt>
                <c:pt idx="13">
                  <c:v>72.254000000000005</c:v>
                </c:pt>
                <c:pt idx="14">
                  <c:v>65.260999999999996</c:v>
                </c:pt>
                <c:pt idx="15">
                  <c:v>59.198</c:v>
                </c:pt>
                <c:pt idx="16">
                  <c:v>54.051000000000002</c:v>
                </c:pt>
                <c:pt idx="17">
                  <c:v>50.258000000000003</c:v>
                </c:pt>
                <c:pt idx="18">
                  <c:v>47.128</c:v>
                </c:pt>
                <c:pt idx="19">
                  <c:v>45.503</c:v>
                </c:pt>
                <c:pt idx="20">
                  <c:v>43.121000000000002</c:v>
                </c:pt>
                <c:pt idx="21">
                  <c:v>41.070999999999998</c:v>
                </c:pt>
                <c:pt idx="22">
                  <c:v>38.988999999999997</c:v>
                </c:pt>
                <c:pt idx="23">
                  <c:v>36.869999999999997</c:v>
                </c:pt>
                <c:pt idx="24">
                  <c:v>34.862000000000002</c:v>
                </c:pt>
                <c:pt idx="25">
                  <c:v>33.67</c:v>
                </c:pt>
                <c:pt idx="26">
                  <c:v>33.021999999999998</c:v>
                </c:pt>
                <c:pt idx="27">
                  <c:v>31.585999999999999</c:v>
                </c:pt>
                <c:pt idx="28">
                  <c:v>30.797000000000001</c:v>
                </c:pt>
                <c:pt idx="29">
                  <c:v>29.056000000000001</c:v>
                </c:pt>
                <c:pt idx="30">
                  <c:v>27.893999999999998</c:v>
                </c:pt>
                <c:pt idx="31">
                  <c:v>26.344000000000001</c:v>
                </c:pt>
                <c:pt idx="32">
                  <c:v>24.588000000000001</c:v>
                </c:pt>
              </c:numCache>
            </c:numRef>
          </c:yVal>
          <c:smooth val="0"/>
          <c:extLst>
            <c:ext xmlns:c16="http://schemas.microsoft.com/office/drawing/2014/chart" uri="{C3380CC4-5D6E-409C-BE32-E72D297353CC}">
              <c16:uniqueId val="{00000000-3CFF-4FD8-BBB7-13E90E08AB2B}"/>
            </c:ext>
          </c:extLst>
        </c:ser>
        <c:ser>
          <c:idx val="1"/>
          <c:order val="1"/>
          <c:tx>
            <c:strRef>
              <c:f>Sheet1!$C$1</c:f>
              <c:strCache>
                <c:ptCount val="1"/>
                <c:pt idx="0">
                  <c:v>Female (N=1,267)</c:v>
                </c:pt>
              </c:strCache>
            </c:strRef>
          </c:tx>
          <c:spPr>
            <a:ln w="41275">
              <a:solidFill>
                <a:srgbClr val="FF0000"/>
              </a:solidFill>
              <a:prstDash val="solid"/>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Sheet1!$C$2:$C$34</c:f>
              <c:numCache>
                <c:formatCode>General</c:formatCode>
                <c:ptCount val="33"/>
                <c:pt idx="0">
                  <c:v>100</c:v>
                </c:pt>
                <c:pt idx="1">
                  <c:v>92.082999999999998</c:v>
                </c:pt>
                <c:pt idx="2">
                  <c:v>89.826999999999998</c:v>
                </c:pt>
                <c:pt idx="3">
                  <c:v>88.364999999999995</c:v>
                </c:pt>
                <c:pt idx="4">
                  <c:v>86.980999999999995</c:v>
                </c:pt>
                <c:pt idx="5">
                  <c:v>86.003</c:v>
                </c:pt>
                <c:pt idx="6">
                  <c:v>84.694999999999993</c:v>
                </c:pt>
                <c:pt idx="7">
                  <c:v>84.037000000000006</c:v>
                </c:pt>
                <c:pt idx="8">
                  <c:v>83.457999999999998</c:v>
                </c:pt>
                <c:pt idx="9">
                  <c:v>82.626999999999995</c:v>
                </c:pt>
                <c:pt idx="10">
                  <c:v>81.295000000000002</c:v>
                </c:pt>
                <c:pt idx="11">
                  <c:v>80.462000000000003</c:v>
                </c:pt>
                <c:pt idx="12">
                  <c:v>79.373999999999995</c:v>
                </c:pt>
                <c:pt idx="13">
                  <c:v>69.046999999999997</c:v>
                </c:pt>
                <c:pt idx="14">
                  <c:v>60.283999999999999</c:v>
                </c:pt>
                <c:pt idx="15">
                  <c:v>55.08</c:v>
                </c:pt>
                <c:pt idx="16">
                  <c:v>50.307000000000002</c:v>
                </c:pt>
                <c:pt idx="17">
                  <c:v>45.893000000000001</c:v>
                </c:pt>
                <c:pt idx="18">
                  <c:v>42.755000000000003</c:v>
                </c:pt>
                <c:pt idx="19">
                  <c:v>39.731999999999999</c:v>
                </c:pt>
                <c:pt idx="20">
                  <c:v>37.256</c:v>
                </c:pt>
                <c:pt idx="21">
                  <c:v>35.076999999999998</c:v>
                </c:pt>
                <c:pt idx="22">
                  <c:v>32.893000000000001</c:v>
                </c:pt>
                <c:pt idx="23">
                  <c:v>31.419</c:v>
                </c:pt>
                <c:pt idx="24">
                  <c:v>26.579000000000001</c:v>
                </c:pt>
                <c:pt idx="25">
                  <c:v>26.579000000000001</c:v>
                </c:pt>
                <c:pt idx="26">
                  <c:v>23.734999999999999</c:v>
                </c:pt>
                <c:pt idx="27">
                  <c:v>23.734999999999999</c:v>
                </c:pt>
                <c:pt idx="28">
                  <c:v>23.056999999999999</c:v>
                </c:pt>
                <c:pt idx="29">
                  <c:v>21.492000000000001</c:v>
                </c:pt>
                <c:pt idx="30">
                  <c:v>20.664999999999999</c:v>
                </c:pt>
                <c:pt idx="31">
                  <c:v>20.664999999999999</c:v>
                </c:pt>
                <c:pt idx="32">
                  <c:v>20.664999999999999</c:v>
                </c:pt>
              </c:numCache>
            </c:numRef>
          </c:yVal>
          <c:smooth val="0"/>
          <c:extLst>
            <c:ext xmlns:c16="http://schemas.microsoft.com/office/drawing/2014/chart" uri="{C3380CC4-5D6E-409C-BE32-E72D297353CC}">
              <c16:uniqueId val="{00000001-3CFF-4FD8-BBB7-13E90E08AB2B}"/>
            </c:ext>
          </c:extLst>
        </c:ser>
        <c:dLbls>
          <c:showLegendKey val="0"/>
          <c:showVal val="0"/>
          <c:showCatName val="0"/>
          <c:showSerName val="0"/>
          <c:showPercent val="0"/>
          <c:showBubbleSize val="0"/>
        </c:dLbls>
        <c:axId val="656136112"/>
        <c:axId val="656136504"/>
      </c:scatterChart>
      <c:valAx>
        <c:axId val="65613611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6504"/>
        <c:crosses val="autoZero"/>
        <c:crossBetween val="midCat"/>
        <c:majorUnit val="1"/>
      </c:valAx>
      <c:valAx>
        <c:axId val="6561365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6112"/>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(N=50)</c:v>
                </c:pt>
              </c:strCache>
            </c:strRef>
          </c:tx>
          <c:spPr>
            <a:ln w="41275">
              <a:solidFill>
                <a:srgbClr val="00B0F0"/>
              </a:solidFill>
            </a:ln>
          </c:spPr>
          <c:marker>
            <c:symbol val="none"/>
          </c:marker>
          <c:xVal>
            <c:numRef>
              <c:f>Sheet1!$A$2:$A$21</c:f>
              <c:numCache>
                <c:formatCode>General</c:formatCode>
                <c:ptCount val="2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Sheet1!$B$2:$B$21</c:f>
              <c:numCache>
                <c:formatCode>General</c:formatCode>
                <c:ptCount val="20"/>
                <c:pt idx="0">
                  <c:v>100</c:v>
                </c:pt>
                <c:pt idx="1">
                  <c:v>88</c:v>
                </c:pt>
                <c:pt idx="2">
                  <c:v>81.86</c:v>
                </c:pt>
                <c:pt idx="3">
                  <c:v>77.766999999999996</c:v>
                </c:pt>
                <c:pt idx="4">
                  <c:v>77.766999999999996</c:v>
                </c:pt>
                <c:pt idx="5">
                  <c:v>77.766999999999996</c:v>
                </c:pt>
                <c:pt idx="6">
                  <c:v>77.766999999999996</c:v>
                </c:pt>
                <c:pt idx="7">
                  <c:v>77.766999999999996</c:v>
                </c:pt>
                <c:pt idx="8">
                  <c:v>77.766999999999996</c:v>
                </c:pt>
                <c:pt idx="9">
                  <c:v>77.766999999999996</c:v>
                </c:pt>
                <c:pt idx="10">
                  <c:v>77.766999999999996</c:v>
                </c:pt>
                <c:pt idx="11">
                  <c:v>73.674000000000007</c:v>
                </c:pt>
                <c:pt idx="12">
                  <c:v>73.674000000000007</c:v>
                </c:pt>
                <c:pt idx="13">
                  <c:v>67.358999999999995</c:v>
                </c:pt>
                <c:pt idx="14">
                  <c:v>60.841000000000001</c:v>
                </c:pt>
                <c:pt idx="15">
                  <c:v>53.158999999999999</c:v>
                </c:pt>
                <c:pt idx="16">
                  <c:v>50.206000000000003</c:v>
                </c:pt>
                <c:pt idx="17">
                  <c:v>50.206000000000003</c:v>
                </c:pt>
                <c:pt idx="18">
                  <c:v>46.344000000000001</c:v>
                </c:pt>
                <c:pt idx="19">
                  <c:v>42.131</c:v>
                </c:pt>
              </c:numCache>
            </c:numRef>
          </c:yVal>
          <c:smooth val="0"/>
          <c:extLst>
            <c:ext xmlns:c16="http://schemas.microsoft.com/office/drawing/2014/chart" uri="{C3380CC4-5D6E-409C-BE32-E72D297353CC}">
              <c16:uniqueId val="{00000000-E40C-4187-9BFE-FC35C34165E4}"/>
            </c:ext>
          </c:extLst>
        </c:ser>
        <c:ser>
          <c:idx val="1"/>
          <c:order val="1"/>
          <c:tx>
            <c:strRef>
              <c:f>Sheet1!$C$1</c:f>
              <c:strCache>
                <c:ptCount val="1"/>
                <c:pt idx="0">
                  <c:v>Female (N=56)</c:v>
                </c:pt>
              </c:strCache>
            </c:strRef>
          </c:tx>
          <c:spPr>
            <a:ln w="41275">
              <a:solidFill>
                <a:srgbClr val="FF0000"/>
              </a:solidFill>
              <a:prstDash val="solid"/>
            </a:ln>
          </c:spPr>
          <c:marker>
            <c:symbol val="none"/>
          </c:marker>
          <c:xVal>
            <c:numRef>
              <c:f>Sheet1!$A$2:$A$21</c:f>
              <c:numCache>
                <c:formatCode>General</c:formatCode>
                <c:ptCount val="2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Sheet1!$C$2:$C$21</c:f>
              <c:numCache>
                <c:formatCode>General</c:formatCode>
                <c:ptCount val="20"/>
                <c:pt idx="0">
                  <c:v>100</c:v>
                </c:pt>
                <c:pt idx="1">
                  <c:v>92.856999999999999</c:v>
                </c:pt>
                <c:pt idx="2">
                  <c:v>87.394999999999996</c:v>
                </c:pt>
                <c:pt idx="3">
                  <c:v>83.753</c:v>
                </c:pt>
                <c:pt idx="4">
                  <c:v>80.111999999999995</c:v>
                </c:pt>
                <c:pt idx="5">
                  <c:v>78.248999999999995</c:v>
                </c:pt>
                <c:pt idx="6">
                  <c:v>78.248999999999995</c:v>
                </c:pt>
                <c:pt idx="7">
                  <c:v>78.248999999999995</c:v>
                </c:pt>
                <c:pt idx="8">
                  <c:v>76.385999999999996</c:v>
                </c:pt>
                <c:pt idx="9">
                  <c:v>74.475999999999999</c:v>
                </c:pt>
                <c:pt idx="10">
                  <c:v>74.475999999999999</c:v>
                </c:pt>
                <c:pt idx="11">
                  <c:v>74.475999999999999</c:v>
                </c:pt>
                <c:pt idx="12">
                  <c:v>74.475999999999999</c:v>
                </c:pt>
                <c:pt idx="13">
                  <c:v>70.331999999999994</c:v>
                </c:pt>
                <c:pt idx="14">
                  <c:v>63.866999999999997</c:v>
                </c:pt>
                <c:pt idx="15">
                  <c:v>61.502000000000002</c:v>
                </c:pt>
                <c:pt idx="16">
                  <c:v>59.042000000000002</c:v>
                </c:pt>
                <c:pt idx="17">
                  <c:v>59.042000000000002</c:v>
                </c:pt>
                <c:pt idx="18">
                  <c:v>55.933999999999997</c:v>
                </c:pt>
                <c:pt idx="19">
                  <c:v>44.747</c:v>
                </c:pt>
              </c:numCache>
            </c:numRef>
          </c:yVal>
          <c:smooth val="0"/>
          <c:extLst>
            <c:ext xmlns:c16="http://schemas.microsoft.com/office/drawing/2014/chart" uri="{C3380CC4-5D6E-409C-BE32-E72D297353CC}">
              <c16:uniqueId val="{00000001-E40C-4187-9BFE-FC35C34165E4}"/>
            </c:ext>
          </c:extLst>
        </c:ser>
        <c:dLbls>
          <c:showLegendKey val="0"/>
          <c:showVal val="0"/>
          <c:showCatName val="0"/>
          <c:showSerName val="0"/>
          <c:showPercent val="0"/>
          <c:showBubbleSize val="0"/>
        </c:dLbls>
        <c:axId val="656137288"/>
        <c:axId val="656137680"/>
      </c:scatterChart>
      <c:valAx>
        <c:axId val="656137288"/>
        <c:scaling>
          <c:orientation val="minMax"/>
          <c:max val="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7680"/>
        <c:crosses val="autoZero"/>
        <c:crossBetween val="midCat"/>
        <c:majorUnit val="1"/>
      </c:valAx>
      <c:valAx>
        <c:axId val="6561376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7288"/>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(N=75)</c:v>
                </c:pt>
              </c:strCache>
            </c:strRef>
          </c:tx>
          <c:spPr>
            <a:ln w="41275">
              <a:solidFill>
                <a:srgbClr val="00B0F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91.926000000000002</c:v>
                </c:pt>
                <c:pt idx="2">
                  <c:v>86.43</c:v>
                </c:pt>
                <c:pt idx="3">
                  <c:v>84.989000000000004</c:v>
                </c:pt>
                <c:pt idx="4">
                  <c:v>84.989000000000004</c:v>
                </c:pt>
                <c:pt idx="5">
                  <c:v>84.989000000000004</c:v>
                </c:pt>
                <c:pt idx="6">
                  <c:v>84.989000000000004</c:v>
                </c:pt>
                <c:pt idx="7">
                  <c:v>84.989000000000004</c:v>
                </c:pt>
                <c:pt idx="8">
                  <c:v>83.524000000000001</c:v>
                </c:pt>
                <c:pt idx="9">
                  <c:v>83.524000000000001</c:v>
                </c:pt>
                <c:pt idx="10">
                  <c:v>83.524000000000001</c:v>
                </c:pt>
                <c:pt idx="11">
                  <c:v>83.524000000000001</c:v>
                </c:pt>
                <c:pt idx="12">
                  <c:v>80.593000000000004</c:v>
                </c:pt>
                <c:pt idx="13">
                  <c:v>74.45</c:v>
                </c:pt>
                <c:pt idx="14">
                  <c:v>71.176000000000002</c:v>
                </c:pt>
                <c:pt idx="15">
                  <c:v>60.610999999999997</c:v>
                </c:pt>
                <c:pt idx="16">
                  <c:v>60.610999999999997</c:v>
                </c:pt>
                <c:pt idx="17">
                  <c:v>58.186999999999998</c:v>
                </c:pt>
                <c:pt idx="18">
                  <c:v>58.186999999999998</c:v>
                </c:pt>
                <c:pt idx="19">
                  <c:v>55.415999999999997</c:v>
                </c:pt>
                <c:pt idx="20">
                  <c:v>55.415999999999997</c:v>
                </c:pt>
                <c:pt idx="21">
                  <c:v>52.155999999999999</c:v>
                </c:pt>
                <c:pt idx="22">
                  <c:v>44.395000000000003</c:v>
                </c:pt>
              </c:numCache>
            </c:numRef>
          </c:yVal>
          <c:smooth val="0"/>
          <c:extLst>
            <c:ext xmlns:c16="http://schemas.microsoft.com/office/drawing/2014/chart" uri="{C3380CC4-5D6E-409C-BE32-E72D297353CC}">
              <c16:uniqueId val="{00000000-8D14-4D84-8AE9-680B1AC4F266}"/>
            </c:ext>
          </c:extLst>
        </c:ser>
        <c:ser>
          <c:idx val="1"/>
          <c:order val="1"/>
          <c:tx>
            <c:strRef>
              <c:f>Sheet1!$C$1</c:f>
              <c:strCache>
                <c:ptCount val="1"/>
                <c:pt idx="0">
                  <c:v>Female (N=90)</c:v>
                </c:pt>
              </c:strCache>
            </c:strRef>
          </c:tx>
          <c:spPr>
            <a:ln w="41275">
              <a:solidFill>
                <a:srgbClr val="FF00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91.097999999999999</c:v>
                </c:pt>
                <c:pt idx="2">
                  <c:v>87.724000000000004</c:v>
                </c:pt>
                <c:pt idx="3">
                  <c:v>83.224999999999994</c:v>
                </c:pt>
                <c:pt idx="4">
                  <c:v>83.224999999999994</c:v>
                </c:pt>
                <c:pt idx="5">
                  <c:v>82.1</c:v>
                </c:pt>
                <c:pt idx="6">
                  <c:v>80.975999999999999</c:v>
                </c:pt>
                <c:pt idx="7">
                  <c:v>78.662000000000006</c:v>
                </c:pt>
                <c:pt idx="8">
                  <c:v>77.488</c:v>
                </c:pt>
                <c:pt idx="9">
                  <c:v>76.313999999999993</c:v>
                </c:pt>
                <c:pt idx="10">
                  <c:v>76.313999999999993</c:v>
                </c:pt>
                <c:pt idx="11">
                  <c:v>76.313999999999993</c:v>
                </c:pt>
                <c:pt idx="12">
                  <c:v>76.313999999999993</c:v>
                </c:pt>
                <c:pt idx="13">
                  <c:v>60.094000000000001</c:v>
                </c:pt>
                <c:pt idx="14">
                  <c:v>50.746000000000002</c:v>
                </c:pt>
                <c:pt idx="15">
                  <c:v>48.003</c:v>
                </c:pt>
                <c:pt idx="16">
                  <c:v>46.287999999999997</c:v>
                </c:pt>
                <c:pt idx="17">
                  <c:v>44.36</c:v>
                </c:pt>
                <c:pt idx="18">
                  <c:v>42.142000000000003</c:v>
                </c:pt>
                <c:pt idx="19">
                  <c:v>35.118000000000002</c:v>
                </c:pt>
                <c:pt idx="20">
                  <c:v>35.118000000000002</c:v>
                </c:pt>
                <c:pt idx="21">
                  <c:v>35.118000000000002</c:v>
                </c:pt>
                <c:pt idx="22">
                  <c:v>35.118000000000002</c:v>
                </c:pt>
              </c:numCache>
            </c:numRef>
          </c:yVal>
          <c:smooth val="0"/>
          <c:extLst>
            <c:ext xmlns:c16="http://schemas.microsoft.com/office/drawing/2014/chart" uri="{C3380CC4-5D6E-409C-BE32-E72D297353CC}">
              <c16:uniqueId val="{00000001-8D14-4D84-8AE9-680B1AC4F266}"/>
            </c:ext>
          </c:extLst>
        </c:ser>
        <c:dLbls>
          <c:showLegendKey val="0"/>
          <c:showVal val="0"/>
          <c:showCatName val="0"/>
          <c:showSerName val="0"/>
          <c:showPercent val="0"/>
          <c:showBubbleSize val="0"/>
        </c:dLbls>
        <c:axId val="656138464"/>
        <c:axId val="656138856"/>
      </c:scatterChart>
      <c:valAx>
        <c:axId val="656138464"/>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38856"/>
        <c:crosses val="autoZero"/>
        <c:crossBetween val="midCat"/>
        <c:majorUnit val="1"/>
      </c:valAx>
      <c:valAx>
        <c:axId val="6561388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8464"/>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(N=160)</c:v>
                </c:pt>
              </c:strCache>
            </c:strRef>
          </c:tx>
          <c:spPr>
            <a:ln w="41275">
              <a:solidFill>
                <a:srgbClr val="00B0F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93.63</c:v>
                </c:pt>
                <c:pt idx="2">
                  <c:v>92.971000000000004</c:v>
                </c:pt>
                <c:pt idx="3">
                  <c:v>92.311999999999998</c:v>
                </c:pt>
                <c:pt idx="4">
                  <c:v>91.652000000000001</c:v>
                </c:pt>
                <c:pt idx="5">
                  <c:v>89.644999999999996</c:v>
                </c:pt>
                <c:pt idx="6">
                  <c:v>88.975999999999999</c:v>
                </c:pt>
                <c:pt idx="7">
                  <c:v>88.975999999999999</c:v>
                </c:pt>
                <c:pt idx="8">
                  <c:v>87.638000000000005</c:v>
                </c:pt>
                <c:pt idx="9">
                  <c:v>87.638000000000005</c:v>
                </c:pt>
                <c:pt idx="10">
                  <c:v>85.631</c:v>
                </c:pt>
                <c:pt idx="11">
                  <c:v>85.631</c:v>
                </c:pt>
                <c:pt idx="12">
                  <c:v>84.951999999999998</c:v>
                </c:pt>
                <c:pt idx="13">
                  <c:v>79.927000000000007</c:v>
                </c:pt>
                <c:pt idx="14">
                  <c:v>73.486999999999995</c:v>
                </c:pt>
                <c:pt idx="15">
                  <c:v>68.376999999999995</c:v>
                </c:pt>
                <c:pt idx="16">
                  <c:v>62.768999999999998</c:v>
                </c:pt>
                <c:pt idx="17">
                  <c:v>58.6</c:v>
                </c:pt>
                <c:pt idx="18">
                  <c:v>55.048000000000002</c:v>
                </c:pt>
                <c:pt idx="19">
                  <c:v>53.706000000000003</c:v>
                </c:pt>
                <c:pt idx="20">
                  <c:v>52.078000000000003</c:v>
                </c:pt>
                <c:pt idx="21">
                  <c:v>50.281999999999996</c:v>
                </c:pt>
                <c:pt idx="22">
                  <c:v>48.347999999999999</c:v>
                </c:pt>
                <c:pt idx="23">
                  <c:v>40.954000000000001</c:v>
                </c:pt>
                <c:pt idx="24">
                  <c:v>38.029000000000003</c:v>
                </c:pt>
                <c:pt idx="25">
                  <c:v>38.029000000000003</c:v>
                </c:pt>
              </c:numCache>
            </c:numRef>
          </c:yVal>
          <c:smooth val="0"/>
          <c:extLst>
            <c:ext xmlns:c16="http://schemas.microsoft.com/office/drawing/2014/chart" uri="{C3380CC4-5D6E-409C-BE32-E72D297353CC}">
              <c16:uniqueId val="{00000000-02AA-4BED-A1A0-6D0A6DD5CCFE}"/>
            </c:ext>
          </c:extLst>
        </c:ser>
        <c:ser>
          <c:idx val="1"/>
          <c:order val="1"/>
          <c:tx>
            <c:strRef>
              <c:f>Sheet1!$C$1</c:f>
              <c:strCache>
                <c:ptCount val="1"/>
                <c:pt idx="0">
                  <c:v>Female (N=172)</c:v>
                </c:pt>
              </c:strCache>
            </c:strRef>
          </c:tx>
          <c:spPr>
            <a:ln w="41275">
              <a:solidFill>
                <a:srgbClr val="FF0000"/>
              </a:solidFill>
              <a:prstDash val="solid"/>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96.504999999999995</c:v>
                </c:pt>
                <c:pt idx="2">
                  <c:v>94.694000000000003</c:v>
                </c:pt>
                <c:pt idx="3">
                  <c:v>93.465000000000003</c:v>
                </c:pt>
                <c:pt idx="4">
                  <c:v>91.62</c:v>
                </c:pt>
                <c:pt idx="5">
                  <c:v>89.775000000000006</c:v>
                </c:pt>
                <c:pt idx="6">
                  <c:v>89.16</c:v>
                </c:pt>
                <c:pt idx="7">
                  <c:v>87.912999999999997</c:v>
                </c:pt>
                <c:pt idx="8">
                  <c:v>87.912999999999997</c:v>
                </c:pt>
                <c:pt idx="9">
                  <c:v>86.656999999999996</c:v>
                </c:pt>
                <c:pt idx="10">
                  <c:v>85.397000000000006</c:v>
                </c:pt>
                <c:pt idx="11">
                  <c:v>84.132000000000005</c:v>
                </c:pt>
                <c:pt idx="12">
                  <c:v>82.861999999999995</c:v>
                </c:pt>
                <c:pt idx="13">
                  <c:v>75.364999999999995</c:v>
                </c:pt>
                <c:pt idx="14">
                  <c:v>67.275999999999996</c:v>
                </c:pt>
                <c:pt idx="15">
                  <c:v>60.813000000000002</c:v>
                </c:pt>
                <c:pt idx="16">
                  <c:v>58.137</c:v>
                </c:pt>
                <c:pt idx="17">
                  <c:v>54.176000000000002</c:v>
                </c:pt>
                <c:pt idx="18">
                  <c:v>49.761000000000003</c:v>
                </c:pt>
                <c:pt idx="19">
                  <c:v>48.451000000000001</c:v>
                </c:pt>
                <c:pt idx="20">
                  <c:v>40.825000000000003</c:v>
                </c:pt>
                <c:pt idx="21">
                  <c:v>37.488</c:v>
                </c:pt>
                <c:pt idx="22">
                  <c:v>35.515000000000001</c:v>
                </c:pt>
                <c:pt idx="23">
                  <c:v>35.515000000000001</c:v>
                </c:pt>
                <c:pt idx="24">
                  <c:v>30.23</c:v>
                </c:pt>
                <c:pt idx="25">
                  <c:v>#N/A</c:v>
                </c:pt>
              </c:numCache>
            </c:numRef>
          </c:yVal>
          <c:smooth val="0"/>
          <c:extLst>
            <c:ext xmlns:c16="http://schemas.microsoft.com/office/drawing/2014/chart" uri="{C3380CC4-5D6E-409C-BE32-E72D297353CC}">
              <c16:uniqueId val="{00000001-02AA-4BED-A1A0-6D0A6DD5CCFE}"/>
            </c:ext>
          </c:extLst>
        </c:ser>
        <c:dLbls>
          <c:showLegendKey val="0"/>
          <c:showVal val="0"/>
          <c:showCatName val="0"/>
          <c:showSerName val="0"/>
          <c:showPercent val="0"/>
          <c:showBubbleSize val="0"/>
        </c:dLbls>
        <c:axId val="656139640"/>
        <c:axId val="656140032"/>
      </c:scatterChart>
      <c:valAx>
        <c:axId val="65613964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6140032"/>
        <c:crosses val="autoZero"/>
        <c:crossBetween val="midCat"/>
        <c:majorUnit val="1"/>
      </c:valAx>
      <c:valAx>
        <c:axId val="6561400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39640"/>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(N=653)</c:v>
                </c:pt>
              </c:strCache>
            </c:strRef>
          </c:tx>
          <c:spPr>
            <a:ln w="41275">
              <a:solidFill>
                <a:srgbClr val="00B0F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91.858000000000004</c:v>
                </c:pt>
                <c:pt idx="2">
                  <c:v>89.676000000000002</c:v>
                </c:pt>
                <c:pt idx="3">
                  <c:v>87.61</c:v>
                </c:pt>
                <c:pt idx="4">
                  <c:v>86.808999999999997</c:v>
                </c:pt>
                <c:pt idx="5">
                  <c:v>85.683999999999997</c:v>
                </c:pt>
                <c:pt idx="6">
                  <c:v>84.555999999999997</c:v>
                </c:pt>
                <c:pt idx="7">
                  <c:v>84.07</c:v>
                </c:pt>
                <c:pt idx="8">
                  <c:v>83.257000000000005</c:v>
                </c:pt>
                <c:pt idx="9">
                  <c:v>82.605000000000004</c:v>
                </c:pt>
                <c:pt idx="10">
                  <c:v>81.456999999999994</c:v>
                </c:pt>
                <c:pt idx="11">
                  <c:v>79.974000000000004</c:v>
                </c:pt>
                <c:pt idx="12">
                  <c:v>79.475999999999999</c:v>
                </c:pt>
                <c:pt idx="13">
                  <c:v>70.540000000000006</c:v>
                </c:pt>
                <c:pt idx="14">
                  <c:v>62.942999999999998</c:v>
                </c:pt>
                <c:pt idx="15">
                  <c:v>57.302</c:v>
                </c:pt>
                <c:pt idx="16">
                  <c:v>51.454999999999998</c:v>
                </c:pt>
                <c:pt idx="17">
                  <c:v>47.28</c:v>
                </c:pt>
                <c:pt idx="18">
                  <c:v>43.947000000000003</c:v>
                </c:pt>
                <c:pt idx="19">
                  <c:v>42.594000000000001</c:v>
                </c:pt>
                <c:pt idx="20">
                  <c:v>39.545000000000002</c:v>
                </c:pt>
                <c:pt idx="21">
                  <c:v>37.402999999999999</c:v>
                </c:pt>
                <c:pt idx="22">
                  <c:v>35.82</c:v>
                </c:pt>
                <c:pt idx="23">
                  <c:v>34.540999999999997</c:v>
                </c:pt>
                <c:pt idx="24">
                  <c:v>32.283999999999999</c:v>
                </c:pt>
                <c:pt idx="25">
                  <c:v>30.463999999999999</c:v>
                </c:pt>
                <c:pt idx="26">
                  <c:v>29.481999999999999</c:v>
                </c:pt>
                <c:pt idx="27">
                  <c:v>28.39</c:v>
                </c:pt>
                <c:pt idx="28">
                  <c:v>27.254000000000001</c:v>
                </c:pt>
                <c:pt idx="29">
                  <c:v>24.827999999999999</c:v>
                </c:pt>
                <c:pt idx="30">
                  <c:v>24.827999999999999</c:v>
                </c:pt>
                <c:pt idx="31">
                  <c:v>#N/A</c:v>
                </c:pt>
              </c:numCache>
            </c:numRef>
          </c:yVal>
          <c:smooth val="0"/>
          <c:extLst>
            <c:ext xmlns:c16="http://schemas.microsoft.com/office/drawing/2014/chart" uri="{C3380CC4-5D6E-409C-BE32-E72D297353CC}">
              <c16:uniqueId val="{00000000-20DE-4734-8A0C-E2718C340548}"/>
            </c:ext>
          </c:extLst>
        </c:ser>
        <c:ser>
          <c:idx val="1"/>
          <c:order val="1"/>
          <c:tx>
            <c:strRef>
              <c:f>Sheet1!$C$1</c:f>
              <c:strCache>
                <c:ptCount val="1"/>
                <c:pt idx="0">
                  <c:v>Female (N=949)</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91.334000000000003</c:v>
                </c:pt>
                <c:pt idx="2">
                  <c:v>89.293000000000006</c:v>
                </c:pt>
                <c:pt idx="3">
                  <c:v>88.210999999999999</c:v>
                </c:pt>
                <c:pt idx="4">
                  <c:v>86.911000000000001</c:v>
                </c:pt>
                <c:pt idx="5">
                  <c:v>86.150999999999996</c:v>
                </c:pt>
                <c:pt idx="6">
                  <c:v>84.629000000000005</c:v>
                </c:pt>
                <c:pt idx="7">
                  <c:v>84.192999999999998</c:v>
                </c:pt>
                <c:pt idx="8">
                  <c:v>83.644000000000005</c:v>
                </c:pt>
                <c:pt idx="9">
                  <c:v>82.981999999999999</c:v>
                </c:pt>
                <c:pt idx="10">
                  <c:v>81.436999999999998</c:v>
                </c:pt>
                <c:pt idx="11">
                  <c:v>80.552999999999997</c:v>
                </c:pt>
                <c:pt idx="12">
                  <c:v>79.332999999999998</c:v>
                </c:pt>
                <c:pt idx="13">
                  <c:v>68.710999999999999</c:v>
                </c:pt>
                <c:pt idx="14">
                  <c:v>59.734999999999999</c:v>
                </c:pt>
                <c:pt idx="15">
                  <c:v>54.337000000000003</c:v>
                </c:pt>
                <c:pt idx="16">
                  <c:v>48.731999999999999</c:v>
                </c:pt>
                <c:pt idx="17">
                  <c:v>43.72</c:v>
                </c:pt>
                <c:pt idx="18">
                  <c:v>40.720999999999997</c:v>
                </c:pt>
                <c:pt idx="19">
                  <c:v>38.332000000000001</c:v>
                </c:pt>
                <c:pt idx="20">
                  <c:v>36.752000000000002</c:v>
                </c:pt>
                <c:pt idx="21">
                  <c:v>34.774999999999999</c:v>
                </c:pt>
                <c:pt idx="22">
                  <c:v>32.042999999999999</c:v>
                </c:pt>
                <c:pt idx="23">
                  <c:v>30.364999999999998</c:v>
                </c:pt>
                <c:pt idx="24">
                  <c:v>25.948</c:v>
                </c:pt>
                <c:pt idx="25">
                  <c:v>25.948</c:v>
                </c:pt>
                <c:pt idx="26">
                  <c:v>23.562999999999999</c:v>
                </c:pt>
                <c:pt idx="27">
                  <c:v>23.562999999999999</c:v>
                </c:pt>
                <c:pt idx="28">
                  <c:v>22.62</c:v>
                </c:pt>
                <c:pt idx="29">
                  <c:v>22.62</c:v>
                </c:pt>
                <c:pt idx="30">
                  <c:v>22.62</c:v>
                </c:pt>
                <c:pt idx="31">
                  <c:v>22.62</c:v>
                </c:pt>
              </c:numCache>
            </c:numRef>
          </c:yVal>
          <c:smooth val="0"/>
          <c:extLst>
            <c:ext xmlns:c16="http://schemas.microsoft.com/office/drawing/2014/chart" uri="{C3380CC4-5D6E-409C-BE32-E72D297353CC}">
              <c16:uniqueId val="{00000001-20DE-4734-8A0C-E2718C340548}"/>
            </c:ext>
          </c:extLst>
        </c:ser>
        <c:dLbls>
          <c:showLegendKey val="0"/>
          <c:showVal val="0"/>
          <c:showCatName val="0"/>
          <c:showSerName val="0"/>
          <c:showPercent val="0"/>
          <c:showBubbleSize val="0"/>
        </c:dLbls>
        <c:axId val="657122256"/>
        <c:axId val="657122648"/>
      </c:scatterChart>
      <c:valAx>
        <c:axId val="65712225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122648"/>
        <c:crosses val="autoZero"/>
        <c:crossBetween val="midCat"/>
        <c:majorUnit val="1"/>
      </c:valAx>
      <c:valAx>
        <c:axId val="6571226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122256"/>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(N=691)</c:v>
                </c:pt>
              </c:strCache>
            </c:strRef>
          </c:tx>
          <c:spPr>
            <a:ln w="41275">
              <a:solidFill>
                <a:srgbClr val="00B0F0"/>
              </a:solidFill>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Sheet1!$B$2:$B$23</c:f>
              <c:numCache>
                <c:formatCode>General</c:formatCode>
                <c:ptCount val="22"/>
                <c:pt idx="0">
                  <c:v>100</c:v>
                </c:pt>
                <c:pt idx="1">
                  <c:v>100</c:v>
                </c:pt>
                <c:pt idx="2">
                  <c:v>90.126000000000005</c:v>
                </c:pt>
                <c:pt idx="3">
                  <c:v>81.403999999999996</c:v>
                </c:pt>
                <c:pt idx="4">
                  <c:v>73.840999999999994</c:v>
                </c:pt>
                <c:pt idx="5">
                  <c:v>67.42</c:v>
                </c:pt>
                <c:pt idx="6">
                  <c:v>62.689</c:v>
                </c:pt>
                <c:pt idx="7">
                  <c:v>58.784999999999997</c:v>
                </c:pt>
                <c:pt idx="8">
                  <c:v>56.758000000000003</c:v>
                </c:pt>
                <c:pt idx="9">
                  <c:v>53.786999999999999</c:v>
                </c:pt>
                <c:pt idx="10">
                  <c:v>51.23</c:v>
                </c:pt>
                <c:pt idx="11">
                  <c:v>48.633000000000003</c:v>
                </c:pt>
                <c:pt idx="12">
                  <c:v>45.99</c:v>
                </c:pt>
                <c:pt idx="13">
                  <c:v>43.484999999999999</c:v>
                </c:pt>
                <c:pt idx="14">
                  <c:v>41.997999999999998</c:v>
                </c:pt>
                <c:pt idx="15">
                  <c:v>41.19</c:v>
                </c:pt>
                <c:pt idx="16">
                  <c:v>39.399000000000001</c:v>
                </c:pt>
                <c:pt idx="17">
                  <c:v>38.414000000000001</c:v>
                </c:pt>
                <c:pt idx="18">
                  <c:v>36.243000000000002</c:v>
                </c:pt>
                <c:pt idx="19">
                  <c:v>34.793999999999997</c:v>
                </c:pt>
                <c:pt idx="20">
                  <c:v>32.860999999999997</c:v>
                </c:pt>
                <c:pt idx="21">
                  <c:v>30.67</c:v>
                </c:pt>
              </c:numCache>
            </c:numRef>
          </c:yVal>
          <c:smooth val="0"/>
          <c:extLst>
            <c:ext xmlns:c16="http://schemas.microsoft.com/office/drawing/2014/chart" uri="{C3380CC4-5D6E-409C-BE32-E72D297353CC}">
              <c16:uniqueId val="{00000000-103D-4489-A2F9-7F41E816B9F8}"/>
            </c:ext>
          </c:extLst>
        </c:ser>
        <c:ser>
          <c:idx val="1"/>
          <c:order val="1"/>
          <c:tx>
            <c:strRef>
              <c:f>Sheet1!$C$1</c:f>
              <c:strCache>
                <c:ptCount val="1"/>
                <c:pt idx="0">
                  <c:v>Female (N=943)</c:v>
                </c:pt>
              </c:strCache>
            </c:strRef>
          </c:tx>
          <c:spPr>
            <a:ln w="41275">
              <a:solidFill>
                <a:srgbClr val="FF0000"/>
              </a:solidFill>
              <a:prstDash val="solid"/>
            </a:ln>
          </c:spPr>
          <c:marker>
            <c:symbol val="none"/>
          </c:marker>
          <c:xVal>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xVal>
          <c:yVal>
            <c:numRef>
              <c:f>Sheet1!$C$2:$C$23</c:f>
              <c:numCache>
                <c:formatCode>General</c:formatCode>
                <c:ptCount val="22"/>
                <c:pt idx="0">
                  <c:v>100</c:v>
                </c:pt>
                <c:pt idx="1">
                  <c:v>100</c:v>
                </c:pt>
                <c:pt idx="2">
                  <c:v>86.989000000000004</c:v>
                </c:pt>
                <c:pt idx="3">
                  <c:v>75.95</c:v>
                </c:pt>
                <c:pt idx="4">
                  <c:v>69.393000000000001</c:v>
                </c:pt>
                <c:pt idx="5">
                  <c:v>63.378999999999998</c:v>
                </c:pt>
                <c:pt idx="6">
                  <c:v>57.817999999999998</c:v>
                </c:pt>
                <c:pt idx="7">
                  <c:v>53.866</c:v>
                </c:pt>
                <c:pt idx="8">
                  <c:v>50.057000000000002</c:v>
                </c:pt>
                <c:pt idx="9">
                  <c:v>46.938000000000002</c:v>
                </c:pt>
                <c:pt idx="10">
                  <c:v>44.192</c:v>
                </c:pt>
                <c:pt idx="11">
                  <c:v>41.44</c:v>
                </c:pt>
                <c:pt idx="12">
                  <c:v>39.584000000000003</c:v>
                </c:pt>
                <c:pt idx="13">
                  <c:v>33.485999999999997</c:v>
                </c:pt>
                <c:pt idx="14">
                  <c:v>33.485999999999997</c:v>
                </c:pt>
                <c:pt idx="15">
                  <c:v>29.902000000000001</c:v>
                </c:pt>
                <c:pt idx="16">
                  <c:v>29.902000000000001</c:v>
                </c:pt>
                <c:pt idx="17">
                  <c:v>29.047999999999998</c:v>
                </c:pt>
                <c:pt idx="18">
                  <c:v>27.077000000000002</c:v>
                </c:pt>
                <c:pt idx="19">
                  <c:v>26.035</c:v>
                </c:pt>
                <c:pt idx="20">
                  <c:v>26.035</c:v>
                </c:pt>
                <c:pt idx="21">
                  <c:v>26.035</c:v>
                </c:pt>
              </c:numCache>
            </c:numRef>
          </c:yVal>
          <c:smooth val="0"/>
          <c:extLst>
            <c:ext xmlns:c16="http://schemas.microsoft.com/office/drawing/2014/chart" uri="{C3380CC4-5D6E-409C-BE32-E72D297353CC}">
              <c16:uniqueId val="{00000001-103D-4489-A2F9-7F41E816B9F8}"/>
            </c:ext>
          </c:extLst>
        </c:ser>
        <c:dLbls>
          <c:showLegendKey val="0"/>
          <c:showVal val="0"/>
          <c:showCatName val="0"/>
          <c:showSerName val="0"/>
          <c:showPercent val="0"/>
          <c:showBubbleSize val="0"/>
        </c:dLbls>
        <c:axId val="657123432"/>
        <c:axId val="657123824"/>
      </c:scatterChart>
      <c:valAx>
        <c:axId val="65712343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123824"/>
        <c:crosses val="autoZero"/>
        <c:crossBetween val="midCat"/>
        <c:majorUnit val="1"/>
      </c:valAx>
      <c:valAx>
        <c:axId val="6571238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123432"/>
        <c:crosses val="autoZero"/>
        <c:crossBetween val="midCat"/>
        <c:majorUnit val="25"/>
      </c:valAx>
      <c:spPr>
        <a:noFill/>
        <a:ln>
          <a:solidFill>
            <a:schemeClr val="bg2"/>
          </a:solidFill>
        </a:ln>
      </c:spPr>
    </c:plotArea>
    <c:legend>
      <c:legendPos val="r"/>
      <c:layout>
        <c:manualLayout>
          <c:xMode val="edge"/>
          <c:yMode val="edge"/>
          <c:x val="0.30514005992613763"/>
          <c:y val="7.7546537452049258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7317724664524"/>
          <c:y val="3.6626238252476614E-2"/>
          <c:w val="0.85720263396279062"/>
          <c:h val="0.72182372364744729"/>
        </c:manualLayout>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Sheet1!$B$2:$B$16</c:f>
              <c:numCache>
                <c:formatCode>General</c:formatCode>
                <c:ptCount val="15"/>
                <c:pt idx="0">
                  <c:v>46</c:v>
                </c:pt>
                <c:pt idx="1">
                  <c:v>54</c:v>
                </c:pt>
                <c:pt idx="2">
                  <c:v>106</c:v>
                </c:pt>
                <c:pt idx="3">
                  <c:v>401</c:v>
                </c:pt>
                <c:pt idx="4">
                  <c:v>0</c:v>
                </c:pt>
                <c:pt idx="5">
                  <c:v>28</c:v>
                </c:pt>
                <c:pt idx="6">
                  <c:v>45</c:v>
                </c:pt>
                <c:pt idx="7">
                  <c:v>85</c:v>
                </c:pt>
                <c:pt idx="8">
                  <c:v>500</c:v>
                </c:pt>
                <c:pt idx="9">
                  <c:v>0</c:v>
                </c:pt>
                <c:pt idx="10">
                  <c:v>36</c:v>
                </c:pt>
                <c:pt idx="11">
                  <c:v>80</c:v>
                </c:pt>
                <c:pt idx="12">
                  <c:v>158</c:v>
                </c:pt>
                <c:pt idx="13">
                  <c:v>781</c:v>
                </c:pt>
                <c:pt idx="14">
                  <c:v>0</c:v>
                </c:pt>
              </c:numCache>
            </c:numRef>
          </c:val>
          <c:extLst>
            <c:ext xmlns:c16="http://schemas.microsoft.com/office/drawing/2014/chart" uri="{C3380CC4-5D6E-409C-BE32-E72D297353CC}">
              <c16:uniqueId val="{00000000-E245-4579-B640-ECF2C39C1DCE}"/>
            </c:ext>
          </c:extLst>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Sheet1!$C$2:$C$16</c:f>
              <c:numCache>
                <c:formatCode>General</c:formatCode>
                <c:ptCount val="15"/>
                <c:pt idx="0">
                  <c:v>0</c:v>
                </c:pt>
                <c:pt idx="1">
                  <c:v>2</c:v>
                </c:pt>
                <c:pt idx="2">
                  <c:v>11</c:v>
                </c:pt>
                <c:pt idx="3">
                  <c:v>49</c:v>
                </c:pt>
                <c:pt idx="4">
                  <c:v>0</c:v>
                </c:pt>
                <c:pt idx="5">
                  <c:v>0</c:v>
                </c:pt>
                <c:pt idx="6">
                  <c:v>0</c:v>
                </c:pt>
                <c:pt idx="7">
                  <c:v>5</c:v>
                </c:pt>
                <c:pt idx="8">
                  <c:v>33</c:v>
                </c:pt>
                <c:pt idx="9">
                  <c:v>0</c:v>
                </c:pt>
                <c:pt idx="10">
                  <c:v>0</c:v>
                </c:pt>
                <c:pt idx="11">
                  <c:v>0</c:v>
                </c:pt>
                <c:pt idx="12">
                  <c:v>7</c:v>
                </c:pt>
                <c:pt idx="13">
                  <c:v>5</c:v>
                </c:pt>
                <c:pt idx="14">
                  <c:v>0</c:v>
                </c:pt>
              </c:numCache>
            </c:numRef>
          </c:val>
          <c:extLst>
            <c:ext xmlns:c16="http://schemas.microsoft.com/office/drawing/2014/chart" uri="{C3380CC4-5D6E-409C-BE32-E72D297353CC}">
              <c16:uniqueId val="{00000001-E245-4579-B640-ECF2C39C1DCE}"/>
            </c:ext>
          </c:extLst>
        </c:ser>
        <c:dLbls>
          <c:showLegendKey val="0"/>
          <c:showVal val="0"/>
          <c:showCatName val="0"/>
          <c:showSerName val="0"/>
          <c:showPercent val="0"/>
          <c:showBubbleSize val="0"/>
        </c:dLbls>
        <c:gapWidth val="35"/>
        <c:overlap val="100"/>
        <c:axId val="569418992"/>
        <c:axId val="569419384"/>
      </c:barChart>
      <c:catAx>
        <c:axId val="569418992"/>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2512211397304156"/>
              <c:y val="0.93669354838709673"/>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9419384"/>
        <c:crosses val="autoZero"/>
        <c:auto val="1"/>
        <c:lblAlgn val="ctr"/>
        <c:lblOffset val="100"/>
        <c:tickLblSkip val="1"/>
        <c:noMultiLvlLbl val="0"/>
      </c:catAx>
      <c:valAx>
        <c:axId val="569419384"/>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1.8848198932030043E-2"/>
              <c:y val="0.11374100414867497"/>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9418992"/>
        <c:crosses val="autoZero"/>
        <c:crossBetween val="between"/>
      </c:valAx>
      <c:spPr>
        <a:noFill/>
        <a:ln>
          <a:solidFill>
            <a:schemeClr val="bg2"/>
          </a:solidFill>
        </a:ln>
      </c:spPr>
    </c:plotArea>
    <c:legend>
      <c:legendPos val="l"/>
      <c:layout>
        <c:manualLayout>
          <c:xMode val="edge"/>
          <c:yMode val="edge"/>
          <c:x val="0.14263034387650697"/>
          <c:y val="4.9077978155956312E-2"/>
          <c:w val="0.14915034956913609"/>
          <c:h val="0.1321186167518533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(N=35)</c:v>
                </c:pt>
              </c:strCache>
            </c:strRef>
          </c:tx>
          <c:spPr>
            <a:ln w="41275">
              <a:solidFill>
                <a:srgbClr val="00B0F0"/>
              </a:solidFill>
            </a:ln>
          </c:spPr>
          <c:marker>
            <c:symbol val="none"/>
          </c:marker>
          <c:xVal>
            <c:numRef>
              <c:f>Sheet1!$A$2:$A$10</c:f>
              <c:numCache>
                <c:formatCode>General</c:formatCode>
                <c:ptCount val="9"/>
                <c:pt idx="0">
                  <c:v>0</c:v>
                </c:pt>
                <c:pt idx="1">
                  <c:v>1</c:v>
                </c:pt>
                <c:pt idx="2">
                  <c:v>2</c:v>
                </c:pt>
                <c:pt idx="3">
                  <c:v>3</c:v>
                </c:pt>
                <c:pt idx="4">
                  <c:v>4</c:v>
                </c:pt>
                <c:pt idx="5">
                  <c:v>5</c:v>
                </c:pt>
                <c:pt idx="6">
                  <c:v>6</c:v>
                </c:pt>
                <c:pt idx="7">
                  <c:v>7</c:v>
                </c:pt>
                <c:pt idx="8">
                  <c:v>8</c:v>
                </c:pt>
              </c:numCache>
            </c:numRef>
          </c:xVal>
          <c:yVal>
            <c:numRef>
              <c:f>Sheet1!$B$2:$B$10</c:f>
              <c:numCache>
                <c:formatCode>General</c:formatCode>
                <c:ptCount val="9"/>
                <c:pt idx="0">
                  <c:v>100</c:v>
                </c:pt>
                <c:pt idx="1">
                  <c:v>100</c:v>
                </c:pt>
                <c:pt idx="2">
                  <c:v>91.429000000000002</c:v>
                </c:pt>
                <c:pt idx="3">
                  <c:v>82.581000000000003</c:v>
                </c:pt>
                <c:pt idx="4">
                  <c:v>72.153999999999996</c:v>
                </c:pt>
                <c:pt idx="5">
                  <c:v>68.146000000000001</c:v>
                </c:pt>
                <c:pt idx="6">
                  <c:v>68.146000000000001</c:v>
                </c:pt>
                <c:pt idx="7">
                  <c:v>62.904000000000003</c:v>
                </c:pt>
                <c:pt idx="8">
                  <c:v>57.185000000000002</c:v>
                </c:pt>
              </c:numCache>
            </c:numRef>
          </c:yVal>
          <c:smooth val="0"/>
          <c:extLst>
            <c:ext xmlns:c16="http://schemas.microsoft.com/office/drawing/2014/chart" uri="{C3380CC4-5D6E-409C-BE32-E72D297353CC}">
              <c16:uniqueId val="{00000000-13AE-49C2-BB53-B3D0FD1BD844}"/>
            </c:ext>
          </c:extLst>
        </c:ser>
        <c:ser>
          <c:idx val="1"/>
          <c:order val="1"/>
          <c:tx>
            <c:strRef>
              <c:f>Sheet1!$C$1</c:f>
              <c:strCache>
                <c:ptCount val="1"/>
                <c:pt idx="0">
                  <c:v>Female (N=37)</c:v>
                </c:pt>
              </c:strCache>
            </c:strRef>
          </c:tx>
          <c:spPr>
            <a:ln w="41275">
              <a:solidFill>
                <a:srgbClr val="FF0000"/>
              </a:solidFill>
              <a:prstDash val="solid"/>
            </a:ln>
          </c:spPr>
          <c:marker>
            <c:symbol val="none"/>
          </c:marker>
          <c:xVal>
            <c:numRef>
              <c:f>Sheet1!$A$2:$A$10</c:f>
              <c:numCache>
                <c:formatCode>General</c:formatCode>
                <c:ptCount val="9"/>
                <c:pt idx="0">
                  <c:v>0</c:v>
                </c:pt>
                <c:pt idx="1">
                  <c:v>1</c:v>
                </c:pt>
                <c:pt idx="2">
                  <c:v>2</c:v>
                </c:pt>
                <c:pt idx="3">
                  <c:v>3</c:v>
                </c:pt>
                <c:pt idx="4">
                  <c:v>4</c:v>
                </c:pt>
                <c:pt idx="5">
                  <c:v>5</c:v>
                </c:pt>
                <c:pt idx="6">
                  <c:v>6</c:v>
                </c:pt>
                <c:pt idx="7">
                  <c:v>7</c:v>
                </c:pt>
                <c:pt idx="8">
                  <c:v>8</c:v>
                </c:pt>
              </c:numCache>
            </c:numRef>
          </c:xVal>
          <c:yVal>
            <c:numRef>
              <c:f>Sheet1!$C$2:$C$10</c:f>
              <c:numCache>
                <c:formatCode>General</c:formatCode>
                <c:ptCount val="9"/>
                <c:pt idx="0">
                  <c:v>100</c:v>
                </c:pt>
                <c:pt idx="1">
                  <c:v>100</c:v>
                </c:pt>
                <c:pt idx="2">
                  <c:v>94.436000000000007</c:v>
                </c:pt>
                <c:pt idx="3">
                  <c:v>85.754999999999995</c:v>
                </c:pt>
                <c:pt idx="4">
                  <c:v>82.578999999999994</c:v>
                </c:pt>
                <c:pt idx="5">
                  <c:v>79.275999999999996</c:v>
                </c:pt>
                <c:pt idx="6">
                  <c:v>79.275999999999996</c:v>
                </c:pt>
                <c:pt idx="7">
                  <c:v>75.102999999999994</c:v>
                </c:pt>
                <c:pt idx="8">
                  <c:v>60.082999999999998</c:v>
                </c:pt>
              </c:numCache>
            </c:numRef>
          </c:yVal>
          <c:smooth val="0"/>
          <c:extLst>
            <c:ext xmlns:c16="http://schemas.microsoft.com/office/drawing/2014/chart" uri="{C3380CC4-5D6E-409C-BE32-E72D297353CC}">
              <c16:uniqueId val="{00000001-13AE-49C2-BB53-B3D0FD1BD844}"/>
            </c:ext>
          </c:extLst>
        </c:ser>
        <c:dLbls>
          <c:showLegendKey val="0"/>
          <c:showVal val="0"/>
          <c:showCatName val="0"/>
          <c:showSerName val="0"/>
          <c:showPercent val="0"/>
          <c:showBubbleSize val="0"/>
        </c:dLbls>
        <c:axId val="566245224"/>
        <c:axId val="566244832"/>
      </c:scatterChart>
      <c:valAx>
        <c:axId val="566245224"/>
        <c:scaling>
          <c:orientation val="minMax"/>
          <c:max val="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6244832"/>
        <c:crosses val="autoZero"/>
        <c:crossBetween val="midCat"/>
        <c:majorUnit val="1"/>
      </c:valAx>
      <c:valAx>
        <c:axId val="5662448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6245224"/>
        <c:crosses val="autoZero"/>
        <c:crossBetween val="midCat"/>
        <c:majorUnit val="25"/>
      </c:valAx>
      <c:spPr>
        <a:noFill/>
        <a:ln>
          <a:solidFill>
            <a:schemeClr val="bg2"/>
          </a:solidFill>
        </a:ln>
      </c:spPr>
    </c:plotArea>
    <c:legend>
      <c:legendPos val="r"/>
      <c:layout>
        <c:manualLayout>
          <c:xMode val="edge"/>
          <c:yMode val="edge"/>
          <c:x val="0.54588083540839438"/>
          <c:y val="6.4230578080864631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(N=55)</c:v>
                </c:pt>
              </c:strCache>
            </c:strRef>
          </c:tx>
          <c:spPr>
            <a:ln w="41275">
              <a:solidFill>
                <a:srgbClr val="00B0F0"/>
              </a:solidFill>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Sheet1!$B$2:$B$13</c:f>
              <c:numCache>
                <c:formatCode>General</c:formatCode>
                <c:ptCount val="12"/>
                <c:pt idx="0">
                  <c:v>100</c:v>
                </c:pt>
                <c:pt idx="1">
                  <c:v>100</c:v>
                </c:pt>
                <c:pt idx="2">
                  <c:v>92.376999999999995</c:v>
                </c:pt>
                <c:pt idx="3">
                  <c:v>88.314999999999998</c:v>
                </c:pt>
                <c:pt idx="4">
                  <c:v>75.206000000000003</c:v>
                </c:pt>
                <c:pt idx="5">
                  <c:v>75.206000000000003</c:v>
                </c:pt>
                <c:pt idx="6">
                  <c:v>72.197999999999993</c:v>
                </c:pt>
                <c:pt idx="7">
                  <c:v>72.197999999999993</c:v>
                </c:pt>
                <c:pt idx="8">
                  <c:v>68.760000000000005</c:v>
                </c:pt>
                <c:pt idx="9">
                  <c:v>68.760000000000005</c:v>
                </c:pt>
                <c:pt idx="10">
                  <c:v>64.715000000000003</c:v>
                </c:pt>
                <c:pt idx="11">
                  <c:v>55.085000000000001</c:v>
                </c:pt>
              </c:numCache>
            </c:numRef>
          </c:yVal>
          <c:smooth val="0"/>
          <c:extLst>
            <c:ext xmlns:c16="http://schemas.microsoft.com/office/drawing/2014/chart" uri="{C3380CC4-5D6E-409C-BE32-E72D297353CC}">
              <c16:uniqueId val="{00000000-2110-43BA-A0F8-15CCDA6B70F2}"/>
            </c:ext>
          </c:extLst>
        </c:ser>
        <c:ser>
          <c:idx val="1"/>
          <c:order val="1"/>
          <c:tx>
            <c:strRef>
              <c:f>Sheet1!$C$1</c:f>
              <c:strCache>
                <c:ptCount val="1"/>
                <c:pt idx="0">
                  <c:v>Female (N=65)</c:v>
                </c:pt>
              </c:strCache>
            </c:strRef>
          </c:tx>
          <c:spPr>
            <a:ln w="41275">
              <a:solidFill>
                <a:srgbClr val="FF0000"/>
              </a:solidFill>
              <a:prstDash val="solid"/>
            </a:ln>
          </c:spPr>
          <c:marker>
            <c:symbol val="none"/>
          </c:marker>
          <c:xVal>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Sheet1!$C$2:$C$13</c:f>
              <c:numCache>
                <c:formatCode>General</c:formatCode>
                <c:ptCount val="12"/>
                <c:pt idx="0">
                  <c:v>100</c:v>
                </c:pt>
                <c:pt idx="1">
                  <c:v>100</c:v>
                </c:pt>
                <c:pt idx="2">
                  <c:v>78.745000000000005</c:v>
                </c:pt>
                <c:pt idx="3">
                  <c:v>66.495999999999995</c:v>
                </c:pt>
                <c:pt idx="4">
                  <c:v>62.902000000000001</c:v>
                </c:pt>
                <c:pt idx="5">
                  <c:v>60.655000000000001</c:v>
                </c:pt>
                <c:pt idx="6">
                  <c:v>58.128</c:v>
                </c:pt>
                <c:pt idx="7">
                  <c:v>55.220999999999997</c:v>
                </c:pt>
                <c:pt idx="8">
                  <c:v>46.018000000000001</c:v>
                </c:pt>
                <c:pt idx="9">
                  <c:v>46.018000000000001</c:v>
                </c:pt>
                <c:pt idx="10">
                  <c:v>46.018000000000001</c:v>
                </c:pt>
                <c:pt idx="11">
                  <c:v>46.018000000000001</c:v>
                </c:pt>
              </c:numCache>
            </c:numRef>
          </c:yVal>
          <c:smooth val="0"/>
          <c:extLst>
            <c:ext xmlns:c16="http://schemas.microsoft.com/office/drawing/2014/chart" uri="{C3380CC4-5D6E-409C-BE32-E72D297353CC}">
              <c16:uniqueId val="{00000001-2110-43BA-A0F8-15CCDA6B70F2}"/>
            </c:ext>
          </c:extLst>
        </c:ser>
        <c:dLbls>
          <c:showLegendKey val="0"/>
          <c:showVal val="0"/>
          <c:showCatName val="0"/>
          <c:showSerName val="0"/>
          <c:showPercent val="0"/>
          <c:showBubbleSize val="0"/>
        </c:dLbls>
        <c:axId val="657124608"/>
        <c:axId val="657125000"/>
      </c:scatterChart>
      <c:valAx>
        <c:axId val="65712460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125000"/>
        <c:crosses val="autoZero"/>
        <c:crossBetween val="midCat"/>
        <c:majorUnit val="1"/>
      </c:valAx>
      <c:valAx>
        <c:axId val="6571250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124608"/>
        <c:crosses val="autoZero"/>
        <c:crossBetween val="midCat"/>
        <c:majorUnit val="25"/>
      </c:valAx>
      <c:spPr>
        <a:noFill/>
        <a:ln>
          <a:solidFill>
            <a:schemeClr val="bg2"/>
          </a:solidFill>
        </a:ln>
      </c:spPr>
    </c:plotArea>
    <c:legend>
      <c:legendPos val="r"/>
      <c:layout>
        <c:manualLayout>
          <c:xMode val="edge"/>
          <c:yMode val="edge"/>
          <c:x val="0.53733382686138587"/>
          <c:y val="4.8251413904389237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(N=124)</c:v>
                </c:pt>
              </c:strCache>
            </c:strRef>
          </c:tx>
          <c:spPr>
            <a:ln w="41275">
              <a:solidFill>
                <a:srgbClr val="00B0F0"/>
              </a:solidFill>
            </a:ln>
          </c:spPr>
          <c:marker>
            <c:symbol val="none"/>
          </c:marker>
          <c:xVal>
            <c:numRef>
              <c:f>Sheet1!$A$2:$A$16</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xVal>
          <c:yVal>
            <c:numRef>
              <c:f>Sheet1!$B$2:$B$16</c:f>
              <c:numCache>
                <c:formatCode>General</c:formatCode>
                <c:ptCount val="15"/>
                <c:pt idx="0">
                  <c:v>100</c:v>
                </c:pt>
                <c:pt idx="1">
                  <c:v>100</c:v>
                </c:pt>
                <c:pt idx="2">
                  <c:v>94.085999999999999</c:v>
                </c:pt>
                <c:pt idx="3">
                  <c:v>86.504000000000005</c:v>
                </c:pt>
                <c:pt idx="4">
                  <c:v>80.489000000000004</c:v>
                </c:pt>
                <c:pt idx="5">
                  <c:v>73.888000000000005</c:v>
                </c:pt>
                <c:pt idx="6">
                  <c:v>68.980999999999995</c:v>
                </c:pt>
                <c:pt idx="7">
                  <c:v>64.799000000000007</c:v>
                </c:pt>
                <c:pt idx="8">
                  <c:v>63.219000000000001</c:v>
                </c:pt>
                <c:pt idx="9">
                  <c:v>61.302999999999997</c:v>
                </c:pt>
                <c:pt idx="10">
                  <c:v>59.189</c:v>
                </c:pt>
                <c:pt idx="11">
                  <c:v>56.912999999999997</c:v>
                </c:pt>
                <c:pt idx="12">
                  <c:v>48.209000000000003</c:v>
                </c:pt>
                <c:pt idx="13">
                  <c:v>44.765000000000001</c:v>
                </c:pt>
                <c:pt idx="14">
                  <c:v>44.765000000000001</c:v>
                </c:pt>
              </c:numCache>
            </c:numRef>
          </c:yVal>
          <c:smooth val="0"/>
          <c:extLst>
            <c:ext xmlns:c16="http://schemas.microsoft.com/office/drawing/2014/chart" uri="{C3380CC4-5D6E-409C-BE32-E72D297353CC}">
              <c16:uniqueId val="{00000000-3157-41FE-8883-5448FF741E85}"/>
            </c:ext>
          </c:extLst>
        </c:ser>
        <c:ser>
          <c:idx val="1"/>
          <c:order val="1"/>
          <c:tx>
            <c:strRef>
              <c:f>Sheet1!$C$1</c:f>
              <c:strCache>
                <c:ptCount val="1"/>
                <c:pt idx="0">
                  <c:v>Female (N=130)</c:v>
                </c:pt>
              </c:strCache>
            </c:strRef>
          </c:tx>
          <c:spPr>
            <a:ln w="41275">
              <a:solidFill>
                <a:srgbClr val="FF0000"/>
              </a:solidFill>
              <a:prstDash val="solid"/>
            </a:ln>
          </c:spPr>
          <c:marker>
            <c:symbol val="none"/>
          </c:marker>
          <c:xVal>
            <c:numRef>
              <c:f>Sheet1!$A$2:$A$16</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xVal>
          <c:yVal>
            <c:numRef>
              <c:f>Sheet1!$C$2:$C$16</c:f>
              <c:numCache>
                <c:formatCode>General</c:formatCode>
                <c:ptCount val="15"/>
                <c:pt idx="0">
                  <c:v>100</c:v>
                </c:pt>
                <c:pt idx="1">
                  <c:v>100</c:v>
                </c:pt>
                <c:pt idx="2">
                  <c:v>90.953000000000003</c:v>
                </c:pt>
                <c:pt idx="3">
                  <c:v>81.191000000000003</c:v>
                </c:pt>
                <c:pt idx="4">
                  <c:v>73.39</c:v>
                </c:pt>
                <c:pt idx="5">
                  <c:v>70.161000000000001</c:v>
                </c:pt>
                <c:pt idx="6">
                  <c:v>65.381</c:v>
                </c:pt>
                <c:pt idx="7">
                  <c:v>60.052999999999997</c:v>
                </c:pt>
                <c:pt idx="8">
                  <c:v>58.472000000000001</c:v>
                </c:pt>
                <c:pt idx="9">
                  <c:v>49.268000000000001</c:v>
                </c:pt>
                <c:pt idx="10">
                  <c:v>45.241</c:v>
                </c:pt>
                <c:pt idx="11">
                  <c:v>42.86</c:v>
                </c:pt>
                <c:pt idx="12">
                  <c:v>42.86</c:v>
                </c:pt>
                <c:pt idx="13">
                  <c:v>36.481999999999999</c:v>
                </c:pt>
                <c:pt idx="14">
                  <c:v>#N/A</c:v>
                </c:pt>
              </c:numCache>
            </c:numRef>
          </c:yVal>
          <c:smooth val="0"/>
          <c:extLst>
            <c:ext xmlns:c16="http://schemas.microsoft.com/office/drawing/2014/chart" uri="{C3380CC4-5D6E-409C-BE32-E72D297353CC}">
              <c16:uniqueId val="{00000001-3157-41FE-8883-5448FF741E85}"/>
            </c:ext>
          </c:extLst>
        </c:ser>
        <c:dLbls>
          <c:showLegendKey val="0"/>
          <c:showVal val="0"/>
          <c:showCatName val="0"/>
          <c:showSerName val="0"/>
          <c:showPercent val="0"/>
          <c:showBubbleSize val="0"/>
        </c:dLbls>
        <c:axId val="657208920"/>
        <c:axId val="657209312"/>
      </c:scatterChart>
      <c:valAx>
        <c:axId val="657208920"/>
        <c:scaling>
          <c:orientation val="minMax"/>
          <c:max val="1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09312"/>
        <c:crosses val="autoZero"/>
        <c:crossBetween val="midCat"/>
        <c:majorUnit val="1"/>
      </c:valAx>
      <c:valAx>
        <c:axId val="6572093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08920"/>
        <c:crosses val="autoZero"/>
        <c:crossBetween val="midCat"/>
        <c:majorUnit val="25"/>
      </c:valAx>
      <c:spPr>
        <a:noFill/>
        <a:ln>
          <a:solidFill>
            <a:schemeClr val="bg2"/>
          </a:solidFill>
        </a:ln>
      </c:spPr>
    </c:plotArea>
    <c:legend>
      <c:legendPos val="r"/>
      <c:layout>
        <c:manualLayout>
          <c:xMode val="edge"/>
          <c:yMode val="edge"/>
          <c:x val="0.5088437983713574"/>
          <c:y val="7.7546548227927475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(N=477)</c:v>
                </c:pt>
              </c:strCache>
            </c:strRef>
          </c:tx>
          <c:spPr>
            <a:ln w="41275">
              <a:solidFill>
                <a:srgbClr val="00B0F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100</c:v>
                </c:pt>
                <c:pt idx="1">
                  <c:v>100</c:v>
                </c:pt>
                <c:pt idx="2">
                  <c:v>88.756</c:v>
                </c:pt>
                <c:pt idx="3">
                  <c:v>79.197000000000003</c:v>
                </c:pt>
                <c:pt idx="4">
                  <c:v>72.099999999999994</c:v>
                </c:pt>
                <c:pt idx="5">
                  <c:v>64.742999999999995</c:v>
                </c:pt>
                <c:pt idx="6">
                  <c:v>59.488999999999997</c:v>
                </c:pt>
                <c:pt idx="7">
                  <c:v>55.295999999999999</c:v>
                </c:pt>
                <c:pt idx="8">
                  <c:v>53.593000000000004</c:v>
                </c:pt>
                <c:pt idx="9">
                  <c:v>49.758000000000003</c:v>
                </c:pt>
                <c:pt idx="10">
                  <c:v>47.061</c:v>
                </c:pt>
                <c:pt idx="11">
                  <c:v>45.070999999999998</c:v>
                </c:pt>
                <c:pt idx="12">
                  <c:v>43.460999999999999</c:v>
                </c:pt>
                <c:pt idx="13">
                  <c:v>40.621000000000002</c:v>
                </c:pt>
                <c:pt idx="14">
                  <c:v>38.331000000000003</c:v>
                </c:pt>
                <c:pt idx="15">
                  <c:v>37.094999999999999</c:v>
                </c:pt>
                <c:pt idx="16">
                  <c:v>35.720999999999997</c:v>
                </c:pt>
                <c:pt idx="17">
                  <c:v>34.292000000000002</c:v>
                </c:pt>
                <c:pt idx="18">
                  <c:v>31.239000000000001</c:v>
                </c:pt>
                <c:pt idx="19">
                  <c:v>31.239000000000001</c:v>
                </c:pt>
                <c:pt idx="20">
                  <c:v>#N/A</c:v>
                </c:pt>
              </c:numCache>
            </c:numRef>
          </c:yVal>
          <c:smooth val="0"/>
          <c:extLst>
            <c:ext xmlns:c16="http://schemas.microsoft.com/office/drawing/2014/chart" uri="{C3380CC4-5D6E-409C-BE32-E72D297353CC}">
              <c16:uniqueId val="{00000000-860F-4115-9948-DAA9F2D9CED0}"/>
            </c:ext>
          </c:extLst>
        </c:ser>
        <c:ser>
          <c:idx val="1"/>
          <c:order val="1"/>
          <c:tx>
            <c:strRef>
              <c:f>Sheet1!$C$1</c:f>
              <c:strCache>
                <c:ptCount val="1"/>
                <c:pt idx="0">
                  <c:v>Female (N=711)</c:v>
                </c:pt>
              </c:strCache>
            </c:strRef>
          </c:tx>
          <c:spPr>
            <a:ln w="41275">
              <a:solidFill>
                <a:srgbClr val="FF0000"/>
              </a:solidFill>
              <a:prstDash val="solid"/>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100</c:v>
                </c:pt>
                <c:pt idx="1">
                  <c:v>100</c:v>
                </c:pt>
                <c:pt idx="2">
                  <c:v>86.61</c:v>
                </c:pt>
                <c:pt idx="3">
                  <c:v>75.296999999999997</c:v>
                </c:pt>
                <c:pt idx="4">
                  <c:v>68.492999999999995</c:v>
                </c:pt>
                <c:pt idx="5">
                  <c:v>61.427</c:v>
                </c:pt>
                <c:pt idx="6">
                  <c:v>55.11</c:v>
                </c:pt>
                <c:pt idx="7">
                  <c:v>51.33</c:v>
                </c:pt>
                <c:pt idx="8">
                  <c:v>48.317</c:v>
                </c:pt>
                <c:pt idx="9">
                  <c:v>46.326000000000001</c:v>
                </c:pt>
                <c:pt idx="10">
                  <c:v>43.834000000000003</c:v>
                </c:pt>
                <c:pt idx="11">
                  <c:v>40.39</c:v>
                </c:pt>
                <c:pt idx="12">
                  <c:v>38.274999999999999</c:v>
                </c:pt>
                <c:pt idx="13">
                  <c:v>32.707000000000001</c:v>
                </c:pt>
                <c:pt idx="14">
                  <c:v>32.707000000000001</c:v>
                </c:pt>
                <c:pt idx="15">
                  <c:v>29.701000000000001</c:v>
                </c:pt>
                <c:pt idx="16">
                  <c:v>29.701000000000001</c:v>
                </c:pt>
                <c:pt idx="17">
                  <c:v>28.513000000000002</c:v>
                </c:pt>
                <c:pt idx="18">
                  <c:v>28.513000000000002</c:v>
                </c:pt>
                <c:pt idx="19">
                  <c:v>28.513000000000002</c:v>
                </c:pt>
                <c:pt idx="20">
                  <c:v>28.513000000000002</c:v>
                </c:pt>
              </c:numCache>
            </c:numRef>
          </c:yVal>
          <c:smooth val="0"/>
          <c:extLst>
            <c:ext xmlns:c16="http://schemas.microsoft.com/office/drawing/2014/chart" uri="{C3380CC4-5D6E-409C-BE32-E72D297353CC}">
              <c16:uniqueId val="{00000001-860F-4115-9948-DAA9F2D9CED0}"/>
            </c:ext>
          </c:extLst>
        </c:ser>
        <c:dLbls>
          <c:showLegendKey val="0"/>
          <c:showVal val="0"/>
          <c:showCatName val="0"/>
          <c:showSerName val="0"/>
          <c:showPercent val="0"/>
          <c:showBubbleSize val="0"/>
        </c:dLbls>
        <c:axId val="657210096"/>
        <c:axId val="657210488"/>
      </c:scatterChart>
      <c:valAx>
        <c:axId val="6572100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0488"/>
        <c:crosses val="autoZero"/>
        <c:crossBetween val="midCat"/>
        <c:majorUnit val="1"/>
      </c:valAx>
      <c:valAx>
        <c:axId val="6572104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0096"/>
        <c:crosses val="autoZero"/>
        <c:crossBetween val="midCat"/>
        <c:majorUnit val="25"/>
      </c:valAx>
      <c:spPr>
        <a:noFill/>
        <a:ln>
          <a:solidFill>
            <a:schemeClr val="bg2"/>
          </a:solidFill>
        </a:ln>
      </c:spPr>
    </c:plotArea>
    <c:legend>
      <c:legendPos val="r"/>
      <c:layout>
        <c:manualLayout>
          <c:xMode val="edge"/>
          <c:yMode val="edge"/>
          <c:x val="0.51881530834286738"/>
          <c:y val="6.4230578080864631E-2"/>
          <c:w val="0.39692483682902469"/>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(N=466)</c:v>
                </c:pt>
              </c:strCache>
            </c:strRef>
          </c:tx>
          <c:spPr>
            <a:ln w="41275">
              <a:solidFill>
                <a:srgbClr val="00B0F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91.387</c:v>
                </c:pt>
                <c:pt idx="2">
                  <c:v>89.849000000000004</c:v>
                </c:pt>
                <c:pt idx="3">
                  <c:v>87.614000000000004</c:v>
                </c:pt>
                <c:pt idx="4">
                  <c:v>87.165000000000006</c:v>
                </c:pt>
                <c:pt idx="5">
                  <c:v>86.486999999999995</c:v>
                </c:pt>
                <c:pt idx="6">
                  <c:v>86.034000000000006</c:v>
                </c:pt>
                <c:pt idx="7">
                  <c:v>85.807000000000002</c:v>
                </c:pt>
                <c:pt idx="8">
                  <c:v>84.668000000000006</c:v>
                </c:pt>
                <c:pt idx="9">
                  <c:v>83.753</c:v>
                </c:pt>
                <c:pt idx="10">
                  <c:v>82.600999999999999</c:v>
                </c:pt>
                <c:pt idx="11">
                  <c:v>81.212999999999994</c:v>
                </c:pt>
                <c:pt idx="12">
                  <c:v>80.515000000000001</c:v>
                </c:pt>
                <c:pt idx="13">
                  <c:v>73.022000000000006</c:v>
                </c:pt>
                <c:pt idx="14">
                  <c:v>66.921999999999997</c:v>
                </c:pt>
                <c:pt idx="15">
                  <c:v>61.49</c:v>
                </c:pt>
                <c:pt idx="16">
                  <c:v>55.497</c:v>
                </c:pt>
                <c:pt idx="17">
                  <c:v>51.613</c:v>
                </c:pt>
                <c:pt idx="18">
                  <c:v>47.262</c:v>
                </c:pt>
                <c:pt idx="19">
                  <c:v>45.969000000000001</c:v>
                </c:pt>
                <c:pt idx="20">
                  <c:v>44.017000000000003</c:v>
                </c:pt>
                <c:pt idx="21">
                  <c:v>42.466999999999999</c:v>
                </c:pt>
                <c:pt idx="22">
                  <c:v>39.162999999999997</c:v>
                </c:pt>
                <c:pt idx="23">
                  <c:v>38.380000000000003</c:v>
                </c:pt>
                <c:pt idx="24">
                  <c:v>35.637999999999998</c:v>
                </c:pt>
                <c:pt idx="25">
                  <c:v>34.558999999999997</c:v>
                </c:pt>
                <c:pt idx="26">
                  <c:v>34.558999999999997</c:v>
                </c:pt>
                <c:pt idx="27">
                  <c:v>33.228999999999999</c:v>
                </c:pt>
                <c:pt idx="28">
                  <c:v>31.785</c:v>
                </c:pt>
                <c:pt idx="29">
                  <c:v>28.49</c:v>
                </c:pt>
                <c:pt idx="30">
                  <c:v>28.49</c:v>
                </c:pt>
              </c:numCache>
            </c:numRef>
          </c:yVal>
          <c:smooth val="0"/>
          <c:extLst>
            <c:ext xmlns:c16="http://schemas.microsoft.com/office/drawing/2014/chart" uri="{C3380CC4-5D6E-409C-BE32-E72D297353CC}">
              <c16:uniqueId val="{00000000-4FA0-4603-8CD7-A310378599AD}"/>
            </c:ext>
          </c:extLst>
        </c:ser>
        <c:ser>
          <c:idx val="1"/>
          <c:order val="1"/>
          <c:tx>
            <c:strRef>
              <c:f>Sheet1!$C$1</c:f>
              <c:strCache>
                <c:ptCount val="1"/>
                <c:pt idx="0">
                  <c:v>Male/Female (N=566)</c:v>
                </c:pt>
              </c:strCache>
            </c:strRef>
          </c:tx>
          <c:spPr>
            <a:ln w="41275">
              <a:solidFill>
                <a:srgbClr val="0080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91.671999999999997</c:v>
                </c:pt>
                <c:pt idx="2">
                  <c:v>89.144000000000005</c:v>
                </c:pt>
                <c:pt idx="3">
                  <c:v>86.412000000000006</c:v>
                </c:pt>
                <c:pt idx="4">
                  <c:v>85.132999999999996</c:v>
                </c:pt>
                <c:pt idx="5">
                  <c:v>83.850999999999999</c:v>
                </c:pt>
                <c:pt idx="6">
                  <c:v>82.748999999999995</c:v>
                </c:pt>
                <c:pt idx="7">
                  <c:v>82.01</c:v>
                </c:pt>
                <c:pt idx="8">
                  <c:v>81.082999999999998</c:v>
                </c:pt>
                <c:pt idx="9">
                  <c:v>80.340999999999994</c:v>
                </c:pt>
                <c:pt idx="10">
                  <c:v>79.227999999999994</c:v>
                </c:pt>
                <c:pt idx="11">
                  <c:v>78.483999999999995</c:v>
                </c:pt>
                <c:pt idx="12">
                  <c:v>77.364999999999995</c:v>
                </c:pt>
                <c:pt idx="13">
                  <c:v>66.997</c:v>
                </c:pt>
                <c:pt idx="14">
                  <c:v>57.073999999999998</c:v>
                </c:pt>
                <c:pt idx="15">
                  <c:v>53.302999999999997</c:v>
                </c:pt>
                <c:pt idx="16">
                  <c:v>48.09</c:v>
                </c:pt>
                <c:pt idx="17">
                  <c:v>42.814</c:v>
                </c:pt>
                <c:pt idx="18">
                  <c:v>40.814</c:v>
                </c:pt>
                <c:pt idx="19">
                  <c:v>39.250999999999998</c:v>
                </c:pt>
                <c:pt idx="20">
                  <c:v>36.442</c:v>
                </c:pt>
                <c:pt idx="21">
                  <c:v>33.768000000000001</c:v>
                </c:pt>
                <c:pt idx="22">
                  <c:v>32.517000000000003</c:v>
                </c:pt>
                <c:pt idx="23">
                  <c:v>31.81</c:v>
                </c:pt>
                <c:pt idx="24">
                  <c:v>27.725999999999999</c:v>
                </c:pt>
                <c:pt idx="25">
                  <c:v>27.725999999999999</c:v>
                </c:pt>
                <c:pt idx="26">
                  <c:v>24.646000000000001</c:v>
                </c:pt>
                <c:pt idx="27">
                  <c:v>24.646000000000001</c:v>
                </c:pt>
                <c:pt idx="28">
                  <c:v>24.646000000000001</c:v>
                </c:pt>
                <c:pt idx="29">
                  <c:v>24.646000000000001</c:v>
                </c:pt>
                <c:pt idx="30">
                  <c:v>23.105</c:v>
                </c:pt>
              </c:numCache>
            </c:numRef>
          </c:yVal>
          <c:smooth val="0"/>
          <c:extLst>
            <c:ext xmlns:c16="http://schemas.microsoft.com/office/drawing/2014/chart" uri="{C3380CC4-5D6E-409C-BE32-E72D297353CC}">
              <c16:uniqueId val="{00000001-4FA0-4603-8CD7-A310378599AD}"/>
            </c:ext>
          </c:extLst>
        </c:ser>
        <c:ser>
          <c:idx val="2"/>
          <c:order val="2"/>
          <c:tx>
            <c:strRef>
              <c:f>Sheet1!$D$1</c:f>
              <c:strCache>
                <c:ptCount val="1"/>
                <c:pt idx="0">
                  <c:v>Female/Male (N=459)</c:v>
                </c:pt>
              </c:strCache>
            </c:strRef>
          </c:tx>
          <c:spPr>
            <a:ln w="41275">
              <a:solidFill>
                <a:srgbClr val="FF00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92.756</c:v>
                </c:pt>
                <c:pt idx="2">
                  <c:v>89.626999999999995</c:v>
                </c:pt>
                <c:pt idx="3">
                  <c:v>88.486999999999995</c:v>
                </c:pt>
                <c:pt idx="4">
                  <c:v>87.569000000000003</c:v>
                </c:pt>
                <c:pt idx="5">
                  <c:v>86.183999999999997</c:v>
                </c:pt>
                <c:pt idx="6">
                  <c:v>84.798000000000002</c:v>
                </c:pt>
                <c:pt idx="7">
                  <c:v>84.332999999999998</c:v>
                </c:pt>
                <c:pt idx="8">
                  <c:v>83.635000000000005</c:v>
                </c:pt>
                <c:pt idx="9">
                  <c:v>83.635000000000005</c:v>
                </c:pt>
                <c:pt idx="10">
                  <c:v>82.703999999999994</c:v>
                </c:pt>
                <c:pt idx="11">
                  <c:v>81.53</c:v>
                </c:pt>
                <c:pt idx="12">
                  <c:v>80.820999999999998</c:v>
                </c:pt>
                <c:pt idx="13">
                  <c:v>72.516999999999996</c:v>
                </c:pt>
                <c:pt idx="14">
                  <c:v>64.983000000000004</c:v>
                </c:pt>
                <c:pt idx="15">
                  <c:v>58.075000000000003</c:v>
                </c:pt>
                <c:pt idx="16">
                  <c:v>53.683</c:v>
                </c:pt>
                <c:pt idx="17">
                  <c:v>49.866</c:v>
                </c:pt>
                <c:pt idx="18">
                  <c:v>47.99</c:v>
                </c:pt>
                <c:pt idx="19">
                  <c:v>45.923999999999999</c:v>
                </c:pt>
                <c:pt idx="20">
                  <c:v>42.93</c:v>
                </c:pt>
                <c:pt idx="21">
                  <c:v>40.185000000000002</c:v>
                </c:pt>
                <c:pt idx="22">
                  <c:v>39.454999999999998</c:v>
                </c:pt>
                <c:pt idx="23">
                  <c:v>35.557000000000002</c:v>
                </c:pt>
                <c:pt idx="24">
                  <c:v>34.331000000000003</c:v>
                </c:pt>
                <c:pt idx="25">
                  <c:v>32.957999999999998</c:v>
                </c:pt>
                <c:pt idx="26">
                  <c:v>31.388000000000002</c:v>
                </c:pt>
                <c:pt idx="27">
                  <c:v>29.736000000000001</c:v>
                </c:pt>
                <c:pt idx="28">
                  <c:v>29.736000000000001</c:v>
                </c:pt>
                <c:pt idx="29">
                  <c:v>29.736000000000001</c:v>
                </c:pt>
                <c:pt idx="30">
                  <c:v>27.257999999999999</c:v>
                </c:pt>
              </c:numCache>
            </c:numRef>
          </c:yVal>
          <c:smooth val="0"/>
          <c:extLst>
            <c:ext xmlns:c16="http://schemas.microsoft.com/office/drawing/2014/chart" uri="{C3380CC4-5D6E-409C-BE32-E72D297353CC}">
              <c16:uniqueId val="{00000002-4FA0-4603-8CD7-A310378599AD}"/>
            </c:ext>
          </c:extLst>
        </c:ser>
        <c:ser>
          <c:idx val="3"/>
          <c:order val="3"/>
          <c:tx>
            <c:strRef>
              <c:f>Sheet1!$E$1</c:f>
              <c:strCache>
                <c:ptCount val="1"/>
                <c:pt idx="0">
                  <c:v>Female/Female (N=689)</c:v>
                </c:pt>
              </c:strCache>
            </c:strRef>
          </c:tx>
          <c:spPr>
            <a:ln w="41275">
              <a:solidFill>
                <a:srgbClr val="9933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92.430999999999997</c:v>
                </c:pt>
                <c:pt idx="2">
                  <c:v>90.355000000000004</c:v>
                </c:pt>
                <c:pt idx="3">
                  <c:v>89.906999999999996</c:v>
                </c:pt>
                <c:pt idx="4">
                  <c:v>88.414000000000001</c:v>
                </c:pt>
                <c:pt idx="5">
                  <c:v>87.665999999999997</c:v>
                </c:pt>
                <c:pt idx="6">
                  <c:v>86.314999999999998</c:v>
                </c:pt>
                <c:pt idx="7">
                  <c:v>85.712000000000003</c:v>
                </c:pt>
                <c:pt idx="8">
                  <c:v>85.408000000000001</c:v>
                </c:pt>
                <c:pt idx="9">
                  <c:v>84.488</c:v>
                </c:pt>
                <c:pt idx="10">
                  <c:v>83.105999999999995</c:v>
                </c:pt>
                <c:pt idx="11">
                  <c:v>82.183000000000007</c:v>
                </c:pt>
                <c:pt idx="12">
                  <c:v>81.41</c:v>
                </c:pt>
                <c:pt idx="13">
                  <c:v>71.113</c:v>
                </c:pt>
                <c:pt idx="14">
                  <c:v>63.210999999999999</c:v>
                </c:pt>
                <c:pt idx="15">
                  <c:v>56.738999999999997</c:v>
                </c:pt>
                <c:pt idx="16">
                  <c:v>52.253999999999998</c:v>
                </c:pt>
                <c:pt idx="17">
                  <c:v>48.543999999999997</c:v>
                </c:pt>
                <c:pt idx="18">
                  <c:v>44.344999999999999</c:v>
                </c:pt>
                <c:pt idx="19">
                  <c:v>39.865000000000002</c:v>
                </c:pt>
                <c:pt idx="20">
                  <c:v>37.664000000000001</c:v>
                </c:pt>
                <c:pt idx="21">
                  <c:v>35.942</c:v>
                </c:pt>
                <c:pt idx="22">
                  <c:v>32.712000000000003</c:v>
                </c:pt>
                <c:pt idx="23">
                  <c:v>31.155000000000001</c:v>
                </c:pt>
                <c:pt idx="24">
                  <c:v>25.013000000000002</c:v>
                </c:pt>
                <c:pt idx="25">
                  <c:v>25.013000000000002</c:v>
                </c:pt>
                <c:pt idx="26">
                  <c:v>22.146999999999998</c:v>
                </c:pt>
                <c:pt idx="27">
                  <c:v>22.146999999999998</c:v>
                </c:pt>
                <c:pt idx="28">
                  <c:v>20.443000000000001</c:v>
                </c:pt>
                <c:pt idx="29">
                  <c:v>#N/A</c:v>
                </c:pt>
                <c:pt idx="30">
                  <c:v>#N/A</c:v>
                </c:pt>
              </c:numCache>
            </c:numRef>
          </c:yVal>
          <c:smooth val="0"/>
          <c:extLst>
            <c:ext xmlns:c16="http://schemas.microsoft.com/office/drawing/2014/chart" uri="{C3380CC4-5D6E-409C-BE32-E72D297353CC}">
              <c16:uniqueId val="{00000003-4FA0-4603-8CD7-A310378599AD}"/>
            </c:ext>
          </c:extLst>
        </c:ser>
        <c:dLbls>
          <c:showLegendKey val="0"/>
          <c:showVal val="0"/>
          <c:showCatName val="0"/>
          <c:showSerName val="0"/>
          <c:showPercent val="0"/>
          <c:showBubbleSize val="0"/>
        </c:dLbls>
        <c:axId val="657211272"/>
        <c:axId val="657211664"/>
      </c:scatterChart>
      <c:valAx>
        <c:axId val="657211272"/>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1664"/>
        <c:crosses val="autoZero"/>
        <c:crossBetween val="midCat"/>
        <c:majorUnit val="1"/>
      </c:valAx>
      <c:valAx>
        <c:axId val="657211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1272"/>
        <c:crosses val="autoZero"/>
        <c:crossBetween val="midCat"/>
        <c:majorUnit val="25"/>
      </c:valAx>
      <c:spPr>
        <a:noFill/>
        <a:ln>
          <a:solidFill>
            <a:schemeClr val="bg2"/>
          </a:solidFill>
        </a:ln>
      </c:spPr>
    </c:plotArea>
    <c:legend>
      <c:legendPos val="r"/>
      <c:layout>
        <c:manualLayout>
          <c:xMode val="edge"/>
          <c:yMode val="edge"/>
          <c:x val="0.34365781710914456"/>
          <c:y val="4.8387096774193547E-2"/>
          <c:w val="0.62932896662253501"/>
          <c:h val="0.1611142155617644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1988-1999 (N=602)</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86.988</c:v>
                </c:pt>
                <c:pt idx="2">
                  <c:v>83.593000000000004</c:v>
                </c:pt>
                <c:pt idx="3">
                  <c:v>81.039000000000001</c:v>
                </c:pt>
                <c:pt idx="4">
                  <c:v>78.991</c:v>
                </c:pt>
                <c:pt idx="5">
                  <c:v>77.790999999999997</c:v>
                </c:pt>
                <c:pt idx="6">
                  <c:v>76.075000000000003</c:v>
                </c:pt>
                <c:pt idx="7">
                  <c:v>75.212000000000003</c:v>
                </c:pt>
                <c:pt idx="8">
                  <c:v>73.992000000000004</c:v>
                </c:pt>
                <c:pt idx="9">
                  <c:v>73.290999999999997</c:v>
                </c:pt>
                <c:pt idx="10">
                  <c:v>72.414000000000001</c:v>
                </c:pt>
                <c:pt idx="11">
                  <c:v>71.356999999999999</c:v>
                </c:pt>
                <c:pt idx="12">
                  <c:v>70.295000000000002</c:v>
                </c:pt>
                <c:pt idx="13">
                  <c:v>61.021000000000001</c:v>
                </c:pt>
                <c:pt idx="14">
                  <c:v>52.018000000000001</c:v>
                </c:pt>
                <c:pt idx="15">
                  <c:v>46.780999999999999</c:v>
                </c:pt>
                <c:pt idx="16">
                  <c:v>42.634999999999998</c:v>
                </c:pt>
                <c:pt idx="17">
                  <c:v>38.874000000000002</c:v>
                </c:pt>
                <c:pt idx="18">
                  <c:v>35.828000000000003</c:v>
                </c:pt>
                <c:pt idx="19">
                  <c:v>33.579000000000001</c:v>
                </c:pt>
                <c:pt idx="20">
                  <c:v>32.798000000000002</c:v>
                </c:pt>
                <c:pt idx="21">
                  <c:v>32.237000000000002</c:v>
                </c:pt>
                <c:pt idx="22">
                  <c:v>30.495000000000001</c:v>
                </c:pt>
                <c:pt idx="23">
                  <c:v>28.678999999999998</c:v>
                </c:pt>
                <c:pt idx="24">
                  <c:v>26.506</c:v>
                </c:pt>
                <c:pt idx="25">
                  <c:v>26.178999999999998</c:v>
                </c:pt>
                <c:pt idx="26">
                  <c:v>24.542999999999999</c:v>
                </c:pt>
                <c:pt idx="27">
                  <c:v>24.215</c:v>
                </c:pt>
                <c:pt idx="28">
                  <c:v>23.533000000000001</c:v>
                </c:pt>
                <c:pt idx="29">
                  <c:v>22.141999999999999</c:v>
                </c:pt>
                <c:pt idx="30">
                  <c:v>20.879000000000001</c:v>
                </c:pt>
                <c:pt idx="31">
                  <c:v>20.343</c:v>
                </c:pt>
              </c:numCache>
            </c:numRef>
          </c:yVal>
          <c:smooth val="0"/>
          <c:extLst>
            <c:ext xmlns:c16="http://schemas.microsoft.com/office/drawing/2014/chart" uri="{C3380CC4-5D6E-409C-BE32-E72D297353CC}">
              <c16:uniqueId val="{00000000-64CD-48DA-B696-AFFA4F1F04FC}"/>
            </c:ext>
          </c:extLst>
        </c:ser>
        <c:ser>
          <c:idx val="1"/>
          <c:order val="1"/>
          <c:tx>
            <c:strRef>
              <c:f>Sheet1!$C$1</c:f>
              <c:strCache>
                <c:ptCount val="1"/>
                <c:pt idx="0">
                  <c:v>2000-2007 (N=657)</c:v>
                </c:pt>
              </c:strCache>
            </c:strRef>
          </c:tx>
          <c:spPr>
            <a:ln w="41275">
              <a:solidFill>
                <a:srgbClr val="00B0F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93.135999999999996</c:v>
                </c:pt>
                <c:pt idx="2">
                  <c:v>90.375</c:v>
                </c:pt>
                <c:pt idx="3">
                  <c:v>89.144000000000005</c:v>
                </c:pt>
                <c:pt idx="4">
                  <c:v>88.221000000000004</c:v>
                </c:pt>
                <c:pt idx="5">
                  <c:v>86.989000000000004</c:v>
                </c:pt>
                <c:pt idx="6">
                  <c:v>86.373000000000005</c:v>
                </c:pt>
                <c:pt idx="7">
                  <c:v>85.911000000000001</c:v>
                </c:pt>
                <c:pt idx="8">
                  <c:v>85.448999999999998</c:v>
                </c:pt>
                <c:pt idx="9">
                  <c:v>85.14</c:v>
                </c:pt>
                <c:pt idx="10">
                  <c:v>83.129000000000005</c:v>
                </c:pt>
                <c:pt idx="11">
                  <c:v>82.197999999999993</c:v>
                </c:pt>
                <c:pt idx="12">
                  <c:v>81.730999999999995</c:v>
                </c:pt>
                <c:pt idx="13">
                  <c:v>72.162999999999997</c:v>
                </c:pt>
                <c:pt idx="14">
                  <c:v>64.613</c:v>
                </c:pt>
                <c:pt idx="15">
                  <c:v>58.609000000000002</c:v>
                </c:pt>
                <c:pt idx="16">
                  <c:v>53.363999999999997</c:v>
                </c:pt>
                <c:pt idx="17">
                  <c:v>48.805999999999997</c:v>
                </c:pt>
                <c:pt idx="18">
                  <c:v>45.819000000000003</c:v>
                </c:pt>
                <c:pt idx="19">
                  <c:v>43.551000000000002</c:v>
                </c:pt>
                <c:pt idx="20">
                  <c:v>40.441000000000003</c:v>
                </c:pt>
                <c:pt idx="21">
                  <c:v>37.307000000000002</c:v>
                </c:pt>
                <c:pt idx="22">
                  <c:v>35.201000000000001</c:v>
                </c:pt>
                <c:pt idx="23">
                  <c:v>33.96</c:v>
                </c:pt>
                <c:pt idx="24">
                  <c:v>29.033999999999999</c:v>
                </c:pt>
                <c:pt idx="25">
                  <c:v>28.126999999999999</c:v>
                </c:pt>
                <c:pt idx="26">
                  <c:v>27.001999999999999</c:v>
                </c:pt>
                <c:pt idx="27">
                  <c:v>#N/A</c:v>
                </c:pt>
                <c:pt idx="28">
                  <c:v>#N/A</c:v>
                </c:pt>
                <c:pt idx="29">
                  <c:v>#N/A</c:v>
                </c:pt>
                <c:pt idx="30">
                  <c:v>#N/A</c:v>
                </c:pt>
                <c:pt idx="31">
                  <c:v>#N/A</c:v>
                </c:pt>
              </c:numCache>
            </c:numRef>
          </c:yVal>
          <c:smooth val="0"/>
          <c:extLst>
            <c:ext xmlns:c16="http://schemas.microsoft.com/office/drawing/2014/chart" uri="{C3380CC4-5D6E-409C-BE32-E72D297353CC}">
              <c16:uniqueId val="{00000001-64CD-48DA-B696-AFFA4F1F04FC}"/>
            </c:ext>
          </c:extLst>
        </c:ser>
        <c:ser>
          <c:idx val="2"/>
          <c:order val="2"/>
          <c:tx>
            <c:strRef>
              <c:f>Sheet1!$D$1</c:f>
              <c:strCache>
                <c:ptCount val="1"/>
                <c:pt idx="0">
                  <c:v>2008-6/2016 (N=958)</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94.33</c:v>
                </c:pt>
                <c:pt idx="2">
                  <c:v>92.813999999999993</c:v>
                </c:pt>
                <c:pt idx="3">
                  <c:v>91.378</c:v>
                </c:pt>
                <c:pt idx="4">
                  <c:v>90.822000000000003</c:v>
                </c:pt>
                <c:pt idx="5">
                  <c:v>90.04</c:v>
                </c:pt>
                <c:pt idx="6">
                  <c:v>88.918000000000006</c:v>
                </c:pt>
                <c:pt idx="7">
                  <c:v>88.578999999999994</c:v>
                </c:pt>
                <c:pt idx="8">
                  <c:v>88.010999999999996</c:v>
                </c:pt>
                <c:pt idx="9">
                  <c:v>87.099000000000004</c:v>
                </c:pt>
                <c:pt idx="10">
                  <c:v>86.185000000000002</c:v>
                </c:pt>
                <c:pt idx="11">
                  <c:v>85.152000000000001</c:v>
                </c:pt>
                <c:pt idx="12">
                  <c:v>83.995000000000005</c:v>
                </c:pt>
                <c:pt idx="13">
                  <c:v>74.823999999999998</c:v>
                </c:pt>
                <c:pt idx="14">
                  <c:v>67.338999999999999</c:v>
                </c:pt>
                <c:pt idx="15">
                  <c:v>61.970999999999997</c:v>
                </c:pt>
                <c:pt idx="16">
                  <c:v>56.911000000000001</c:v>
                </c:pt>
                <c:pt idx="17">
                  <c:v>53.448</c:v>
                </c:pt>
                <c:pt idx="18">
                  <c:v>50.500999999999998</c:v>
                </c:pt>
                <c:pt idx="19">
                  <c:v>48.268999999999998</c:v>
                </c:pt>
                <c:pt idx="20">
                  <c:v>#N/A</c:v>
                </c:pt>
                <c:pt idx="21">
                  <c:v>#N/A</c:v>
                </c:pt>
                <c:pt idx="22">
                  <c:v>#N/A</c:v>
                </c:pt>
                <c:pt idx="23">
                  <c:v>#N/A</c:v>
                </c:pt>
                <c:pt idx="24">
                  <c:v>#N/A</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2-64CD-48DA-B696-AFFA4F1F04FC}"/>
            </c:ext>
          </c:extLst>
        </c:ser>
        <c:dLbls>
          <c:showLegendKey val="0"/>
          <c:showVal val="0"/>
          <c:showCatName val="0"/>
          <c:showSerName val="0"/>
          <c:showPercent val="0"/>
          <c:showBubbleSize val="0"/>
        </c:dLbls>
        <c:axId val="656140816"/>
        <c:axId val="657212840"/>
      </c:scatterChart>
      <c:valAx>
        <c:axId val="65614081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2840"/>
        <c:crosses val="autoZero"/>
        <c:crossBetween val="midCat"/>
        <c:majorUnit val="1"/>
      </c:valAx>
      <c:valAx>
        <c:axId val="657212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6140816"/>
        <c:crosses val="autoZero"/>
        <c:crossBetween val="midCat"/>
        <c:majorUnit val="25"/>
      </c:valAx>
      <c:spPr>
        <a:noFill/>
        <a:ln>
          <a:solidFill>
            <a:schemeClr val="bg2"/>
          </a:solidFill>
        </a:ln>
      </c:spPr>
    </c:plotArea>
    <c:legend>
      <c:legendPos val="r"/>
      <c:layout>
        <c:manualLayout>
          <c:xMode val="edge"/>
          <c:yMode val="edge"/>
          <c:x val="0.1089748681857246"/>
          <c:y val="0.61671723019916636"/>
          <c:w val="0.25289828815645832"/>
          <c:h val="0.18737957387679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9541233816363E-2"/>
          <c:y val="3.6167767136564881E-2"/>
          <c:w val="0.87737962511323264"/>
          <c:h val="0.82588972276902883"/>
        </c:manualLayout>
      </c:layout>
      <c:scatterChart>
        <c:scatterStyle val="lineMarker"/>
        <c:varyColors val="0"/>
        <c:ser>
          <c:idx val="0"/>
          <c:order val="0"/>
          <c:tx>
            <c:strRef>
              <c:f>Sheet1!$B$1</c:f>
              <c:strCache>
                <c:ptCount val="1"/>
                <c:pt idx="0">
                  <c:v>0 - 10  (N = 279)</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94.263999999999996</c:v>
                </c:pt>
                <c:pt idx="2">
                  <c:v>91.337999999999994</c:v>
                </c:pt>
                <c:pt idx="3">
                  <c:v>89.840999999999994</c:v>
                </c:pt>
                <c:pt idx="4">
                  <c:v>89.091999999999999</c:v>
                </c:pt>
                <c:pt idx="5">
                  <c:v>89.091999999999999</c:v>
                </c:pt>
                <c:pt idx="6">
                  <c:v>87.588999999999999</c:v>
                </c:pt>
                <c:pt idx="7">
                  <c:v>87.212999999999994</c:v>
                </c:pt>
                <c:pt idx="8">
                  <c:v>86.081999999999994</c:v>
                </c:pt>
                <c:pt idx="9">
                  <c:v>85.326999999999998</c:v>
                </c:pt>
                <c:pt idx="10">
                  <c:v>83.06</c:v>
                </c:pt>
                <c:pt idx="11">
                  <c:v>82.68</c:v>
                </c:pt>
                <c:pt idx="12">
                  <c:v>81.918000000000006</c:v>
                </c:pt>
                <c:pt idx="13">
                  <c:v>71.481999999999999</c:v>
                </c:pt>
                <c:pt idx="14">
                  <c:v>62.19</c:v>
                </c:pt>
                <c:pt idx="15">
                  <c:v>58.045000000000002</c:v>
                </c:pt>
                <c:pt idx="16">
                  <c:v>53.122999999999998</c:v>
                </c:pt>
                <c:pt idx="17">
                  <c:v>48.76</c:v>
                </c:pt>
                <c:pt idx="18">
                  <c:v>45.264000000000003</c:v>
                </c:pt>
                <c:pt idx="19">
                  <c:v>43.274999999999999</c:v>
                </c:pt>
                <c:pt idx="20">
                  <c:v>42.566000000000003</c:v>
                </c:pt>
                <c:pt idx="21">
                  <c:v>41.679000000000002</c:v>
                </c:pt>
                <c:pt idx="22">
                  <c:v>38.472999999999999</c:v>
                </c:pt>
                <c:pt idx="23">
                  <c:v>38.472999999999999</c:v>
                </c:pt>
                <c:pt idx="24">
                  <c:v>38.472999999999999</c:v>
                </c:pt>
                <c:pt idx="25">
                  <c:v>38.472999999999999</c:v>
                </c:pt>
                <c:pt idx="26">
                  <c:v>35.267000000000003</c:v>
                </c:pt>
                <c:pt idx="27">
                  <c:v>35.267000000000003</c:v>
                </c:pt>
                <c:pt idx="28">
                  <c:v>33.588000000000001</c:v>
                </c:pt>
                <c:pt idx="29">
                  <c:v>31.722000000000001</c:v>
                </c:pt>
                <c:pt idx="30">
                  <c:v>31.722000000000001</c:v>
                </c:pt>
                <c:pt idx="31">
                  <c:v>31.722000000000001</c:v>
                </c:pt>
              </c:numCache>
            </c:numRef>
          </c:yVal>
          <c:smooth val="0"/>
          <c:extLst>
            <c:ext xmlns:c16="http://schemas.microsoft.com/office/drawing/2014/chart" uri="{C3380CC4-5D6E-409C-BE32-E72D297353CC}">
              <c16:uniqueId val="{00000000-C0BE-4757-9546-ED77465A67D1}"/>
            </c:ext>
          </c:extLst>
        </c:ser>
        <c:ser>
          <c:idx val="1"/>
          <c:order val="1"/>
          <c:tx>
            <c:strRef>
              <c:f>Sheet1!$C$1</c:f>
              <c:strCache>
                <c:ptCount val="1"/>
                <c:pt idx="0">
                  <c:v>11 - 17  (N = 514)</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94.546000000000006</c:v>
                </c:pt>
                <c:pt idx="2">
                  <c:v>93.957999999999998</c:v>
                </c:pt>
                <c:pt idx="3">
                  <c:v>93.168999999999997</c:v>
                </c:pt>
                <c:pt idx="4">
                  <c:v>91.781000000000006</c:v>
                </c:pt>
                <c:pt idx="5">
                  <c:v>91.186000000000007</c:v>
                </c:pt>
                <c:pt idx="6">
                  <c:v>89.399000000000001</c:v>
                </c:pt>
                <c:pt idx="7">
                  <c:v>88.600999999999999</c:v>
                </c:pt>
                <c:pt idx="8">
                  <c:v>87.798000000000002</c:v>
                </c:pt>
                <c:pt idx="9">
                  <c:v>86.79</c:v>
                </c:pt>
                <c:pt idx="10">
                  <c:v>85.373000000000005</c:v>
                </c:pt>
                <c:pt idx="11">
                  <c:v>84.763999999999996</c:v>
                </c:pt>
                <c:pt idx="12">
                  <c:v>83.945999999999998</c:v>
                </c:pt>
                <c:pt idx="13">
                  <c:v>72.149000000000001</c:v>
                </c:pt>
                <c:pt idx="14">
                  <c:v>63.012</c:v>
                </c:pt>
                <c:pt idx="15">
                  <c:v>56.377000000000002</c:v>
                </c:pt>
                <c:pt idx="16">
                  <c:v>49.514000000000003</c:v>
                </c:pt>
                <c:pt idx="17">
                  <c:v>44.341999999999999</c:v>
                </c:pt>
                <c:pt idx="18">
                  <c:v>41.369</c:v>
                </c:pt>
                <c:pt idx="19">
                  <c:v>38.24</c:v>
                </c:pt>
                <c:pt idx="20">
                  <c:v>35.584000000000003</c:v>
                </c:pt>
                <c:pt idx="21">
                  <c:v>32.131</c:v>
                </c:pt>
                <c:pt idx="22">
                  <c:v>30.048999999999999</c:v>
                </c:pt>
                <c:pt idx="23">
                  <c:v>30.048999999999999</c:v>
                </c:pt>
                <c:pt idx="24">
                  <c:v>25.353999999999999</c:v>
                </c:pt>
                <c:pt idx="25">
                  <c:v>24.202000000000002</c:v>
                </c:pt>
                <c:pt idx="26">
                  <c:v>21.713999999999999</c:v>
                </c:pt>
                <c:pt idx="27">
                  <c:v>21.713999999999999</c:v>
                </c:pt>
                <c:pt idx="28">
                  <c:v>20.163</c:v>
                </c:pt>
                <c:pt idx="29">
                  <c:v>#N/A</c:v>
                </c:pt>
                <c:pt idx="30">
                  <c:v>#N/A</c:v>
                </c:pt>
                <c:pt idx="31">
                  <c:v>#N/A</c:v>
                </c:pt>
              </c:numCache>
            </c:numRef>
          </c:yVal>
          <c:smooth val="0"/>
          <c:extLst>
            <c:ext xmlns:c16="http://schemas.microsoft.com/office/drawing/2014/chart" uri="{C3380CC4-5D6E-409C-BE32-E72D297353CC}">
              <c16:uniqueId val="{00000001-C0BE-4757-9546-ED77465A67D1}"/>
            </c:ext>
          </c:extLst>
        </c:ser>
        <c:ser>
          <c:idx val="2"/>
          <c:order val="2"/>
          <c:tx>
            <c:strRef>
              <c:f>Sheet1!$D$1</c:f>
              <c:strCache>
                <c:ptCount val="1"/>
                <c:pt idx="0">
                  <c:v>18 - 34  (N = 351)</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89.694000000000003</c:v>
                </c:pt>
                <c:pt idx="2">
                  <c:v>87.081000000000003</c:v>
                </c:pt>
                <c:pt idx="3">
                  <c:v>85.320999999999998</c:v>
                </c:pt>
                <c:pt idx="4">
                  <c:v>84.436000000000007</c:v>
                </c:pt>
                <c:pt idx="5">
                  <c:v>83.251000000000005</c:v>
                </c:pt>
                <c:pt idx="6">
                  <c:v>82.656999999999996</c:v>
                </c:pt>
                <c:pt idx="7">
                  <c:v>82.656999999999996</c:v>
                </c:pt>
                <c:pt idx="8">
                  <c:v>82.656999999999996</c:v>
                </c:pt>
                <c:pt idx="9">
                  <c:v>82.355999999999995</c:v>
                </c:pt>
                <c:pt idx="10">
                  <c:v>81.45</c:v>
                </c:pt>
                <c:pt idx="11">
                  <c:v>77.816999999999993</c:v>
                </c:pt>
                <c:pt idx="12">
                  <c:v>77.513000000000005</c:v>
                </c:pt>
                <c:pt idx="13">
                  <c:v>67.745999999999995</c:v>
                </c:pt>
                <c:pt idx="14">
                  <c:v>60.128999999999998</c:v>
                </c:pt>
                <c:pt idx="15">
                  <c:v>53.802999999999997</c:v>
                </c:pt>
                <c:pt idx="16">
                  <c:v>47.615000000000002</c:v>
                </c:pt>
                <c:pt idx="17">
                  <c:v>43.598999999999997</c:v>
                </c:pt>
                <c:pt idx="18">
                  <c:v>41.83</c:v>
                </c:pt>
                <c:pt idx="19">
                  <c:v>41.109000000000002</c:v>
                </c:pt>
                <c:pt idx="20">
                  <c:v>39.387</c:v>
                </c:pt>
                <c:pt idx="21">
                  <c:v>38.35</c:v>
                </c:pt>
                <c:pt idx="22">
                  <c:v>37.152000000000001</c:v>
                </c:pt>
                <c:pt idx="23">
                  <c:v>34.293999999999997</c:v>
                </c:pt>
                <c:pt idx="24">
                  <c:v>31.027999999999999</c:v>
                </c:pt>
                <c:pt idx="25">
                  <c:v>29.202999999999999</c:v>
                </c:pt>
                <c:pt idx="26">
                  <c:v>29.202999999999999</c:v>
                </c:pt>
                <c:pt idx="27">
                  <c:v>#N/A</c:v>
                </c:pt>
                <c:pt idx="28">
                  <c:v>#N/A</c:v>
                </c:pt>
                <c:pt idx="29">
                  <c:v>#N/A</c:v>
                </c:pt>
                <c:pt idx="30">
                  <c:v>#N/A</c:v>
                </c:pt>
                <c:pt idx="31">
                  <c:v>#N/A</c:v>
                </c:pt>
              </c:numCache>
            </c:numRef>
          </c:yVal>
          <c:smooth val="0"/>
          <c:extLst>
            <c:ext xmlns:c16="http://schemas.microsoft.com/office/drawing/2014/chart" uri="{C3380CC4-5D6E-409C-BE32-E72D297353CC}">
              <c16:uniqueId val="{00000002-C0BE-4757-9546-ED77465A67D1}"/>
            </c:ext>
          </c:extLst>
        </c:ser>
        <c:ser>
          <c:idx val="3"/>
          <c:order val="3"/>
          <c:tx>
            <c:strRef>
              <c:f>Sheet1!$E$1</c:f>
              <c:strCache>
                <c:ptCount val="1"/>
                <c:pt idx="0">
                  <c:v>35 - 49  (N = 289)</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88.85</c:v>
                </c:pt>
                <c:pt idx="2">
                  <c:v>87.058999999999997</c:v>
                </c:pt>
                <c:pt idx="3">
                  <c:v>85.216999999999999</c:v>
                </c:pt>
                <c:pt idx="4">
                  <c:v>84.11</c:v>
                </c:pt>
                <c:pt idx="5">
                  <c:v>81.897000000000006</c:v>
                </c:pt>
                <c:pt idx="6">
                  <c:v>80.046000000000006</c:v>
                </c:pt>
                <c:pt idx="7">
                  <c:v>79.673000000000002</c:v>
                </c:pt>
                <c:pt idx="8">
                  <c:v>79.673000000000002</c:v>
                </c:pt>
                <c:pt idx="9">
                  <c:v>79.292000000000002</c:v>
                </c:pt>
                <c:pt idx="10">
                  <c:v>78.149000000000001</c:v>
                </c:pt>
                <c:pt idx="11">
                  <c:v>78.149000000000001</c:v>
                </c:pt>
                <c:pt idx="12">
                  <c:v>76.998999999999995</c:v>
                </c:pt>
                <c:pt idx="13">
                  <c:v>69.013999999999996</c:v>
                </c:pt>
                <c:pt idx="14">
                  <c:v>62.77</c:v>
                </c:pt>
                <c:pt idx="15">
                  <c:v>58.220999999999997</c:v>
                </c:pt>
                <c:pt idx="16">
                  <c:v>53.552</c:v>
                </c:pt>
                <c:pt idx="17">
                  <c:v>47.529000000000003</c:v>
                </c:pt>
                <c:pt idx="18">
                  <c:v>43.35</c:v>
                </c:pt>
                <c:pt idx="19">
                  <c:v>42.365000000000002</c:v>
                </c:pt>
                <c:pt idx="20">
                  <c:v>39.918999999999997</c:v>
                </c:pt>
                <c:pt idx="21">
                  <c:v>36.581000000000003</c:v>
                </c:pt>
                <c:pt idx="22">
                  <c:v>32.18</c:v>
                </c:pt>
                <c:pt idx="23">
                  <c:v>29.704999999999998</c:v>
                </c:pt>
                <c:pt idx="24">
                  <c:v>#N/A</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3-C0BE-4757-9546-ED77465A67D1}"/>
            </c:ext>
          </c:extLst>
        </c:ser>
        <c:ser>
          <c:idx val="4"/>
          <c:order val="4"/>
          <c:tx>
            <c:strRef>
              <c:f>Sheet1!$F$1</c:f>
              <c:strCache>
                <c:ptCount val="1"/>
                <c:pt idx="0">
                  <c:v>50+  (N = 144)</c:v>
                </c:pt>
              </c:strCache>
            </c:strRef>
          </c:tx>
          <c:spPr>
            <a:ln w="41275">
              <a:solidFill>
                <a:srgbClr val="FF99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86.111000000000004</c:v>
                </c:pt>
                <c:pt idx="2">
                  <c:v>81.897999999999996</c:v>
                </c:pt>
                <c:pt idx="3">
                  <c:v>79.760999999999996</c:v>
                </c:pt>
                <c:pt idx="4">
                  <c:v>78.337000000000003</c:v>
                </c:pt>
                <c:pt idx="5">
                  <c:v>77.617999999999995</c:v>
                </c:pt>
                <c:pt idx="6">
                  <c:v>77.617999999999995</c:v>
                </c:pt>
                <c:pt idx="7">
                  <c:v>76.900000000000006</c:v>
                </c:pt>
                <c:pt idx="8">
                  <c:v>74.744</c:v>
                </c:pt>
                <c:pt idx="9">
                  <c:v>74.025000000000006</c:v>
                </c:pt>
                <c:pt idx="10">
                  <c:v>72.587000000000003</c:v>
                </c:pt>
                <c:pt idx="11">
                  <c:v>71.869</c:v>
                </c:pt>
                <c:pt idx="12">
                  <c:v>70.424000000000007</c:v>
                </c:pt>
                <c:pt idx="13">
                  <c:v>64.938999999999993</c:v>
                </c:pt>
                <c:pt idx="14">
                  <c:v>55.274000000000001</c:v>
                </c:pt>
                <c:pt idx="15">
                  <c:v>50.953000000000003</c:v>
                </c:pt>
                <c:pt idx="16">
                  <c:v>46.179000000000002</c:v>
                </c:pt>
                <c:pt idx="17">
                  <c:v>43.411999999999999</c:v>
                </c:pt>
                <c:pt idx="18">
                  <c:v>38.372999999999998</c:v>
                </c:pt>
                <c:pt idx="19">
                  <c:v>36.454999999999998</c:v>
                </c:pt>
                <c:pt idx="20">
                  <c:v>29.443999999999999</c:v>
                </c:pt>
                <c:pt idx="21">
                  <c:v>29.443999999999999</c:v>
                </c:pt>
                <c:pt idx="22">
                  <c:v>#N/A</c:v>
                </c:pt>
                <c:pt idx="23">
                  <c:v>#N/A</c:v>
                </c:pt>
                <c:pt idx="24">
                  <c:v>#N/A</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4-C0BE-4757-9546-ED77465A67D1}"/>
            </c:ext>
          </c:extLst>
        </c:ser>
        <c:dLbls>
          <c:showLegendKey val="0"/>
          <c:showVal val="0"/>
          <c:showCatName val="0"/>
          <c:showSerName val="0"/>
          <c:showPercent val="0"/>
          <c:showBubbleSize val="0"/>
        </c:dLbls>
        <c:axId val="657213624"/>
        <c:axId val="657214016"/>
      </c:scatterChart>
      <c:valAx>
        <c:axId val="657213624"/>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4016"/>
        <c:crosses val="autoZero"/>
        <c:crossBetween val="midCat"/>
        <c:majorUnit val="1"/>
      </c:valAx>
      <c:valAx>
        <c:axId val="6572140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3624"/>
        <c:crosses val="autoZero"/>
        <c:crossBetween val="midCat"/>
        <c:majorUnit val="25"/>
      </c:valAx>
      <c:spPr>
        <a:noFill/>
        <a:ln>
          <a:solidFill>
            <a:schemeClr val="bg2"/>
          </a:solidFill>
        </a:ln>
      </c:spPr>
    </c:plotArea>
    <c:legend>
      <c:legendPos val="r"/>
      <c:layout>
        <c:manualLayout>
          <c:xMode val="edge"/>
          <c:yMode val="edge"/>
          <c:x val="0.11569256048876241"/>
          <c:y val="0.55625445450840894"/>
          <c:w val="0.23765486725663718"/>
          <c:h val="0.278743654101232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(N = 1,602)</c:v>
                </c:pt>
              </c:strCache>
            </c:strRef>
          </c:tx>
          <c:spPr>
            <a:ln w="41275">
              <a:solidFill>
                <a:srgbClr val="008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91.546999999999997</c:v>
                </c:pt>
                <c:pt idx="2">
                  <c:v>89.447999999999993</c:v>
                </c:pt>
                <c:pt idx="3">
                  <c:v>87.966999999999999</c:v>
                </c:pt>
                <c:pt idx="4">
                  <c:v>86.867999999999995</c:v>
                </c:pt>
                <c:pt idx="5">
                  <c:v>85.960999999999999</c:v>
                </c:pt>
                <c:pt idx="6">
                  <c:v>84.597999999999999</c:v>
                </c:pt>
                <c:pt idx="7">
                  <c:v>84.141999999999996</c:v>
                </c:pt>
                <c:pt idx="8">
                  <c:v>83.486000000000004</c:v>
                </c:pt>
                <c:pt idx="9">
                  <c:v>82.828000000000003</c:v>
                </c:pt>
                <c:pt idx="10">
                  <c:v>81.442999999999998</c:v>
                </c:pt>
                <c:pt idx="11">
                  <c:v>80.319000000000003</c:v>
                </c:pt>
                <c:pt idx="12">
                  <c:v>79.388000000000005</c:v>
                </c:pt>
                <c:pt idx="13">
                  <c:v>69.459000000000003</c:v>
                </c:pt>
                <c:pt idx="14">
                  <c:v>61.04</c:v>
                </c:pt>
                <c:pt idx="15">
                  <c:v>55.546999999999997</c:v>
                </c:pt>
                <c:pt idx="16">
                  <c:v>49.843000000000004</c:v>
                </c:pt>
                <c:pt idx="17">
                  <c:v>45.182000000000002</c:v>
                </c:pt>
                <c:pt idx="18">
                  <c:v>42.054000000000002</c:v>
                </c:pt>
                <c:pt idx="19">
                  <c:v>40.130000000000003</c:v>
                </c:pt>
                <c:pt idx="20">
                  <c:v>37.878</c:v>
                </c:pt>
                <c:pt idx="21">
                  <c:v>35.835000000000001</c:v>
                </c:pt>
                <c:pt idx="22">
                  <c:v>33.637</c:v>
                </c:pt>
                <c:pt idx="23">
                  <c:v>32.151000000000003</c:v>
                </c:pt>
                <c:pt idx="24">
                  <c:v>28.768000000000001</c:v>
                </c:pt>
                <c:pt idx="25">
                  <c:v>27.951000000000001</c:v>
                </c:pt>
                <c:pt idx="26">
                  <c:v>26.19</c:v>
                </c:pt>
                <c:pt idx="27">
                  <c:v>25.713000000000001</c:v>
                </c:pt>
                <c:pt idx="28">
                  <c:v>24.684999999999999</c:v>
                </c:pt>
                <c:pt idx="29">
                  <c:v>23.547999999999998</c:v>
                </c:pt>
                <c:pt idx="30">
                  <c:v>23.547999999999998</c:v>
                </c:pt>
                <c:pt idx="31">
                  <c:v>22.641999999999999</c:v>
                </c:pt>
              </c:numCache>
            </c:numRef>
          </c:yVal>
          <c:smooth val="0"/>
          <c:extLst>
            <c:ext xmlns:c16="http://schemas.microsoft.com/office/drawing/2014/chart" uri="{C3380CC4-5D6E-409C-BE32-E72D297353CC}">
              <c16:uniqueId val="{00000000-71AD-4B04-B1A4-5915FFF8D802}"/>
            </c:ext>
          </c:extLst>
        </c:ser>
        <c:ser>
          <c:idx val="1"/>
          <c:order val="1"/>
          <c:tx>
            <c:strRef>
              <c:f>Sheet1!$C$1</c:f>
              <c:strCache>
                <c:ptCount val="1"/>
                <c:pt idx="0">
                  <c:v>Living  (N = 85)</c:v>
                </c:pt>
              </c:strCache>
            </c:strRef>
          </c:tx>
          <c:spPr>
            <a:ln w="41275">
              <a:solidFill>
                <a:srgbClr val="00B0F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91.602000000000004</c:v>
                </c:pt>
                <c:pt idx="2">
                  <c:v>90.381</c:v>
                </c:pt>
                <c:pt idx="3">
                  <c:v>89.159000000000006</c:v>
                </c:pt>
                <c:pt idx="4">
                  <c:v>85.495000000000005</c:v>
                </c:pt>
                <c:pt idx="5">
                  <c:v>84.274000000000001</c:v>
                </c:pt>
                <c:pt idx="6">
                  <c:v>78.167000000000002</c:v>
                </c:pt>
                <c:pt idx="7">
                  <c:v>72.06</c:v>
                </c:pt>
                <c:pt idx="8">
                  <c:v>72.06</c:v>
                </c:pt>
                <c:pt idx="9">
                  <c:v>72.06</c:v>
                </c:pt>
                <c:pt idx="10">
                  <c:v>72.06</c:v>
                </c:pt>
                <c:pt idx="11">
                  <c:v>72.06</c:v>
                </c:pt>
                <c:pt idx="12">
                  <c:v>70.838999999999999</c:v>
                </c:pt>
                <c:pt idx="13">
                  <c:v>62.289000000000001</c:v>
                </c:pt>
                <c:pt idx="14">
                  <c:v>57.271999999999998</c:v>
                </c:pt>
                <c:pt idx="15">
                  <c:v>49.363999999999997</c:v>
                </c:pt>
                <c:pt idx="16">
                  <c:v>38.691000000000003</c:v>
                </c:pt>
                <c:pt idx="17">
                  <c:v>36.023000000000003</c:v>
                </c:pt>
                <c:pt idx="18">
                  <c:v>36.023000000000003</c:v>
                </c:pt>
                <c:pt idx="19">
                  <c:v>28.158000000000001</c:v>
                </c:pt>
                <c:pt idx="20">
                  <c:v>26.501000000000001</c:v>
                </c:pt>
                <c:pt idx="21">
                  <c:v>26.501000000000001</c:v>
                </c:pt>
                <c:pt idx="22">
                  <c:v>26.501000000000001</c:v>
                </c:pt>
                <c:pt idx="23">
                  <c:v>22.423999999999999</c:v>
                </c:pt>
                <c:pt idx="24">
                  <c:v>22.423999999999999</c:v>
                </c:pt>
                <c:pt idx="25">
                  <c:v>#N/A</c:v>
                </c:pt>
                <c:pt idx="26">
                  <c:v>#N/A</c:v>
                </c:pt>
                <c:pt idx="27">
                  <c:v>#N/A</c:v>
                </c:pt>
                <c:pt idx="28">
                  <c:v>#N/A</c:v>
                </c:pt>
                <c:pt idx="29">
                  <c:v>#N/A</c:v>
                </c:pt>
                <c:pt idx="30">
                  <c:v>#N/A</c:v>
                </c:pt>
                <c:pt idx="31">
                  <c:v>#N/A</c:v>
                </c:pt>
              </c:numCache>
            </c:numRef>
          </c:yVal>
          <c:smooth val="0"/>
          <c:extLst>
            <c:ext xmlns:c16="http://schemas.microsoft.com/office/drawing/2014/chart" uri="{C3380CC4-5D6E-409C-BE32-E72D297353CC}">
              <c16:uniqueId val="{00000001-71AD-4B04-B1A4-5915FFF8D802}"/>
            </c:ext>
          </c:extLst>
        </c:ser>
        <c:dLbls>
          <c:showLegendKey val="0"/>
          <c:showVal val="0"/>
          <c:showCatName val="0"/>
          <c:showSerName val="0"/>
          <c:showPercent val="0"/>
          <c:showBubbleSize val="0"/>
        </c:dLbls>
        <c:axId val="657214800"/>
        <c:axId val="657215192"/>
      </c:scatterChart>
      <c:valAx>
        <c:axId val="6572148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15192"/>
        <c:crosses val="autoZero"/>
        <c:crossBetween val="midCat"/>
        <c:majorUnit val="1"/>
      </c:valAx>
      <c:valAx>
        <c:axId val="6572151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4800"/>
        <c:crosses val="autoZero"/>
        <c:crossBetween val="midCat"/>
        <c:majorUnit val="25"/>
      </c:valAx>
      <c:spPr>
        <a:noFill/>
        <a:ln>
          <a:solidFill>
            <a:schemeClr val="bg2"/>
          </a:solidFill>
        </a:ln>
      </c:spPr>
    </c:plotArea>
    <c:legend>
      <c:legendPos val="r"/>
      <c:layout>
        <c:manualLayout>
          <c:xMode val="edge"/>
          <c:yMode val="edge"/>
          <c:x val="0.10602501567835002"/>
          <c:y val="0.67569150010094936"/>
          <c:w val="0.30530241794997537"/>
          <c:h val="0.15939188667593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 (N = 682)</c:v>
                </c:pt>
              </c:strCache>
            </c:strRef>
          </c:tx>
          <c:spPr>
            <a:ln w="41275">
              <a:solidFill>
                <a:srgbClr val="0080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97.058999999999997</c:v>
                </c:pt>
                <c:pt idx="2">
                  <c:v>95.578999999999994</c:v>
                </c:pt>
                <c:pt idx="3">
                  <c:v>94.54</c:v>
                </c:pt>
                <c:pt idx="4">
                  <c:v>93.501999999999995</c:v>
                </c:pt>
                <c:pt idx="5">
                  <c:v>92.908000000000001</c:v>
                </c:pt>
                <c:pt idx="6">
                  <c:v>91.272000000000006</c:v>
                </c:pt>
                <c:pt idx="7">
                  <c:v>90.825000000000003</c:v>
                </c:pt>
                <c:pt idx="8">
                  <c:v>90.525999999999996</c:v>
                </c:pt>
                <c:pt idx="9">
                  <c:v>89.775999999999996</c:v>
                </c:pt>
                <c:pt idx="10">
                  <c:v>88.572000000000003</c:v>
                </c:pt>
                <c:pt idx="11">
                  <c:v>87.366</c:v>
                </c:pt>
                <c:pt idx="12">
                  <c:v>86.31</c:v>
                </c:pt>
                <c:pt idx="13">
                  <c:v>75.325000000000003</c:v>
                </c:pt>
                <c:pt idx="14">
                  <c:v>64.238</c:v>
                </c:pt>
                <c:pt idx="15">
                  <c:v>57.927</c:v>
                </c:pt>
                <c:pt idx="16">
                  <c:v>52.731000000000002</c:v>
                </c:pt>
                <c:pt idx="17">
                  <c:v>48.98</c:v>
                </c:pt>
                <c:pt idx="18">
                  <c:v>45.27</c:v>
                </c:pt>
                <c:pt idx="19">
                  <c:v>42.747999999999998</c:v>
                </c:pt>
                <c:pt idx="20">
                  <c:v>39.375</c:v>
                </c:pt>
                <c:pt idx="21">
                  <c:v>35.735999999999997</c:v>
                </c:pt>
                <c:pt idx="22">
                  <c:v>33.225999999999999</c:v>
                </c:pt>
                <c:pt idx="23">
                  <c:v>30.052</c:v>
                </c:pt>
                <c:pt idx="24">
                  <c:v>26.187000000000001</c:v>
                </c:pt>
                <c:pt idx="25">
                  <c:v>25.216999999999999</c:v>
                </c:pt>
                <c:pt idx="26">
                  <c:v>24.166</c:v>
                </c:pt>
                <c:pt idx="27">
                  <c:v>24.166</c:v>
                </c:pt>
                <c:pt idx="28">
                  <c:v>24.166</c:v>
                </c:pt>
                <c:pt idx="29">
                  <c:v>21.145</c:v>
                </c:pt>
              </c:numCache>
            </c:numRef>
          </c:yVal>
          <c:smooth val="0"/>
          <c:extLst>
            <c:ext xmlns:c16="http://schemas.microsoft.com/office/drawing/2014/chart" uri="{C3380CC4-5D6E-409C-BE32-E72D297353CC}">
              <c16:uniqueId val="{00000000-4CF6-49D0-9C30-66EDD468F40C}"/>
            </c:ext>
          </c:extLst>
        </c:ser>
        <c:ser>
          <c:idx val="1"/>
          <c:order val="1"/>
          <c:tx>
            <c:strRef>
              <c:f>Sheet1!$C$1</c:f>
              <c:strCache>
                <c:ptCount val="1"/>
                <c:pt idx="0">
                  <c:v>2 (N = 146)</c:v>
                </c:pt>
              </c:strCache>
            </c:strRef>
          </c:tx>
          <c:spPr>
            <a:ln w="41275">
              <a:solidFill>
                <a:srgbClr val="00B0F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91.75</c:v>
                </c:pt>
                <c:pt idx="2">
                  <c:v>91.05</c:v>
                </c:pt>
                <c:pt idx="3">
                  <c:v>89.644000000000005</c:v>
                </c:pt>
                <c:pt idx="4">
                  <c:v>87.525999999999996</c:v>
                </c:pt>
                <c:pt idx="5">
                  <c:v>87.525999999999996</c:v>
                </c:pt>
                <c:pt idx="6">
                  <c:v>86.82</c:v>
                </c:pt>
                <c:pt idx="7">
                  <c:v>86.82</c:v>
                </c:pt>
                <c:pt idx="8">
                  <c:v>86.114000000000004</c:v>
                </c:pt>
                <c:pt idx="9">
                  <c:v>85.409000000000006</c:v>
                </c:pt>
                <c:pt idx="10">
                  <c:v>83.997</c:v>
                </c:pt>
                <c:pt idx="11">
                  <c:v>83.290999999999997</c:v>
                </c:pt>
                <c:pt idx="12">
                  <c:v>81.873000000000005</c:v>
                </c:pt>
                <c:pt idx="13">
                  <c:v>70.337999999999994</c:v>
                </c:pt>
                <c:pt idx="14">
                  <c:v>57.506</c:v>
                </c:pt>
                <c:pt idx="15">
                  <c:v>50.148000000000003</c:v>
                </c:pt>
                <c:pt idx="16">
                  <c:v>43.100999999999999</c:v>
                </c:pt>
                <c:pt idx="17">
                  <c:v>37.598999999999997</c:v>
                </c:pt>
                <c:pt idx="18">
                  <c:v>31.675999999999998</c:v>
                </c:pt>
                <c:pt idx="19">
                  <c:v>30.655000000000001</c:v>
                </c:pt>
                <c:pt idx="20">
                  <c:v>29.518999999999998</c:v>
                </c:pt>
                <c:pt idx="21">
                  <c:v>28.384</c:v>
                </c:pt>
                <c:pt idx="22">
                  <c:v>28.384</c:v>
                </c:pt>
                <c:pt idx="23">
                  <c:v>26.806999999999999</c:v>
                </c:pt>
                <c:pt idx="24">
                  <c:v>26.806999999999999</c:v>
                </c:pt>
                <c:pt idx="25">
                  <c:v>26.806999999999999</c:v>
                </c:pt>
                <c:pt idx="26">
                  <c:v>26.806999999999999</c:v>
                </c:pt>
                <c:pt idx="27">
                  <c:v>#N/A</c:v>
                </c:pt>
                <c:pt idx="28">
                  <c:v>#N/A</c:v>
                </c:pt>
                <c:pt idx="29">
                  <c:v>#N/A</c:v>
                </c:pt>
              </c:numCache>
            </c:numRef>
          </c:yVal>
          <c:smooth val="0"/>
          <c:extLst>
            <c:ext xmlns:c16="http://schemas.microsoft.com/office/drawing/2014/chart" uri="{C3380CC4-5D6E-409C-BE32-E72D297353CC}">
              <c16:uniqueId val="{00000001-4CF6-49D0-9C30-66EDD468F40C}"/>
            </c:ext>
          </c:extLst>
        </c:ser>
        <c:ser>
          <c:idx val="2"/>
          <c:order val="2"/>
          <c:tx>
            <c:strRef>
              <c:f>Sheet1!$D$1</c:f>
              <c:strCache>
                <c:ptCount val="1"/>
                <c:pt idx="0">
                  <c:v>3 (N = 41)</c:v>
                </c:pt>
              </c:strCache>
            </c:strRef>
          </c:tx>
          <c:spPr>
            <a:ln w="41275">
              <a:solidFill>
                <a:srgbClr val="FF00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82.927000000000007</c:v>
                </c:pt>
                <c:pt idx="2">
                  <c:v>70.361999999999995</c:v>
                </c:pt>
                <c:pt idx="3">
                  <c:v>70.361999999999995</c:v>
                </c:pt>
                <c:pt idx="4">
                  <c:v>70.361999999999995</c:v>
                </c:pt>
                <c:pt idx="5">
                  <c:v>70.361999999999995</c:v>
                </c:pt>
                <c:pt idx="6">
                  <c:v>67.849000000000004</c:v>
                </c:pt>
                <c:pt idx="7">
                  <c:v>67.849000000000004</c:v>
                </c:pt>
                <c:pt idx="8">
                  <c:v>67.849000000000004</c:v>
                </c:pt>
                <c:pt idx="9">
                  <c:v>65.239999999999995</c:v>
                </c:pt>
                <c:pt idx="10">
                  <c:v>62.63</c:v>
                </c:pt>
                <c:pt idx="11">
                  <c:v>62.63</c:v>
                </c:pt>
                <c:pt idx="12">
                  <c:v>62.63</c:v>
                </c:pt>
                <c:pt idx="13">
                  <c:v>57.183999999999997</c:v>
                </c:pt>
                <c:pt idx="14">
                  <c:v>54.460999999999999</c:v>
                </c:pt>
                <c:pt idx="15">
                  <c:v>48.503999999999998</c:v>
                </c:pt>
                <c:pt idx="16">
                  <c:v>45.271000000000001</c:v>
                </c:pt>
                <c:pt idx="17">
                  <c:v>41.787999999999997</c:v>
                </c:pt>
                <c:pt idx="18">
                  <c:v>34.823999999999998</c:v>
                </c:pt>
                <c:pt idx="19">
                  <c:v>#N/A</c:v>
                </c:pt>
                <c:pt idx="20">
                  <c:v>#N/A</c:v>
                </c:pt>
                <c:pt idx="21">
                  <c:v>#N/A</c:v>
                </c:pt>
                <c:pt idx="22">
                  <c:v>#N/A</c:v>
                </c:pt>
                <c:pt idx="23">
                  <c:v>#N/A</c:v>
                </c:pt>
                <c:pt idx="24">
                  <c:v>#N/A</c:v>
                </c:pt>
                <c:pt idx="25">
                  <c:v>#N/A</c:v>
                </c:pt>
                <c:pt idx="26">
                  <c:v>#N/A</c:v>
                </c:pt>
                <c:pt idx="27">
                  <c:v>#N/A</c:v>
                </c:pt>
                <c:pt idx="28">
                  <c:v>#N/A</c:v>
                </c:pt>
                <c:pt idx="29">
                  <c:v>#N/A</c:v>
                </c:pt>
              </c:numCache>
            </c:numRef>
          </c:yVal>
          <c:smooth val="0"/>
          <c:extLst>
            <c:ext xmlns:c16="http://schemas.microsoft.com/office/drawing/2014/chart" uri="{C3380CC4-5D6E-409C-BE32-E72D297353CC}">
              <c16:uniqueId val="{00000002-4CF6-49D0-9C30-66EDD468F40C}"/>
            </c:ext>
          </c:extLst>
        </c:ser>
        <c:dLbls>
          <c:showLegendKey val="0"/>
          <c:showVal val="0"/>
          <c:showCatName val="0"/>
          <c:showSerName val="0"/>
          <c:showPercent val="0"/>
          <c:showBubbleSize val="0"/>
        </c:dLbls>
        <c:axId val="657215976"/>
        <c:axId val="568555344"/>
      </c:scatterChart>
      <c:valAx>
        <c:axId val="657215976"/>
        <c:scaling>
          <c:orientation val="minMax"/>
          <c:max val="1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8555344"/>
        <c:crosses val="autoZero"/>
        <c:crossBetween val="midCat"/>
        <c:majorUnit val="1"/>
      </c:valAx>
      <c:valAx>
        <c:axId val="5685553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15976"/>
        <c:crosses val="autoZero"/>
        <c:crossBetween val="midCat"/>
        <c:majorUnit val="25"/>
      </c:valAx>
      <c:spPr>
        <a:noFill/>
        <a:ln>
          <a:solidFill>
            <a:schemeClr val="bg2"/>
          </a:solidFill>
        </a:ln>
      </c:spPr>
    </c:plotArea>
    <c:legend>
      <c:legendPos val="r"/>
      <c:layout>
        <c:manualLayout>
          <c:xMode val="edge"/>
          <c:yMode val="edge"/>
          <c:x val="0.1089748681857246"/>
          <c:y val="0.61671723019916636"/>
          <c:w val="0.19640108545753815"/>
          <c:h val="0.18737957387679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&lt;=-20% (N = 29)</c:v>
                </c:pt>
              </c:strCache>
            </c:strRef>
          </c:tx>
          <c:spPr>
            <a:ln w="41275">
              <a:solidFill>
                <a:srgbClr val="00B05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86.206999999999994</c:v>
                </c:pt>
                <c:pt idx="2">
                  <c:v>86.206999999999994</c:v>
                </c:pt>
                <c:pt idx="3">
                  <c:v>82.614999999999995</c:v>
                </c:pt>
                <c:pt idx="4">
                  <c:v>82.614999999999995</c:v>
                </c:pt>
                <c:pt idx="5">
                  <c:v>82.614999999999995</c:v>
                </c:pt>
                <c:pt idx="6">
                  <c:v>82.614999999999995</c:v>
                </c:pt>
                <c:pt idx="7">
                  <c:v>82.614999999999995</c:v>
                </c:pt>
                <c:pt idx="8">
                  <c:v>79.022999999999996</c:v>
                </c:pt>
                <c:pt idx="9">
                  <c:v>79.022999999999996</c:v>
                </c:pt>
                <c:pt idx="10">
                  <c:v>79.022999999999996</c:v>
                </c:pt>
                <c:pt idx="11">
                  <c:v>79.022999999999996</c:v>
                </c:pt>
                <c:pt idx="12">
                  <c:v>79.022999999999996</c:v>
                </c:pt>
                <c:pt idx="13">
                  <c:v>71.838999999999999</c:v>
                </c:pt>
                <c:pt idx="14">
                  <c:v>57.470999999999997</c:v>
                </c:pt>
                <c:pt idx="15">
                  <c:v>53.64</c:v>
                </c:pt>
                <c:pt idx="16">
                  <c:v>49.514000000000003</c:v>
                </c:pt>
                <c:pt idx="17">
                  <c:v>49.514000000000003</c:v>
                </c:pt>
                <c:pt idx="18">
                  <c:v>49.514000000000003</c:v>
                </c:pt>
                <c:pt idx="19">
                  <c:v>#N/A</c:v>
                </c:pt>
                <c:pt idx="20">
                  <c:v>#N/A</c:v>
                </c:pt>
                <c:pt idx="21">
                  <c:v>#N/A</c:v>
                </c:pt>
                <c:pt idx="22">
                  <c:v>#N/A</c:v>
                </c:pt>
                <c:pt idx="23">
                  <c:v>#N/A</c:v>
                </c:pt>
                <c:pt idx="24">
                  <c:v>#N/A</c:v>
                </c:pt>
                <c:pt idx="25">
                  <c:v>#N/A</c:v>
                </c:pt>
                <c:pt idx="26">
                  <c:v>#N/A</c:v>
                </c:pt>
                <c:pt idx="27">
                  <c:v>#N/A</c:v>
                </c:pt>
                <c:pt idx="28">
                  <c:v>#N/A</c:v>
                </c:pt>
                <c:pt idx="29">
                  <c:v>#N/A</c:v>
                </c:pt>
              </c:numCache>
            </c:numRef>
          </c:yVal>
          <c:smooth val="0"/>
          <c:extLst>
            <c:ext xmlns:c16="http://schemas.microsoft.com/office/drawing/2014/chart" uri="{C3380CC4-5D6E-409C-BE32-E72D297353CC}">
              <c16:uniqueId val="{00000000-58A1-47E1-AA8C-B781020C97E2}"/>
            </c:ext>
          </c:extLst>
        </c:ser>
        <c:ser>
          <c:idx val="1"/>
          <c:order val="1"/>
          <c:tx>
            <c:strRef>
              <c:f>Sheet1!$C$1</c:f>
              <c:strCache>
                <c:ptCount val="1"/>
                <c:pt idx="0">
                  <c:v>-19% --10% (N = 120)</c:v>
                </c:pt>
              </c:strCache>
            </c:strRef>
          </c:tx>
          <c:spPr>
            <a:ln w="41275">
              <a:solidFill>
                <a:srgbClr val="FF00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93.311000000000007</c:v>
                </c:pt>
                <c:pt idx="2">
                  <c:v>89.837999999999994</c:v>
                </c:pt>
                <c:pt idx="3">
                  <c:v>89.837999999999994</c:v>
                </c:pt>
                <c:pt idx="4">
                  <c:v>88.093999999999994</c:v>
                </c:pt>
                <c:pt idx="5">
                  <c:v>86.349000000000004</c:v>
                </c:pt>
                <c:pt idx="6">
                  <c:v>86.349000000000004</c:v>
                </c:pt>
                <c:pt idx="7">
                  <c:v>83.733000000000004</c:v>
                </c:pt>
                <c:pt idx="8">
                  <c:v>82.861000000000004</c:v>
                </c:pt>
                <c:pt idx="9">
                  <c:v>81.116</c:v>
                </c:pt>
                <c:pt idx="10">
                  <c:v>81.116</c:v>
                </c:pt>
                <c:pt idx="11">
                  <c:v>79.372</c:v>
                </c:pt>
                <c:pt idx="12">
                  <c:v>77.626999999999995</c:v>
                </c:pt>
                <c:pt idx="13">
                  <c:v>66.995000000000005</c:v>
                </c:pt>
                <c:pt idx="14">
                  <c:v>61.445</c:v>
                </c:pt>
                <c:pt idx="15">
                  <c:v>55.234999999999999</c:v>
                </c:pt>
                <c:pt idx="16">
                  <c:v>48.113</c:v>
                </c:pt>
                <c:pt idx="17">
                  <c:v>42.49</c:v>
                </c:pt>
                <c:pt idx="18">
                  <c:v>36.195</c:v>
                </c:pt>
                <c:pt idx="19">
                  <c:v>33.046999999999997</c:v>
                </c:pt>
                <c:pt idx="20">
                  <c:v>31.103000000000002</c:v>
                </c:pt>
                <c:pt idx="21">
                  <c:v>#N/A</c:v>
                </c:pt>
                <c:pt idx="22">
                  <c:v>#N/A</c:v>
                </c:pt>
                <c:pt idx="23">
                  <c:v>#N/A</c:v>
                </c:pt>
                <c:pt idx="24">
                  <c:v>#N/A</c:v>
                </c:pt>
                <c:pt idx="25">
                  <c:v>#N/A</c:v>
                </c:pt>
                <c:pt idx="26">
                  <c:v>#N/A</c:v>
                </c:pt>
                <c:pt idx="27">
                  <c:v>#N/A</c:v>
                </c:pt>
                <c:pt idx="28">
                  <c:v>#N/A</c:v>
                </c:pt>
                <c:pt idx="29">
                  <c:v>#N/A</c:v>
                </c:pt>
              </c:numCache>
            </c:numRef>
          </c:yVal>
          <c:smooth val="0"/>
          <c:extLst>
            <c:ext xmlns:c16="http://schemas.microsoft.com/office/drawing/2014/chart" uri="{C3380CC4-5D6E-409C-BE32-E72D297353CC}">
              <c16:uniqueId val="{00000001-58A1-47E1-AA8C-B781020C97E2}"/>
            </c:ext>
          </c:extLst>
        </c:ser>
        <c:ser>
          <c:idx val="2"/>
          <c:order val="2"/>
          <c:tx>
            <c:strRef>
              <c:f>Sheet1!$D$1</c:f>
              <c:strCache>
                <c:ptCount val="1"/>
                <c:pt idx="0">
                  <c:v>-9%-0% (N = 469)</c:v>
                </c:pt>
              </c:strCache>
            </c:strRef>
          </c:tx>
          <c:spPr>
            <a:ln w="41275">
              <a:solidFill>
                <a:srgbClr val="9933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92.096000000000004</c:v>
                </c:pt>
                <c:pt idx="2">
                  <c:v>89.471000000000004</c:v>
                </c:pt>
                <c:pt idx="3">
                  <c:v>87.908000000000001</c:v>
                </c:pt>
                <c:pt idx="4">
                  <c:v>87.460999999999999</c:v>
                </c:pt>
                <c:pt idx="5">
                  <c:v>86.787999999999997</c:v>
                </c:pt>
                <c:pt idx="6">
                  <c:v>84.989000000000004</c:v>
                </c:pt>
                <c:pt idx="7">
                  <c:v>84.765000000000001</c:v>
                </c:pt>
                <c:pt idx="8">
                  <c:v>84.313000000000002</c:v>
                </c:pt>
                <c:pt idx="9">
                  <c:v>83.632999999999996</c:v>
                </c:pt>
                <c:pt idx="10">
                  <c:v>81.817999999999998</c:v>
                </c:pt>
                <c:pt idx="11">
                  <c:v>81.132999999999996</c:v>
                </c:pt>
                <c:pt idx="12">
                  <c:v>79.984999999999999</c:v>
                </c:pt>
                <c:pt idx="13">
                  <c:v>70.412000000000006</c:v>
                </c:pt>
                <c:pt idx="14">
                  <c:v>61.289000000000001</c:v>
                </c:pt>
                <c:pt idx="15">
                  <c:v>54.713999999999999</c:v>
                </c:pt>
                <c:pt idx="16">
                  <c:v>50.371000000000002</c:v>
                </c:pt>
                <c:pt idx="17">
                  <c:v>47.48</c:v>
                </c:pt>
                <c:pt idx="18">
                  <c:v>43.709000000000003</c:v>
                </c:pt>
                <c:pt idx="19">
                  <c:v>40.698</c:v>
                </c:pt>
                <c:pt idx="20">
                  <c:v>39.021000000000001</c:v>
                </c:pt>
                <c:pt idx="21">
                  <c:v>36.463000000000001</c:v>
                </c:pt>
                <c:pt idx="22">
                  <c:v>34.247999999999998</c:v>
                </c:pt>
                <c:pt idx="23">
                  <c:v>33.322000000000003</c:v>
                </c:pt>
                <c:pt idx="24">
                  <c:v>30.942</c:v>
                </c:pt>
                <c:pt idx="25">
                  <c:v>29.535</c:v>
                </c:pt>
                <c:pt idx="26">
                  <c:v>27.895</c:v>
                </c:pt>
                <c:pt idx="27">
                  <c:v>26.254000000000001</c:v>
                </c:pt>
                <c:pt idx="28">
                  <c:v>26.254000000000001</c:v>
                </c:pt>
                <c:pt idx="29">
                  <c:v>24.378</c:v>
                </c:pt>
              </c:numCache>
            </c:numRef>
          </c:yVal>
          <c:smooth val="0"/>
          <c:extLst>
            <c:ext xmlns:c16="http://schemas.microsoft.com/office/drawing/2014/chart" uri="{C3380CC4-5D6E-409C-BE32-E72D297353CC}">
              <c16:uniqueId val="{00000002-58A1-47E1-AA8C-B781020C97E2}"/>
            </c:ext>
          </c:extLst>
        </c:ser>
        <c:ser>
          <c:idx val="3"/>
          <c:order val="3"/>
          <c:tx>
            <c:strRef>
              <c:f>Sheet1!$E$1</c:f>
              <c:strCache>
                <c:ptCount val="1"/>
                <c:pt idx="0">
                  <c:v>1%-10% (N = 613)</c:v>
                </c:pt>
              </c:strCache>
            </c:strRef>
          </c:tx>
          <c:spPr>
            <a:ln w="41275">
              <a:solidFill>
                <a:schemeClr val="bg1">
                  <a:lumMod val="50000"/>
                  <a:lumOff val="50000"/>
                </a:schemeClr>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94.938999999999993</c:v>
                </c:pt>
                <c:pt idx="2">
                  <c:v>93.950999999999993</c:v>
                </c:pt>
                <c:pt idx="3">
                  <c:v>92.945999999999998</c:v>
                </c:pt>
                <c:pt idx="4">
                  <c:v>91.94</c:v>
                </c:pt>
                <c:pt idx="5">
                  <c:v>91.100999999999999</c:v>
                </c:pt>
                <c:pt idx="6">
                  <c:v>89.590999999999994</c:v>
                </c:pt>
                <c:pt idx="7">
                  <c:v>89.087999999999994</c:v>
                </c:pt>
                <c:pt idx="8">
                  <c:v>88.584000000000003</c:v>
                </c:pt>
                <c:pt idx="9">
                  <c:v>88.075999999999993</c:v>
                </c:pt>
                <c:pt idx="10">
                  <c:v>87.399000000000001</c:v>
                </c:pt>
                <c:pt idx="11">
                  <c:v>86.206999999999994</c:v>
                </c:pt>
                <c:pt idx="12">
                  <c:v>85.176000000000002</c:v>
                </c:pt>
                <c:pt idx="13">
                  <c:v>74.507999999999996</c:v>
                </c:pt>
                <c:pt idx="14">
                  <c:v>65.796000000000006</c:v>
                </c:pt>
                <c:pt idx="15">
                  <c:v>60.508000000000003</c:v>
                </c:pt>
                <c:pt idx="16">
                  <c:v>54.384</c:v>
                </c:pt>
                <c:pt idx="17">
                  <c:v>48.451000000000001</c:v>
                </c:pt>
                <c:pt idx="18">
                  <c:v>44.887999999999998</c:v>
                </c:pt>
                <c:pt idx="19">
                  <c:v>44.497999999999998</c:v>
                </c:pt>
                <c:pt idx="20">
                  <c:v>41.228000000000002</c:v>
                </c:pt>
                <c:pt idx="21">
                  <c:v>38.295000000000002</c:v>
                </c:pt>
                <c:pt idx="22">
                  <c:v>36.301000000000002</c:v>
                </c:pt>
                <c:pt idx="23">
                  <c:v>34.045000000000002</c:v>
                </c:pt>
                <c:pt idx="24">
                  <c:v>28.57</c:v>
                </c:pt>
                <c:pt idx="25">
                  <c:v>28.57</c:v>
                </c:pt>
                <c:pt idx="26">
                  <c:v>25.972000000000001</c:v>
                </c:pt>
                <c:pt idx="27">
                  <c:v>25.972000000000001</c:v>
                </c:pt>
                <c:pt idx="28">
                  <c:v>25.972000000000001</c:v>
                </c:pt>
                <c:pt idx="29">
                  <c:v>#N/A</c:v>
                </c:pt>
              </c:numCache>
            </c:numRef>
          </c:yVal>
          <c:smooth val="0"/>
          <c:extLst>
            <c:ext xmlns:c16="http://schemas.microsoft.com/office/drawing/2014/chart" uri="{C3380CC4-5D6E-409C-BE32-E72D297353CC}">
              <c16:uniqueId val="{00000003-58A1-47E1-AA8C-B781020C97E2}"/>
            </c:ext>
          </c:extLst>
        </c:ser>
        <c:ser>
          <c:idx val="4"/>
          <c:order val="4"/>
          <c:tx>
            <c:strRef>
              <c:f>Sheet1!$F$1</c:f>
              <c:strCache>
                <c:ptCount val="1"/>
                <c:pt idx="0">
                  <c:v>11%-20% (N = 241)</c:v>
                </c:pt>
              </c:strCache>
            </c:strRef>
          </c:tx>
          <c:spPr>
            <a:ln w="41275">
              <a:solidFill>
                <a:srgbClr val="FF99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Sheet1!$F$2:$F$31</c:f>
              <c:numCache>
                <c:formatCode>General</c:formatCode>
                <c:ptCount val="30"/>
                <c:pt idx="0">
                  <c:v>100</c:v>
                </c:pt>
                <c:pt idx="1">
                  <c:v>92.870999999999995</c:v>
                </c:pt>
                <c:pt idx="2">
                  <c:v>90.748000000000005</c:v>
                </c:pt>
                <c:pt idx="3">
                  <c:v>89.03</c:v>
                </c:pt>
                <c:pt idx="4">
                  <c:v>88.165999999999997</c:v>
                </c:pt>
                <c:pt idx="5">
                  <c:v>86.869</c:v>
                </c:pt>
                <c:pt idx="6">
                  <c:v>86.003</c:v>
                </c:pt>
                <c:pt idx="7">
                  <c:v>86.003</c:v>
                </c:pt>
                <c:pt idx="8">
                  <c:v>85.125</c:v>
                </c:pt>
                <c:pt idx="9">
                  <c:v>84.683999999999997</c:v>
                </c:pt>
                <c:pt idx="10">
                  <c:v>82.912999999999997</c:v>
                </c:pt>
                <c:pt idx="11">
                  <c:v>81.575000000000003</c:v>
                </c:pt>
                <c:pt idx="12">
                  <c:v>81.575000000000003</c:v>
                </c:pt>
                <c:pt idx="13">
                  <c:v>72.147999999999996</c:v>
                </c:pt>
                <c:pt idx="14">
                  <c:v>63.097000000000001</c:v>
                </c:pt>
                <c:pt idx="15">
                  <c:v>56.231999999999999</c:v>
                </c:pt>
                <c:pt idx="16">
                  <c:v>50.13</c:v>
                </c:pt>
                <c:pt idx="17">
                  <c:v>46.109000000000002</c:v>
                </c:pt>
                <c:pt idx="18">
                  <c:v>41.625</c:v>
                </c:pt>
                <c:pt idx="19">
                  <c:v>35.712000000000003</c:v>
                </c:pt>
                <c:pt idx="20">
                  <c:v>32.912999999999997</c:v>
                </c:pt>
                <c:pt idx="21">
                  <c:v>32.912999999999997</c:v>
                </c:pt>
                <c:pt idx="22">
                  <c:v>30.373000000000001</c:v>
                </c:pt>
                <c:pt idx="23">
                  <c:v>26.8</c:v>
                </c:pt>
                <c:pt idx="24">
                  <c:v>22.677</c:v>
                </c:pt>
                <c:pt idx="25">
                  <c:v>#N/A</c:v>
                </c:pt>
                <c:pt idx="26">
                  <c:v>#N/A</c:v>
                </c:pt>
                <c:pt idx="27">
                  <c:v>#N/A</c:v>
                </c:pt>
                <c:pt idx="28">
                  <c:v>#N/A</c:v>
                </c:pt>
                <c:pt idx="29">
                  <c:v>#N/A</c:v>
                </c:pt>
              </c:numCache>
            </c:numRef>
          </c:yVal>
          <c:smooth val="0"/>
          <c:extLst>
            <c:ext xmlns:c16="http://schemas.microsoft.com/office/drawing/2014/chart" uri="{C3380CC4-5D6E-409C-BE32-E72D297353CC}">
              <c16:uniqueId val="{00000004-58A1-47E1-AA8C-B781020C97E2}"/>
            </c:ext>
          </c:extLst>
        </c:ser>
        <c:ser>
          <c:idx val="5"/>
          <c:order val="5"/>
          <c:tx>
            <c:strRef>
              <c:f>Sheet1!$G$1</c:f>
              <c:strCache>
                <c:ptCount val="1"/>
                <c:pt idx="0">
                  <c:v>&gt;20% (N = 98)</c:v>
                </c:pt>
              </c:strCache>
            </c:strRef>
          </c:tx>
          <c:spPr>
            <a:ln w="41275">
              <a:solidFill>
                <a:srgbClr val="FF66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Sheet1!$G$2:$G$31</c:f>
              <c:numCache>
                <c:formatCode>General</c:formatCode>
                <c:ptCount val="30"/>
                <c:pt idx="0">
                  <c:v>100</c:v>
                </c:pt>
                <c:pt idx="1">
                  <c:v>90.587000000000003</c:v>
                </c:pt>
                <c:pt idx="2">
                  <c:v>85.32</c:v>
                </c:pt>
                <c:pt idx="3">
                  <c:v>82.16</c:v>
                </c:pt>
                <c:pt idx="4">
                  <c:v>81.106999999999999</c:v>
                </c:pt>
                <c:pt idx="5">
                  <c:v>81.106999999999999</c:v>
                </c:pt>
                <c:pt idx="6">
                  <c:v>81.106999999999999</c:v>
                </c:pt>
                <c:pt idx="7">
                  <c:v>80.054000000000002</c:v>
                </c:pt>
                <c:pt idx="8">
                  <c:v>77.947000000000003</c:v>
                </c:pt>
                <c:pt idx="9">
                  <c:v>76.879000000000005</c:v>
                </c:pt>
                <c:pt idx="10">
                  <c:v>75.811999999999998</c:v>
                </c:pt>
                <c:pt idx="11">
                  <c:v>75.811999999999998</c:v>
                </c:pt>
                <c:pt idx="12">
                  <c:v>75.811999999999998</c:v>
                </c:pt>
                <c:pt idx="13">
                  <c:v>70.23</c:v>
                </c:pt>
                <c:pt idx="14">
                  <c:v>66.418999999999997</c:v>
                </c:pt>
                <c:pt idx="15">
                  <c:v>60.997</c:v>
                </c:pt>
                <c:pt idx="16">
                  <c:v>59.392000000000003</c:v>
                </c:pt>
                <c:pt idx="17">
                  <c:v>57.536000000000001</c:v>
                </c:pt>
                <c:pt idx="18">
                  <c:v>53.274000000000001</c:v>
                </c:pt>
                <c:pt idx="19">
                  <c:v>53.274000000000001</c:v>
                </c:pt>
                <c:pt idx="20">
                  <c:v>50.61</c:v>
                </c:pt>
                <c:pt idx="21">
                  <c:v>50.61</c:v>
                </c:pt>
                <c:pt idx="22">
                  <c:v>47.235999999999997</c:v>
                </c:pt>
                <c:pt idx="23">
                  <c:v>47.235999999999997</c:v>
                </c:pt>
                <c:pt idx="24">
                  <c:v>#N/A</c:v>
                </c:pt>
                <c:pt idx="25">
                  <c:v>#N/A</c:v>
                </c:pt>
                <c:pt idx="26">
                  <c:v>#N/A</c:v>
                </c:pt>
                <c:pt idx="27">
                  <c:v>#N/A</c:v>
                </c:pt>
                <c:pt idx="28">
                  <c:v>#N/A</c:v>
                </c:pt>
                <c:pt idx="29">
                  <c:v>#N/A</c:v>
                </c:pt>
              </c:numCache>
            </c:numRef>
          </c:yVal>
          <c:smooth val="0"/>
          <c:extLst>
            <c:ext xmlns:c16="http://schemas.microsoft.com/office/drawing/2014/chart" uri="{C3380CC4-5D6E-409C-BE32-E72D297353CC}">
              <c16:uniqueId val="{00000005-58A1-47E1-AA8C-B781020C97E2}"/>
            </c:ext>
          </c:extLst>
        </c:ser>
        <c:dLbls>
          <c:showLegendKey val="0"/>
          <c:showVal val="0"/>
          <c:showCatName val="0"/>
          <c:showSerName val="0"/>
          <c:showPercent val="0"/>
          <c:showBubbleSize val="0"/>
        </c:dLbls>
        <c:axId val="568557304"/>
        <c:axId val="568557696"/>
      </c:scatterChart>
      <c:valAx>
        <c:axId val="568557304"/>
        <c:scaling>
          <c:orientation val="minMax"/>
          <c:max val="1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8557696"/>
        <c:crosses val="autoZero"/>
        <c:crossBetween val="midCat"/>
        <c:majorUnit val="1"/>
      </c:valAx>
      <c:valAx>
        <c:axId val="5685576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8557304"/>
        <c:crosses val="autoZero"/>
        <c:crossBetween val="midCat"/>
        <c:majorUnit val="25"/>
      </c:valAx>
      <c:spPr>
        <a:noFill/>
        <a:ln>
          <a:solidFill>
            <a:schemeClr val="bg2"/>
          </a:solidFill>
        </a:ln>
      </c:spPr>
    </c:plotArea>
    <c:legend>
      <c:legendPos val="r"/>
      <c:layout>
        <c:manualLayout>
          <c:xMode val="edge"/>
          <c:yMode val="edge"/>
          <c:x val="0.10868975936831424"/>
          <c:y val="0.55625445450840894"/>
          <c:w val="0.30208065903526765"/>
          <c:h val="0.278743654101232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2.2460834973753292E-2"/>
          <c:w val="0.72393689474160561"/>
          <c:h val="0.85342478674540678"/>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Sheet1!$B$2:$D$2</c:f>
              <c:numCache>
                <c:formatCode>General</c:formatCode>
                <c:ptCount val="3"/>
                <c:pt idx="0">
                  <c:v>280</c:v>
                </c:pt>
                <c:pt idx="1">
                  <c:v>229</c:v>
                </c:pt>
                <c:pt idx="2">
                  <c:v>319</c:v>
                </c:pt>
              </c:numCache>
            </c:numRef>
          </c:val>
          <c:extLst>
            <c:ext xmlns:c16="http://schemas.microsoft.com/office/drawing/2014/chart" uri="{C3380CC4-5D6E-409C-BE32-E72D297353CC}">
              <c16:uniqueId val="{00000000-7430-4FDC-95B3-69991D67605D}"/>
            </c:ext>
          </c:extLst>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Sheet1!$B$3:$D$3</c:f>
              <c:numCache>
                <c:formatCode>General</c:formatCode>
                <c:ptCount val="3"/>
                <c:pt idx="0">
                  <c:v>122</c:v>
                </c:pt>
                <c:pt idx="1">
                  <c:v>178</c:v>
                </c:pt>
                <c:pt idx="2">
                  <c:v>284</c:v>
                </c:pt>
              </c:numCache>
            </c:numRef>
          </c:val>
          <c:extLst>
            <c:ext xmlns:c16="http://schemas.microsoft.com/office/drawing/2014/chart" uri="{C3380CC4-5D6E-409C-BE32-E72D297353CC}">
              <c16:uniqueId val="{00000001-7430-4FDC-95B3-69991D67605D}"/>
            </c:ext>
          </c:extLst>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Sheet1!$B$4:$D$4</c:f>
              <c:numCache>
                <c:formatCode>General</c:formatCode>
                <c:ptCount val="3"/>
                <c:pt idx="0">
                  <c:v>98</c:v>
                </c:pt>
                <c:pt idx="1">
                  <c:v>118</c:v>
                </c:pt>
                <c:pt idx="2">
                  <c:v>166</c:v>
                </c:pt>
              </c:numCache>
            </c:numRef>
          </c:val>
          <c:extLst>
            <c:ext xmlns:c16="http://schemas.microsoft.com/office/drawing/2014/chart" uri="{C3380CC4-5D6E-409C-BE32-E72D297353CC}">
              <c16:uniqueId val="{00000002-7430-4FDC-95B3-69991D67605D}"/>
            </c:ext>
          </c:extLst>
        </c:ser>
        <c:ser>
          <c:idx val="3"/>
          <c:order val="3"/>
          <c:tx>
            <c:strRef>
              <c:f>Sheet1!$A$5</c:f>
              <c:strCache>
                <c:ptCount val="1"/>
                <c:pt idx="0">
                  <c:v>35 - 49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dPt>
            <c:idx val="0"/>
            <c:invertIfNegative val="0"/>
            <c:bubble3D val="0"/>
            <c:spPr>
              <a:gradFill flip="none" rotWithShape="1">
                <a:gsLst>
                  <a:gs pos="0">
                    <a:srgbClr val="000077"/>
                  </a:gs>
                  <a:gs pos="50000">
                    <a:srgbClr val="2626FF"/>
                  </a:gs>
                  <a:gs pos="100000">
                    <a:srgbClr val="000077"/>
                  </a:gs>
                </a:gsLst>
                <a:lin ang="0" scaled="1"/>
                <a:tileRect/>
              </a:gradFill>
              <a:ln>
                <a:solidFill>
                  <a:srgbClr val="000000"/>
                </a:solidFill>
              </a:ln>
            </c:spPr>
            <c:extLst>
              <c:ext xmlns:c16="http://schemas.microsoft.com/office/drawing/2014/chart" uri="{C3380CC4-5D6E-409C-BE32-E72D297353CC}">
                <c16:uniqueId val="{00000004-7430-4FDC-95B3-69991D67605D}"/>
              </c:ext>
            </c:extLst>
          </c:dPt>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Sheet1!$B$5:$D$5</c:f>
              <c:numCache>
                <c:formatCode>General</c:formatCode>
                <c:ptCount val="3"/>
                <c:pt idx="0">
                  <c:v>59</c:v>
                </c:pt>
                <c:pt idx="1">
                  <c:v>86</c:v>
                </c:pt>
                <c:pt idx="2">
                  <c:v>170</c:v>
                </c:pt>
              </c:numCache>
            </c:numRef>
          </c:val>
          <c:extLst>
            <c:ext xmlns:c16="http://schemas.microsoft.com/office/drawing/2014/chart" uri="{C3380CC4-5D6E-409C-BE32-E72D297353CC}">
              <c16:uniqueId val="{00000005-7430-4FDC-95B3-69991D67605D}"/>
            </c:ext>
          </c:extLst>
        </c:ser>
        <c:ser>
          <c:idx val="4"/>
          <c:order val="4"/>
          <c:tx>
            <c:strRef>
              <c:f>Sheet1!$A$6</c:f>
              <c:strCache>
                <c:ptCount val="1"/>
                <c:pt idx="0">
                  <c:v>50 - 59</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Sheet1!$B$6:$D$6</c:f>
              <c:numCache>
                <c:formatCode>General</c:formatCode>
                <c:ptCount val="3"/>
                <c:pt idx="0">
                  <c:v>13</c:v>
                </c:pt>
                <c:pt idx="1">
                  <c:v>43</c:v>
                </c:pt>
                <c:pt idx="2">
                  <c:v>81</c:v>
                </c:pt>
              </c:numCache>
            </c:numRef>
          </c:val>
          <c:extLst>
            <c:ext xmlns:c16="http://schemas.microsoft.com/office/drawing/2014/chart" uri="{C3380CC4-5D6E-409C-BE32-E72D297353CC}">
              <c16:uniqueId val="{00000006-7430-4FDC-95B3-69991D67605D}"/>
            </c:ext>
          </c:extLst>
        </c:ser>
        <c:ser>
          <c:idx val="5"/>
          <c:order val="5"/>
          <c:tx>
            <c:strRef>
              <c:f>Sheet1!$A$7</c:f>
              <c:strCache>
                <c:ptCount val="1"/>
                <c:pt idx="0">
                  <c:v>60+</c:v>
                </c:pt>
              </c:strCache>
            </c:strRef>
          </c:tx>
          <c:spPr>
            <a:gradFill>
              <a:gsLst>
                <a:gs pos="0">
                  <a:srgbClr val="6600CC"/>
                </a:gs>
                <a:gs pos="50000">
                  <a:srgbClr val="9933FF"/>
                </a:gs>
                <a:gs pos="100000">
                  <a:srgbClr val="6600CC"/>
                </a:gs>
              </a:gsLst>
              <a:lin ang="10800000" scaled="1"/>
            </a:gradFill>
            <a:ln>
              <a:solidFill>
                <a:schemeClr val="bg2"/>
              </a:solidFill>
            </a:ln>
          </c:spPr>
          <c:invertIfNegative val="0"/>
          <c:dLbls>
            <c:dLbl>
              <c:idx val="0"/>
              <c:layout>
                <c:manualLayout>
                  <c:x val="-9.3390804597701146E-2"/>
                  <c:y val="4.92022100891440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430-4FDC-95B3-69991D67605D}"/>
                </c:ext>
              </c:extLst>
            </c:dLbl>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(N=658)</c:v>
                </c:pt>
                <c:pt idx="2">
                  <c:v>2008-6/2017 (N=1,038)</c:v>
                </c:pt>
              </c:strCache>
            </c:strRef>
          </c:cat>
          <c:val>
            <c:numRef>
              <c:f>Sheet1!$B$7:$D$7</c:f>
              <c:numCache>
                <c:formatCode>General</c:formatCode>
                <c:ptCount val="3"/>
                <c:pt idx="0">
                  <c:v>1</c:v>
                </c:pt>
                <c:pt idx="1">
                  <c:v>4</c:v>
                </c:pt>
                <c:pt idx="2">
                  <c:v>18</c:v>
                </c:pt>
              </c:numCache>
            </c:numRef>
          </c:val>
          <c:extLst>
            <c:ext xmlns:c16="http://schemas.microsoft.com/office/drawing/2014/chart" uri="{C3380CC4-5D6E-409C-BE32-E72D297353CC}">
              <c16:uniqueId val="{00000008-7430-4FDC-95B3-69991D67605D}"/>
            </c:ext>
          </c:extLst>
        </c:ser>
        <c:dLbls>
          <c:showLegendKey val="0"/>
          <c:showVal val="1"/>
          <c:showCatName val="0"/>
          <c:showSerName val="0"/>
          <c:showPercent val="0"/>
          <c:showBubbleSize val="0"/>
        </c:dLbls>
        <c:gapWidth val="50"/>
        <c:overlap val="100"/>
        <c:axId val="569420168"/>
        <c:axId val="569420560"/>
      </c:barChart>
      <c:catAx>
        <c:axId val="5694201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9420560"/>
        <c:crosses val="autoZero"/>
        <c:auto val="1"/>
        <c:lblAlgn val="ctr"/>
        <c:lblOffset val="100"/>
        <c:noMultiLvlLbl val="0"/>
      </c:catAx>
      <c:valAx>
        <c:axId val="56942056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6471739523938825E-2"/>
              <c:y val="0.26488660597112984"/>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9420168"/>
        <c:crosses val="autoZero"/>
        <c:crossBetween val="between"/>
      </c:valAx>
      <c:spPr>
        <a:noFill/>
        <a:ln w="12700">
          <a:solidFill>
            <a:schemeClr val="bg2"/>
          </a:solidFill>
        </a:ln>
      </c:spPr>
    </c:plotArea>
    <c:legend>
      <c:legendPos val="l"/>
      <c:layout>
        <c:manualLayout>
          <c:xMode val="edge"/>
          <c:yMode val="edge"/>
          <c:x val="0.82614942528735635"/>
          <c:y val="9.4832417209611677E-2"/>
          <c:w val="0.17079894108064209"/>
          <c:h val="0.71958279373897427"/>
        </c:manualLayout>
      </c:layout>
      <c:overlay val="0"/>
      <c:spPr>
        <a:solidFill>
          <a:schemeClr val="tx1"/>
        </a:solid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7653234522168E-2"/>
          <c:y val="3.1013119592693549E-2"/>
          <c:w val="0.87737962511323264"/>
          <c:h val="0.82588972276902883"/>
        </c:manualLayout>
      </c:layout>
      <c:scatterChart>
        <c:scatterStyle val="lineMarker"/>
        <c:varyColors val="0"/>
        <c:ser>
          <c:idx val="0"/>
          <c:order val="0"/>
          <c:tx>
            <c:strRef>
              <c:f>Sheet1!$B$1</c:f>
              <c:strCache>
                <c:ptCount val="1"/>
                <c:pt idx="0">
                  <c:v>&lt;=-20% (N = 22)</c:v>
                </c:pt>
              </c:strCache>
            </c:strRef>
          </c:tx>
          <c:spPr>
            <a:ln w="41275">
              <a:solidFill>
                <a:srgbClr val="00B05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Sheet1!$B$2:$B$20</c:f>
              <c:numCache>
                <c:formatCode>General</c:formatCode>
                <c:ptCount val="19"/>
                <c:pt idx="0">
                  <c:v>100</c:v>
                </c:pt>
                <c:pt idx="1">
                  <c:v>100</c:v>
                </c:pt>
                <c:pt idx="2">
                  <c:v>90.909000000000006</c:v>
                </c:pt>
                <c:pt idx="3">
                  <c:v>72.727000000000004</c:v>
                </c:pt>
                <c:pt idx="4">
                  <c:v>67.879000000000005</c:v>
                </c:pt>
                <c:pt idx="5">
                  <c:v>62.656999999999996</c:v>
                </c:pt>
                <c:pt idx="6">
                  <c:v>62.656999999999996</c:v>
                </c:pt>
                <c:pt idx="7">
                  <c:v>62.656999999999996</c:v>
                </c:pt>
                <c:pt idx="8">
                  <c:v>#N/A</c:v>
                </c:pt>
                <c:pt idx="9">
                  <c:v>#N/A</c:v>
                </c:pt>
                <c:pt idx="10">
                  <c:v>#N/A</c:v>
                </c:pt>
                <c:pt idx="11">
                  <c:v>#N/A</c:v>
                </c:pt>
                <c:pt idx="12">
                  <c:v>#N/A</c:v>
                </c:pt>
                <c:pt idx="13">
                  <c:v>#N/A</c:v>
                </c:pt>
                <c:pt idx="14">
                  <c:v>#N/A</c:v>
                </c:pt>
                <c:pt idx="15">
                  <c:v>#N/A</c:v>
                </c:pt>
                <c:pt idx="16">
                  <c:v>#N/A</c:v>
                </c:pt>
                <c:pt idx="17">
                  <c:v>#N/A</c:v>
                </c:pt>
                <c:pt idx="18">
                  <c:v>#N/A</c:v>
                </c:pt>
              </c:numCache>
            </c:numRef>
          </c:yVal>
          <c:smooth val="0"/>
          <c:extLst>
            <c:ext xmlns:c16="http://schemas.microsoft.com/office/drawing/2014/chart" uri="{C3380CC4-5D6E-409C-BE32-E72D297353CC}">
              <c16:uniqueId val="{00000000-6F5F-40FF-8D75-D747A5C09028}"/>
            </c:ext>
          </c:extLst>
        </c:ser>
        <c:ser>
          <c:idx val="1"/>
          <c:order val="1"/>
          <c:tx>
            <c:strRef>
              <c:f>Sheet1!$C$1</c:f>
              <c:strCache>
                <c:ptCount val="1"/>
                <c:pt idx="0">
                  <c:v>-19% --10% (N = 89)</c:v>
                </c:pt>
              </c:strCache>
            </c:strRef>
          </c:tx>
          <c:spPr>
            <a:ln w="41275">
              <a:solidFill>
                <a:srgbClr val="FF0000"/>
              </a:solidFill>
              <a:prstDash val="solid"/>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Sheet1!$C$2:$C$20</c:f>
              <c:numCache>
                <c:formatCode>General</c:formatCode>
                <c:ptCount val="19"/>
                <c:pt idx="0">
                  <c:v>100</c:v>
                </c:pt>
                <c:pt idx="1">
                  <c:v>100</c:v>
                </c:pt>
                <c:pt idx="2">
                  <c:v>86.302999999999997</c:v>
                </c:pt>
                <c:pt idx="3">
                  <c:v>79.153999999999996</c:v>
                </c:pt>
                <c:pt idx="4">
                  <c:v>71.153999999999996</c:v>
                </c:pt>
                <c:pt idx="5">
                  <c:v>61.98</c:v>
                </c:pt>
                <c:pt idx="6">
                  <c:v>54.734999999999999</c:v>
                </c:pt>
                <c:pt idx="7">
                  <c:v>46.625999999999998</c:v>
                </c:pt>
                <c:pt idx="8">
                  <c:v>42.572000000000003</c:v>
                </c:pt>
                <c:pt idx="9">
                  <c:v>40.067999999999998</c:v>
                </c:pt>
                <c:pt idx="10">
                  <c:v>#N/A</c:v>
                </c:pt>
                <c:pt idx="11">
                  <c:v>#N/A</c:v>
                </c:pt>
                <c:pt idx="12">
                  <c:v>#N/A</c:v>
                </c:pt>
                <c:pt idx="13">
                  <c:v>#N/A</c:v>
                </c:pt>
                <c:pt idx="14">
                  <c:v>#N/A</c:v>
                </c:pt>
                <c:pt idx="15">
                  <c:v>#N/A</c:v>
                </c:pt>
                <c:pt idx="16">
                  <c:v>#N/A</c:v>
                </c:pt>
                <c:pt idx="17">
                  <c:v>#N/A</c:v>
                </c:pt>
                <c:pt idx="18">
                  <c:v>#N/A</c:v>
                </c:pt>
              </c:numCache>
            </c:numRef>
          </c:yVal>
          <c:smooth val="0"/>
          <c:extLst>
            <c:ext xmlns:c16="http://schemas.microsoft.com/office/drawing/2014/chart" uri="{C3380CC4-5D6E-409C-BE32-E72D297353CC}">
              <c16:uniqueId val="{00000001-6F5F-40FF-8D75-D747A5C09028}"/>
            </c:ext>
          </c:extLst>
        </c:ser>
        <c:ser>
          <c:idx val="2"/>
          <c:order val="2"/>
          <c:tx>
            <c:strRef>
              <c:f>Sheet1!$D$1</c:f>
              <c:strCache>
                <c:ptCount val="1"/>
                <c:pt idx="0">
                  <c:v>-9%-0% (N = 347)</c:v>
                </c:pt>
              </c:strCache>
            </c:strRef>
          </c:tx>
          <c:spPr>
            <a:ln w="41275">
              <a:solidFill>
                <a:srgbClr val="9933FF"/>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Sheet1!$D$2:$D$20</c:f>
              <c:numCache>
                <c:formatCode>General</c:formatCode>
                <c:ptCount val="19"/>
                <c:pt idx="0">
                  <c:v>100</c:v>
                </c:pt>
                <c:pt idx="1">
                  <c:v>100</c:v>
                </c:pt>
                <c:pt idx="2">
                  <c:v>88.031000000000006</c:v>
                </c:pt>
                <c:pt idx="3">
                  <c:v>76.625</c:v>
                </c:pt>
                <c:pt idx="4">
                  <c:v>68.405000000000001</c:v>
                </c:pt>
                <c:pt idx="5">
                  <c:v>62.975999999999999</c:v>
                </c:pt>
                <c:pt idx="6">
                  <c:v>59.360999999999997</c:v>
                </c:pt>
                <c:pt idx="7">
                  <c:v>54.646999999999998</c:v>
                </c:pt>
                <c:pt idx="8">
                  <c:v>50.881999999999998</c:v>
                </c:pt>
                <c:pt idx="9">
                  <c:v>48.786000000000001</c:v>
                </c:pt>
                <c:pt idx="10">
                  <c:v>45.587000000000003</c:v>
                </c:pt>
                <c:pt idx="11">
                  <c:v>42.817</c:v>
                </c:pt>
                <c:pt idx="12">
                  <c:v>41.66</c:v>
                </c:pt>
                <c:pt idx="13">
                  <c:v>38.683999999999997</c:v>
                </c:pt>
                <c:pt idx="14">
                  <c:v>36.926000000000002</c:v>
                </c:pt>
                <c:pt idx="15">
                  <c:v>34.875</c:v>
                </c:pt>
                <c:pt idx="16">
                  <c:v>32.823</c:v>
                </c:pt>
                <c:pt idx="17">
                  <c:v>32.823</c:v>
                </c:pt>
                <c:pt idx="18">
                  <c:v>30.478999999999999</c:v>
                </c:pt>
              </c:numCache>
            </c:numRef>
          </c:yVal>
          <c:smooth val="0"/>
          <c:extLst>
            <c:ext xmlns:c16="http://schemas.microsoft.com/office/drawing/2014/chart" uri="{C3380CC4-5D6E-409C-BE32-E72D297353CC}">
              <c16:uniqueId val="{00000002-6F5F-40FF-8D75-D747A5C09028}"/>
            </c:ext>
          </c:extLst>
        </c:ser>
        <c:ser>
          <c:idx val="3"/>
          <c:order val="3"/>
          <c:tx>
            <c:strRef>
              <c:f>Sheet1!$E$1</c:f>
              <c:strCache>
                <c:ptCount val="1"/>
                <c:pt idx="0">
                  <c:v>1%-10% (N = 492)</c:v>
                </c:pt>
              </c:strCache>
            </c:strRef>
          </c:tx>
          <c:spPr>
            <a:ln w="41275">
              <a:solidFill>
                <a:schemeClr val="bg1">
                  <a:lumMod val="50000"/>
                  <a:lumOff val="50000"/>
                </a:schemeClr>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Sheet1!$E$2:$E$20</c:f>
              <c:numCache>
                <c:formatCode>General</c:formatCode>
                <c:ptCount val="19"/>
                <c:pt idx="0">
                  <c:v>100</c:v>
                </c:pt>
                <c:pt idx="1">
                  <c:v>100</c:v>
                </c:pt>
                <c:pt idx="2">
                  <c:v>87.475999999999999</c:v>
                </c:pt>
                <c:pt idx="3">
                  <c:v>77.247</c:v>
                </c:pt>
                <c:pt idx="4">
                  <c:v>71.040000000000006</c:v>
                </c:pt>
                <c:pt idx="5">
                  <c:v>63.848999999999997</c:v>
                </c:pt>
                <c:pt idx="6">
                  <c:v>56.883000000000003</c:v>
                </c:pt>
                <c:pt idx="7">
                  <c:v>52.701000000000001</c:v>
                </c:pt>
                <c:pt idx="8">
                  <c:v>52.243000000000002</c:v>
                </c:pt>
                <c:pt idx="9">
                  <c:v>48.402999999999999</c:v>
                </c:pt>
                <c:pt idx="10">
                  <c:v>44.96</c:v>
                </c:pt>
                <c:pt idx="11">
                  <c:v>42.619</c:v>
                </c:pt>
                <c:pt idx="12">
                  <c:v>39.970999999999997</c:v>
                </c:pt>
                <c:pt idx="13">
                  <c:v>33.542000000000002</c:v>
                </c:pt>
                <c:pt idx="14">
                  <c:v>33.542000000000002</c:v>
                </c:pt>
                <c:pt idx="15">
                  <c:v>30.492999999999999</c:v>
                </c:pt>
                <c:pt idx="16">
                  <c:v>30.492999999999999</c:v>
                </c:pt>
                <c:pt idx="17">
                  <c:v>30.492999999999999</c:v>
                </c:pt>
                <c:pt idx="18">
                  <c:v>#N/A</c:v>
                </c:pt>
              </c:numCache>
            </c:numRef>
          </c:yVal>
          <c:smooth val="0"/>
          <c:extLst>
            <c:ext xmlns:c16="http://schemas.microsoft.com/office/drawing/2014/chart" uri="{C3380CC4-5D6E-409C-BE32-E72D297353CC}">
              <c16:uniqueId val="{00000003-6F5F-40FF-8D75-D747A5C09028}"/>
            </c:ext>
          </c:extLst>
        </c:ser>
        <c:ser>
          <c:idx val="4"/>
          <c:order val="4"/>
          <c:tx>
            <c:strRef>
              <c:f>Sheet1!$F$1</c:f>
              <c:strCache>
                <c:ptCount val="1"/>
                <c:pt idx="0">
                  <c:v>11%-20% (N = 182)</c:v>
                </c:pt>
              </c:strCache>
            </c:strRef>
          </c:tx>
          <c:spPr>
            <a:ln w="41275">
              <a:solidFill>
                <a:srgbClr val="FF990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Sheet1!$F$2:$F$20</c:f>
              <c:numCache>
                <c:formatCode>General</c:formatCode>
                <c:ptCount val="19"/>
                <c:pt idx="0">
                  <c:v>100</c:v>
                </c:pt>
                <c:pt idx="1">
                  <c:v>100</c:v>
                </c:pt>
                <c:pt idx="2">
                  <c:v>88.442999999999998</c:v>
                </c:pt>
                <c:pt idx="3">
                  <c:v>77.347999999999999</c:v>
                </c:pt>
                <c:pt idx="4">
                  <c:v>68.932000000000002</c:v>
                </c:pt>
                <c:pt idx="5">
                  <c:v>61.451999999999998</c:v>
                </c:pt>
                <c:pt idx="6">
                  <c:v>56.524000000000001</c:v>
                </c:pt>
                <c:pt idx="7">
                  <c:v>51.027000000000001</c:v>
                </c:pt>
                <c:pt idx="8">
                  <c:v>43.777999999999999</c:v>
                </c:pt>
                <c:pt idx="9">
                  <c:v>40.345999999999997</c:v>
                </c:pt>
                <c:pt idx="10">
                  <c:v>40.345999999999997</c:v>
                </c:pt>
                <c:pt idx="11">
                  <c:v>37.232999999999997</c:v>
                </c:pt>
                <c:pt idx="12">
                  <c:v>32.853000000000002</c:v>
                </c:pt>
                <c:pt idx="13">
                  <c:v>27.797999999999998</c:v>
                </c:pt>
                <c:pt idx="14">
                  <c:v>#N/A</c:v>
                </c:pt>
                <c:pt idx="15">
                  <c:v>#N/A</c:v>
                </c:pt>
                <c:pt idx="16">
                  <c:v>#N/A</c:v>
                </c:pt>
                <c:pt idx="17">
                  <c:v>#N/A</c:v>
                </c:pt>
                <c:pt idx="18">
                  <c:v>#N/A</c:v>
                </c:pt>
              </c:numCache>
            </c:numRef>
          </c:yVal>
          <c:smooth val="0"/>
          <c:extLst>
            <c:ext xmlns:c16="http://schemas.microsoft.com/office/drawing/2014/chart" uri="{C3380CC4-5D6E-409C-BE32-E72D297353CC}">
              <c16:uniqueId val="{00000004-6F5F-40FF-8D75-D747A5C09028}"/>
            </c:ext>
          </c:extLst>
        </c:ser>
        <c:ser>
          <c:idx val="5"/>
          <c:order val="5"/>
          <c:tx>
            <c:strRef>
              <c:f>Sheet1!$G$1</c:f>
              <c:strCache>
                <c:ptCount val="1"/>
                <c:pt idx="0">
                  <c:v>&gt;20% (N = 71)</c:v>
                </c:pt>
              </c:strCache>
            </c:strRef>
          </c:tx>
          <c:spPr>
            <a:ln w="41275">
              <a:solidFill>
                <a:srgbClr val="FF66FF"/>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Sheet1!$G$2:$G$20</c:f>
              <c:numCache>
                <c:formatCode>General</c:formatCode>
                <c:ptCount val="19"/>
                <c:pt idx="0">
                  <c:v>100</c:v>
                </c:pt>
                <c:pt idx="1">
                  <c:v>100</c:v>
                </c:pt>
                <c:pt idx="2">
                  <c:v>92.637</c:v>
                </c:pt>
                <c:pt idx="3">
                  <c:v>87.611000000000004</c:v>
                </c:pt>
                <c:pt idx="4">
                  <c:v>80.459000000000003</c:v>
                </c:pt>
                <c:pt idx="5">
                  <c:v>78.341999999999999</c:v>
                </c:pt>
                <c:pt idx="6">
                  <c:v>75.893000000000001</c:v>
                </c:pt>
                <c:pt idx="7">
                  <c:v>70.272000000000006</c:v>
                </c:pt>
                <c:pt idx="8">
                  <c:v>70.272000000000006</c:v>
                </c:pt>
                <c:pt idx="9">
                  <c:v>66.757999999999996</c:v>
                </c:pt>
                <c:pt idx="10">
                  <c:v>66.757999999999996</c:v>
                </c:pt>
                <c:pt idx="11">
                  <c:v>62.308</c:v>
                </c:pt>
                <c:pt idx="12">
                  <c:v>62.308</c:v>
                </c:pt>
                <c:pt idx="13">
                  <c:v>#N/A</c:v>
                </c:pt>
                <c:pt idx="14">
                  <c:v>#N/A</c:v>
                </c:pt>
                <c:pt idx="15">
                  <c:v>#N/A</c:v>
                </c:pt>
                <c:pt idx="16">
                  <c:v>#N/A</c:v>
                </c:pt>
                <c:pt idx="17">
                  <c:v>#N/A</c:v>
                </c:pt>
                <c:pt idx="18">
                  <c:v>#N/A</c:v>
                </c:pt>
              </c:numCache>
            </c:numRef>
          </c:yVal>
          <c:smooth val="0"/>
          <c:extLst>
            <c:ext xmlns:c16="http://schemas.microsoft.com/office/drawing/2014/chart" uri="{C3380CC4-5D6E-409C-BE32-E72D297353CC}">
              <c16:uniqueId val="{00000005-6F5F-40FF-8D75-D747A5C09028}"/>
            </c:ext>
          </c:extLst>
        </c:ser>
        <c:dLbls>
          <c:showLegendKey val="0"/>
          <c:showVal val="0"/>
          <c:showCatName val="0"/>
          <c:showSerName val="0"/>
          <c:showPercent val="0"/>
          <c:showBubbleSize val="0"/>
        </c:dLbls>
        <c:axId val="657125784"/>
        <c:axId val="657125392"/>
      </c:scatterChart>
      <c:valAx>
        <c:axId val="657125784"/>
        <c:scaling>
          <c:orientation val="minMax"/>
          <c:max val="1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125392"/>
        <c:crosses val="autoZero"/>
        <c:crossBetween val="midCat"/>
        <c:majorUnit val="1"/>
      </c:valAx>
      <c:valAx>
        <c:axId val="6571253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125784"/>
        <c:crosses val="autoZero"/>
        <c:crossBetween val="midCat"/>
        <c:majorUnit val="25"/>
      </c:valAx>
      <c:spPr>
        <a:noFill/>
        <a:ln>
          <a:solidFill>
            <a:schemeClr val="bg2"/>
          </a:solidFill>
        </a:ln>
      </c:spPr>
    </c:plotArea>
    <c:legend>
      <c:legendPos val="r"/>
      <c:layout>
        <c:manualLayout>
          <c:xMode val="edge"/>
          <c:yMode val="edge"/>
          <c:x val="0.10868975936831424"/>
          <c:y val="0.55625445450840894"/>
          <c:w val="0.30208065903526765"/>
          <c:h val="0.278743654101232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42"/>
          <c:h val="0.7702108204216408"/>
        </c:manualLayout>
      </c:layout>
      <c:barChart>
        <c:barDir val="col"/>
        <c:grouping val="stacked"/>
        <c:varyColors val="0"/>
        <c:ser>
          <c:idx val="0"/>
          <c:order val="0"/>
          <c:tx>
            <c:strRef>
              <c:f>Sheet1!$B$1</c:f>
              <c:strCache>
                <c:ptCount val="1"/>
                <c:pt idx="0">
                  <c:v>Number of Retransplants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Sheet1!$A$2:$A$6</c:f>
              <c:strCache>
                <c:ptCount val="5"/>
                <c:pt idx="0">
                  <c:v>0-&lt;1 month</c:v>
                </c:pt>
                <c:pt idx="1">
                  <c:v>1-&lt;12 months</c:v>
                </c:pt>
                <c:pt idx="2">
                  <c:v>12-&lt;36 months</c:v>
                </c:pt>
                <c:pt idx="3">
                  <c:v>36+ months</c:v>
                </c:pt>
                <c:pt idx="4">
                  <c:v>Not reported</c:v>
                </c:pt>
              </c:strCache>
            </c:strRef>
          </c:cat>
          <c:val>
            <c:numRef>
              <c:f>Sheet1!$B$2:$B$6</c:f>
              <c:numCache>
                <c:formatCode>General</c:formatCode>
                <c:ptCount val="5"/>
                <c:pt idx="0">
                  <c:v>7</c:v>
                </c:pt>
                <c:pt idx="1">
                  <c:v>9</c:v>
                </c:pt>
                <c:pt idx="2">
                  <c:v>34</c:v>
                </c:pt>
                <c:pt idx="3">
                  <c:v>38</c:v>
                </c:pt>
                <c:pt idx="4">
                  <c:v>20</c:v>
                </c:pt>
              </c:numCache>
            </c:numRef>
          </c:val>
          <c:extLst>
            <c:ext xmlns:c16="http://schemas.microsoft.com/office/drawing/2014/chart" uri="{C3380CC4-5D6E-409C-BE32-E72D297353CC}">
              <c16:uniqueId val="{00000000-9781-49CE-AD59-8561DDE261DB}"/>
            </c:ext>
          </c:extLst>
        </c:ser>
        <c:dLbls>
          <c:showLegendKey val="0"/>
          <c:showVal val="0"/>
          <c:showCatName val="0"/>
          <c:showSerName val="0"/>
          <c:showPercent val="0"/>
          <c:showBubbleSize val="0"/>
        </c:dLbls>
        <c:gapWidth val="35"/>
        <c:overlap val="100"/>
        <c:axId val="655235552"/>
        <c:axId val="565902040"/>
      </c:barChart>
      <c:catAx>
        <c:axId val="655235552"/>
        <c:scaling>
          <c:orientation val="minMax"/>
        </c:scaling>
        <c:delete val="0"/>
        <c:axPos val="b"/>
        <c:title>
          <c:tx>
            <c:rich>
              <a:bodyPr/>
              <a:lstStyle/>
              <a:p>
                <a:pPr>
                  <a:defRPr sz="1700">
                    <a:solidFill>
                      <a:schemeClr val="bg2"/>
                    </a:solidFill>
                  </a:defRPr>
                </a:pPr>
                <a:r>
                  <a:rPr lang="en-US" sz="1700" dirty="0" smtClean="0">
                    <a:solidFill>
                      <a:schemeClr val="bg2"/>
                    </a:solidFill>
                  </a:rPr>
                  <a:t>Time Between Previous and Current Transplant</a:t>
                </a:r>
                <a:endParaRPr lang="en-US" sz="1700" dirty="0">
                  <a:solidFill>
                    <a:schemeClr val="bg2"/>
                  </a:solidFill>
                </a:endParaRPr>
              </a:p>
            </c:rich>
          </c:tx>
          <c:layout>
            <c:manualLayout>
              <c:xMode val="edge"/>
              <c:yMode val="edge"/>
              <c:x val="0.28350416927972499"/>
              <c:y val="0.92185685443165755"/>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5902040"/>
        <c:crosses val="autoZero"/>
        <c:auto val="1"/>
        <c:lblAlgn val="ctr"/>
        <c:lblOffset val="100"/>
        <c:tickLblSkip val="1"/>
        <c:noMultiLvlLbl val="0"/>
      </c:catAx>
      <c:valAx>
        <c:axId val="565902040"/>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Retransplants</a:t>
                </a:r>
                <a:endParaRPr lang="en-US" sz="1700" dirty="0">
                  <a:solidFill>
                    <a:schemeClr val="bg2"/>
                  </a:solidFill>
                </a:endParaRPr>
              </a:p>
            </c:rich>
          </c:tx>
          <c:layout>
            <c:manualLayout>
              <c:xMode val="edge"/>
              <c:yMode val="edge"/>
              <c:x val="1.4277286135693184E-2"/>
              <c:y val="0.14421340601655591"/>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235552"/>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Primary (N=1,514)</c:v>
                </c:pt>
              </c:strCache>
            </c:strRef>
          </c:tx>
          <c:spPr>
            <a:ln w="41275">
              <a:solidFill>
                <a:srgbClr val="00B0F0"/>
              </a:solidFill>
            </a:ln>
          </c:spPr>
          <c:marker>
            <c:symbol val="none"/>
          </c:marker>
          <c:xVal>
            <c:numRef>
              <c:f>Sheet1!$A$2:$A$192</c:f>
              <c:numCache>
                <c:formatCode>General</c:formatCode>
                <c:ptCount val="19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numCache>
            </c:numRef>
          </c:xVal>
          <c:yVal>
            <c:numRef>
              <c:f>Sheet1!$B$2:$B$192</c:f>
              <c:numCache>
                <c:formatCode>General</c:formatCode>
                <c:ptCount val="191"/>
                <c:pt idx="0">
                  <c:v>100</c:v>
                </c:pt>
                <c:pt idx="1">
                  <c:v>94.363</c:v>
                </c:pt>
                <c:pt idx="2">
                  <c:v>92.337000000000003</c:v>
                </c:pt>
                <c:pt idx="3">
                  <c:v>90.965999999999994</c:v>
                </c:pt>
                <c:pt idx="4">
                  <c:v>90.346000000000004</c:v>
                </c:pt>
                <c:pt idx="5">
                  <c:v>89.379000000000005</c:v>
                </c:pt>
                <c:pt idx="6">
                  <c:v>88.549000000000007</c:v>
                </c:pt>
                <c:pt idx="7">
                  <c:v>88.132999999999996</c:v>
                </c:pt>
                <c:pt idx="8">
                  <c:v>87.575000000000003</c:v>
                </c:pt>
                <c:pt idx="9">
                  <c:v>87.016000000000005</c:v>
                </c:pt>
                <c:pt idx="10">
                  <c:v>85.894999999999996</c:v>
                </c:pt>
                <c:pt idx="11">
                  <c:v>84.838999999999999</c:v>
                </c:pt>
                <c:pt idx="12">
                  <c:v>83.99</c:v>
                </c:pt>
                <c:pt idx="13">
                  <c:v>83.266000000000005</c:v>
                </c:pt>
                <c:pt idx="14">
                  <c:v>82.826999999999998</c:v>
                </c:pt>
                <c:pt idx="15">
                  <c:v>82.164000000000001</c:v>
                </c:pt>
                <c:pt idx="16">
                  <c:v>80.977999999999994</c:v>
                </c:pt>
                <c:pt idx="17">
                  <c:v>79.864999999999995</c:v>
                </c:pt>
                <c:pt idx="18">
                  <c:v>78.971999999999994</c:v>
                </c:pt>
                <c:pt idx="19">
                  <c:v>78.522999999999996</c:v>
                </c:pt>
                <c:pt idx="20">
                  <c:v>77.698999999999998</c:v>
                </c:pt>
                <c:pt idx="21">
                  <c:v>77.174000000000007</c:v>
                </c:pt>
                <c:pt idx="22">
                  <c:v>76.647000000000006</c:v>
                </c:pt>
                <c:pt idx="23">
                  <c:v>75.587000000000003</c:v>
                </c:pt>
                <c:pt idx="24">
                  <c:v>74.974999999999994</c:v>
                </c:pt>
                <c:pt idx="25">
                  <c:v>74.427000000000007</c:v>
                </c:pt>
                <c:pt idx="26">
                  <c:v>74.03</c:v>
                </c:pt>
                <c:pt idx="27">
                  <c:v>73.391999999999996</c:v>
                </c:pt>
                <c:pt idx="28">
                  <c:v>72.587999999999994</c:v>
                </c:pt>
                <c:pt idx="29">
                  <c:v>71.614999999999995</c:v>
                </c:pt>
                <c:pt idx="30">
                  <c:v>70.39</c:v>
                </c:pt>
                <c:pt idx="31">
                  <c:v>69.814999999999998</c:v>
                </c:pt>
                <c:pt idx="32">
                  <c:v>69.650000000000006</c:v>
                </c:pt>
                <c:pt idx="33">
                  <c:v>68.986000000000004</c:v>
                </c:pt>
                <c:pt idx="34">
                  <c:v>68.147999999999996</c:v>
                </c:pt>
                <c:pt idx="35">
                  <c:v>67.641999999999996</c:v>
                </c:pt>
                <c:pt idx="36">
                  <c:v>67.129000000000005</c:v>
                </c:pt>
                <c:pt idx="37">
                  <c:v>66.602000000000004</c:v>
                </c:pt>
                <c:pt idx="38">
                  <c:v>66.066999999999993</c:v>
                </c:pt>
                <c:pt idx="39">
                  <c:v>65.706999999999994</c:v>
                </c:pt>
                <c:pt idx="40">
                  <c:v>65.436000000000007</c:v>
                </c:pt>
                <c:pt idx="41">
                  <c:v>64.8</c:v>
                </c:pt>
                <c:pt idx="42">
                  <c:v>64.435000000000002</c:v>
                </c:pt>
                <c:pt idx="43">
                  <c:v>63.33</c:v>
                </c:pt>
                <c:pt idx="44">
                  <c:v>63.145000000000003</c:v>
                </c:pt>
                <c:pt idx="45">
                  <c:v>62.868000000000002</c:v>
                </c:pt>
                <c:pt idx="46">
                  <c:v>62.307000000000002</c:v>
                </c:pt>
                <c:pt idx="47">
                  <c:v>61.735999999999997</c:v>
                </c:pt>
                <c:pt idx="48">
                  <c:v>61.253999999999998</c:v>
                </c:pt>
                <c:pt idx="49">
                  <c:v>60.753</c:v>
                </c:pt>
                <c:pt idx="50">
                  <c:v>60.344000000000001</c:v>
                </c:pt>
                <c:pt idx="51">
                  <c:v>59.932000000000002</c:v>
                </c:pt>
                <c:pt idx="52">
                  <c:v>59.829000000000001</c:v>
                </c:pt>
                <c:pt idx="53">
                  <c:v>58.889000000000003</c:v>
                </c:pt>
                <c:pt idx="54">
                  <c:v>58.573</c:v>
                </c:pt>
                <c:pt idx="55">
                  <c:v>58.149000000000001</c:v>
                </c:pt>
                <c:pt idx="56">
                  <c:v>58.042000000000002</c:v>
                </c:pt>
                <c:pt idx="57">
                  <c:v>57.283000000000001</c:v>
                </c:pt>
                <c:pt idx="58">
                  <c:v>56.845999999999997</c:v>
                </c:pt>
                <c:pt idx="59">
                  <c:v>56.295000000000002</c:v>
                </c:pt>
                <c:pt idx="60">
                  <c:v>56.070999999999998</c:v>
                </c:pt>
                <c:pt idx="61">
                  <c:v>56.070999999999998</c:v>
                </c:pt>
                <c:pt idx="62">
                  <c:v>55.6</c:v>
                </c:pt>
                <c:pt idx="63">
                  <c:v>55.243000000000002</c:v>
                </c:pt>
                <c:pt idx="64">
                  <c:v>55.122</c:v>
                </c:pt>
                <c:pt idx="65">
                  <c:v>54.753</c:v>
                </c:pt>
                <c:pt idx="66">
                  <c:v>54.259</c:v>
                </c:pt>
                <c:pt idx="67">
                  <c:v>53.884999999999998</c:v>
                </c:pt>
                <c:pt idx="68">
                  <c:v>53.256999999999998</c:v>
                </c:pt>
                <c:pt idx="69">
                  <c:v>53.003999999999998</c:v>
                </c:pt>
                <c:pt idx="70">
                  <c:v>52.109000000000002</c:v>
                </c:pt>
                <c:pt idx="71">
                  <c:v>51.853000000000002</c:v>
                </c:pt>
                <c:pt idx="72">
                  <c:v>51.853000000000002</c:v>
                </c:pt>
                <c:pt idx="73">
                  <c:v>51.716000000000001</c:v>
                </c:pt>
                <c:pt idx="74">
                  <c:v>51.292999999999999</c:v>
                </c:pt>
                <c:pt idx="75">
                  <c:v>51.292999999999999</c:v>
                </c:pt>
                <c:pt idx="76">
                  <c:v>51.005000000000003</c:v>
                </c:pt>
                <c:pt idx="77">
                  <c:v>50.86</c:v>
                </c:pt>
                <c:pt idx="78">
                  <c:v>50.564999999999998</c:v>
                </c:pt>
                <c:pt idx="79">
                  <c:v>50.121000000000002</c:v>
                </c:pt>
                <c:pt idx="80">
                  <c:v>49.668999999999997</c:v>
                </c:pt>
                <c:pt idx="81">
                  <c:v>49.366</c:v>
                </c:pt>
                <c:pt idx="82">
                  <c:v>49.366</c:v>
                </c:pt>
                <c:pt idx="83">
                  <c:v>49.05</c:v>
                </c:pt>
                <c:pt idx="84">
                  <c:v>48.887</c:v>
                </c:pt>
                <c:pt idx="85">
                  <c:v>48.386000000000003</c:v>
                </c:pt>
                <c:pt idx="86">
                  <c:v>48.386000000000003</c:v>
                </c:pt>
                <c:pt idx="87">
                  <c:v>48.386000000000003</c:v>
                </c:pt>
                <c:pt idx="88">
                  <c:v>47.683999999999997</c:v>
                </c:pt>
                <c:pt idx="89">
                  <c:v>47.508000000000003</c:v>
                </c:pt>
                <c:pt idx="90">
                  <c:v>47.508000000000003</c:v>
                </c:pt>
                <c:pt idx="91">
                  <c:v>47.145000000000003</c:v>
                </c:pt>
                <c:pt idx="92">
                  <c:v>46.96</c:v>
                </c:pt>
                <c:pt idx="93">
                  <c:v>46.96</c:v>
                </c:pt>
                <c:pt idx="94">
                  <c:v>46.96</c:v>
                </c:pt>
                <c:pt idx="95">
                  <c:v>46.771000000000001</c:v>
                </c:pt>
                <c:pt idx="96">
                  <c:v>46.384999999999998</c:v>
                </c:pt>
                <c:pt idx="97">
                  <c:v>45.764000000000003</c:v>
                </c:pt>
                <c:pt idx="98">
                  <c:v>45.55</c:v>
                </c:pt>
                <c:pt idx="99">
                  <c:v>45.332999999999998</c:v>
                </c:pt>
                <c:pt idx="100">
                  <c:v>45.332999999999998</c:v>
                </c:pt>
                <c:pt idx="101">
                  <c:v>45.332999999999998</c:v>
                </c:pt>
                <c:pt idx="102">
                  <c:v>44.674999999999997</c:v>
                </c:pt>
                <c:pt idx="103">
                  <c:v>44.451000000000001</c:v>
                </c:pt>
                <c:pt idx="104">
                  <c:v>43.764000000000003</c:v>
                </c:pt>
                <c:pt idx="105">
                  <c:v>43.530999999999999</c:v>
                </c:pt>
                <c:pt idx="106">
                  <c:v>42.826999999999998</c:v>
                </c:pt>
                <c:pt idx="107">
                  <c:v>42.587000000000003</c:v>
                </c:pt>
                <c:pt idx="108">
                  <c:v>42.587000000000003</c:v>
                </c:pt>
                <c:pt idx="109">
                  <c:v>42.066000000000003</c:v>
                </c:pt>
                <c:pt idx="110">
                  <c:v>41.533999999999999</c:v>
                </c:pt>
                <c:pt idx="111">
                  <c:v>40.729999999999997</c:v>
                </c:pt>
                <c:pt idx="112">
                  <c:v>40.729999999999997</c:v>
                </c:pt>
                <c:pt idx="113">
                  <c:v>40.18</c:v>
                </c:pt>
                <c:pt idx="114">
                  <c:v>40.18</c:v>
                </c:pt>
                <c:pt idx="115">
                  <c:v>39.899000000000001</c:v>
                </c:pt>
                <c:pt idx="116">
                  <c:v>39.899000000000001</c:v>
                </c:pt>
                <c:pt idx="117">
                  <c:v>39.616</c:v>
                </c:pt>
                <c:pt idx="118">
                  <c:v>39.616</c:v>
                </c:pt>
                <c:pt idx="119">
                  <c:v>39.616</c:v>
                </c:pt>
                <c:pt idx="120">
                  <c:v>39.314999999999998</c:v>
                </c:pt>
                <c:pt idx="121">
                  <c:v>39.006</c:v>
                </c:pt>
                <c:pt idx="122">
                  <c:v>38.680999999999997</c:v>
                </c:pt>
                <c:pt idx="123">
                  <c:v>38.35</c:v>
                </c:pt>
                <c:pt idx="124">
                  <c:v>38.35</c:v>
                </c:pt>
                <c:pt idx="125">
                  <c:v>38.35</c:v>
                </c:pt>
                <c:pt idx="126">
                  <c:v>38.008000000000003</c:v>
                </c:pt>
                <c:pt idx="127">
                  <c:v>38.008000000000003</c:v>
                </c:pt>
                <c:pt idx="128">
                  <c:v>38.008000000000003</c:v>
                </c:pt>
                <c:pt idx="129">
                  <c:v>37.652999999999999</c:v>
                </c:pt>
                <c:pt idx="130">
                  <c:v>37.652999999999999</c:v>
                </c:pt>
                <c:pt idx="131">
                  <c:v>37.283000000000001</c:v>
                </c:pt>
                <c:pt idx="132">
                  <c:v>37.283000000000001</c:v>
                </c:pt>
                <c:pt idx="133">
                  <c:v>37.283000000000001</c:v>
                </c:pt>
                <c:pt idx="134">
                  <c:v>37.283000000000001</c:v>
                </c:pt>
                <c:pt idx="135">
                  <c:v>36.85</c:v>
                </c:pt>
                <c:pt idx="136">
                  <c:v>36.85</c:v>
                </c:pt>
                <c:pt idx="137">
                  <c:v>36.85</c:v>
                </c:pt>
                <c:pt idx="138">
                  <c:v>36.85</c:v>
                </c:pt>
                <c:pt idx="139">
                  <c:v>36.378</c:v>
                </c:pt>
                <c:pt idx="140">
                  <c:v>36.378</c:v>
                </c:pt>
                <c:pt idx="141">
                  <c:v>36.378</c:v>
                </c:pt>
                <c:pt idx="142">
                  <c:v>36.378</c:v>
                </c:pt>
                <c:pt idx="143">
                  <c:v>36.378</c:v>
                </c:pt>
                <c:pt idx="144">
                  <c:v>36.378</c:v>
                </c:pt>
                <c:pt idx="145">
                  <c:v>36.378</c:v>
                </c:pt>
                <c:pt idx="146">
                  <c:v>36.378</c:v>
                </c:pt>
                <c:pt idx="147">
                  <c:v>35.738999999999997</c:v>
                </c:pt>
                <c:pt idx="148">
                  <c:v>35.738999999999997</c:v>
                </c:pt>
                <c:pt idx="149">
                  <c:v>35.088999999999999</c:v>
                </c:pt>
                <c:pt idx="150">
                  <c:v>34.44</c:v>
                </c:pt>
                <c:pt idx="151">
                  <c:v>33.777000000000001</c:v>
                </c:pt>
                <c:pt idx="152">
                  <c:v>33.777000000000001</c:v>
                </c:pt>
                <c:pt idx="153">
                  <c:v>33.101999999999997</c:v>
                </c:pt>
                <c:pt idx="154">
                  <c:v>32.411999999999999</c:v>
                </c:pt>
                <c:pt idx="155">
                  <c:v>31.003</c:v>
                </c:pt>
                <c:pt idx="156">
                  <c:v>31.003</c:v>
                </c:pt>
                <c:pt idx="157">
                  <c:v>31.003</c:v>
                </c:pt>
                <c:pt idx="158">
                  <c:v>31.003</c:v>
                </c:pt>
                <c:pt idx="159">
                  <c:v>31.003</c:v>
                </c:pt>
                <c:pt idx="160">
                  <c:v>31.003</c:v>
                </c:pt>
                <c:pt idx="161">
                  <c:v>31.003</c:v>
                </c:pt>
                <c:pt idx="162">
                  <c:v>31.003</c:v>
                </c:pt>
                <c:pt idx="163">
                  <c:v>31.003</c:v>
                </c:pt>
                <c:pt idx="164">
                  <c:v>31.003</c:v>
                </c:pt>
                <c:pt idx="165">
                  <c:v>30.003</c:v>
                </c:pt>
                <c:pt idx="166">
                  <c:v>30.003</c:v>
                </c:pt>
                <c:pt idx="167">
                  <c:v>30.003</c:v>
                </c:pt>
                <c:pt idx="168">
                  <c:v>30.003</c:v>
                </c:pt>
                <c:pt idx="169">
                  <c:v>28.753</c:v>
                </c:pt>
                <c:pt idx="170">
                  <c:v>28.753</c:v>
                </c:pt>
                <c:pt idx="171">
                  <c:v>28.753</c:v>
                </c:pt>
                <c:pt idx="172">
                  <c:v>28.753</c:v>
                </c:pt>
                <c:pt idx="173">
                  <c:v>28.753</c:v>
                </c:pt>
                <c:pt idx="174">
                  <c:v>28.753</c:v>
                </c:pt>
                <c:pt idx="175">
                  <c:v>28.753</c:v>
                </c:pt>
                <c:pt idx="176">
                  <c:v>28.753</c:v>
                </c:pt>
                <c:pt idx="177">
                  <c:v>28.753</c:v>
                </c:pt>
                <c:pt idx="178">
                  <c:v>28.753</c:v>
                </c:pt>
                <c:pt idx="179">
                  <c:v>28.753</c:v>
                </c:pt>
                <c:pt idx="180">
                  <c:v>28.753</c:v>
                </c:pt>
                <c:pt idx="181">
                  <c:v>28.753</c:v>
                </c:pt>
                <c:pt idx="182">
                  <c:v>28.753</c:v>
                </c:pt>
                <c:pt idx="183">
                  <c:v>26.541</c:v>
                </c:pt>
                <c:pt idx="184">
                  <c:v>26.541</c:v>
                </c:pt>
                <c:pt idx="185">
                  <c:v>26.541</c:v>
                </c:pt>
                <c:pt idx="186">
                  <c:v>26.541</c:v>
                </c:pt>
                <c:pt idx="187">
                  <c:v>26.541</c:v>
                </c:pt>
                <c:pt idx="188">
                  <c:v>26.541</c:v>
                </c:pt>
                <c:pt idx="189">
                  <c:v>26.541</c:v>
                </c:pt>
                <c:pt idx="190">
                  <c:v>26.541</c:v>
                </c:pt>
              </c:numCache>
            </c:numRef>
          </c:yVal>
          <c:smooth val="0"/>
          <c:extLst>
            <c:ext xmlns:c16="http://schemas.microsoft.com/office/drawing/2014/chart" uri="{C3380CC4-5D6E-409C-BE32-E72D297353CC}">
              <c16:uniqueId val="{00000000-7D3B-4EB1-8267-B390ACC7B622}"/>
            </c:ext>
          </c:extLst>
        </c:ser>
        <c:ser>
          <c:idx val="1"/>
          <c:order val="1"/>
          <c:tx>
            <c:strRef>
              <c:f>Sheet1!$C$1</c:f>
              <c:strCache>
                <c:ptCount val="1"/>
                <c:pt idx="0">
                  <c:v>Retransplant (N=101)</c:v>
                </c:pt>
              </c:strCache>
            </c:strRef>
          </c:tx>
          <c:spPr>
            <a:ln w="41275">
              <a:solidFill>
                <a:srgbClr val="FF9933"/>
              </a:solidFill>
            </a:ln>
          </c:spPr>
          <c:marker>
            <c:symbol val="none"/>
          </c:marker>
          <c:xVal>
            <c:numRef>
              <c:f>Sheet1!$A$2:$A$192</c:f>
              <c:numCache>
                <c:formatCode>General</c:formatCode>
                <c:ptCount val="19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numCache>
            </c:numRef>
          </c:xVal>
          <c:yVal>
            <c:numRef>
              <c:f>Sheet1!$C$2:$C$192</c:f>
              <c:numCache>
                <c:formatCode>General</c:formatCode>
                <c:ptCount val="191"/>
                <c:pt idx="0">
                  <c:v>100</c:v>
                </c:pt>
                <c:pt idx="1">
                  <c:v>86.063999999999993</c:v>
                </c:pt>
                <c:pt idx="2">
                  <c:v>83.99</c:v>
                </c:pt>
                <c:pt idx="3">
                  <c:v>82.953000000000003</c:v>
                </c:pt>
                <c:pt idx="4">
                  <c:v>80.879000000000005</c:v>
                </c:pt>
                <c:pt idx="5">
                  <c:v>79.843000000000004</c:v>
                </c:pt>
                <c:pt idx="6">
                  <c:v>77.712999999999994</c:v>
                </c:pt>
                <c:pt idx="7">
                  <c:v>77.712999999999994</c:v>
                </c:pt>
                <c:pt idx="8">
                  <c:v>77.712999999999994</c:v>
                </c:pt>
                <c:pt idx="9">
                  <c:v>75.584000000000003</c:v>
                </c:pt>
                <c:pt idx="10">
                  <c:v>70.260999999999996</c:v>
                </c:pt>
                <c:pt idx="11">
                  <c:v>70.260999999999996</c:v>
                </c:pt>
                <c:pt idx="12">
                  <c:v>69.197000000000003</c:v>
                </c:pt>
                <c:pt idx="13">
                  <c:v>64.888000000000005</c:v>
                </c:pt>
                <c:pt idx="14">
                  <c:v>63.805999999999997</c:v>
                </c:pt>
                <c:pt idx="15">
                  <c:v>63.805999999999997</c:v>
                </c:pt>
                <c:pt idx="16">
                  <c:v>62.706000000000003</c:v>
                </c:pt>
                <c:pt idx="17">
                  <c:v>62.706000000000003</c:v>
                </c:pt>
                <c:pt idx="18">
                  <c:v>62.706000000000003</c:v>
                </c:pt>
                <c:pt idx="19">
                  <c:v>60.426000000000002</c:v>
                </c:pt>
                <c:pt idx="20">
                  <c:v>58.146000000000001</c:v>
                </c:pt>
                <c:pt idx="21">
                  <c:v>55.866</c:v>
                </c:pt>
                <c:pt idx="22">
                  <c:v>55.866</c:v>
                </c:pt>
                <c:pt idx="23">
                  <c:v>55.866</c:v>
                </c:pt>
                <c:pt idx="24">
                  <c:v>54.651000000000003</c:v>
                </c:pt>
                <c:pt idx="25">
                  <c:v>54.651000000000003</c:v>
                </c:pt>
                <c:pt idx="26">
                  <c:v>54.651000000000003</c:v>
                </c:pt>
                <c:pt idx="27">
                  <c:v>53.35</c:v>
                </c:pt>
                <c:pt idx="28">
                  <c:v>53.35</c:v>
                </c:pt>
                <c:pt idx="29">
                  <c:v>53.35</c:v>
                </c:pt>
                <c:pt idx="30">
                  <c:v>53.35</c:v>
                </c:pt>
                <c:pt idx="31">
                  <c:v>53.35</c:v>
                </c:pt>
                <c:pt idx="32">
                  <c:v>53.35</c:v>
                </c:pt>
                <c:pt idx="33">
                  <c:v>51.981999999999999</c:v>
                </c:pt>
                <c:pt idx="34">
                  <c:v>51.981999999999999</c:v>
                </c:pt>
                <c:pt idx="35">
                  <c:v>51.981999999999999</c:v>
                </c:pt>
                <c:pt idx="36">
                  <c:v>51.981999999999999</c:v>
                </c:pt>
                <c:pt idx="37">
                  <c:v>51.981999999999999</c:v>
                </c:pt>
                <c:pt idx="38">
                  <c:v>51.981999999999999</c:v>
                </c:pt>
                <c:pt idx="39">
                  <c:v>51.981999999999999</c:v>
                </c:pt>
                <c:pt idx="40">
                  <c:v>51.981999999999999</c:v>
                </c:pt>
                <c:pt idx="41">
                  <c:v>51.981999999999999</c:v>
                </c:pt>
                <c:pt idx="42">
                  <c:v>51.981999999999999</c:v>
                </c:pt>
                <c:pt idx="43">
                  <c:v>51.981999999999999</c:v>
                </c:pt>
                <c:pt idx="44">
                  <c:v>51.981999999999999</c:v>
                </c:pt>
                <c:pt idx="45">
                  <c:v>50.406999999999996</c:v>
                </c:pt>
                <c:pt idx="46">
                  <c:v>48.832000000000001</c:v>
                </c:pt>
                <c:pt idx="47">
                  <c:v>48.832000000000001</c:v>
                </c:pt>
                <c:pt idx="48">
                  <c:v>48.832000000000001</c:v>
                </c:pt>
                <c:pt idx="49">
                  <c:v>48.832000000000001</c:v>
                </c:pt>
                <c:pt idx="50">
                  <c:v>48.832000000000001</c:v>
                </c:pt>
                <c:pt idx="51">
                  <c:v>48.832000000000001</c:v>
                </c:pt>
                <c:pt idx="52">
                  <c:v>48.832000000000001</c:v>
                </c:pt>
                <c:pt idx="53">
                  <c:v>47.088000000000001</c:v>
                </c:pt>
                <c:pt idx="54">
                  <c:v>47.088000000000001</c:v>
                </c:pt>
                <c:pt idx="55">
                  <c:v>45.344000000000001</c:v>
                </c:pt>
                <c:pt idx="56">
                  <c:v>45.344000000000001</c:v>
                </c:pt>
                <c:pt idx="57">
                  <c:v>43.454000000000001</c:v>
                </c:pt>
                <c:pt idx="58">
                  <c:v>43.454000000000001</c:v>
                </c:pt>
                <c:pt idx="59">
                  <c:v>43.454000000000001</c:v>
                </c:pt>
                <c:pt idx="60">
                  <c:v>43.454000000000001</c:v>
                </c:pt>
                <c:pt idx="61">
                  <c:v>43.454000000000001</c:v>
                </c:pt>
                <c:pt idx="62">
                  <c:v>43.454000000000001</c:v>
                </c:pt>
                <c:pt idx="63">
                  <c:v>41.478999999999999</c:v>
                </c:pt>
                <c:pt idx="64">
                  <c:v>39.503999999999998</c:v>
                </c:pt>
                <c:pt idx="65">
                  <c:v>39.503999999999998</c:v>
                </c:pt>
                <c:pt idx="66">
                  <c:v>39.503999999999998</c:v>
                </c:pt>
                <c:pt idx="67">
                  <c:v>39.503999999999998</c:v>
                </c:pt>
                <c:pt idx="68">
                  <c:v>39.503999999999998</c:v>
                </c:pt>
                <c:pt idx="69">
                  <c:v>39.503999999999998</c:v>
                </c:pt>
                <c:pt idx="70">
                  <c:v>39.503999999999998</c:v>
                </c:pt>
                <c:pt idx="71">
                  <c:v>39.503999999999998</c:v>
                </c:pt>
                <c:pt idx="72">
                  <c:v>39.503999999999998</c:v>
                </c:pt>
                <c:pt idx="73">
                  <c:v>37.424999999999997</c:v>
                </c:pt>
                <c:pt idx="74">
                  <c:v>37.424999999999997</c:v>
                </c:pt>
                <c:pt idx="75">
                  <c:v>37.424999999999997</c:v>
                </c:pt>
                <c:pt idx="76">
                  <c:v>37.424999999999997</c:v>
                </c:pt>
                <c:pt idx="77">
                  <c:v>37.424999999999997</c:v>
                </c:pt>
                <c:pt idx="78">
                  <c:v>37.424999999999997</c:v>
                </c:pt>
                <c:pt idx="79">
                  <c:v>37.424999999999997</c:v>
                </c:pt>
                <c:pt idx="80">
                  <c:v>37.424999999999997</c:v>
                </c:pt>
                <c:pt idx="81">
                  <c:v>37.424999999999997</c:v>
                </c:pt>
                <c:pt idx="82">
                  <c:v>37.424999999999997</c:v>
                </c:pt>
                <c:pt idx="83">
                  <c:v>37.424999999999997</c:v>
                </c:pt>
                <c:pt idx="84">
                  <c:v>35.345999999999997</c:v>
                </c:pt>
                <c:pt idx="85">
                  <c:v>35.345999999999997</c:v>
                </c:pt>
                <c:pt idx="86">
                  <c:v>35.345999999999997</c:v>
                </c:pt>
                <c:pt idx="87">
                  <c:v>35.345999999999997</c:v>
                </c:pt>
                <c:pt idx="88">
                  <c:v>35.345999999999997</c:v>
                </c:pt>
                <c:pt idx="89">
                  <c:v>35.345999999999997</c:v>
                </c:pt>
                <c:pt idx="90">
                  <c:v>35.345999999999997</c:v>
                </c:pt>
                <c:pt idx="91">
                  <c:v>35.345999999999997</c:v>
                </c:pt>
                <c:pt idx="92">
                  <c:v>35.345999999999997</c:v>
                </c:pt>
                <c:pt idx="93">
                  <c:v>35.345999999999997</c:v>
                </c:pt>
                <c:pt idx="94">
                  <c:v>35.345999999999997</c:v>
                </c:pt>
                <c:pt idx="95">
                  <c:v>35.345999999999997</c:v>
                </c:pt>
                <c:pt idx="96">
                  <c:v>35.345999999999997</c:v>
                </c:pt>
                <c:pt idx="97">
                  <c:v>35.345999999999997</c:v>
                </c:pt>
                <c:pt idx="98">
                  <c:v>35.345999999999997</c:v>
                </c:pt>
                <c:pt idx="99">
                  <c:v>35.345999999999997</c:v>
                </c:pt>
                <c:pt idx="100">
                  <c:v>35.345999999999997</c:v>
                </c:pt>
                <c:pt idx="101">
                  <c:v>35.345999999999997</c:v>
                </c:pt>
                <c:pt idx="102">
                  <c:v>35.345999999999997</c:v>
                </c:pt>
                <c:pt idx="103">
                  <c:v>35.345999999999997</c:v>
                </c:pt>
                <c:pt idx="104">
                  <c:v>35.345999999999997</c:v>
                </c:pt>
                <c:pt idx="105">
                  <c:v>35.345999999999997</c:v>
                </c:pt>
                <c:pt idx="106">
                  <c:v>35.345999999999997</c:v>
                </c:pt>
                <c:pt idx="107">
                  <c:v>35.345999999999997</c:v>
                </c:pt>
                <c:pt idx="108">
                  <c:v>35.345999999999997</c:v>
                </c:pt>
                <c:pt idx="109">
                  <c:v>32.4</c:v>
                </c:pt>
                <c:pt idx="110">
                  <c:v>32.4</c:v>
                </c:pt>
                <c:pt idx="111">
                  <c:v>32.4</c:v>
                </c:pt>
                <c:pt idx="112">
                  <c:v>32.4</c:v>
                </c:pt>
                <c:pt idx="113">
                  <c:v>32.4</c:v>
                </c:pt>
                <c:pt idx="114">
                  <c:v>32.4</c:v>
                </c:pt>
                <c:pt idx="115">
                  <c:v>32.4</c:v>
                </c:pt>
                <c:pt idx="116">
                  <c:v>32.4</c:v>
                </c:pt>
                <c:pt idx="117">
                  <c:v>32.4</c:v>
                </c:pt>
                <c:pt idx="118">
                  <c:v>32.4</c:v>
                </c:pt>
                <c:pt idx="119">
                  <c:v>32.4</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numCache>
            </c:numRef>
          </c:yVal>
          <c:smooth val="0"/>
          <c:extLst>
            <c:ext xmlns:c16="http://schemas.microsoft.com/office/drawing/2014/chart" uri="{C3380CC4-5D6E-409C-BE32-E72D297353CC}">
              <c16:uniqueId val="{00000001-7D3B-4EB1-8267-B390ACC7B622}"/>
            </c:ext>
          </c:extLst>
        </c:ser>
        <c:dLbls>
          <c:showLegendKey val="0"/>
          <c:showVal val="0"/>
          <c:showCatName val="0"/>
          <c:showSerName val="0"/>
          <c:showPercent val="0"/>
          <c:showBubbleSize val="0"/>
        </c:dLbls>
        <c:axId val="657254928"/>
        <c:axId val="657255320"/>
      </c:scatterChart>
      <c:valAx>
        <c:axId val="65725492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7255320"/>
        <c:crosses val="autoZero"/>
        <c:crossBetween val="midCat"/>
        <c:majorUnit val="1"/>
      </c:valAx>
      <c:valAx>
        <c:axId val="6572553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4928"/>
        <c:crosses val="autoZero"/>
        <c:crossBetween val="midCat"/>
        <c:majorUnit val="25"/>
      </c:valAx>
      <c:spPr>
        <a:noFill/>
        <a:ln>
          <a:solidFill>
            <a:schemeClr val="bg2"/>
          </a:solidFill>
        </a:ln>
      </c:spPr>
    </c:plotArea>
    <c:legend>
      <c:legendPos val="r"/>
      <c:layout>
        <c:manualLayout>
          <c:xMode val="edge"/>
          <c:yMode val="edge"/>
          <c:x val="0.62676247880519353"/>
          <c:y val="6.1646385110952037E-2"/>
          <c:w val="0.32896023505911504"/>
          <c:h val="0.1107464875714065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80162227547643494"/>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401)</c:v>
                </c:pt>
                <c:pt idx="1">
                  <c:v>2 Year (N = 357)</c:v>
                </c:pt>
                <c:pt idx="2">
                  <c:v>3 Year (N = 302)</c:v>
                </c:pt>
                <c:pt idx="3">
                  <c:v>.</c:v>
                </c:pt>
              </c:strCache>
            </c:strRef>
          </c:cat>
          <c:val>
            <c:numRef>
              <c:f>Sheet1!$B$2:$D$2</c:f>
              <c:numCache>
                <c:formatCode>General</c:formatCode>
                <c:ptCount val="3"/>
                <c:pt idx="0">
                  <c:v>221</c:v>
                </c:pt>
                <c:pt idx="1">
                  <c:v>196</c:v>
                </c:pt>
                <c:pt idx="2">
                  <c:v>186</c:v>
                </c:pt>
              </c:numCache>
            </c:numRef>
          </c:val>
          <c:extLst>
            <c:ext xmlns:c16="http://schemas.microsoft.com/office/drawing/2014/chart" uri="{C3380CC4-5D6E-409C-BE32-E72D297353CC}">
              <c16:uniqueId val="{00000000-5DF2-480B-8633-1A4BD9C4B4C0}"/>
            </c:ext>
          </c:extLst>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401)</c:v>
                </c:pt>
                <c:pt idx="1">
                  <c:v>2 Year (N = 357)</c:v>
                </c:pt>
                <c:pt idx="2">
                  <c:v>3 Year (N = 302)</c:v>
                </c:pt>
                <c:pt idx="3">
                  <c:v>.</c:v>
                </c:pt>
              </c:strCache>
            </c:strRef>
          </c:cat>
          <c:val>
            <c:numRef>
              <c:f>Sheet1!$B$3:$D$3</c:f>
              <c:numCache>
                <c:formatCode>General</c:formatCode>
                <c:ptCount val="3"/>
                <c:pt idx="0">
                  <c:v>77</c:v>
                </c:pt>
                <c:pt idx="1">
                  <c:v>60</c:v>
                </c:pt>
                <c:pt idx="2">
                  <c:v>46</c:v>
                </c:pt>
              </c:numCache>
            </c:numRef>
          </c:val>
          <c:extLst>
            <c:ext xmlns:c16="http://schemas.microsoft.com/office/drawing/2014/chart" uri="{C3380CC4-5D6E-409C-BE32-E72D297353CC}">
              <c16:uniqueId val="{00000001-5DF2-480B-8633-1A4BD9C4B4C0}"/>
            </c:ext>
          </c:extLst>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Sheet1!$B$4:$D$4</c:f>
              <c:numCache>
                <c:formatCode>General</c:formatCode>
                <c:ptCount val="3"/>
                <c:pt idx="0">
                  <c:v>31</c:v>
                </c:pt>
                <c:pt idx="1">
                  <c:v>34</c:v>
                </c:pt>
                <c:pt idx="2">
                  <c:v>25</c:v>
                </c:pt>
              </c:numCache>
            </c:numRef>
          </c:val>
          <c:extLst>
            <c:ext xmlns:c16="http://schemas.microsoft.com/office/drawing/2014/chart" uri="{C3380CC4-5D6E-409C-BE32-E72D297353CC}">
              <c16:uniqueId val="{00000002-5DF2-480B-8633-1A4BD9C4B4C0}"/>
            </c:ext>
          </c:extLst>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401)</c:v>
                </c:pt>
                <c:pt idx="1">
                  <c:v>2 Year (N = 357)</c:v>
                </c:pt>
                <c:pt idx="2">
                  <c:v>3 Year (N = 302)</c:v>
                </c:pt>
                <c:pt idx="3">
                  <c:v>.</c:v>
                </c:pt>
              </c:strCache>
            </c:strRef>
          </c:cat>
          <c:val>
            <c:numRef>
              <c:f>Sheet1!$B$5:$D$5</c:f>
              <c:numCache>
                <c:formatCode>General</c:formatCode>
                <c:ptCount val="3"/>
                <c:pt idx="0">
                  <c:v>17</c:v>
                </c:pt>
                <c:pt idx="1">
                  <c:v>19</c:v>
                </c:pt>
                <c:pt idx="2">
                  <c:v>10</c:v>
                </c:pt>
              </c:numCache>
            </c:numRef>
          </c:val>
          <c:extLst>
            <c:ext xmlns:c16="http://schemas.microsoft.com/office/drawing/2014/chart" uri="{C3380CC4-5D6E-409C-BE32-E72D297353CC}">
              <c16:uniqueId val="{00000003-5DF2-480B-8633-1A4BD9C4B4C0}"/>
            </c:ext>
          </c:extLst>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Sheet1!$B$6:$D$6</c:f>
              <c:numCache>
                <c:formatCode>General</c:formatCode>
                <c:ptCount val="3"/>
                <c:pt idx="0">
                  <c:v>19</c:v>
                </c:pt>
                <c:pt idx="1">
                  <c:v>10</c:v>
                </c:pt>
                <c:pt idx="2">
                  <c:v>8</c:v>
                </c:pt>
              </c:numCache>
            </c:numRef>
          </c:val>
          <c:extLst>
            <c:ext xmlns:c16="http://schemas.microsoft.com/office/drawing/2014/chart" uri="{C3380CC4-5D6E-409C-BE32-E72D297353CC}">
              <c16:uniqueId val="{00000004-5DF2-480B-8633-1A4BD9C4B4C0}"/>
            </c:ext>
          </c:extLst>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Sheet1!$B$7:$D$7</c:f>
              <c:numCache>
                <c:formatCode>General</c:formatCode>
                <c:ptCount val="3"/>
                <c:pt idx="0">
                  <c:v>11</c:v>
                </c:pt>
                <c:pt idx="1">
                  <c:v>9</c:v>
                </c:pt>
                <c:pt idx="2">
                  <c:v>6</c:v>
                </c:pt>
              </c:numCache>
            </c:numRef>
          </c:val>
          <c:extLst>
            <c:ext xmlns:c16="http://schemas.microsoft.com/office/drawing/2014/chart" uri="{C3380CC4-5D6E-409C-BE32-E72D297353CC}">
              <c16:uniqueId val="{00000005-5DF2-480B-8633-1A4BD9C4B4C0}"/>
            </c:ext>
          </c:extLst>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Sheet1!$B$8:$D$8</c:f>
              <c:numCache>
                <c:formatCode>General</c:formatCode>
                <c:ptCount val="3"/>
                <c:pt idx="0">
                  <c:v>3</c:v>
                </c:pt>
                <c:pt idx="1">
                  <c:v>6</c:v>
                </c:pt>
                <c:pt idx="2">
                  <c:v>6</c:v>
                </c:pt>
              </c:numCache>
            </c:numRef>
          </c:val>
          <c:extLst>
            <c:ext xmlns:c16="http://schemas.microsoft.com/office/drawing/2014/chart" uri="{C3380CC4-5D6E-409C-BE32-E72D297353CC}">
              <c16:uniqueId val="{00000006-5DF2-480B-8633-1A4BD9C4B4C0}"/>
            </c:ext>
          </c:extLst>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Sheet1!$B$9:$D$9</c:f>
              <c:numCache>
                <c:formatCode>General</c:formatCode>
                <c:ptCount val="3"/>
                <c:pt idx="0">
                  <c:v>7</c:v>
                </c:pt>
                <c:pt idx="1">
                  <c:v>2</c:v>
                </c:pt>
                <c:pt idx="2">
                  <c:v>1</c:v>
                </c:pt>
              </c:numCache>
            </c:numRef>
          </c:val>
          <c:extLst>
            <c:ext xmlns:c16="http://schemas.microsoft.com/office/drawing/2014/chart" uri="{C3380CC4-5D6E-409C-BE32-E72D297353CC}">
              <c16:uniqueId val="{00000007-5DF2-480B-8633-1A4BD9C4B4C0}"/>
            </c:ext>
          </c:extLst>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Sheet1!$B$10:$D$10</c:f>
              <c:numCache>
                <c:formatCode>General</c:formatCode>
                <c:ptCount val="3"/>
                <c:pt idx="0">
                  <c:v>2</c:v>
                </c:pt>
                <c:pt idx="1">
                  <c:v>10</c:v>
                </c:pt>
                <c:pt idx="2">
                  <c:v>10</c:v>
                </c:pt>
              </c:numCache>
            </c:numRef>
          </c:val>
          <c:extLst>
            <c:ext xmlns:c16="http://schemas.microsoft.com/office/drawing/2014/chart" uri="{C3380CC4-5D6E-409C-BE32-E72D297353CC}">
              <c16:uniqueId val="{00000008-5DF2-480B-8633-1A4BD9C4B4C0}"/>
            </c:ext>
          </c:extLst>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401)</c:v>
                </c:pt>
                <c:pt idx="1">
                  <c:v>2 Year (N = 357)</c:v>
                </c:pt>
                <c:pt idx="2">
                  <c:v>3 Year (N = 302)</c:v>
                </c:pt>
                <c:pt idx="3">
                  <c:v>.</c:v>
                </c:pt>
              </c:strCache>
            </c:strRef>
          </c:cat>
          <c:val>
            <c:numRef>
              <c:f>Sheet1!$B$11:$D$11</c:f>
              <c:numCache>
                <c:formatCode>General</c:formatCode>
                <c:ptCount val="3"/>
                <c:pt idx="0">
                  <c:v>13</c:v>
                </c:pt>
                <c:pt idx="1">
                  <c:v>11</c:v>
                </c:pt>
                <c:pt idx="2">
                  <c:v>4</c:v>
                </c:pt>
              </c:numCache>
            </c:numRef>
          </c:val>
          <c:extLst>
            <c:ext xmlns:c16="http://schemas.microsoft.com/office/drawing/2014/chart" uri="{C3380CC4-5D6E-409C-BE32-E72D297353CC}">
              <c16:uniqueId val="{00000009-5DF2-480B-8633-1A4BD9C4B4C0}"/>
            </c:ext>
          </c:extLst>
        </c:ser>
        <c:dLbls>
          <c:showLegendKey val="0"/>
          <c:showVal val="0"/>
          <c:showCatName val="0"/>
          <c:showSerName val="0"/>
          <c:showPercent val="0"/>
          <c:showBubbleSize val="0"/>
        </c:dLbls>
        <c:gapWidth val="100"/>
        <c:overlap val="100"/>
        <c:axId val="657256104"/>
        <c:axId val="657256496"/>
      </c:barChart>
      <c:catAx>
        <c:axId val="6572561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6496"/>
        <c:crosses val="autoZero"/>
        <c:auto val="1"/>
        <c:lblAlgn val="ctr"/>
        <c:lblOffset val="100"/>
        <c:noMultiLvlLbl val="0"/>
      </c:catAx>
      <c:valAx>
        <c:axId val="65725649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6104"/>
        <c:crosses val="autoZero"/>
        <c:crossBetween val="between"/>
        <c:majorUnit val="0.2"/>
      </c:valAx>
      <c:spPr>
        <a:noFill/>
        <a:ln>
          <a:solidFill>
            <a:schemeClr val="bg2"/>
          </a:solidFill>
        </a:ln>
      </c:spPr>
    </c:plotArea>
    <c:legend>
      <c:legendPos val="r"/>
      <c:layout>
        <c:manualLayout>
          <c:xMode val="edge"/>
          <c:yMode val="edge"/>
          <c:x val="0.84220130092434109"/>
          <c:y val="5.0486410972821943E-2"/>
          <c:w val="0.12156681501768812"/>
          <c:h val="0.80794809922953181"/>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6836498378883E-2"/>
          <c:y val="3.6402642466303557E-2"/>
          <c:w val="0.8990919517413265"/>
          <c:h val="0.82283051343777558"/>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(N=453)</c:v>
                </c:pt>
                <c:pt idx="1">
                  <c:v>Between 2 and 3 Years (N=335)</c:v>
                </c:pt>
                <c:pt idx="2">
                  <c:v>Between 4 and 5 Years (N=243)</c:v>
                </c:pt>
              </c:strCache>
            </c:strRef>
          </c:cat>
          <c:val>
            <c:numRef>
              <c:f>Sheet1!$B$2:$D$2</c:f>
              <c:numCache>
                <c:formatCode>General</c:formatCode>
                <c:ptCount val="3"/>
                <c:pt idx="0">
                  <c:v>198</c:v>
                </c:pt>
                <c:pt idx="1">
                  <c:v>181</c:v>
                </c:pt>
                <c:pt idx="2">
                  <c:v>140</c:v>
                </c:pt>
              </c:numCache>
            </c:numRef>
          </c:val>
          <c:extLst>
            <c:ext xmlns:c16="http://schemas.microsoft.com/office/drawing/2014/chart" uri="{C3380CC4-5D6E-409C-BE32-E72D297353CC}">
              <c16:uniqueId val="{00000000-C70A-4D38-AA24-811490074F9A}"/>
            </c:ext>
          </c:extLst>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(N=453)</c:v>
                </c:pt>
                <c:pt idx="1">
                  <c:v>Between 2 and 3 Years (N=335)</c:v>
                </c:pt>
                <c:pt idx="2">
                  <c:v>Between 4 and 5 Years (N=243)</c:v>
                </c:pt>
              </c:strCache>
            </c:strRef>
          </c:cat>
          <c:val>
            <c:numRef>
              <c:f>Sheet1!$B$3:$D$3</c:f>
              <c:numCache>
                <c:formatCode>General</c:formatCode>
                <c:ptCount val="3"/>
                <c:pt idx="0">
                  <c:v>71</c:v>
                </c:pt>
                <c:pt idx="1">
                  <c:v>43</c:v>
                </c:pt>
                <c:pt idx="2">
                  <c:v>29</c:v>
                </c:pt>
              </c:numCache>
            </c:numRef>
          </c:val>
          <c:extLst>
            <c:ext xmlns:c16="http://schemas.microsoft.com/office/drawing/2014/chart" uri="{C3380CC4-5D6E-409C-BE32-E72D297353CC}">
              <c16:uniqueId val="{00000001-C70A-4D38-AA24-811490074F9A}"/>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(N=453)</c:v>
                </c:pt>
                <c:pt idx="1">
                  <c:v>Between 2 and 3 Years (N=335)</c:v>
                </c:pt>
                <c:pt idx="2">
                  <c:v>Between 4 and 5 Years (N=243)</c:v>
                </c:pt>
              </c:strCache>
            </c:strRef>
          </c:cat>
          <c:val>
            <c:numRef>
              <c:f>Sheet1!$B$4:$D$4</c:f>
              <c:numCache>
                <c:formatCode>General</c:formatCode>
                <c:ptCount val="3"/>
                <c:pt idx="0">
                  <c:v>29</c:v>
                </c:pt>
                <c:pt idx="1">
                  <c:v>12</c:v>
                </c:pt>
                <c:pt idx="2">
                  <c:v>20</c:v>
                </c:pt>
              </c:numCache>
            </c:numRef>
          </c:val>
          <c:extLst>
            <c:ext xmlns:c16="http://schemas.microsoft.com/office/drawing/2014/chart" uri="{C3380CC4-5D6E-409C-BE32-E72D297353CC}">
              <c16:uniqueId val="{00000002-C70A-4D38-AA24-811490074F9A}"/>
            </c:ext>
          </c:extLst>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(N=453)</c:v>
                </c:pt>
                <c:pt idx="1">
                  <c:v>Between 2 and 3 Years (N=335)</c:v>
                </c:pt>
                <c:pt idx="2">
                  <c:v>Between 4 and 5 Years (N=243)</c:v>
                </c:pt>
              </c:strCache>
            </c:strRef>
          </c:cat>
          <c:val>
            <c:numRef>
              <c:f>Sheet1!$B$5:$D$5</c:f>
              <c:numCache>
                <c:formatCode>General</c:formatCode>
                <c:ptCount val="3"/>
                <c:pt idx="0">
                  <c:v>105</c:v>
                </c:pt>
                <c:pt idx="1">
                  <c:v>72</c:v>
                </c:pt>
                <c:pt idx="2">
                  <c:v>36</c:v>
                </c:pt>
              </c:numCache>
            </c:numRef>
          </c:val>
          <c:extLst>
            <c:ext xmlns:c16="http://schemas.microsoft.com/office/drawing/2014/chart" uri="{C3380CC4-5D6E-409C-BE32-E72D297353CC}">
              <c16:uniqueId val="{00000003-C70A-4D38-AA24-811490074F9A}"/>
            </c:ext>
          </c:extLst>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chemeClr val="bg2"/>
              </a:solidFill>
            </a:ln>
          </c:spPr>
          <c:invertIfNegative val="0"/>
          <c:cat>
            <c:strRef>
              <c:f>Sheet1!$B$1:$D$1</c:f>
              <c:strCache>
                <c:ptCount val="3"/>
                <c:pt idx="0">
                  <c:v>Up to 1 Year (N=453)</c:v>
                </c:pt>
                <c:pt idx="1">
                  <c:v>Between 2 and 3 Years (N=335)</c:v>
                </c:pt>
                <c:pt idx="2">
                  <c:v>Between 4 and 5 Years (N=243)</c:v>
                </c:pt>
              </c:strCache>
            </c:strRef>
          </c:cat>
          <c:val>
            <c:numRef>
              <c:f>Sheet1!$B$6:$D$6</c:f>
              <c:numCache>
                <c:formatCode>General</c:formatCode>
                <c:ptCount val="3"/>
                <c:pt idx="0">
                  <c:v>50</c:v>
                </c:pt>
                <c:pt idx="1">
                  <c:v>27</c:v>
                </c:pt>
                <c:pt idx="2">
                  <c:v>18</c:v>
                </c:pt>
              </c:numCache>
            </c:numRef>
          </c:val>
          <c:extLst>
            <c:ext xmlns:c16="http://schemas.microsoft.com/office/drawing/2014/chart" uri="{C3380CC4-5D6E-409C-BE32-E72D297353CC}">
              <c16:uniqueId val="{00000004-C70A-4D38-AA24-811490074F9A}"/>
            </c:ext>
          </c:extLst>
        </c:ser>
        <c:dLbls>
          <c:showLegendKey val="0"/>
          <c:showVal val="0"/>
          <c:showCatName val="0"/>
          <c:showSerName val="0"/>
          <c:showPercent val="0"/>
          <c:showBubbleSize val="0"/>
        </c:dLbls>
        <c:gapWidth val="100"/>
        <c:overlap val="100"/>
        <c:axId val="657256888"/>
        <c:axId val="657257280"/>
      </c:barChart>
      <c:catAx>
        <c:axId val="6572568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7280"/>
        <c:crosses val="autoZero"/>
        <c:auto val="1"/>
        <c:lblAlgn val="ctr"/>
        <c:lblOffset val="100"/>
        <c:noMultiLvlLbl val="0"/>
      </c:catAx>
      <c:valAx>
        <c:axId val="657257280"/>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6888"/>
        <c:crosses val="autoZero"/>
        <c:crossBetween val="between"/>
        <c:majorUnit val="0.2"/>
      </c:valAx>
      <c:spPr>
        <a:noFill/>
        <a:ln>
          <a:solidFill>
            <a:schemeClr val="bg2"/>
          </a:solidFill>
        </a:ln>
      </c:spPr>
    </c:plotArea>
    <c:legend>
      <c:legendPos val="b"/>
      <c:layout>
        <c:manualLayout>
          <c:xMode val="edge"/>
          <c:yMode val="edge"/>
          <c:x val="0.115937272546814"/>
          <c:y val="0.61841646038129028"/>
          <c:w val="0.8516963320761376"/>
          <c:h val="0.18323270182200779"/>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(N=453)</c:v>
                </c:pt>
                <c:pt idx="1">
                  <c:v>Between 1 and 3 Years (N=317)</c:v>
                </c:pt>
                <c:pt idx="2">
                  <c:v>Between 3 and 5 Years (N=219)</c:v>
                </c:pt>
              </c:strCache>
            </c:strRef>
          </c:cat>
          <c:val>
            <c:numRef>
              <c:f>Sheet1!$B$2:$D$2</c:f>
              <c:numCache>
                <c:formatCode>General</c:formatCode>
                <c:ptCount val="3"/>
                <c:pt idx="0">
                  <c:v>198</c:v>
                </c:pt>
                <c:pt idx="1">
                  <c:v>104</c:v>
                </c:pt>
                <c:pt idx="2">
                  <c:v>82</c:v>
                </c:pt>
              </c:numCache>
            </c:numRef>
          </c:val>
          <c:extLst>
            <c:ext xmlns:c16="http://schemas.microsoft.com/office/drawing/2014/chart" uri="{C3380CC4-5D6E-409C-BE32-E72D297353CC}">
              <c16:uniqueId val="{00000000-476A-4550-8AF2-7B2C673F1064}"/>
            </c:ext>
          </c:extLst>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(N=453)</c:v>
                </c:pt>
                <c:pt idx="1">
                  <c:v>Between 1 and 3 Years (N=317)</c:v>
                </c:pt>
                <c:pt idx="2">
                  <c:v>Between 3 and 5 Years (N=219)</c:v>
                </c:pt>
              </c:strCache>
            </c:strRef>
          </c:cat>
          <c:val>
            <c:numRef>
              <c:f>Sheet1!$B$3:$D$3</c:f>
              <c:numCache>
                <c:formatCode>General</c:formatCode>
                <c:ptCount val="3"/>
                <c:pt idx="0">
                  <c:v>71</c:v>
                </c:pt>
                <c:pt idx="1">
                  <c:v>54</c:v>
                </c:pt>
                <c:pt idx="2">
                  <c:v>30</c:v>
                </c:pt>
              </c:numCache>
            </c:numRef>
          </c:val>
          <c:extLst>
            <c:ext xmlns:c16="http://schemas.microsoft.com/office/drawing/2014/chart" uri="{C3380CC4-5D6E-409C-BE32-E72D297353CC}">
              <c16:uniqueId val="{00000001-476A-4550-8AF2-7B2C673F1064}"/>
            </c:ext>
          </c:extLst>
        </c:ser>
        <c:ser>
          <c:idx val="2"/>
          <c:order val="2"/>
          <c:tx>
            <c:strRef>
              <c:f>Sheet1!$A$4</c:f>
              <c:strCache>
                <c:ptCount val="1"/>
                <c:pt idx="0">
                  <c:v>Hospitalized, Rejection Only</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Sheet1!$B$1:$D$1</c:f>
              <c:strCache>
                <c:ptCount val="3"/>
                <c:pt idx="0">
                  <c:v>Up to 1 Year (N=453)</c:v>
                </c:pt>
                <c:pt idx="1">
                  <c:v>Between 1 and 3 Years (N=317)</c:v>
                </c:pt>
                <c:pt idx="2">
                  <c:v>Between 3 and 5 Years (N=219)</c:v>
                </c:pt>
              </c:strCache>
            </c:strRef>
          </c:cat>
          <c:val>
            <c:numRef>
              <c:f>Sheet1!$B$4:$D$4</c:f>
              <c:numCache>
                <c:formatCode>General</c:formatCode>
                <c:ptCount val="3"/>
                <c:pt idx="0">
                  <c:v>29</c:v>
                </c:pt>
                <c:pt idx="1">
                  <c:v>19</c:v>
                </c:pt>
                <c:pt idx="2">
                  <c:v>22</c:v>
                </c:pt>
              </c:numCache>
            </c:numRef>
          </c:val>
          <c:extLst>
            <c:ext xmlns:c16="http://schemas.microsoft.com/office/drawing/2014/chart" uri="{C3380CC4-5D6E-409C-BE32-E72D297353CC}">
              <c16:uniqueId val="{00000002-476A-4550-8AF2-7B2C673F1064}"/>
            </c:ext>
          </c:extLst>
        </c:ser>
        <c:ser>
          <c:idx val="3"/>
          <c:order val="3"/>
          <c:tx>
            <c:strRef>
              <c:f>Sheet1!$A$5</c:f>
              <c:strCache>
                <c:ptCount val="1"/>
                <c:pt idx="0">
                  <c:v>Hospitalized, Infection Only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Up to 1 Year (N=453)</c:v>
                </c:pt>
                <c:pt idx="1">
                  <c:v>Between 1 and 3 Years (N=317)</c:v>
                </c:pt>
                <c:pt idx="2">
                  <c:v>Between 3 and 5 Years (N=219)</c:v>
                </c:pt>
              </c:strCache>
            </c:strRef>
          </c:cat>
          <c:val>
            <c:numRef>
              <c:f>Sheet1!$B$5:$D$5</c:f>
              <c:numCache>
                <c:formatCode>General</c:formatCode>
                <c:ptCount val="3"/>
                <c:pt idx="0">
                  <c:v>105</c:v>
                </c:pt>
                <c:pt idx="1">
                  <c:v>95</c:v>
                </c:pt>
                <c:pt idx="2">
                  <c:v>55</c:v>
                </c:pt>
              </c:numCache>
            </c:numRef>
          </c:val>
          <c:extLst>
            <c:ext xmlns:c16="http://schemas.microsoft.com/office/drawing/2014/chart" uri="{C3380CC4-5D6E-409C-BE32-E72D297353CC}">
              <c16:uniqueId val="{00000003-476A-4550-8AF2-7B2C673F1064}"/>
            </c:ext>
          </c:extLst>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rgbClr val="000000"/>
              </a:solidFill>
            </a:ln>
          </c:spPr>
          <c:invertIfNegative val="0"/>
          <c:cat>
            <c:strRef>
              <c:f>Sheet1!$B$1:$D$1</c:f>
              <c:strCache>
                <c:ptCount val="3"/>
                <c:pt idx="0">
                  <c:v>Up to 1 Year (N=453)</c:v>
                </c:pt>
                <c:pt idx="1">
                  <c:v>Between 1 and 3 Years (N=317)</c:v>
                </c:pt>
                <c:pt idx="2">
                  <c:v>Between 3 and 5 Years (N=219)</c:v>
                </c:pt>
              </c:strCache>
            </c:strRef>
          </c:cat>
          <c:val>
            <c:numRef>
              <c:f>Sheet1!$B$6:$D$6</c:f>
              <c:numCache>
                <c:formatCode>General</c:formatCode>
                <c:ptCount val="3"/>
                <c:pt idx="0">
                  <c:v>50</c:v>
                </c:pt>
                <c:pt idx="1">
                  <c:v>45</c:v>
                </c:pt>
                <c:pt idx="2">
                  <c:v>30</c:v>
                </c:pt>
              </c:numCache>
            </c:numRef>
          </c:val>
          <c:extLst>
            <c:ext xmlns:c16="http://schemas.microsoft.com/office/drawing/2014/chart" uri="{C3380CC4-5D6E-409C-BE32-E72D297353CC}">
              <c16:uniqueId val="{00000004-476A-4550-8AF2-7B2C673F1064}"/>
            </c:ext>
          </c:extLst>
        </c:ser>
        <c:dLbls>
          <c:showLegendKey val="0"/>
          <c:showVal val="0"/>
          <c:showCatName val="0"/>
          <c:showSerName val="0"/>
          <c:showPercent val="0"/>
          <c:showBubbleSize val="0"/>
        </c:dLbls>
        <c:gapWidth val="100"/>
        <c:overlap val="100"/>
        <c:axId val="657258064"/>
        <c:axId val="657258456"/>
      </c:barChart>
      <c:catAx>
        <c:axId val="65725806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7258456"/>
        <c:crosses val="autoZero"/>
        <c:auto val="1"/>
        <c:lblAlgn val="ctr"/>
        <c:lblOffset val="100"/>
        <c:noMultiLvlLbl val="0"/>
      </c:catAx>
      <c:valAx>
        <c:axId val="65725845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7258064"/>
        <c:crosses val="autoZero"/>
        <c:crossBetween val="between"/>
        <c:majorUnit val="0.2"/>
      </c:valAx>
      <c:spPr>
        <a:noFill/>
        <a:ln>
          <a:solidFill>
            <a:schemeClr val="bg2"/>
          </a:solidFill>
        </a:ln>
      </c:spPr>
    </c:plotArea>
    <c:legend>
      <c:legendPos val="b"/>
      <c:layout>
        <c:manualLayout>
          <c:xMode val="edge"/>
          <c:yMode val="edge"/>
          <c:x val="0.115937272546814"/>
          <c:y val="0.6643624845498779"/>
          <c:w val="0.8516963320761376"/>
          <c:h val="0.18323270182200779"/>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(N=565)</c:v>
                </c:pt>
                <c:pt idx="1">
                  <c:v> </c:v>
                </c:pt>
                <c:pt idx="2">
                  <c:v>&lt;1 (N=35)</c:v>
                </c:pt>
                <c:pt idx="3">
                  <c:v>1-5 (N=53)</c:v>
                </c:pt>
                <c:pt idx="4">
                  <c:v>6-10 (N=90)</c:v>
                </c:pt>
                <c:pt idx="5">
                  <c:v>11-17 (N=387)</c:v>
                </c:pt>
                <c:pt idx="6">
                  <c:v> </c:v>
                </c:pt>
                <c:pt idx="7">
                  <c:v>Female (N=326)</c:v>
                </c:pt>
                <c:pt idx="8">
                  <c:v>Male (N=239)</c:v>
                </c:pt>
              </c:strCache>
            </c:strRef>
          </c:cat>
          <c:val>
            <c:numRef>
              <c:f>Sheet1!$B$2:$B$10</c:f>
              <c:numCache>
                <c:formatCode>General</c:formatCode>
                <c:ptCount val="9"/>
                <c:pt idx="0">
                  <c:v>26.017700000000001</c:v>
                </c:pt>
                <c:pt idx="1">
                  <c:v>0</c:v>
                </c:pt>
                <c:pt idx="2">
                  <c:v>2.8571</c:v>
                </c:pt>
                <c:pt idx="3">
                  <c:v>15.0943</c:v>
                </c:pt>
                <c:pt idx="4">
                  <c:v>16.666699999999999</c:v>
                </c:pt>
                <c:pt idx="5">
                  <c:v>31.782900000000001</c:v>
                </c:pt>
                <c:pt idx="6">
                  <c:v>0</c:v>
                </c:pt>
                <c:pt idx="7">
                  <c:v>29.141100000000002</c:v>
                </c:pt>
                <c:pt idx="8">
                  <c:v>21.757300000000001</c:v>
                </c:pt>
              </c:numCache>
            </c:numRef>
          </c:val>
          <c:extLst>
            <c:ext xmlns:c16="http://schemas.microsoft.com/office/drawing/2014/chart" uri="{C3380CC4-5D6E-409C-BE32-E72D297353CC}">
              <c16:uniqueId val="{00000000-8A5F-4A3D-81BC-A5B0AC324EAC}"/>
            </c:ext>
          </c:extLst>
        </c:ser>
        <c:dLbls>
          <c:showLegendKey val="0"/>
          <c:showVal val="0"/>
          <c:showCatName val="0"/>
          <c:showSerName val="0"/>
          <c:showPercent val="0"/>
          <c:showBubbleSize val="0"/>
        </c:dLbls>
        <c:gapWidth val="10"/>
        <c:overlap val="100"/>
        <c:axId val="657259240"/>
        <c:axId val="657259632"/>
      </c:barChart>
      <c:catAx>
        <c:axId val="65725924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7259632"/>
        <c:crosses val="autoZero"/>
        <c:auto val="1"/>
        <c:lblAlgn val="ctr"/>
        <c:lblOffset val="100"/>
        <c:tickLblSkip val="1"/>
        <c:noMultiLvlLbl val="0"/>
      </c:catAx>
      <c:valAx>
        <c:axId val="65725963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7259240"/>
        <c:crosses val="autoZero"/>
        <c:crossBetween val="between"/>
        <c:majorUnit val="10"/>
      </c:valAx>
      <c:spPr>
        <a:noFill/>
        <a:ln>
          <a:solidFill>
            <a:schemeClr val="bg2"/>
          </a:solidFill>
        </a:ln>
      </c:spPr>
    </c:plotArea>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Sheet1!$A$2:$A$10</c:f>
              <c:strCache>
                <c:ptCount val="9"/>
                <c:pt idx="0">
                  <c:v>Overall (N=565)</c:v>
                </c:pt>
                <c:pt idx="1">
                  <c:v> </c:v>
                </c:pt>
                <c:pt idx="2">
                  <c:v>&lt;1 (N=35)</c:v>
                </c:pt>
                <c:pt idx="3">
                  <c:v>1-5 (N=53)</c:v>
                </c:pt>
                <c:pt idx="4">
                  <c:v>6-10 (N=90)</c:v>
                </c:pt>
                <c:pt idx="5">
                  <c:v>11-17 (N=387)</c:v>
                </c:pt>
                <c:pt idx="6">
                  <c:v> </c:v>
                </c:pt>
                <c:pt idx="7">
                  <c:v>Female (N=326)</c:v>
                </c:pt>
                <c:pt idx="8">
                  <c:v>Male (N=239)</c:v>
                </c:pt>
              </c:strCache>
            </c:strRef>
          </c:cat>
          <c:val>
            <c:numRef>
              <c:f>Sheet1!$B$2:$B$10</c:f>
              <c:numCache>
                <c:formatCode>General</c:formatCode>
                <c:ptCount val="9"/>
                <c:pt idx="0">
                  <c:v>28.672599999999999</c:v>
                </c:pt>
                <c:pt idx="1">
                  <c:v>0</c:v>
                </c:pt>
                <c:pt idx="2">
                  <c:v>2.8571</c:v>
                </c:pt>
                <c:pt idx="3">
                  <c:v>18.867899999999999</c:v>
                </c:pt>
                <c:pt idx="4">
                  <c:v>17.777799999999999</c:v>
                </c:pt>
                <c:pt idx="5">
                  <c:v>34.883699999999997</c:v>
                </c:pt>
                <c:pt idx="6">
                  <c:v>0</c:v>
                </c:pt>
                <c:pt idx="7">
                  <c:v>32.208599999999997</c:v>
                </c:pt>
                <c:pt idx="8">
                  <c:v>23.849399999999999</c:v>
                </c:pt>
              </c:numCache>
            </c:numRef>
          </c:val>
          <c:extLst>
            <c:ext xmlns:c16="http://schemas.microsoft.com/office/drawing/2014/chart" uri="{C3380CC4-5D6E-409C-BE32-E72D297353CC}">
              <c16:uniqueId val="{00000000-42E9-4886-9477-401BC55F8734}"/>
            </c:ext>
          </c:extLst>
        </c:ser>
        <c:dLbls>
          <c:showLegendKey val="0"/>
          <c:showVal val="0"/>
          <c:showCatName val="0"/>
          <c:showSerName val="0"/>
          <c:showPercent val="0"/>
          <c:showBubbleSize val="0"/>
        </c:dLbls>
        <c:gapWidth val="10"/>
        <c:overlap val="100"/>
        <c:axId val="657260808"/>
        <c:axId val="657261200"/>
      </c:barChart>
      <c:catAx>
        <c:axId val="65726080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7261200"/>
        <c:crosses val="autoZero"/>
        <c:auto val="1"/>
        <c:lblAlgn val="ctr"/>
        <c:lblOffset val="100"/>
        <c:tickLblSkip val="1"/>
        <c:noMultiLvlLbl val="0"/>
      </c:catAx>
      <c:valAx>
        <c:axId val="65726120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726080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(N=234)</c:v>
                </c:pt>
              </c:strCache>
            </c:strRef>
          </c:tx>
          <c:spPr>
            <a:ln w="41275">
              <a:solidFill>
                <a:srgbClr val="00B0F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Sheet1!$B$2:$B$28</c:f>
              <c:numCache>
                <c:formatCode>General</c:formatCode>
                <c:ptCount val="27"/>
                <c:pt idx="0">
                  <c:v>100</c:v>
                </c:pt>
                <c:pt idx="1">
                  <c:v>96.141000000000005</c:v>
                </c:pt>
                <c:pt idx="2">
                  <c:v>94.841999999999999</c:v>
                </c:pt>
                <c:pt idx="3">
                  <c:v>92.665999999999997</c:v>
                </c:pt>
                <c:pt idx="4">
                  <c:v>91.361000000000004</c:v>
                </c:pt>
                <c:pt idx="5">
                  <c:v>90.491</c:v>
                </c:pt>
                <c:pt idx="6">
                  <c:v>89.617000000000004</c:v>
                </c:pt>
                <c:pt idx="7">
                  <c:v>89.617000000000004</c:v>
                </c:pt>
                <c:pt idx="8">
                  <c:v>89.617000000000004</c:v>
                </c:pt>
                <c:pt idx="9">
                  <c:v>89.18</c:v>
                </c:pt>
                <c:pt idx="10">
                  <c:v>88.305000000000007</c:v>
                </c:pt>
                <c:pt idx="11">
                  <c:v>87.430999999999997</c:v>
                </c:pt>
                <c:pt idx="12">
                  <c:v>85.682000000000002</c:v>
                </c:pt>
                <c:pt idx="13">
                  <c:v>84.801000000000002</c:v>
                </c:pt>
                <c:pt idx="14">
                  <c:v>83.911000000000001</c:v>
                </c:pt>
                <c:pt idx="15">
                  <c:v>83.018000000000001</c:v>
                </c:pt>
                <c:pt idx="16">
                  <c:v>74.432000000000002</c:v>
                </c:pt>
                <c:pt idx="17">
                  <c:v>63.460999999999999</c:v>
                </c:pt>
                <c:pt idx="18">
                  <c:v>58.576000000000001</c:v>
                </c:pt>
                <c:pt idx="19">
                  <c:v>54.262999999999998</c:v>
                </c:pt>
                <c:pt idx="20">
                  <c:v>49.954000000000001</c:v>
                </c:pt>
                <c:pt idx="21">
                  <c:v>45.715000000000003</c:v>
                </c:pt>
                <c:pt idx="22">
                  <c:v>44.741999999999997</c:v>
                </c:pt>
                <c:pt idx="23">
                  <c:v>39.545000000000002</c:v>
                </c:pt>
                <c:pt idx="24">
                  <c:v>36.503</c:v>
                </c:pt>
                <c:pt idx="25">
                  <c:v>32.935000000000002</c:v>
                </c:pt>
                <c:pt idx="26">
                  <c:v>30.401</c:v>
                </c:pt>
              </c:numCache>
            </c:numRef>
          </c:yVal>
          <c:smooth val="0"/>
          <c:extLst>
            <c:ext xmlns:c16="http://schemas.microsoft.com/office/drawing/2014/chart" uri="{C3380CC4-5D6E-409C-BE32-E72D297353CC}">
              <c16:uniqueId val="{00000000-DC41-43FE-A78A-7D2863459E5F}"/>
            </c:ext>
          </c:extLst>
        </c:ser>
        <c:ser>
          <c:idx val="1"/>
          <c:order val="1"/>
          <c:tx>
            <c:strRef>
              <c:f>Sheet1!$C$1</c:f>
              <c:strCache>
                <c:ptCount val="1"/>
                <c:pt idx="0">
                  <c:v>D(-)/R(+) (N=107)</c:v>
                </c:pt>
              </c:strCache>
            </c:strRef>
          </c:tx>
          <c:spPr>
            <a:ln w="41275">
              <a:solidFill>
                <a:srgbClr val="00B05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Sheet1!$C$2:$C$28</c:f>
              <c:numCache>
                <c:formatCode>General</c:formatCode>
                <c:ptCount val="27"/>
                <c:pt idx="0">
                  <c:v>100</c:v>
                </c:pt>
                <c:pt idx="1">
                  <c:v>95.308999999999997</c:v>
                </c:pt>
                <c:pt idx="2">
                  <c:v>93.403000000000006</c:v>
                </c:pt>
                <c:pt idx="3">
                  <c:v>93.403000000000006</c:v>
                </c:pt>
                <c:pt idx="4">
                  <c:v>92.44</c:v>
                </c:pt>
                <c:pt idx="5">
                  <c:v>90.513999999999996</c:v>
                </c:pt>
                <c:pt idx="6">
                  <c:v>89.540999999999997</c:v>
                </c:pt>
                <c:pt idx="7">
                  <c:v>89.540999999999997</c:v>
                </c:pt>
                <c:pt idx="8">
                  <c:v>89.540999999999997</c:v>
                </c:pt>
                <c:pt idx="9">
                  <c:v>87.593999999999994</c:v>
                </c:pt>
                <c:pt idx="10">
                  <c:v>85.647999999999996</c:v>
                </c:pt>
                <c:pt idx="11">
                  <c:v>84.674000000000007</c:v>
                </c:pt>
                <c:pt idx="12">
                  <c:v>84.674000000000007</c:v>
                </c:pt>
                <c:pt idx="13">
                  <c:v>83.641999999999996</c:v>
                </c:pt>
                <c:pt idx="14">
                  <c:v>83.641999999999996</c:v>
                </c:pt>
                <c:pt idx="15">
                  <c:v>83.641999999999996</c:v>
                </c:pt>
                <c:pt idx="16">
                  <c:v>76.346999999999994</c:v>
                </c:pt>
                <c:pt idx="17">
                  <c:v>62.209000000000003</c:v>
                </c:pt>
                <c:pt idx="18">
                  <c:v>54.832000000000001</c:v>
                </c:pt>
                <c:pt idx="19">
                  <c:v>50.707999999999998</c:v>
                </c:pt>
                <c:pt idx="20">
                  <c:v>50.707999999999998</c:v>
                </c:pt>
                <c:pt idx="21">
                  <c:v>44.164999999999999</c:v>
                </c:pt>
                <c:pt idx="22">
                  <c:v>41.957000000000001</c:v>
                </c:pt>
                <c:pt idx="23">
                  <c:v>41.957000000000001</c:v>
                </c:pt>
                <c:pt idx="24">
                  <c:v>39.488999999999997</c:v>
                </c:pt>
              </c:numCache>
            </c:numRef>
          </c:yVal>
          <c:smooth val="0"/>
          <c:extLst>
            <c:ext xmlns:c16="http://schemas.microsoft.com/office/drawing/2014/chart" uri="{C3380CC4-5D6E-409C-BE32-E72D297353CC}">
              <c16:uniqueId val="{00000001-DC41-43FE-A78A-7D2863459E5F}"/>
            </c:ext>
          </c:extLst>
        </c:ser>
        <c:ser>
          <c:idx val="2"/>
          <c:order val="2"/>
          <c:tx>
            <c:strRef>
              <c:f>Sheet1!$D$1</c:f>
              <c:strCache>
                <c:ptCount val="1"/>
                <c:pt idx="0">
                  <c:v>D(+)/R(-) (N=254)</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Sheet1!$D$2:$D$28</c:f>
              <c:numCache>
                <c:formatCode>General</c:formatCode>
                <c:ptCount val="27"/>
                <c:pt idx="0">
                  <c:v>100</c:v>
                </c:pt>
                <c:pt idx="1">
                  <c:v>94.07</c:v>
                </c:pt>
                <c:pt idx="2">
                  <c:v>91.688999999999993</c:v>
                </c:pt>
                <c:pt idx="3">
                  <c:v>90.891000000000005</c:v>
                </c:pt>
                <c:pt idx="4">
                  <c:v>90.492999999999995</c:v>
                </c:pt>
                <c:pt idx="5">
                  <c:v>89.695999999999998</c:v>
                </c:pt>
                <c:pt idx="6">
                  <c:v>88.100999999999999</c:v>
                </c:pt>
                <c:pt idx="7">
                  <c:v>87.304000000000002</c:v>
                </c:pt>
                <c:pt idx="8">
                  <c:v>86.900999999999996</c:v>
                </c:pt>
                <c:pt idx="9">
                  <c:v>86.096999999999994</c:v>
                </c:pt>
                <c:pt idx="10">
                  <c:v>84.078999999999994</c:v>
                </c:pt>
                <c:pt idx="11">
                  <c:v>82.454999999999998</c:v>
                </c:pt>
                <c:pt idx="12">
                  <c:v>80.819999999999993</c:v>
                </c:pt>
                <c:pt idx="13">
                  <c:v>79.983999999999995</c:v>
                </c:pt>
                <c:pt idx="14">
                  <c:v>79.558999999999997</c:v>
                </c:pt>
                <c:pt idx="15">
                  <c:v>78.707999999999998</c:v>
                </c:pt>
                <c:pt idx="16">
                  <c:v>70.581000000000003</c:v>
                </c:pt>
                <c:pt idx="17">
                  <c:v>62.87</c:v>
                </c:pt>
                <c:pt idx="18">
                  <c:v>58.837000000000003</c:v>
                </c:pt>
                <c:pt idx="19">
                  <c:v>51.353999999999999</c:v>
                </c:pt>
                <c:pt idx="20">
                  <c:v>46.820999999999998</c:v>
                </c:pt>
                <c:pt idx="21">
                  <c:v>46.820999999999998</c:v>
                </c:pt>
                <c:pt idx="22">
                  <c:v>44.134999999999998</c:v>
                </c:pt>
                <c:pt idx="23">
                  <c:v>36.918999999999997</c:v>
                </c:pt>
                <c:pt idx="24">
                  <c:v>34.231000000000002</c:v>
                </c:pt>
                <c:pt idx="25">
                  <c:v>32.600999999999999</c:v>
                </c:pt>
                <c:pt idx="26">
                  <c:v>30.093</c:v>
                </c:pt>
              </c:numCache>
            </c:numRef>
          </c:yVal>
          <c:smooth val="0"/>
          <c:extLst>
            <c:ext xmlns:c16="http://schemas.microsoft.com/office/drawing/2014/chart" uri="{C3380CC4-5D6E-409C-BE32-E72D297353CC}">
              <c16:uniqueId val="{00000002-DC41-43FE-A78A-7D2863459E5F}"/>
            </c:ext>
          </c:extLst>
        </c:ser>
        <c:ser>
          <c:idx val="3"/>
          <c:order val="3"/>
          <c:tx>
            <c:strRef>
              <c:f>Sheet1!$E$1</c:f>
              <c:strCache>
                <c:ptCount val="1"/>
                <c:pt idx="0">
                  <c:v>D(+)/R(+) (N=145)</c:v>
                </c:pt>
              </c:strCache>
            </c:strRef>
          </c:tx>
          <c:spPr>
            <a:ln w="41275">
              <a:solidFill>
                <a:srgbClr val="9933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Sheet1!$E$2:$E$28</c:f>
              <c:numCache>
                <c:formatCode>General</c:formatCode>
                <c:ptCount val="27"/>
                <c:pt idx="0">
                  <c:v>100</c:v>
                </c:pt>
                <c:pt idx="1">
                  <c:v>97.930999999999997</c:v>
                </c:pt>
                <c:pt idx="2">
                  <c:v>97.930999999999997</c:v>
                </c:pt>
                <c:pt idx="3">
                  <c:v>96.542000000000002</c:v>
                </c:pt>
                <c:pt idx="4">
                  <c:v>95.846999999999994</c:v>
                </c:pt>
                <c:pt idx="5">
                  <c:v>95.846999999999994</c:v>
                </c:pt>
                <c:pt idx="6">
                  <c:v>95.153000000000006</c:v>
                </c:pt>
                <c:pt idx="7">
                  <c:v>95.153000000000006</c:v>
                </c:pt>
                <c:pt idx="8">
                  <c:v>94.447999999999993</c:v>
                </c:pt>
                <c:pt idx="9">
                  <c:v>93.742999999999995</c:v>
                </c:pt>
                <c:pt idx="10">
                  <c:v>92.332999999999998</c:v>
                </c:pt>
                <c:pt idx="11">
                  <c:v>90.924000000000007</c:v>
                </c:pt>
                <c:pt idx="12">
                  <c:v>90.924000000000007</c:v>
                </c:pt>
                <c:pt idx="13">
                  <c:v>88.037000000000006</c:v>
                </c:pt>
                <c:pt idx="14">
                  <c:v>87.316000000000003</c:v>
                </c:pt>
                <c:pt idx="15">
                  <c:v>85.132999999999996</c:v>
                </c:pt>
                <c:pt idx="16">
                  <c:v>77.010000000000005</c:v>
                </c:pt>
                <c:pt idx="17">
                  <c:v>67.983000000000004</c:v>
                </c:pt>
                <c:pt idx="18">
                  <c:v>55.183999999999997</c:v>
                </c:pt>
                <c:pt idx="19">
                  <c:v>50.744999999999997</c:v>
                </c:pt>
                <c:pt idx="20">
                  <c:v>43.984000000000002</c:v>
                </c:pt>
                <c:pt idx="21">
                  <c:v>37.468000000000004</c:v>
                </c:pt>
                <c:pt idx="22">
                  <c:v>35.594000000000001</c:v>
                </c:pt>
              </c:numCache>
            </c:numRef>
          </c:yVal>
          <c:smooth val="0"/>
          <c:extLst>
            <c:ext xmlns:c16="http://schemas.microsoft.com/office/drawing/2014/chart" uri="{C3380CC4-5D6E-409C-BE32-E72D297353CC}">
              <c16:uniqueId val="{00000003-DC41-43FE-A78A-7D2863459E5F}"/>
            </c:ext>
          </c:extLst>
        </c:ser>
        <c:dLbls>
          <c:showLegendKey val="0"/>
          <c:showVal val="0"/>
          <c:showCatName val="0"/>
          <c:showSerName val="0"/>
          <c:showPercent val="0"/>
          <c:showBubbleSize val="0"/>
        </c:dLbls>
        <c:axId val="661291280"/>
        <c:axId val="661291672"/>
      </c:scatterChart>
      <c:valAx>
        <c:axId val="6612912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1672"/>
        <c:crosses val="autoZero"/>
        <c:crossBetween val="midCat"/>
        <c:majorUnit val="1"/>
      </c:valAx>
      <c:valAx>
        <c:axId val="6612916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1280"/>
        <c:crosses val="autoZero"/>
        <c:crossBetween val="midCat"/>
        <c:majorUnit val="25"/>
      </c:valAx>
      <c:spPr>
        <a:noFill/>
        <a:ln>
          <a:solidFill>
            <a:schemeClr val="bg2"/>
          </a:solidFill>
        </a:ln>
      </c:spPr>
    </c:plotArea>
    <c:legend>
      <c:legendPos val="r"/>
      <c:layout>
        <c:manualLayout>
          <c:xMode val="edge"/>
          <c:yMode val="edge"/>
          <c:x val="0.47623150535386616"/>
          <c:y val="5.024384048768097E-2"/>
          <c:w val="0.47994843564908363"/>
          <c:h val="0.158426043518753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2774164099049E-2"/>
          <c:y val="2.2896174863387977E-2"/>
          <c:w val="0.88828026931416193"/>
          <c:h val="0.848982401789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9E1A-48A4-BEA4-C89579ED8043}"/>
              </c:ext>
            </c:extLst>
          </c:dPt>
          <c:cat>
            <c:strRef>
              <c:f>Sheet1!$A$2:$A$4</c:f>
              <c:strCache>
                <c:ptCount val="3"/>
                <c:pt idx="0">
                  <c:v>Any Induction</c:v>
                </c:pt>
                <c:pt idx="1">
                  <c:v>Polyclonal ALG/ATG</c:v>
                </c:pt>
                <c:pt idx="2">
                  <c:v>IL-2R Antagonist</c:v>
                </c:pt>
              </c:strCache>
            </c:strRef>
          </c:cat>
          <c:val>
            <c:numRef>
              <c:f>Sheet1!$B$2:$B$4</c:f>
              <c:numCache>
                <c:formatCode>General</c:formatCode>
                <c:ptCount val="3"/>
                <c:pt idx="0">
                  <c:v>70.666700000000006</c:v>
                </c:pt>
                <c:pt idx="1">
                  <c:v>20.666699999999999</c:v>
                </c:pt>
                <c:pt idx="2">
                  <c:v>50.444400000000002</c:v>
                </c:pt>
              </c:numCache>
            </c:numRef>
          </c:val>
          <c:extLst>
            <c:ext xmlns:c16="http://schemas.microsoft.com/office/drawing/2014/chart" uri="{C3380CC4-5D6E-409C-BE32-E72D297353CC}">
              <c16:uniqueId val="{00000002-9E1A-48A4-BEA4-C89579ED8043}"/>
            </c:ext>
          </c:extLst>
        </c:ser>
        <c:dLbls>
          <c:showLegendKey val="0"/>
          <c:showVal val="0"/>
          <c:showCatName val="0"/>
          <c:showSerName val="0"/>
          <c:showPercent val="0"/>
          <c:showBubbleSize val="0"/>
        </c:dLbls>
        <c:gapWidth val="40"/>
        <c:overlap val="-80"/>
        <c:axId val="661294024"/>
        <c:axId val="661294416"/>
      </c:barChart>
      <c:catAx>
        <c:axId val="66129402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1294416"/>
        <c:crosses val="autoZero"/>
        <c:auto val="1"/>
        <c:lblAlgn val="ctr"/>
        <c:lblOffset val="100"/>
        <c:noMultiLvlLbl val="0"/>
      </c:catAx>
      <c:valAx>
        <c:axId val="661294416"/>
        <c:scaling>
          <c:orientation val="minMax"/>
          <c:max val="9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402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921063971481177"/>
          <c:w val="0.86362491052258861"/>
          <c:h val="0.71435460492811564"/>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34</c:v>
                </c:pt>
                <c:pt idx="1">
                  <c:v>74</c:v>
                </c:pt>
                <c:pt idx="2">
                  <c:v>118</c:v>
                </c:pt>
                <c:pt idx="3">
                  <c:v>93</c:v>
                </c:pt>
              </c:numCache>
            </c:numRef>
          </c:val>
          <c:extLst>
            <c:ext xmlns:c16="http://schemas.microsoft.com/office/drawing/2014/chart" uri="{C3380CC4-5D6E-409C-BE32-E72D297353CC}">
              <c16:uniqueId val="{00000000-CDFB-45CD-9D7C-86638171B6B4}"/>
            </c:ext>
          </c:extLst>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1</c:v>
                </c:pt>
                <c:pt idx="1">
                  <c:v>1</c:v>
                </c:pt>
                <c:pt idx="2">
                  <c:v>12</c:v>
                </c:pt>
                <c:pt idx="3">
                  <c:v>270</c:v>
                </c:pt>
              </c:numCache>
            </c:numRef>
          </c:val>
          <c:extLst>
            <c:ext xmlns:c16="http://schemas.microsoft.com/office/drawing/2014/chart" uri="{C3380CC4-5D6E-409C-BE32-E72D297353CC}">
              <c16:uniqueId val="{00000001-CDFB-45CD-9D7C-86638171B6B4}"/>
            </c:ext>
          </c:extLst>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0</c:v>
                </c:pt>
                <c:pt idx="1">
                  <c:v>1</c:v>
                </c:pt>
                <c:pt idx="2">
                  <c:v>9</c:v>
                </c:pt>
                <c:pt idx="3">
                  <c:v>156</c:v>
                </c:pt>
              </c:numCache>
            </c:numRef>
          </c:val>
          <c:extLst>
            <c:ext xmlns:c16="http://schemas.microsoft.com/office/drawing/2014/chart" uri="{C3380CC4-5D6E-409C-BE32-E72D297353CC}">
              <c16:uniqueId val="{00000002-CDFB-45CD-9D7C-86638171B6B4}"/>
            </c:ext>
          </c:extLst>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0</c:v>
                </c:pt>
                <c:pt idx="1">
                  <c:v>0</c:v>
                </c:pt>
                <c:pt idx="2">
                  <c:v>13</c:v>
                </c:pt>
                <c:pt idx="3">
                  <c:v>157</c:v>
                </c:pt>
              </c:numCache>
            </c:numRef>
          </c:val>
          <c:extLst>
            <c:ext xmlns:c16="http://schemas.microsoft.com/office/drawing/2014/chart" uri="{C3380CC4-5D6E-409C-BE32-E72D297353CC}">
              <c16:uniqueId val="{00000003-CDFB-45CD-9D7C-86638171B6B4}"/>
            </c:ext>
          </c:extLst>
        </c:ser>
        <c:ser>
          <c:idx val="4"/>
          <c:order val="4"/>
          <c:tx>
            <c:strRef>
              <c:f>Sheet1!$A$6</c:f>
              <c:strCache>
                <c:ptCount val="1"/>
                <c:pt idx="0">
                  <c:v>50 - 59</c:v>
                </c:pt>
              </c:strCache>
            </c:strRef>
          </c:tx>
          <c:spPr>
            <a:gradFill>
              <a:gsLst>
                <a:gs pos="0">
                  <a:srgbClr val="CC6600"/>
                </a:gs>
                <a:gs pos="50000">
                  <a:srgbClr val="FF9900"/>
                </a:gs>
                <a:gs pos="100000">
                  <a:srgbClr val="CC6600"/>
                </a:gs>
              </a:gsLst>
              <a:lin ang="10800000" scaled="1"/>
            </a:gradFill>
          </c:spPr>
          <c:invertIfNegative val="0"/>
          <c:cat>
            <c:strRef>
              <c:f>Sheet1!$B$1:$E$1</c:f>
              <c:strCache>
                <c:ptCount val="4"/>
                <c:pt idx="0">
                  <c:v>&lt;1</c:v>
                </c:pt>
                <c:pt idx="1">
                  <c:v>1-5</c:v>
                </c:pt>
                <c:pt idx="2">
                  <c:v>6-10</c:v>
                </c:pt>
                <c:pt idx="3">
                  <c:v>11-17</c:v>
                </c:pt>
              </c:strCache>
            </c:strRef>
          </c:cat>
          <c:val>
            <c:numRef>
              <c:f>Sheet1!$B$6:$E$6</c:f>
              <c:numCache>
                <c:formatCode>General</c:formatCode>
                <c:ptCount val="4"/>
                <c:pt idx="0">
                  <c:v>0</c:v>
                </c:pt>
                <c:pt idx="1">
                  <c:v>0</c:v>
                </c:pt>
                <c:pt idx="2">
                  <c:v>3</c:v>
                </c:pt>
                <c:pt idx="3">
                  <c:v>78</c:v>
                </c:pt>
              </c:numCache>
            </c:numRef>
          </c:val>
          <c:extLst>
            <c:ext xmlns:c16="http://schemas.microsoft.com/office/drawing/2014/chart" uri="{C3380CC4-5D6E-409C-BE32-E72D297353CC}">
              <c16:uniqueId val="{00000004-CDFB-45CD-9D7C-86638171B6B4}"/>
            </c:ext>
          </c:extLst>
        </c:ser>
        <c:ser>
          <c:idx val="5"/>
          <c:order val="5"/>
          <c:tx>
            <c:strRef>
              <c:f>Sheet1!$A$7</c:f>
              <c:strCache>
                <c:ptCount val="1"/>
                <c:pt idx="0">
                  <c:v>60+</c:v>
                </c:pt>
              </c:strCache>
            </c:strRef>
          </c:tx>
          <c:spPr>
            <a:gradFill>
              <a:gsLst>
                <a:gs pos="0">
                  <a:srgbClr val="7030A0"/>
                </a:gs>
                <a:gs pos="50000">
                  <a:srgbClr val="9966FF"/>
                </a:gs>
                <a:gs pos="100000">
                  <a:srgbClr val="7030A0"/>
                </a:gs>
              </a:gsLst>
              <a:lin ang="10800000" scaled="1"/>
            </a:gradFill>
          </c:spPr>
          <c:invertIfNegative val="0"/>
          <c:cat>
            <c:strRef>
              <c:f>Sheet1!$B$1:$E$1</c:f>
              <c:strCache>
                <c:ptCount val="4"/>
                <c:pt idx="0">
                  <c:v>&lt;1</c:v>
                </c:pt>
                <c:pt idx="1">
                  <c:v>1-5</c:v>
                </c:pt>
                <c:pt idx="2">
                  <c:v>6-10</c:v>
                </c:pt>
                <c:pt idx="3">
                  <c:v>11-17</c:v>
                </c:pt>
              </c:strCache>
            </c:strRef>
          </c:cat>
          <c:val>
            <c:numRef>
              <c:f>Sheet1!$B$7:$E$7</c:f>
              <c:numCache>
                <c:formatCode>General</c:formatCode>
                <c:ptCount val="4"/>
                <c:pt idx="0">
                  <c:v>0</c:v>
                </c:pt>
                <c:pt idx="1">
                  <c:v>0</c:v>
                </c:pt>
                <c:pt idx="2">
                  <c:v>1</c:v>
                </c:pt>
                <c:pt idx="3">
                  <c:v>17</c:v>
                </c:pt>
              </c:numCache>
            </c:numRef>
          </c:val>
          <c:extLst>
            <c:ext xmlns:c16="http://schemas.microsoft.com/office/drawing/2014/chart" uri="{C3380CC4-5D6E-409C-BE32-E72D297353CC}">
              <c16:uniqueId val="{00000005-CDFB-45CD-9D7C-86638171B6B4}"/>
            </c:ext>
          </c:extLst>
        </c:ser>
        <c:dLbls>
          <c:showLegendKey val="0"/>
          <c:showVal val="0"/>
          <c:showCatName val="0"/>
          <c:showSerName val="0"/>
          <c:showPercent val="0"/>
          <c:showBubbleSize val="0"/>
        </c:dLbls>
        <c:gapWidth val="40"/>
        <c:overlap val="100"/>
        <c:axId val="570706688"/>
        <c:axId val="570707080"/>
      </c:barChart>
      <c:catAx>
        <c:axId val="570706688"/>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892852995145522"/>
              <c:y val="0.90596956164061582"/>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0707080"/>
        <c:crosses val="autoZero"/>
        <c:auto val="1"/>
        <c:lblAlgn val="ctr"/>
        <c:lblOffset val="100"/>
        <c:noMultiLvlLbl val="0"/>
      </c:catAx>
      <c:valAx>
        <c:axId val="5707070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706688"/>
        <c:crosses val="autoZero"/>
        <c:crossBetween val="between"/>
        <c:majorUnit val="0.2"/>
      </c:valAx>
      <c:spPr>
        <a:noFill/>
        <a:ln w="12700">
          <a:solidFill>
            <a:schemeClr val="bg2"/>
          </a:solidFill>
        </a:ln>
      </c:spPr>
    </c:plotArea>
    <c:legend>
      <c:legendPos val="t"/>
      <c:layout>
        <c:manualLayout>
          <c:xMode val="edge"/>
          <c:yMode val="edge"/>
          <c:x val="0.2151314598606209"/>
          <c:y val="3.0161789477807809E-2"/>
          <c:w val="0.76569440673364109"/>
          <c:h val="7.3342343401104709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6529744300802349"/>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Sheet1!$A$2:$A$54</c:f>
              <c:strCache>
                <c:ptCount val="5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1/17-6/17</c:v>
                </c:pt>
                <c:pt idx="17">
                  <c:v> </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1/17-6/17</c:v>
                </c:pt>
                <c:pt idx="35">
                  <c:v> </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1/17-6/17</c:v>
                </c:pt>
              </c:strCache>
            </c:strRef>
          </c:cat>
          <c:val>
            <c:numRef>
              <c:f>Sheet1!$B$2:$B$54</c:f>
              <c:numCache>
                <c:formatCode>General</c:formatCode>
                <c:ptCount val="53"/>
                <c:pt idx="0">
                  <c:v>52</c:v>
                </c:pt>
                <c:pt idx="1">
                  <c:v>65</c:v>
                </c:pt>
                <c:pt idx="2">
                  <c:v>54.545499999999997</c:v>
                </c:pt>
                <c:pt idx="3">
                  <c:v>52.083300000000001</c:v>
                </c:pt>
                <c:pt idx="4">
                  <c:v>58.928600000000003</c:v>
                </c:pt>
                <c:pt idx="5">
                  <c:v>65.384600000000006</c:v>
                </c:pt>
                <c:pt idx="6">
                  <c:v>55.101999999999997</c:v>
                </c:pt>
                <c:pt idx="7">
                  <c:v>53.333300000000001</c:v>
                </c:pt>
                <c:pt idx="8">
                  <c:v>74.626900000000006</c:v>
                </c:pt>
                <c:pt idx="9">
                  <c:v>76.271199999999993</c:v>
                </c:pt>
                <c:pt idx="10">
                  <c:v>74.418599999999998</c:v>
                </c:pt>
                <c:pt idx="11">
                  <c:v>68.75</c:v>
                </c:pt>
                <c:pt idx="12">
                  <c:v>58.209000000000003</c:v>
                </c:pt>
                <c:pt idx="13">
                  <c:v>81.818200000000004</c:v>
                </c:pt>
                <c:pt idx="14">
                  <c:v>70.731700000000004</c:v>
                </c:pt>
                <c:pt idx="15">
                  <c:v>73.529399999999995</c:v>
                </c:pt>
                <c:pt idx="16">
                  <c:v>88.888900000000007</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extLst>
            <c:ext xmlns:c16="http://schemas.microsoft.com/office/drawing/2014/chart" uri="{C3380CC4-5D6E-409C-BE32-E72D297353CC}">
              <c16:uniqueId val="{00000000-31C3-40EA-8A54-30AA11162970}"/>
            </c:ext>
          </c:extLst>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Sheet1!$A$2:$A$54</c:f>
              <c:strCache>
                <c:ptCount val="5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1/17-6/17</c:v>
                </c:pt>
                <c:pt idx="17">
                  <c:v> </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1/17-6/17</c:v>
                </c:pt>
                <c:pt idx="35">
                  <c:v> </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1/17-6/17</c:v>
                </c:pt>
              </c:strCache>
            </c:strRef>
          </c:cat>
          <c:val>
            <c:numRef>
              <c:f>Sheet1!$C$2:$C$54</c:f>
              <c:numCache>
                <c:formatCode>General</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16</c:v>
                </c:pt>
                <c:pt idx="19">
                  <c:v>22.5</c:v>
                </c:pt>
                <c:pt idx="20">
                  <c:v>9.0908999999999995</c:v>
                </c:pt>
                <c:pt idx="21">
                  <c:v>16.666699999999999</c:v>
                </c:pt>
                <c:pt idx="22">
                  <c:v>8.9285999999999994</c:v>
                </c:pt>
                <c:pt idx="23">
                  <c:v>19.230799999999999</c:v>
                </c:pt>
                <c:pt idx="24">
                  <c:v>6.1223999999999998</c:v>
                </c:pt>
                <c:pt idx="25">
                  <c:v>8.8888999999999996</c:v>
                </c:pt>
                <c:pt idx="26">
                  <c:v>13.4328</c:v>
                </c:pt>
                <c:pt idx="27">
                  <c:v>16.949200000000001</c:v>
                </c:pt>
                <c:pt idx="28">
                  <c:v>4.6512000000000002</c:v>
                </c:pt>
                <c:pt idx="29">
                  <c:v>18.75</c:v>
                </c:pt>
                <c:pt idx="30">
                  <c:v>16.417899999999999</c:v>
                </c:pt>
                <c:pt idx="31">
                  <c:v>29.545500000000001</c:v>
                </c:pt>
                <c:pt idx="32">
                  <c:v>29.2683</c:v>
                </c:pt>
                <c:pt idx="33">
                  <c:v>44.117600000000003</c:v>
                </c:pt>
                <c:pt idx="34">
                  <c:v>61.1111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extLst>
            <c:ext xmlns:c16="http://schemas.microsoft.com/office/drawing/2014/chart" uri="{C3380CC4-5D6E-409C-BE32-E72D297353CC}">
              <c16:uniqueId val="{00000001-31C3-40EA-8A54-30AA11162970}"/>
            </c:ext>
          </c:extLst>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Sheet1!$A$2:$A$54</c:f>
              <c:strCache>
                <c:ptCount val="5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1/17-6/17</c:v>
                </c:pt>
                <c:pt idx="17">
                  <c:v> </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1/17-6/17</c:v>
                </c:pt>
                <c:pt idx="35">
                  <c:v> </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1/17-6/17</c:v>
                </c:pt>
              </c:strCache>
            </c:strRef>
          </c:cat>
          <c:val>
            <c:numRef>
              <c:f>Sheet1!$D$2:$D$54</c:f>
              <c:numCache>
                <c:formatCode>General</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36</c:v>
                </c:pt>
                <c:pt idx="37">
                  <c:v>45</c:v>
                </c:pt>
                <c:pt idx="38">
                  <c:v>45.454500000000003</c:v>
                </c:pt>
                <c:pt idx="39">
                  <c:v>37.5</c:v>
                </c:pt>
                <c:pt idx="40">
                  <c:v>42.857100000000003</c:v>
                </c:pt>
                <c:pt idx="41">
                  <c:v>44.230800000000002</c:v>
                </c:pt>
                <c:pt idx="42">
                  <c:v>46.938800000000001</c:v>
                </c:pt>
                <c:pt idx="43">
                  <c:v>44.444400000000002</c:v>
                </c:pt>
                <c:pt idx="44">
                  <c:v>61.194000000000003</c:v>
                </c:pt>
                <c:pt idx="45">
                  <c:v>57.627099999999999</c:v>
                </c:pt>
                <c:pt idx="46">
                  <c:v>69.767399999999995</c:v>
                </c:pt>
                <c:pt idx="47">
                  <c:v>50</c:v>
                </c:pt>
                <c:pt idx="48">
                  <c:v>40.298499999999997</c:v>
                </c:pt>
                <c:pt idx="49">
                  <c:v>59.090899999999998</c:v>
                </c:pt>
                <c:pt idx="50">
                  <c:v>43.9024</c:v>
                </c:pt>
                <c:pt idx="51">
                  <c:v>26.470600000000001</c:v>
                </c:pt>
                <c:pt idx="52">
                  <c:v>33.333300000000001</c:v>
                </c:pt>
              </c:numCache>
            </c:numRef>
          </c:val>
          <c:extLst>
            <c:ext xmlns:c16="http://schemas.microsoft.com/office/drawing/2014/chart" uri="{C3380CC4-5D6E-409C-BE32-E72D297353CC}">
              <c16:uniqueId val="{00000002-31C3-40EA-8A54-30AA11162970}"/>
            </c:ext>
          </c:extLst>
        </c:ser>
        <c:dLbls>
          <c:showLegendKey val="0"/>
          <c:showVal val="0"/>
          <c:showCatName val="0"/>
          <c:showSerName val="0"/>
          <c:showPercent val="0"/>
          <c:showBubbleSize val="0"/>
        </c:dLbls>
        <c:gapWidth val="0"/>
        <c:overlap val="100"/>
        <c:axId val="661295200"/>
        <c:axId val="661295592"/>
      </c:barChart>
      <c:catAx>
        <c:axId val="661295200"/>
        <c:scaling>
          <c:orientation val="minMax"/>
        </c:scaling>
        <c:delete val="0"/>
        <c:axPos val="b"/>
        <c:numFmt formatCode="General" sourceLinked="0"/>
        <c:majorTickMark val="out"/>
        <c:minorTickMark val="none"/>
        <c:tickLblPos val="nextTo"/>
        <c:spPr>
          <a:ln>
            <a:solidFill>
              <a:schemeClr val="bg2"/>
            </a:solidFill>
          </a:ln>
        </c:spPr>
        <c:txPr>
          <a:bodyPr rot="-3300000"/>
          <a:lstStyle/>
          <a:p>
            <a:pPr>
              <a:defRPr sz="1200" b="1">
                <a:solidFill>
                  <a:schemeClr val="bg2"/>
                </a:solidFill>
              </a:defRPr>
            </a:pPr>
            <a:endParaRPr lang="en-US"/>
          </a:p>
        </c:txPr>
        <c:crossAx val="661295592"/>
        <c:crosses val="autoZero"/>
        <c:auto val="1"/>
        <c:lblAlgn val="ctr"/>
        <c:lblOffset val="100"/>
        <c:tickLblSkip val="1"/>
        <c:noMultiLvlLbl val="0"/>
      </c:catAx>
      <c:valAx>
        <c:axId val="661295592"/>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5200"/>
        <c:crosses val="autoZero"/>
        <c:crossBetween val="between"/>
      </c:valAx>
      <c:spPr>
        <a:noFill/>
        <a:ln>
          <a:solidFill>
            <a:schemeClr val="bg2"/>
          </a:solidFill>
        </a:ln>
      </c:spPr>
    </c:plotArea>
    <c:legend>
      <c:legendPos val="t"/>
      <c:layout>
        <c:manualLayout>
          <c:xMode val="edge"/>
          <c:yMode val="edge"/>
          <c:x val="0.13486979344973182"/>
          <c:y val="2.3204203031880772E-2"/>
          <c:w val="0.77382585872418119"/>
          <c:h val="7.4590533471890458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290)</c:v>
                </c:pt>
              </c:strCache>
            </c:strRef>
          </c:tx>
          <c:spPr>
            <a:ln w="41275">
              <a:solidFill>
                <a:srgbClr val="00B050"/>
              </a:solidFill>
            </a:ln>
          </c:spPr>
          <c:marker>
            <c:symbol val="none"/>
          </c:marker>
          <c:xVal>
            <c:numRef>
              <c:f>Sheet1!$A$2:$A$21</c:f>
              <c:numCache>
                <c:formatCode>General</c:formatCode>
                <c:ptCount val="2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Sheet1!$B$2:$B$21</c:f>
              <c:numCache>
                <c:formatCode>General</c:formatCode>
                <c:ptCount val="20"/>
                <c:pt idx="0">
                  <c:v>100</c:v>
                </c:pt>
                <c:pt idx="1">
                  <c:v>100</c:v>
                </c:pt>
                <c:pt idx="2">
                  <c:v>99.649000000000001</c:v>
                </c:pt>
                <c:pt idx="3">
                  <c:v>97.885000000000005</c:v>
                </c:pt>
                <c:pt idx="4">
                  <c:v>96.825000000000003</c:v>
                </c:pt>
                <c:pt idx="5">
                  <c:v>95.763999999999996</c:v>
                </c:pt>
                <c:pt idx="6">
                  <c:v>94.341999999999999</c:v>
                </c:pt>
                <c:pt idx="7">
                  <c:v>93.623999999999995</c:v>
                </c:pt>
                <c:pt idx="8">
                  <c:v>93.263999999999996</c:v>
                </c:pt>
                <c:pt idx="9">
                  <c:v>91.823999999999998</c:v>
                </c:pt>
                <c:pt idx="10">
                  <c:v>90.744</c:v>
                </c:pt>
                <c:pt idx="11">
                  <c:v>89.302999999999997</c:v>
                </c:pt>
                <c:pt idx="12">
                  <c:v>88.216999999999999</c:v>
                </c:pt>
                <c:pt idx="13">
                  <c:v>77.512</c:v>
                </c:pt>
                <c:pt idx="14">
                  <c:v>66.308000000000007</c:v>
                </c:pt>
                <c:pt idx="15">
                  <c:v>60.137999999999998</c:v>
                </c:pt>
                <c:pt idx="16">
                  <c:v>56.07</c:v>
                </c:pt>
                <c:pt idx="17">
                  <c:v>52.622999999999998</c:v>
                </c:pt>
                <c:pt idx="18">
                  <c:v>50.146000000000001</c:v>
                </c:pt>
                <c:pt idx="19">
                  <c:v>44.948999999999998</c:v>
                </c:pt>
              </c:numCache>
            </c:numRef>
          </c:yVal>
          <c:smooth val="0"/>
          <c:extLst>
            <c:ext xmlns:c16="http://schemas.microsoft.com/office/drawing/2014/chart" uri="{C3380CC4-5D6E-409C-BE32-E72D297353CC}">
              <c16:uniqueId val="{00000000-722D-4977-B421-8A9110EE329D}"/>
            </c:ext>
          </c:extLst>
        </c:ser>
        <c:ser>
          <c:idx val="1"/>
          <c:order val="1"/>
          <c:tx>
            <c:strRef>
              <c:f>Sheet1!$C$1</c:f>
              <c:strCache>
                <c:ptCount val="1"/>
                <c:pt idx="0">
                  <c:v>No Induction (N = 126)</c:v>
                </c:pt>
              </c:strCache>
            </c:strRef>
          </c:tx>
          <c:spPr>
            <a:ln w="41275">
              <a:solidFill>
                <a:srgbClr val="9933FF"/>
              </a:solidFill>
              <a:prstDash val="solid"/>
            </a:ln>
          </c:spPr>
          <c:marker>
            <c:symbol val="none"/>
          </c:marker>
          <c:xVal>
            <c:numRef>
              <c:f>Sheet1!$A$2:$A$21</c:f>
              <c:numCache>
                <c:formatCode>General</c:formatCode>
                <c:ptCount val="2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numCache>
            </c:numRef>
          </c:xVal>
          <c:yVal>
            <c:numRef>
              <c:f>Sheet1!$C$2:$C$21</c:f>
              <c:numCache>
                <c:formatCode>General</c:formatCode>
                <c:ptCount val="20"/>
                <c:pt idx="0">
                  <c:v>100</c:v>
                </c:pt>
                <c:pt idx="1">
                  <c:v>99.2</c:v>
                </c:pt>
                <c:pt idx="2">
                  <c:v>99.2</c:v>
                </c:pt>
                <c:pt idx="3">
                  <c:v>99.2</c:v>
                </c:pt>
                <c:pt idx="4">
                  <c:v>99.2</c:v>
                </c:pt>
                <c:pt idx="5">
                  <c:v>98.373000000000005</c:v>
                </c:pt>
                <c:pt idx="6">
                  <c:v>96.72</c:v>
                </c:pt>
                <c:pt idx="7">
                  <c:v>96.72</c:v>
                </c:pt>
                <c:pt idx="8">
                  <c:v>95.893000000000001</c:v>
                </c:pt>
                <c:pt idx="9">
                  <c:v>95.066999999999993</c:v>
                </c:pt>
                <c:pt idx="10">
                  <c:v>94.24</c:v>
                </c:pt>
                <c:pt idx="11">
                  <c:v>93.412999999999997</c:v>
                </c:pt>
                <c:pt idx="12">
                  <c:v>91.753</c:v>
                </c:pt>
                <c:pt idx="13">
                  <c:v>77.655000000000001</c:v>
                </c:pt>
                <c:pt idx="14">
                  <c:v>69.543999999999997</c:v>
                </c:pt>
                <c:pt idx="15">
                  <c:v>63.853999999999999</c:v>
                </c:pt>
                <c:pt idx="16">
                  <c:v>55.097999999999999</c:v>
                </c:pt>
                <c:pt idx="17">
                  <c:v>49.106000000000002</c:v>
                </c:pt>
                <c:pt idx="18">
                  <c:v>46.378</c:v>
                </c:pt>
                <c:pt idx="19">
                  <c:v>46.378</c:v>
                </c:pt>
              </c:numCache>
            </c:numRef>
          </c:yVal>
          <c:smooth val="0"/>
          <c:extLst>
            <c:ext xmlns:c16="http://schemas.microsoft.com/office/drawing/2014/chart" uri="{C3380CC4-5D6E-409C-BE32-E72D297353CC}">
              <c16:uniqueId val="{00000001-722D-4977-B421-8A9110EE329D}"/>
            </c:ext>
          </c:extLst>
        </c:ser>
        <c:dLbls>
          <c:showLegendKey val="0"/>
          <c:showVal val="0"/>
          <c:showCatName val="0"/>
          <c:showSerName val="0"/>
          <c:showPercent val="0"/>
          <c:showBubbleSize val="0"/>
        </c:dLbls>
        <c:axId val="661296376"/>
        <c:axId val="661296768"/>
      </c:scatterChart>
      <c:valAx>
        <c:axId val="661296376"/>
        <c:scaling>
          <c:orientation val="minMax"/>
          <c:max val="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6768"/>
        <c:crosses val="autoZero"/>
        <c:crossBetween val="midCat"/>
        <c:majorUnit val="1"/>
      </c:valAx>
      <c:valAx>
        <c:axId val="661296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6376"/>
        <c:crosses val="autoZero"/>
        <c:crossBetween val="midCat"/>
        <c:majorUnit val="25"/>
      </c:valAx>
      <c:spPr>
        <a:noFill/>
        <a:ln>
          <a:solidFill>
            <a:schemeClr val="bg2"/>
          </a:solidFill>
        </a:ln>
      </c:spPr>
    </c:plotArea>
    <c:legend>
      <c:legendPos val="r"/>
      <c:layout>
        <c:manualLayout>
          <c:xMode val="edge"/>
          <c:yMode val="edge"/>
          <c:x val="0.12372413072259776"/>
          <c:y val="0.67688489543645747"/>
          <c:w val="0.26276554479362629"/>
          <c:h val="0.145073236813140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4344392846"/>
          <c:y val="3.3938066209465753E-2"/>
          <c:w val="0.87785160151443375"/>
          <c:h val="0.83741512149690966"/>
        </c:manualLayout>
      </c:layout>
      <c:barChart>
        <c:barDir val="col"/>
        <c:grouping val="clustered"/>
        <c:varyColors val="0"/>
        <c:ser>
          <c:idx val="0"/>
          <c:order val="0"/>
          <c:tx>
            <c:strRef>
              <c:f>Sheet1!$B$1</c:f>
              <c:strCache>
                <c:ptCount val="1"/>
                <c:pt idx="0">
                  <c:v>1 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1.7811999999999999</c:v>
                </c:pt>
                <c:pt idx="1">
                  <c:v>96.946600000000004</c:v>
                </c:pt>
                <c:pt idx="2">
                  <c:v>3.5623</c:v>
                </c:pt>
                <c:pt idx="3">
                  <c:v>83.969499999999996</c:v>
                </c:pt>
                <c:pt idx="4">
                  <c:v>9.1602999999999994</c:v>
                </c:pt>
                <c:pt idx="5">
                  <c:v>94.910899999999998</c:v>
                </c:pt>
              </c:numCache>
            </c:numRef>
          </c:val>
          <c:extLst>
            <c:ext xmlns:c16="http://schemas.microsoft.com/office/drawing/2014/chart" uri="{C3380CC4-5D6E-409C-BE32-E72D297353CC}">
              <c16:uniqueId val="{00000000-31DD-46DB-B7D9-AE02803077D9}"/>
            </c:ext>
          </c:extLst>
        </c:ser>
        <c:dLbls>
          <c:showLegendKey val="0"/>
          <c:showVal val="0"/>
          <c:showCatName val="0"/>
          <c:showSerName val="0"/>
          <c:showPercent val="0"/>
          <c:showBubbleSize val="0"/>
        </c:dLbls>
        <c:gapWidth val="35"/>
        <c:axId val="661297944"/>
        <c:axId val="661298336"/>
      </c:barChart>
      <c:catAx>
        <c:axId val="66129794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8336"/>
        <c:crosses val="autoZero"/>
        <c:auto val="1"/>
        <c:lblAlgn val="ctr"/>
        <c:lblOffset val="100"/>
        <c:tickLblSkip val="1"/>
        <c:noMultiLvlLbl val="0"/>
      </c:catAx>
      <c:valAx>
        <c:axId val="6612983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2852816474863719E-2"/>
              <c:y val="0.2892919735839471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7944"/>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81859791719583441"/>
        </c:manualLayout>
      </c:layout>
      <c:barChart>
        <c:barDir val="col"/>
        <c:grouping val="stacked"/>
        <c:varyColors val="0"/>
        <c:ser>
          <c:idx val="0"/>
          <c:order val="0"/>
          <c:tx>
            <c:strRef>
              <c:f>Sheet1!$B$1</c:f>
              <c:strCache>
                <c:ptCount val="1"/>
                <c:pt idx="0">
                  <c:v>Group 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extLst>
              <c:ext xmlns:c16="http://schemas.microsoft.com/office/drawing/2014/chart" uri="{C3380CC4-5D6E-409C-BE32-E72D297353CC}">
                <c16:uniqueId val="{00000001-95B0-482F-B42C-283B55C94795}"/>
              </c:ext>
            </c:extLst>
          </c:dPt>
          <c:cat>
            <c:strRef>
              <c:f>Sheet1!$A$2:$A$8</c:f>
              <c:strCache>
                <c:ptCount val="3"/>
                <c:pt idx="0">
                  <c:v>Calcineurin Inhibitor</c:v>
                </c:pt>
                <c:pt idx="1">
                  <c:v>CellCycle</c:v>
                </c:pt>
                <c:pt idx="2">
                  <c:v>Prednisone</c:v>
                </c:pt>
              </c:strCache>
            </c:strRef>
          </c:cat>
          <c:val>
            <c:numRef>
              <c:f>Sheet1!$B$2:$B$4</c:f>
              <c:numCache>
                <c:formatCode>General</c:formatCode>
                <c:ptCount val="3"/>
                <c:pt idx="0">
                  <c:v>1.7811999999999999</c:v>
                </c:pt>
                <c:pt idx="1">
                  <c:v>8.9059000000000008</c:v>
                </c:pt>
                <c:pt idx="2">
                  <c:v>94.910899999999998</c:v>
                </c:pt>
              </c:numCache>
            </c:numRef>
          </c:val>
          <c:extLst>
            <c:ext xmlns:c16="http://schemas.microsoft.com/office/drawing/2014/chart" uri="{C3380CC4-5D6E-409C-BE32-E72D297353CC}">
              <c16:uniqueId val="{00000002-95B0-482F-B42C-283B55C94795}"/>
            </c:ext>
          </c:extLst>
        </c:ser>
        <c:ser>
          <c:idx val="1"/>
          <c:order val="1"/>
          <c:tx>
            <c:strRef>
              <c:f>Sheet1!$C$1</c:f>
              <c:strCache>
                <c:ptCount val="1"/>
                <c:pt idx="0">
                  <c:v>Group2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extLst>
              <c:ext xmlns:c16="http://schemas.microsoft.com/office/drawing/2014/chart" uri="{C3380CC4-5D6E-409C-BE32-E72D297353CC}">
                <c16:uniqueId val="{00000004-95B0-482F-B42C-283B55C94795}"/>
              </c:ext>
            </c:extLst>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extLst>
              <c:ext xmlns:c16="http://schemas.microsoft.com/office/drawing/2014/chart" uri="{C3380CC4-5D6E-409C-BE32-E72D297353CC}">
                <c16:uniqueId val="{00000006-95B0-482F-B42C-283B55C94795}"/>
              </c:ext>
            </c:extLst>
          </c:dPt>
          <c:cat>
            <c:strRef>
              <c:f>Sheet1!$A$2:$A$8</c:f>
              <c:strCache>
                <c:ptCount val="3"/>
                <c:pt idx="0">
                  <c:v>Calcineurin Inhibitor</c:v>
                </c:pt>
                <c:pt idx="1">
                  <c:v>CellCycle</c:v>
                </c:pt>
                <c:pt idx="2">
                  <c:v>Prednisone</c:v>
                </c:pt>
              </c:strCache>
            </c:strRef>
          </c:cat>
          <c:val>
            <c:numRef>
              <c:f>Sheet1!$C$2:$C$4</c:f>
              <c:numCache>
                <c:formatCode>General</c:formatCode>
                <c:ptCount val="3"/>
                <c:pt idx="0">
                  <c:v>96.946600000000004</c:v>
                </c:pt>
                <c:pt idx="1">
                  <c:v>83.715000000000003</c:v>
                </c:pt>
                <c:pt idx="2">
                  <c:v>#N/A</c:v>
                </c:pt>
              </c:numCache>
            </c:numRef>
          </c:val>
          <c:extLst>
            <c:ext xmlns:c16="http://schemas.microsoft.com/office/drawing/2014/chart" uri="{C3380CC4-5D6E-409C-BE32-E72D297353CC}">
              <c16:uniqueId val="{00000007-95B0-482F-B42C-283B55C94795}"/>
            </c:ext>
          </c:extLst>
        </c:ser>
        <c:dLbls>
          <c:showLegendKey val="0"/>
          <c:showVal val="0"/>
          <c:showCatName val="0"/>
          <c:showSerName val="0"/>
          <c:showPercent val="0"/>
          <c:showBubbleSize val="0"/>
        </c:dLbls>
        <c:gapWidth val="35"/>
        <c:overlap val="100"/>
        <c:axId val="568558088"/>
        <c:axId val="568555736"/>
      </c:barChart>
      <c:catAx>
        <c:axId val="56855808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8555736"/>
        <c:crosses val="autoZero"/>
        <c:auto val="1"/>
        <c:lblAlgn val="ctr"/>
        <c:lblOffset val="100"/>
        <c:tickLblSkip val="1"/>
        <c:noMultiLvlLbl val="0"/>
      </c:catAx>
      <c:valAx>
        <c:axId val="5685557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000381362586087E-2"/>
              <c:y val="0.3403672424011515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68558088"/>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8355585986536"/>
          <c:y val="3.8985626502196682E-2"/>
          <c:w val="0.60017300011411612"/>
          <c:h val="0.86495907291249596"/>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EB9-4E2C-8884-D9EA06EF56DD}"/>
                </c:ext>
              </c:extLst>
            </c:dLbl>
            <c:dLbl>
              <c:idx val="1"/>
              <c:delete val="1"/>
              <c:extLst>
                <c:ext xmlns:c15="http://schemas.microsoft.com/office/drawing/2012/chart" uri="{CE6537A1-D6FC-4f65-9D91-7224C49458BB}"/>
                <c:ext xmlns:c16="http://schemas.microsoft.com/office/drawing/2014/chart" uri="{C3380CC4-5D6E-409C-BE32-E72D297353CC}">
                  <c16:uniqueId val="{00000001-EEB9-4E2C-8884-D9EA06EF56DD}"/>
                </c:ext>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9-4E2C-8884-D9EA06EF56DD}"/>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 = 393)</c:v>
                </c:pt>
              </c:strCache>
            </c:strRef>
          </c:cat>
          <c:val>
            <c:numRef>
              <c:f>Sheet1!$B$2</c:f>
              <c:numCache>
                <c:formatCode>General</c:formatCode>
                <c:ptCount val="1"/>
                <c:pt idx="0">
                  <c:v>1</c:v>
                </c:pt>
              </c:numCache>
            </c:numRef>
          </c:val>
          <c:extLst>
            <c:ext xmlns:c16="http://schemas.microsoft.com/office/drawing/2014/chart" uri="{C3380CC4-5D6E-409C-BE32-E72D297353CC}">
              <c16:uniqueId val="{00000003-EEB9-4E2C-8884-D9EA06EF56DD}"/>
            </c:ext>
          </c:extLst>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 = 393)</c:v>
                </c:pt>
              </c:strCache>
            </c:strRef>
          </c:cat>
          <c:val>
            <c:numRef>
              <c:f>Sheet1!$B$3</c:f>
              <c:numCache>
                <c:formatCode>General</c:formatCode>
                <c:ptCount val="1"/>
                <c:pt idx="0">
                  <c:v>4</c:v>
                </c:pt>
              </c:numCache>
            </c:numRef>
          </c:val>
          <c:extLst>
            <c:ext xmlns:c16="http://schemas.microsoft.com/office/drawing/2014/chart" uri="{C3380CC4-5D6E-409C-BE32-E72D297353CC}">
              <c16:uniqueId val="{00000004-EEB9-4E2C-8884-D9EA06EF56DD}"/>
            </c:ext>
          </c:extLst>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 = 393)</c:v>
                </c:pt>
              </c:strCache>
            </c:strRef>
          </c:cat>
          <c:val>
            <c:numRef>
              <c:f>Sheet1!$B$4</c:f>
              <c:numCache>
                <c:formatCode>General</c:formatCode>
                <c:ptCount val="1"/>
                <c:pt idx="0">
                  <c:v>33</c:v>
                </c:pt>
              </c:numCache>
            </c:numRef>
          </c:val>
          <c:extLst>
            <c:ext xmlns:c16="http://schemas.microsoft.com/office/drawing/2014/chart" uri="{C3380CC4-5D6E-409C-BE32-E72D297353CC}">
              <c16:uniqueId val="{00000005-EEB9-4E2C-8884-D9EA06EF56DD}"/>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 = 393)</c:v>
                </c:pt>
              </c:strCache>
            </c:strRef>
          </c:cat>
          <c:val>
            <c:numRef>
              <c:f>Sheet1!$B$5</c:f>
              <c:numCache>
                <c:formatCode>General</c:formatCode>
                <c:ptCount val="1"/>
                <c:pt idx="0">
                  <c:v>316</c:v>
                </c:pt>
              </c:numCache>
            </c:numRef>
          </c:val>
          <c:extLst>
            <c:ext xmlns:c16="http://schemas.microsoft.com/office/drawing/2014/chart" uri="{C3380CC4-5D6E-409C-BE32-E72D297353CC}">
              <c16:uniqueId val="{00000006-EEB9-4E2C-8884-D9EA06EF56DD}"/>
            </c:ext>
          </c:extLst>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 = 393)</c:v>
                </c:pt>
              </c:strCache>
            </c:strRef>
          </c:cat>
          <c:val>
            <c:numRef>
              <c:f>Sheet1!$B$6</c:f>
              <c:numCache>
                <c:formatCode>General</c:formatCode>
                <c:ptCount val="1"/>
                <c:pt idx="0">
                  <c:v>21</c:v>
                </c:pt>
              </c:numCache>
            </c:numRef>
          </c:val>
          <c:extLst>
            <c:ext xmlns:c16="http://schemas.microsoft.com/office/drawing/2014/chart" uri="{C3380CC4-5D6E-409C-BE32-E72D297353CC}">
              <c16:uniqueId val="{00000007-EEB9-4E2C-8884-D9EA06EF56DD}"/>
            </c:ext>
          </c:extLst>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c:f>
              <c:strCache>
                <c:ptCount val="1"/>
                <c:pt idx="0">
                  <c:v>Year 1 (N = 393)</c:v>
                </c:pt>
              </c:strCache>
            </c:strRef>
          </c:cat>
          <c:val>
            <c:numRef>
              <c:f>Sheet1!$B$7</c:f>
              <c:numCache>
                <c:formatCode>General</c:formatCode>
                <c:ptCount val="1"/>
                <c:pt idx="0">
                  <c:v>4</c:v>
                </c:pt>
              </c:numCache>
            </c:numRef>
          </c:val>
          <c:extLst>
            <c:ext xmlns:c16="http://schemas.microsoft.com/office/drawing/2014/chart" uri="{C3380CC4-5D6E-409C-BE32-E72D297353CC}">
              <c16:uniqueId val="{00000008-EEB9-4E2C-8884-D9EA06EF56DD}"/>
            </c:ext>
          </c:extLst>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c:f>
              <c:strCache>
                <c:ptCount val="1"/>
                <c:pt idx="0">
                  <c:v>Year 1 (N = 393)</c:v>
                </c:pt>
              </c:strCache>
            </c:strRef>
          </c:cat>
          <c:val>
            <c:numRef>
              <c:f>Sheet1!$B$8</c:f>
              <c:numCache>
                <c:formatCode>General</c:formatCode>
                <c:ptCount val="1"/>
                <c:pt idx="0">
                  <c:v>14</c:v>
                </c:pt>
              </c:numCache>
            </c:numRef>
          </c:val>
          <c:extLst>
            <c:ext xmlns:c16="http://schemas.microsoft.com/office/drawing/2014/chart" uri="{C3380CC4-5D6E-409C-BE32-E72D297353CC}">
              <c16:uniqueId val="{00000009-EEB9-4E2C-8884-D9EA06EF56DD}"/>
            </c:ext>
          </c:extLst>
        </c:ser>
        <c:dLbls>
          <c:showLegendKey val="0"/>
          <c:showVal val="0"/>
          <c:showCatName val="0"/>
          <c:showSerName val="0"/>
          <c:showPercent val="0"/>
          <c:showBubbleSize val="0"/>
        </c:dLbls>
        <c:gapWidth val="62"/>
        <c:overlap val="100"/>
        <c:axId val="663158496"/>
        <c:axId val="663158888"/>
      </c:barChart>
      <c:catAx>
        <c:axId val="663158496"/>
        <c:scaling>
          <c:orientation val="minMax"/>
        </c:scaling>
        <c:delete val="0"/>
        <c:axPos val="b"/>
        <c:numFmt formatCode="General"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663158888"/>
        <c:crosses val="autoZero"/>
        <c:auto val="1"/>
        <c:lblAlgn val="ctr"/>
        <c:lblOffset val="100"/>
        <c:noMultiLvlLbl val="0"/>
      </c:catAx>
      <c:valAx>
        <c:axId val="66315888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8496"/>
        <c:crosses val="autoZero"/>
        <c:crossBetween val="between"/>
        <c:majorUnit val="0.2"/>
      </c:valAx>
      <c:spPr>
        <a:noFill/>
        <a:ln>
          <a:solidFill>
            <a:schemeClr val="bg2"/>
          </a:solidFill>
        </a:ln>
      </c:spPr>
    </c:plotArea>
    <c:legend>
      <c:legendPos val="r"/>
      <c:layout>
        <c:manualLayout>
          <c:xMode val="edge"/>
          <c:yMode val="edge"/>
          <c:x val="0.60741869222868883"/>
          <c:y val="8.089127630232662E-2"/>
          <c:w val="0.38194362661189085"/>
          <c:h val="0.76167645357889591"/>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(N=180)</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28.8889</c:v>
                </c:pt>
              </c:numCache>
            </c:numRef>
          </c:val>
          <c:extLst>
            <c:ext xmlns:c16="http://schemas.microsoft.com/office/drawing/2014/chart" uri="{C3380CC4-5D6E-409C-BE32-E72D297353CC}">
              <c16:uniqueId val="{00000000-F124-4B33-B6F5-9B23B872AFEA}"/>
            </c:ext>
          </c:extLst>
        </c:ser>
        <c:ser>
          <c:idx val="1"/>
          <c:order val="1"/>
          <c:tx>
            <c:strRef>
              <c:f>Sheet1!$C$1</c:f>
              <c:strCache>
                <c:ptCount val="1"/>
                <c:pt idx="0">
                  <c:v>Polyclonal (N=98)</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21.428599999999999</c:v>
                </c:pt>
              </c:numCache>
            </c:numRef>
          </c:val>
          <c:extLst>
            <c:ext xmlns:c16="http://schemas.microsoft.com/office/drawing/2014/chart" uri="{C3380CC4-5D6E-409C-BE32-E72D297353CC}">
              <c16:uniqueId val="{00000001-F124-4B33-B6F5-9B23B872AFEA}"/>
            </c:ext>
          </c:extLst>
        </c:ser>
        <c:ser>
          <c:idx val="2"/>
          <c:order val="2"/>
          <c:tx>
            <c:strRef>
              <c:f>Sheet1!$D$1</c:f>
              <c:strCache>
                <c:ptCount val="1"/>
                <c:pt idx="0">
                  <c:v>IL-2R Antagonist (N=278)</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25.5396</c:v>
                </c:pt>
              </c:numCache>
            </c:numRef>
          </c:val>
          <c:extLst>
            <c:ext xmlns:c16="http://schemas.microsoft.com/office/drawing/2014/chart" uri="{C3380CC4-5D6E-409C-BE32-E72D297353CC}">
              <c16:uniqueId val="{00000002-F124-4B33-B6F5-9B23B872AFEA}"/>
            </c:ext>
          </c:extLst>
        </c:ser>
        <c:dLbls>
          <c:showLegendKey val="0"/>
          <c:showVal val="0"/>
          <c:showCatName val="0"/>
          <c:showSerName val="0"/>
          <c:showPercent val="0"/>
          <c:showBubbleSize val="0"/>
        </c:dLbls>
        <c:gapWidth val="50"/>
        <c:overlap val="-30"/>
        <c:axId val="663160456"/>
        <c:axId val="663160848"/>
      </c:barChart>
      <c:catAx>
        <c:axId val="663160456"/>
        <c:scaling>
          <c:orientation val="minMax"/>
        </c:scaling>
        <c:delete val="1"/>
        <c:axPos val="b"/>
        <c:numFmt formatCode="General" sourceLinked="1"/>
        <c:majorTickMark val="out"/>
        <c:minorTickMark val="none"/>
        <c:tickLblPos val="none"/>
        <c:crossAx val="663160848"/>
        <c:crosses val="autoZero"/>
        <c:auto val="1"/>
        <c:lblAlgn val="ctr"/>
        <c:lblOffset val="100"/>
        <c:tickLblSkip val="1"/>
        <c:noMultiLvlLbl val="0"/>
      </c:catAx>
      <c:valAx>
        <c:axId val="663160848"/>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3160456"/>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(N=180)</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31.1111</c:v>
                </c:pt>
              </c:numCache>
            </c:numRef>
          </c:val>
          <c:extLst>
            <c:ext xmlns:c16="http://schemas.microsoft.com/office/drawing/2014/chart" uri="{C3380CC4-5D6E-409C-BE32-E72D297353CC}">
              <c16:uniqueId val="{00000000-B2D5-4148-8B08-E4DE4EBEF3F7}"/>
            </c:ext>
          </c:extLst>
        </c:ser>
        <c:ser>
          <c:idx val="1"/>
          <c:order val="1"/>
          <c:tx>
            <c:strRef>
              <c:f>Sheet1!$C$1</c:f>
              <c:strCache>
                <c:ptCount val="1"/>
                <c:pt idx="0">
                  <c:v>Polyclonal (N=98)</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26.5306</c:v>
                </c:pt>
              </c:numCache>
            </c:numRef>
          </c:val>
          <c:extLst>
            <c:ext xmlns:c16="http://schemas.microsoft.com/office/drawing/2014/chart" uri="{C3380CC4-5D6E-409C-BE32-E72D297353CC}">
              <c16:uniqueId val="{00000001-B2D5-4148-8B08-E4DE4EBEF3F7}"/>
            </c:ext>
          </c:extLst>
        </c:ser>
        <c:ser>
          <c:idx val="2"/>
          <c:order val="2"/>
          <c:tx>
            <c:strRef>
              <c:f>Sheet1!$D$1</c:f>
              <c:strCache>
                <c:ptCount val="1"/>
                <c:pt idx="0">
                  <c:v>IL-2R Antagonist (N=278)</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27.338100000000001</c:v>
                </c:pt>
              </c:numCache>
            </c:numRef>
          </c:val>
          <c:extLst>
            <c:ext xmlns:c16="http://schemas.microsoft.com/office/drawing/2014/chart" uri="{C3380CC4-5D6E-409C-BE32-E72D297353CC}">
              <c16:uniqueId val="{00000002-B2D5-4148-8B08-E4DE4EBEF3F7}"/>
            </c:ext>
          </c:extLst>
        </c:ser>
        <c:dLbls>
          <c:showLegendKey val="0"/>
          <c:showVal val="0"/>
          <c:showCatName val="0"/>
          <c:showSerName val="0"/>
          <c:showPercent val="0"/>
          <c:showBubbleSize val="0"/>
        </c:dLbls>
        <c:gapWidth val="50"/>
        <c:overlap val="-30"/>
        <c:axId val="663161632"/>
        <c:axId val="663162024"/>
      </c:barChart>
      <c:catAx>
        <c:axId val="663161632"/>
        <c:scaling>
          <c:orientation val="minMax"/>
        </c:scaling>
        <c:delete val="1"/>
        <c:axPos val="b"/>
        <c:numFmt formatCode="General" sourceLinked="1"/>
        <c:majorTickMark val="out"/>
        <c:minorTickMark val="none"/>
        <c:tickLblPos val="none"/>
        <c:crossAx val="663162024"/>
        <c:crosses val="autoZero"/>
        <c:auto val="1"/>
        <c:lblAlgn val="ctr"/>
        <c:lblOffset val="100"/>
        <c:tickLblSkip val="1"/>
        <c:noMultiLvlLbl val="0"/>
      </c:catAx>
      <c:valAx>
        <c:axId val="663162024"/>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3161632"/>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Adult (N=24,527)</c:v>
                </c:pt>
              </c:strCache>
            </c:strRef>
          </c:tx>
          <c:spPr>
            <a:ln w="41275">
              <a:solidFill>
                <a:srgbClr val="00B050"/>
              </a:solidFill>
            </a:ln>
          </c:spPr>
          <c:marker>
            <c:symbol val="none"/>
          </c:marker>
          <c:xVal>
            <c:numRef>
              <c:f>Sheet1!$A$2:$A$144</c:f>
              <c:numCache>
                <c:formatCode>General</c:formatCode>
                <c:ptCount val="1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numCache>
            </c:numRef>
          </c:xVal>
          <c:yVal>
            <c:numRef>
              <c:f>Sheet1!$B$2:$B$144</c:f>
              <c:numCache>
                <c:formatCode>General</c:formatCode>
                <c:ptCount val="143"/>
                <c:pt idx="0">
                  <c:v>100</c:v>
                </c:pt>
                <c:pt idx="1">
                  <c:v>99.992000000000004</c:v>
                </c:pt>
                <c:pt idx="2">
                  <c:v>99.959000000000003</c:v>
                </c:pt>
                <c:pt idx="3">
                  <c:v>99.811999999999998</c:v>
                </c:pt>
                <c:pt idx="4">
                  <c:v>99.513999999999996</c:v>
                </c:pt>
                <c:pt idx="5">
                  <c:v>98.981999999999999</c:v>
                </c:pt>
                <c:pt idx="6">
                  <c:v>95.722999999999999</c:v>
                </c:pt>
                <c:pt idx="7">
                  <c:v>91.450999999999993</c:v>
                </c:pt>
                <c:pt idx="8">
                  <c:v>90.962000000000003</c:v>
                </c:pt>
                <c:pt idx="9">
                  <c:v>90.817999999999998</c:v>
                </c:pt>
                <c:pt idx="10">
                  <c:v>90.787999999999997</c:v>
                </c:pt>
                <c:pt idx="11">
                  <c:v>90.757000000000005</c:v>
                </c:pt>
                <c:pt idx="12">
                  <c:v>90.721999999999994</c:v>
                </c:pt>
                <c:pt idx="13">
                  <c:v>90.659000000000006</c:v>
                </c:pt>
                <c:pt idx="14">
                  <c:v>90.614000000000004</c:v>
                </c:pt>
                <c:pt idx="15">
                  <c:v>90.462000000000003</c:v>
                </c:pt>
                <c:pt idx="16">
                  <c:v>89.867999999999995</c:v>
                </c:pt>
                <c:pt idx="17">
                  <c:v>88.537000000000006</c:v>
                </c:pt>
                <c:pt idx="18">
                  <c:v>84.367000000000004</c:v>
                </c:pt>
                <c:pt idx="19">
                  <c:v>79.867999999999995</c:v>
                </c:pt>
                <c:pt idx="20">
                  <c:v>78.921999999999997</c:v>
                </c:pt>
                <c:pt idx="21">
                  <c:v>78.626000000000005</c:v>
                </c:pt>
                <c:pt idx="22">
                  <c:v>78.494</c:v>
                </c:pt>
                <c:pt idx="23">
                  <c:v>78.391999999999996</c:v>
                </c:pt>
                <c:pt idx="24">
                  <c:v>78.335999999999999</c:v>
                </c:pt>
                <c:pt idx="25">
                  <c:v>78.271000000000001</c:v>
                </c:pt>
                <c:pt idx="26">
                  <c:v>78.14</c:v>
                </c:pt>
                <c:pt idx="27">
                  <c:v>77.938000000000002</c:v>
                </c:pt>
                <c:pt idx="28">
                  <c:v>77.183999999999997</c:v>
                </c:pt>
                <c:pt idx="29">
                  <c:v>75.525999999999996</c:v>
                </c:pt>
                <c:pt idx="30">
                  <c:v>71.88</c:v>
                </c:pt>
                <c:pt idx="31">
                  <c:v>68.677000000000007</c:v>
                </c:pt>
                <c:pt idx="32">
                  <c:v>67.841999999999999</c:v>
                </c:pt>
                <c:pt idx="33">
                  <c:v>67.588999999999999</c:v>
                </c:pt>
                <c:pt idx="34">
                  <c:v>67.504000000000005</c:v>
                </c:pt>
                <c:pt idx="35">
                  <c:v>67.463999999999999</c:v>
                </c:pt>
                <c:pt idx="36">
                  <c:v>67.436999999999998</c:v>
                </c:pt>
                <c:pt idx="37">
                  <c:v>67.319999999999993</c:v>
                </c:pt>
                <c:pt idx="38">
                  <c:v>67.212999999999994</c:v>
                </c:pt>
                <c:pt idx="39">
                  <c:v>66.908000000000001</c:v>
                </c:pt>
                <c:pt idx="40">
                  <c:v>66.293999999999997</c:v>
                </c:pt>
                <c:pt idx="41">
                  <c:v>64.873000000000005</c:v>
                </c:pt>
                <c:pt idx="42">
                  <c:v>61.924999999999997</c:v>
                </c:pt>
                <c:pt idx="43">
                  <c:v>59.055999999999997</c:v>
                </c:pt>
                <c:pt idx="44">
                  <c:v>58.284999999999997</c:v>
                </c:pt>
                <c:pt idx="45">
                  <c:v>58.136000000000003</c:v>
                </c:pt>
                <c:pt idx="46">
                  <c:v>58.04</c:v>
                </c:pt>
                <c:pt idx="47">
                  <c:v>57.984000000000002</c:v>
                </c:pt>
                <c:pt idx="48">
                  <c:v>57.908999999999999</c:v>
                </c:pt>
                <c:pt idx="49">
                  <c:v>57.854999999999997</c:v>
                </c:pt>
                <c:pt idx="50">
                  <c:v>57.698999999999998</c:v>
                </c:pt>
                <c:pt idx="51">
                  <c:v>57.418999999999997</c:v>
                </c:pt>
                <c:pt idx="52">
                  <c:v>56.771999999999998</c:v>
                </c:pt>
                <c:pt idx="53">
                  <c:v>55.484999999999999</c:v>
                </c:pt>
                <c:pt idx="54">
                  <c:v>53.064999999999998</c:v>
                </c:pt>
                <c:pt idx="55">
                  <c:v>50.808</c:v>
                </c:pt>
                <c:pt idx="56">
                  <c:v>50.389000000000003</c:v>
                </c:pt>
                <c:pt idx="57">
                  <c:v>50.225999999999999</c:v>
                </c:pt>
                <c:pt idx="58">
                  <c:v>50.177</c:v>
                </c:pt>
                <c:pt idx="59">
                  <c:v>50.137999999999998</c:v>
                </c:pt>
                <c:pt idx="60">
                  <c:v>50.118000000000002</c:v>
                </c:pt>
                <c:pt idx="61">
                  <c:v>50.03</c:v>
                </c:pt>
                <c:pt idx="62">
                  <c:v>49.893000000000001</c:v>
                </c:pt>
                <c:pt idx="63">
                  <c:v>49.673000000000002</c:v>
                </c:pt>
                <c:pt idx="64">
                  <c:v>49.140999999999998</c:v>
                </c:pt>
                <c:pt idx="65">
                  <c:v>47.991</c:v>
                </c:pt>
                <c:pt idx="66">
                  <c:v>45.43</c:v>
                </c:pt>
                <c:pt idx="67">
                  <c:v>43.712000000000003</c:v>
                </c:pt>
                <c:pt idx="68">
                  <c:v>43.253999999999998</c:v>
                </c:pt>
                <c:pt idx="69">
                  <c:v>43.158999999999999</c:v>
                </c:pt>
                <c:pt idx="70">
                  <c:v>43.110999999999997</c:v>
                </c:pt>
                <c:pt idx="71">
                  <c:v>43.073999999999998</c:v>
                </c:pt>
                <c:pt idx="72">
                  <c:v>43.023000000000003</c:v>
                </c:pt>
                <c:pt idx="73">
                  <c:v>42.994999999999997</c:v>
                </c:pt>
                <c:pt idx="74">
                  <c:v>42.853999999999999</c:v>
                </c:pt>
                <c:pt idx="75">
                  <c:v>42.555</c:v>
                </c:pt>
                <c:pt idx="76">
                  <c:v>41.927</c:v>
                </c:pt>
                <c:pt idx="77">
                  <c:v>40.851999999999997</c:v>
                </c:pt>
                <c:pt idx="78">
                  <c:v>39.228000000000002</c:v>
                </c:pt>
                <c:pt idx="79">
                  <c:v>37.395000000000003</c:v>
                </c:pt>
                <c:pt idx="80">
                  <c:v>37.073</c:v>
                </c:pt>
                <c:pt idx="81">
                  <c:v>36.911000000000001</c:v>
                </c:pt>
                <c:pt idx="82">
                  <c:v>36.896000000000001</c:v>
                </c:pt>
                <c:pt idx="83">
                  <c:v>36.881</c:v>
                </c:pt>
                <c:pt idx="84">
                  <c:v>36.865000000000002</c:v>
                </c:pt>
                <c:pt idx="85">
                  <c:v>36.779000000000003</c:v>
                </c:pt>
                <c:pt idx="86">
                  <c:v>36.725999999999999</c:v>
                </c:pt>
                <c:pt idx="87">
                  <c:v>36.53</c:v>
                </c:pt>
                <c:pt idx="88">
                  <c:v>35.956000000000003</c:v>
                </c:pt>
                <c:pt idx="89">
                  <c:v>35.113</c:v>
                </c:pt>
                <c:pt idx="90">
                  <c:v>33.493000000000002</c:v>
                </c:pt>
                <c:pt idx="91">
                  <c:v>32.207999999999998</c:v>
                </c:pt>
                <c:pt idx="92">
                  <c:v>31.898</c:v>
                </c:pt>
                <c:pt idx="93">
                  <c:v>31.841999999999999</c:v>
                </c:pt>
                <c:pt idx="94">
                  <c:v>31.805</c:v>
                </c:pt>
                <c:pt idx="95">
                  <c:v>31.765999999999998</c:v>
                </c:pt>
                <c:pt idx="96">
                  <c:v>31.745999999999999</c:v>
                </c:pt>
                <c:pt idx="97">
                  <c:v>31.724</c:v>
                </c:pt>
                <c:pt idx="98">
                  <c:v>31.613</c:v>
                </c:pt>
                <c:pt idx="99">
                  <c:v>31.274999999999999</c:v>
                </c:pt>
                <c:pt idx="100">
                  <c:v>30.981999999999999</c:v>
                </c:pt>
                <c:pt idx="101">
                  <c:v>30.19</c:v>
                </c:pt>
                <c:pt idx="102">
                  <c:v>28.852</c:v>
                </c:pt>
                <c:pt idx="103">
                  <c:v>27.759</c:v>
                </c:pt>
                <c:pt idx="104">
                  <c:v>27.390999999999998</c:v>
                </c:pt>
                <c:pt idx="105">
                  <c:v>27.227</c:v>
                </c:pt>
                <c:pt idx="106">
                  <c:v>27.204000000000001</c:v>
                </c:pt>
                <c:pt idx="107">
                  <c:v>27.131</c:v>
                </c:pt>
                <c:pt idx="108">
                  <c:v>27.106000000000002</c:v>
                </c:pt>
                <c:pt idx="109">
                  <c:v>27.024999999999999</c:v>
                </c:pt>
                <c:pt idx="110">
                  <c:v>26.969000000000001</c:v>
                </c:pt>
                <c:pt idx="111">
                  <c:v>26.741</c:v>
                </c:pt>
                <c:pt idx="112">
                  <c:v>26.338999999999999</c:v>
                </c:pt>
                <c:pt idx="113">
                  <c:v>25.677</c:v>
                </c:pt>
                <c:pt idx="114">
                  <c:v>24.466000000000001</c:v>
                </c:pt>
                <c:pt idx="115">
                  <c:v>23.715</c:v>
                </c:pt>
                <c:pt idx="116">
                  <c:v>23.54</c:v>
                </c:pt>
                <c:pt idx="117">
                  <c:v>23.481999999999999</c:v>
                </c:pt>
                <c:pt idx="118">
                  <c:v>23.452000000000002</c:v>
                </c:pt>
                <c:pt idx="119">
                  <c:v>23.452000000000002</c:v>
                </c:pt>
                <c:pt idx="120">
                  <c:v>23.39</c:v>
                </c:pt>
                <c:pt idx="121">
                  <c:v>23.39</c:v>
                </c:pt>
                <c:pt idx="122">
                  <c:v>23.286000000000001</c:v>
                </c:pt>
                <c:pt idx="123">
                  <c:v>23.041</c:v>
                </c:pt>
                <c:pt idx="124">
                  <c:v>22.934999999999999</c:v>
                </c:pt>
                <c:pt idx="125">
                  <c:v>22.405999999999999</c:v>
                </c:pt>
                <c:pt idx="126">
                  <c:v>21.696999999999999</c:v>
                </c:pt>
                <c:pt idx="127">
                  <c:v>21.021999999999998</c:v>
                </c:pt>
                <c:pt idx="128">
                  <c:v>20.914999999999999</c:v>
                </c:pt>
                <c:pt idx="129">
                  <c:v>20.914999999999999</c:v>
                </c:pt>
                <c:pt idx="130">
                  <c:v>20.914999999999999</c:v>
                </c:pt>
                <c:pt idx="131">
                  <c:v>20.876999999999999</c:v>
                </c:pt>
                <c:pt idx="132">
                  <c:v>20.876999999999999</c:v>
                </c:pt>
                <c:pt idx="133">
                  <c:v>20.753</c:v>
                </c:pt>
                <c:pt idx="134">
                  <c:v>20.71</c:v>
                </c:pt>
                <c:pt idx="135">
                  <c:v>20.492000000000001</c:v>
                </c:pt>
                <c:pt idx="136">
                  <c:v>20.317</c:v>
                </c:pt>
                <c:pt idx="137">
                  <c:v>20.053000000000001</c:v>
                </c:pt>
                <c:pt idx="138">
                  <c:v>18.952000000000002</c:v>
                </c:pt>
                <c:pt idx="139">
                  <c:v>18.376999999999999</c:v>
                </c:pt>
                <c:pt idx="140">
                  <c:v>18.376999999999999</c:v>
                </c:pt>
                <c:pt idx="141">
                  <c:v>18.376999999999999</c:v>
                </c:pt>
                <c:pt idx="142">
                  <c:v>18.329000000000001</c:v>
                </c:pt>
              </c:numCache>
            </c:numRef>
          </c:yVal>
          <c:smooth val="0"/>
          <c:extLst>
            <c:ext xmlns:c16="http://schemas.microsoft.com/office/drawing/2014/chart" uri="{C3380CC4-5D6E-409C-BE32-E72D297353CC}">
              <c16:uniqueId val="{00000000-72AF-45D8-BCD6-5DF14C9977CF}"/>
            </c:ext>
          </c:extLst>
        </c:ser>
        <c:ser>
          <c:idx val="1"/>
          <c:order val="1"/>
          <c:tx>
            <c:strRef>
              <c:f>Sheet1!$C$1</c:f>
              <c:strCache>
                <c:ptCount val="1"/>
                <c:pt idx="0">
                  <c:v>Pediatric (N=842)</c:v>
                </c:pt>
              </c:strCache>
            </c:strRef>
          </c:tx>
          <c:spPr>
            <a:ln w="41275">
              <a:solidFill>
                <a:srgbClr val="00B0F0"/>
              </a:solidFill>
            </a:ln>
          </c:spPr>
          <c:marker>
            <c:symbol val="none"/>
          </c:marker>
          <c:xVal>
            <c:numRef>
              <c:f>Sheet1!$A$2:$A$144</c:f>
              <c:numCache>
                <c:formatCode>General</c:formatCode>
                <c:ptCount val="14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numCache>
            </c:numRef>
          </c:xVal>
          <c:yVal>
            <c:numRef>
              <c:f>Sheet1!$C$2:$C$144</c:f>
              <c:numCache>
                <c:formatCode>General</c:formatCode>
                <c:ptCount val="143"/>
                <c:pt idx="0">
                  <c:v>100</c:v>
                </c:pt>
                <c:pt idx="1">
                  <c:v>100</c:v>
                </c:pt>
                <c:pt idx="2">
                  <c:v>99.644000000000005</c:v>
                </c:pt>
                <c:pt idx="3">
                  <c:v>99.406000000000006</c:v>
                </c:pt>
                <c:pt idx="4">
                  <c:v>99.168000000000006</c:v>
                </c:pt>
                <c:pt idx="5">
                  <c:v>97.614999999999995</c:v>
                </c:pt>
                <c:pt idx="6">
                  <c:v>94.489000000000004</c:v>
                </c:pt>
                <c:pt idx="7">
                  <c:v>89.784999999999997</c:v>
                </c:pt>
                <c:pt idx="8">
                  <c:v>89.179000000000002</c:v>
                </c:pt>
                <c:pt idx="9">
                  <c:v>88.935000000000002</c:v>
                </c:pt>
                <c:pt idx="10">
                  <c:v>88.935000000000002</c:v>
                </c:pt>
                <c:pt idx="11">
                  <c:v>88.935000000000002</c:v>
                </c:pt>
                <c:pt idx="12">
                  <c:v>88.808000000000007</c:v>
                </c:pt>
                <c:pt idx="13">
                  <c:v>88.808000000000007</c:v>
                </c:pt>
                <c:pt idx="14">
                  <c:v>88.66</c:v>
                </c:pt>
                <c:pt idx="15">
                  <c:v>88.210999999999999</c:v>
                </c:pt>
                <c:pt idx="16">
                  <c:v>87.015000000000001</c:v>
                </c:pt>
                <c:pt idx="17">
                  <c:v>85.814999999999998</c:v>
                </c:pt>
                <c:pt idx="18">
                  <c:v>81.596999999999994</c:v>
                </c:pt>
                <c:pt idx="19">
                  <c:v>76.135999999999996</c:v>
                </c:pt>
                <c:pt idx="20">
                  <c:v>74.915000000000006</c:v>
                </c:pt>
                <c:pt idx="21">
                  <c:v>74.608999999999995</c:v>
                </c:pt>
                <c:pt idx="22">
                  <c:v>74.301000000000002</c:v>
                </c:pt>
                <c:pt idx="23">
                  <c:v>74.301000000000002</c:v>
                </c:pt>
                <c:pt idx="24">
                  <c:v>74.144999999999996</c:v>
                </c:pt>
                <c:pt idx="25">
                  <c:v>74.144999999999996</c:v>
                </c:pt>
                <c:pt idx="26">
                  <c:v>73.793999999999997</c:v>
                </c:pt>
                <c:pt idx="27">
                  <c:v>73.793999999999997</c:v>
                </c:pt>
                <c:pt idx="28">
                  <c:v>73.44</c:v>
                </c:pt>
                <c:pt idx="29">
                  <c:v>71.662000000000006</c:v>
                </c:pt>
                <c:pt idx="30">
                  <c:v>68.28</c:v>
                </c:pt>
                <c:pt idx="31">
                  <c:v>64.534999999999997</c:v>
                </c:pt>
                <c:pt idx="32">
                  <c:v>63.817999999999998</c:v>
                </c:pt>
                <c:pt idx="33">
                  <c:v>63.459000000000003</c:v>
                </c:pt>
                <c:pt idx="34">
                  <c:v>63.276000000000003</c:v>
                </c:pt>
                <c:pt idx="35">
                  <c:v>63.276000000000003</c:v>
                </c:pt>
                <c:pt idx="36">
                  <c:v>63.276000000000003</c:v>
                </c:pt>
                <c:pt idx="37">
                  <c:v>63.276000000000003</c:v>
                </c:pt>
                <c:pt idx="38">
                  <c:v>63.063000000000002</c:v>
                </c:pt>
                <c:pt idx="39">
                  <c:v>62.85</c:v>
                </c:pt>
                <c:pt idx="40">
                  <c:v>62.637</c:v>
                </c:pt>
                <c:pt idx="41">
                  <c:v>60.929000000000002</c:v>
                </c:pt>
                <c:pt idx="42">
                  <c:v>58.783999999999999</c:v>
                </c:pt>
                <c:pt idx="43">
                  <c:v>55.761000000000003</c:v>
                </c:pt>
                <c:pt idx="44">
                  <c:v>55.322000000000003</c:v>
                </c:pt>
                <c:pt idx="45">
                  <c:v>55.097999999999999</c:v>
                </c:pt>
                <c:pt idx="46">
                  <c:v>55.097999999999999</c:v>
                </c:pt>
                <c:pt idx="47">
                  <c:v>55.097999999999999</c:v>
                </c:pt>
                <c:pt idx="48">
                  <c:v>55.097999999999999</c:v>
                </c:pt>
                <c:pt idx="49">
                  <c:v>55.097999999999999</c:v>
                </c:pt>
                <c:pt idx="50">
                  <c:v>54.566000000000003</c:v>
                </c:pt>
                <c:pt idx="51">
                  <c:v>54.295999999999999</c:v>
                </c:pt>
                <c:pt idx="52">
                  <c:v>54.024000000000001</c:v>
                </c:pt>
                <c:pt idx="53">
                  <c:v>52.393000000000001</c:v>
                </c:pt>
                <c:pt idx="54">
                  <c:v>48.558</c:v>
                </c:pt>
                <c:pt idx="55">
                  <c:v>46.079000000000001</c:v>
                </c:pt>
                <c:pt idx="56">
                  <c:v>45.8</c:v>
                </c:pt>
                <c:pt idx="57">
                  <c:v>45.8</c:v>
                </c:pt>
                <c:pt idx="58">
                  <c:v>45.8</c:v>
                </c:pt>
                <c:pt idx="59">
                  <c:v>45.8</c:v>
                </c:pt>
                <c:pt idx="60">
                  <c:v>45.8</c:v>
                </c:pt>
                <c:pt idx="61">
                  <c:v>45.478999999999999</c:v>
                </c:pt>
                <c:pt idx="62">
                  <c:v>45.143000000000001</c:v>
                </c:pt>
                <c:pt idx="63">
                  <c:v>44.801000000000002</c:v>
                </c:pt>
                <c:pt idx="64">
                  <c:v>44.116999999999997</c:v>
                </c:pt>
                <c:pt idx="65">
                  <c:v>43.433</c:v>
                </c:pt>
                <c:pt idx="66">
                  <c:v>40.012999999999998</c:v>
                </c:pt>
                <c:pt idx="67">
                  <c:v>38.645000000000003</c:v>
                </c:pt>
                <c:pt idx="68">
                  <c:v>37.954999999999998</c:v>
                </c:pt>
                <c:pt idx="69">
                  <c:v>37.954999999999998</c:v>
                </c:pt>
                <c:pt idx="70">
                  <c:v>37.603000000000002</c:v>
                </c:pt>
                <c:pt idx="71">
                  <c:v>37.603000000000002</c:v>
                </c:pt>
                <c:pt idx="72">
                  <c:v>37.603000000000002</c:v>
                </c:pt>
                <c:pt idx="73">
                  <c:v>37.603000000000002</c:v>
                </c:pt>
                <c:pt idx="74">
                  <c:v>37.603000000000002</c:v>
                </c:pt>
                <c:pt idx="75">
                  <c:v>37.203000000000003</c:v>
                </c:pt>
                <c:pt idx="76">
                  <c:v>36.798999999999999</c:v>
                </c:pt>
                <c:pt idx="77">
                  <c:v>35.99</c:v>
                </c:pt>
                <c:pt idx="78">
                  <c:v>35.99</c:v>
                </c:pt>
                <c:pt idx="79">
                  <c:v>35.171999999999997</c:v>
                </c:pt>
                <c:pt idx="80">
                  <c:v>34.758000000000003</c:v>
                </c:pt>
                <c:pt idx="81">
                  <c:v>34.758000000000003</c:v>
                </c:pt>
                <c:pt idx="82">
                  <c:v>34.758000000000003</c:v>
                </c:pt>
                <c:pt idx="83">
                  <c:v>34.758000000000003</c:v>
                </c:pt>
                <c:pt idx="84">
                  <c:v>34.758000000000003</c:v>
                </c:pt>
                <c:pt idx="85">
                  <c:v>34.758000000000003</c:v>
                </c:pt>
                <c:pt idx="86">
                  <c:v>34.758000000000003</c:v>
                </c:pt>
                <c:pt idx="87">
                  <c:v>34.758000000000003</c:v>
                </c:pt>
                <c:pt idx="88">
                  <c:v>34.758000000000003</c:v>
                </c:pt>
                <c:pt idx="89">
                  <c:v>33.704999999999998</c:v>
                </c:pt>
                <c:pt idx="90">
                  <c:v>32.125</c:v>
                </c:pt>
                <c:pt idx="91">
                  <c:v>30.018999999999998</c:v>
                </c:pt>
                <c:pt idx="92">
                  <c:v>30.018999999999998</c:v>
                </c:pt>
                <c:pt idx="93">
                  <c:v>30.018999999999998</c:v>
                </c:pt>
                <c:pt idx="94">
                  <c:v>30.018999999999998</c:v>
                </c:pt>
                <c:pt idx="95">
                  <c:v>30.018999999999998</c:v>
                </c:pt>
                <c:pt idx="96">
                  <c:v>30.018999999999998</c:v>
                </c:pt>
                <c:pt idx="97">
                  <c:v>29.417999999999999</c:v>
                </c:pt>
                <c:pt idx="98">
                  <c:v>29.417999999999999</c:v>
                </c:pt>
                <c:pt idx="99">
                  <c:v>28.734000000000002</c:v>
                </c:pt>
                <c:pt idx="100">
                  <c:v>28.05</c:v>
                </c:pt>
                <c:pt idx="101">
                  <c:v>27.349</c:v>
                </c:pt>
                <c:pt idx="102">
                  <c:v>25.245000000000001</c:v>
                </c:pt>
                <c:pt idx="103">
                  <c:v>25.245000000000001</c:v>
                </c:pt>
                <c:pt idx="104">
                  <c:v>25.245000000000001</c:v>
                </c:pt>
                <c:pt idx="105">
                  <c:v>25.245000000000001</c:v>
                </c:pt>
                <c:pt idx="106">
                  <c:v>25.245000000000001</c:v>
                </c:pt>
                <c:pt idx="107">
                  <c:v>25.245000000000001</c:v>
                </c:pt>
                <c:pt idx="108">
                  <c:v>25.245000000000001</c:v>
                </c:pt>
                <c:pt idx="109">
                  <c:v>25.245000000000001</c:v>
                </c:pt>
                <c:pt idx="110">
                  <c:v>25.245000000000001</c:v>
                </c:pt>
                <c:pt idx="111">
                  <c:v>25.245000000000001</c:v>
                </c:pt>
                <c:pt idx="112">
                  <c:v>25.245000000000001</c:v>
                </c:pt>
                <c:pt idx="113">
                  <c:v>24.343</c:v>
                </c:pt>
                <c:pt idx="114">
                  <c:v>23.442</c:v>
                </c:pt>
                <c:pt idx="115">
                  <c:v>23.442</c:v>
                </c:pt>
                <c:pt idx="116">
                  <c:v>23.442</c:v>
                </c:pt>
                <c:pt idx="117">
                  <c:v>23.442</c:v>
                </c:pt>
                <c:pt idx="118">
                  <c:v>23.442</c:v>
                </c:pt>
                <c:pt idx="119">
                  <c:v>23.442</c:v>
                </c:pt>
                <c:pt idx="120">
                  <c:v>23.442</c:v>
                </c:pt>
                <c:pt idx="121">
                  <c:v>23.442</c:v>
                </c:pt>
                <c:pt idx="122">
                  <c:v>23.442</c:v>
                </c:pt>
                <c:pt idx="123">
                  <c:v>23.442</c:v>
                </c:pt>
                <c:pt idx="124">
                  <c:v>23.442</c:v>
                </c:pt>
                <c:pt idx="125">
                  <c:v>23.442</c:v>
                </c:pt>
                <c:pt idx="126">
                  <c:v>23.442</c:v>
                </c:pt>
                <c:pt idx="127">
                  <c:v>23.442</c:v>
                </c:pt>
                <c:pt idx="128">
                  <c:v>23.442</c:v>
                </c:pt>
                <c:pt idx="129">
                  <c:v>23.442</c:v>
                </c:pt>
                <c:pt idx="130">
                  <c:v>23.442</c:v>
                </c:pt>
                <c:pt idx="131">
                  <c:v>23.442</c:v>
                </c:pt>
                <c:pt idx="132">
                  <c:v>23.442</c:v>
                </c:pt>
                <c:pt idx="133">
                  <c:v>23.442</c:v>
                </c:pt>
                <c:pt idx="134">
                  <c:v>23.442</c:v>
                </c:pt>
                <c:pt idx="135">
                  <c:v>23.442</c:v>
                </c:pt>
                <c:pt idx="136">
                  <c:v>21.766999999999999</c:v>
                </c:pt>
                <c:pt idx="137">
                  <c:v>19.952999999999999</c:v>
                </c:pt>
                <c:pt idx="138">
                  <c:v>19.952999999999999</c:v>
                </c:pt>
                <c:pt idx="139">
                  <c:v>18.138999999999999</c:v>
                </c:pt>
                <c:pt idx="140">
                  <c:v>18.138999999999999</c:v>
                </c:pt>
                <c:pt idx="141">
                  <c:v>18.138999999999999</c:v>
                </c:pt>
                <c:pt idx="142">
                  <c:v>18.138999999999999</c:v>
                </c:pt>
              </c:numCache>
            </c:numRef>
          </c:yVal>
          <c:smooth val="0"/>
          <c:extLst>
            <c:ext xmlns:c16="http://schemas.microsoft.com/office/drawing/2014/chart" uri="{C3380CC4-5D6E-409C-BE32-E72D297353CC}">
              <c16:uniqueId val="{00000001-72AF-45D8-BCD6-5DF14C9977CF}"/>
            </c:ext>
          </c:extLst>
        </c:ser>
        <c:dLbls>
          <c:showLegendKey val="0"/>
          <c:showVal val="0"/>
          <c:showCatName val="0"/>
          <c:showSerName val="0"/>
          <c:showPercent val="0"/>
          <c:showBubbleSize val="0"/>
        </c:dLbls>
        <c:axId val="663163592"/>
        <c:axId val="663163984"/>
      </c:scatterChart>
      <c:valAx>
        <c:axId val="663163592"/>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3984"/>
        <c:crosses val="autoZero"/>
        <c:crossBetween val="midCat"/>
        <c:majorUnit val="1"/>
      </c:valAx>
      <c:valAx>
        <c:axId val="66316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63592"/>
        <c:crosses val="autoZero"/>
        <c:crossBetween val="midCat"/>
        <c:majorUnit val="25"/>
      </c:valAx>
      <c:spPr>
        <a:noFill/>
        <a:ln>
          <a:solidFill>
            <a:schemeClr val="bg2"/>
          </a:solidFill>
        </a:ln>
      </c:spPr>
    </c:plotArea>
    <c:legend>
      <c:legendPos val="r"/>
      <c:layout>
        <c:manualLayout>
          <c:xMode val="edge"/>
          <c:yMode val="edge"/>
          <c:x val="0.42528243752139683"/>
          <c:y val="6.3733075032287659E-2"/>
          <c:w val="0.48689170375442198"/>
          <c:h val="0.11953589134691497"/>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1994-2003 (N=314)</c:v>
                </c:pt>
              </c:strCache>
            </c:strRef>
          </c:tx>
          <c:spPr>
            <a:ln w="47625">
              <a:solidFill>
                <a:srgbClr val="00B05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Sheet1!$B$2:$B$131</c:f>
              <c:numCache>
                <c:formatCode>General</c:formatCode>
                <c:ptCount val="130"/>
                <c:pt idx="0">
                  <c:v>100</c:v>
                </c:pt>
                <c:pt idx="1">
                  <c:v>100</c:v>
                </c:pt>
                <c:pt idx="2">
                  <c:v>99.682000000000002</c:v>
                </c:pt>
                <c:pt idx="3">
                  <c:v>99.363</c:v>
                </c:pt>
                <c:pt idx="4">
                  <c:v>98.722999999999999</c:v>
                </c:pt>
                <c:pt idx="5">
                  <c:v>96.465999999999994</c:v>
                </c:pt>
                <c:pt idx="6">
                  <c:v>92.582999999999998</c:v>
                </c:pt>
                <c:pt idx="7">
                  <c:v>86.731999999999999</c:v>
                </c:pt>
                <c:pt idx="8">
                  <c:v>85.421999999999997</c:v>
                </c:pt>
                <c:pt idx="9">
                  <c:v>85.090999999999994</c:v>
                </c:pt>
                <c:pt idx="10">
                  <c:v>85.090999999999994</c:v>
                </c:pt>
                <c:pt idx="11">
                  <c:v>85.090999999999994</c:v>
                </c:pt>
                <c:pt idx="12">
                  <c:v>85.090999999999994</c:v>
                </c:pt>
                <c:pt idx="13">
                  <c:v>85.090999999999994</c:v>
                </c:pt>
                <c:pt idx="14">
                  <c:v>85.090999999999994</c:v>
                </c:pt>
                <c:pt idx="15">
                  <c:v>84.688999999999993</c:v>
                </c:pt>
                <c:pt idx="16">
                  <c:v>83.484999999999999</c:v>
                </c:pt>
                <c:pt idx="17">
                  <c:v>82.277000000000001</c:v>
                </c:pt>
                <c:pt idx="18">
                  <c:v>78.632999999999996</c:v>
                </c:pt>
                <c:pt idx="19">
                  <c:v>72.521000000000001</c:v>
                </c:pt>
                <c:pt idx="20">
                  <c:v>70.891999999999996</c:v>
                </c:pt>
                <c:pt idx="21">
                  <c:v>70.481999999999999</c:v>
                </c:pt>
                <c:pt idx="22">
                  <c:v>70.066999999999993</c:v>
                </c:pt>
                <c:pt idx="23">
                  <c:v>70.066999999999993</c:v>
                </c:pt>
                <c:pt idx="24">
                  <c:v>69.644999999999996</c:v>
                </c:pt>
                <c:pt idx="25">
                  <c:v>69.644999999999996</c:v>
                </c:pt>
                <c:pt idx="26">
                  <c:v>68.722999999999999</c:v>
                </c:pt>
                <c:pt idx="27">
                  <c:v>68.722999999999999</c:v>
                </c:pt>
                <c:pt idx="28">
                  <c:v>68.722999999999999</c:v>
                </c:pt>
                <c:pt idx="29">
                  <c:v>67.790999999999997</c:v>
                </c:pt>
                <c:pt idx="30">
                  <c:v>64.981999999999999</c:v>
                </c:pt>
                <c:pt idx="31">
                  <c:v>60.741</c:v>
                </c:pt>
                <c:pt idx="32">
                  <c:v>59.305999999999997</c:v>
                </c:pt>
                <c:pt idx="33">
                  <c:v>58.823999999999998</c:v>
                </c:pt>
                <c:pt idx="34">
                  <c:v>58.823999999999998</c:v>
                </c:pt>
                <c:pt idx="35">
                  <c:v>58.823999999999998</c:v>
                </c:pt>
                <c:pt idx="36">
                  <c:v>58.823999999999998</c:v>
                </c:pt>
                <c:pt idx="37">
                  <c:v>58.823999999999998</c:v>
                </c:pt>
                <c:pt idx="38">
                  <c:v>58.823999999999998</c:v>
                </c:pt>
                <c:pt idx="39">
                  <c:v>58.274000000000001</c:v>
                </c:pt>
                <c:pt idx="40">
                  <c:v>58.274000000000001</c:v>
                </c:pt>
                <c:pt idx="41">
                  <c:v>57.174999999999997</c:v>
                </c:pt>
                <c:pt idx="42">
                  <c:v>55.524999999999999</c:v>
                </c:pt>
                <c:pt idx="43">
                  <c:v>52.226999999999997</c:v>
                </c:pt>
                <c:pt idx="44">
                  <c:v>51.664999999999999</c:v>
                </c:pt>
                <c:pt idx="45">
                  <c:v>51.664999999999999</c:v>
                </c:pt>
                <c:pt idx="46">
                  <c:v>51.664999999999999</c:v>
                </c:pt>
                <c:pt idx="47">
                  <c:v>51.664999999999999</c:v>
                </c:pt>
                <c:pt idx="48">
                  <c:v>51.664999999999999</c:v>
                </c:pt>
                <c:pt idx="49">
                  <c:v>51.664999999999999</c:v>
                </c:pt>
                <c:pt idx="50">
                  <c:v>51.034999999999997</c:v>
                </c:pt>
                <c:pt idx="51">
                  <c:v>51.034999999999997</c:v>
                </c:pt>
                <c:pt idx="52">
                  <c:v>50.389000000000003</c:v>
                </c:pt>
                <c:pt idx="53">
                  <c:v>49.097000000000001</c:v>
                </c:pt>
                <c:pt idx="54">
                  <c:v>47.158999999999999</c:v>
                </c:pt>
                <c:pt idx="55">
                  <c:v>43.901000000000003</c:v>
                </c:pt>
                <c:pt idx="56">
                  <c:v>43.235999999999997</c:v>
                </c:pt>
                <c:pt idx="57">
                  <c:v>43.235999999999997</c:v>
                </c:pt>
                <c:pt idx="58">
                  <c:v>43.235999999999997</c:v>
                </c:pt>
                <c:pt idx="59">
                  <c:v>43.235999999999997</c:v>
                </c:pt>
                <c:pt idx="60">
                  <c:v>43.235999999999997</c:v>
                </c:pt>
                <c:pt idx="61">
                  <c:v>42.527000000000001</c:v>
                </c:pt>
                <c:pt idx="62">
                  <c:v>41.768000000000001</c:v>
                </c:pt>
                <c:pt idx="63">
                  <c:v>41.768000000000001</c:v>
                </c:pt>
                <c:pt idx="64">
                  <c:v>41.009</c:v>
                </c:pt>
                <c:pt idx="65">
                  <c:v>40.249000000000002</c:v>
                </c:pt>
                <c:pt idx="66">
                  <c:v>37.210999999999999</c:v>
                </c:pt>
                <c:pt idx="67">
                  <c:v>37.210999999999999</c:v>
                </c:pt>
                <c:pt idx="68">
                  <c:v>35.692999999999998</c:v>
                </c:pt>
                <c:pt idx="69">
                  <c:v>35.692999999999998</c:v>
                </c:pt>
                <c:pt idx="70">
                  <c:v>34.933</c:v>
                </c:pt>
                <c:pt idx="71">
                  <c:v>34.933</c:v>
                </c:pt>
                <c:pt idx="72">
                  <c:v>34.933</c:v>
                </c:pt>
                <c:pt idx="73">
                  <c:v>34.933</c:v>
                </c:pt>
                <c:pt idx="74">
                  <c:v>34.933</c:v>
                </c:pt>
                <c:pt idx="75">
                  <c:v>34.081000000000003</c:v>
                </c:pt>
                <c:pt idx="76">
                  <c:v>33.207000000000001</c:v>
                </c:pt>
                <c:pt idx="77">
                  <c:v>31.46</c:v>
                </c:pt>
                <c:pt idx="78">
                  <c:v>31.46</c:v>
                </c:pt>
                <c:pt idx="79">
                  <c:v>29.712</c:v>
                </c:pt>
                <c:pt idx="80">
                  <c:v>29.712</c:v>
                </c:pt>
                <c:pt idx="81">
                  <c:v>29.712</c:v>
                </c:pt>
                <c:pt idx="82">
                  <c:v>29.712</c:v>
                </c:pt>
                <c:pt idx="83">
                  <c:v>29.712</c:v>
                </c:pt>
                <c:pt idx="84">
                  <c:v>29.712</c:v>
                </c:pt>
                <c:pt idx="85">
                  <c:v>29.712</c:v>
                </c:pt>
                <c:pt idx="86">
                  <c:v>29.712</c:v>
                </c:pt>
                <c:pt idx="87">
                  <c:v>29.712</c:v>
                </c:pt>
                <c:pt idx="88">
                  <c:v>29.712</c:v>
                </c:pt>
                <c:pt idx="89">
                  <c:v>27.425999999999998</c:v>
                </c:pt>
                <c:pt idx="90">
                  <c:v>26.283000000000001</c:v>
                </c:pt>
                <c:pt idx="91">
                  <c:v>23.998000000000001</c:v>
                </c:pt>
                <c:pt idx="92">
                  <c:v>23.998000000000001</c:v>
                </c:pt>
                <c:pt idx="93">
                  <c:v>23.998000000000001</c:v>
                </c:pt>
                <c:pt idx="94">
                  <c:v>23.998000000000001</c:v>
                </c:pt>
                <c:pt idx="95">
                  <c:v>23.998000000000001</c:v>
                </c:pt>
                <c:pt idx="96">
                  <c:v>23.998000000000001</c:v>
                </c:pt>
                <c:pt idx="97">
                  <c:v>22.797999999999998</c:v>
                </c:pt>
                <c:pt idx="98">
                  <c:v>22.797999999999998</c:v>
                </c:pt>
                <c:pt idx="99">
                  <c:v>21.457000000000001</c:v>
                </c:pt>
                <c:pt idx="100">
                  <c:v>21.457000000000001</c:v>
                </c:pt>
                <c:pt idx="101">
                  <c:v>21.457000000000001</c:v>
                </c:pt>
                <c:pt idx="102">
                  <c:v>21.457000000000001</c:v>
                </c:pt>
                <c:pt idx="103">
                  <c:v>21.457000000000001</c:v>
                </c:pt>
                <c:pt idx="104">
                  <c:v>21.457000000000001</c:v>
                </c:pt>
                <c:pt idx="105">
                  <c:v>21.457000000000001</c:v>
                </c:pt>
                <c:pt idx="106">
                  <c:v>21.457000000000001</c:v>
                </c:pt>
                <c:pt idx="107">
                  <c:v>21.457000000000001</c:v>
                </c:pt>
                <c:pt idx="108">
                  <c:v>21.457000000000001</c:v>
                </c:pt>
                <c:pt idx="109">
                  <c:v>21.457000000000001</c:v>
                </c:pt>
                <c:pt idx="110">
                  <c:v>21.457000000000001</c:v>
                </c:pt>
                <c:pt idx="111">
                  <c:v>21.457000000000001</c:v>
                </c:pt>
                <c:pt idx="112">
                  <c:v>21.457000000000001</c:v>
                </c:pt>
                <c:pt idx="113">
                  <c:v>19.806000000000001</c:v>
                </c:pt>
                <c:pt idx="114">
                  <c:v>19.806000000000001</c:v>
                </c:pt>
                <c:pt idx="115">
                  <c:v>19.806000000000001</c:v>
                </c:pt>
                <c:pt idx="116">
                  <c:v>19.806000000000001</c:v>
                </c:pt>
                <c:pt idx="117">
                  <c:v>19.806000000000001</c:v>
                </c:pt>
                <c:pt idx="118">
                  <c:v>19.806000000000001</c:v>
                </c:pt>
                <c:pt idx="119">
                  <c:v>19.806000000000001</c:v>
                </c:pt>
                <c:pt idx="120">
                  <c:v>19.806000000000001</c:v>
                </c:pt>
                <c:pt idx="121">
                  <c:v>19.806000000000001</c:v>
                </c:pt>
                <c:pt idx="122">
                  <c:v>19.806000000000001</c:v>
                </c:pt>
                <c:pt idx="123">
                  <c:v>19.806000000000001</c:v>
                </c:pt>
                <c:pt idx="124">
                  <c:v>19.806000000000001</c:v>
                </c:pt>
                <c:pt idx="125">
                  <c:v>19.806000000000001</c:v>
                </c:pt>
                <c:pt idx="126">
                  <c:v>19.806000000000001</c:v>
                </c:pt>
                <c:pt idx="127">
                  <c:v>19.806000000000001</c:v>
                </c:pt>
                <c:pt idx="128">
                  <c:v>19.806000000000001</c:v>
                </c:pt>
                <c:pt idx="129">
                  <c:v>19.806000000000001</c:v>
                </c:pt>
              </c:numCache>
            </c:numRef>
          </c:yVal>
          <c:smooth val="0"/>
          <c:extLst>
            <c:ext xmlns:c16="http://schemas.microsoft.com/office/drawing/2014/chart" uri="{C3380CC4-5D6E-409C-BE32-E72D297353CC}">
              <c16:uniqueId val="{00000000-9AC2-4501-BFB4-C198DA3F5C03}"/>
            </c:ext>
          </c:extLst>
        </c:ser>
        <c:ser>
          <c:idx val="1"/>
          <c:order val="1"/>
          <c:tx>
            <c:strRef>
              <c:f>Sheet1!$C$1</c:f>
              <c:strCache>
                <c:ptCount val="1"/>
                <c:pt idx="0">
                  <c:v>2004-6/2016 (N=528)</c:v>
                </c:pt>
              </c:strCache>
            </c:strRef>
          </c:tx>
          <c:spPr>
            <a:ln w="47625">
              <a:solidFill>
                <a:srgbClr val="00B0F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Sheet1!$C$2:$C$131</c:f>
              <c:numCache>
                <c:formatCode>General</c:formatCode>
                <c:ptCount val="130"/>
                <c:pt idx="0">
                  <c:v>100</c:v>
                </c:pt>
                <c:pt idx="1">
                  <c:v>100</c:v>
                </c:pt>
                <c:pt idx="2">
                  <c:v>99.620999999999995</c:v>
                </c:pt>
                <c:pt idx="3">
                  <c:v>99.432000000000002</c:v>
                </c:pt>
                <c:pt idx="4">
                  <c:v>99.432000000000002</c:v>
                </c:pt>
                <c:pt idx="5">
                  <c:v>98.293000000000006</c:v>
                </c:pt>
                <c:pt idx="6">
                  <c:v>95.614000000000004</c:v>
                </c:pt>
                <c:pt idx="7">
                  <c:v>91.587000000000003</c:v>
                </c:pt>
                <c:pt idx="8">
                  <c:v>91.394999999999996</c:v>
                </c:pt>
                <c:pt idx="9">
                  <c:v>91.201999999999998</c:v>
                </c:pt>
                <c:pt idx="10">
                  <c:v>91.201999999999998</c:v>
                </c:pt>
                <c:pt idx="11">
                  <c:v>91.201999999999998</c:v>
                </c:pt>
                <c:pt idx="12">
                  <c:v>91</c:v>
                </c:pt>
                <c:pt idx="13">
                  <c:v>91</c:v>
                </c:pt>
                <c:pt idx="14">
                  <c:v>90.762</c:v>
                </c:pt>
                <c:pt idx="15">
                  <c:v>90.286000000000001</c:v>
                </c:pt>
                <c:pt idx="16">
                  <c:v>89.093999999999994</c:v>
                </c:pt>
                <c:pt idx="17">
                  <c:v>87.9</c:v>
                </c:pt>
                <c:pt idx="18">
                  <c:v>83.338999999999999</c:v>
                </c:pt>
                <c:pt idx="19">
                  <c:v>78.266999999999996</c:v>
                </c:pt>
                <c:pt idx="20">
                  <c:v>77.292000000000002</c:v>
                </c:pt>
                <c:pt idx="21">
                  <c:v>77.046999999999997</c:v>
                </c:pt>
                <c:pt idx="22">
                  <c:v>76.802999999999997</c:v>
                </c:pt>
                <c:pt idx="23">
                  <c:v>76.802999999999997</c:v>
                </c:pt>
                <c:pt idx="24">
                  <c:v>76.802999999999997</c:v>
                </c:pt>
                <c:pt idx="25">
                  <c:v>76.802999999999997</c:v>
                </c:pt>
                <c:pt idx="26">
                  <c:v>76.802999999999997</c:v>
                </c:pt>
                <c:pt idx="27">
                  <c:v>76.802999999999997</c:v>
                </c:pt>
                <c:pt idx="28">
                  <c:v>76.23</c:v>
                </c:pt>
                <c:pt idx="29">
                  <c:v>73.936999999999998</c:v>
                </c:pt>
                <c:pt idx="30">
                  <c:v>70.212000000000003</c:v>
                </c:pt>
                <c:pt idx="31">
                  <c:v>66.772999999999996</c:v>
                </c:pt>
                <c:pt idx="32">
                  <c:v>66.486000000000004</c:v>
                </c:pt>
                <c:pt idx="33">
                  <c:v>66.198999999999998</c:v>
                </c:pt>
                <c:pt idx="34">
                  <c:v>65.908000000000001</c:v>
                </c:pt>
                <c:pt idx="35">
                  <c:v>65.908000000000001</c:v>
                </c:pt>
                <c:pt idx="36">
                  <c:v>65.908000000000001</c:v>
                </c:pt>
                <c:pt idx="37">
                  <c:v>65.908000000000001</c:v>
                </c:pt>
                <c:pt idx="38">
                  <c:v>65.561000000000007</c:v>
                </c:pt>
                <c:pt idx="39">
                  <c:v>65.561000000000007</c:v>
                </c:pt>
                <c:pt idx="40">
                  <c:v>65.213999999999999</c:v>
                </c:pt>
                <c:pt idx="41">
                  <c:v>63.125</c:v>
                </c:pt>
                <c:pt idx="42">
                  <c:v>60.67</c:v>
                </c:pt>
                <c:pt idx="43">
                  <c:v>57.832999999999998</c:v>
                </c:pt>
                <c:pt idx="44">
                  <c:v>57.473999999999997</c:v>
                </c:pt>
                <c:pt idx="45">
                  <c:v>57.107999999999997</c:v>
                </c:pt>
                <c:pt idx="46">
                  <c:v>57.107999999999997</c:v>
                </c:pt>
                <c:pt idx="47">
                  <c:v>57.107999999999997</c:v>
                </c:pt>
                <c:pt idx="48">
                  <c:v>57.107999999999997</c:v>
                </c:pt>
                <c:pt idx="49">
                  <c:v>57.107999999999997</c:v>
                </c:pt>
                <c:pt idx="50">
                  <c:v>56.651000000000003</c:v>
                </c:pt>
                <c:pt idx="51">
                  <c:v>56.186999999999998</c:v>
                </c:pt>
                <c:pt idx="52">
                  <c:v>56.186999999999998</c:v>
                </c:pt>
                <c:pt idx="53">
                  <c:v>54.325000000000003</c:v>
                </c:pt>
                <c:pt idx="54">
                  <c:v>49.143999999999998</c:v>
                </c:pt>
                <c:pt idx="55">
                  <c:v>47.249000000000002</c:v>
                </c:pt>
                <c:pt idx="56">
                  <c:v>47.249000000000002</c:v>
                </c:pt>
                <c:pt idx="57">
                  <c:v>47.249000000000002</c:v>
                </c:pt>
                <c:pt idx="58">
                  <c:v>47.249000000000002</c:v>
                </c:pt>
                <c:pt idx="59">
                  <c:v>47.249000000000002</c:v>
                </c:pt>
                <c:pt idx="60">
                  <c:v>47.249000000000002</c:v>
                </c:pt>
                <c:pt idx="61">
                  <c:v>47.249000000000002</c:v>
                </c:pt>
                <c:pt idx="62">
                  <c:v>47.249000000000002</c:v>
                </c:pt>
                <c:pt idx="63">
                  <c:v>46.636000000000003</c:v>
                </c:pt>
                <c:pt idx="64">
                  <c:v>46.021999999999998</c:v>
                </c:pt>
                <c:pt idx="65">
                  <c:v>45.408000000000001</c:v>
                </c:pt>
                <c:pt idx="66">
                  <c:v>41.726999999999997</c:v>
                </c:pt>
                <c:pt idx="67">
                  <c:v>39.271999999999998</c:v>
                </c:pt>
                <c:pt idx="68">
                  <c:v>39.271999999999998</c:v>
                </c:pt>
                <c:pt idx="69">
                  <c:v>39.271999999999998</c:v>
                </c:pt>
                <c:pt idx="70">
                  <c:v>39.271999999999998</c:v>
                </c:pt>
                <c:pt idx="71">
                  <c:v>39.271999999999998</c:v>
                </c:pt>
                <c:pt idx="72">
                  <c:v>39.271999999999998</c:v>
                </c:pt>
                <c:pt idx="73">
                  <c:v>39.271999999999998</c:v>
                </c:pt>
                <c:pt idx="74">
                  <c:v>39.271999999999998</c:v>
                </c:pt>
                <c:pt idx="75">
                  <c:v>39.271999999999998</c:v>
                </c:pt>
                <c:pt idx="76">
                  <c:v>39.271999999999998</c:v>
                </c:pt>
                <c:pt idx="77">
                  <c:v>39.271999999999998</c:v>
                </c:pt>
                <c:pt idx="78">
                  <c:v>39.271999999999998</c:v>
                </c:pt>
                <c:pt idx="79">
                  <c:v>39.271999999999998</c:v>
                </c:pt>
                <c:pt idx="80">
                  <c:v>38.517000000000003</c:v>
                </c:pt>
                <c:pt idx="81">
                  <c:v>38.517000000000003</c:v>
                </c:pt>
                <c:pt idx="82">
                  <c:v>38.517000000000003</c:v>
                </c:pt>
                <c:pt idx="83">
                  <c:v>38.517000000000003</c:v>
                </c:pt>
                <c:pt idx="84">
                  <c:v>38.517000000000003</c:v>
                </c:pt>
                <c:pt idx="85">
                  <c:v>38.517000000000003</c:v>
                </c:pt>
                <c:pt idx="86">
                  <c:v>38.517000000000003</c:v>
                </c:pt>
                <c:pt idx="87">
                  <c:v>38.517000000000003</c:v>
                </c:pt>
                <c:pt idx="88">
                  <c:v>38.517000000000003</c:v>
                </c:pt>
                <c:pt idx="89">
                  <c:v>38.517000000000003</c:v>
                </c:pt>
                <c:pt idx="90">
                  <c:v>36.591000000000001</c:v>
                </c:pt>
                <c:pt idx="91">
                  <c:v>34.664999999999999</c:v>
                </c:pt>
                <c:pt idx="92">
                  <c:v>34.664999999999999</c:v>
                </c:pt>
                <c:pt idx="93">
                  <c:v>34.664999999999999</c:v>
                </c:pt>
                <c:pt idx="94">
                  <c:v>34.664999999999999</c:v>
                </c:pt>
                <c:pt idx="95">
                  <c:v>34.664999999999999</c:v>
                </c:pt>
                <c:pt idx="96">
                  <c:v>34.664999999999999</c:v>
                </c:pt>
                <c:pt idx="97">
                  <c:v>34.664999999999999</c:v>
                </c:pt>
                <c:pt idx="98">
                  <c:v>34.664999999999999</c:v>
                </c:pt>
                <c:pt idx="99">
                  <c:v>34.664999999999999</c:v>
                </c:pt>
                <c:pt idx="100">
                  <c:v>33.332000000000001</c:v>
                </c:pt>
                <c:pt idx="101">
                  <c:v>31.943000000000001</c:v>
                </c:pt>
                <c:pt idx="102">
                  <c:v>27.777000000000001</c:v>
                </c:pt>
                <c:pt idx="103">
                  <c:v>27.777000000000001</c:v>
                </c:pt>
                <c:pt idx="104">
                  <c:v>27.777000000000001</c:v>
                </c:pt>
                <c:pt idx="105">
                  <c:v>27.777000000000001</c:v>
                </c:pt>
                <c:pt idx="106">
                  <c:v>27.777000000000001</c:v>
                </c:pt>
                <c:pt idx="107">
                  <c:v>27.777000000000001</c:v>
                </c:pt>
                <c:pt idx="108">
                  <c:v>27.777000000000001</c:v>
                </c:pt>
                <c:pt idx="109">
                  <c:v>27.777000000000001</c:v>
                </c:pt>
                <c:pt idx="110">
                  <c:v>27.777000000000001</c:v>
                </c:pt>
                <c:pt idx="111">
                  <c:v>27.777000000000001</c:v>
                </c:pt>
                <c:pt idx="112">
                  <c:v>27.777000000000001</c:v>
                </c:pt>
                <c:pt idx="113">
                  <c:v>27.777000000000001</c:v>
                </c:pt>
                <c:pt idx="114">
                  <c:v>25.925000000000001</c:v>
                </c:pt>
                <c:pt idx="115">
                  <c:v>25.925000000000001</c:v>
                </c:pt>
                <c:pt idx="116">
                  <c:v>25.925000000000001</c:v>
                </c:pt>
                <c:pt idx="117">
                  <c:v>25.925000000000001</c:v>
                </c:pt>
                <c:pt idx="118">
                  <c:v>25.925000000000001</c:v>
                </c:pt>
                <c:pt idx="119">
                  <c:v>25.925000000000001</c:v>
                </c:pt>
                <c:pt idx="120">
                  <c:v>25.925000000000001</c:v>
                </c:pt>
                <c:pt idx="121">
                  <c:v>25.925000000000001</c:v>
                </c:pt>
                <c:pt idx="122">
                  <c:v>25.925000000000001</c:v>
                </c:pt>
                <c:pt idx="123">
                  <c:v>25.925000000000001</c:v>
                </c:pt>
                <c:pt idx="124">
                  <c:v>25.925000000000001</c:v>
                </c:pt>
                <c:pt idx="125">
                  <c:v>25.925000000000001</c:v>
                </c:pt>
                <c:pt idx="126">
                  <c:v>25.925000000000001</c:v>
                </c:pt>
                <c:pt idx="127">
                  <c:v>25.925000000000001</c:v>
                </c:pt>
                <c:pt idx="128">
                  <c:v>25.925000000000001</c:v>
                </c:pt>
                <c:pt idx="129">
                  <c:v>25.925000000000001</c:v>
                </c:pt>
              </c:numCache>
            </c:numRef>
          </c:yVal>
          <c:smooth val="0"/>
          <c:extLst>
            <c:ext xmlns:c16="http://schemas.microsoft.com/office/drawing/2014/chart" uri="{C3380CC4-5D6E-409C-BE32-E72D297353CC}">
              <c16:uniqueId val="{00000001-9AC2-4501-BFB4-C198DA3F5C03}"/>
            </c:ext>
          </c:extLst>
        </c:ser>
        <c:dLbls>
          <c:showLegendKey val="0"/>
          <c:showVal val="0"/>
          <c:showCatName val="0"/>
          <c:showSerName val="0"/>
          <c:showPercent val="0"/>
          <c:showBubbleSize val="0"/>
        </c:dLbls>
        <c:axId val="663165552"/>
        <c:axId val="663165944"/>
      </c:scatterChart>
      <c:valAx>
        <c:axId val="663165552"/>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5944"/>
        <c:crosses val="autoZero"/>
        <c:crossBetween val="midCat"/>
        <c:majorUnit val="1"/>
      </c:valAx>
      <c:valAx>
        <c:axId val="6631659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65552"/>
        <c:crosses val="autoZero"/>
        <c:crossBetween val="midCat"/>
        <c:majorUnit val="25"/>
      </c:valAx>
      <c:spPr>
        <a:noFill/>
        <a:ln>
          <a:solidFill>
            <a:schemeClr val="bg2"/>
          </a:solidFill>
        </a:ln>
      </c:spPr>
    </c:plotArea>
    <c:legend>
      <c:legendPos val="r"/>
      <c:layout>
        <c:manualLayout>
          <c:xMode val="edge"/>
          <c:yMode val="edge"/>
          <c:x val="0.16432591578226638"/>
          <c:y val="0.68013519143440404"/>
          <c:w val="0.250710487276047"/>
          <c:h val="0.11953589134691497"/>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15"/>
          <c:h val="0.83794682922699193"/>
        </c:manualLayout>
      </c:layout>
      <c:scatterChart>
        <c:scatterStyle val="lineMarker"/>
        <c:varyColors val="0"/>
        <c:ser>
          <c:idx val="0"/>
          <c:order val="0"/>
          <c:tx>
            <c:strRef>
              <c:f>Sheet1!$B$1</c:f>
              <c:strCache>
                <c:ptCount val="1"/>
                <c:pt idx="0">
                  <c:v>&lt;1 (N=69)</c:v>
                </c:pt>
              </c:strCache>
            </c:strRef>
          </c:tx>
          <c:spPr>
            <a:ln w="41275">
              <a:solidFill>
                <a:srgbClr val="9933FF"/>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Sheet1!$B$2:$B$131</c:f>
              <c:numCache>
                <c:formatCode>General</c:formatCode>
                <c:ptCount val="130"/>
                <c:pt idx="0">
                  <c:v>100</c:v>
                </c:pt>
                <c:pt idx="1">
                  <c:v>100</c:v>
                </c:pt>
                <c:pt idx="2">
                  <c:v>98.551000000000002</c:v>
                </c:pt>
                <c:pt idx="3">
                  <c:v>98.551000000000002</c:v>
                </c:pt>
                <c:pt idx="4">
                  <c:v>98.551000000000002</c:v>
                </c:pt>
                <c:pt idx="5">
                  <c:v>98.551000000000002</c:v>
                </c:pt>
                <c:pt idx="6">
                  <c:v>95.608999999999995</c:v>
                </c:pt>
                <c:pt idx="7">
                  <c:v>94.138000000000005</c:v>
                </c:pt>
                <c:pt idx="8">
                  <c:v>92.667000000000002</c:v>
                </c:pt>
                <c:pt idx="9">
                  <c:v>92.667000000000002</c:v>
                </c:pt>
                <c:pt idx="10">
                  <c:v>92.667000000000002</c:v>
                </c:pt>
                <c:pt idx="11">
                  <c:v>92.667000000000002</c:v>
                </c:pt>
                <c:pt idx="12">
                  <c:v>92.667000000000002</c:v>
                </c:pt>
                <c:pt idx="13">
                  <c:v>92.667000000000002</c:v>
                </c:pt>
                <c:pt idx="14">
                  <c:v>92.667000000000002</c:v>
                </c:pt>
                <c:pt idx="15">
                  <c:v>92.667000000000002</c:v>
                </c:pt>
                <c:pt idx="16">
                  <c:v>92.667000000000002</c:v>
                </c:pt>
                <c:pt idx="17">
                  <c:v>92.667000000000002</c:v>
                </c:pt>
                <c:pt idx="18">
                  <c:v>88.96</c:v>
                </c:pt>
                <c:pt idx="19">
                  <c:v>85.254000000000005</c:v>
                </c:pt>
                <c:pt idx="20">
                  <c:v>85.254000000000005</c:v>
                </c:pt>
                <c:pt idx="21">
                  <c:v>85.254000000000005</c:v>
                </c:pt>
                <c:pt idx="22">
                  <c:v>85.254000000000005</c:v>
                </c:pt>
                <c:pt idx="23">
                  <c:v>85.254000000000005</c:v>
                </c:pt>
                <c:pt idx="24">
                  <c:v>85.254000000000005</c:v>
                </c:pt>
                <c:pt idx="25">
                  <c:v>85.254000000000005</c:v>
                </c:pt>
                <c:pt idx="26">
                  <c:v>85.254000000000005</c:v>
                </c:pt>
                <c:pt idx="27">
                  <c:v>85.254000000000005</c:v>
                </c:pt>
                <c:pt idx="28">
                  <c:v>85.254000000000005</c:v>
                </c:pt>
                <c:pt idx="29">
                  <c:v>85.254000000000005</c:v>
                </c:pt>
                <c:pt idx="30">
                  <c:v>79.016000000000005</c:v>
                </c:pt>
                <c:pt idx="31">
                  <c:v>79.016000000000005</c:v>
                </c:pt>
                <c:pt idx="32">
                  <c:v>74.745000000000005</c:v>
                </c:pt>
                <c:pt idx="33">
                  <c:v>74.745000000000005</c:v>
                </c:pt>
                <c:pt idx="34">
                  <c:v>74.745000000000005</c:v>
                </c:pt>
                <c:pt idx="35">
                  <c:v>74.745000000000005</c:v>
                </c:pt>
                <c:pt idx="36">
                  <c:v>74.745000000000005</c:v>
                </c:pt>
                <c:pt idx="37">
                  <c:v>74.745000000000005</c:v>
                </c:pt>
                <c:pt idx="38">
                  <c:v>74.745000000000005</c:v>
                </c:pt>
                <c:pt idx="39">
                  <c:v>74.745000000000005</c:v>
                </c:pt>
                <c:pt idx="40">
                  <c:v>74.745000000000005</c:v>
                </c:pt>
                <c:pt idx="41">
                  <c:v>74.745000000000005</c:v>
                </c:pt>
                <c:pt idx="42">
                  <c:v>69.406000000000006</c:v>
                </c:pt>
                <c:pt idx="43">
                  <c:v>66.629000000000005</c:v>
                </c:pt>
                <c:pt idx="44">
                  <c:v>66.629000000000005</c:v>
                </c:pt>
                <c:pt idx="45">
                  <c:v>66.629000000000005</c:v>
                </c:pt>
                <c:pt idx="46">
                  <c:v>66.629000000000005</c:v>
                </c:pt>
                <c:pt idx="47">
                  <c:v>66.629000000000005</c:v>
                </c:pt>
                <c:pt idx="48">
                  <c:v>66.629000000000005</c:v>
                </c:pt>
                <c:pt idx="49">
                  <c:v>66.629000000000005</c:v>
                </c:pt>
                <c:pt idx="50">
                  <c:v>66.629000000000005</c:v>
                </c:pt>
                <c:pt idx="51">
                  <c:v>66.629000000000005</c:v>
                </c:pt>
                <c:pt idx="52">
                  <c:v>66.629000000000005</c:v>
                </c:pt>
                <c:pt idx="53">
                  <c:v>66.629000000000005</c:v>
                </c:pt>
                <c:pt idx="54">
                  <c:v>60.572000000000003</c:v>
                </c:pt>
                <c:pt idx="55">
                  <c:v>60.572000000000003</c:v>
                </c:pt>
                <c:pt idx="56">
                  <c:v>57.543999999999997</c:v>
                </c:pt>
                <c:pt idx="57">
                  <c:v>57.543999999999997</c:v>
                </c:pt>
                <c:pt idx="58">
                  <c:v>57.543999999999997</c:v>
                </c:pt>
                <c:pt idx="59">
                  <c:v>57.543999999999997</c:v>
                </c:pt>
                <c:pt idx="60">
                  <c:v>57.543999999999997</c:v>
                </c:pt>
                <c:pt idx="61">
                  <c:v>57.543999999999997</c:v>
                </c:pt>
                <c:pt idx="62">
                  <c:v>53.433</c:v>
                </c:pt>
                <c:pt idx="63">
                  <c:v>53.433</c:v>
                </c:pt>
                <c:pt idx="64">
                  <c:v>53.433</c:v>
                </c:pt>
                <c:pt idx="65">
                  <c:v>53.433</c:v>
                </c:pt>
                <c:pt idx="66">
                  <c:v>49.323</c:v>
                </c:pt>
                <c:pt idx="67">
                  <c:v>45.213000000000001</c:v>
                </c:pt>
                <c:pt idx="68">
                  <c:v>45.213000000000001</c:v>
                </c:pt>
                <c:pt idx="69">
                  <c:v>45.213000000000001</c:v>
                </c:pt>
                <c:pt idx="70">
                  <c:v>41.103000000000002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yVal>
          <c:smooth val="0"/>
          <c:extLst>
            <c:ext xmlns:c16="http://schemas.microsoft.com/office/drawing/2014/chart" uri="{C3380CC4-5D6E-409C-BE32-E72D297353CC}">
              <c16:uniqueId val="{00000000-0B2A-44D0-AACD-1A5E551DD410}"/>
            </c:ext>
          </c:extLst>
        </c:ser>
        <c:ser>
          <c:idx val="1"/>
          <c:order val="1"/>
          <c:tx>
            <c:strRef>
              <c:f>Sheet1!$C$1</c:f>
              <c:strCache>
                <c:ptCount val="1"/>
                <c:pt idx="0">
                  <c:v>1-5 (N=87)</c:v>
                </c:pt>
              </c:strCache>
            </c:strRef>
          </c:tx>
          <c:spPr>
            <a:ln w="41275">
              <a:solidFill>
                <a:schemeClr val="bg1">
                  <a:lumMod val="50000"/>
                  <a:lumOff val="50000"/>
                </a:schemeClr>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Sheet1!$C$2:$C$131</c:f>
              <c:numCache>
                <c:formatCode>General</c:formatCode>
                <c:ptCount val="130"/>
                <c:pt idx="0">
                  <c:v>100</c:v>
                </c:pt>
                <c:pt idx="1">
                  <c:v>100</c:v>
                </c:pt>
                <c:pt idx="2">
                  <c:v>100</c:v>
                </c:pt>
                <c:pt idx="3">
                  <c:v>100</c:v>
                </c:pt>
                <c:pt idx="4">
                  <c:v>100</c:v>
                </c:pt>
                <c:pt idx="5">
                  <c:v>97.700999999999993</c:v>
                </c:pt>
                <c:pt idx="6">
                  <c:v>96.552000000000007</c:v>
                </c:pt>
                <c:pt idx="7">
                  <c:v>91.953999999999994</c:v>
                </c:pt>
                <c:pt idx="8">
                  <c:v>90.79</c:v>
                </c:pt>
                <c:pt idx="9">
                  <c:v>90.79</c:v>
                </c:pt>
                <c:pt idx="10">
                  <c:v>90.79</c:v>
                </c:pt>
                <c:pt idx="11">
                  <c:v>90.79</c:v>
                </c:pt>
                <c:pt idx="12">
                  <c:v>90.79</c:v>
                </c:pt>
                <c:pt idx="13">
                  <c:v>90.79</c:v>
                </c:pt>
                <c:pt idx="14">
                  <c:v>90.79</c:v>
                </c:pt>
                <c:pt idx="15">
                  <c:v>90.79</c:v>
                </c:pt>
                <c:pt idx="16">
                  <c:v>90.79</c:v>
                </c:pt>
                <c:pt idx="17">
                  <c:v>87.763999999999996</c:v>
                </c:pt>
                <c:pt idx="18">
                  <c:v>83.224000000000004</c:v>
                </c:pt>
                <c:pt idx="19">
                  <c:v>80.197999999999993</c:v>
                </c:pt>
                <c:pt idx="20">
                  <c:v>80.197999999999993</c:v>
                </c:pt>
                <c:pt idx="21">
                  <c:v>80.197999999999993</c:v>
                </c:pt>
                <c:pt idx="22">
                  <c:v>80.197999999999993</c:v>
                </c:pt>
                <c:pt idx="23">
                  <c:v>80.197999999999993</c:v>
                </c:pt>
                <c:pt idx="24">
                  <c:v>80.197999999999993</c:v>
                </c:pt>
                <c:pt idx="25">
                  <c:v>80.197999999999993</c:v>
                </c:pt>
                <c:pt idx="26">
                  <c:v>80.197999999999993</c:v>
                </c:pt>
                <c:pt idx="27">
                  <c:v>80.197999999999993</c:v>
                </c:pt>
                <c:pt idx="28">
                  <c:v>80.197999999999993</c:v>
                </c:pt>
                <c:pt idx="29">
                  <c:v>80.197999999999993</c:v>
                </c:pt>
                <c:pt idx="30">
                  <c:v>75.185000000000002</c:v>
                </c:pt>
                <c:pt idx="31">
                  <c:v>73.515000000000001</c:v>
                </c:pt>
                <c:pt idx="32">
                  <c:v>73.515000000000001</c:v>
                </c:pt>
                <c:pt idx="33">
                  <c:v>73.515000000000001</c:v>
                </c:pt>
                <c:pt idx="34">
                  <c:v>73.515000000000001</c:v>
                </c:pt>
                <c:pt idx="35">
                  <c:v>73.515000000000001</c:v>
                </c:pt>
                <c:pt idx="36">
                  <c:v>73.515000000000001</c:v>
                </c:pt>
                <c:pt idx="37">
                  <c:v>73.515000000000001</c:v>
                </c:pt>
                <c:pt idx="38">
                  <c:v>71.472999999999999</c:v>
                </c:pt>
                <c:pt idx="39">
                  <c:v>71.472999999999999</c:v>
                </c:pt>
                <c:pt idx="40">
                  <c:v>71.472999999999999</c:v>
                </c:pt>
                <c:pt idx="41">
                  <c:v>71.472999999999999</c:v>
                </c:pt>
                <c:pt idx="42">
                  <c:v>69.37</c:v>
                </c:pt>
                <c:pt idx="43">
                  <c:v>63.064</c:v>
                </c:pt>
                <c:pt idx="44">
                  <c:v>60.889000000000003</c:v>
                </c:pt>
                <c:pt idx="45">
                  <c:v>60.889000000000003</c:v>
                </c:pt>
                <c:pt idx="46">
                  <c:v>60.889000000000003</c:v>
                </c:pt>
                <c:pt idx="47">
                  <c:v>60.889000000000003</c:v>
                </c:pt>
                <c:pt idx="48">
                  <c:v>60.889000000000003</c:v>
                </c:pt>
                <c:pt idx="49">
                  <c:v>60.889000000000003</c:v>
                </c:pt>
                <c:pt idx="50">
                  <c:v>60.889000000000003</c:v>
                </c:pt>
                <c:pt idx="51">
                  <c:v>60.889000000000003</c:v>
                </c:pt>
                <c:pt idx="52">
                  <c:v>60.889000000000003</c:v>
                </c:pt>
                <c:pt idx="53">
                  <c:v>60.889000000000003</c:v>
                </c:pt>
                <c:pt idx="54">
                  <c:v>58.241999999999997</c:v>
                </c:pt>
                <c:pt idx="55">
                  <c:v>55.594999999999999</c:v>
                </c:pt>
                <c:pt idx="56">
                  <c:v>55.594999999999999</c:v>
                </c:pt>
                <c:pt idx="57">
                  <c:v>55.594999999999999</c:v>
                </c:pt>
                <c:pt idx="58">
                  <c:v>55.594999999999999</c:v>
                </c:pt>
                <c:pt idx="59">
                  <c:v>55.594999999999999</c:v>
                </c:pt>
                <c:pt idx="60">
                  <c:v>55.594999999999999</c:v>
                </c:pt>
                <c:pt idx="61">
                  <c:v>52.947000000000003</c:v>
                </c:pt>
                <c:pt idx="62">
                  <c:v>52.947000000000003</c:v>
                </c:pt>
                <c:pt idx="63">
                  <c:v>52.947000000000003</c:v>
                </c:pt>
                <c:pt idx="64">
                  <c:v>49.832999999999998</c:v>
                </c:pt>
                <c:pt idx="65">
                  <c:v>49.832999999999998</c:v>
                </c:pt>
                <c:pt idx="66">
                  <c:v>49.832999999999998</c:v>
                </c:pt>
                <c:pt idx="67">
                  <c:v>49.832999999999998</c:v>
                </c:pt>
                <c:pt idx="68">
                  <c:v>46.511000000000003</c:v>
                </c:pt>
                <c:pt idx="69">
                  <c:v>46.511000000000003</c:v>
                </c:pt>
                <c:pt idx="70">
                  <c:v>46.511000000000003</c:v>
                </c:pt>
                <c:pt idx="71">
                  <c:v>46.511000000000003</c:v>
                </c:pt>
                <c:pt idx="72">
                  <c:v>46.511000000000003</c:v>
                </c:pt>
                <c:pt idx="73">
                  <c:v>46.511000000000003</c:v>
                </c:pt>
                <c:pt idx="74">
                  <c:v>46.511000000000003</c:v>
                </c:pt>
                <c:pt idx="75">
                  <c:v>46.511000000000003</c:v>
                </c:pt>
                <c:pt idx="76">
                  <c:v>46.511000000000003</c:v>
                </c:pt>
                <c:pt idx="77">
                  <c:v>46.511000000000003</c:v>
                </c:pt>
                <c:pt idx="78">
                  <c:v>46.511000000000003</c:v>
                </c:pt>
                <c:pt idx="79">
                  <c:v>46.511000000000003</c:v>
                </c:pt>
                <c:pt idx="80">
                  <c:v>46.511000000000003</c:v>
                </c:pt>
                <c:pt idx="81">
                  <c:v>46.511000000000003</c:v>
                </c:pt>
                <c:pt idx="82">
                  <c:v>46.511000000000003</c:v>
                </c:pt>
                <c:pt idx="83">
                  <c:v>46.511000000000003</c:v>
                </c:pt>
                <c:pt idx="84">
                  <c:v>46.511000000000003</c:v>
                </c:pt>
                <c:pt idx="85">
                  <c:v>46.511000000000003</c:v>
                </c:pt>
                <c:pt idx="86">
                  <c:v>46.511000000000003</c:v>
                </c:pt>
                <c:pt idx="87">
                  <c:v>46.511000000000003</c:v>
                </c:pt>
                <c:pt idx="88">
                  <c:v>46.511000000000003</c:v>
                </c:pt>
                <c:pt idx="89">
                  <c:v>42.281999999999996</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yVal>
          <c:smooth val="0"/>
          <c:extLst>
            <c:ext xmlns:c16="http://schemas.microsoft.com/office/drawing/2014/chart" uri="{C3380CC4-5D6E-409C-BE32-E72D297353CC}">
              <c16:uniqueId val="{00000001-0B2A-44D0-AACD-1A5E551DD410}"/>
            </c:ext>
          </c:extLst>
        </c:ser>
        <c:ser>
          <c:idx val="2"/>
          <c:order val="2"/>
          <c:tx>
            <c:strRef>
              <c:f>Sheet1!$D$1</c:f>
              <c:strCache>
                <c:ptCount val="1"/>
                <c:pt idx="0">
                  <c:v>6-10 (N=141)</c:v>
                </c:pt>
              </c:strCache>
            </c:strRef>
          </c:tx>
          <c:spPr>
            <a:ln w="41275">
              <a:solidFill>
                <a:srgbClr val="FF000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Sheet1!$D$2:$D$131</c:f>
              <c:numCache>
                <c:formatCode>General</c:formatCode>
                <c:ptCount val="130"/>
                <c:pt idx="0">
                  <c:v>100</c:v>
                </c:pt>
                <c:pt idx="1">
                  <c:v>100</c:v>
                </c:pt>
                <c:pt idx="2">
                  <c:v>100</c:v>
                </c:pt>
                <c:pt idx="3">
                  <c:v>100</c:v>
                </c:pt>
                <c:pt idx="4">
                  <c:v>99.286000000000001</c:v>
                </c:pt>
                <c:pt idx="5">
                  <c:v>98.561000000000007</c:v>
                </c:pt>
                <c:pt idx="6">
                  <c:v>94.212999999999994</c:v>
                </c:pt>
                <c:pt idx="7">
                  <c:v>89.14</c:v>
                </c:pt>
                <c:pt idx="8">
                  <c:v>88.415000000000006</c:v>
                </c:pt>
                <c:pt idx="9">
                  <c:v>87.683999999999997</c:v>
                </c:pt>
                <c:pt idx="10">
                  <c:v>87.683999999999997</c:v>
                </c:pt>
                <c:pt idx="11">
                  <c:v>87.683999999999997</c:v>
                </c:pt>
                <c:pt idx="12">
                  <c:v>87.683999999999997</c:v>
                </c:pt>
                <c:pt idx="13">
                  <c:v>87.683999999999997</c:v>
                </c:pt>
                <c:pt idx="14">
                  <c:v>87.683999999999997</c:v>
                </c:pt>
                <c:pt idx="15">
                  <c:v>86.825000000000003</c:v>
                </c:pt>
                <c:pt idx="16">
                  <c:v>86.825000000000003</c:v>
                </c:pt>
                <c:pt idx="17">
                  <c:v>85.965000000000003</c:v>
                </c:pt>
                <c:pt idx="18">
                  <c:v>82.509</c:v>
                </c:pt>
                <c:pt idx="19">
                  <c:v>76.429000000000002</c:v>
                </c:pt>
                <c:pt idx="20">
                  <c:v>74.691999999999993</c:v>
                </c:pt>
                <c:pt idx="21">
                  <c:v>72.954999999999998</c:v>
                </c:pt>
                <c:pt idx="22">
                  <c:v>72.954999999999998</c:v>
                </c:pt>
                <c:pt idx="23">
                  <c:v>72.954999999999998</c:v>
                </c:pt>
                <c:pt idx="24">
                  <c:v>72.954999999999998</c:v>
                </c:pt>
                <c:pt idx="25">
                  <c:v>72.954999999999998</c:v>
                </c:pt>
                <c:pt idx="26">
                  <c:v>72.007999999999996</c:v>
                </c:pt>
                <c:pt idx="27">
                  <c:v>72.007999999999996</c:v>
                </c:pt>
                <c:pt idx="28">
                  <c:v>72.007999999999996</c:v>
                </c:pt>
                <c:pt idx="29">
                  <c:v>69.087999999999994</c:v>
                </c:pt>
                <c:pt idx="30">
                  <c:v>65.195999999999998</c:v>
                </c:pt>
                <c:pt idx="31">
                  <c:v>60.331000000000003</c:v>
                </c:pt>
                <c:pt idx="32">
                  <c:v>60.331000000000003</c:v>
                </c:pt>
                <c:pt idx="33">
                  <c:v>59.357999999999997</c:v>
                </c:pt>
                <c:pt idx="34">
                  <c:v>58.334000000000003</c:v>
                </c:pt>
                <c:pt idx="35">
                  <c:v>58.334000000000003</c:v>
                </c:pt>
                <c:pt idx="36">
                  <c:v>58.334000000000003</c:v>
                </c:pt>
                <c:pt idx="37">
                  <c:v>58.334000000000003</c:v>
                </c:pt>
                <c:pt idx="38">
                  <c:v>58.334000000000003</c:v>
                </c:pt>
                <c:pt idx="39">
                  <c:v>58.334000000000003</c:v>
                </c:pt>
                <c:pt idx="40">
                  <c:v>58.334000000000003</c:v>
                </c:pt>
                <c:pt idx="41">
                  <c:v>58.334000000000003</c:v>
                </c:pt>
                <c:pt idx="42">
                  <c:v>58.334000000000003</c:v>
                </c:pt>
                <c:pt idx="43">
                  <c:v>54.634999999999998</c:v>
                </c:pt>
                <c:pt idx="44">
                  <c:v>53.393999999999998</c:v>
                </c:pt>
                <c:pt idx="45">
                  <c:v>53.393999999999998</c:v>
                </c:pt>
                <c:pt idx="46">
                  <c:v>53.393999999999998</c:v>
                </c:pt>
                <c:pt idx="47">
                  <c:v>53.393999999999998</c:v>
                </c:pt>
                <c:pt idx="48">
                  <c:v>53.393999999999998</c:v>
                </c:pt>
                <c:pt idx="49">
                  <c:v>53.393999999999998</c:v>
                </c:pt>
                <c:pt idx="50">
                  <c:v>51.951000000000001</c:v>
                </c:pt>
                <c:pt idx="51">
                  <c:v>51.951000000000001</c:v>
                </c:pt>
                <c:pt idx="52">
                  <c:v>51.951000000000001</c:v>
                </c:pt>
                <c:pt idx="53">
                  <c:v>50.423000000000002</c:v>
                </c:pt>
                <c:pt idx="54">
                  <c:v>48.895000000000003</c:v>
                </c:pt>
                <c:pt idx="55">
                  <c:v>47.317999999999998</c:v>
                </c:pt>
                <c:pt idx="56">
                  <c:v>47.317999999999998</c:v>
                </c:pt>
                <c:pt idx="57">
                  <c:v>47.317999999999998</c:v>
                </c:pt>
                <c:pt idx="58">
                  <c:v>47.317999999999998</c:v>
                </c:pt>
                <c:pt idx="59">
                  <c:v>47.317999999999998</c:v>
                </c:pt>
                <c:pt idx="60">
                  <c:v>47.317999999999998</c:v>
                </c:pt>
                <c:pt idx="61">
                  <c:v>47.317999999999998</c:v>
                </c:pt>
                <c:pt idx="62">
                  <c:v>47.317999999999998</c:v>
                </c:pt>
                <c:pt idx="63">
                  <c:v>47.317999999999998</c:v>
                </c:pt>
                <c:pt idx="64">
                  <c:v>45.497999999999998</c:v>
                </c:pt>
                <c:pt idx="65">
                  <c:v>45.497999999999998</c:v>
                </c:pt>
                <c:pt idx="66">
                  <c:v>43.677999999999997</c:v>
                </c:pt>
                <c:pt idx="67">
                  <c:v>41.857999999999997</c:v>
                </c:pt>
                <c:pt idx="68">
                  <c:v>40.037999999999997</c:v>
                </c:pt>
                <c:pt idx="69">
                  <c:v>40.037999999999997</c:v>
                </c:pt>
                <c:pt idx="70">
                  <c:v>40.037999999999997</c:v>
                </c:pt>
                <c:pt idx="71">
                  <c:v>40.037999999999997</c:v>
                </c:pt>
                <c:pt idx="72">
                  <c:v>40.037999999999997</c:v>
                </c:pt>
                <c:pt idx="73">
                  <c:v>40.037999999999997</c:v>
                </c:pt>
                <c:pt idx="74">
                  <c:v>40.037999999999997</c:v>
                </c:pt>
                <c:pt idx="75">
                  <c:v>40.037999999999997</c:v>
                </c:pt>
                <c:pt idx="76">
                  <c:v>40.037999999999997</c:v>
                </c:pt>
                <c:pt idx="77">
                  <c:v>37.683</c:v>
                </c:pt>
                <c:pt idx="78">
                  <c:v>37.683</c:v>
                </c:pt>
                <c:pt idx="79">
                  <c:v>37.683</c:v>
                </c:pt>
                <c:pt idx="80">
                  <c:v>37.683</c:v>
                </c:pt>
                <c:pt idx="81">
                  <c:v>37.683</c:v>
                </c:pt>
                <c:pt idx="82">
                  <c:v>37.683</c:v>
                </c:pt>
                <c:pt idx="83">
                  <c:v>37.683</c:v>
                </c:pt>
                <c:pt idx="84">
                  <c:v>37.683</c:v>
                </c:pt>
                <c:pt idx="85">
                  <c:v>37.683</c:v>
                </c:pt>
                <c:pt idx="86">
                  <c:v>37.683</c:v>
                </c:pt>
                <c:pt idx="87">
                  <c:v>37.683</c:v>
                </c:pt>
                <c:pt idx="88">
                  <c:v>37.683</c:v>
                </c:pt>
                <c:pt idx="89">
                  <c:v>37.683</c:v>
                </c:pt>
                <c:pt idx="90">
                  <c:v>37.683</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yVal>
          <c:smooth val="0"/>
          <c:extLst>
            <c:ext xmlns:c16="http://schemas.microsoft.com/office/drawing/2014/chart" uri="{C3380CC4-5D6E-409C-BE32-E72D297353CC}">
              <c16:uniqueId val="{00000002-0B2A-44D0-AACD-1A5E551DD410}"/>
            </c:ext>
          </c:extLst>
        </c:ser>
        <c:ser>
          <c:idx val="3"/>
          <c:order val="3"/>
          <c:tx>
            <c:strRef>
              <c:f>Sheet1!$E$1</c:f>
              <c:strCache>
                <c:ptCount val="1"/>
                <c:pt idx="0">
                  <c:v>11-17 (N=545)</c:v>
                </c:pt>
              </c:strCache>
            </c:strRef>
          </c:tx>
          <c:spPr>
            <a:ln w="41275">
              <a:solidFill>
                <a:srgbClr val="00B05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numCache>
            </c:numRef>
          </c:xVal>
          <c:yVal>
            <c:numRef>
              <c:f>Sheet1!$E$2:$E$131</c:f>
              <c:numCache>
                <c:formatCode>General</c:formatCode>
                <c:ptCount val="130"/>
                <c:pt idx="0">
                  <c:v>100</c:v>
                </c:pt>
                <c:pt idx="1">
                  <c:v>100</c:v>
                </c:pt>
                <c:pt idx="2">
                  <c:v>99.632999999999996</c:v>
                </c:pt>
                <c:pt idx="3">
                  <c:v>99.266000000000005</c:v>
                </c:pt>
                <c:pt idx="4">
                  <c:v>99.081999999999994</c:v>
                </c:pt>
                <c:pt idx="5">
                  <c:v>97.24</c:v>
                </c:pt>
                <c:pt idx="6">
                  <c:v>94.081000000000003</c:v>
                </c:pt>
                <c:pt idx="7">
                  <c:v>89.046999999999997</c:v>
                </c:pt>
                <c:pt idx="8">
                  <c:v>88.671999999999997</c:v>
                </c:pt>
                <c:pt idx="9">
                  <c:v>88.483999999999995</c:v>
                </c:pt>
                <c:pt idx="10">
                  <c:v>88.483999999999995</c:v>
                </c:pt>
                <c:pt idx="11">
                  <c:v>88.483999999999995</c:v>
                </c:pt>
                <c:pt idx="12">
                  <c:v>88.287999999999997</c:v>
                </c:pt>
                <c:pt idx="13">
                  <c:v>88.287999999999997</c:v>
                </c:pt>
                <c:pt idx="14">
                  <c:v>88.057000000000002</c:v>
                </c:pt>
                <c:pt idx="15">
                  <c:v>87.593999999999994</c:v>
                </c:pt>
                <c:pt idx="16">
                  <c:v>85.74</c:v>
                </c:pt>
                <c:pt idx="17">
                  <c:v>84.578999999999994</c:v>
                </c:pt>
                <c:pt idx="18">
                  <c:v>80.143000000000001</c:v>
                </c:pt>
                <c:pt idx="19">
                  <c:v>74.251999999999995</c:v>
                </c:pt>
                <c:pt idx="20">
                  <c:v>72.825000000000003</c:v>
                </c:pt>
                <c:pt idx="21">
                  <c:v>72.825000000000003</c:v>
                </c:pt>
                <c:pt idx="22">
                  <c:v>72.343000000000004</c:v>
                </c:pt>
                <c:pt idx="23">
                  <c:v>72.343000000000004</c:v>
                </c:pt>
                <c:pt idx="24">
                  <c:v>72.096999999999994</c:v>
                </c:pt>
                <c:pt idx="25">
                  <c:v>72.096999999999994</c:v>
                </c:pt>
                <c:pt idx="26">
                  <c:v>71.813999999999993</c:v>
                </c:pt>
                <c:pt idx="27">
                  <c:v>71.813999999999993</c:v>
                </c:pt>
                <c:pt idx="28">
                  <c:v>71.244</c:v>
                </c:pt>
                <c:pt idx="29">
                  <c:v>69.248999999999995</c:v>
                </c:pt>
                <c:pt idx="30">
                  <c:v>66.677999999999997</c:v>
                </c:pt>
                <c:pt idx="31">
                  <c:v>62.386000000000003</c:v>
                </c:pt>
                <c:pt idx="32">
                  <c:v>61.811999999999998</c:v>
                </c:pt>
                <c:pt idx="33">
                  <c:v>61.524999999999999</c:v>
                </c:pt>
                <c:pt idx="34">
                  <c:v>61.524999999999999</c:v>
                </c:pt>
                <c:pt idx="35">
                  <c:v>61.524999999999999</c:v>
                </c:pt>
                <c:pt idx="36">
                  <c:v>61.524999999999999</c:v>
                </c:pt>
                <c:pt idx="37">
                  <c:v>61.524999999999999</c:v>
                </c:pt>
                <c:pt idx="38">
                  <c:v>61.524999999999999</c:v>
                </c:pt>
                <c:pt idx="39">
                  <c:v>61.19</c:v>
                </c:pt>
                <c:pt idx="40">
                  <c:v>60.856000000000002</c:v>
                </c:pt>
                <c:pt idx="41">
                  <c:v>58.180999999999997</c:v>
                </c:pt>
                <c:pt idx="42">
                  <c:v>55.84</c:v>
                </c:pt>
                <c:pt idx="43">
                  <c:v>53.493000000000002</c:v>
                </c:pt>
                <c:pt idx="44">
                  <c:v>53.493000000000002</c:v>
                </c:pt>
                <c:pt idx="45">
                  <c:v>53.146000000000001</c:v>
                </c:pt>
                <c:pt idx="46">
                  <c:v>53.146000000000001</c:v>
                </c:pt>
                <c:pt idx="47">
                  <c:v>53.146000000000001</c:v>
                </c:pt>
                <c:pt idx="48">
                  <c:v>53.146000000000001</c:v>
                </c:pt>
                <c:pt idx="49">
                  <c:v>53.146000000000001</c:v>
                </c:pt>
                <c:pt idx="50">
                  <c:v>52.718000000000004</c:v>
                </c:pt>
                <c:pt idx="51">
                  <c:v>52.284999999999997</c:v>
                </c:pt>
                <c:pt idx="52">
                  <c:v>51.85</c:v>
                </c:pt>
                <c:pt idx="53">
                  <c:v>49.664000000000001</c:v>
                </c:pt>
                <c:pt idx="54">
                  <c:v>45.268999999999998</c:v>
                </c:pt>
                <c:pt idx="55">
                  <c:v>42.186999999999998</c:v>
                </c:pt>
                <c:pt idx="56">
                  <c:v>42.186999999999998</c:v>
                </c:pt>
                <c:pt idx="57">
                  <c:v>42.186999999999998</c:v>
                </c:pt>
                <c:pt idx="58">
                  <c:v>42.186999999999998</c:v>
                </c:pt>
                <c:pt idx="59">
                  <c:v>42.186999999999998</c:v>
                </c:pt>
                <c:pt idx="60">
                  <c:v>42.186999999999998</c:v>
                </c:pt>
                <c:pt idx="61">
                  <c:v>42.186999999999998</c:v>
                </c:pt>
                <c:pt idx="62">
                  <c:v>42.186999999999998</c:v>
                </c:pt>
                <c:pt idx="63">
                  <c:v>41.631999999999998</c:v>
                </c:pt>
                <c:pt idx="64">
                  <c:v>41.631999999999998</c:v>
                </c:pt>
                <c:pt idx="65">
                  <c:v>40.521999999999998</c:v>
                </c:pt>
                <c:pt idx="66">
                  <c:v>36.081000000000003</c:v>
                </c:pt>
                <c:pt idx="67">
                  <c:v>34.970999999999997</c:v>
                </c:pt>
                <c:pt idx="68">
                  <c:v>34.970999999999997</c:v>
                </c:pt>
                <c:pt idx="69">
                  <c:v>34.970999999999997</c:v>
                </c:pt>
                <c:pt idx="70">
                  <c:v>34.970999999999997</c:v>
                </c:pt>
                <c:pt idx="71">
                  <c:v>34.970999999999997</c:v>
                </c:pt>
                <c:pt idx="72">
                  <c:v>34.970999999999997</c:v>
                </c:pt>
                <c:pt idx="73">
                  <c:v>34.970999999999997</c:v>
                </c:pt>
                <c:pt idx="74">
                  <c:v>34.970999999999997</c:v>
                </c:pt>
                <c:pt idx="75">
                  <c:v>34.347000000000001</c:v>
                </c:pt>
                <c:pt idx="76">
                  <c:v>33.710999999999999</c:v>
                </c:pt>
                <c:pt idx="77">
                  <c:v>33.075000000000003</c:v>
                </c:pt>
                <c:pt idx="78">
                  <c:v>33.075000000000003</c:v>
                </c:pt>
                <c:pt idx="79">
                  <c:v>31.777999999999999</c:v>
                </c:pt>
                <c:pt idx="80">
                  <c:v>31.116</c:v>
                </c:pt>
                <c:pt idx="81">
                  <c:v>31.116</c:v>
                </c:pt>
                <c:pt idx="82">
                  <c:v>31.116</c:v>
                </c:pt>
                <c:pt idx="83">
                  <c:v>31.116</c:v>
                </c:pt>
                <c:pt idx="84">
                  <c:v>31.116</c:v>
                </c:pt>
                <c:pt idx="85">
                  <c:v>31.116</c:v>
                </c:pt>
                <c:pt idx="86">
                  <c:v>31.116</c:v>
                </c:pt>
                <c:pt idx="87">
                  <c:v>31.116</c:v>
                </c:pt>
                <c:pt idx="88">
                  <c:v>31.116</c:v>
                </c:pt>
                <c:pt idx="89">
                  <c:v>30.297000000000001</c:v>
                </c:pt>
                <c:pt idx="90">
                  <c:v>28.658999999999999</c:v>
                </c:pt>
                <c:pt idx="91">
                  <c:v>27.84</c:v>
                </c:pt>
                <c:pt idx="92">
                  <c:v>27.84</c:v>
                </c:pt>
                <c:pt idx="93">
                  <c:v>27.84</c:v>
                </c:pt>
                <c:pt idx="94">
                  <c:v>27.84</c:v>
                </c:pt>
                <c:pt idx="95">
                  <c:v>27.84</c:v>
                </c:pt>
                <c:pt idx="96">
                  <c:v>27.84</c:v>
                </c:pt>
                <c:pt idx="97">
                  <c:v>26.88</c:v>
                </c:pt>
                <c:pt idx="98">
                  <c:v>26.88</c:v>
                </c:pt>
                <c:pt idx="99">
                  <c:v>26.88</c:v>
                </c:pt>
                <c:pt idx="100">
                  <c:v>25.805</c:v>
                </c:pt>
                <c:pt idx="101">
                  <c:v>24.683</c:v>
                </c:pt>
                <c:pt idx="102">
                  <c:v>22.439</c:v>
                </c:pt>
                <c:pt idx="103">
                  <c:v>22.439</c:v>
                </c:pt>
                <c:pt idx="104">
                  <c:v>22.439</c:v>
                </c:pt>
                <c:pt idx="105">
                  <c:v>22.439</c:v>
                </c:pt>
                <c:pt idx="106">
                  <c:v>22.439</c:v>
                </c:pt>
                <c:pt idx="107">
                  <c:v>22.439</c:v>
                </c:pt>
                <c:pt idx="108">
                  <c:v>22.439</c:v>
                </c:pt>
                <c:pt idx="109">
                  <c:v>22.439</c:v>
                </c:pt>
                <c:pt idx="110">
                  <c:v>22.439</c:v>
                </c:pt>
                <c:pt idx="111">
                  <c:v>22.439</c:v>
                </c:pt>
                <c:pt idx="112">
                  <c:v>22.439</c:v>
                </c:pt>
                <c:pt idx="113">
                  <c:v>22.439</c:v>
                </c:pt>
                <c:pt idx="114">
                  <c:v>20.713000000000001</c:v>
                </c:pt>
                <c:pt idx="115">
                  <c:v>20.713000000000001</c:v>
                </c:pt>
                <c:pt idx="116">
                  <c:v>20.713000000000001</c:v>
                </c:pt>
                <c:pt idx="117">
                  <c:v>20.713000000000001</c:v>
                </c:pt>
                <c:pt idx="118">
                  <c:v>20.713000000000001</c:v>
                </c:pt>
                <c:pt idx="119">
                  <c:v>20.713000000000001</c:v>
                </c:pt>
                <c:pt idx="120">
                  <c:v>20.713000000000001</c:v>
                </c:pt>
                <c:pt idx="121">
                  <c:v>20.713000000000001</c:v>
                </c:pt>
                <c:pt idx="122">
                  <c:v>20.713000000000001</c:v>
                </c:pt>
                <c:pt idx="123">
                  <c:v>20.713000000000001</c:v>
                </c:pt>
                <c:pt idx="124">
                  <c:v>20.713000000000001</c:v>
                </c:pt>
                <c:pt idx="125">
                  <c:v>20.713000000000001</c:v>
                </c:pt>
                <c:pt idx="126">
                  <c:v>20.713000000000001</c:v>
                </c:pt>
                <c:pt idx="127">
                  <c:v>20.713000000000001</c:v>
                </c:pt>
                <c:pt idx="128">
                  <c:v>20.713000000000001</c:v>
                </c:pt>
                <c:pt idx="129">
                  <c:v>20.713000000000001</c:v>
                </c:pt>
              </c:numCache>
            </c:numRef>
          </c:yVal>
          <c:smooth val="0"/>
          <c:extLst>
            <c:ext xmlns:c16="http://schemas.microsoft.com/office/drawing/2014/chart" uri="{C3380CC4-5D6E-409C-BE32-E72D297353CC}">
              <c16:uniqueId val="{00000003-0B2A-44D0-AACD-1A5E551DD410}"/>
            </c:ext>
          </c:extLst>
        </c:ser>
        <c:dLbls>
          <c:showLegendKey val="0"/>
          <c:showVal val="0"/>
          <c:showCatName val="0"/>
          <c:showSerName val="0"/>
          <c:showPercent val="0"/>
          <c:showBubbleSize val="0"/>
        </c:dLbls>
        <c:axId val="661292064"/>
        <c:axId val="661297160"/>
      </c:scatterChart>
      <c:valAx>
        <c:axId val="661292064"/>
        <c:scaling>
          <c:orientation val="minMax"/>
          <c:max val="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1297160"/>
        <c:crosses val="autoZero"/>
        <c:crossBetween val="midCat"/>
        <c:majorUnit val="1"/>
      </c:valAx>
      <c:valAx>
        <c:axId val="6612971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1292064"/>
        <c:crosses val="autoZero"/>
        <c:crossBetween val="midCat"/>
        <c:majorUnit val="25"/>
      </c:valAx>
      <c:spPr>
        <a:noFill/>
        <a:ln>
          <a:solidFill>
            <a:schemeClr val="bg2"/>
          </a:solidFill>
        </a:ln>
      </c:spPr>
    </c:plotArea>
    <c:legend>
      <c:legendPos val="r"/>
      <c:layout>
        <c:manualLayout>
          <c:xMode val="edge"/>
          <c:yMode val="edge"/>
          <c:x val="0.14069321533923304"/>
          <c:y val="0.57832423164846325"/>
          <c:w val="0.25104719764011779"/>
          <c:h val="0.24292777918889191"/>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0</c:v>
                </c:pt>
                <c:pt idx="1">
                  <c:v>0</c:v>
                </c:pt>
                <c:pt idx="2">
                  <c:v>0</c:v>
                </c:pt>
                <c:pt idx="3">
                  <c:v>1</c:v>
                </c:pt>
                <c:pt idx="4">
                  <c:v>0</c:v>
                </c:pt>
                <c:pt idx="5">
                  <c:v>2</c:v>
                </c:pt>
                <c:pt idx="6">
                  <c:v>0</c:v>
                </c:pt>
                <c:pt idx="7">
                  <c:v>2</c:v>
                </c:pt>
                <c:pt idx="8">
                  <c:v>5</c:v>
                </c:pt>
                <c:pt idx="9">
                  <c:v>10</c:v>
                </c:pt>
                <c:pt idx="10">
                  <c:v>8</c:v>
                </c:pt>
                <c:pt idx="11">
                  <c:v>7</c:v>
                </c:pt>
                <c:pt idx="12">
                  <c:v>7</c:v>
                </c:pt>
                <c:pt idx="13">
                  <c:v>4</c:v>
                </c:pt>
                <c:pt idx="14">
                  <c:v>3</c:v>
                </c:pt>
                <c:pt idx="15">
                  <c:v>2</c:v>
                </c:pt>
                <c:pt idx="16">
                  <c:v>3</c:v>
                </c:pt>
                <c:pt idx="17">
                  <c:v>4</c:v>
                </c:pt>
                <c:pt idx="18">
                  <c:v>4</c:v>
                </c:pt>
                <c:pt idx="19">
                  <c:v>3</c:v>
                </c:pt>
                <c:pt idx="20">
                  <c:v>4</c:v>
                </c:pt>
                <c:pt idx="21">
                  <c:v>5</c:v>
                </c:pt>
                <c:pt idx="22">
                  <c:v>3</c:v>
                </c:pt>
                <c:pt idx="23">
                  <c:v>3</c:v>
                </c:pt>
                <c:pt idx="24">
                  <c:v>8</c:v>
                </c:pt>
                <c:pt idx="25">
                  <c:v>3</c:v>
                </c:pt>
                <c:pt idx="26">
                  <c:v>4</c:v>
                </c:pt>
                <c:pt idx="27">
                  <c:v>4</c:v>
                </c:pt>
                <c:pt idx="28">
                  <c:v>4</c:v>
                </c:pt>
                <c:pt idx="29">
                  <c:v>1</c:v>
                </c:pt>
                <c:pt idx="30">
                  <c:v>6</c:v>
                </c:pt>
              </c:numCache>
            </c:numRef>
          </c:val>
          <c:extLst>
            <c:ext xmlns:c16="http://schemas.microsoft.com/office/drawing/2014/chart" uri="{C3380CC4-5D6E-409C-BE32-E72D297353CC}">
              <c16:uniqueId val="{00000000-C248-4E10-B4E6-33925237FA34}"/>
            </c:ext>
          </c:extLst>
        </c:ser>
        <c:ser>
          <c:idx val="1"/>
          <c:order val="1"/>
          <c:tx>
            <c:strRef>
              <c:f>Sheet1!$C$1</c:f>
              <c:strCache>
                <c:ptCount val="1"/>
                <c:pt idx="0">
                  <c:v>1-5</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4</c:v>
                </c:pt>
                <c:pt idx="16">
                  <c:v>5</c:v>
                </c:pt>
                <c:pt idx="17">
                  <c:v>3</c:v>
                </c:pt>
                <c:pt idx="18">
                  <c:v>2</c:v>
                </c:pt>
                <c:pt idx="19">
                  <c:v>11</c:v>
                </c:pt>
                <c:pt idx="20">
                  <c:v>8</c:v>
                </c:pt>
                <c:pt idx="21">
                  <c:v>9</c:v>
                </c:pt>
                <c:pt idx="22">
                  <c:v>3</c:v>
                </c:pt>
                <c:pt idx="23">
                  <c:v>6</c:v>
                </c:pt>
                <c:pt idx="24">
                  <c:v>7</c:v>
                </c:pt>
                <c:pt idx="25">
                  <c:v>9</c:v>
                </c:pt>
                <c:pt idx="26">
                  <c:v>5</c:v>
                </c:pt>
                <c:pt idx="27">
                  <c:v>12</c:v>
                </c:pt>
                <c:pt idx="28">
                  <c:v>9</c:v>
                </c:pt>
                <c:pt idx="29">
                  <c:v>11</c:v>
                </c:pt>
                <c:pt idx="30">
                  <c:v>12</c:v>
                </c:pt>
              </c:numCache>
            </c:numRef>
          </c:val>
          <c:extLst>
            <c:ext xmlns:c16="http://schemas.microsoft.com/office/drawing/2014/chart" uri="{C3380CC4-5D6E-409C-BE32-E72D297353CC}">
              <c16:uniqueId val="{00000001-C248-4E10-B4E6-33925237FA34}"/>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Sheet1!$D$2:$D$32</c:f>
              <c:numCache>
                <c:formatCode>General</c:formatCode>
                <c:ptCount val="31"/>
                <c:pt idx="0">
                  <c:v>0</c:v>
                </c:pt>
                <c:pt idx="1">
                  <c:v>1</c:v>
                </c:pt>
                <c:pt idx="2">
                  <c:v>1</c:v>
                </c:pt>
                <c:pt idx="3">
                  <c:v>3</c:v>
                </c:pt>
                <c:pt idx="4">
                  <c:v>4</c:v>
                </c:pt>
                <c:pt idx="5">
                  <c:v>9</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11</c:v>
                </c:pt>
                <c:pt idx="20">
                  <c:v>14</c:v>
                </c:pt>
                <c:pt idx="21">
                  <c:v>9</c:v>
                </c:pt>
                <c:pt idx="22">
                  <c:v>19</c:v>
                </c:pt>
                <c:pt idx="23">
                  <c:v>18</c:v>
                </c:pt>
                <c:pt idx="24">
                  <c:v>22</c:v>
                </c:pt>
                <c:pt idx="25">
                  <c:v>17</c:v>
                </c:pt>
                <c:pt idx="26">
                  <c:v>13</c:v>
                </c:pt>
                <c:pt idx="27">
                  <c:v>18</c:v>
                </c:pt>
                <c:pt idx="28">
                  <c:v>15</c:v>
                </c:pt>
                <c:pt idx="29">
                  <c:v>25</c:v>
                </c:pt>
                <c:pt idx="30">
                  <c:v>12</c:v>
                </c:pt>
              </c:numCache>
            </c:numRef>
          </c:val>
          <c:extLst>
            <c:ext xmlns:c16="http://schemas.microsoft.com/office/drawing/2014/chart" uri="{C3380CC4-5D6E-409C-BE32-E72D297353CC}">
              <c16:uniqueId val="{00000002-C248-4E10-B4E6-33925237FA34}"/>
            </c:ext>
          </c:extLst>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0"/>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Sheet1!$E$2:$E$32</c:f>
              <c:numCache>
                <c:formatCode>General</c:formatCode>
                <c:ptCount val="31"/>
                <c:pt idx="0">
                  <c:v>1</c:v>
                </c:pt>
                <c:pt idx="1">
                  <c:v>2</c:v>
                </c:pt>
                <c:pt idx="2">
                  <c:v>3</c:v>
                </c:pt>
                <c:pt idx="3">
                  <c:v>3</c:v>
                </c:pt>
                <c:pt idx="4">
                  <c:v>17</c:v>
                </c:pt>
                <c:pt idx="5">
                  <c:v>30</c:v>
                </c:pt>
                <c:pt idx="6">
                  <c:v>31</c:v>
                </c:pt>
                <c:pt idx="7">
                  <c:v>31</c:v>
                </c:pt>
                <c:pt idx="8">
                  <c:v>34</c:v>
                </c:pt>
                <c:pt idx="9">
                  <c:v>63</c:v>
                </c:pt>
                <c:pt idx="10">
                  <c:v>60</c:v>
                </c:pt>
                <c:pt idx="11">
                  <c:v>64</c:v>
                </c:pt>
                <c:pt idx="12">
                  <c:v>64</c:v>
                </c:pt>
                <c:pt idx="13">
                  <c:v>50</c:v>
                </c:pt>
                <c:pt idx="14">
                  <c:v>54</c:v>
                </c:pt>
                <c:pt idx="15">
                  <c:v>57</c:v>
                </c:pt>
                <c:pt idx="16">
                  <c:v>55</c:v>
                </c:pt>
                <c:pt idx="17">
                  <c:v>61</c:v>
                </c:pt>
                <c:pt idx="18">
                  <c:v>74</c:v>
                </c:pt>
                <c:pt idx="19">
                  <c:v>73</c:v>
                </c:pt>
                <c:pt idx="20">
                  <c:v>74</c:v>
                </c:pt>
                <c:pt idx="21">
                  <c:v>85</c:v>
                </c:pt>
                <c:pt idx="22">
                  <c:v>91</c:v>
                </c:pt>
                <c:pt idx="23">
                  <c:v>100</c:v>
                </c:pt>
                <c:pt idx="24">
                  <c:v>89</c:v>
                </c:pt>
                <c:pt idx="25">
                  <c:v>80</c:v>
                </c:pt>
                <c:pt idx="26">
                  <c:v>77</c:v>
                </c:pt>
                <c:pt idx="27">
                  <c:v>103</c:v>
                </c:pt>
                <c:pt idx="28">
                  <c:v>79</c:v>
                </c:pt>
                <c:pt idx="29">
                  <c:v>60</c:v>
                </c:pt>
                <c:pt idx="30">
                  <c:v>77</c:v>
                </c:pt>
              </c:numCache>
            </c:numRef>
          </c:val>
          <c:extLst>
            <c:ext xmlns:c16="http://schemas.microsoft.com/office/drawing/2014/chart" uri="{C3380CC4-5D6E-409C-BE32-E72D297353CC}">
              <c16:uniqueId val="{00000003-C248-4E10-B4E6-33925237FA34}"/>
            </c:ext>
          </c:extLst>
        </c:ser>
        <c:ser>
          <c:idx val="4"/>
          <c:order val="4"/>
          <c:tx>
            <c:strRef>
              <c:f>Sheet1!$F$1</c:f>
              <c:strCache>
                <c:ptCount val="1"/>
                <c:pt idx="0">
                  <c:v>Total</c:v>
                </c:pt>
              </c:strCache>
            </c:strRef>
          </c:tx>
          <c:spPr>
            <a:noFill/>
          </c:spPr>
          <c:invertIfNegative val="0"/>
          <c:dLbls>
            <c:spPr>
              <a:solidFill>
                <a:schemeClr val="tx1">
                  <a:alpha val="50000"/>
                </a:schemeClr>
              </a:solidFill>
            </c:spPr>
            <c:txPr>
              <a:bodyPr/>
              <a:lstStyle/>
              <a:p>
                <a:pPr>
                  <a:defRPr sz="12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Sheet1!$F$2:$F$32</c:f>
              <c:numCache>
                <c:formatCode>General</c:formatCode>
                <c:ptCount val="31"/>
                <c:pt idx="0">
                  <c:v>1</c:v>
                </c:pt>
                <c:pt idx="1">
                  <c:v>3</c:v>
                </c:pt>
                <c:pt idx="2">
                  <c:v>5</c:v>
                </c:pt>
                <c:pt idx="3">
                  <c:v>7</c:v>
                </c:pt>
                <c:pt idx="4">
                  <c:v>23</c:v>
                </c:pt>
                <c:pt idx="5">
                  <c:v>46</c:v>
                </c:pt>
                <c:pt idx="6">
                  <c:v>48</c:v>
                </c:pt>
                <c:pt idx="7">
                  <c:v>48</c:v>
                </c:pt>
                <c:pt idx="8">
                  <c:v>52</c:v>
                </c:pt>
                <c:pt idx="9">
                  <c:v>96</c:v>
                </c:pt>
                <c:pt idx="10">
                  <c:v>80</c:v>
                </c:pt>
                <c:pt idx="11">
                  <c:v>95</c:v>
                </c:pt>
                <c:pt idx="12">
                  <c:v>97</c:v>
                </c:pt>
                <c:pt idx="13">
                  <c:v>72</c:v>
                </c:pt>
                <c:pt idx="14">
                  <c:v>73</c:v>
                </c:pt>
                <c:pt idx="15">
                  <c:v>71</c:v>
                </c:pt>
                <c:pt idx="16">
                  <c:v>76</c:v>
                </c:pt>
                <c:pt idx="17">
                  <c:v>80</c:v>
                </c:pt>
                <c:pt idx="18">
                  <c:v>90</c:v>
                </c:pt>
                <c:pt idx="19">
                  <c:v>98</c:v>
                </c:pt>
                <c:pt idx="20">
                  <c:v>100</c:v>
                </c:pt>
                <c:pt idx="21">
                  <c:v>108</c:v>
                </c:pt>
                <c:pt idx="22">
                  <c:v>116</c:v>
                </c:pt>
                <c:pt idx="23">
                  <c:v>127</c:v>
                </c:pt>
                <c:pt idx="24">
                  <c:v>126</c:v>
                </c:pt>
                <c:pt idx="25">
                  <c:v>109</c:v>
                </c:pt>
                <c:pt idx="26">
                  <c:v>99</c:v>
                </c:pt>
                <c:pt idx="27">
                  <c:v>137</c:v>
                </c:pt>
                <c:pt idx="28">
                  <c:v>107</c:v>
                </c:pt>
                <c:pt idx="29">
                  <c:v>97</c:v>
                </c:pt>
                <c:pt idx="30">
                  <c:v>107</c:v>
                </c:pt>
              </c:numCache>
            </c:numRef>
          </c:val>
          <c:extLst>
            <c:ext xmlns:c16="http://schemas.microsoft.com/office/drawing/2014/chart" uri="{C3380CC4-5D6E-409C-BE32-E72D297353CC}">
              <c16:uniqueId val="{00000004-C248-4E10-B4E6-33925237FA34}"/>
            </c:ext>
          </c:extLst>
        </c:ser>
        <c:dLbls>
          <c:showLegendKey val="0"/>
          <c:showVal val="0"/>
          <c:showCatName val="0"/>
          <c:showSerName val="0"/>
          <c:showPercent val="0"/>
          <c:showBubbleSize val="0"/>
        </c:dLbls>
        <c:gapWidth val="25"/>
        <c:overlap val="100"/>
        <c:axId val="570708256"/>
        <c:axId val="570708648"/>
      </c:barChart>
      <c:catAx>
        <c:axId val="570708256"/>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0708648"/>
        <c:crosses val="autoZero"/>
        <c:auto val="1"/>
        <c:lblAlgn val="ctr"/>
        <c:lblOffset val="100"/>
        <c:tickLblSkip val="1"/>
        <c:noMultiLvlLbl val="0"/>
      </c:catAx>
      <c:valAx>
        <c:axId val="570708648"/>
        <c:scaling>
          <c:orientation val="minMax"/>
          <c:max val="1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708256"/>
        <c:crosses val="autoZero"/>
        <c:crossBetween val="between"/>
        <c:majorUnit val="20"/>
      </c:valAx>
      <c:spPr>
        <a:noFill/>
        <a:ln>
          <a:solidFill>
            <a:schemeClr val="bg2"/>
          </a:solidFill>
        </a:ln>
      </c:spPr>
    </c:plotArea>
    <c:legend>
      <c:legendPos val="r"/>
      <c:legendEntry>
        <c:idx val="0"/>
        <c:delete val="1"/>
      </c:legendEntry>
      <c:layout>
        <c:manualLayout>
          <c:xMode val="edge"/>
          <c:yMode val="edge"/>
          <c:x val="0.1322065825842566"/>
          <c:y val="8.422856517935258E-2"/>
          <c:w val="0.16662090911202471"/>
          <c:h val="0.2676920384951880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5.4423802493438318E-2"/>
          <c:w val="0.85968051006900348"/>
          <c:h val="0.80568876471086259"/>
        </c:manualLayout>
      </c:layout>
      <c:scatterChart>
        <c:scatterStyle val="lineMarker"/>
        <c:varyColors val="0"/>
        <c:ser>
          <c:idx val="0"/>
          <c:order val="0"/>
          <c:tx>
            <c:strRef>
              <c:f>Sheet1!$B$1</c:f>
              <c:strCache>
                <c:ptCount val="1"/>
                <c:pt idx="0">
                  <c:v>CF (N=443)</c:v>
                </c:pt>
              </c:strCache>
            </c:strRef>
          </c:tx>
          <c:spPr>
            <a:ln w="41275">
              <a:solidFill>
                <a:srgbClr val="00B050"/>
              </a:solidFill>
            </a:ln>
          </c:spPr>
          <c:marker>
            <c:symbol val="none"/>
          </c:marker>
          <c:xVal>
            <c:numRef>
              <c:f>Sheet1!$A$2:$A$107</c:f>
              <c:numCache>
                <c:formatCode>General</c:formatCode>
                <c:ptCount val="10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numCache>
            </c:numRef>
          </c:xVal>
          <c:yVal>
            <c:numRef>
              <c:f>Sheet1!$B$2:$B$107</c:f>
              <c:numCache>
                <c:formatCode>General</c:formatCode>
                <c:ptCount val="106"/>
                <c:pt idx="0">
                  <c:v>100</c:v>
                </c:pt>
                <c:pt idx="1">
                  <c:v>100</c:v>
                </c:pt>
                <c:pt idx="2">
                  <c:v>100</c:v>
                </c:pt>
                <c:pt idx="3">
                  <c:v>99.549000000000007</c:v>
                </c:pt>
                <c:pt idx="4">
                  <c:v>99.096000000000004</c:v>
                </c:pt>
                <c:pt idx="5">
                  <c:v>97.507000000000005</c:v>
                </c:pt>
                <c:pt idx="6">
                  <c:v>94.768000000000001</c:v>
                </c:pt>
                <c:pt idx="7">
                  <c:v>89.730999999999995</c:v>
                </c:pt>
                <c:pt idx="8">
                  <c:v>88.808000000000007</c:v>
                </c:pt>
                <c:pt idx="9">
                  <c:v>88.344999999999999</c:v>
                </c:pt>
                <c:pt idx="10">
                  <c:v>88.344999999999999</c:v>
                </c:pt>
                <c:pt idx="11">
                  <c:v>88.344999999999999</c:v>
                </c:pt>
                <c:pt idx="12">
                  <c:v>88.102999999999994</c:v>
                </c:pt>
                <c:pt idx="13">
                  <c:v>88.102999999999994</c:v>
                </c:pt>
                <c:pt idx="14">
                  <c:v>88.102999999999994</c:v>
                </c:pt>
                <c:pt idx="15">
                  <c:v>87.822000000000003</c:v>
                </c:pt>
                <c:pt idx="16">
                  <c:v>85.858000000000004</c:v>
                </c:pt>
                <c:pt idx="17">
                  <c:v>84.174999999999997</c:v>
                </c:pt>
                <c:pt idx="18">
                  <c:v>79.376999999999995</c:v>
                </c:pt>
                <c:pt idx="19">
                  <c:v>73.962999999999994</c:v>
                </c:pt>
                <c:pt idx="20">
                  <c:v>72.524000000000001</c:v>
                </c:pt>
                <c:pt idx="21">
                  <c:v>71.944000000000003</c:v>
                </c:pt>
                <c:pt idx="22">
                  <c:v>71.653000000000006</c:v>
                </c:pt>
                <c:pt idx="23">
                  <c:v>71.653000000000006</c:v>
                </c:pt>
                <c:pt idx="24">
                  <c:v>71.653000000000006</c:v>
                </c:pt>
                <c:pt idx="25">
                  <c:v>71.653000000000006</c:v>
                </c:pt>
                <c:pt idx="26">
                  <c:v>71.313000000000002</c:v>
                </c:pt>
                <c:pt idx="27">
                  <c:v>71.313000000000002</c:v>
                </c:pt>
                <c:pt idx="28">
                  <c:v>70.966999999999999</c:v>
                </c:pt>
                <c:pt idx="29">
                  <c:v>69.236000000000004</c:v>
                </c:pt>
                <c:pt idx="30">
                  <c:v>67.847999999999999</c:v>
                </c:pt>
                <c:pt idx="31">
                  <c:v>64.021000000000001</c:v>
                </c:pt>
                <c:pt idx="32">
                  <c:v>63.323</c:v>
                </c:pt>
                <c:pt idx="33">
                  <c:v>62.622999999999998</c:v>
                </c:pt>
                <c:pt idx="34">
                  <c:v>62.268999999999998</c:v>
                </c:pt>
                <c:pt idx="35">
                  <c:v>62.268999999999998</c:v>
                </c:pt>
                <c:pt idx="36">
                  <c:v>62.268999999999998</c:v>
                </c:pt>
                <c:pt idx="37">
                  <c:v>62.268999999999998</c:v>
                </c:pt>
                <c:pt idx="38">
                  <c:v>62.268999999999998</c:v>
                </c:pt>
                <c:pt idx="39">
                  <c:v>61.86</c:v>
                </c:pt>
                <c:pt idx="40">
                  <c:v>61.45</c:v>
                </c:pt>
                <c:pt idx="41">
                  <c:v>59.402000000000001</c:v>
                </c:pt>
                <c:pt idx="42">
                  <c:v>57.762999999999998</c:v>
                </c:pt>
                <c:pt idx="43">
                  <c:v>56.118000000000002</c:v>
                </c:pt>
                <c:pt idx="44">
                  <c:v>55.695999999999998</c:v>
                </c:pt>
                <c:pt idx="45">
                  <c:v>55.695999999999998</c:v>
                </c:pt>
                <c:pt idx="46">
                  <c:v>55.695999999999998</c:v>
                </c:pt>
                <c:pt idx="47">
                  <c:v>55.695999999999998</c:v>
                </c:pt>
                <c:pt idx="48">
                  <c:v>55.695999999999998</c:v>
                </c:pt>
                <c:pt idx="49">
                  <c:v>55.695999999999998</c:v>
                </c:pt>
                <c:pt idx="50">
                  <c:v>54.594000000000001</c:v>
                </c:pt>
                <c:pt idx="51">
                  <c:v>54.036000000000001</c:v>
                </c:pt>
                <c:pt idx="52">
                  <c:v>54.036000000000001</c:v>
                </c:pt>
                <c:pt idx="53">
                  <c:v>52.365000000000002</c:v>
                </c:pt>
                <c:pt idx="54">
                  <c:v>47.351999999999997</c:v>
                </c:pt>
                <c:pt idx="55">
                  <c:v>44.552</c:v>
                </c:pt>
                <c:pt idx="56">
                  <c:v>44.552</c:v>
                </c:pt>
                <c:pt idx="57">
                  <c:v>44.552</c:v>
                </c:pt>
                <c:pt idx="58">
                  <c:v>44.552</c:v>
                </c:pt>
                <c:pt idx="59">
                  <c:v>44.552</c:v>
                </c:pt>
                <c:pt idx="60">
                  <c:v>44.552</c:v>
                </c:pt>
                <c:pt idx="61">
                  <c:v>44.552</c:v>
                </c:pt>
                <c:pt idx="62">
                  <c:v>44.552</c:v>
                </c:pt>
                <c:pt idx="63">
                  <c:v>44.552</c:v>
                </c:pt>
                <c:pt idx="64">
                  <c:v>44.552</c:v>
                </c:pt>
                <c:pt idx="65">
                  <c:v>43.201999999999998</c:v>
                </c:pt>
                <c:pt idx="66">
                  <c:v>39.152000000000001</c:v>
                </c:pt>
                <c:pt idx="67">
                  <c:v>37.127000000000002</c:v>
                </c:pt>
                <c:pt idx="68">
                  <c:v>36.451999999999998</c:v>
                </c:pt>
                <c:pt idx="69">
                  <c:v>36.451999999999998</c:v>
                </c:pt>
                <c:pt idx="70">
                  <c:v>36.451999999999998</c:v>
                </c:pt>
                <c:pt idx="71">
                  <c:v>36.451999999999998</c:v>
                </c:pt>
                <c:pt idx="72">
                  <c:v>36.451999999999998</c:v>
                </c:pt>
                <c:pt idx="73">
                  <c:v>36.451999999999998</c:v>
                </c:pt>
                <c:pt idx="74">
                  <c:v>36.451999999999998</c:v>
                </c:pt>
                <c:pt idx="75">
                  <c:v>35.642000000000003</c:v>
                </c:pt>
                <c:pt idx="76">
                  <c:v>34.813000000000002</c:v>
                </c:pt>
                <c:pt idx="77">
                  <c:v>33.155000000000001</c:v>
                </c:pt>
                <c:pt idx="78">
                  <c:v>33.155000000000001</c:v>
                </c:pt>
                <c:pt idx="79">
                  <c:v>31.454999999999998</c:v>
                </c:pt>
                <c:pt idx="80">
                  <c:v>30.581</c:v>
                </c:pt>
                <c:pt idx="81">
                  <c:v>30.581</c:v>
                </c:pt>
                <c:pt idx="82">
                  <c:v>30.581</c:v>
                </c:pt>
                <c:pt idx="83">
                  <c:v>30.581</c:v>
                </c:pt>
                <c:pt idx="84">
                  <c:v>30.581</c:v>
                </c:pt>
                <c:pt idx="85">
                  <c:v>30.581</c:v>
                </c:pt>
                <c:pt idx="86">
                  <c:v>30.581</c:v>
                </c:pt>
                <c:pt idx="87">
                  <c:v>30.581</c:v>
                </c:pt>
                <c:pt idx="88">
                  <c:v>30.581</c:v>
                </c:pt>
                <c:pt idx="89">
                  <c:v>29.358000000000001</c:v>
                </c:pt>
                <c:pt idx="90">
                  <c:v>26.911999999999999</c:v>
                </c:pt>
                <c:pt idx="91">
                  <c:v>23.242000000000001</c:v>
                </c:pt>
                <c:pt idx="92">
                  <c:v>23.242000000000001</c:v>
                </c:pt>
                <c:pt idx="93">
                  <c:v>23.242000000000001</c:v>
                </c:pt>
                <c:pt idx="94">
                  <c:v>23.242000000000001</c:v>
                </c:pt>
                <c:pt idx="95">
                  <c:v>23.242000000000001</c:v>
                </c:pt>
                <c:pt idx="96">
                  <c:v>23.242000000000001</c:v>
                </c:pt>
                <c:pt idx="97">
                  <c:v>21.789000000000001</c:v>
                </c:pt>
                <c:pt idx="98">
                  <c:v>21.789000000000001</c:v>
                </c:pt>
                <c:pt idx="99">
                  <c:v>21.789000000000001</c:v>
                </c:pt>
                <c:pt idx="100">
                  <c:v>20.113</c:v>
                </c:pt>
                <c:pt idx="101">
                  <c:v>18.437000000000001</c:v>
                </c:pt>
                <c:pt idx="102">
                  <c:v>16.760999999999999</c:v>
                </c:pt>
                <c:pt idx="103">
                  <c:v>16.760999999999999</c:v>
                </c:pt>
                <c:pt idx="104">
                  <c:v>16.760999999999999</c:v>
                </c:pt>
                <c:pt idx="105">
                  <c:v>16.760999999999999</c:v>
                </c:pt>
              </c:numCache>
            </c:numRef>
          </c:yVal>
          <c:smooth val="0"/>
          <c:extLst>
            <c:ext xmlns:c16="http://schemas.microsoft.com/office/drawing/2014/chart" uri="{C3380CC4-5D6E-409C-BE32-E72D297353CC}">
              <c16:uniqueId val="{00000000-CEB4-4E03-9E81-5DB0F9E6E4FC}"/>
            </c:ext>
          </c:extLst>
        </c:ser>
        <c:ser>
          <c:idx val="1"/>
          <c:order val="1"/>
          <c:tx>
            <c:strRef>
              <c:f>Sheet1!$C$1</c:f>
              <c:strCache>
                <c:ptCount val="1"/>
                <c:pt idx="0">
                  <c:v>ILD Other (N=59)</c:v>
                </c:pt>
              </c:strCache>
            </c:strRef>
          </c:tx>
          <c:spPr>
            <a:ln w="41275">
              <a:solidFill>
                <a:srgbClr val="FF6600"/>
              </a:solidFill>
            </a:ln>
          </c:spPr>
          <c:marker>
            <c:symbol val="none"/>
          </c:marker>
          <c:xVal>
            <c:numRef>
              <c:f>Sheet1!$A$2:$A$107</c:f>
              <c:numCache>
                <c:formatCode>General</c:formatCode>
                <c:ptCount val="10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numCache>
            </c:numRef>
          </c:xVal>
          <c:yVal>
            <c:numRef>
              <c:f>Sheet1!$C$2:$C$107</c:f>
              <c:numCache>
                <c:formatCode>General</c:formatCode>
                <c:ptCount val="106"/>
                <c:pt idx="0">
                  <c:v>100</c:v>
                </c:pt>
                <c:pt idx="1">
                  <c:v>100</c:v>
                </c:pt>
                <c:pt idx="2">
                  <c:v>98.305000000000007</c:v>
                </c:pt>
                <c:pt idx="3">
                  <c:v>98.305000000000007</c:v>
                </c:pt>
                <c:pt idx="4">
                  <c:v>98.305000000000007</c:v>
                </c:pt>
                <c:pt idx="5">
                  <c:v>98.305000000000007</c:v>
                </c:pt>
                <c:pt idx="6">
                  <c:v>96.58</c:v>
                </c:pt>
                <c:pt idx="7">
                  <c:v>93.131</c:v>
                </c:pt>
                <c:pt idx="8">
                  <c:v>91.373999999999995</c:v>
                </c:pt>
                <c:pt idx="9">
                  <c:v>91.373999999999995</c:v>
                </c:pt>
                <c:pt idx="10">
                  <c:v>91.373999999999995</c:v>
                </c:pt>
                <c:pt idx="11">
                  <c:v>91.373999999999995</c:v>
                </c:pt>
                <c:pt idx="12">
                  <c:v>91.373999999999995</c:v>
                </c:pt>
                <c:pt idx="13">
                  <c:v>91.373999999999995</c:v>
                </c:pt>
                <c:pt idx="14">
                  <c:v>91.373999999999995</c:v>
                </c:pt>
                <c:pt idx="15">
                  <c:v>91.373999999999995</c:v>
                </c:pt>
                <c:pt idx="16">
                  <c:v>91.373999999999995</c:v>
                </c:pt>
                <c:pt idx="17">
                  <c:v>91.373999999999995</c:v>
                </c:pt>
                <c:pt idx="18">
                  <c:v>89.43</c:v>
                </c:pt>
                <c:pt idx="19">
                  <c:v>79.709000000000003</c:v>
                </c:pt>
                <c:pt idx="20">
                  <c:v>77.765000000000001</c:v>
                </c:pt>
                <c:pt idx="21">
                  <c:v>77.765000000000001</c:v>
                </c:pt>
                <c:pt idx="22">
                  <c:v>75.820999999999998</c:v>
                </c:pt>
                <c:pt idx="23">
                  <c:v>75.820999999999998</c:v>
                </c:pt>
                <c:pt idx="24">
                  <c:v>75.820999999999998</c:v>
                </c:pt>
                <c:pt idx="25">
                  <c:v>75.820999999999998</c:v>
                </c:pt>
                <c:pt idx="26">
                  <c:v>75.820999999999998</c:v>
                </c:pt>
                <c:pt idx="27">
                  <c:v>75.820999999999998</c:v>
                </c:pt>
                <c:pt idx="28">
                  <c:v>75.820999999999998</c:v>
                </c:pt>
                <c:pt idx="29">
                  <c:v>71.488</c:v>
                </c:pt>
                <c:pt idx="30">
                  <c:v>69.322000000000003</c:v>
                </c:pt>
                <c:pt idx="31">
                  <c:v>64.989000000000004</c:v>
                </c:pt>
                <c:pt idx="32">
                  <c:v>64.989000000000004</c:v>
                </c:pt>
                <c:pt idx="33">
                  <c:v>64.989000000000004</c:v>
                </c:pt>
                <c:pt idx="34">
                  <c:v>64.989000000000004</c:v>
                </c:pt>
                <c:pt idx="35">
                  <c:v>64.989000000000004</c:v>
                </c:pt>
                <c:pt idx="36">
                  <c:v>64.989000000000004</c:v>
                </c:pt>
                <c:pt idx="37">
                  <c:v>64.989000000000004</c:v>
                </c:pt>
                <c:pt idx="38">
                  <c:v>64.989000000000004</c:v>
                </c:pt>
                <c:pt idx="39">
                  <c:v>64.989000000000004</c:v>
                </c:pt>
                <c:pt idx="40">
                  <c:v>64.989000000000004</c:v>
                </c:pt>
                <c:pt idx="41">
                  <c:v>64.989000000000004</c:v>
                </c:pt>
                <c:pt idx="42">
                  <c:v>64.989000000000004</c:v>
                </c:pt>
                <c:pt idx="43">
                  <c:v>59.081000000000003</c:v>
                </c:pt>
                <c:pt idx="44">
                  <c:v>59.081000000000003</c:v>
                </c:pt>
                <c:pt idx="45">
                  <c:v>59.081000000000003</c:v>
                </c:pt>
                <c:pt idx="46">
                  <c:v>59.081000000000003</c:v>
                </c:pt>
                <c:pt idx="47">
                  <c:v>59.081000000000003</c:v>
                </c:pt>
                <c:pt idx="48">
                  <c:v>59.081000000000003</c:v>
                </c:pt>
                <c:pt idx="49">
                  <c:v>59.081000000000003</c:v>
                </c:pt>
                <c:pt idx="50">
                  <c:v>59.081000000000003</c:v>
                </c:pt>
                <c:pt idx="51">
                  <c:v>59.081000000000003</c:v>
                </c:pt>
                <c:pt idx="52">
                  <c:v>59.081000000000003</c:v>
                </c:pt>
                <c:pt idx="53">
                  <c:v>55.389000000000003</c:v>
                </c:pt>
                <c:pt idx="54">
                  <c:v>48.003999999999998</c:v>
                </c:pt>
                <c:pt idx="55">
                  <c:v>48.003999999999998</c:v>
                </c:pt>
                <c:pt idx="56">
                  <c:v>48.003999999999998</c:v>
                </c:pt>
                <c:pt idx="57">
                  <c:v>48.003999999999998</c:v>
                </c:pt>
                <c:pt idx="58">
                  <c:v>48.003999999999998</c:v>
                </c:pt>
                <c:pt idx="59">
                  <c:v>48.003999999999998</c:v>
                </c:pt>
                <c:pt idx="60">
                  <c:v>48.003999999999998</c:v>
                </c:pt>
                <c:pt idx="61">
                  <c:v>48.003999999999998</c:v>
                </c:pt>
              </c:numCache>
            </c:numRef>
          </c:yVal>
          <c:smooth val="0"/>
          <c:extLst>
            <c:ext xmlns:c16="http://schemas.microsoft.com/office/drawing/2014/chart" uri="{C3380CC4-5D6E-409C-BE32-E72D297353CC}">
              <c16:uniqueId val="{00000001-CEB4-4E03-9E81-5DB0F9E6E4FC}"/>
            </c:ext>
          </c:extLst>
        </c:ser>
        <c:ser>
          <c:idx val="2"/>
          <c:order val="2"/>
          <c:tx>
            <c:strRef>
              <c:f>Sheet1!$D$1</c:f>
              <c:strCache>
                <c:ptCount val="1"/>
                <c:pt idx="0">
                  <c:v>IPAH (N=80)</c:v>
                </c:pt>
              </c:strCache>
            </c:strRef>
          </c:tx>
          <c:spPr>
            <a:ln w="41275">
              <a:solidFill>
                <a:schemeClr val="bg1">
                  <a:lumMod val="50000"/>
                  <a:lumOff val="50000"/>
                </a:schemeClr>
              </a:solidFill>
            </a:ln>
          </c:spPr>
          <c:marker>
            <c:symbol val="none"/>
          </c:marker>
          <c:xVal>
            <c:numRef>
              <c:f>Sheet1!$A$2:$A$107</c:f>
              <c:numCache>
                <c:formatCode>General</c:formatCode>
                <c:ptCount val="10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numCache>
            </c:numRef>
          </c:xVal>
          <c:yVal>
            <c:numRef>
              <c:f>Sheet1!$D$2:$D$107</c:f>
              <c:numCache>
                <c:formatCode>General</c:formatCode>
                <c:ptCount val="106"/>
                <c:pt idx="0">
                  <c:v>100</c:v>
                </c:pt>
                <c:pt idx="1">
                  <c:v>100</c:v>
                </c:pt>
                <c:pt idx="2">
                  <c:v>98.75</c:v>
                </c:pt>
                <c:pt idx="3">
                  <c:v>98.75</c:v>
                </c:pt>
                <c:pt idx="4">
                  <c:v>98.75</c:v>
                </c:pt>
                <c:pt idx="5">
                  <c:v>95</c:v>
                </c:pt>
                <c:pt idx="6">
                  <c:v>95</c:v>
                </c:pt>
                <c:pt idx="7">
                  <c:v>91.25</c:v>
                </c:pt>
                <c:pt idx="8">
                  <c:v>90</c:v>
                </c:pt>
                <c:pt idx="9">
                  <c:v>90</c:v>
                </c:pt>
                <c:pt idx="10">
                  <c:v>90</c:v>
                </c:pt>
                <c:pt idx="11">
                  <c:v>90</c:v>
                </c:pt>
                <c:pt idx="12">
                  <c:v>90</c:v>
                </c:pt>
                <c:pt idx="13">
                  <c:v>90</c:v>
                </c:pt>
                <c:pt idx="14">
                  <c:v>90</c:v>
                </c:pt>
                <c:pt idx="15">
                  <c:v>90</c:v>
                </c:pt>
                <c:pt idx="16">
                  <c:v>90</c:v>
                </c:pt>
                <c:pt idx="17">
                  <c:v>90</c:v>
                </c:pt>
                <c:pt idx="18">
                  <c:v>87</c:v>
                </c:pt>
                <c:pt idx="19">
                  <c:v>82.5</c:v>
                </c:pt>
                <c:pt idx="20">
                  <c:v>82.5</c:v>
                </c:pt>
                <c:pt idx="21">
                  <c:v>82.5</c:v>
                </c:pt>
                <c:pt idx="22">
                  <c:v>82.5</c:v>
                </c:pt>
                <c:pt idx="23">
                  <c:v>82.5</c:v>
                </c:pt>
                <c:pt idx="24">
                  <c:v>80.971999999999994</c:v>
                </c:pt>
                <c:pt idx="25">
                  <c:v>80.971999999999994</c:v>
                </c:pt>
                <c:pt idx="26">
                  <c:v>80.971999999999994</c:v>
                </c:pt>
                <c:pt idx="27">
                  <c:v>80.971999999999994</c:v>
                </c:pt>
                <c:pt idx="28">
                  <c:v>79.352999999999994</c:v>
                </c:pt>
                <c:pt idx="29">
                  <c:v>77.733000000000004</c:v>
                </c:pt>
                <c:pt idx="30">
                  <c:v>72.875</c:v>
                </c:pt>
                <c:pt idx="31">
                  <c:v>69.635999999999996</c:v>
                </c:pt>
                <c:pt idx="32">
                  <c:v>69.635999999999996</c:v>
                </c:pt>
                <c:pt idx="33">
                  <c:v>69.635999999999996</c:v>
                </c:pt>
                <c:pt idx="34">
                  <c:v>69.635999999999996</c:v>
                </c:pt>
                <c:pt idx="35">
                  <c:v>69.635999999999996</c:v>
                </c:pt>
                <c:pt idx="36">
                  <c:v>69.635999999999996</c:v>
                </c:pt>
                <c:pt idx="37">
                  <c:v>69.635999999999996</c:v>
                </c:pt>
                <c:pt idx="38">
                  <c:v>67.646000000000001</c:v>
                </c:pt>
                <c:pt idx="39">
                  <c:v>67.646000000000001</c:v>
                </c:pt>
                <c:pt idx="40">
                  <c:v>67.646000000000001</c:v>
                </c:pt>
                <c:pt idx="41">
                  <c:v>67.646000000000001</c:v>
                </c:pt>
                <c:pt idx="42">
                  <c:v>65.656999999999996</c:v>
                </c:pt>
                <c:pt idx="43">
                  <c:v>63.667000000000002</c:v>
                </c:pt>
                <c:pt idx="44">
                  <c:v>63.667000000000002</c:v>
                </c:pt>
                <c:pt idx="45">
                  <c:v>61.677999999999997</c:v>
                </c:pt>
                <c:pt idx="46">
                  <c:v>61.677999999999997</c:v>
                </c:pt>
                <c:pt idx="47">
                  <c:v>61.677999999999997</c:v>
                </c:pt>
                <c:pt idx="48">
                  <c:v>61.677999999999997</c:v>
                </c:pt>
                <c:pt idx="49">
                  <c:v>61.677999999999997</c:v>
                </c:pt>
                <c:pt idx="50">
                  <c:v>61.677999999999997</c:v>
                </c:pt>
                <c:pt idx="51">
                  <c:v>61.677999999999997</c:v>
                </c:pt>
                <c:pt idx="52">
                  <c:v>61.677999999999997</c:v>
                </c:pt>
                <c:pt idx="53">
                  <c:v>59.107999999999997</c:v>
                </c:pt>
                <c:pt idx="54">
                  <c:v>56.537999999999997</c:v>
                </c:pt>
                <c:pt idx="55">
                  <c:v>53.845999999999997</c:v>
                </c:pt>
                <c:pt idx="56">
                  <c:v>53.845999999999997</c:v>
                </c:pt>
                <c:pt idx="57">
                  <c:v>53.845999999999997</c:v>
                </c:pt>
                <c:pt idx="58">
                  <c:v>53.845999999999997</c:v>
                </c:pt>
                <c:pt idx="59">
                  <c:v>53.845999999999997</c:v>
                </c:pt>
                <c:pt idx="60">
                  <c:v>53.845999999999997</c:v>
                </c:pt>
                <c:pt idx="61">
                  <c:v>53.845999999999997</c:v>
                </c:pt>
                <c:pt idx="62">
                  <c:v>53.845999999999997</c:v>
                </c:pt>
                <c:pt idx="63">
                  <c:v>51.012</c:v>
                </c:pt>
                <c:pt idx="64">
                  <c:v>48.177999999999997</c:v>
                </c:pt>
                <c:pt idx="65">
                  <c:v>48.177999999999997</c:v>
                </c:pt>
                <c:pt idx="66">
                  <c:v>42.51</c:v>
                </c:pt>
                <c:pt idx="67">
                  <c:v>42.51</c:v>
                </c:pt>
                <c:pt idx="68">
                  <c:v>42.51</c:v>
                </c:pt>
                <c:pt idx="69">
                  <c:v>42.51</c:v>
                </c:pt>
                <c:pt idx="70">
                  <c:v>42.51</c:v>
                </c:pt>
                <c:pt idx="71">
                  <c:v>42.51</c:v>
                </c:pt>
                <c:pt idx="72">
                  <c:v>42.51</c:v>
                </c:pt>
                <c:pt idx="73">
                  <c:v>42.51</c:v>
                </c:pt>
                <c:pt idx="74">
                  <c:v>42.51</c:v>
                </c:pt>
                <c:pt idx="75">
                  <c:v>42.51</c:v>
                </c:pt>
                <c:pt idx="76">
                  <c:v>42.51</c:v>
                </c:pt>
                <c:pt idx="77">
                  <c:v>42.51</c:v>
                </c:pt>
                <c:pt idx="78">
                  <c:v>42.51</c:v>
                </c:pt>
                <c:pt idx="79">
                  <c:v>42.51</c:v>
                </c:pt>
                <c:pt idx="80">
                  <c:v>42.51</c:v>
                </c:pt>
                <c:pt idx="81">
                  <c:v>42.51</c:v>
                </c:pt>
                <c:pt idx="82">
                  <c:v>42.51</c:v>
                </c:pt>
                <c:pt idx="83">
                  <c:v>42.51</c:v>
                </c:pt>
                <c:pt idx="84">
                  <c:v>42.51</c:v>
                </c:pt>
                <c:pt idx="85">
                  <c:v>42.51</c:v>
                </c:pt>
                <c:pt idx="86">
                  <c:v>42.51</c:v>
                </c:pt>
                <c:pt idx="87">
                  <c:v>42.51</c:v>
                </c:pt>
                <c:pt idx="88">
                  <c:v>42.51</c:v>
                </c:pt>
                <c:pt idx="89">
                  <c:v>42.51</c:v>
                </c:pt>
                <c:pt idx="90">
                  <c:v>38.645000000000003</c:v>
                </c:pt>
                <c:pt idx="91">
                  <c:v>38.645000000000003</c:v>
                </c:pt>
                <c:pt idx="92">
                  <c:v>38.645000000000003</c:v>
                </c:pt>
                <c:pt idx="93">
                  <c:v>38.645000000000003</c:v>
                </c:pt>
                <c:pt idx="94">
                  <c:v>38.645000000000003</c:v>
                </c:pt>
                <c:pt idx="95">
                  <c:v>38.645000000000003</c:v>
                </c:pt>
              </c:numCache>
            </c:numRef>
          </c:yVal>
          <c:smooth val="0"/>
          <c:extLst>
            <c:ext xmlns:c16="http://schemas.microsoft.com/office/drawing/2014/chart" uri="{C3380CC4-5D6E-409C-BE32-E72D297353CC}">
              <c16:uniqueId val="{00000002-CEB4-4E03-9E81-5DB0F9E6E4FC}"/>
            </c:ext>
          </c:extLst>
        </c:ser>
        <c:ser>
          <c:idx val="3"/>
          <c:order val="3"/>
          <c:tx>
            <c:strRef>
              <c:f>Sheet1!$E$1</c:f>
              <c:strCache>
                <c:ptCount val="1"/>
                <c:pt idx="0">
                  <c:v>PH-not IPAH (N=57)</c:v>
                </c:pt>
              </c:strCache>
            </c:strRef>
          </c:tx>
          <c:spPr>
            <a:ln w="41275">
              <a:solidFill>
                <a:srgbClr val="00B0F0"/>
              </a:solidFill>
            </a:ln>
          </c:spPr>
          <c:marker>
            <c:symbol val="none"/>
          </c:marker>
          <c:xVal>
            <c:numRef>
              <c:f>Sheet1!$A$2:$A$107</c:f>
              <c:numCache>
                <c:formatCode>General</c:formatCode>
                <c:ptCount val="10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numCache>
            </c:numRef>
          </c:xVal>
          <c:yVal>
            <c:numRef>
              <c:f>Sheet1!$E$2:$E$107</c:f>
              <c:numCache>
                <c:formatCode>General</c:formatCode>
                <c:ptCount val="106"/>
                <c:pt idx="0">
                  <c:v>100</c:v>
                </c:pt>
                <c:pt idx="1">
                  <c:v>100</c:v>
                </c:pt>
                <c:pt idx="2">
                  <c:v>100</c:v>
                </c:pt>
                <c:pt idx="3">
                  <c:v>100</c:v>
                </c:pt>
                <c:pt idx="4">
                  <c:v>100</c:v>
                </c:pt>
                <c:pt idx="5">
                  <c:v>98.213999999999999</c:v>
                </c:pt>
                <c:pt idx="6">
                  <c:v>91.070999999999998</c:v>
                </c:pt>
                <c:pt idx="7">
                  <c:v>87.5</c:v>
                </c:pt>
                <c:pt idx="8">
                  <c:v>87.5</c:v>
                </c:pt>
                <c:pt idx="9">
                  <c:v>87.5</c:v>
                </c:pt>
                <c:pt idx="10">
                  <c:v>87.5</c:v>
                </c:pt>
                <c:pt idx="11">
                  <c:v>87.5</c:v>
                </c:pt>
                <c:pt idx="12">
                  <c:v>87.5</c:v>
                </c:pt>
                <c:pt idx="13">
                  <c:v>87.5</c:v>
                </c:pt>
                <c:pt idx="14">
                  <c:v>87.5</c:v>
                </c:pt>
                <c:pt idx="15">
                  <c:v>85.135000000000005</c:v>
                </c:pt>
                <c:pt idx="16">
                  <c:v>85.135000000000005</c:v>
                </c:pt>
                <c:pt idx="17">
                  <c:v>80.405000000000001</c:v>
                </c:pt>
                <c:pt idx="18">
                  <c:v>78.040999999999997</c:v>
                </c:pt>
                <c:pt idx="19">
                  <c:v>68.581000000000003</c:v>
                </c:pt>
                <c:pt idx="20">
                  <c:v>68.581000000000003</c:v>
                </c:pt>
                <c:pt idx="21">
                  <c:v>68.581000000000003</c:v>
                </c:pt>
                <c:pt idx="22">
                  <c:v>68.581000000000003</c:v>
                </c:pt>
                <c:pt idx="23">
                  <c:v>68.581000000000003</c:v>
                </c:pt>
                <c:pt idx="24">
                  <c:v>68.581000000000003</c:v>
                </c:pt>
                <c:pt idx="25">
                  <c:v>68.581000000000003</c:v>
                </c:pt>
                <c:pt idx="26">
                  <c:v>68.581000000000003</c:v>
                </c:pt>
                <c:pt idx="27">
                  <c:v>68.581000000000003</c:v>
                </c:pt>
                <c:pt idx="28">
                  <c:v>68.581000000000003</c:v>
                </c:pt>
                <c:pt idx="29">
                  <c:v>65.599000000000004</c:v>
                </c:pt>
                <c:pt idx="30">
                  <c:v>56.654000000000003</c:v>
                </c:pt>
                <c:pt idx="31">
                  <c:v>50.69</c:v>
                </c:pt>
                <c:pt idx="32">
                  <c:v>47.709000000000003</c:v>
                </c:pt>
                <c:pt idx="33">
                  <c:v>47.709000000000003</c:v>
                </c:pt>
                <c:pt idx="34">
                  <c:v>47.709000000000003</c:v>
                </c:pt>
                <c:pt idx="35">
                  <c:v>47.709000000000003</c:v>
                </c:pt>
                <c:pt idx="36">
                  <c:v>47.709000000000003</c:v>
                </c:pt>
                <c:pt idx="37">
                  <c:v>47.709000000000003</c:v>
                </c:pt>
                <c:pt idx="38">
                  <c:v>47.709000000000003</c:v>
                </c:pt>
                <c:pt idx="39">
                  <c:v>47.709000000000003</c:v>
                </c:pt>
                <c:pt idx="40">
                  <c:v>47.709000000000003</c:v>
                </c:pt>
                <c:pt idx="41">
                  <c:v>47.709000000000003</c:v>
                </c:pt>
                <c:pt idx="42">
                  <c:v>47.709000000000003</c:v>
                </c:pt>
                <c:pt idx="43">
                  <c:v>47.709000000000003</c:v>
                </c:pt>
                <c:pt idx="44">
                  <c:v>47.709000000000003</c:v>
                </c:pt>
                <c:pt idx="45">
                  <c:v>47.709000000000003</c:v>
                </c:pt>
                <c:pt idx="46">
                  <c:v>47.709000000000003</c:v>
                </c:pt>
                <c:pt idx="47">
                  <c:v>47.709000000000003</c:v>
                </c:pt>
                <c:pt idx="48">
                  <c:v>47.709000000000003</c:v>
                </c:pt>
                <c:pt idx="49">
                  <c:v>47.709000000000003</c:v>
                </c:pt>
                <c:pt idx="50">
                  <c:v>47.709000000000003</c:v>
                </c:pt>
                <c:pt idx="51">
                  <c:v>47.709000000000003</c:v>
                </c:pt>
                <c:pt idx="52">
                  <c:v>47.709000000000003</c:v>
                </c:pt>
                <c:pt idx="53">
                  <c:v>47.709000000000003</c:v>
                </c:pt>
                <c:pt idx="54">
                  <c:v>47.709000000000003</c:v>
                </c:pt>
                <c:pt idx="55">
                  <c:v>47.709000000000003</c:v>
                </c:pt>
                <c:pt idx="56">
                  <c:v>47.709000000000003</c:v>
                </c:pt>
                <c:pt idx="57">
                  <c:v>47.709000000000003</c:v>
                </c:pt>
                <c:pt idx="58">
                  <c:v>47.709000000000003</c:v>
                </c:pt>
                <c:pt idx="59">
                  <c:v>47.709000000000003</c:v>
                </c:pt>
                <c:pt idx="60">
                  <c:v>47.709000000000003</c:v>
                </c:pt>
              </c:numCache>
            </c:numRef>
          </c:yVal>
          <c:smooth val="0"/>
          <c:extLst>
            <c:ext xmlns:c16="http://schemas.microsoft.com/office/drawing/2014/chart" uri="{C3380CC4-5D6E-409C-BE32-E72D297353CC}">
              <c16:uniqueId val="{00000003-CEB4-4E03-9E81-5DB0F9E6E4FC}"/>
            </c:ext>
          </c:extLst>
        </c:ser>
        <c:dLbls>
          <c:showLegendKey val="0"/>
          <c:showVal val="0"/>
          <c:showCatName val="0"/>
          <c:showSerName val="0"/>
          <c:showPercent val="0"/>
          <c:showBubbleSize val="0"/>
        </c:dLbls>
        <c:axId val="664836384"/>
        <c:axId val="664836776"/>
      </c:scatterChart>
      <c:valAx>
        <c:axId val="664836384"/>
        <c:scaling>
          <c:orientation val="minMax"/>
          <c:max val="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36776"/>
        <c:crosses val="autoZero"/>
        <c:crossBetween val="midCat"/>
        <c:majorUnit val="1"/>
      </c:valAx>
      <c:valAx>
        <c:axId val="6648367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6384"/>
        <c:crosses val="autoZero"/>
        <c:crossBetween val="midCat"/>
        <c:majorUnit val="25"/>
      </c:valAx>
      <c:spPr>
        <a:noFill/>
        <a:ln>
          <a:solidFill>
            <a:schemeClr val="bg2"/>
          </a:solidFill>
        </a:ln>
      </c:spPr>
    </c:plotArea>
    <c:legend>
      <c:legendPos val="r"/>
      <c:layout>
        <c:manualLayout>
          <c:xMode val="edge"/>
          <c:yMode val="edge"/>
          <c:x val="0.14216814159292035"/>
          <c:y val="0.59873749179790026"/>
          <c:w val="0.25014098901354143"/>
          <c:h val="0.23533628608923884"/>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(N=441)</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99.546000000000006</c:v>
                </c:pt>
                <c:pt idx="3">
                  <c:v>99.32</c:v>
                </c:pt>
                <c:pt idx="4">
                  <c:v>99.32</c:v>
                </c:pt>
                <c:pt idx="5">
                  <c:v>97.953000000000003</c:v>
                </c:pt>
                <c:pt idx="6">
                  <c:v>95.661000000000001</c:v>
                </c:pt>
                <c:pt idx="7">
                  <c:v>90.135000000000005</c:v>
                </c:pt>
                <c:pt idx="8">
                  <c:v>89.903000000000006</c:v>
                </c:pt>
                <c:pt idx="9">
                  <c:v>89.903000000000006</c:v>
                </c:pt>
                <c:pt idx="10">
                  <c:v>89.903000000000006</c:v>
                </c:pt>
                <c:pt idx="11">
                  <c:v>89.903000000000006</c:v>
                </c:pt>
                <c:pt idx="12">
                  <c:v>89.903000000000006</c:v>
                </c:pt>
                <c:pt idx="13">
                  <c:v>89.903000000000006</c:v>
                </c:pt>
                <c:pt idx="14">
                  <c:v>89.903000000000006</c:v>
                </c:pt>
                <c:pt idx="15">
                  <c:v>89.326999999999998</c:v>
                </c:pt>
                <c:pt idx="16">
                  <c:v>88.171999999999997</c:v>
                </c:pt>
                <c:pt idx="17">
                  <c:v>87.016000000000005</c:v>
                </c:pt>
                <c:pt idx="18">
                  <c:v>83.253</c:v>
                </c:pt>
                <c:pt idx="19">
                  <c:v>77.41</c:v>
                </c:pt>
                <c:pt idx="20">
                  <c:v>77.116</c:v>
                </c:pt>
                <c:pt idx="21">
                  <c:v>76.822000000000003</c:v>
                </c:pt>
                <c:pt idx="22">
                  <c:v>76.822000000000003</c:v>
                </c:pt>
                <c:pt idx="23">
                  <c:v>76.822000000000003</c:v>
                </c:pt>
                <c:pt idx="24">
                  <c:v>76.822000000000003</c:v>
                </c:pt>
                <c:pt idx="25">
                  <c:v>76.822000000000003</c:v>
                </c:pt>
                <c:pt idx="26">
                  <c:v>76.48</c:v>
                </c:pt>
                <c:pt idx="27">
                  <c:v>76.48</c:v>
                </c:pt>
                <c:pt idx="28">
                  <c:v>75.793999999999997</c:v>
                </c:pt>
                <c:pt idx="29">
                  <c:v>73.051000000000002</c:v>
                </c:pt>
                <c:pt idx="30">
                  <c:v>69.278000000000006</c:v>
                </c:pt>
                <c:pt idx="31">
                  <c:v>64.477000000000004</c:v>
                </c:pt>
                <c:pt idx="32">
                  <c:v>64.134</c:v>
                </c:pt>
                <c:pt idx="33">
                  <c:v>64.134</c:v>
                </c:pt>
                <c:pt idx="34">
                  <c:v>64.134</c:v>
                </c:pt>
                <c:pt idx="35">
                  <c:v>64.134</c:v>
                </c:pt>
                <c:pt idx="36">
                  <c:v>64.134</c:v>
                </c:pt>
                <c:pt idx="37">
                  <c:v>64.134</c:v>
                </c:pt>
                <c:pt idx="38">
                  <c:v>64.134</c:v>
                </c:pt>
                <c:pt idx="39">
                  <c:v>64.134</c:v>
                </c:pt>
                <c:pt idx="40">
                  <c:v>63.716999999999999</c:v>
                </c:pt>
                <c:pt idx="41">
                  <c:v>62.045999999999999</c:v>
                </c:pt>
                <c:pt idx="42">
                  <c:v>60.78</c:v>
                </c:pt>
                <c:pt idx="43">
                  <c:v>57.375</c:v>
                </c:pt>
                <c:pt idx="44">
                  <c:v>56.944000000000003</c:v>
                </c:pt>
                <c:pt idx="45">
                  <c:v>56.944000000000003</c:v>
                </c:pt>
                <c:pt idx="46">
                  <c:v>56.944000000000003</c:v>
                </c:pt>
                <c:pt idx="47">
                  <c:v>56.944000000000003</c:v>
                </c:pt>
                <c:pt idx="48">
                  <c:v>56.944000000000003</c:v>
                </c:pt>
                <c:pt idx="49">
                  <c:v>56.944000000000003</c:v>
                </c:pt>
                <c:pt idx="50">
                  <c:v>56.417000000000002</c:v>
                </c:pt>
                <c:pt idx="51">
                  <c:v>55.878999999999998</c:v>
                </c:pt>
                <c:pt idx="52">
                  <c:v>55.878999999999998</c:v>
                </c:pt>
                <c:pt idx="53">
                  <c:v>54.268000000000001</c:v>
                </c:pt>
                <c:pt idx="54">
                  <c:v>51.011000000000003</c:v>
                </c:pt>
                <c:pt idx="55">
                  <c:v>48.274000000000001</c:v>
                </c:pt>
                <c:pt idx="56">
                  <c:v>47.712000000000003</c:v>
                </c:pt>
                <c:pt idx="57">
                  <c:v>47.712000000000003</c:v>
                </c:pt>
                <c:pt idx="58">
                  <c:v>47.712000000000003</c:v>
                </c:pt>
                <c:pt idx="59">
                  <c:v>47.712000000000003</c:v>
                </c:pt>
                <c:pt idx="60">
                  <c:v>47.712000000000003</c:v>
                </c:pt>
                <c:pt idx="61">
                  <c:v>47.712000000000003</c:v>
                </c:pt>
                <c:pt idx="62">
                  <c:v>47.712000000000003</c:v>
                </c:pt>
                <c:pt idx="63">
                  <c:v>47.712000000000003</c:v>
                </c:pt>
                <c:pt idx="64">
                  <c:v>47.712000000000003</c:v>
                </c:pt>
                <c:pt idx="65">
                  <c:v>46.329000000000001</c:v>
                </c:pt>
                <c:pt idx="66">
                  <c:v>44.945999999999998</c:v>
                </c:pt>
                <c:pt idx="67">
                  <c:v>42.180999999999997</c:v>
                </c:pt>
                <c:pt idx="68">
                  <c:v>41.478000000000002</c:v>
                </c:pt>
                <c:pt idx="69">
                  <c:v>41.478000000000002</c:v>
                </c:pt>
                <c:pt idx="70">
                  <c:v>41.478000000000002</c:v>
                </c:pt>
                <c:pt idx="71">
                  <c:v>41.478000000000002</c:v>
                </c:pt>
                <c:pt idx="72">
                  <c:v>41.478000000000002</c:v>
                </c:pt>
                <c:pt idx="73">
                  <c:v>41.478000000000002</c:v>
                </c:pt>
                <c:pt idx="74">
                  <c:v>41.478000000000002</c:v>
                </c:pt>
                <c:pt idx="75">
                  <c:v>41.478000000000002</c:v>
                </c:pt>
                <c:pt idx="76">
                  <c:v>40.695</c:v>
                </c:pt>
                <c:pt idx="77">
                  <c:v>39.130000000000003</c:v>
                </c:pt>
                <c:pt idx="78">
                  <c:v>39.130000000000003</c:v>
                </c:pt>
                <c:pt idx="79">
                  <c:v>37.564999999999998</c:v>
                </c:pt>
                <c:pt idx="80">
                  <c:v>36.781999999999996</c:v>
                </c:pt>
                <c:pt idx="81">
                  <c:v>36.781999999999996</c:v>
                </c:pt>
                <c:pt idx="82">
                  <c:v>36.781999999999996</c:v>
                </c:pt>
                <c:pt idx="83">
                  <c:v>36.781999999999996</c:v>
                </c:pt>
                <c:pt idx="84">
                  <c:v>36.781999999999996</c:v>
                </c:pt>
                <c:pt idx="85">
                  <c:v>36.781999999999996</c:v>
                </c:pt>
                <c:pt idx="86">
                  <c:v>36.781999999999996</c:v>
                </c:pt>
                <c:pt idx="87">
                  <c:v>36.781999999999996</c:v>
                </c:pt>
                <c:pt idx="88">
                  <c:v>36.781999999999996</c:v>
                </c:pt>
                <c:pt idx="89">
                  <c:v>36.781999999999996</c:v>
                </c:pt>
                <c:pt idx="90">
                  <c:v>34.552999999999997</c:v>
                </c:pt>
                <c:pt idx="91">
                  <c:v>32.323999999999998</c:v>
                </c:pt>
                <c:pt idx="92">
                  <c:v>32.323999999999998</c:v>
                </c:pt>
                <c:pt idx="93">
                  <c:v>32.323999999999998</c:v>
                </c:pt>
                <c:pt idx="94">
                  <c:v>32.323999999999998</c:v>
                </c:pt>
                <c:pt idx="95">
                  <c:v>32.323999999999998</c:v>
                </c:pt>
                <c:pt idx="96">
                  <c:v>32.323999999999998</c:v>
                </c:pt>
                <c:pt idx="97">
                  <c:v>32.323999999999998</c:v>
                </c:pt>
                <c:pt idx="98">
                  <c:v>32.323999999999998</c:v>
                </c:pt>
                <c:pt idx="99">
                  <c:v>32.323999999999998</c:v>
                </c:pt>
                <c:pt idx="100">
                  <c:v>32.323999999999998</c:v>
                </c:pt>
                <c:pt idx="101">
                  <c:v>32.323999999999998</c:v>
                </c:pt>
                <c:pt idx="102">
                  <c:v>27.475000000000001</c:v>
                </c:pt>
                <c:pt idx="103">
                  <c:v>27.475000000000001</c:v>
                </c:pt>
                <c:pt idx="104">
                  <c:v>27.475000000000001</c:v>
                </c:pt>
                <c:pt idx="105">
                  <c:v>27.475000000000001</c:v>
                </c:pt>
                <c:pt idx="106">
                  <c:v>27.475000000000001</c:v>
                </c:pt>
                <c:pt idx="107">
                  <c:v>27.475000000000001</c:v>
                </c:pt>
                <c:pt idx="108">
                  <c:v>27.475000000000001</c:v>
                </c:pt>
                <c:pt idx="109">
                  <c:v>27.475000000000001</c:v>
                </c:pt>
                <c:pt idx="110">
                  <c:v>27.475000000000001</c:v>
                </c:pt>
                <c:pt idx="111">
                  <c:v>27.475000000000001</c:v>
                </c:pt>
                <c:pt idx="112">
                  <c:v>27.475000000000001</c:v>
                </c:pt>
                <c:pt idx="113">
                  <c:v>27.475000000000001</c:v>
                </c:pt>
                <c:pt idx="114">
                  <c:v>25.361999999999998</c:v>
                </c:pt>
                <c:pt idx="115">
                  <c:v>25.361999999999998</c:v>
                </c:pt>
                <c:pt idx="116">
                  <c:v>25.361999999999998</c:v>
                </c:pt>
                <c:pt idx="117">
                  <c:v>25.361999999999998</c:v>
                </c:pt>
                <c:pt idx="118">
                  <c:v>25.361999999999998</c:v>
                </c:pt>
                <c:pt idx="119">
                  <c:v>25.361999999999998</c:v>
                </c:pt>
                <c:pt idx="120">
                  <c:v>25.361999999999998</c:v>
                </c:pt>
              </c:numCache>
            </c:numRef>
          </c:yVal>
          <c:smooth val="0"/>
          <c:extLst>
            <c:ext xmlns:c16="http://schemas.microsoft.com/office/drawing/2014/chart" uri="{C3380CC4-5D6E-409C-BE32-E72D297353CC}">
              <c16:uniqueId val="{00000000-8798-4061-AB59-DD85397AA014}"/>
            </c:ext>
          </c:extLst>
        </c:ser>
        <c:ser>
          <c:idx val="1"/>
          <c:order val="1"/>
          <c:tx>
            <c:strRef>
              <c:f>Sheet1!$C$1</c:f>
              <c:strCache>
                <c:ptCount val="1"/>
                <c:pt idx="0">
                  <c:v>No Induction (N=379)</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99.736000000000004</c:v>
                </c:pt>
                <c:pt idx="3">
                  <c:v>99.471999999999994</c:v>
                </c:pt>
                <c:pt idx="4">
                  <c:v>98.941999999999993</c:v>
                </c:pt>
                <c:pt idx="5">
                  <c:v>97.075999999999993</c:v>
                </c:pt>
                <c:pt idx="6">
                  <c:v>92.798000000000002</c:v>
                </c:pt>
                <c:pt idx="7">
                  <c:v>89.043000000000006</c:v>
                </c:pt>
                <c:pt idx="8">
                  <c:v>87.965999999999994</c:v>
                </c:pt>
                <c:pt idx="9">
                  <c:v>87.965999999999994</c:v>
                </c:pt>
                <c:pt idx="10">
                  <c:v>87.965999999999994</c:v>
                </c:pt>
                <c:pt idx="11">
                  <c:v>87.965999999999994</c:v>
                </c:pt>
                <c:pt idx="12">
                  <c:v>87.685000000000002</c:v>
                </c:pt>
                <c:pt idx="13">
                  <c:v>87.685000000000002</c:v>
                </c:pt>
                <c:pt idx="14">
                  <c:v>87.36</c:v>
                </c:pt>
                <c:pt idx="15">
                  <c:v>87.034000000000006</c:v>
                </c:pt>
                <c:pt idx="16">
                  <c:v>85.730999999999995</c:v>
                </c:pt>
                <c:pt idx="17">
                  <c:v>84.427000000000007</c:v>
                </c:pt>
                <c:pt idx="18">
                  <c:v>79.826999999999998</c:v>
                </c:pt>
                <c:pt idx="19">
                  <c:v>74.879000000000005</c:v>
                </c:pt>
                <c:pt idx="20">
                  <c:v>72.900000000000006</c:v>
                </c:pt>
                <c:pt idx="21">
                  <c:v>72.564999999999998</c:v>
                </c:pt>
                <c:pt idx="22">
                  <c:v>71.894000000000005</c:v>
                </c:pt>
                <c:pt idx="23">
                  <c:v>71.894000000000005</c:v>
                </c:pt>
                <c:pt idx="24">
                  <c:v>71.552999999999997</c:v>
                </c:pt>
                <c:pt idx="25">
                  <c:v>71.552999999999997</c:v>
                </c:pt>
                <c:pt idx="26">
                  <c:v>71.176000000000002</c:v>
                </c:pt>
                <c:pt idx="27">
                  <c:v>71.176000000000002</c:v>
                </c:pt>
                <c:pt idx="28">
                  <c:v>71.176000000000002</c:v>
                </c:pt>
                <c:pt idx="29">
                  <c:v>70.409000000000006</c:v>
                </c:pt>
                <c:pt idx="30">
                  <c:v>67.322000000000003</c:v>
                </c:pt>
                <c:pt idx="31">
                  <c:v>64.611999999999995</c:v>
                </c:pt>
                <c:pt idx="32">
                  <c:v>63.436999999999998</c:v>
                </c:pt>
                <c:pt idx="33">
                  <c:v>62.649000000000001</c:v>
                </c:pt>
                <c:pt idx="34">
                  <c:v>62.252000000000002</c:v>
                </c:pt>
                <c:pt idx="35">
                  <c:v>62.252000000000002</c:v>
                </c:pt>
                <c:pt idx="36">
                  <c:v>62.252000000000002</c:v>
                </c:pt>
                <c:pt idx="37">
                  <c:v>62.252000000000002</c:v>
                </c:pt>
                <c:pt idx="38">
                  <c:v>61.801000000000002</c:v>
                </c:pt>
                <c:pt idx="39">
                  <c:v>61.35</c:v>
                </c:pt>
                <c:pt idx="40">
                  <c:v>61.35</c:v>
                </c:pt>
                <c:pt idx="41">
                  <c:v>59.545999999999999</c:v>
                </c:pt>
                <c:pt idx="42">
                  <c:v>56.387999999999998</c:v>
                </c:pt>
                <c:pt idx="43">
                  <c:v>54.128999999999998</c:v>
                </c:pt>
                <c:pt idx="44">
                  <c:v>53.67</c:v>
                </c:pt>
                <c:pt idx="45">
                  <c:v>53.207000000000001</c:v>
                </c:pt>
                <c:pt idx="46">
                  <c:v>53.207000000000001</c:v>
                </c:pt>
                <c:pt idx="47">
                  <c:v>53.207000000000001</c:v>
                </c:pt>
                <c:pt idx="48">
                  <c:v>53.207000000000001</c:v>
                </c:pt>
                <c:pt idx="49">
                  <c:v>53.207000000000001</c:v>
                </c:pt>
                <c:pt idx="50">
                  <c:v>52.652999999999999</c:v>
                </c:pt>
                <c:pt idx="51">
                  <c:v>52.652999999999999</c:v>
                </c:pt>
                <c:pt idx="52">
                  <c:v>52.087000000000003</c:v>
                </c:pt>
                <c:pt idx="53">
                  <c:v>50.387999999999998</c:v>
                </c:pt>
                <c:pt idx="54">
                  <c:v>46.399000000000001</c:v>
                </c:pt>
                <c:pt idx="55">
                  <c:v>44.106999999999999</c:v>
                </c:pt>
                <c:pt idx="56">
                  <c:v>44.106999999999999</c:v>
                </c:pt>
                <c:pt idx="57">
                  <c:v>44.106999999999999</c:v>
                </c:pt>
                <c:pt idx="58">
                  <c:v>44.106999999999999</c:v>
                </c:pt>
                <c:pt idx="59">
                  <c:v>44.106999999999999</c:v>
                </c:pt>
                <c:pt idx="60">
                  <c:v>44.106999999999999</c:v>
                </c:pt>
                <c:pt idx="61">
                  <c:v>43.468000000000004</c:v>
                </c:pt>
                <c:pt idx="62">
                  <c:v>42.789000000000001</c:v>
                </c:pt>
                <c:pt idx="63">
                  <c:v>42.087000000000003</c:v>
                </c:pt>
                <c:pt idx="64">
                  <c:v>40.685000000000002</c:v>
                </c:pt>
                <c:pt idx="65">
                  <c:v>40.685000000000002</c:v>
                </c:pt>
                <c:pt idx="66">
                  <c:v>35.073</c:v>
                </c:pt>
                <c:pt idx="67">
                  <c:v>35.073</c:v>
                </c:pt>
                <c:pt idx="68">
                  <c:v>34.371000000000002</c:v>
                </c:pt>
                <c:pt idx="69">
                  <c:v>34.371000000000002</c:v>
                </c:pt>
                <c:pt idx="70">
                  <c:v>33.67</c:v>
                </c:pt>
                <c:pt idx="71">
                  <c:v>33.67</c:v>
                </c:pt>
                <c:pt idx="72">
                  <c:v>33.67</c:v>
                </c:pt>
                <c:pt idx="73">
                  <c:v>33.67</c:v>
                </c:pt>
                <c:pt idx="74">
                  <c:v>33.67</c:v>
                </c:pt>
                <c:pt idx="75">
                  <c:v>32.828000000000003</c:v>
                </c:pt>
                <c:pt idx="76">
                  <c:v>32.828000000000003</c:v>
                </c:pt>
                <c:pt idx="77">
                  <c:v>32.828000000000003</c:v>
                </c:pt>
                <c:pt idx="78">
                  <c:v>32.828000000000003</c:v>
                </c:pt>
                <c:pt idx="79">
                  <c:v>32.828000000000003</c:v>
                </c:pt>
                <c:pt idx="80">
                  <c:v>32.828000000000003</c:v>
                </c:pt>
                <c:pt idx="81">
                  <c:v>32.828000000000003</c:v>
                </c:pt>
                <c:pt idx="82">
                  <c:v>32.828000000000003</c:v>
                </c:pt>
                <c:pt idx="83">
                  <c:v>32.828000000000003</c:v>
                </c:pt>
                <c:pt idx="84">
                  <c:v>32.828000000000003</c:v>
                </c:pt>
                <c:pt idx="85">
                  <c:v>32.828000000000003</c:v>
                </c:pt>
                <c:pt idx="86">
                  <c:v>32.828000000000003</c:v>
                </c:pt>
                <c:pt idx="87">
                  <c:v>32.828000000000003</c:v>
                </c:pt>
                <c:pt idx="88">
                  <c:v>32.828000000000003</c:v>
                </c:pt>
                <c:pt idx="89">
                  <c:v>30.838999999999999</c:v>
                </c:pt>
                <c:pt idx="90">
                  <c:v>29.844000000000001</c:v>
                </c:pt>
                <c:pt idx="91">
                  <c:v>27.853999999999999</c:v>
                </c:pt>
                <c:pt idx="92">
                  <c:v>27.853999999999999</c:v>
                </c:pt>
                <c:pt idx="93">
                  <c:v>27.853999999999999</c:v>
                </c:pt>
                <c:pt idx="94">
                  <c:v>27.853999999999999</c:v>
                </c:pt>
                <c:pt idx="95">
                  <c:v>27.853999999999999</c:v>
                </c:pt>
                <c:pt idx="96">
                  <c:v>27.853999999999999</c:v>
                </c:pt>
                <c:pt idx="97">
                  <c:v>26.74</c:v>
                </c:pt>
                <c:pt idx="98">
                  <c:v>26.74</c:v>
                </c:pt>
                <c:pt idx="99">
                  <c:v>25.524999999999999</c:v>
                </c:pt>
                <c:pt idx="100">
                  <c:v>24.309000000000001</c:v>
                </c:pt>
                <c:pt idx="101">
                  <c:v>23.094000000000001</c:v>
                </c:pt>
                <c:pt idx="102">
                  <c:v>23.094000000000001</c:v>
                </c:pt>
                <c:pt idx="103">
                  <c:v>23.094000000000001</c:v>
                </c:pt>
                <c:pt idx="104">
                  <c:v>23.094000000000001</c:v>
                </c:pt>
                <c:pt idx="105">
                  <c:v>23.094000000000001</c:v>
                </c:pt>
                <c:pt idx="106">
                  <c:v>23.094000000000001</c:v>
                </c:pt>
                <c:pt idx="107">
                  <c:v>23.094000000000001</c:v>
                </c:pt>
                <c:pt idx="108">
                  <c:v>23.094000000000001</c:v>
                </c:pt>
                <c:pt idx="109">
                  <c:v>23.094000000000001</c:v>
                </c:pt>
                <c:pt idx="110">
                  <c:v>23.094000000000001</c:v>
                </c:pt>
                <c:pt idx="111">
                  <c:v>23.094000000000001</c:v>
                </c:pt>
                <c:pt idx="112">
                  <c:v>23.094000000000001</c:v>
                </c:pt>
                <c:pt idx="113">
                  <c:v>21.553999999999998</c:v>
                </c:pt>
                <c:pt idx="114">
                  <c:v>21.553999999999998</c:v>
                </c:pt>
                <c:pt idx="115">
                  <c:v>21.553999999999998</c:v>
                </c:pt>
                <c:pt idx="116">
                  <c:v>21.553999999999998</c:v>
                </c:pt>
                <c:pt idx="117">
                  <c:v>21.553999999999998</c:v>
                </c:pt>
                <c:pt idx="118">
                  <c:v>21.553999999999998</c:v>
                </c:pt>
                <c:pt idx="119">
                  <c:v>21.553999999999998</c:v>
                </c:pt>
                <c:pt idx="120">
                  <c:v>21.553999999999998</c:v>
                </c:pt>
              </c:numCache>
            </c:numRef>
          </c:yVal>
          <c:smooth val="0"/>
          <c:extLst>
            <c:ext xmlns:c16="http://schemas.microsoft.com/office/drawing/2014/chart" uri="{C3380CC4-5D6E-409C-BE32-E72D297353CC}">
              <c16:uniqueId val="{00000001-8798-4061-AB59-DD85397AA014}"/>
            </c:ext>
          </c:extLst>
        </c:ser>
        <c:dLbls>
          <c:showLegendKey val="0"/>
          <c:showVal val="0"/>
          <c:showCatName val="0"/>
          <c:showSerName val="0"/>
          <c:showPercent val="0"/>
          <c:showBubbleSize val="0"/>
        </c:dLbls>
        <c:axId val="664837560"/>
        <c:axId val="664837952"/>
      </c:scatterChart>
      <c:valAx>
        <c:axId val="664837560"/>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37952"/>
        <c:crosses val="autoZero"/>
        <c:crossBetween val="midCat"/>
        <c:majorUnit val="1"/>
      </c:valAx>
      <c:valAx>
        <c:axId val="664837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Bronchiolitis Obliterans Syndrome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7560"/>
        <c:crosses val="autoZero"/>
        <c:crossBetween val="midCat"/>
        <c:majorUnit val="25"/>
      </c:valAx>
      <c:spPr>
        <a:noFill/>
        <a:ln>
          <a:solidFill>
            <a:schemeClr val="bg2"/>
          </a:solidFill>
        </a:ln>
      </c:spPr>
    </c:plotArea>
    <c:legend>
      <c:legendPos val="r"/>
      <c:layout>
        <c:manualLayout>
          <c:xMode val="edge"/>
          <c:yMode val="edge"/>
          <c:x val="0.13921828908554573"/>
          <c:y val="0.67509842519685037"/>
          <c:w val="0.30789828815646136"/>
          <c:h val="0.14834561002455338"/>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75239820686"/>
          <c:y val="3.3590508847684365E-2"/>
          <c:w val="0.8419813950247369"/>
          <c:h val="0.80568876471086259"/>
        </c:manualLayout>
      </c:layout>
      <c:scatterChart>
        <c:scatterStyle val="lineMarker"/>
        <c:varyColors val="0"/>
        <c:ser>
          <c:idx val="0"/>
          <c:order val="0"/>
          <c:tx>
            <c:strRef>
              <c:f>Sheet1!$B$1</c:f>
              <c:strCache>
                <c:ptCount val="1"/>
                <c:pt idx="0">
                  <c:v>Freedom from Severe Renal Dysfunction (N=900)</c:v>
                </c:pt>
              </c:strCache>
            </c:strRef>
          </c:tx>
          <c:spPr>
            <a:ln w="41275">
              <a:solidFill>
                <a:srgbClr val="00B05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Sheet1!$B$2:$B$227</c:f>
              <c:numCache>
                <c:formatCode>General</c:formatCode>
                <c:ptCount val="226"/>
                <c:pt idx="0">
                  <c:v>100</c:v>
                </c:pt>
                <c:pt idx="1">
                  <c:v>100</c:v>
                </c:pt>
                <c:pt idx="2">
                  <c:v>99.778000000000006</c:v>
                </c:pt>
                <c:pt idx="3">
                  <c:v>99.667000000000002</c:v>
                </c:pt>
                <c:pt idx="4">
                  <c:v>99.332999999999998</c:v>
                </c:pt>
                <c:pt idx="5">
                  <c:v>98.884</c:v>
                </c:pt>
                <c:pt idx="6">
                  <c:v>98.320999999999998</c:v>
                </c:pt>
                <c:pt idx="7">
                  <c:v>97.304000000000002</c:v>
                </c:pt>
                <c:pt idx="8">
                  <c:v>97.304000000000002</c:v>
                </c:pt>
                <c:pt idx="9">
                  <c:v>97.304000000000002</c:v>
                </c:pt>
                <c:pt idx="10">
                  <c:v>97.07</c:v>
                </c:pt>
                <c:pt idx="11">
                  <c:v>97.07</c:v>
                </c:pt>
                <c:pt idx="12">
                  <c:v>97.07</c:v>
                </c:pt>
                <c:pt idx="13">
                  <c:v>97.07</c:v>
                </c:pt>
                <c:pt idx="14">
                  <c:v>97.07</c:v>
                </c:pt>
                <c:pt idx="15">
                  <c:v>96.793000000000006</c:v>
                </c:pt>
                <c:pt idx="16">
                  <c:v>96.793000000000006</c:v>
                </c:pt>
                <c:pt idx="17">
                  <c:v>96.653999999999996</c:v>
                </c:pt>
                <c:pt idx="18">
                  <c:v>96.515000000000001</c:v>
                </c:pt>
                <c:pt idx="19">
                  <c:v>95.956999999999994</c:v>
                </c:pt>
                <c:pt idx="20">
                  <c:v>95.816999999999993</c:v>
                </c:pt>
                <c:pt idx="21">
                  <c:v>95.816999999999993</c:v>
                </c:pt>
                <c:pt idx="22">
                  <c:v>95.816999999999993</c:v>
                </c:pt>
                <c:pt idx="23">
                  <c:v>95.816999999999993</c:v>
                </c:pt>
                <c:pt idx="24">
                  <c:v>95.668000000000006</c:v>
                </c:pt>
                <c:pt idx="25">
                  <c:v>95.668000000000006</c:v>
                </c:pt>
                <c:pt idx="26">
                  <c:v>95.668000000000006</c:v>
                </c:pt>
                <c:pt idx="27">
                  <c:v>95.668000000000006</c:v>
                </c:pt>
                <c:pt idx="28">
                  <c:v>95.668000000000006</c:v>
                </c:pt>
                <c:pt idx="29">
                  <c:v>95.668000000000006</c:v>
                </c:pt>
                <c:pt idx="30">
                  <c:v>95.149000000000001</c:v>
                </c:pt>
                <c:pt idx="31">
                  <c:v>95.149000000000001</c:v>
                </c:pt>
                <c:pt idx="32">
                  <c:v>94.796000000000006</c:v>
                </c:pt>
                <c:pt idx="33">
                  <c:v>94.796000000000006</c:v>
                </c:pt>
                <c:pt idx="34">
                  <c:v>94.796000000000006</c:v>
                </c:pt>
                <c:pt idx="35">
                  <c:v>94.796000000000006</c:v>
                </c:pt>
                <c:pt idx="36">
                  <c:v>94.796000000000006</c:v>
                </c:pt>
                <c:pt idx="37">
                  <c:v>94.796000000000006</c:v>
                </c:pt>
                <c:pt idx="38">
                  <c:v>94.796000000000006</c:v>
                </c:pt>
                <c:pt idx="39">
                  <c:v>94.796000000000006</c:v>
                </c:pt>
                <c:pt idx="40">
                  <c:v>94.796000000000006</c:v>
                </c:pt>
                <c:pt idx="41">
                  <c:v>94.578999999999994</c:v>
                </c:pt>
                <c:pt idx="42">
                  <c:v>93.926000000000002</c:v>
                </c:pt>
                <c:pt idx="43">
                  <c:v>93.484999999999999</c:v>
                </c:pt>
                <c:pt idx="44">
                  <c:v>93.484999999999999</c:v>
                </c:pt>
                <c:pt idx="45">
                  <c:v>93.484999999999999</c:v>
                </c:pt>
                <c:pt idx="46">
                  <c:v>93.484999999999999</c:v>
                </c:pt>
                <c:pt idx="47">
                  <c:v>93.484999999999999</c:v>
                </c:pt>
                <c:pt idx="48">
                  <c:v>93.484999999999999</c:v>
                </c:pt>
                <c:pt idx="49">
                  <c:v>93.484999999999999</c:v>
                </c:pt>
                <c:pt idx="50">
                  <c:v>93.484999999999999</c:v>
                </c:pt>
                <c:pt idx="51">
                  <c:v>93.203999999999994</c:v>
                </c:pt>
                <c:pt idx="52">
                  <c:v>93.203999999999994</c:v>
                </c:pt>
                <c:pt idx="53">
                  <c:v>92.635000000000005</c:v>
                </c:pt>
                <c:pt idx="54">
                  <c:v>91.775000000000006</c:v>
                </c:pt>
                <c:pt idx="55">
                  <c:v>91.486999999999995</c:v>
                </c:pt>
                <c:pt idx="56">
                  <c:v>91.486999999999995</c:v>
                </c:pt>
                <c:pt idx="57">
                  <c:v>91.486999999999995</c:v>
                </c:pt>
                <c:pt idx="58">
                  <c:v>91.486999999999995</c:v>
                </c:pt>
                <c:pt idx="59">
                  <c:v>91.486999999999995</c:v>
                </c:pt>
                <c:pt idx="60">
                  <c:v>91.486999999999995</c:v>
                </c:pt>
                <c:pt idx="61">
                  <c:v>91.486999999999995</c:v>
                </c:pt>
                <c:pt idx="62">
                  <c:v>91.486999999999995</c:v>
                </c:pt>
                <c:pt idx="63">
                  <c:v>91.486999999999995</c:v>
                </c:pt>
                <c:pt idx="64">
                  <c:v>91.486999999999995</c:v>
                </c:pt>
                <c:pt idx="65">
                  <c:v>91.135000000000005</c:v>
                </c:pt>
                <c:pt idx="66">
                  <c:v>90.430999999999997</c:v>
                </c:pt>
                <c:pt idx="67">
                  <c:v>90.075999999999993</c:v>
                </c:pt>
                <c:pt idx="68">
                  <c:v>89.72</c:v>
                </c:pt>
                <c:pt idx="69">
                  <c:v>89.72</c:v>
                </c:pt>
                <c:pt idx="70">
                  <c:v>89.72</c:v>
                </c:pt>
                <c:pt idx="71">
                  <c:v>89.72</c:v>
                </c:pt>
                <c:pt idx="72">
                  <c:v>89.331999999999994</c:v>
                </c:pt>
                <c:pt idx="73">
                  <c:v>89.331999999999994</c:v>
                </c:pt>
                <c:pt idx="74">
                  <c:v>89.331999999999994</c:v>
                </c:pt>
                <c:pt idx="75">
                  <c:v>89.331999999999994</c:v>
                </c:pt>
                <c:pt idx="76">
                  <c:v>89.331999999999994</c:v>
                </c:pt>
                <c:pt idx="77">
                  <c:v>88.442999999999998</c:v>
                </c:pt>
                <c:pt idx="78">
                  <c:v>88.442999999999998</c:v>
                </c:pt>
                <c:pt idx="79">
                  <c:v>87.992000000000004</c:v>
                </c:pt>
                <c:pt idx="80">
                  <c:v>87.537999999999997</c:v>
                </c:pt>
                <c:pt idx="81">
                  <c:v>87.537999999999997</c:v>
                </c:pt>
                <c:pt idx="82">
                  <c:v>87.537999999999997</c:v>
                </c:pt>
                <c:pt idx="83">
                  <c:v>87.537999999999997</c:v>
                </c:pt>
                <c:pt idx="84">
                  <c:v>87.537999999999997</c:v>
                </c:pt>
                <c:pt idx="85">
                  <c:v>87.537999999999997</c:v>
                </c:pt>
                <c:pt idx="86">
                  <c:v>87.537999999999997</c:v>
                </c:pt>
                <c:pt idx="87">
                  <c:v>87.537999999999997</c:v>
                </c:pt>
                <c:pt idx="88">
                  <c:v>87.537999999999997</c:v>
                </c:pt>
                <c:pt idx="89">
                  <c:v>87.537999999999997</c:v>
                </c:pt>
                <c:pt idx="90">
                  <c:v>87.537999999999997</c:v>
                </c:pt>
                <c:pt idx="91">
                  <c:v>86.983999999999995</c:v>
                </c:pt>
                <c:pt idx="92">
                  <c:v>86.983999999999995</c:v>
                </c:pt>
                <c:pt idx="93">
                  <c:v>86.983999999999995</c:v>
                </c:pt>
                <c:pt idx="94">
                  <c:v>86.983999999999995</c:v>
                </c:pt>
                <c:pt idx="95">
                  <c:v>86.983999999999995</c:v>
                </c:pt>
                <c:pt idx="96">
                  <c:v>86.983999999999995</c:v>
                </c:pt>
                <c:pt idx="97">
                  <c:v>86.983999999999995</c:v>
                </c:pt>
                <c:pt idx="98">
                  <c:v>86.983999999999995</c:v>
                </c:pt>
                <c:pt idx="99">
                  <c:v>86.983999999999995</c:v>
                </c:pt>
                <c:pt idx="100">
                  <c:v>86.265000000000001</c:v>
                </c:pt>
                <c:pt idx="101">
                  <c:v>84.090999999999994</c:v>
                </c:pt>
                <c:pt idx="102">
                  <c:v>82.634</c:v>
                </c:pt>
                <c:pt idx="103">
                  <c:v>81.159000000000006</c:v>
                </c:pt>
                <c:pt idx="104">
                  <c:v>81.159000000000006</c:v>
                </c:pt>
                <c:pt idx="105">
                  <c:v>81.159000000000006</c:v>
                </c:pt>
                <c:pt idx="106">
                  <c:v>81.159000000000006</c:v>
                </c:pt>
                <c:pt idx="107">
                  <c:v>81.159000000000006</c:v>
                </c:pt>
                <c:pt idx="108">
                  <c:v>81.159000000000006</c:v>
                </c:pt>
                <c:pt idx="109">
                  <c:v>81.159000000000006</c:v>
                </c:pt>
                <c:pt idx="110">
                  <c:v>80.215000000000003</c:v>
                </c:pt>
                <c:pt idx="111">
                  <c:v>80.215000000000003</c:v>
                </c:pt>
                <c:pt idx="112">
                  <c:v>80.215000000000003</c:v>
                </c:pt>
                <c:pt idx="113">
                  <c:v>80.215000000000003</c:v>
                </c:pt>
                <c:pt idx="114">
                  <c:v>79.260000000000005</c:v>
                </c:pt>
                <c:pt idx="115">
                  <c:v>79.260000000000005</c:v>
                </c:pt>
                <c:pt idx="116">
                  <c:v>79.260000000000005</c:v>
                </c:pt>
                <c:pt idx="117">
                  <c:v>79.260000000000005</c:v>
                </c:pt>
                <c:pt idx="118">
                  <c:v>79.260000000000005</c:v>
                </c:pt>
                <c:pt idx="119">
                  <c:v>79.260000000000005</c:v>
                </c:pt>
                <c:pt idx="120">
                  <c:v>79.260000000000005</c:v>
                </c:pt>
                <c:pt idx="121">
                  <c:v>79.260000000000005</c:v>
                </c:pt>
                <c:pt idx="122">
                  <c:v>79.260000000000005</c:v>
                </c:pt>
                <c:pt idx="123">
                  <c:v>79.260000000000005</c:v>
                </c:pt>
                <c:pt idx="124">
                  <c:v>78.040999999999997</c:v>
                </c:pt>
                <c:pt idx="125">
                  <c:v>78.040999999999997</c:v>
                </c:pt>
                <c:pt idx="126">
                  <c:v>78.040999999999997</c:v>
                </c:pt>
                <c:pt idx="127">
                  <c:v>78.040999999999997</c:v>
                </c:pt>
                <c:pt idx="128">
                  <c:v>78.040999999999997</c:v>
                </c:pt>
                <c:pt idx="129">
                  <c:v>78.040999999999997</c:v>
                </c:pt>
                <c:pt idx="130">
                  <c:v>78.040999999999997</c:v>
                </c:pt>
                <c:pt idx="131">
                  <c:v>78.040999999999997</c:v>
                </c:pt>
                <c:pt idx="132">
                  <c:v>78.040999999999997</c:v>
                </c:pt>
                <c:pt idx="133">
                  <c:v>78.040999999999997</c:v>
                </c:pt>
                <c:pt idx="134">
                  <c:v>78.040999999999997</c:v>
                </c:pt>
                <c:pt idx="135">
                  <c:v>76.447999999999993</c:v>
                </c:pt>
                <c:pt idx="136">
                  <c:v>76.447999999999993</c:v>
                </c:pt>
                <c:pt idx="137">
                  <c:v>76.447999999999993</c:v>
                </c:pt>
                <c:pt idx="138">
                  <c:v>76.447999999999993</c:v>
                </c:pt>
                <c:pt idx="139">
                  <c:v>76.447999999999993</c:v>
                </c:pt>
                <c:pt idx="140">
                  <c:v>76.447999999999993</c:v>
                </c:pt>
                <c:pt idx="141">
                  <c:v>76.447999999999993</c:v>
                </c:pt>
                <c:pt idx="142">
                  <c:v>76.447999999999993</c:v>
                </c:pt>
                <c:pt idx="143">
                  <c:v>76.447999999999993</c:v>
                </c:pt>
                <c:pt idx="144">
                  <c:v>76.447999999999993</c:v>
                </c:pt>
                <c:pt idx="145">
                  <c:v>76.447999999999993</c:v>
                </c:pt>
                <c:pt idx="146">
                  <c:v>76.447999999999993</c:v>
                </c:pt>
                <c:pt idx="147">
                  <c:v>76.447999999999993</c:v>
                </c:pt>
                <c:pt idx="148">
                  <c:v>76.447999999999993</c:v>
                </c:pt>
                <c:pt idx="149">
                  <c:v>76.447999999999993</c:v>
                </c:pt>
                <c:pt idx="150">
                  <c:v>76.447999999999993</c:v>
                </c:pt>
                <c:pt idx="151">
                  <c:v>76.447999999999993</c:v>
                </c:pt>
                <c:pt idx="152">
                  <c:v>76.447999999999993</c:v>
                </c:pt>
                <c:pt idx="153">
                  <c:v>76.447999999999993</c:v>
                </c:pt>
                <c:pt idx="154">
                  <c:v>76.447999999999993</c:v>
                </c:pt>
                <c:pt idx="155">
                  <c:v>76.447999999999993</c:v>
                </c:pt>
                <c:pt idx="156">
                  <c:v>76.447999999999993</c:v>
                </c:pt>
                <c:pt idx="157">
                  <c:v>76.447999999999993</c:v>
                </c:pt>
                <c:pt idx="158">
                  <c:v>76.447999999999993</c:v>
                </c:pt>
                <c:pt idx="159">
                  <c:v>76.447999999999993</c:v>
                </c:pt>
                <c:pt idx="160">
                  <c:v>76.447999999999993</c:v>
                </c:pt>
                <c:pt idx="161">
                  <c:v>76.447999999999993</c:v>
                </c:pt>
                <c:pt idx="162">
                  <c:v>76.447999999999993</c:v>
                </c:pt>
                <c:pt idx="163">
                  <c:v>76.447999999999993</c:v>
                </c:pt>
                <c:pt idx="164">
                  <c:v>76.447999999999993</c:v>
                </c:pt>
                <c:pt idx="165">
                  <c:v>76.447999999999993</c:v>
                </c:pt>
                <c:pt idx="166">
                  <c:v>76.447999999999993</c:v>
                </c:pt>
                <c:pt idx="167">
                  <c:v>76.447999999999993</c:v>
                </c:pt>
                <c:pt idx="168">
                  <c:v>76.447999999999993</c:v>
                </c:pt>
                <c:pt idx="169">
                  <c:v>76.447999999999993</c:v>
                </c:pt>
                <c:pt idx="170">
                  <c:v>76.447999999999993</c:v>
                </c:pt>
                <c:pt idx="171">
                  <c:v>76.447999999999993</c:v>
                </c:pt>
                <c:pt idx="172">
                  <c:v>76.447999999999993</c:v>
                </c:pt>
                <c:pt idx="173">
                  <c:v>76.447999999999993</c:v>
                </c:pt>
                <c:pt idx="174">
                  <c:v>76.447999999999993</c:v>
                </c:pt>
                <c:pt idx="175">
                  <c:v>76.447999999999993</c:v>
                </c:pt>
                <c:pt idx="176">
                  <c:v>76.447999999999993</c:v>
                </c:pt>
                <c:pt idx="177">
                  <c:v>76.447999999999993</c:v>
                </c:pt>
                <c:pt idx="178">
                  <c:v>76.447999999999993</c:v>
                </c:pt>
                <c:pt idx="179">
                  <c:v>76.447999999999993</c:v>
                </c:pt>
                <c:pt idx="180">
                  <c:v>76.447999999999993</c:v>
                </c:pt>
                <c:pt idx="181">
                  <c:v>76.447999999999993</c:v>
                </c:pt>
                <c:pt idx="182">
                  <c:v>76.447999999999993</c:v>
                </c:pt>
                <c:pt idx="183">
                  <c:v>76.447999999999993</c:v>
                </c:pt>
                <c:pt idx="184">
                  <c:v>76.447999999999993</c:v>
                </c:pt>
                <c:pt idx="185">
                  <c:v>76.447999999999993</c:v>
                </c:pt>
                <c:pt idx="186">
                  <c:v>76.447999999999993</c:v>
                </c:pt>
                <c:pt idx="187">
                  <c:v>76.447999999999993</c:v>
                </c:pt>
                <c:pt idx="188">
                  <c:v>76.447999999999993</c:v>
                </c:pt>
                <c:pt idx="189">
                  <c:v>76.447999999999993</c:v>
                </c:pt>
                <c:pt idx="190">
                  <c:v>76.447999999999993</c:v>
                </c:pt>
                <c:pt idx="191">
                  <c:v>76.447999999999993</c:v>
                </c:pt>
                <c:pt idx="192">
                  <c:v>76.447999999999993</c:v>
                </c:pt>
                <c:pt idx="193">
                  <c:v>76.447999999999993</c:v>
                </c:pt>
                <c:pt idx="194">
                  <c:v>76.447999999999993</c:v>
                </c:pt>
                <c:pt idx="195">
                  <c:v>76.447999999999993</c:v>
                </c:pt>
                <c:pt idx="196">
                  <c:v>76.447999999999993</c:v>
                </c:pt>
                <c:pt idx="197">
                  <c:v>76.447999999999993</c:v>
                </c:pt>
                <c:pt idx="198">
                  <c:v>76.447999999999993</c:v>
                </c:pt>
                <c:pt idx="199">
                  <c:v>76.447999999999993</c:v>
                </c:pt>
                <c:pt idx="200">
                  <c:v>76.447999999999993</c:v>
                </c:pt>
                <c:pt idx="201">
                  <c:v>76.447999999999993</c:v>
                </c:pt>
                <c:pt idx="202">
                  <c:v>76.447999999999993</c:v>
                </c:pt>
                <c:pt idx="203">
                  <c:v>76.447999999999993</c:v>
                </c:pt>
                <c:pt idx="204">
                  <c:v>76.447999999999993</c:v>
                </c:pt>
                <c:pt idx="205">
                  <c:v>76.447999999999993</c:v>
                </c:pt>
                <c:pt idx="206">
                  <c:v>76.447999999999993</c:v>
                </c:pt>
                <c:pt idx="207">
                  <c:v>76.447999999999993</c:v>
                </c:pt>
                <c:pt idx="208">
                  <c:v>76.447999999999993</c:v>
                </c:pt>
                <c:pt idx="209">
                  <c:v>76.447999999999993</c:v>
                </c:pt>
                <c:pt idx="210">
                  <c:v>76.447999999999993</c:v>
                </c:pt>
                <c:pt idx="211">
                  <c:v>76.447999999999993</c:v>
                </c:pt>
                <c:pt idx="212">
                  <c:v>76.447999999999993</c:v>
                </c:pt>
                <c:pt idx="213">
                  <c:v>76.447999999999993</c:v>
                </c:pt>
                <c:pt idx="214">
                  <c:v>76.447999999999993</c:v>
                </c:pt>
                <c:pt idx="215">
                  <c:v>76.447999999999993</c:v>
                </c:pt>
                <c:pt idx="216">
                  <c:v>76.447999999999993</c:v>
                </c:pt>
                <c:pt idx="217">
                  <c:v>76.447999999999993</c:v>
                </c:pt>
                <c:pt idx="218">
                  <c:v>76.447999999999993</c:v>
                </c:pt>
                <c:pt idx="219">
                  <c:v>76.447999999999993</c:v>
                </c:pt>
                <c:pt idx="220">
                  <c:v>76.447999999999993</c:v>
                </c:pt>
                <c:pt idx="221">
                  <c:v>76.447999999999993</c:v>
                </c:pt>
                <c:pt idx="222">
                  <c:v>76.447999999999993</c:v>
                </c:pt>
                <c:pt idx="223">
                  <c:v>76.447999999999993</c:v>
                </c:pt>
                <c:pt idx="224">
                  <c:v>76.447999999999993</c:v>
                </c:pt>
                <c:pt idx="225">
                  <c:v>76.447999999999993</c:v>
                </c:pt>
              </c:numCache>
            </c:numRef>
          </c:yVal>
          <c:smooth val="0"/>
          <c:extLst>
            <c:ext xmlns:c16="http://schemas.microsoft.com/office/drawing/2014/chart" uri="{C3380CC4-5D6E-409C-BE32-E72D297353CC}">
              <c16:uniqueId val="{00000000-CC22-4155-96BF-F8D5474C1862}"/>
            </c:ext>
          </c:extLst>
        </c:ser>
        <c:dLbls>
          <c:showLegendKey val="0"/>
          <c:showVal val="0"/>
          <c:showCatName val="0"/>
          <c:showSerName val="0"/>
          <c:showPercent val="0"/>
          <c:showBubbleSize val="0"/>
        </c:dLbls>
        <c:axId val="664838736"/>
        <c:axId val="664839128"/>
      </c:scatterChart>
      <c:valAx>
        <c:axId val="664838736"/>
        <c:scaling>
          <c:orientation val="minMax"/>
          <c:max val="1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39128"/>
        <c:crosses val="autoZero"/>
        <c:crossBetween val="midCat"/>
        <c:majorUnit val="1"/>
      </c:valAx>
      <c:valAx>
        <c:axId val="664839128"/>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8736"/>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4708150419251"/>
          <c:y val="3.3590508847684365E-2"/>
          <c:w val="0.83313183750261299"/>
          <c:h val="0.80568876471086259"/>
        </c:manualLayout>
      </c:layout>
      <c:scatterChart>
        <c:scatterStyle val="lineMarker"/>
        <c:varyColors val="0"/>
        <c:ser>
          <c:idx val="0"/>
          <c:order val="0"/>
          <c:tx>
            <c:strRef>
              <c:f>Sheet1!$B$1</c:f>
              <c:strCache>
                <c:ptCount val="1"/>
                <c:pt idx="0">
                  <c:v>1994-2003 (N=340)</c:v>
                </c:pt>
              </c:strCache>
            </c:strRef>
          </c:tx>
          <c:spPr>
            <a:ln w="41275">
              <a:solidFill>
                <a:srgbClr val="00B05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Sheet1!$B$2:$B$227</c:f>
              <c:numCache>
                <c:formatCode>General</c:formatCode>
                <c:ptCount val="226"/>
                <c:pt idx="0">
                  <c:v>100</c:v>
                </c:pt>
                <c:pt idx="1">
                  <c:v>100</c:v>
                </c:pt>
                <c:pt idx="2">
                  <c:v>99.412000000000006</c:v>
                </c:pt>
                <c:pt idx="3">
                  <c:v>99.117999999999995</c:v>
                </c:pt>
                <c:pt idx="4">
                  <c:v>98.525999999999996</c:v>
                </c:pt>
                <c:pt idx="5">
                  <c:v>98.525999999999996</c:v>
                </c:pt>
                <c:pt idx="6">
                  <c:v>97.929000000000002</c:v>
                </c:pt>
                <c:pt idx="7">
                  <c:v>97.028000000000006</c:v>
                </c:pt>
                <c:pt idx="8">
                  <c:v>97.028000000000006</c:v>
                </c:pt>
                <c:pt idx="9">
                  <c:v>97.028000000000006</c:v>
                </c:pt>
                <c:pt idx="10">
                  <c:v>96.403999999999996</c:v>
                </c:pt>
                <c:pt idx="11">
                  <c:v>96.403999999999996</c:v>
                </c:pt>
                <c:pt idx="12">
                  <c:v>96.403999999999996</c:v>
                </c:pt>
                <c:pt idx="13">
                  <c:v>96.403999999999996</c:v>
                </c:pt>
                <c:pt idx="14">
                  <c:v>96.403999999999996</c:v>
                </c:pt>
                <c:pt idx="15">
                  <c:v>96.403999999999996</c:v>
                </c:pt>
                <c:pt idx="16">
                  <c:v>96.403999999999996</c:v>
                </c:pt>
                <c:pt idx="17">
                  <c:v>96.403999999999996</c:v>
                </c:pt>
                <c:pt idx="18">
                  <c:v>96.039000000000001</c:v>
                </c:pt>
                <c:pt idx="19">
                  <c:v>95.305999999999997</c:v>
                </c:pt>
                <c:pt idx="20">
                  <c:v>94.94</c:v>
                </c:pt>
                <c:pt idx="21">
                  <c:v>94.94</c:v>
                </c:pt>
                <c:pt idx="22">
                  <c:v>94.94</c:v>
                </c:pt>
                <c:pt idx="23">
                  <c:v>94.94</c:v>
                </c:pt>
                <c:pt idx="24">
                  <c:v>94.552000000000007</c:v>
                </c:pt>
                <c:pt idx="25">
                  <c:v>94.552000000000007</c:v>
                </c:pt>
                <c:pt idx="26">
                  <c:v>94.552000000000007</c:v>
                </c:pt>
                <c:pt idx="27">
                  <c:v>94.552000000000007</c:v>
                </c:pt>
                <c:pt idx="28">
                  <c:v>94.552000000000007</c:v>
                </c:pt>
                <c:pt idx="29">
                  <c:v>94.552000000000007</c:v>
                </c:pt>
                <c:pt idx="30">
                  <c:v>93.245000000000005</c:v>
                </c:pt>
                <c:pt idx="31">
                  <c:v>93.245000000000005</c:v>
                </c:pt>
                <c:pt idx="32">
                  <c:v>92.352999999999994</c:v>
                </c:pt>
                <c:pt idx="33">
                  <c:v>92.352999999999994</c:v>
                </c:pt>
                <c:pt idx="34">
                  <c:v>92.352999999999994</c:v>
                </c:pt>
                <c:pt idx="35">
                  <c:v>92.352999999999994</c:v>
                </c:pt>
                <c:pt idx="36">
                  <c:v>92.352999999999994</c:v>
                </c:pt>
                <c:pt idx="37">
                  <c:v>92.352999999999994</c:v>
                </c:pt>
                <c:pt idx="38">
                  <c:v>92.352999999999994</c:v>
                </c:pt>
                <c:pt idx="39">
                  <c:v>92.352999999999994</c:v>
                </c:pt>
                <c:pt idx="40">
                  <c:v>92.352999999999994</c:v>
                </c:pt>
                <c:pt idx="41">
                  <c:v>92.352999999999994</c:v>
                </c:pt>
                <c:pt idx="42">
                  <c:v>91.819000000000003</c:v>
                </c:pt>
                <c:pt idx="43">
                  <c:v>91.272000000000006</c:v>
                </c:pt>
                <c:pt idx="44">
                  <c:v>91.272000000000006</c:v>
                </c:pt>
                <c:pt idx="45">
                  <c:v>91.272000000000006</c:v>
                </c:pt>
                <c:pt idx="46">
                  <c:v>91.272000000000006</c:v>
                </c:pt>
                <c:pt idx="47">
                  <c:v>91.272000000000006</c:v>
                </c:pt>
                <c:pt idx="48">
                  <c:v>91.272000000000006</c:v>
                </c:pt>
                <c:pt idx="49">
                  <c:v>91.272000000000006</c:v>
                </c:pt>
                <c:pt idx="50">
                  <c:v>91.272000000000006</c:v>
                </c:pt>
                <c:pt idx="51">
                  <c:v>90.643000000000001</c:v>
                </c:pt>
                <c:pt idx="52">
                  <c:v>90.643000000000001</c:v>
                </c:pt>
                <c:pt idx="53">
                  <c:v>90.004000000000005</c:v>
                </c:pt>
                <c:pt idx="54">
                  <c:v>88.08</c:v>
                </c:pt>
                <c:pt idx="55">
                  <c:v>87.433000000000007</c:v>
                </c:pt>
                <c:pt idx="56">
                  <c:v>87.433000000000007</c:v>
                </c:pt>
                <c:pt idx="57">
                  <c:v>87.433000000000007</c:v>
                </c:pt>
                <c:pt idx="58">
                  <c:v>87.433000000000007</c:v>
                </c:pt>
                <c:pt idx="59">
                  <c:v>87.433000000000007</c:v>
                </c:pt>
                <c:pt idx="60">
                  <c:v>87.433000000000007</c:v>
                </c:pt>
                <c:pt idx="61">
                  <c:v>87.433000000000007</c:v>
                </c:pt>
                <c:pt idx="62">
                  <c:v>87.433000000000007</c:v>
                </c:pt>
                <c:pt idx="63">
                  <c:v>87.433000000000007</c:v>
                </c:pt>
                <c:pt idx="64">
                  <c:v>87.433000000000007</c:v>
                </c:pt>
                <c:pt idx="65">
                  <c:v>87.433000000000007</c:v>
                </c:pt>
                <c:pt idx="66">
                  <c:v>86.659000000000006</c:v>
                </c:pt>
                <c:pt idx="67">
                  <c:v>85.878</c:v>
                </c:pt>
                <c:pt idx="68">
                  <c:v>85.096999999999994</c:v>
                </c:pt>
                <c:pt idx="69">
                  <c:v>85.096999999999994</c:v>
                </c:pt>
                <c:pt idx="70">
                  <c:v>85.096999999999994</c:v>
                </c:pt>
                <c:pt idx="71">
                  <c:v>85.096999999999994</c:v>
                </c:pt>
                <c:pt idx="72">
                  <c:v>85.096999999999994</c:v>
                </c:pt>
                <c:pt idx="73">
                  <c:v>85.096999999999994</c:v>
                </c:pt>
                <c:pt idx="74">
                  <c:v>85.096999999999994</c:v>
                </c:pt>
                <c:pt idx="75">
                  <c:v>85.096999999999994</c:v>
                </c:pt>
                <c:pt idx="76">
                  <c:v>85.096999999999994</c:v>
                </c:pt>
                <c:pt idx="77">
                  <c:v>84.152000000000001</c:v>
                </c:pt>
                <c:pt idx="78">
                  <c:v>84.152000000000001</c:v>
                </c:pt>
                <c:pt idx="79">
                  <c:v>83.206000000000003</c:v>
                </c:pt>
                <c:pt idx="80">
                  <c:v>82.25</c:v>
                </c:pt>
                <c:pt idx="81">
                  <c:v>82.25</c:v>
                </c:pt>
                <c:pt idx="82">
                  <c:v>82.25</c:v>
                </c:pt>
                <c:pt idx="83">
                  <c:v>82.25</c:v>
                </c:pt>
                <c:pt idx="84">
                  <c:v>82.25</c:v>
                </c:pt>
                <c:pt idx="85">
                  <c:v>82.25</c:v>
                </c:pt>
                <c:pt idx="86">
                  <c:v>82.25</c:v>
                </c:pt>
                <c:pt idx="87">
                  <c:v>82.25</c:v>
                </c:pt>
                <c:pt idx="88">
                  <c:v>82.25</c:v>
                </c:pt>
                <c:pt idx="89">
                  <c:v>82.25</c:v>
                </c:pt>
                <c:pt idx="90">
                  <c:v>82.25</c:v>
                </c:pt>
                <c:pt idx="91">
                  <c:v>81.138000000000005</c:v>
                </c:pt>
                <c:pt idx="92">
                  <c:v>81.138000000000005</c:v>
                </c:pt>
                <c:pt idx="93">
                  <c:v>81.138000000000005</c:v>
                </c:pt>
                <c:pt idx="94">
                  <c:v>81.138000000000005</c:v>
                </c:pt>
                <c:pt idx="95">
                  <c:v>81.138000000000005</c:v>
                </c:pt>
                <c:pt idx="96">
                  <c:v>81.138000000000005</c:v>
                </c:pt>
                <c:pt idx="97">
                  <c:v>81.138000000000005</c:v>
                </c:pt>
                <c:pt idx="98">
                  <c:v>81.138000000000005</c:v>
                </c:pt>
                <c:pt idx="99">
                  <c:v>81.138000000000005</c:v>
                </c:pt>
                <c:pt idx="100">
                  <c:v>79.83</c:v>
                </c:pt>
                <c:pt idx="101">
                  <c:v>77.212000000000003</c:v>
                </c:pt>
                <c:pt idx="102">
                  <c:v>74.594999999999999</c:v>
                </c:pt>
                <c:pt idx="103">
                  <c:v>73.263000000000005</c:v>
                </c:pt>
                <c:pt idx="104">
                  <c:v>73.263000000000005</c:v>
                </c:pt>
                <c:pt idx="105">
                  <c:v>73.263000000000005</c:v>
                </c:pt>
                <c:pt idx="106">
                  <c:v>73.263000000000005</c:v>
                </c:pt>
                <c:pt idx="107">
                  <c:v>73.263000000000005</c:v>
                </c:pt>
                <c:pt idx="108">
                  <c:v>73.263000000000005</c:v>
                </c:pt>
                <c:pt idx="109">
                  <c:v>73.263000000000005</c:v>
                </c:pt>
                <c:pt idx="110">
                  <c:v>71.635000000000005</c:v>
                </c:pt>
                <c:pt idx="111">
                  <c:v>71.635000000000005</c:v>
                </c:pt>
                <c:pt idx="112">
                  <c:v>71.635000000000005</c:v>
                </c:pt>
                <c:pt idx="113">
                  <c:v>71.635000000000005</c:v>
                </c:pt>
                <c:pt idx="114">
                  <c:v>71.635000000000005</c:v>
                </c:pt>
                <c:pt idx="115">
                  <c:v>71.635000000000005</c:v>
                </c:pt>
                <c:pt idx="116">
                  <c:v>71.635000000000005</c:v>
                </c:pt>
                <c:pt idx="117">
                  <c:v>71.635000000000005</c:v>
                </c:pt>
                <c:pt idx="118">
                  <c:v>71.635000000000005</c:v>
                </c:pt>
                <c:pt idx="119">
                  <c:v>71.635000000000005</c:v>
                </c:pt>
                <c:pt idx="120">
                  <c:v>71.635000000000005</c:v>
                </c:pt>
                <c:pt idx="121">
                  <c:v>71.635000000000005</c:v>
                </c:pt>
                <c:pt idx="122">
                  <c:v>71.635000000000005</c:v>
                </c:pt>
                <c:pt idx="123">
                  <c:v>71.635000000000005</c:v>
                </c:pt>
                <c:pt idx="124">
                  <c:v>69.698999999999998</c:v>
                </c:pt>
                <c:pt idx="125">
                  <c:v>69.698999999999998</c:v>
                </c:pt>
                <c:pt idx="126">
                  <c:v>69.698999999999998</c:v>
                </c:pt>
                <c:pt idx="127">
                  <c:v>69.698999999999998</c:v>
                </c:pt>
                <c:pt idx="128">
                  <c:v>69.698999999999998</c:v>
                </c:pt>
                <c:pt idx="129">
                  <c:v>69.698999999999998</c:v>
                </c:pt>
                <c:pt idx="130">
                  <c:v>69.698999999999998</c:v>
                </c:pt>
                <c:pt idx="131">
                  <c:v>69.698999999999998</c:v>
                </c:pt>
                <c:pt idx="132">
                  <c:v>69.698999999999998</c:v>
                </c:pt>
                <c:pt idx="133">
                  <c:v>69.698999999999998</c:v>
                </c:pt>
                <c:pt idx="134">
                  <c:v>69.698999999999998</c:v>
                </c:pt>
                <c:pt idx="135">
                  <c:v>67.521000000000001</c:v>
                </c:pt>
                <c:pt idx="136">
                  <c:v>67.521000000000001</c:v>
                </c:pt>
                <c:pt idx="137">
                  <c:v>67.521000000000001</c:v>
                </c:pt>
                <c:pt idx="138">
                  <c:v>67.521000000000001</c:v>
                </c:pt>
                <c:pt idx="139">
                  <c:v>67.521000000000001</c:v>
                </c:pt>
                <c:pt idx="140">
                  <c:v>67.521000000000001</c:v>
                </c:pt>
                <c:pt idx="141">
                  <c:v>67.521000000000001</c:v>
                </c:pt>
                <c:pt idx="142">
                  <c:v>67.521000000000001</c:v>
                </c:pt>
                <c:pt idx="143">
                  <c:v>67.521000000000001</c:v>
                </c:pt>
                <c:pt idx="144">
                  <c:v>67.521000000000001</c:v>
                </c:pt>
                <c:pt idx="145">
                  <c:v>67.521000000000001</c:v>
                </c:pt>
                <c:pt idx="146">
                  <c:v>67.521000000000001</c:v>
                </c:pt>
                <c:pt idx="147">
                  <c:v>67.521000000000001</c:v>
                </c:pt>
                <c:pt idx="148">
                  <c:v>67.521000000000001</c:v>
                </c:pt>
                <c:pt idx="149">
                  <c:v>67.521000000000001</c:v>
                </c:pt>
                <c:pt idx="150">
                  <c:v>67.521000000000001</c:v>
                </c:pt>
                <c:pt idx="151">
                  <c:v>67.521000000000001</c:v>
                </c:pt>
                <c:pt idx="152">
                  <c:v>67.521000000000001</c:v>
                </c:pt>
                <c:pt idx="153">
                  <c:v>67.521000000000001</c:v>
                </c:pt>
                <c:pt idx="154">
                  <c:v>67.521000000000001</c:v>
                </c:pt>
                <c:pt idx="155">
                  <c:v>67.521000000000001</c:v>
                </c:pt>
                <c:pt idx="156">
                  <c:v>67.521000000000001</c:v>
                </c:pt>
                <c:pt idx="157">
                  <c:v>67.521000000000001</c:v>
                </c:pt>
                <c:pt idx="158">
                  <c:v>67.521000000000001</c:v>
                </c:pt>
                <c:pt idx="159">
                  <c:v>67.521000000000001</c:v>
                </c:pt>
                <c:pt idx="160">
                  <c:v>67.521000000000001</c:v>
                </c:pt>
                <c:pt idx="161">
                  <c:v>67.521000000000001</c:v>
                </c:pt>
                <c:pt idx="162">
                  <c:v>67.521000000000001</c:v>
                </c:pt>
                <c:pt idx="163">
                  <c:v>67.521000000000001</c:v>
                </c:pt>
                <c:pt idx="164">
                  <c:v>67.521000000000001</c:v>
                </c:pt>
                <c:pt idx="165">
                  <c:v>67.521000000000001</c:v>
                </c:pt>
                <c:pt idx="166">
                  <c:v>67.521000000000001</c:v>
                </c:pt>
                <c:pt idx="167">
                  <c:v>67.521000000000001</c:v>
                </c:pt>
                <c:pt idx="168">
                  <c:v>67.521000000000001</c:v>
                </c:pt>
                <c:pt idx="169">
                  <c:v>67.521000000000001</c:v>
                </c:pt>
                <c:pt idx="170">
                  <c:v>67.521000000000001</c:v>
                </c:pt>
                <c:pt idx="171">
                  <c:v>67.521000000000001</c:v>
                </c:pt>
                <c:pt idx="172">
                  <c:v>67.521000000000001</c:v>
                </c:pt>
                <c:pt idx="173">
                  <c:v>67.521000000000001</c:v>
                </c:pt>
                <c:pt idx="174">
                  <c:v>67.521000000000001</c:v>
                </c:pt>
                <c:pt idx="175">
                  <c:v>67.521000000000001</c:v>
                </c:pt>
                <c:pt idx="176">
                  <c:v>67.521000000000001</c:v>
                </c:pt>
                <c:pt idx="177">
                  <c:v>67.521000000000001</c:v>
                </c:pt>
                <c:pt idx="178">
                  <c:v>67.521000000000001</c:v>
                </c:pt>
                <c:pt idx="179">
                  <c:v>67.521000000000001</c:v>
                </c:pt>
                <c:pt idx="180">
                  <c:v>67.521000000000001</c:v>
                </c:pt>
                <c:pt idx="181">
                  <c:v>67.521000000000001</c:v>
                </c:pt>
                <c:pt idx="182">
                  <c:v>67.521000000000001</c:v>
                </c:pt>
                <c:pt idx="183">
                  <c:v>67.521000000000001</c:v>
                </c:pt>
                <c:pt idx="184">
                  <c:v>67.521000000000001</c:v>
                </c:pt>
                <c:pt idx="185">
                  <c:v>67.521000000000001</c:v>
                </c:pt>
                <c:pt idx="186">
                  <c:v>67.521000000000001</c:v>
                </c:pt>
                <c:pt idx="187">
                  <c:v>67.521000000000001</c:v>
                </c:pt>
                <c:pt idx="188">
                  <c:v>67.521000000000001</c:v>
                </c:pt>
                <c:pt idx="189">
                  <c:v>67.521000000000001</c:v>
                </c:pt>
                <c:pt idx="190">
                  <c:v>67.521000000000001</c:v>
                </c:pt>
                <c:pt idx="191">
                  <c:v>67.521000000000001</c:v>
                </c:pt>
                <c:pt idx="192">
                  <c:v>67.521000000000001</c:v>
                </c:pt>
                <c:pt idx="193">
                  <c:v>67.521000000000001</c:v>
                </c:pt>
                <c:pt idx="194">
                  <c:v>67.521000000000001</c:v>
                </c:pt>
                <c:pt idx="195">
                  <c:v>67.521000000000001</c:v>
                </c:pt>
                <c:pt idx="196">
                  <c:v>67.521000000000001</c:v>
                </c:pt>
                <c:pt idx="197">
                  <c:v>67.521000000000001</c:v>
                </c:pt>
                <c:pt idx="198">
                  <c:v>67.521000000000001</c:v>
                </c:pt>
                <c:pt idx="199">
                  <c:v>67.521000000000001</c:v>
                </c:pt>
                <c:pt idx="200">
                  <c:v>67.521000000000001</c:v>
                </c:pt>
                <c:pt idx="201">
                  <c:v>67.521000000000001</c:v>
                </c:pt>
                <c:pt idx="202">
                  <c:v>67.521000000000001</c:v>
                </c:pt>
                <c:pt idx="203">
                  <c:v>67.521000000000001</c:v>
                </c:pt>
                <c:pt idx="204">
                  <c:v>67.521000000000001</c:v>
                </c:pt>
                <c:pt idx="205">
                  <c:v>67.521000000000001</c:v>
                </c:pt>
                <c:pt idx="206">
                  <c:v>67.521000000000001</c:v>
                </c:pt>
                <c:pt idx="207">
                  <c:v>67.521000000000001</c:v>
                </c:pt>
                <c:pt idx="208">
                  <c:v>67.521000000000001</c:v>
                </c:pt>
                <c:pt idx="209">
                  <c:v>67.521000000000001</c:v>
                </c:pt>
                <c:pt idx="210">
                  <c:v>67.521000000000001</c:v>
                </c:pt>
                <c:pt idx="211">
                  <c:v>67.521000000000001</c:v>
                </c:pt>
                <c:pt idx="212">
                  <c:v>67.521000000000001</c:v>
                </c:pt>
                <c:pt idx="213">
                  <c:v>67.521000000000001</c:v>
                </c:pt>
                <c:pt idx="214">
                  <c:v>67.521000000000001</c:v>
                </c:pt>
                <c:pt idx="215">
                  <c:v>67.521000000000001</c:v>
                </c:pt>
                <c:pt idx="216">
                  <c:v>67.521000000000001</c:v>
                </c:pt>
                <c:pt idx="217">
                  <c:v>67.521000000000001</c:v>
                </c:pt>
                <c:pt idx="218">
                  <c:v>67.521000000000001</c:v>
                </c:pt>
                <c:pt idx="219">
                  <c:v>67.521000000000001</c:v>
                </c:pt>
                <c:pt idx="220">
                  <c:v>67.521000000000001</c:v>
                </c:pt>
                <c:pt idx="221">
                  <c:v>67.521000000000001</c:v>
                </c:pt>
                <c:pt idx="222">
                  <c:v>67.521000000000001</c:v>
                </c:pt>
                <c:pt idx="223">
                  <c:v>67.521000000000001</c:v>
                </c:pt>
                <c:pt idx="224">
                  <c:v>67.521000000000001</c:v>
                </c:pt>
                <c:pt idx="225">
                  <c:v>67.521000000000001</c:v>
                </c:pt>
              </c:numCache>
            </c:numRef>
          </c:yVal>
          <c:smooth val="0"/>
          <c:extLst>
            <c:ext xmlns:c16="http://schemas.microsoft.com/office/drawing/2014/chart" uri="{C3380CC4-5D6E-409C-BE32-E72D297353CC}">
              <c16:uniqueId val="{00000000-34F0-49E9-ACE1-F365329B5940}"/>
            </c:ext>
          </c:extLst>
        </c:ser>
        <c:ser>
          <c:idx val="1"/>
          <c:order val="1"/>
          <c:tx>
            <c:strRef>
              <c:f>Sheet1!$C$1</c:f>
              <c:strCache>
                <c:ptCount val="1"/>
                <c:pt idx="0">
                  <c:v>2004-6/2016 (N=560)</c:v>
                </c:pt>
              </c:strCache>
            </c:strRef>
          </c:tx>
          <c:spPr>
            <a:ln w="41275">
              <a:solidFill>
                <a:srgbClr val="00B0F0"/>
              </a:solidFill>
            </a:ln>
          </c:spPr>
          <c:marker>
            <c:symbol val="none"/>
          </c:marker>
          <c:xVal>
            <c:numRef>
              <c:f>Sheet1!$A$2:$A$227</c:f>
              <c:numCache>
                <c:formatCode>General</c:formatCode>
                <c:ptCount val="2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numCache>
            </c:numRef>
          </c:xVal>
          <c:yVal>
            <c:numRef>
              <c:f>Sheet1!$C$2:$C$227</c:f>
              <c:numCache>
                <c:formatCode>General</c:formatCode>
                <c:ptCount val="226"/>
                <c:pt idx="0">
                  <c:v>100</c:v>
                </c:pt>
                <c:pt idx="1">
                  <c:v>100</c:v>
                </c:pt>
                <c:pt idx="2">
                  <c:v>100</c:v>
                </c:pt>
                <c:pt idx="3">
                  <c:v>100</c:v>
                </c:pt>
                <c:pt idx="4">
                  <c:v>99.820999999999998</c:v>
                </c:pt>
                <c:pt idx="5">
                  <c:v>99.102000000000004</c:v>
                </c:pt>
                <c:pt idx="6">
                  <c:v>98.558000000000007</c:v>
                </c:pt>
                <c:pt idx="7">
                  <c:v>97.468999999999994</c:v>
                </c:pt>
                <c:pt idx="8">
                  <c:v>97.468999999999994</c:v>
                </c:pt>
                <c:pt idx="9">
                  <c:v>97.468999999999994</c:v>
                </c:pt>
                <c:pt idx="10">
                  <c:v>97.468999999999994</c:v>
                </c:pt>
                <c:pt idx="11">
                  <c:v>97.468999999999994</c:v>
                </c:pt>
                <c:pt idx="12">
                  <c:v>97.468999999999994</c:v>
                </c:pt>
                <c:pt idx="13">
                  <c:v>97.468999999999994</c:v>
                </c:pt>
                <c:pt idx="14">
                  <c:v>97.468999999999994</c:v>
                </c:pt>
                <c:pt idx="15">
                  <c:v>97.021000000000001</c:v>
                </c:pt>
                <c:pt idx="16">
                  <c:v>97.021000000000001</c:v>
                </c:pt>
                <c:pt idx="17">
                  <c:v>96.796999999999997</c:v>
                </c:pt>
                <c:pt idx="18">
                  <c:v>96.796999999999997</c:v>
                </c:pt>
                <c:pt idx="19">
                  <c:v>96.346000000000004</c:v>
                </c:pt>
                <c:pt idx="20">
                  <c:v>96.346000000000004</c:v>
                </c:pt>
                <c:pt idx="21">
                  <c:v>96.346000000000004</c:v>
                </c:pt>
                <c:pt idx="22">
                  <c:v>96.346000000000004</c:v>
                </c:pt>
                <c:pt idx="23">
                  <c:v>96.346000000000004</c:v>
                </c:pt>
                <c:pt idx="24">
                  <c:v>96.346000000000004</c:v>
                </c:pt>
                <c:pt idx="25">
                  <c:v>96.346000000000004</c:v>
                </c:pt>
                <c:pt idx="26">
                  <c:v>96.346000000000004</c:v>
                </c:pt>
                <c:pt idx="27">
                  <c:v>96.346000000000004</c:v>
                </c:pt>
                <c:pt idx="28">
                  <c:v>96.346000000000004</c:v>
                </c:pt>
                <c:pt idx="29">
                  <c:v>96.346000000000004</c:v>
                </c:pt>
                <c:pt idx="30">
                  <c:v>96.346000000000004</c:v>
                </c:pt>
                <c:pt idx="31">
                  <c:v>96.346000000000004</c:v>
                </c:pt>
                <c:pt idx="32">
                  <c:v>96.346000000000004</c:v>
                </c:pt>
                <c:pt idx="33">
                  <c:v>96.346000000000004</c:v>
                </c:pt>
                <c:pt idx="34">
                  <c:v>96.346000000000004</c:v>
                </c:pt>
                <c:pt idx="35">
                  <c:v>96.346000000000004</c:v>
                </c:pt>
                <c:pt idx="36">
                  <c:v>96.346000000000004</c:v>
                </c:pt>
                <c:pt idx="37">
                  <c:v>96.346000000000004</c:v>
                </c:pt>
                <c:pt idx="38">
                  <c:v>96.346000000000004</c:v>
                </c:pt>
                <c:pt idx="39">
                  <c:v>96.346000000000004</c:v>
                </c:pt>
                <c:pt idx="40">
                  <c:v>96.346000000000004</c:v>
                </c:pt>
                <c:pt idx="41">
                  <c:v>95.981999999999999</c:v>
                </c:pt>
                <c:pt idx="42">
                  <c:v>95.245999999999995</c:v>
                </c:pt>
                <c:pt idx="43">
                  <c:v>94.878</c:v>
                </c:pt>
                <c:pt idx="44">
                  <c:v>94.878</c:v>
                </c:pt>
                <c:pt idx="45">
                  <c:v>94.878</c:v>
                </c:pt>
                <c:pt idx="46">
                  <c:v>94.878</c:v>
                </c:pt>
                <c:pt idx="47">
                  <c:v>94.878</c:v>
                </c:pt>
                <c:pt idx="48">
                  <c:v>94.878</c:v>
                </c:pt>
                <c:pt idx="49">
                  <c:v>94.878</c:v>
                </c:pt>
                <c:pt idx="50">
                  <c:v>94.878</c:v>
                </c:pt>
                <c:pt idx="51">
                  <c:v>94.878</c:v>
                </c:pt>
                <c:pt idx="52">
                  <c:v>94.878</c:v>
                </c:pt>
                <c:pt idx="53">
                  <c:v>94.367999999999995</c:v>
                </c:pt>
                <c:pt idx="54">
                  <c:v>94.367999999999995</c:v>
                </c:pt>
                <c:pt idx="55">
                  <c:v>94.367999999999995</c:v>
                </c:pt>
                <c:pt idx="56">
                  <c:v>94.367999999999995</c:v>
                </c:pt>
                <c:pt idx="57">
                  <c:v>94.367999999999995</c:v>
                </c:pt>
                <c:pt idx="58">
                  <c:v>94.367999999999995</c:v>
                </c:pt>
                <c:pt idx="59">
                  <c:v>94.367999999999995</c:v>
                </c:pt>
                <c:pt idx="60">
                  <c:v>94.367999999999995</c:v>
                </c:pt>
                <c:pt idx="61">
                  <c:v>94.367999999999995</c:v>
                </c:pt>
                <c:pt idx="62">
                  <c:v>94.367999999999995</c:v>
                </c:pt>
                <c:pt idx="63">
                  <c:v>94.367999999999995</c:v>
                </c:pt>
                <c:pt idx="64">
                  <c:v>94.367999999999995</c:v>
                </c:pt>
                <c:pt idx="65">
                  <c:v>93.725999999999999</c:v>
                </c:pt>
                <c:pt idx="66">
                  <c:v>93.084000000000003</c:v>
                </c:pt>
                <c:pt idx="67">
                  <c:v>93.084000000000003</c:v>
                </c:pt>
                <c:pt idx="68">
                  <c:v>93.084000000000003</c:v>
                </c:pt>
                <c:pt idx="69">
                  <c:v>93.084000000000003</c:v>
                </c:pt>
                <c:pt idx="70">
                  <c:v>93.084000000000003</c:v>
                </c:pt>
                <c:pt idx="71">
                  <c:v>93.084000000000003</c:v>
                </c:pt>
                <c:pt idx="72">
                  <c:v>92.356999999999999</c:v>
                </c:pt>
                <c:pt idx="73">
                  <c:v>92.356999999999999</c:v>
                </c:pt>
                <c:pt idx="74">
                  <c:v>92.356999999999999</c:v>
                </c:pt>
                <c:pt idx="75">
                  <c:v>92.356999999999999</c:v>
                </c:pt>
                <c:pt idx="76">
                  <c:v>92.356999999999999</c:v>
                </c:pt>
                <c:pt idx="77">
                  <c:v>91.525000000000006</c:v>
                </c:pt>
                <c:pt idx="78">
                  <c:v>91.525000000000006</c:v>
                </c:pt>
                <c:pt idx="79">
                  <c:v>91.525000000000006</c:v>
                </c:pt>
                <c:pt idx="80">
                  <c:v>91.525000000000006</c:v>
                </c:pt>
                <c:pt idx="81">
                  <c:v>91.525000000000006</c:v>
                </c:pt>
                <c:pt idx="82">
                  <c:v>91.525000000000006</c:v>
                </c:pt>
                <c:pt idx="83">
                  <c:v>91.525000000000006</c:v>
                </c:pt>
                <c:pt idx="84">
                  <c:v>91.525000000000006</c:v>
                </c:pt>
                <c:pt idx="85">
                  <c:v>91.525000000000006</c:v>
                </c:pt>
                <c:pt idx="86">
                  <c:v>91.525000000000006</c:v>
                </c:pt>
                <c:pt idx="87">
                  <c:v>91.525000000000006</c:v>
                </c:pt>
                <c:pt idx="88">
                  <c:v>91.525000000000006</c:v>
                </c:pt>
                <c:pt idx="89">
                  <c:v>91.525000000000006</c:v>
                </c:pt>
                <c:pt idx="90">
                  <c:v>91.525000000000006</c:v>
                </c:pt>
                <c:pt idx="91">
                  <c:v>91.525000000000006</c:v>
                </c:pt>
                <c:pt idx="92">
                  <c:v>91.525000000000006</c:v>
                </c:pt>
                <c:pt idx="93">
                  <c:v>91.525000000000006</c:v>
                </c:pt>
                <c:pt idx="94">
                  <c:v>91.525000000000006</c:v>
                </c:pt>
                <c:pt idx="95">
                  <c:v>91.525000000000006</c:v>
                </c:pt>
                <c:pt idx="96">
                  <c:v>91.525000000000006</c:v>
                </c:pt>
                <c:pt idx="97">
                  <c:v>91.525000000000006</c:v>
                </c:pt>
                <c:pt idx="98">
                  <c:v>91.525000000000006</c:v>
                </c:pt>
                <c:pt idx="99">
                  <c:v>91.525000000000006</c:v>
                </c:pt>
                <c:pt idx="100">
                  <c:v>91.525000000000006</c:v>
                </c:pt>
                <c:pt idx="101">
                  <c:v>89.947000000000003</c:v>
                </c:pt>
                <c:pt idx="102">
                  <c:v>89.947000000000003</c:v>
                </c:pt>
                <c:pt idx="103">
                  <c:v>88.340999999999994</c:v>
                </c:pt>
                <c:pt idx="104">
                  <c:v>88.340999999999994</c:v>
                </c:pt>
                <c:pt idx="105">
                  <c:v>88.340999999999994</c:v>
                </c:pt>
                <c:pt idx="106">
                  <c:v>88.340999999999994</c:v>
                </c:pt>
                <c:pt idx="107">
                  <c:v>88.340999999999994</c:v>
                </c:pt>
                <c:pt idx="108">
                  <c:v>88.340999999999994</c:v>
                </c:pt>
                <c:pt idx="109">
                  <c:v>88.340999999999994</c:v>
                </c:pt>
                <c:pt idx="110">
                  <c:v>88.340999999999994</c:v>
                </c:pt>
                <c:pt idx="111">
                  <c:v>88.340999999999994</c:v>
                </c:pt>
                <c:pt idx="112">
                  <c:v>88.340999999999994</c:v>
                </c:pt>
                <c:pt idx="113">
                  <c:v>88.340999999999994</c:v>
                </c:pt>
                <c:pt idx="114">
                  <c:v>86.132000000000005</c:v>
                </c:pt>
                <c:pt idx="115">
                  <c:v>86.132000000000005</c:v>
                </c:pt>
                <c:pt idx="116">
                  <c:v>86.132000000000005</c:v>
                </c:pt>
                <c:pt idx="117">
                  <c:v>86.132000000000005</c:v>
                </c:pt>
                <c:pt idx="118">
                  <c:v>86.132000000000005</c:v>
                </c:pt>
                <c:pt idx="119">
                  <c:v>86.132000000000005</c:v>
                </c:pt>
                <c:pt idx="120">
                  <c:v>86.132000000000005</c:v>
                </c:pt>
                <c:pt idx="121">
                  <c:v>86.132000000000005</c:v>
                </c:pt>
                <c:pt idx="122">
                  <c:v>86.132000000000005</c:v>
                </c:pt>
                <c:pt idx="123">
                  <c:v>86.132000000000005</c:v>
                </c:pt>
                <c:pt idx="124">
                  <c:v>86.132000000000005</c:v>
                </c:pt>
                <c:pt idx="125">
                  <c:v>86.132000000000005</c:v>
                </c:pt>
                <c:pt idx="126">
                  <c:v>86.132000000000005</c:v>
                </c:pt>
                <c:pt idx="127">
                  <c:v>86.132000000000005</c:v>
                </c:pt>
                <c:pt idx="128">
                  <c:v>86.132000000000005</c:v>
                </c:pt>
                <c:pt idx="129">
                  <c:v>86.132000000000005</c:v>
                </c:pt>
                <c:pt idx="130">
                  <c:v>86.132000000000005</c:v>
                </c:pt>
                <c:pt idx="131">
                  <c:v>86.132000000000005</c:v>
                </c:pt>
                <c:pt idx="132">
                  <c:v>86.132000000000005</c:v>
                </c:pt>
                <c:pt idx="133">
                  <c:v>86.132000000000005</c:v>
                </c:pt>
                <c:pt idx="134">
                  <c:v>86.132000000000005</c:v>
                </c:pt>
                <c:pt idx="135">
                  <c:v>86.132000000000005</c:v>
                </c:pt>
                <c:pt idx="136">
                  <c:v>86.132000000000005</c:v>
                </c:pt>
                <c:pt idx="137">
                  <c:v>86.132000000000005</c:v>
                </c:pt>
                <c:pt idx="138">
                  <c:v>86.132000000000005</c:v>
                </c:pt>
                <c:pt idx="139">
                  <c:v>86.132000000000005</c:v>
                </c:pt>
                <c:pt idx="140">
                  <c:v>86.132000000000005</c:v>
                </c:pt>
                <c:pt idx="141">
                  <c:v>86.132000000000005</c:v>
                </c:pt>
                <c:pt idx="142">
                  <c:v>86.132000000000005</c:v>
                </c:pt>
                <c:pt idx="143">
                  <c:v>86.132000000000005</c:v>
                </c:pt>
                <c:pt idx="144">
                  <c:v>86.132000000000005</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numCache>
            </c:numRef>
          </c:yVal>
          <c:smooth val="0"/>
          <c:extLst>
            <c:ext xmlns:c16="http://schemas.microsoft.com/office/drawing/2014/chart" uri="{C3380CC4-5D6E-409C-BE32-E72D297353CC}">
              <c16:uniqueId val="{00000001-34F0-49E9-ACE1-F365329B5940}"/>
            </c:ext>
          </c:extLst>
        </c:ser>
        <c:dLbls>
          <c:showLegendKey val="0"/>
          <c:showVal val="0"/>
          <c:showCatName val="0"/>
          <c:showSerName val="0"/>
          <c:showPercent val="0"/>
          <c:showBubbleSize val="0"/>
        </c:dLbls>
        <c:axId val="664839912"/>
        <c:axId val="664840304"/>
      </c:scatterChart>
      <c:valAx>
        <c:axId val="664839912"/>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0304"/>
        <c:crosses val="autoZero"/>
        <c:crossBetween val="midCat"/>
        <c:majorUnit val="1"/>
      </c:valAx>
      <c:valAx>
        <c:axId val="664840304"/>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39912"/>
        <c:crosses val="autoZero"/>
        <c:crossBetween val="midCat"/>
        <c:majorUnit val="25"/>
      </c:valAx>
      <c:spPr>
        <a:noFill/>
        <a:ln>
          <a:solidFill>
            <a:schemeClr val="bg2"/>
          </a:solidFill>
        </a:ln>
      </c:spPr>
    </c:plotArea>
    <c:legend>
      <c:legendPos val="r"/>
      <c:layout>
        <c:manualLayout>
          <c:xMode val="edge"/>
          <c:yMode val="edge"/>
          <c:x val="0.15101015027988757"/>
          <c:y val="0.65648724573490802"/>
          <c:w val="0.29792070239007734"/>
          <c:h val="0.16454314304461945"/>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0437893981202E-2"/>
          <c:y val="2.148717948717949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99.778999999999996</c:v>
                </c:pt>
                <c:pt idx="3">
                  <c:v>99.004999999999995</c:v>
                </c:pt>
                <c:pt idx="4">
                  <c:v>98.561999999999998</c:v>
                </c:pt>
                <c:pt idx="5">
                  <c:v>98.450999999999993</c:v>
                </c:pt>
                <c:pt idx="6">
                  <c:v>98.224999999999994</c:v>
                </c:pt>
                <c:pt idx="7">
                  <c:v>96.867999999999995</c:v>
                </c:pt>
                <c:pt idx="8">
                  <c:v>96.41</c:v>
                </c:pt>
                <c:pt idx="9">
                  <c:v>95.600999999999999</c:v>
                </c:pt>
                <c:pt idx="10">
                  <c:v>95.364000000000004</c:v>
                </c:pt>
                <c:pt idx="11">
                  <c:v>95.245000000000005</c:v>
                </c:pt>
                <c:pt idx="12">
                  <c:v>94.876999999999995</c:v>
                </c:pt>
                <c:pt idx="13">
                  <c:v>94.492999999999995</c:v>
                </c:pt>
                <c:pt idx="14">
                  <c:v>94.36</c:v>
                </c:pt>
                <c:pt idx="15">
                  <c:v>94.225999999999999</c:v>
                </c:pt>
                <c:pt idx="16">
                  <c:v>94.225999999999999</c:v>
                </c:pt>
                <c:pt idx="17">
                  <c:v>94.225999999999999</c:v>
                </c:pt>
                <c:pt idx="18">
                  <c:v>94.225999999999999</c:v>
                </c:pt>
                <c:pt idx="19">
                  <c:v>94.085999999999999</c:v>
                </c:pt>
                <c:pt idx="20">
                  <c:v>94.085999999999999</c:v>
                </c:pt>
                <c:pt idx="21">
                  <c:v>94.085999999999999</c:v>
                </c:pt>
                <c:pt idx="22">
                  <c:v>94.085999999999999</c:v>
                </c:pt>
                <c:pt idx="23">
                  <c:v>94.085999999999999</c:v>
                </c:pt>
                <c:pt idx="24">
                  <c:v>94.085999999999999</c:v>
                </c:pt>
                <c:pt idx="25">
                  <c:v>93.930999999999997</c:v>
                </c:pt>
                <c:pt idx="26">
                  <c:v>93.930999999999997</c:v>
                </c:pt>
                <c:pt idx="27">
                  <c:v>93.766999999999996</c:v>
                </c:pt>
                <c:pt idx="28">
                  <c:v>93.6</c:v>
                </c:pt>
                <c:pt idx="29">
                  <c:v>93.262</c:v>
                </c:pt>
                <c:pt idx="30">
                  <c:v>93.090999999999994</c:v>
                </c:pt>
                <c:pt idx="31">
                  <c:v>92.741</c:v>
                </c:pt>
                <c:pt idx="32">
                  <c:v>92.563000000000002</c:v>
                </c:pt>
                <c:pt idx="33">
                  <c:v>92.563000000000002</c:v>
                </c:pt>
                <c:pt idx="34">
                  <c:v>92.563000000000002</c:v>
                </c:pt>
                <c:pt idx="35">
                  <c:v>92.563000000000002</c:v>
                </c:pt>
                <c:pt idx="36">
                  <c:v>92.563000000000002</c:v>
                </c:pt>
                <c:pt idx="37">
                  <c:v>92.363</c:v>
                </c:pt>
                <c:pt idx="38">
                  <c:v>92.153999999999996</c:v>
                </c:pt>
                <c:pt idx="39">
                  <c:v>91.944999999999993</c:v>
                </c:pt>
                <c:pt idx="40">
                  <c:v>91.944999999999993</c:v>
                </c:pt>
                <c:pt idx="41">
                  <c:v>91.944999999999993</c:v>
                </c:pt>
                <c:pt idx="42">
                  <c:v>91.944999999999993</c:v>
                </c:pt>
                <c:pt idx="43">
                  <c:v>91.944999999999993</c:v>
                </c:pt>
                <c:pt idx="44">
                  <c:v>91.504999999999995</c:v>
                </c:pt>
                <c:pt idx="45">
                  <c:v>91.504999999999995</c:v>
                </c:pt>
                <c:pt idx="46">
                  <c:v>91.504999999999995</c:v>
                </c:pt>
                <c:pt idx="47">
                  <c:v>91.504999999999995</c:v>
                </c:pt>
                <c:pt idx="48">
                  <c:v>91.504999999999995</c:v>
                </c:pt>
                <c:pt idx="49">
                  <c:v>90.991</c:v>
                </c:pt>
                <c:pt idx="50">
                  <c:v>90.991</c:v>
                </c:pt>
                <c:pt idx="51">
                  <c:v>90.991</c:v>
                </c:pt>
                <c:pt idx="52">
                  <c:v>90.456000000000003</c:v>
                </c:pt>
                <c:pt idx="53">
                  <c:v>90.456000000000003</c:v>
                </c:pt>
                <c:pt idx="54">
                  <c:v>89.906000000000006</c:v>
                </c:pt>
                <c:pt idx="55">
                  <c:v>89.906000000000006</c:v>
                </c:pt>
                <c:pt idx="56">
                  <c:v>89.906000000000006</c:v>
                </c:pt>
                <c:pt idx="57">
                  <c:v>89.906000000000006</c:v>
                </c:pt>
                <c:pt idx="58">
                  <c:v>89.320999999999998</c:v>
                </c:pt>
                <c:pt idx="59">
                  <c:v>89.320999999999998</c:v>
                </c:pt>
                <c:pt idx="60">
                  <c:v>89.320999999999998</c:v>
                </c:pt>
                <c:pt idx="61">
                  <c:v>89.320999999999998</c:v>
                </c:pt>
                <c:pt idx="62">
                  <c:v>89.320999999999998</c:v>
                </c:pt>
                <c:pt idx="63">
                  <c:v>89.320999999999998</c:v>
                </c:pt>
                <c:pt idx="64">
                  <c:v>89.320999999999998</c:v>
                </c:pt>
                <c:pt idx="65">
                  <c:v>89.320999999999998</c:v>
                </c:pt>
                <c:pt idx="66">
                  <c:v>89.320999999999998</c:v>
                </c:pt>
                <c:pt idx="67">
                  <c:v>88.974000000000004</c:v>
                </c:pt>
                <c:pt idx="68">
                  <c:v>88.974000000000004</c:v>
                </c:pt>
                <c:pt idx="69">
                  <c:v>88.614999999999995</c:v>
                </c:pt>
                <c:pt idx="70">
                  <c:v>88.614999999999995</c:v>
                </c:pt>
                <c:pt idx="71">
                  <c:v>88.614999999999995</c:v>
                </c:pt>
                <c:pt idx="72">
                  <c:v>88.614999999999995</c:v>
                </c:pt>
                <c:pt idx="73">
                  <c:v>88.614999999999995</c:v>
                </c:pt>
                <c:pt idx="74">
                  <c:v>88.194999999999993</c:v>
                </c:pt>
                <c:pt idx="75">
                  <c:v>88.194999999999993</c:v>
                </c:pt>
                <c:pt idx="76">
                  <c:v>88.194999999999993</c:v>
                </c:pt>
                <c:pt idx="77">
                  <c:v>88.194999999999993</c:v>
                </c:pt>
                <c:pt idx="78">
                  <c:v>88.194999999999993</c:v>
                </c:pt>
                <c:pt idx="79">
                  <c:v>88.194999999999993</c:v>
                </c:pt>
                <c:pt idx="80">
                  <c:v>88.194999999999993</c:v>
                </c:pt>
                <c:pt idx="81">
                  <c:v>88.194999999999993</c:v>
                </c:pt>
                <c:pt idx="82">
                  <c:v>88.194999999999993</c:v>
                </c:pt>
                <c:pt idx="83">
                  <c:v>88.194999999999993</c:v>
                </c:pt>
                <c:pt idx="84">
                  <c:v>88.194999999999993</c:v>
                </c:pt>
                <c:pt idx="85">
                  <c:v>88.194999999999993</c:v>
                </c:pt>
                <c:pt idx="86">
                  <c:v>88.194999999999993</c:v>
                </c:pt>
                <c:pt idx="87">
                  <c:v>88.194999999999993</c:v>
                </c:pt>
                <c:pt idx="88">
                  <c:v>88.194999999999993</c:v>
                </c:pt>
                <c:pt idx="89">
                  <c:v>88.194999999999993</c:v>
                </c:pt>
                <c:pt idx="90">
                  <c:v>88.194999999999993</c:v>
                </c:pt>
                <c:pt idx="91">
                  <c:v>88.194999999999993</c:v>
                </c:pt>
                <c:pt idx="92">
                  <c:v>88.194999999999993</c:v>
                </c:pt>
                <c:pt idx="93">
                  <c:v>87.606999999999999</c:v>
                </c:pt>
                <c:pt idx="94">
                  <c:v>85.843000000000004</c:v>
                </c:pt>
                <c:pt idx="95">
                  <c:v>84.638000000000005</c:v>
                </c:pt>
                <c:pt idx="96">
                  <c:v>84.638000000000005</c:v>
                </c:pt>
                <c:pt idx="97">
                  <c:v>83.33</c:v>
                </c:pt>
                <c:pt idx="98">
                  <c:v>83.33</c:v>
                </c:pt>
                <c:pt idx="99">
                  <c:v>83.33</c:v>
                </c:pt>
                <c:pt idx="100">
                  <c:v>83.33</c:v>
                </c:pt>
                <c:pt idx="101">
                  <c:v>83.33</c:v>
                </c:pt>
                <c:pt idx="102">
                  <c:v>83.33</c:v>
                </c:pt>
                <c:pt idx="103">
                  <c:v>82.611000000000004</c:v>
                </c:pt>
                <c:pt idx="104">
                  <c:v>82.611000000000004</c:v>
                </c:pt>
                <c:pt idx="105">
                  <c:v>82.611000000000004</c:v>
                </c:pt>
                <c:pt idx="106">
                  <c:v>82.611000000000004</c:v>
                </c:pt>
                <c:pt idx="107">
                  <c:v>82.611000000000004</c:v>
                </c:pt>
                <c:pt idx="108">
                  <c:v>82.611000000000004</c:v>
                </c:pt>
                <c:pt idx="109">
                  <c:v>82.611000000000004</c:v>
                </c:pt>
                <c:pt idx="110">
                  <c:v>82.611000000000004</c:v>
                </c:pt>
                <c:pt idx="111">
                  <c:v>82.611000000000004</c:v>
                </c:pt>
                <c:pt idx="112">
                  <c:v>82.611000000000004</c:v>
                </c:pt>
                <c:pt idx="113">
                  <c:v>82.611000000000004</c:v>
                </c:pt>
                <c:pt idx="114">
                  <c:v>82.611000000000004</c:v>
                </c:pt>
                <c:pt idx="115">
                  <c:v>82.611000000000004</c:v>
                </c:pt>
                <c:pt idx="116">
                  <c:v>82.611000000000004</c:v>
                </c:pt>
                <c:pt idx="117">
                  <c:v>82.611000000000004</c:v>
                </c:pt>
                <c:pt idx="118">
                  <c:v>82.611000000000004</c:v>
                </c:pt>
                <c:pt idx="119">
                  <c:v>82.611000000000004</c:v>
                </c:pt>
                <c:pt idx="120">
                  <c:v>81.616</c:v>
                </c:pt>
              </c:numCache>
            </c:numRef>
          </c:yVal>
          <c:smooth val="0"/>
          <c:extLst>
            <c:ext xmlns:c16="http://schemas.microsoft.com/office/drawing/2014/chart" uri="{C3380CC4-5D6E-409C-BE32-E72D297353CC}">
              <c16:uniqueId val="{00000000-1131-4897-BD6C-02C8E07D30B0}"/>
            </c:ext>
          </c:extLst>
        </c:ser>
        <c:ser>
          <c:idx val="1"/>
          <c:order val="1"/>
          <c:tx>
            <c:strRef>
              <c:f>Sheet1!$C$1</c:f>
              <c:strCache>
                <c:ptCount val="1"/>
                <c:pt idx="0">
                  <c:v>Lymphoma</c:v>
                </c:pt>
              </c:strCache>
            </c:strRef>
          </c:tx>
          <c:spPr>
            <a:ln w="41275">
              <a:solidFill>
                <a:srgbClr val="00B05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99.778999999999996</c:v>
                </c:pt>
                <c:pt idx="3">
                  <c:v>99.004999999999995</c:v>
                </c:pt>
                <c:pt idx="4">
                  <c:v>98.561999999999998</c:v>
                </c:pt>
                <c:pt idx="5">
                  <c:v>98.450999999999993</c:v>
                </c:pt>
                <c:pt idx="6">
                  <c:v>98.224999999999994</c:v>
                </c:pt>
                <c:pt idx="7">
                  <c:v>96.867999999999995</c:v>
                </c:pt>
                <c:pt idx="8">
                  <c:v>96.41</c:v>
                </c:pt>
                <c:pt idx="9">
                  <c:v>95.600999999999999</c:v>
                </c:pt>
                <c:pt idx="10">
                  <c:v>95.364000000000004</c:v>
                </c:pt>
                <c:pt idx="11">
                  <c:v>95.245000000000005</c:v>
                </c:pt>
                <c:pt idx="12">
                  <c:v>95.001999999999995</c:v>
                </c:pt>
                <c:pt idx="13">
                  <c:v>94.747</c:v>
                </c:pt>
                <c:pt idx="14">
                  <c:v>94.614999999999995</c:v>
                </c:pt>
                <c:pt idx="15">
                  <c:v>94.480999999999995</c:v>
                </c:pt>
                <c:pt idx="16">
                  <c:v>94.480999999999995</c:v>
                </c:pt>
                <c:pt idx="17">
                  <c:v>94.480999999999995</c:v>
                </c:pt>
                <c:pt idx="18">
                  <c:v>94.480999999999995</c:v>
                </c:pt>
                <c:pt idx="19">
                  <c:v>94.340999999999994</c:v>
                </c:pt>
                <c:pt idx="20">
                  <c:v>94.340999999999994</c:v>
                </c:pt>
                <c:pt idx="21">
                  <c:v>94.340999999999994</c:v>
                </c:pt>
                <c:pt idx="22">
                  <c:v>94.340999999999994</c:v>
                </c:pt>
                <c:pt idx="23">
                  <c:v>94.340999999999994</c:v>
                </c:pt>
                <c:pt idx="24">
                  <c:v>94.340999999999994</c:v>
                </c:pt>
                <c:pt idx="25">
                  <c:v>94.185000000000002</c:v>
                </c:pt>
                <c:pt idx="26">
                  <c:v>94.185000000000002</c:v>
                </c:pt>
                <c:pt idx="27">
                  <c:v>94.021000000000001</c:v>
                </c:pt>
                <c:pt idx="28">
                  <c:v>93.852999999999994</c:v>
                </c:pt>
                <c:pt idx="29">
                  <c:v>93.515000000000001</c:v>
                </c:pt>
                <c:pt idx="30">
                  <c:v>93.343999999999994</c:v>
                </c:pt>
                <c:pt idx="31">
                  <c:v>92.994</c:v>
                </c:pt>
                <c:pt idx="32">
                  <c:v>92.816000000000003</c:v>
                </c:pt>
                <c:pt idx="33">
                  <c:v>92.816000000000003</c:v>
                </c:pt>
                <c:pt idx="34">
                  <c:v>92.816000000000003</c:v>
                </c:pt>
                <c:pt idx="35">
                  <c:v>92.816000000000003</c:v>
                </c:pt>
                <c:pt idx="36">
                  <c:v>92.816000000000003</c:v>
                </c:pt>
                <c:pt idx="37">
                  <c:v>92.816000000000003</c:v>
                </c:pt>
                <c:pt idx="38">
                  <c:v>92.605999999999995</c:v>
                </c:pt>
                <c:pt idx="39">
                  <c:v>92.397000000000006</c:v>
                </c:pt>
                <c:pt idx="40">
                  <c:v>92.397000000000006</c:v>
                </c:pt>
                <c:pt idx="41">
                  <c:v>92.397000000000006</c:v>
                </c:pt>
                <c:pt idx="42">
                  <c:v>92.397000000000006</c:v>
                </c:pt>
                <c:pt idx="43">
                  <c:v>92.397000000000006</c:v>
                </c:pt>
                <c:pt idx="44">
                  <c:v>92.176000000000002</c:v>
                </c:pt>
                <c:pt idx="45">
                  <c:v>92.176000000000002</c:v>
                </c:pt>
                <c:pt idx="46">
                  <c:v>92.176000000000002</c:v>
                </c:pt>
                <c:pt idx="47">
                  <c:v>92.176000000000002</c:v>
                </c:pt>
                <c:pt idx="48">
                  <c:v>92.176000000000002</c:v>
                </c:pt>
                <c:pt idx="49">
                  <c:v>91.400999999999996</c:v>
                </c:pt>
                <c:pt idx="50">
                  <c:v>91.400999999999996</c:v>
                </c:pt>
                <c:pt idx="51">
                  <c:v>91.400999999999996</c:v>
                </c:pt>
                <c:pt idx="52">
                  <c:v>91.131</c:v>
                </c:pt>
                <c:pt idx="53">
                  <c:v>91.131</c:v>
                </c:pt>
                <c:pt idx="54">
                  <c:v>90.578999999999994</c:v>
                </c:pt>
                <c:pt idx="55">
                  <c:v>90.578999999999994</c:v>
                </c:pt>
                <c:pt idx="56">
                  <c:v>90.578999999999994</c:v>
                </c:pt>
                <c:pt idx="57">
                  <c:v>90.578999999999994</c:v>
                </c:pt>
                <c:pt idx="58">
                  <c:v>89.992000000000004</c:v>
                </c:pt>
                <c:pt idx="59">
                  <c:v>89.992000000000004</c:v>
                </c:pt>
                <c:pt idx="60">
                  <c:v>89.992000000000004</c:v>
                </c:pt>
                <c:pt idx="61">
                  <c:v>89.992000000000004</c:v>
                </c:pt>
                <c:pt idx="62">
                  <c:v>89.992000000000004</c:v>
                </c:pt>
                <c:pt idx="63">
                  <c:v>89.992000000000004</c:v>
                </c:pt>
                <c:pt idx="64">
                  <c:v>89.992000000000004</c:v>
                </c:pt>
                <c:pt idx="65">
                  <c:v>89.992000000000004</c:v>
                </c:pt>
                <c:pt idx="66">
                  <c:v>89.992000000000004</c:v>
                </c:pt>
                <c:pt idx="67">
                  <c:v>89.643000000000001</c:v>
                </c:pt>
                <c:pt idx="68">
                  <c:v>89.643000000000001</c:v>
                </c:pt>
                <c:pt idx="69">
                  <c:v>89.283000000000001</c:v>
                </c:pt>
                <c:pt idx="70">
                  <c:v>89.283000000000001</c:v>
                </c:pt>
                <c:pt idx="71">
                  <c:v>89.283000000000001</c:v>
                </c:pt>
                <c:pt idx="72">
                  <c:v>89.283000000000001</c:v>
                </c:pt>
                <c:pt idx="73">
                  <c:v>89.283000000000001</c:v>
                </c:pt>
                <c:pt idx="74">
                  <c:v>88.861999999999995</c:v>
                </c:pt>
                <c:pt idx="75">
                  <c:v>88.861999999999995</c:v>
                </c:pt>
                <c:pt idx="76">
                  <c:v>88.861999999999995</c:v>
                </c:pt>
                <c:pt idx="77">
                  <c:v>88.861999999999995</c:v>
                </c:pt>
                <c:pt idx="78">
                  <c:v>88.861999999999995</c:v>
                </c:pt>
                <c:pt idx="79">
                  <c:v>88.861999999999995</c:v>
                </c:pt>
                <c:pt idx="80">
                  <c:v>88.861999999999995</c:v>
                </c:pt>
                <c:pt idx="81">
                  <c:v>88.861999999999995</c:v>
                </c:pt>
                <c:pt idx="82">
                  <c:v>88.861999999999995</c:v>
                </c:pt>
                <c:pt idx="83">
                  <c:v>88.861999999999995</c:v>
                </c:pt>
                <c:pt idx="84">
                  <c:v>88.861999999999995</c:v>
                </c:pt>
                <c:pt idx="85">
                  <c:v>88.861999999999995</c:v>
                </c:pt>
                <c:pt idx="86">
                  <c:v>88.861999999999995</c:v>
                </c:pt>
                <c:pt idx="87">
                  <c:v>88.861999999999995</c:v>
                </c:pt>
                <c:pt idx="88">
                  <c:v>88.861999999999995</c:v>
                </c:pt>
                <c:pt idx="89">
                  <c:v>88.861999999999995</c:v>
                </c:pt>
                <c:pt idx="90">
                  <c:v>88.861999999999995</c:v>
                </c:pt>
                <c:pt idx="91">
                  <c:v>88.861999999999995</c:v>
                </c:pt>
                <c:pt idx="92">
                  <c:v>88.861999999999995</c:v>
                </c:pt>
                <c:pt idx="93">
                  <c:v>88.272999999999996</c:v>
                </c:pt>
                <c:pt idx="94">
                  <c:v>86.507999999999996</c:v>
                </c:pt>
                <c:pt idx="95">
                  <c:v>85.897999999999996</c:v>
                </c:pt>
                <c:pt idx="96">
                  <c:v>85.897999999999996</c:v>
                </c:pt>
                <c:pt idx="97">
                  <c:v>84.570999999999998</c:v>
                </c:pt>
                <c:pt idx="98">
                  <c:v>84.570999999999998</c:v>
                </c:pt>
                <c:pt idx="99">
                  <c:v>84.570999999999998</c:v>
                </c:pt>
                <c:pt idx="100">
                  <c:v>84.570999999999998</c:v>
                </c:pt>
                <c:pt idx="101">
                  <c:v>84.570999999999998</c:v>
                </c:pt>
                <c:pt idx="102">
                  <c:v>84.570999999999998</c:v>
                </c:pt>
                <c:pt idx="103">
                  <c:v>84.570999999999998</c:v>
                </c:pt>
                <c:pt idx="104">
                  <c:v>84.570999999999998</c:v>
                </c:pt>
                <c:pt idx="105">
                  <c:v>84.570999999999998</c:v>
                </c:pt>
                <c:pt idx="106">
                  <c:v>84.570999999999998</c:v>
                </c:pt>
                <c:pt idx="107">
                  <c:v>84.570999999999998</c:v>
                </c:pt>
                <c:pt idx="108">
                  <c:v>84.570999999999998</c:v>
                </c:pt>
                <c:pt idx="109">
                  <c:v>84.570999999999998</c:v>
                </c:pt>
                <c:pt idx="110">
                  <c:v>84.570999999999998</c:v>
                </c:pt>
                <c:pt idx="111">
                  <c:v>84.570999999999998</c:v>
                </c:pt>
                <c:pt idx="112">
                  <c:v>84.570999999999998</c:v>
                </c:pt>
                <c:pt idx="113">
                  <c:v>84.570999999999998</c:v>
                </c:pt>
                <c:pt idx="114">
                  <c:v>84.570999999999998</c:v>
                </c:pt>
                <c:pt idx="115">
                  <c:v>84.570999999999998</c:v>
                </c:pt>
                <c:pt idx="116">
                  <c:v>84.570999999999998</c:v>
                </c:pt>
                <c:pt idx="117">
                  <c:v>84.570999999999998</c:v>
                </c:pt>
                <c:pt idx="118">
                  <c:v>84.570999999999998</c:v>
                </c:pt>
                <c:pt idx="119">
                  <c:v>84.570999999999998</c:v>
                </c:pt>
                <c:pt idx="120">
                  <c:v>83.552000000000007</c:v>
                </c:pt>
              </c:numCache>
            </c:numRef>
          </c:yVal>
          <c:smooth val="0"/>
          <c:extLst>
            <c:ext xmlns:c16="http://schemas.microsoft.com/office/drawing/2014/chart" uri="{C3380CC4-5D6E-409C-BE32-E72D297353CC}">
              <c16:uniqueId val="{00000001-1131-4897-BD6C-02C8E07D30B0}"/>
            </c:ext>
          </c:extLst>
        </c:ser>
        <c:ser>
          <c:idx val="2"/>
          <c:order val="2"/>
          <c:tx>
            <c:strRef>
              <c:f>Sheet1!$D$1</c:f>
              <c:strCache>
                <c:ptCount val="1"/>
                <c:pt idx="0">
                  <c:v>Skin</c:v>
                </c:pt>
              </c:strCache>
            </c:strRef>
          </c:tx>
          <c:spPr>
            <a:ln w="41275">
              <a:solidFill>
                <a:srgbClr val="00B0F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99.873000000000005</c:v>
                </c:pt>
                <c:pt idx="13">
                  <c:v>99.873000000000005</c:v>
                </c:pt>
                <c:pt idx="14">
                  <c:v>99.873000000000005</c:v>
                </c:pt>
                <c:pt idx="15">
                  <c:v>99.873000000000005</c:v>
                </c:pt>
                <c:pt idx="16">
                  <c:v>99.873000000000005</c:v>
                </c:pt>
                <c:pt idx="17">
                  <c:v>99.873000000000005</c:v>
                </c:pt>
                <c:pt idx="18">
                  <c:v>99.873000000000005</c:v>
                </c:pt>
                <c:pt idx="19">
                  <c:v>99.873000000000005</c:v>
                </c:pt>
                <c:pt idx="20">
                  <c:v>99.873000000000005</c:v>
                </c:pt>
                <c:pt idx="21">
                  <c:v>99.873000000000005</c:v>
                </c:pt>
                <c:pt idx="22">
                  <c:v>99.873000000000005</c:v>
                </c:pt>
                <c:pt idx="23">
                  <c:v>99.873000000000005</c:v>
                </c:pt>
                <c:pt idx="24">
                  <c:v>99.873000000000005</c:v>
                </c:pt>
                <c:pt idx="25">
                  <c:v>99.873000000000005</c:v>
                </c:pt>
                <c:pt idx="26">
                  <c:v>99.873000000000005</c:v>
                </c:pt>
                <c:pt idx="27">
                  <c:v>99.873000000000005</c:v>
                </c:pt>
                <c:pt idx="28">
                  <c:v>99.873000000000005</c:v>
                </c:pt>
                <c:pt idx="29">
                  <c:v>99.873000000000005</c:v>
                </c:pt>
                <c:pt idx="30">
                  <c:v>99.873000000000005</c:v>
                </c:pt>
                <c:pt idx="31">
                  <c:v>99.873000000000005</c:v>
                </c:pt>
                <c:pt idx="32">
                  <c:v>99.873000000000005</c:v>
                </c:pt>
                <c:pt idx="33">
                  <c:v>99.873000000000005</c:v>
                </c:pt>
                <c:pt idx="34">
                  <c:v>99.873000000000005</c:v>
                </c:pt>
                <c:pt idx="35">
                  <c:v>99.873000000000005</c:v>
                </c:pt>
                <c:pt idx="36">
                  <c:v>99.873000000000005</c:v>
                </c:pt>
                <c:pt idx="37">
                  <c:v>99.873000000000005</c:v>
                </c:pt>
                <c:pt idx="38">
                  <c:v>99.873000000000005</c:v>
                </c:pt>
                <c:pt idx="39">
                  <c:v>99.873000000000005</c:v>
                </c:pt>
                <c:pt idx="40">
                  <c:v>99.873000000000005</c:v>
                </c:pt>
                <c:pt idx="41">
                  <c:v>99.873000000000005</c:v>
                </c:pt>
                <c:pt idx="42">
                  <c:v>99.873000000000005</c:v>
                </c:pt>
                <c:pt idx="43">
                  <c:v>99.873000000000005</c:v>
                </c:pt>
                <c:pt idx="44">
                  <c:v>99.647000000000006</c:v>
                </c:pt>
                <c:pt idx="45">
                  <c:v>99.647000000000006</c:v>
                </c:pt>
                <c:pt idx="46">
                  <c:v>99.647000000000006</c:v>
                </c:pt>
                <c:pt idx="47">
                  <c:v>99.647000000000006</c:v>
                </c:pt>
                <c:pt idx="48">
                  <c:v>99.647000000000006</c:v>
                </c:pt>
                <c:pt idx="49">
                  <c:v>99.647000000000006</c:v>
                </c:pt>
                <c:pt idx="50">
                  <c:v>99.647000000000006</c:v>
                </c:pt>
                <c:pt idx="51">
                  <c:v>99.647000000000006</c:v>
                </c:pt>
                <c:pt idx="52">
                  <c:v>99.647000000000006</c:v>
                </c:pt>
                <c:pt idx="53">
                  <c:v>99.647000000000006</c:v>
                </c:pt>
                <c:pt idx="54">
                  <c:v>99.647000000000006</c:v>
                </c:pt>
                <c:pt idx="55">
                  <c:v>99.647000000000006</c:v>
                </c:pt>
                <c:pt idx="56">
                  <c:v>99.647000000000006</c:v>
                </c:pt>
                <c:pt idx="57">
                  <c:v>99.647000000000006</c:v>
                </c:pt>
                <c:pt idx="58">
                  <c:v>99.647000000000006</c:v>
                </c:pt>
                <c:pt idx="59">
                  <c:v>99.647000000000006</c:v>
                </c:pt>
                <c:pt idx="60">
                  <c:v>99.647000000000006</c:v>
                </c:pt>
                <c:pt idx="61">
                  <c:v>99.647000000000006</c:v>
                </c:pt>
                <c:pt idx="62">
                  <c:v>99.647000000000006</c:v>
                </c:pt>
                <c:pt idx="63">
                  <c:v>99.647000000000006</c:v>
                </c:pt>
                <c:pt idx="64">
                  <c:v>99.647000000000006</c:v>
                </c:pt>
                <c:pt idx="65">
                  <c:v>99.647000000000006</c:v>
                </c:pt>
                <c:pt idx="66">
                  <c:v>99.647000000000006</c:v>
                </c:pt>
                <c:pt idx="67">
                  <c:v>99.647000000000006</c:v>
                </c:pt>
                <c:pt idx="68">
                  <c:v>99.647000000000006</c:v>
                </c:pt>
                <c:pt idx="69">
                  <c:v>99.647000000000006</c:v>
                </c:pt>
                <c:pt idx="70">
                  <c:v>99.647000000000006</c:v>
                </c:pt>
                <c:pt idx="71">
                  <c:v>99.647000000000006</c:v>
                </c:pt>
                <c:pt idx="72">
                  <c:v>99.647000000000006</c:v>
                </c:pt>
                <c:pt idx="73">
                  <c:v>99.647000000000006</c:v>
                </c:pt>
                <c:pt idx="74">
                  <c:v>99.647000000000006</c:v>
                </c:pt>
                <c:pt idx="75">
                  <c:v>99.647000000000006</c:v>
                </c:pt>
                <c:pt idx="76">
                  <c:v>99.647000000000006</c:v>
                </c:pt>
                <c:pt idx="77">
                  <c:v>99.647000000000006</c:v>
                </c:pt>
                <c:pt idx="78">
                  <c:v>99.647000000000006</c:v>
                </c:pt>
                <c:pt idx="79">
                  <c:v>99.647000000000006</c:v>
                </c:pt>
                <c:pt idx="80">
                  <c:v>99.647000000000006</c:v>
                </c:pt>
                <c:pt idx="81">
                  <c:v>99.647000000000006</c:v>
                </c:pt>
                <c:pt idx="82">
                  <c:v>99.647000000000006</c:v>
                </c:pt>
                <c:pt idx="83">
                  <c:v>99.647000000000006</c:v>
                </c:pt>
                <c:pt idx="84">
                  <c:v>99.647000000000006</c:v>
                </c:pt>
                <c:pt idx="85">
                  <c:v>99.647000000000006</c:v>
                </c:pt>
                <c:pt idx="86">
                  <c:v>99.647000000000006</c:v>
                </c:pt>
                <c:pt idx="87">
                  <c:v>99.647000000000006</c:v>
                </c:pt>
                <c:pt idx="88">
                  <c:v>99.647000000000006</c:v>
                </c:pt>
                <c:pt idx="89">
                  <c:v>99.647000000000006</c:v>
                </c:pt>
                <c:pt idx="90">
                  <c:v>99.647000000000006</c:v>
                </c:pt>
                <c:pt idx="91">
                  <c:v>99.647000000000006</c:v>
                </c:pt>
                <c:pt idx="92">
                  <c:v>99.647000000000006</c:v>
                </c:pt>
                <c:pt idx="93">
                  <c:v>99.647000000000006</c:v>
                </c:pt>
                <c:pt idx="94">
                  <c:v>99.647000000000006</c:v>
                </c:pt>
                <c:pt idx="95">
                  <c:v>99.647000000000006</c:v>
                </c:pt>
                <c:pt idx="96">
                  <c:v>99.647000000000006</c:v>
                </c:pt>
                <c:pt idx="97">
                  <c:v>99.647000000000006</c:v>
                </c:pt>
                <c:pt idx="98">
                  <c:v>99.647000000000006</c:v>
                </c:pt>
                <c:pt idx="99">
                  <c:v>99.647000000000006</c:v>
                </c:pt>
                <c:pt idx="100">
                  <c:v>99.647000000000006</c:v>
                </c:pt>
                <c:pt idx="101">
                  <c:v>99.647000000000006</c:v>
                </c:pt>
                <c:pt idx="102">
                  <c:v>99.647000000000006</c:v>
                </c:pt>
                <c:pt idx="103">
                  <c:v>98.88</c:v>
                </c:pt>
                <c:pt idx="104">
                  <c:v>98.88</c:v>
                </c:pt>
                <c:pt idx="105">
                  <c:v>98.88</c:v>
                </c:pt>
                <c:pt idx="106">
                  <c:v>98.88</c:v>
                </c:pt>
                <c:pt idx="107">
                  <c:v>98.88</c:v>
                </c:pt>
                <c:pt idx="108">
                  <c:v>98.88</c:v>
                </c:pt>
                <c:pt idx="109">
                  <c:v>98.88</c:v>
                </c:pt>
                <c:pt idx="110">
                  <c:v>98.88</c:v>
                </c:pt>
                <c:pt idx="111">
                  <c:v>98.88</c:v>
                </c:pt>
                <c:pt idx="112">
                  <c:v>98.88</c:v>
                </c:pt>
                <c:pt idx="113">
                  <c:v>98.88</c:v>
                </c:pt>
                <c:pt idx="114">
                  <c:v>98.88</c:v>
                </c:pt>
                <c:pt idx="115">
                  <c:v>98.88</c:v>
                </c:pt>
                <c:pt idx="116">
                  <c:v>98.88</c:v>
                </c:pt>
                <c:pt idx="117">
                  <c:v>98.88</c:v>
                </c:pt>
                <c:pt idx="118">
                  <c:v>98.88</c:v>
                </c:pt>
                <c:pt idx="119">
                  <c:v>98.88</c:v>
                </c:pt>
                <c:pt idx="120">
                  <c:v>98.88</c:v>
                </c:pt>
              </c:numCache>
            </c:numRef>
          </c:yVal>
          <c:smooth val="0"/>
          <c:extLst>
            <c:ext xmlns:c16="http://schemas.microsoft.com/office/drawing/2014/chart" uri="{C3380CC4-5D6E-409C-BE32-E72D297353CC}">
              <c16:uniqueId val="{00000002-1131-4897-BD6C-02C8E07D30B0}"/>
            </c:ext>
          </c:extLst>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99.736000000000004</c:v>
                </c:pt>
                <c:pt idx="14">
                  <c:v>99.736000000000004</c:v>
                </c:pt>
                <c:pt idx="15">
                  <c:v>99.736000000000004</c:v>
                </c:pt>
                <c:pt idx="16">
                  <c:v>99.736000000000004</c:v>
                </c:pt>
                <c:pt idx="17">
                  <c:v>99.736000000000004</c:v>
                </c:pt>
                <c:pt idx="18">
                  <c:v>99.736000000000004</c:v>
                </c:pt>
                <c:pt idx="19">
                  <c:v>99.736000000000004</c:v>
                </c:pt>
                <c:pt idx="20">
                  <c:v>99.736000000000004</c:v>
                </c:pt>
                <c:pt idx="21">
                  <c:v>99.736000000000004</c:v>
                </c:pt>
                <c:pt idx="22">
                  <c:v>99.736000000000004</c:v>
                </c:pt>
                <c:pt idx="23">
                  <c:v>99.736000000000004</c:v>
                </c:pt>
                <c:pt idx="24">
                  <c:v>99.736000000000004</c:v>
                </c:pt>
                <c:pt idx="25">
                  <c:v>99.736000000000004</c:v>
                </c:pt>
                <c:pt idx="26">
                  <c:v>99.736000000000004</c:v>
                </c:pt>
                <c:pt idx="27">
                  <c:v>99.736000000000004</c:v>
                </c:pt>
                <c:pt idx="28">
                  <c:v>99.736000000000004</c:v>
                </c:pt>
                <c:pt idx="29">
                  <c:v>99.736000000000004</c:v>
                </c:pt>
                <c:pt idx="30">
                  <c:v>99.736000000000004</c:v>
                </c:pt>
                <c:pt idx="31">
                  <c:v>99.736000000000004</c:v>
                </c:pt>
                <c:pt idx="32">
                  <c:v>99.736000000000004</c:v>
                </c:pt>
                <c:pt idx="33">
                  <c:v>99.736000000000004</c:v>
                </c:pt>
                <c:pt idx="34">
                  <c:v>99.736000000000004</c:v>
                </c:pt>
                <c:pt idx="35">
                  <c:v>99.736000000000004</c:v>
                </c:pt>
                <c:pt idx="36">
                  <c:v>99.736000000000004</c:v>
                </c:pt>
                <c:pt idx="37">
                  <c:v>99.531999999999996</c:v>
                </c:pt>
                <c:pt idx="38">
                  <c:v>99.531999999999996</c:v>
                </c:pt>
                <c:pt idx="39">
                  <c:v>99.531999999999996</c:v>
                </c:pt>
                <c:pt idx="40">
                  <c:v>99.531999999999996</c:v>
                </c:pt>
                <c:pt idx="41">
                  <c:v>99.531999999999996</c:v>
                </c:pt>
                <c:pt idx="42">
                  <c:v>99.531999999999996</c:v>
                </c:pt>
                <c:pt idx="43">
                  <c:v>99.531999999999996</c:v>
                </c:pt>
                <c:pt idx="44">
                  <c:v>99.531999999999996</c:v>
                </c:pt>
                <c:pt idx="45">
                  <c:v>99.531999999999996</c:v>
                </c:pt>
                <c:pt idx="46">
                  <c:v>99.531999999999996</c:v>
                </c:pt>
                <c:pt idx="47">
                  <c:v>99.531999999999996</c:v>
                </c:pt>
                <c:pt idx="48">
                  <c:v>99.531999999999996</c:v>
                </c:pt>
                <c:pt idx="49">
                  <c:v>99.531999999999996</c:v>
                </c:pt>
                <c:pt idx="50">
                  <c:v>99.531999999999996</c:v>
                </c:pt>
                <c:pt idx="51">
                  <c:v>99.531999999999996</c:v>
                </c:pt>
                <c:pt idx="52">
                  <c:v>99.531999999999996</c:v>
                </c:pt>
                <c:pt idx="53">
                  <c:v>99.531999999999996</c:v>
                </c:pt>
                <c:pt idx="54">
                  <c:v>99.531999999999996</c:v>
                </c:pt>
                <c:pt idx="55">
                  <c:v>99.531999999999996</c:v>
                </c:pt>
                <c:pt idx="56">
                  <c:v>99.531999999999996</c:v>
                </c:pt>
                <c:pt idx="57">
                  <c:v>99.531999999999996</c:v>
                </c:pt>
                <c:pt idx="58">
                  <c:v>99.531999999999996</c:v>
                </c:pt>
                <c:pt idx="59">
                  <c:v>99.531999999999996</c:v>
                </c:pt>
                <c:pt idx="60">
                  <c:v>99.531999999999996</c:v>
                </c:pt>
                <c:pt idx="61">
                  <c:v>99.531999999999996</c:v>
                </c:pt>
                <c:pt idx="62">
                  <c:v>99.531999999999996</c:v>
                </c:pt>
                <c:pt idx="63">
                  <c:v>99.531999999999996</c:v>
                </c:pt>
                <c:pt idx="64">
                  <c:v>99.531999999999996</c:v>
                </c:pt>
                <c:pt idx="65">
                  <c:v>99.531999999999996</c:v>
                </c:pt>
                <c:pt idx="66">
                  <c:v>99.531999999999996</c:v>
                </c:pt>
                <c:pt idx="67">
                  <c:v>99.531999999999996</c:v>
                </c:pt>
                <c:pt idx="68">
                  <c:v>99.531999999999996</c:v>
                </c:pt>
                <c:pt idx="69">
                  <c:v>99.531999999999996</c:v>
                </c:pt>
                <c:pt idx="70">
                  <c:v>99.531999999999996</c:v>
                </c:pt>
                <c:pt idx="71">
                  <c:v>99.531999999999996</c:v>
                </c:pt>
                <c:pt idx="72">
                  <c:v>99.531999999999996</c:v>
                </c:pt>
                <c:pt idx="73">
                  <c:v>99.531999999999996</c:v>
                </c:pt>
                <c:pt idx="74">
                  <c:v>99.531999999999996</c:v>
                </c:pt>
                <c:pt idx="75">
                  <c:v>99.531999999999996</c:v>
                </c:pt>
                <c:pt idx="76">
                  <c:v>99.531999999999996</c:v>
                </c:pt>
                <c:pt idx="77">
                  <c:v>99.531999999999996</c:v>
                </c:pt>
                <c:pt idx="78">
                  <c:v>99.531999999999996</c:v>
                </c:pt>
                <c:pt idx="79">
                  <c:v>99.531999999999996</c:v>
                </c:pt>
                <c:pt idx="80">
                  <c:v>99.531999999999996</c:v>
                </c:pt>
                <c:pt idx="81">
                  <c:v>99.531999999999996</c:v>
                </c:pt>
                <c:pt idx="82">
                  <c:v>99.531999999999996</c:v>
                </c:pt>
                <c:pt idx="83">
                  <c:v>99.531999999999996</c:v>
                </c:pt>
                <c:pt idx="84">
                  <c:v>99.531999999999996</c:v>
                </c:pt>
                <c:pt idx="85">
                  <c:v>99.531999999999996</c:v>
                </c:pt>
                <c:pt idx="86">
                  <c:v>99.531999999999996</c:v>
                </c:pt>
                <c:pt idx="87">
                  <c:v>99.531999999999996</c:v>
                </c:pt>
                <c:pt idx="88">
                  <c:v>99.531999999999996</c:v>
                </c:pt>
                <c:pt idx="89">
                  <c:v>99.531999999999996</c:v>
                </c:pt>
                <c:pt idx="90">
                  <c:v>99.531999999999996</c:v>
                </c:pt>
                <c:pt idx="91">
                  <c:v>99.531999999999996</c:v>
                </c:pt>
                <c:pt idx="92">
                  <c:v>99.531999999999996</c:v>
                </c:pt>
                <c:pt idx="93">
                  <c:v>99.531999999999996</c:v>
                </c:pt>
                <c:pt idx="94">
                  <c:v>99.531999999999996</c:v>
                </c:pt>
                <c:pt idx="95">
                  <c:v>98.263999999999996</c:v>
                </c:pt>
                <c:pt idx="96">
                  <c:v>98.263999999999996</c:v>
                </c:pt>
                <c:pt idx="97">
                  <c:v>98.263999999999996</c:v>
                </c:pt>
                <c:pt idx="98">
                  <c:v>98.263999999999996</c:v>
                </c:pt>
                <c:pt idx="99">
                  <c:v>98.263999999999996</c:v>
                </c:pt>
                <c:pt idx="100">
                  <c:v>98.263999999999996</c:v>
                </c:pt>
                <c:pt idx="101">
                  <c:v>98.263999999999996</c:v>
                </c:pt>
                <c:pt idx="102">
                  <c:v>98.263999999999996</c:v>
                </c:pt>
                <c:pt idx="103">
                  <c:v>98.263999999999996</c:v>
                </c:pt>
                <c:pt idx="104">
                  <c:v>98.263999999999996</c:v>
                </c:pt>
                <c:pt idx="105">
                  <c:v>98.263999999999996</c:v>
                </c:pt>
                <c:pt idx="106">
                  <c:v>98.263999999999996</c:v>
                </c:pt>
                <c:pt idx="107">
                  <c:v>98.263999999999996</c:v>
                </c:pt>
                <c:pt idx="108">
                  <c:v>98.263999999999996</c:v>
                </c:pt>
                <c:pt idx="109">
                  <c:v>98.263999999999996</c:v>
                </c:pt>
                <c:pt idx="110">
                  <c:v>98.263999999999996</c:v>
                </c:pt>
                <c:pt idx="111">
                  <c:v>98.263999999999996</c:v>
                </c:pt>
                <c:pt idx="112">
                  <c:v>98.263999999999996</c:v>
                </c:pt>
                <c:pt idx="113">
                  <c:v>98.263999999999996</c:v>
                </c:pt>
                <c:pt idx="114">
                  <c:v>98.263999999999996</c:v>
                </c:pt>
                <c:pt idx="115">
                  <c:v>98.263999999999996</c:v>
                </c:pt>
                <c:pt idx="116">
                  <c:v>98.263999999999996</c:v>
                </c:pt>
                <c:pt idx="117">
                  <c:v>98.263999999999996</c:v>
                </c:pt>
                <c:pt idx="118">
                  <c:v>98.263999999999996</c:v>
                </c:pt>
                <c:pt idx="119">
                  <c:v>98.263999999999996</c:v>
                </c:pt>
                <c:pt idx="120">
                  <c:v>98.263999999999996</c:v>
                </c:pt>
              </c:numCache>
            </c:numRef>
          </c:yVal>
          <c:smooth val="0"/>
          <c:extLst>
            <c:ext xmlns:c16="http://schemas.microsoft.com/office/drawing/2014/chart" uri="{C3380CC4-5D6E-409C-BE32-E72D297353CC}">
              <c16:uniqueId val="{00000003-1131-4897-BD6C-02C8E07D30B0}"/>
            </c:ext>
          </c:extLst>
        </c:ser>
        <c:dLbls>
          <c:showLegendKey val="0"/>
          <c:showVal val="0"/>
          <c:showCatName val="0"/>
          <c:showSerName val="0"/>
          <c:showPercent val="0"/>
          <c:showBubbleSize val="0"/>
        </c:dLbls>
        <c:axId val="664841088"/>
        <c:axId val="664841480"/>
      </c:scatterChart>
      <c:valAx>
        <c:axId val="66484108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1480"/>
        <c:crosses val="autoZero"/>
        <c:crossBetween val="midCat"/>
        <c:majorUnit val="1"/>
      </c:valAx>
      <c:valAx>
        <c:axId val="664841480"/>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700" b="1" i="0" baseline="0" dirty="0" smtClean="0">
                    <a:solidFill>
                      <a:schemeClr val="bg2"/>
                    </a:solidFill>
                  </a:rPr>
                  <a:t>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41088"/>
        <c:crosses val="autoZero"/>
        <c:crossBetween val="midCat"/>
        <c:majorUnit val="10"/>
      </c:valAx>
      <c:spPr>
        <a:noFill/>
        <a:ln>
          <a:solidFill>
            <a:schemeClr val="bg2"/>
          </a:solidFill>
        </a:ln>
      </c:spPr>
    </c:plotArea>
    <c:legend>
      <c:legendPos val="r"/>
      <c:layout>
        <c:manualLayout>
          <c:xMode val="edge"/>
          <c:yMode val="edge"/>
          <c:x val="0.14487729097965318"/>
          <c:y val="0.55186412275388652"/>
          <c:w val="0.21209439528023794"/>
          <c:h val="0.2485499697153263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98.182000000000002</c:v>
                </c:pt>
                <c:pt idx="33">
                  <c:v>98.182000000000002</c:v>
                </c:pt>
                <c:pt idx="34">
                  <c:v>98.182000000000002</c:v>
                </c:pt>
                <c:pt idx="35">
                  <c:v>98.182000000000002</c:v>
                </c:pt>
                <c:pt idx="36">
                  <c:v>98.182000000000002</c:v>
                </c:pt>
                <c:pt idx="37">
                  <c:v>98.182000000000002</c:v>
                </c:pt>
                <c:pt idx="38">
                  <c:v>98.182000000000002</c:v>
                </c:pt>
                <c:pt idx="39">
                  <c:v>98.182000000000002</c:v>
                </c:pt>
                <c:pt idx="40">
                  <c:v>98.182000000000002</c:v>
                </c:pt>
                <c:pt idx="41">
                  <c:v>98.182000000000002</c:v>
                </c:pt>
                <c:pt idx="42">
                  <c:v>98.182000000000002</c:v>
                </c:pt>
                <c:pt idx="43">
                  <c:v>98.182000000000002</c:v>
                </c:pt>
                <c:pt idx="44">
                  <c:v>98.182000000000002</c:v>
                </c:pt>
                <c:pt idx="45">
                  <c:v>98.182000000000002</c:v>
                </c:pt>
                <c:pt idx="46">
                  <c:v>98.182000000000002</c:v>
                </c:pt>
                <c:pt idx="47">
                  <c:v>98.182000000000002</c:v>
                </c:pt>
                <c:pt idx="48">
                  <c:v>98.182000000000002</c:v>
                </c:pt>
                <c:pt idx="49">
                  <c:v>98.182000000000002</c:v>
                </c:pt>
                <c:pt idx="50">
                  <c:v>98.182000000000002</c:v>
                </c:pt>
                <c:pt idx="51">
                  <c:v>98.182000000000002</c:v>
                </c:pt>
                <c:pt idx="52">
                  <c:v>98.182000000000002</c:v>
                </c:pt>
                <c:pt idx="53">
                  <c:v>98.182000000000002</c:v>
                </c:pt>
                <c:pt idx="54">
                  <c:v>93.272999999999996</c:v>
                </c:pt>
                <c:pt idx="55">
                  <c:v>93.272999999999996</c:v>
                </c:pt>
                <c:pt idx="56">
                  <c:v>93.272999999999996</c:v>
                </c:pt>
                <c:pt idx="57">
                  <c:v>93.272999999999996</c:v>
                </c:pt>
                <c:pt idx="58">
                  <c:v>90.751999999999995</c:v>
                </c:pt>
                <c:pt idx="59">
                  <c:v>90.751999999999995</c:v>
                </c:pt>
                <c:pt idx="60">
                  <c:v>90.751999999999995</c:v>
                </c:pt>
                <c:pt idx="61">
                  <c:v>90.751999999999995</c:v>
                </c:pt>
                <c:pt idx="62">
                  <c:v>90.751999999999995</c:v>
                </c:pt>
                <c:pt idx="63">
                  <c:v>90.751999999999995</c:v>
                </c:pt>
                <c:pt idx="64">
                  <c:v>90.751999999999995</c:v>
                </c:pt>
                <c:pt idx="65">
                  <c:v>90.751999999999995</c:v>
                </c:pt>
                <c:pt idx="66">
                  <c:v>90.751999999999995</c:v>
                </c:pt>
                <c:pt idx="67">
                  <c:v>90.751999999999995</c:v>
                </c:pt>
                <c:pt idx="68">
                  <c:v>90.751999999999995</c:v>
                </c:pt>
                <c:pt idx="69">
                  <c:v>90.751999999999995</c:v>
                </c:pt>
                <c:pt idx="70">
                  <c:v>90.751999999999995</c:v>
                </c:pt>
                <c:pt idx="71">
                  <c:v>90.751999999999995</c:v>
                </c:pt>
                <c:pt idx="72">
                  <c:v>90.751999999999995</c:v>
                </c:pt>
                <c:pt idx="73">
                  <c:v>90.751999999999995</c:v>
                </c:pt>
                <c:pt idx="74">
                  <c:v>90.751999999999995</c:v>
                </c:pt>
                <c:pt idx="75">
                  <c:v>90.751999999999995</c:v>
                </c:pt>
                <c:pt idx="76">
                  <c:v>90.751999999999995</c:v>
                </c:pt>
                <c:pt idx="77">
                  <c:v>90.751999999999995</c:v>
                </c:pt>
                <c:pt idx="78">
                  <c:v>90.751999999999995</c:v>
                </c:pt>
                <c:pt idx="79">
                  <c:v>90.751999999999995</c:v>
                </c:pt>
                <c:pt idx="80">
                  <c:v>90.751999999999995</c:v>
                </c:pt>
                <c:pt idx="81">
                  <c:v>90.751999999999995</c:v>
                </c:pt>
                <c:pt idx="82">
                  <c:v>90.751999999999995</c:v>
                </c:pt>
                <c:pt idx="83">
                  <c:v>90.751999999999995</c:v>
                </c:pt>
                <c:pt idx="84">
                  <c:v>90.751999999999995</c:v>
                </c:pt>
                <c:pt idx="85">
                  <c:v>90.751999999999995</c:v>
                </c:pt>
                <c:pt idx="86">
                  <c:v>90.751999999999995</c:v>
                </c:pt>
                <c:pt idx="87">
                  <c:v>90.751999999999995</c:v>
                </c:pt>
                <c:pt idx="88">
                  <c:v>90.751999999999995</c:v>
                </c:pt>
                <c:pt idx="89">
                  <c:v>90.751999999999995</c:v>
                </c:pt>
                <c:pt idx="90">
                  <c:v>90.751999999999995</c:v>
                </c:pt>
                <c:pt idx="91">
                  <c:v>90.751999999999995</c:v>
                </c:pt>
                <c:pt idx="92">
                  <c:v>90.751999999999995</c:v>
                </c:pt>
                <c:pt idx="93">
                  <c:v>86.43</c:v>
                </c:pt>
                <c:pt idx="94">
                  <c:v>86.43</c:v>
                </c:pt>
                <c:pt idx="95">
                  <c:v>86.43</c:v>
                </c:pt>
                <c:pt idx="96">
                  <c:v>86.43</c:v>
                </c:pt>
                <c:pt idx="97">
                  <c:v>81.881</c:v>
                </c:pt>
                <c:pt idx="98">
                  <c:v>81.881</c:v>
                </c:pt>
                <c:pt idx="99">
                  <c:v>81.881</c:v>
                </c:pt>
                <c:pt idx="100">
                  <c:v>81.881</c:v>
                </c:pt>
                <c:pt idx="101">
                  <c:v>81.881</c:v>
                </c:pt>
                <c:pt idx="102">
                  <c:v>81.881</c:v>
                </c:pt>
                <c:pt idx="103">
                  <c:v>81.881</c:v>
                </c:pt>
                <c:pt idx="104">
                  <c:v>81.881</c:v>
                </c:pt>
                <c:pt idx="105">
                  <c:v>81.881</c:v>
                </c:pt>
                <c:pt idx="106">
                  <c:v>81.881</c:v>
                </c:pt>
                <c:pt idx="107">
                  <c:v>81.881</c:v>
                </c:pt>
                <c:pt idx="108">
                  <c:v>81.881</c:v>
                </c:pt>
                <c:pt idx="109">
                  <c:v>81.881</c:v>
                </c:pt>
                <c:pt idx="110">
                  <c:v>81.881</c:v>
                </c:pt>
                <c:pt idx="111">
                  <c:v>81.881</c:v>
                </c:pt>
                <c:pt idx="112">
                  <c:v>81.881</c:v>
                </c:pt>
                <c:pt idx="113">
                  <c:v>81.881</c:v>
                </c:pt>
                <c:pt idx="114">
                  <c:v>81.881</c:v>
                </c:pt>
                <c:pt idx="115">
                  <c:v>81.881</c:v>
                </c:pt>
                <c:pt idx="116">
                  <c:v>81.881</c:v>
                </c:pt>
                <c:pt idx="117">
                  <c:v>81.881</c:v>
                </c:pt>
                <c:pt idx="118">
                  <c:v>81.881</c:v>
                </c:pt>
                <c:pt idx="119">
                  <c:v>81.881</c:v>
                </c:pt>
                <c:pt idx="120">
                  <c:v>81.881</c:v>
                </c:pt>
              </c:numCache>
            </c:numRef>
          </c:yVal>
          <c:smooth val="0"/>
          <c:extLst>
            <c:ext xmlns:c16="http://schemas.microsoft.com/office/drawing/2014/chart" uri="{C3380CC4-5D6E-409C-BE32-E72D297353CC}">
              <c16:uniqueId val="{00000000-3746-41FA-9B14-A943CD2BD4E6}"/>
            </c:ext>
          </c:extLst>
        </c:ser>
        <c:ser>
          <c:idx val="1"/>
          <c:order val="1"/>
          <c:tx>
            <c:strRef>
              <c:f>Sheet1!$C$1</c:f>
              <c:strCache>
                <c:ptCount val="1"/>
                <c:pt idx="0">
                  <c:v>1-5</c:v>
                </c:pt>
              </c:strCache>
            </c:strRef>
          </c:tx>
          <c:spPr>
            <a:ln w="41275">
              <a:solidFill>
                <a:srgbClr val="FF9933"/>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98.936000000000007</c:v>
                </c:pt>
                <c:pt idx="4">
                  <c:v>98.936000000000007</c:v>
                </c:pt>
                <c:pt idx="5">
                  <c:v>98.936000000000007</c:v>
                </c:pt>
                <c:pt idx="6">
                  <c:v>98.936000000000007</c:v>
                </c:pt>
                <c:pt idx="7">
                  <c:v>98.936000000000007</c:v>
                </c:pt>
                <c:pt idx="8">
                  <c:v>96.712999999999994</c:v>
                </c:pt>
                <c:pt idx="9">
                  <c:v>95.587999999999994</c:v>
                </c:pt>
                <c:pt idx="10">
                  <c:v>95.587999999999994</c:v>
                </c:pt>
                <c:pt idx="11">
                  <c:v>95.587999999999994</c:v>
                </c:pt>
                <c:pt idx="12">
                  <c:v>95.587999999999994</c:v>
                </c:pt>
                <c:pt idx="13">
                  <c:v>95.587999999999994</c:v>
                </c:pt>
                <c:pt idx="14">
                  <c:v>95.587999999999994</c:v>
                </c:pt>
                <c:pt idx="15">
                  <c:v>95.587999999999994</c:v>
                </c:pt>
                <c:pt idx="16">
                  <c:v>95.587999999999994</c:v>
                </c:pt>
                <c:pt idx="17">
                  <c:v>95.587999999999994</c:v>
                </c:pt>
                <c:pt idx="18">
                  <c:v>95.587999999999994</c:v>
                </c:pt>
                <c:pt idx="19">
                  <c:v>95.587999999999994</c:v>
                </c:pt>
                <c:pt idx="20">
                  <c:v>95.587999999999994</c:v>
                </c:pt>
                <c:pt idx="21">
                  <c:v>95.587999999999994</c:v>
                </c:pt>
                <c:pt idx="22">
                  <c:v>95.587999999999994</c:v>
                </c:pt>
                <c:pt idx="23">
                  <c:v>95.587999999999994</c:v>
                </c:pt>
                <c:pt idx="24">
                  <c:v>95.587999999999994</c:v>
                </c:pt>
                <c:pt idx="25">
                  <c:v>95.587999999999994</c:v>
                </c:pt>
                <c:pt idx="26">
                  <c:v>95.587999999999994</c:v>
                </c:pt>
                <c:pt idx="27">
                  <c:v>95.587999999999994</c:v>
                </c:pt>
                <c:pt idx="28">
                  <c:v>95.587999999999994</c:v>
                </c:pt>
                <c:pt idx="29">
                  <c:v>95.587999999999994</c:v>
                </c:pt>
                <c:pt idx="30">
                  <c:v>93.968000000000004</c:v>
                </c:pt>
                <c:pt idx="31">
                  <c:v>93.968000000000004</c:v>
                </c:pt>
                <c:pt idx="32">
                  <c:v>93.968000000000004</c:v>
                </c:pt>
                <c:pt idx="33">
                  <c:v>93.968000000000004</c:v>
                </c:pt>
                <c:pt idx="34">
                  <c:v>93.968000000000004</c:v>
                </c:pt>
                <c:pt idx="35">
                  <c:v>93.968000000000004</c:v>
                </c:pt>
                <c:pt idx="36">
                  <c:v>93.968000000000004</c:v>
                </c:pt>
                <c:pt idx="37">
                  <c:v>93.968000000000004</c:v>
                </c:pt>
                <c:pt idx="38">
                  <c:v>93.968000000000004</c:v>
                </c:pt>
                <c:pt idx="39">
                  <c:v>93.968000000000004</c:v>
                </c:pt>
                <c:pt idx="40">
                  <c:v>93.968000000000004</c:v>
                </c:pt>
                <c:pt idx="41">
                  <c:v>93.968000000000004</c:v>
                </c:pt>
                <c:pt idx="42">
                  <c:v>93.968000000000004</c:v>
                </c:pt>
                <c:pt idx="43">
                  <c:v>93.968000000000004</c:v>
                </c:pt>
                <c:pt idx="44">
                  <c:v>93.968000000000004</c:v>
                </c:pt>
                <c:pt idx="45">
                  <c:v>93.968000000000004</c:v>
                </c:pt>
                <c:pt idx="46">
                  <c:v>93.968000000000004</c:v>
                </c:pt>
                <c:pt idx="47">
                  <c:v>93.968000000000004</c:v>
                </c:pt>
                <c:pt idx="48">
                  <c:v>93.968000000000004</c:v>
                </c:pt>
                <c:pt idx="49">
                  <c:v>91.619</c:v>
                </c:pt>
                <c:pt idx="50">
                  <c:v>91.619</c:v>
                </c:pt>
                <c:pt idx="51">
                  <c:v>91.619</c:v>
                </c:pt>
                <c:pt idx="52">
                  <c:v>91.619</c:v>
                </c:pt>
                <c:pt idx="53">
                  <c:v>91.619</c:v>
                </c:pt>
                <c:pt idx="54">
                  <c:v>91.619</c:v>
                </c:pt>
                <c:pt idx="55">
                  <c:v>91.619</c:v>
                </c:pt>
                <c:pt idx="56">
                  <c:v>91.619</c:v>
                </c:pt>
                <c:pt idx="57">
                  <c:v>91.619</c:v>
                </c:pt>
                <c:pt idx="58">
                  <c:v>91.619</c:v>
                </c:pt>
                <c:pt idx="59">
                  <c:v>91.619</c:v>
                </c:pt>
                <c:pt idx="60">
                  <c:v>91.619</c:v>
                </c:pt>
                <c:pt idx="61">
                  <c:v>91.619</c:v>
                </c:pt>
                <c:pt idx="62">
                  <c:v>91.619</c:v>
                </c:pt>
                <c:pt idx="63">
                  <c:v>91.619</c:v>
                </c:pt>
                <c:pt idx="64">
                  <c:v>91.619</c:v>
                </c:pt>
                <c:pt idx="65">
                  <c:v>91.619</c:v>
                </c:pt>
                <c:pt idx="66">
                  <c:v>91.619</c:v>
                </c:pt>
                <c:pt idx="67">
                  <c:v>91.619</c:v>
                </c:pt>
                <c:pt idx="68">
                  <c:v>91.619</c:v>
                </c:pt>
                <c:pt idx="69">
                  <c:v>91.619</c:v>
                </c:pt>
                <c:pt idx="70">
                  <c:v>91.619</c:v>
                </c:pt>
                <c:pt idx="71">
                  <c:v>91.619</c:v>
                </c:pt>
                <c:pt idx="72">
                  <c:v>91.619</c:v>
                </c:pt>
                <c:pt idx="73">
                  <c:v>91.619</c:v>
                </c:pt>
                <c:pt idx="74">
                  <c:v>91.619</c:v>
                </c:pt>
                <c:pt idx="75">
                  <c:v>91.619</c:v>
                </c:pt>
                <c:pt idx="76">
                  <c:v>91.619</c:v>
                </c:pt>
                <c:pt idx="77">
                  <c:v>91.619</c:v>
                </c:pt>
                <c:pt idx="78">
                  <c:v>91.619</c:v>
                </c:pt>
                <c:pt idx="79">
                  <c:v>91.619</c:v>
                </c:pt>
                <c:pt idx="80">
                  <c:v>91.619</c:v>
                </c:pt>
                <c:pt idx="81">
                  <c:v>91.619</c:v>
                </c:pt>
                <c:pt idx="82">
                  <c:v>91.619</c:v>
                </c:pt>
                <c:pt idx="83">
                  <c:v>91.619</c:v>
                </c:pt>
                <c:pt idx="84">
                  <c:v>91.619</c:v>
                </c:pt>
                <c:pt idx="85">
                  <c:v>91.619</c:v>
                </c:pt>
                <c:pt idx="86">
                  <c:v>91.619</c:v>
                </c:pt>
                <c:pt idx="87">
                  <c:v>91.619</c:v>
                </c:pt>
                <c:pt idx="88">
                  <c:v>91.619</c:v>
                </c:pt>
                <c:pt idx="89">
                  <c:v>91.619</c:v>
                </c:pt>
                <c:pt idx="90">
                  <c:v>91.619</c:v>
                </c:pt>
                <c:pt idx="91">
                  <c:v>91.619</c:v>
                </c:pt>
                <c:pt idx="92">
                  <c:v>91.619</c:v>
                </c:pt>
                <c:pt idx="93">
                  <c:v>91.619</c:v>
                </c:pt>
                <c:pt idx="94">
                  <c:v>83.29</c:v>
                </c:pt>
                <c:pt idx="95">
                  <c:v>83.29</c:v>
                </c:pt>
                <c:pt idx="96">
                  <c:v>83.29</c:v>
                </c:pt>
                <c:pt idx="97">
                  <c:v>83.29</c:v>
                </c:pt>
                <c:pt idx="98">
                  <c:v>83.29</c:v>
                </c:pt>
                <c:pt idx="99">
                  <c:v>83.29</c:v>
                </c:pt>
                <c:pt idx="100">
                  <c:v>83.29</c:v>
                </c:pt>
                <c:pt idx="101">
                  <c:v>83.29</c:v>
                </c:pt>
                <c:pt idx="102">
                  <c:v>83.29</c:v>
                </c:pt>
                <c:pt idx="103">
                  <c:v>83.29</c:v>
                </c:pt>
                <c:pt idx="104">
                  <c:v>83.29</c:v>
                </c:pt>
                <c:pt idx="105">
                  <c:v>83.29</c:v>
                </c:pt>
                <c:pt idx="106">
                  <c:v>83.29</c:v>
                </c:pt>
                <c:pt idx="107">
                  <c:v>83.29</c:v>
                </c:pt>
                <c:pt idx="108">
                  <c:v>83.29</c:v>
                </c:pt>
                <c:pt idx="109">
                  <c:v>83.29</c:v>
                </c:pt>
                <c:pt idx="110">
                  <c:v>83.29</c:v>
                </c:pt>
                <c:pt idx="111">
                  <c:v>83.29</c:v>
                </c:pt>
                <c:pt idx="112">
                  <c:v>83.29</c:v>
                </c:pt>
                <c:pt idx="113">
                  <c:v>83.29</c:v>
                </c:pt>
                <c:pt idx="114">
                  <c:v>83.29</c:v>
                </c:pt>
                <c:pt idx="115">
                  <c:v>83.29</c:v>
                </c:pt>
                <c:pt idx="116">
                  <c:v>83.29</c:v>
                </c:pt>
                <c:pt idx="117">
                  <c:v>83.29</c:v>
                </c:pt>
                <c:pt idx="118">
                  <c:v>83.29</c:v>
                </c:pt>
                <c:pt idx="119">
                  <c:v>83.29</c:v>
                </c:pt>
                <c:pt idx="120">
                  <c:v>83.29</c:v>
                </c:pt>
              </c:numCache>
            </c:numRef>
          </c:yVal>
          <c:smooth val="0"/>
          <c:extLst>
            <c:ext xmlns:c16="http://schemas.microsoft.com/office/drawing/2014/chart" uri="{C3380CC4-5D6E-409C-BE32-E72D297353CC}">
              <c16:uniqueId val="{00000001-3746-41FA-9B14-A943CD2BD4E6}"/>
            </c:ext>
          </c:extLst>
        </c:ser>
        <c:ser>
          <c:idx val="2"/>
          <c:order val="2"/>
          <c:tx>
            <c:strRef>
              <c:f>Sheet1!$D$1</c:f>
              <c:strCache>
                <c:ptCount val="1"/>
                <c:pt idx="0">
                  <c:v>6-10</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99.337999999999994</c:v>
                </c:pt>
                <c:pt idx="4">
                  <c:v>98.674999999999997</c:v>
                </c:pt>
                <c:pt idx="5">
                  <c:v>98.674999999999997</c:v>
                </c:pt>
                <c:pt idx="6">
                  <c:v>98.674999999999997</c:v>
                </c:pt>
                <c:pt idx="7">
                  <c:v>95.953000000000003</c:v>
                </c:pt>
                <c:pt idx="8">
                  <c:v>95.953000000000003</c:v>
                </c:pt>
                <c:pt idx="9">
                  <c:v>95.257999999999996</c:v>
                </c:pt>
                <c:pt idx="10">
                  <c:v>95.257999999999996</c:v>
                </c:pt>
                <c:pt idx="11">
                  <c:v>95.257999999999996</c:v>
                </c:pt>
                <c:pt idx="12">
                  <c:v>95.257999999999996</c:v>
                </c:pt>
                <c:pt idx="13">
                  <c:v>94.495999999999995</c:v>
                </c:pt>
                <c:pt idx="14">
                  <c:v>93.715000000000003</c:v>
                </c:pt>
                <c:pt idx="15">
                  <c:v>93.715000000000003</c:v>
                </c:pt>
                <c:pt idx="16">
                  <c:v>93.715000000000003</c:v>
                </c:pt>
                <c:pt idx="17">
                  <c:v>93.715000000000003</c:v>
                </c:pt>
                <c:pt idx="18">
                  <c:v>93.715000000000003</c:v>
                </c:pt>
                <c:pt idx="19">
                  <c:v>93.715000000000003</c:v>
                </c:pt>
                <c:pt idx="20">
                  <c:v>93.715000000000003</c:v>
                </c:pt>
                <c:pt idx="21">
                  <c:v>93.715000000000003</c:v>
                </c:pt>
                <c:pt idx="22">
                  <c:v>93.715000000000003</c:v>
                </c:pt>
                <c:pt idx="23">
                  <c:v>93.715000000000003</c:v>
                </c:pt>
                <c:pt idx="24">
                  <c:v>93.715000000000003</c:v>
                </c:pt>
                <c:pt idx="25">
                  <c:v>92.846999999999994</c:v>
                </c:pt>
                <c:pt idx="26">
                  <c:v>92.846999999999994</c:v>
                </c:pt>
                <c:pt idx="27">
                  <c:v>92.846999999999994</c:v>
                </c:pt>
                <c:pt idx="28">
                  <c:v>92.846999999999994</c:v>
                </c:pt>
                <c:pt idx="29">
                  <c:v>91.89</c:v>
                </c:pt>
                <c:pt idx="30">
                  <c:v>91.89</c:v>
                </c:pt>
                <c:pt idx="31">
                  <c:v>91.89</c:v>
                </c:pt>
                <c:pt idx="32">
                  <c:v>91.89</c:v>
                </c:pt>
                <c:pt idx="33">
                  <c:v>91.89</c:v>
                </c:pt>
                <c:pt idx="34">
                  <c:v>91.89</c:v>
                </c:pt>
                <c:pt idx="35">
                  <c:v>91.89</c:v>
                </c:pt>
                <c:pt idx="36">
                  <c:v>91.89</c:v>
                </c:pt>
                <c:pt idx="37">
                  <c:v>90.783000000000001</c:v>
                </c:pt>
                <c:pt idx="38">
                  <c:v>89.647999999999996</c:v>
                </c:pt>
                <c:pt idx="39">
                  <c:v>89.647999999999996</c:v>
                </c:pt>
                <c:pt idx="40">
                  <c:v>89.647999999999996</c:v>
                </c:pt>
                <c:pt idx="41">
                  <c:v>89.647999999999996</c:v>
                </c:pt>
                <c:pt idx="42">
                  <c:v>89.647999999999996</c:v>
                </c:pt>
                <c:pt idx="43">
                  <c:v>89.647999999999996</c:v>
                </c:pt>
                <c:pt idx="44">
                  <c:v>89.647999999999996</c:v>
                </c:pt>
                <c:pt idx="45">
                  <c:v>89.647999999999996</c:v>
                </c:pt>
                <c:pt idx="46">
                  <c:v>89.647999999999996</c:v>
                </c:pt>
                <c:pt idx="47">
                  <c:v>89.647999999999996</c:v>
                </c:pt>
                <c:pt idx="48">
                  <c:v>89.647999999999996</c:v>
                </c:pt>
                <c:pt idx="49">
                  <c:v>89.647999999999996</c:v>
                </c:pt>
                <c:pt idx="50">
                  <c:v>89.647999999999996</c:v>
                </c:pt>
                <c:pt idx="51">
                  <c:v>89.647999999999996</c:v>
                </c:pt>
                <c:pt idx="52">
                  <c:v>86.754999999999995</c:v>
                </c:pt>
                <c:pt idx="53">
                  <c:v>86.754999999999995</c:v>
                </c:pt>
                <c:pt idx="54">
                  <c:v>86.754999999999995</c:v>
                </c:pt>
                <c:pt idx="55">
                  <c:v>86.754999999999995</c:v>
                </c:pt>
                <c:pt idx="56">
                  <c:v>86.754999999999995</c:v>
                </c:pt>
                <c:pt idx="57">
                  <c:v>86.754999999999995</c:v>
                </c:pt>
                <c:pt idx="58">
                  <c:v>86.754999999999995</c:v>
                </c:pt>
                <c:pt idx="59">
                  <c:v>86.754999999999995</c:v>
                </c:pt>
                <c:pt idx="60">
                  <c:v>86.754999999999995</c:v>
                </c:pt>
                <c:pt idx="61">
                  <c:v>86.754999999999995</c:v>
                </c:pt>
                <c:pt idx="62">
                  <c:v>86.754999999999995</c:v>
                </c:pt>
                <c:pt idx="63">
                  <c:v>86.754999999999995</c:v>
                </c:pt>
                <c:pt idx="64">
                  <c:v>86.754999999999995</c:v>
                </c:pt>
                <c:pt idx="65">
                  <c:v>86.754999999999995</c:v>
                </c:pt>
                <c:pt idx="66">
                  <c:v>86.754999999999995</c:v>
                </c:pt>
                <c:pt idx="67">
                  <c:v>86.754999999999995</c:v>
                </c:pt>
                <c:pt idx="68">
                  <c:v>86.754999999999995</c:v>
                </c:pt>
                <c:pt idx="69">
                  <c:v>84.983999999999995</c:v>
                </c:pt>
                <c:pt idx="70">
                  <c:v>84.983999999999995</c:v>
                </c:pt>
                <c:pt idx="71">
                  <c:v>84.983999999999995</c:v>
                </c:pt>
                <c:pt idx="72">
                  <c:v>84.983999999999995</c:v>
                </c:pt>
                <c:pt idx="73">
                  <c:v>84.983999999999995</c:v>
                </c:pt>
                <c:pt idx="74">
                  <c:v>84.983999999999995</c:v>
                </c:pt>
                <c:pt idx="75">
                  <c:v>84.983999999999995</c:v>
                </c:pt>
                <c:pt idx="76">
                  <c:v>84.983999999999995</c:v>
                </c:pt>
                <c:pt idx="77">
                  <c:v>84.983999999999995</c:v>
                </c:pt>
                <c:pt idx="78">
                  <c:v>84.983999999999995</c:v>
                </c:pt>
                <c:pt idx="79">
                  <c:v>84.983999999999995</c:v>
                </c:pt>
                <c:pt idx="80">
                  <c:v>84.983999999999995</c:v>
                </c:pt>
                <c:pt idx="81">
                  <c:v>84.983999999999995</c:v>
                </c:pt>
                <c:pt idx="82">
                  <c:v>84.983999999999995</c:v>
                </c:pt>
                <c:pt idx="83">
                  <c:v>84.983999999999995</c:v>
                </c:pt>
                <c:pt idx="84">
                  <c:v>84.983999999999995</c:v>
                </c:pt>
                <c:pt idx="85">
                  <c:v>84.983999999999995</c:v>
                </c:pt>
                <c:pt idx="86">
                  <c:v>84.983999999999995</c:v>
                </c:pt>
                <c:pt idx="87">
                  <c:v>84.983999999999995</c:v>
                </c:pt>
                <c:pt idx="88">
                  <c:v>84.983999999999995</c:v>
                </c:pt>
                <c:pt idx="89">
                  <c:v>84.983999999999995</c:v>
                </c:pt>
                <c:pt idx="90">
                  <c:v>84.983999999999995</c:v>
                </c:pt>
                <c:pt idx="91">
                  <c:v>84.983999999999995</c:v>
                </c:pt>
                <c:pt idx="92">
                  <c:v>84.983999999999995</c:v>
                </c:pt>
                <c:pt idx="93">
                  <c:v>84.983999999999995</c:v>
                </c:pt>
                <c:pt idx="94">
                  <c:v>84.983999999999995</c:v>
                </c:pt>
                <c:pt idx="95">
                  <c:v>84.983999999999995</c:v>
                </c:pt>
                <c:pt idx="96">
                  <c:v>84.983999999999995</c:v>
                </c:pt>
                <c:pt idx="97">
                  <c:v>84.983999999999995</c:v>
                </c:pt>
                <c:pt idx="98">
                  <c:v>84.983999999999995</c:v>
                </c:pt>
                <c:pt idx="99">
                  <c:v>84.983999999999995</c:v>
                </c:pt>
                <c:pt idx="100">
                  <c:v>84.983999999999995</c:v>
                </c:pt>
                <c:pt idx="101">
                  <c:v>84.983999999999995</c:v>
                </c:pt>
                <c:pt idx="102">
                  <c:v>84.983999999999995</c:v>
                </c:pt>
                <c:pt idx="103">
                  <c:v>84.983999999999995</c:v>
                </c:pt>
                <c:pt idx="104">
                  <c:v>84.983999999999995</c:v>
                </c:pt>
                <c:pt idx="105">
                  <c:v>84.983999999999995</c:v>
                </c:pt>
                <c:pt idx="106">
                  <c:v>84.983999999999995</c:v>
                </c:pt>
                <c:pt idx="107">
                  <c:v>84.983999999999995</c:v>
                </c:pt>
                <c:pt idx="108">
                  <c:v>84.983999999999995</c:v>
                </c:pt>
                <c:pt idx="109">
                  <c:v>84.983999999999995</c:v>
                </c:pt>
                <c:pt idx="110">
                  <c:v>84.983999999999995</c:v>
                </c:pt>
                <c:pt idx="111">
                  <c:v>84.983999999999995</c:v>
                </c:pt>
                <c:pt idx="112">
                  <c:v>84.983999999999995</c:v>
                </c:pt>
                <c:pt idx="113">
                  <c:v>84.983999999999995</c:v>
                </c:pt>
                <c:pt idx="114">
                  <c:v>84.983999999999995</c:v>
                </c:pt>
                <c:pt idx="115">
                  <c:v>84.983999999999995</c:v>
                </c:pt>
                <c:pt idx="116">
                  <c:v>84.983999999999995</c:v>
                </c:pt>
                <c:pt idx="117">
                  <c:v>84.983999999999995</c:v>
                </c:pt>
                <c:pt idx="118">
                  <c:v>84.983999999999995</c:v>
                </c:pt>
                <c:pt idx="119">
                  <c:v>84.983999999999995</c:v>
                </c:pt>
                <c:pt idx="120">
                  <c:v>80.263000000000005</c:v>
                </c:pt>
              </c:numCache>
            </c:numRef>
          </c:yVal>
          <c:smooth val="0"/>
          <c:extLst>
            <c:ext xmlns:c16="http://schemas.microsoft.com/office/drawing/2014/chart" uri="{C3380CC4-5D6E-409C-BE32-E72D297353CC}">
              <c16:uniqueId val="{00000002-3746-41FA-9B14-A943CD2BD4E6}"/>
            </c:ext>
          </c:extLst>
        </c:ser>
        <c:ser>
          <c:idx val="3"/>
          <c:order val="3"/>
          <c:tx>
            <c:strRef>
              <c:f>Sheet1!$E$1</c:f>
              <c:strCache>
                <c:ptCount val="1"/>
                <c:pt idx="0">
                  <c:v>11-17</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99.66</c:v>
                </c:pt>
                <c:pt idx="3">
                  <c:v>98.81</c:v>
                </c:pt>
                <c:pt idx="4">
                  <c:v>98.298000000000002</c:v>
                </c:pt>
                <c:pt idx="5">
                  <c:v>98.126999999999995</c:v>
                </c:pt>
                <c:pt idx="6">
                  <c:v>97.778000000000006</c:v>
                </c:pt>
                <c:pt idx="7">
                  <c:v>96.381</c:v>
                </c:pt>
                <c:pt idx="8">
                  <c:v>96.028000000000006</c:v>
                </c:pt>
                <c:pt idx="9">
                  <c:v>95.141000000000005</c:v>
                </c:pt>
                <c:pt idx="10">
                  <c:v>94.775999999999996</c:v>
                </c:pt>
                <c:pt idx="11">
                  <c:v>94.590999999999994</c:v>
                </c:pt>
                <c:pt idx="12">
                  <c:v>94.022000000000006</c:v>
                </c:pt>
                <c:pt idx="13">
                  <c:v>93.622</c:v>
                </c:pt>
                <c:pt idx="14">
                  <c:v>93.622</c:v>
                </c:pt>
                <c:pt idx="15">
                  <c:v>93.412999999999997</c:v>
                </c:pt>
                <c:pt idx="16">
                  <c:v>93.412999999999997</c:v>
                </c:pt>
                <c:pt idx="17">
                  <c:v>93.412999999999997</c:v>
                </c:pt>
                <c:pt idx="18">
                  <c:v>93.412999999999997</c:v>
                </c:pt>
                <c:pt idx="19">
                  <c:v>93.194000000000003</c:v>
                </c:pt>
                <c:pt idx="20">
                  <c:v>93.194000000000003</c:v>
                </c:pt>
                <c:pt idx="21">
                  <c:v>93.194000000000003</c:v>
                </c:pt>
                <c:pt idx="22">
                  <c:v>93.194000000000003</c:v>
                </c:pt>
                <c:pt idx="23">
                  <c:v>93.194000000000003</c:v>
                </c:pt>
                <c:pt idx="24">
                  <c:v>93.194000000000003</c:v>
                </c:pt>
                <c:pt idx="25">
                  <c:v>93.194000000000003</c:v>
                </c:pt>
                <c:pt idx="26">
                  <c:v>93.194000000000003</c:v>
                </c:pt>
                <c:pt idx="27">
                  <c:v>92.93</c:v>
                </c:pt>
                <c:pt idx="28">
                  <c:v>92.662999999999997</c:v>
                </c:pt>
                <c:pt idx="29">
                  <c:v>92.391000000000005</c:v>
                </c:pt>
                <c:pt idx="30">
                  <c:v>92.391000000000005</c:v>
                </c:pt>
                <c:pt idx="31">
                  <c:v>91.823999999999998</c:v>
                </c:pt>
                <c:pt idx="32">
                  <c:v>91.823999999999998</c:v>
                </c:pt>
                <c:pt idx="33">
                  <c:v>91.823999999999998</c:v>
                </c:pt>
                <c:pt idx="34">
                  <c:v>91.823999999999998</c:v>
                </c:pt>
                <c:pt idx="35">
                  <c:v>91.823999999999998</c:v>
                </c:pt>
                <c:pt idx="36">
                  <c:v>91.823999999999998</c:v>
                </c:pt>
                <c:pt idx="37">
                  <c:v>91.823999999999998</c:v>
                </c:pt>
                <c:pt idx="38">
                  <c:v>91.823999999999998</c:v>
                </c:pt>
                <c:pt idx="39">
                  <c:v>91.477000000000004</c:v>
                </c:pt>
                <c:pt idx="40">
                  <c:v>91.477000000000004</c:v>
                </c:pt>
                <c:pt idx="41">
                  <c:v>91.477000000000004</c:v>
                </c:pt>
                <c:pt idx="42">
                  <c:v>91.477000000000004</c:v>
                </c:pt>
                <c:pt idx="43">
                  <c:v>91.477000000000004</c:v>
                </c:pt>
                <c:pt idx="44">
                  <c:v>90.76</c:v>
                </c:pt>
                <c:pt idx="45">
                  <c:v>90.76</c:v>
                </c:pt>
                <c:pt idx="46">
                  <c:v>90.76</c:v>
                </c:pt>
                <c:pt idx="47">
                  <c:v>90.76</c:v>
                </c:pt>
                <c:pt idx="48">
                  <c:v>90.76</c:v>
                </c:pt>
                <c:pt idx="49">
                  <c:v>90.323999999999998</c:v>
                </c:pt>
                <c:pt idx="50">
                  <c:v>90.323999999999998</c:v>
                </c:pt>
                <c:pt idx="51">
                  <c:v>90.323999999999998</c:v>
                </c:pt>
                <c:pt idx="52">
                  <c:v>90.323999999999998</c:v>
                </c:pt>
                <c:pt idx="53">
                  <c:v>90.323999999999998</c:v>
                </c:pt>
                <c:pt idx="54">
                  <c:v>90.323999999999998</c:v>
                </c:pt>
                <c:pt idx="55">
                  <c:v>90.323999999999998</c:v>
                </c:pt>
                <c:pt idx="56">
                  <c:v>90.323999999999998</c:v>
                </c:pt>
                <c:pt idx="57">
                  <c:v>90.323999999999998</c:v>
                </c:pt>
                <c:pt idx="58">
                  <c:v>89.816000000000003</c:v>
                </c:pt>
                <c:pt idx="59">
                  <c:v>89.816000000000003</c:v>
                </c:pt>
                <c:pt idx="60">
                  <c:v>89.816000000000003</c:v>
                </c:pt>
                <c:pt idx="61">
                  <c:v>89.816000000000003</c:v>
                </c:pt>
                <c:pt idx="62">
                  <c:v>89.816000000000003</c:v>
                </c:pt>
                <c:pt idx="63">
                  <c:v>89.816000000000003</c:v>
                </c:pt>
                <c:pt idx="64">
                  <c:v>89.816000000000003</c:v>
                </c:pt>
                <c:pt idx="65">
                  <c:v>89.816000000000003</c:v>
                </c:pt>
                <c:pt idx="66">
                  <c:v>89.816000000000003</c:v>
                </c:pt>
                <c:pt idx="67">
                  <c:v>89.191999999999993</c:v>
                </c:pt>
                <c:pt idx="68">
                  <c:v>89.191999999999993</c:v>
                </c:pt>
                <c:pt idx="69">
                  <c:v>89.191999999999993</c:v>
                </c:pt>
                <c:pt idx="70">
                  <c:v>89.191999999999993</c:v>
                </c:pt>
                <c:pt idx="71">
                  <c:v>89.191999999999993</c:v>
                </c:pt>
                <c:pt idx="72">
                  <c:v>89.191999999999993</c:v>
                </c:pt>
                <c:pt idx="73">
                  <c:v>89.191999999999993</c:v>
                </c:pt>
                <c:pt idx="74">
                  <c:v>88.403000000000006</c:v>
                </c:pt>
                <c:pt idx="75">
                  <c:v>88.403000000000006</c:v>
                </c:pt>
                <c:pt idx="76">
                  <c:v>88.403000000000006</c:v>
                </c:pt>
                <c:pt idx="77">
                  <c:v>88.403000000000006</c:v>
                </c:pt>
                <c:pt idx="78">
                  <c:v>88.403000000000006</c:v>
                </c:pt>
                <c:pt idx="79">
                  <c:v>88.403000000000006</c:v>
                </c:pt>
                <c:pt idx="80">
                  <c:v>88.403000000000006</c:v>
                </c:pt>
                <c:pt idx="81">
                  <c:v>88.403000000000006</c:v>
                </c:pt>
                <c:pt idx="82">
                  <c:v>88.403000000000006</c:v>
                </c:pt>
                <c:pt idx="83">
                  <c:v>88.403000000000006</c:v>
                </c:pt>
                <c:pt idx="84">
                  <c:v>88.403000000000006</c:v>
                </c:pt>
                <c:pt idx="85">
                  <c:v>88.403000000000006</c:v>
                </c:pt>
                <c:pt idx="86">
                  <c:v>88.403000000000006</c:v>
                </c:pt>
                <c:pt idx="87">
                  <c:v>88.403000000000006</c:v>
                </c:pt>
                <c:pt idx="88">
                  <c:v>88.403000000000006</c:v>
                </c:pt>
                <c:pt idx="89">
                  <c:v>88.403000000000006</c:v>
                </c:pt>
                <c:pt idx="90">
                  <c:v>88.403000000000006</c:v>
                </c:pt>
                <c:pt idx="91">
                  <c:v>88.403000000000006</c:v>
                </c:pt>
                <c:pt idx="92">
                  <c:v>88.403000000000006</c:v>
                </c:pt>
                <c:pt idx="93">
                  <c:v>88.403000000000006</c:v>
                </c:pt>
                <c:pt idx="94">
                  <c:v>87.284000000000006</c:v>
                </c:pt>
                <c:pt idx="95">
                  <c:v>84.956000000000003</c:v>
                </c:pt>
                <c:pt idx="96">
                  <c:v>84.956000000000003</c:v>
                </c:pt>
                <c:pt idx="97">
                  <c:v>83.688000000000002</c:v>
                </c:pt>
                <c:pt idx="98">
                  <c:v>83.688000000000002</c:v>
                </c:pt>
                <c:pt idx="99">
                  <c:v>83.688000000000002</c:v>
                </c:pt>
                <c:pt idx="100">
                  <c:v>83.688000000000002</c:v>
                </c:pt>
                <c:pt idx="101">
                  <c:v>83.688000000000002</c:v>
                </c:pt>
                <c:pt idx="102">
                  <c:v>83.688000000000002</c:v>
                </c:pt>
                <c:pt idx="103">
                  <c:v>82.245999999999995</c:v>
                </c:pt>
                <c:pt idx="104">
                  <c:v>82.245999999999995</c:v>
                </c:pt>
                <c:pt idx="105">
                  <c:v>82.245999999999995</c:v>
                </c:pt>
                <c:pt idx="106">
                  <c:v>82.245999999999995</c:v>
                </c:pt>
                <c:pt idx="107">
                  <c:v>82.245999999999995</c:v>
                </c:pt>
                <c:pt idx="108">
                  <c:v>82.245999999999995</c:v>
                </c:pt>
                <c:pt idx="109">
                  <c:v>82.245999999999995</c:v>
                </c:pt>
                <c:pt idx="110">
                  <c:v>82.245999999999995</c:v>
                </c:pt>
                <c:pt idx="111">
                  <c:v>82.245999999999995</c:v>
                </c:pt>
                <c:pt idx="112">
                  <c:v>82.245999999999995</c:v>
                </c:pt>
                <c:pt idx="113">
                  <c:v>82.245999999999995</c:v>
                </c:pt>
                <c:pt idx="114">
                  <c:v>82.245999999999995</c:v>
                </c:pt>
                <c:pt idx="115">
                  <c:v>82.245999999999995</c:v>
                </c:pt>
                <c:pt idx="116">
                  <c:v>82.245999999999995</c:v>
                </c:pt>
                <c:pt idx="117">
                  <c:v>82.245999999999995</c:v>
                </c:pt>
                <c:pt idx="118">
                  <c:v>82.245999999999995</c:v>
                </c:pt>
                <c:pt idx="119">
                  <c:v>82.245999999999995</c:v>
                </c:pt>
                <c:pt idx="120">
                  <c:v>82.245999999999995</c:v>
                </c:pt>
              </c:numCache>
            </c:numRef>
          </c:yVal>
          <c:smooth val="0"/>
          <c:extLst>
            <c:ext xmlns:c16="http://schemas.microsoft.com/office/drawing/2014/chart" uri="{C3380CC4-5D6E-409C-BE32-E72D297353CC}">
              <c16:uniqueId val="{00000003-3746-41FA-9B14-A943CD2BD4E6}"/>
            </c:ext>
          </c:extLst>
        </c:ser>
        <c:dLbls>
          <c:showLegendKey val="0"/>
          <c:showVal val="0"/>
          <c:showCatName val="0"/>
          <c:showSerName val="0"/>
          <c:showPercent val="0"/>
          <c:showBubbleSize val="0"/>
        </c:dLbls>
        <c:axId val="664842264"/>
        <c:axId val="664842656"/>
      </c:scatterChart>
      <c:valAx>
        <c:axId val="664842264"/>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842656"/>
        <c:crosses val="autoZero"/>
        <c:crossBetween val="midCat"/>
        <c:majorUnit val="1"/>
      </c:valAx>
      <c:valAx>
        <c:axId val="66484265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800" b="1" i="0" baseline="0" dirty="0" smtClean="0">
                    <a:solidFill>
                      <a:schemeClr val="bg2"/>
                    </a:solidFill>
                  </a:rPr>
                  <a:t>Malignancy (%)</a:t>
                </a:r>
                <a:endParaRPr lang="en-US" sz="18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842264"/>
        <c:crosses val="autoZero"/>
        <c:crossBetween val="midCat"/>
        <c:majorUnit val="10"/>
      </c:valAx>
      <c:spPr>
        <a:noFill/>
        <a:ln>
          <a:solidFill>
            <a:schemeClr val="bg2"/>
          </a:solidFill>
        </a:ln>
      </c:spPr>
    </c:plotArea>
    <c:legend>
      <c:legendPos val="r"/>
      <c:layout>
        <c:manualLayout>
          <c:xMode val="edge"/>
          <c:yMode val="edge"/>
          <c:x val="0.10791949497692101"/>
          <c:y val="0.72527199221065097"/>
          <c:w val="0.38304937098379938"/>
          <c:h val="0.11810346287359241"/>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B05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99.775999999999996</c:v>
                </c:pt>
                <c:pt idx="3">
                  <c:v>99.328999999999994</c:v>
                </c:pt>
                <c:pt idx="4">
                  <c:v>99.105000000000004</c:v>
                </c:pt>
                <c:pt idx="5">
                  <c:v>98.88</c:v>
                </c:pt>
                <c:pt idx="6">
                  <c:v>98.650999999999996</c:v>
                </c:pt>
                <c:pt idx="7">
                  <c:v>97.736000000000004</c:v>
                </c:pt>
                <c:pt idx="8">
                  <c:v>97.275000000000006</c:v>
                </c:pt>
                <c:pt idx="9">
                  <c:v>96.811999999999998</c:v>
                </c:pt>
                <c:pt idx="10">
                  <c:v>96.572000000000003</c:v>
                </c:pt>
                <c:pt idx="11">
                  <c:v>96.572000000000003</c:v>
                </c:pt>
                <c:pt idx="12">
                  <c:v>95.822000000000003</c:v>
                </c:pt>
                <c:pt idx="13">
                  <c:v>95.302000000000007</c:v>
                </c:pt>
                <c:pt idx="14">
                  <c:v>95.028999999999996</c:v>
                </c:pt>
                <c:pt idx="15">
                  <c:v>94.751999999999995</c:v>
                </c:pt>
                <c:pt idx="16">
                  <c:v>94.751999999999995</c:v>
                </c:pt>
                <c:pt idx="17">
                  <c:v>94.751999999999995</c:v>
                </c:pt>
                <c:pt idx="18">
                  <c:v>94.751999999999995</c:v>
                </c:pt>
                <c:pt idx="19">
                  <c:v>94.751999999999995</c:v>
                </c:pt>
                <c:pt idx="20">
                  <c:v>94.751999999999995</c:v>
                </c:pt>
                <c:pt idx="21">
                  <c:v>94.751999999999995</c:v>
                </c:pt>
                <c:pt idx="22">
                  <c:v>94.751999999999995</c:v>
                </c:pt>
                <c:pt idx="23">
                  <c:v>94.751999999999995</c:v>
                </c:pt>
                <c:pt idx="24">
                  <c:v>94.751999999999995</c:v>
                </c:pt>
                <c:pt idx="25">
                  <c:v>94.427000000000007</c:v>
                </c:pt>
                <c:pt idx="26">
                  <c:v>94.427000000000007</c:v>
                </c:pt>
                <c:pt idx="27">
                  <c:v>94.078000000000003</c:v>
                </c:pt>
                <c:pt idx="28">
                  <c:v>93.722999999999999</c:v>
                </c:pt>
                <c:pt idx="29">
                  <c:v>93.722999999999999</c:v>
                </c:pt>
                <c:pt idx="30">
                  <c:v>93.722999999999999</c:v>
                </c:pt>
                <c:pt idx="31">
                  <c:v>93.352999999999994</c:v>
                </c:pt>
                <c:pt idx="32">
                  <c:v>93.352999999999994</c:v>
                </c:pt>
                <c:pt idx="33">
                  <c:v>93.352999999999994</c:v>
                </c:pt>
                <c:pt idx="34">
                  <c:v>93.352999999999994</c:v>
                </c:pt>
                <c:pt idx="35">
                  <c:v>93.352999999999994</c:v>
                </c:pt>
                <c:pt idx="36">
                  <c:v>93.352999999999994</c:v>
                </c:pt>
                <c:pt idx="37">
                  <c:v>93.352999999999994</c:v>
                </c:pt>
                <c:pt idx="38">
                  <c:v>92.894999999999996</c:v>
                </c:pt>
                <c:pt idx="39">
                  <c:v>92.438000000000002</c:v>
                </c:pt>
                <c:pt idx="40">
                  <c:v>92.438000000000002</c:v>
                </c:pt>
                <c:pt idx="41">
                  <c:v>92.438000000000002</c:v>
                </c:pt>
                <c:pt idx="42">
                  <c:v>92.438000000000002</c:v>
                </c:pt>
                <c:pt idx="43">
                  <c:v>92.438000000000002</c:v>
                </c:pt>
                <c:pt idx="44">
                  <c:v>91.959000000000003</c:v>
                </c:pt>
                <c:pt idx="45">
                  <c:v>91.959000000000003</c:v>
                </c:pt>
                <c:pt idx="46">
                  <c:v>91.959000000000003</c:v>
                </c:pt>
                <c:pt idx="47">
                  <c:v>91.959000000000003</c:v>
                </c:pt>
                <c:pt idx="48">
                  <c:v>91.959000000000003</c:v>
                </c:pt>
                <c:pt idx="49">
                  <c:v>91.959000000000003</c:v>
                </c:pt>
                <c:pt idx="50">
                  <c:v>91.959000000000003</c:v>
                </c:pt>
                <c:pt idx="51">
                  <c:v>91.959000000000003</c:v>
                </c:pt>
                <c:pt idx="52">
                  <c:v>91.358000000000004</c:v>
                </c:pt>
                <c:pt idx="53">
                  <c:v>91.358000000000004</c:v>
                </c:pt>
                <c:pt idx="54">
                  <c:v>91.358000000000004</c:v>
                </c:pt>
                <c:pt idx="55">
                  <c:v>91.358000000000004</c:v>
                </c:pt>
                <c:pt idx="56">
                  <c:v>91.358000000000004</c:v>
                </c:pt>
                <c:pt idx="57">
                  <c:v>91.358000000000004</c:v>
                </c:pt>
                <c:pt idx="58">
                  <c:v>90.048000000000002</c:v>
                </c:pt>
                <c:pt idx="59">
                  <c:v>90.048000000000002</c:v>
                </c:pt>
                <c:pt idx="60">
                  <c:v>90.048000000000002</c:v>
                </c:pt>
                <c:pt idx="61">
                  <c:v>90.048000000000002</c:v>
                </c:pt>
                <c:pt idx="62">
                  <c:v>90.048000000000002</c:v>
                </c:pt>
                <c:pt idx="63">
                  <c:v>90.048000000000002</c:v>
                </c:pt>
                <c:pt idx="64">
                  <c:v>90.048000000000002</c:v>
                </c:pt>
                <c:pt idx="65">
                  <c:v>90.048000000000002</c:v>
                </c:pt>
                <c:pt idx="66">
                  <c:v>90.048000000000002</c:v>
                </c:pt>
                <c:pt idx="67">
                  <c:v>89.257999999999996</c:v>
                </c:pt>
                <c:pt idx="68">
                  <c:v>89.257999999999996</c:v>
                </c:pt>
                <c:pt idx="69">
                  <c:v>89.257999999999996</c:v>
                </c:pt>
                <c:pt idx="70">
                  <c:v>89.257999999999996</c:v>
                </c:pt>
                <c:pt idx="71">
                  <c:v>89.257999999999996</c:v>
                </c:pt>
                <c:pt idx="72">
                  <c:v>89.257999999999996</c:v>
                </c:pt>
                <c:pt idx="73">
                  <c:v>89.257999999999996</c:v>
                </c:pt>
                <c:pt idx="74">
                  <c:v>89.257999999999996</c:v>
                </c:pt>
                <c:pt idx="75">
                  <c:v>89.257999999999996</c:v>
                </c:pt>
                <c:pt idx="76">
                  <c:v>89.257999999999996</c:v>
                </c:pt>
                <c:pt idx="77">
                  <c:v>89.257999999999996</c:v>
                </c:pt>
                <c:pt idx="78">
                  <c:v>89.257999999999996</c:v>
                </c:pt>
                <c:pt idx="79">
                  <c:v>89.257999999999996</c:v>
                </c:pt>
                <c:pt idx="80">
                  <c:v>89.257999999999996</c:v>
                </c:pt>
                <c:pt idx="81">
                  <c:v>89.257999999999996</c:v>
                </c:pt>
                <c:pt idx="82">
                  <c:v>89.257999999999996</c:v>
                </c:pt>
                <c:pt idx="83">
                  <c:v>89.257999999999996</c:v>
                </c:pt>
                <c:pt idx="84">
                  <c:v>89.257999999999996</c:v>
                </c:pt>
                <c:pt idx="85">
                  <c:v>89.257999999999996</c:v>
                </c:pt>
                <c:pt idx="86">
                  <c:v>89.257999999999996</c:v>
                </c:pt>
                <c:pt idx="87">
                  <c:v>89.257999999999996</c:v>
                </c:pt>
                <c:pt idx="88">
                  <c:v>89.257999999999996</c:v>
                </c:pt>
                <c:pt idx="89">
                  <c:v>89.257999999999996</c:v>
                </c:pt>
                <c:pt idx="90">
                  <c:v>89.257999999999996</c:v>
                </c:pt>
                <c:pt idx="91">
                  <c:v>89.257999999999996</c:v>
                </c:pt>
                <c:pt idx="92">
                  <c:v>89.257999999999996</c:v>
                </c:pt>
                <c:pt idx="93">
                  <c:v>89.257999999999996</c:v>
                </c:pt>
                <c:pt idx="94">
                  <c:v>86.331000000000003</c:v>
                </c:pt>
                <c:pt idx="95">
                  <c:v>83.248000000000005</c:v>
                </c:pt>
                <c:pt idx="96">
                  <c:v>83.248000000000005</c:v>
                </c:pt>
                <c:pt idx="97">
                  <c:v>83.248000000000005</c:v>
                </c:pt>
                <c:pt idx="98">
                  <c:v>83.248000000000005</c:v>
                </c:pt>
                <c:pt idx="99">
                  <c:v>83.248000000000005</c:v>
                </c:pt>
                <c:pt idx="100">
                  <c:v>83.248000000000005</c:v>
                </c:pt>
                <c:pt idx="101">
                  <c:v>83.248000000000005</c:v>
                </c:pt>
                <c:pt idx="102">
                  <c:v>83.248000000000005</c:v>
                </c:pt>
                <c:pt idx="103">
                  <c:v>81.355999999999995</c:v>
                </c:pt>
                <c:pt idx="104">
                  <c:v>81.355999999999995</c:v>
                </c:pt>
                <c:pt idx="105">
                  <c:v>81.355999999999995</c:v>
                </c:pt>
                <c:pt idx="106">
                  <c:v>81.355999999999995</c:v>
                </c:pt>
                <c:pt idx="107">
                  <c:v>81.355999999999995</c:v>
                </c:pt>
                <c:pt idx="108">
                  <c:v>81.355999999999995</c:v>
                </c:pt>
                <c:pt idx="109">
                  <c:v>81.355999999999995</c:v>
                </c:pt>
                <c:pt idx="110">
                  <c:v>81.355999999999995</c:v>
                </c:pt>
                <c:pt idx="111">
                  <c:v>81.355999999999995</c:v>
                </c:pt>
                <c:pt idx="112">
                  <c:v>81.355999999999995</c:v>
                </c:pt>
                <c:pt idx="113">
                  <c:v>81.355999999999995</c:v>
                </c:pt>
                <c:pt idx="114">
                  <c:v>81.355999999999995</c:v>
                </c:pt>
                <c:pt idx="115">
                  <c:v>81.355999999999995</c:v>
                </c:pt>
                <c:pt idx="116">
                  <c:v>81.355999999999995</c:v>
                </c:pt>
                <c:pt idx="117">
                  <c:v>81.355999999999995</c:v>
                </c:pt>
                <c:pt idx="118">
                  <c:v>81.355999999999995</c:v>
                </c:pt>
                <c:pt idx="119">
                  <c:v>81.355999999999995</c:v>
                </c:pt>
                <c:pt idx="120">
                  <c:v>81.355999999999995</c:v>
                </c:pt>
              </c:numCache>
            </c:numRef>
          </c:yVal>
          <c:smooth val="0"/>
          <c:extLst>
            <c:ext xmlns:c16="http://schemas.microsoft.com/office/drawing/2014/chart" uri="{C3380CC4-5D6E-409C-BE32-E72D297353CC}">
              <c16:uniqueId val="{00000000-047D-4281-B8B4-DAEB3F38CE5D}"/>
            </c:ext>
          </c:extLst>
        </c:ser>
        <c:ser>
          <c:idx val="1"/>
          <c:order val="1"/>
          <c:tx>
            <c:strRef>
              <c:f>Sheet1!$C$1</c:f>
              <c:strCache>
                <c:ptCount val="1"/>
                <c:pt idx="0">
                  <c:v>No induction</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98.275999999999996</c:v>
                </c:pt>
                <c:pt idx="4">
                  <c:v>97.41</c:v>
                </c:pt>
                <c:pt idx="5">
                  <c:v>97.41</c:v>
                </c:pt>
                <c:pt idx="6">
                  <c:v>97.41</c:v>
                </c:pt>
                <c:pt idx="7">
                  <c:v>96.531999999999996</c:v>
                </c:pt>
                <c:pt idx="8">
                  <c:v>96.531999999999996</c:v>
                </c:pt>
                <c:pt idx="9">
                  <c:v>95.203999999999994</c:v>
                </c:pt>
                <c:pt idx="10">
                  <c:v>94.753</c:v>
                </c:pt>
                <c:pt idx="11">
                  <c:v>94.753</c:v>
                </c:pt>
                <c:pt idx="12">
                  <c:v>94.753</c:v>
                </c:pt>
                <c:pt idx="13">
                  <c:v>94.753</c:v>
                </c:pt>
                <c:pt idx="14">
                  <c:v>94.753</c:v>
                </c:pt>
                <c:pt idx="15">
                  <c:v>94.753</c:v>
                </c:pt>
                <c:pt idx="16">
                  <c:v>94.753</c:v>
                </c:pt>
                <c:pt idx="17">
                  <c:v>94.753</c:v>
                </c:pt>
                <c:pt idx="18">
                  <c:v>94.753</c:v>
                </c:pt>
                <c:pt idx="19">
                  <c:v>94.753</c:v>
                </c:pt>
                <c:pt idx="20">
                  <c:v>94.753</c:v>
                </c:pt>
                <c:pt idx="21">
                  <c:v>94.753</c:v>
                </c:pt>
                <c:pt idx="22">
                  <c:v>94.753</c:v>
                </c:pt>
                <c:pt idx="23">
                  <c:v>94.753</c:v>
                </c:pt>
                <c:pt idx="24">
                  <c:v>94.753</c:v>
                </c:pt>
                <c:pt idx="25">
                  <c:v>94.753</c:v>
                </c:pt>
                <c:pt idx="26">
                  <c:v>94.753</c:v>
                </c:pt>
                <c:pt idx="27">
                  <c:v>94.753</c:v>
                </c:pt>
                <c:pt idx="28">
                  <c:v>94.753</c:v>
                </c:pt>
                <c:pt idx="29">
                  <c:v>94.753</c:v>
                </c:pt>
                <c:pt idx="30">
                  <c:v>94.144999999999996</c:v>
                </c:pt>
                <c:pt idx="31">
                  <c:v>94.144999999999996</c:v>
                </c:pt>
                <c:pt idx="32">
                  <c:v>93.513999999999996</c:v>
                </c:pt>
                <c:pt idx="33">
                  <c:v>93.513999999999996</c:v>
                </c:pt>
                <c:pt idx="34">
                  <c:v>93.513999999999996</c:v>
                </c:pt>
                <c:pt idx="35">
                  <c:v>93.513999999999996</c:v>
                </c:pt>
                <c:pt idx="36">
                  <c:v>93.513999999999996</c:v>
                </c:pt>
                <c:pt idx="37">
                  <c:v>93.513999999999996</c:v>
                </c:pt>
                <c:pt idx="38">
                  <c:v>93.513999999999996</c:v>
                </c:pt>
                <c:pt idx="39">
                  <c:v>93.513999999999996</c:v>
                </c:pt>
                <c:pt idx="40">
                  <c:v>93.513999999999996</c:v>
                </c:pt>
                <c:pt idx="41">
                  <c:v>93.513999999999996</c:v>
                </c:pt>
                <c:pt idx="42">
                  <c:v>93.513999999999996</c:v>
                </c:pt>
                <c:pt idx="43">
                  <c:v>93.513999999999996</c:v>
                </c:pt>
                <c:pt idx="44">
                  <c:v>92.747</c:v>
                </c:pt>
                <c:pt idx="45">
                  <c:v>92.747</c:v>
                </c:pt>
                <c:pt idx="46">
                  <c:v>92.747</c:v>
                </c:pt>
                <c:pt idx="47">
                  <c:v>92.747</c:v>
                </c:pt>
                <c:pt idx="48">
                  <c:v>92.747</c:v>
                </c:pt>
                <c:pt idx="49">
                  <c:v>90.91</c:v>
                </c:pt>
                <c:pt idx="50">
                  <c:v>90.91</c:v>
                </c:pt>
                <c:pt idx="51">
                  <c:v>90.91</c:v>
                </c:pt>
                <c:pt idx="52">
                  <c:v>89.942999999999998</c:v>
                </c:pt>
                <c:pt idx="53">
                  <c:v>89.942999999999998</c:v>
                </c:pt>
                <c:pt idx="54">
                  <c:v>88.933000000000007</c:v>
                </c:pt>
                <c:pt idx="55">
                  <c:v>88.933000000000007</c:v>
                </c:pt>
                <c:pt idx="56">
                  <c:v>88.933000000000007</c:v>
                </c:pt>
                <c:pt idx="57">
                  <c:v>88.933000000000007</c:v>
                </c:pt>
                <c:pt idx="58">
                  <c:v>88.933000000000007</c:v>
                </c:pt>
                <c:pt idx="59">
                  <c:v>88.933000000000007</c:v>
                </c:pt>
                <c:pt idx="60">
                  <c:v>88.933000000000007</c:v>
                </c:pt>
                <c:pt idx="61">
                  <c:v>88.933000000000007</c:v>
                </c:pt>
                <c:pt idx="62">
                  <c:v>88.933000000000007</c:v>
                </c:pt>
                <c:pt idx="63">
                  <c:v>88.933000000000007</c:v>
                </c:pt>
                <c:pt idx="64">
                  <c:v>88.933000000000007</c:v>
                </c:pt>
                <c:pt idx="65">
                  <c:v>88.933000000000007</c:v>
                </c:pt>
                <c:pt idx="66">
                  <c:v>88.933000000000007</c:v>
                </c:pt>
                <c:pt idx="67">
                  <c:v>88.933000000000007</c:v>
                </c:pt>
                <c:pt idx="68">
                  <c:v>88.933000000000007</c:v>
                </c:pt>
                <c:pt idx="69">
                  <c:v>88.933000000000007</c:v>
                </c:pt>
                <c:pt idx="70">
                  <c:v>88.933000000000007</c:v>
                </c:pt>
                <c:pt idx="71">
                  <c:v>88.933000000000007</c:v>
                </c:pt>
                <c:pt idx="72">
                  <c:v>88.933000000000007</c:v>
                </c:pt>
                <c:pt idx="73">
                  <c:v>88.933000000000007</c:v>
                </c:pt>
                <c:pt idx="74">
                  <c:v>88.933000000000007</c:v>
                </c:pt>
                <c:pt idx="75">
                  <c:v>88.933000000000007</c:v>
                </c:pt>
                <c:pt idx="76">
                  <c:v>88.933000000000007</c:v>
                </c:pt>
                <c:pt idx="77">
                  <c:v>88.933000000000007</c:v>
                </c:pt>
                <c:pt idx="78">
                  <c:v>88.933000000000007</c:v>
                </c:pt>
                <c:pt idx="79">
                  <c:v>88.933000000000007</c:v>
                </c:pt>
                <c:pt idx="80">
                  <c:v>88.933000000000007</c:v>
                </c:pt>
                <c:pt idx="81">
                  <c:v>88.933000000000007</c:v>
                </c:pt>
                <c:pt idx="82">
                  <c:v>88.933000000000007</c:v>
                </c:pt>
                <c:pt idx="83">
                  <c:v>88.933000000000007</c:v>
                </c:pt>
                <c:pt idx="84">
                  <c:v>88.933000000000007</c:v>
                </c:pt>
                <c:pt idx="85">
                  <c:v>88.933000000000007</c:v>
                </c:pt>
                <c:pt idx="86">
                  <c:v>88.933000000000007</c:v>
                </c:pt>
                <c:pt idx="87">
                  <c:v>88.933000000000007</c:v>
                </c:pt>
                <c:pt idx="88">
                  <c:v>88.933000000000007</c:v>
                </c:pt>
                <c:pt idx="89">
                  <c:v>88.933000000000007</c:v>
                </c:pt>
                <c:pt idx="90">
                  <c:v>88.933000000000007</c:v>
                </c:pt>
                <c:pt idx="91">
                  <c:v>88.933000000000007</c:v>
                </c:pt>
                <c:pt idx="92">
                  <c:v>88.933000000000007</c:v>
                </c:pt>
                <c:pt idx="93">
                  <c:v>88.933000000000007</c:v>
                </c:pt>
                <c:pt idx="94">
                  <c:v>88.933000000000007</c:v>
                </c:pt>
                <c:pt idx="95">
                  <c:v>88.933000000000007</c:v>
                </c:pt>
                <c:pt idx="96">
                  <c:v>88.933000000000007</c:v>
                </c:pt>
                <c:pt idx="97">
                  <c:v>86.652000000000001</c:v>
                </c:pt>
                <c:pt idx="98">
                  <c:v>86.652000000000001</c:v>
                </c:pt>
                <c:pt idx="99">
                  <c:v>86.652000000000001</c:v>
                </c:pt>
                <c:pt idx="100">
                  <c:v>86.652000000000001</c:v>
                </c:pt>
                <c:pt idx="101">
                  <c:v>86.652000000000001</c:v>
                </c:pt>
                <c:pt idx="102">
                  <c:v>86.652000000000001</c:v>
                </c:pt>
                <c:pt idx="103">
                  <c:v>86.652000000000001</c:v>
                </c:pt>
                <c:pt idx="104">
                  <c:v>86.652000000000001</c:v>
                </c:pt>
                <c:pt idx="105">
                  <c:v>86.652000000000001</c:v>
                </c:pt>
                <c:pt idx="106">
                  <c:v>86.652000000000001</c:v>
                </c:pt>
                <c:pt idx="107">
                  <c:v>86.652000000000001</c:v>
                </c:pt>
                <c:pt idx="108">
                  <c:v>86.652000000000001</c:v>
                </c:pt>
                <c:pt idx="109">
                  <c:v>86.652000000000001</c:v>
                </c:pt>
                <c:pt idx="110">
                  <c:v>86.652000000000001</c:v>
                </c:pt>
                <c:pt idx="111">
                  <c:v>86.652000000000001</c:v>
                </c:pt>
                <c:pt idx="112">
                  <c:v>86.652000000000001</c:v>
                </c:pt>
                <c:pt idx="113">
                  <c:v>86.652000000000001</c:v>
                </c:pt>
                <c:pt idx="114">
                  <c:v>86.652000000000001</c:v>
                </c:pt>
                <c:pt idx="115">
                  <c:v>86.652000000000001</c:v>
                </c:pt>
                <c:pt idx="116">
                  <c:v>86.652000000000001</c:v>
                </c:pt>
                <c:pt idx="117">
                  <c:v>86.652000000000001</c:v>
                </c:pt>
                <c:pt idx="118">
                  <c:v>86.652000000000001</c:v>
                </c:pt>
                <c:pt idx="119">
                  <c:v>86.652000000000001</c:v>
                </c:pt>
                <c:pt idx="120">
                  <c:v>86.652000000000001</c:v>
                </c:pt>
              </c:numCache>
            </c:numRef>
          </c:yVal>
          <c:smooth val="0"/>
          <c:extLst>
            <c:ext xmlns:c16="http://schemas.microsoft.com/office/drawing/2014/chart" uri="{C3380CC4-5D6E-409C-BE32-E72D297353CC}">
              <c16:uniqueId val="{00000001-047D-4281-B8B4-DAEB3F38CE5D}"/>
            </c:ext>
          </c:extLst>
        </c:ser>
        <c:dLbls>
          <c:showLegendKey val="0"/>
          <c:showVal val="0"/>
          <c:showCatName val="0"/>
          <c:showSerName val="0"/>
          <c:showPercent val="0"/>
          <c:showBubbleSize val="0"/>
        </c:dLbls>
        <c:axId val="663159672"/>
        <c:axId val="663164768"/>
      </c:scatterChart>
      <c:valAx>
        <c:axId val="66315967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164768"/>
        <c:crosses val="autoZero"/>
        <c:crossBetween val="midCat"/>
        <c:majorUnit val="1"/>
      </c:valAx>
      <c:valAx>
        <c:axId val="663164768"/>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effectLst/>
                  </a:rPr>
                  <a:t>Freedom from </a:t>
                </a:r>
                <a:r>
                  <a:rPr lang="en-US" sz="1800" b="1" i="0" baseline="0" dirty="0" smtClean="0">
                    <a:solidFill>
                      <a:schemeClr val="bg2"/>
                    </a:solidFill>
                  </a:rPr>
                  <a:t>Malignancy (%)</a:t>
                </a:r>
                <a:endParaRPr lang="en-US" sz="18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9672"/>
        <c:crosses val="autoZero"/>
        <c:crossBetween val="midCat"/>
        <c:majorUnit val="10"/>
      </c:valAx>
      <c:spPr>
        <a:noFill/>
        <a:ln>
          <a:solidFill>
            <a:schemeClr val="bg2"/>
          </a:solidFill>
        </a:ln>
      </c:spPr>
    </c:plotArea>
    <c:legend>
      <c:legendPos val="r"/>
      <c:layout>
        <c:manualLayout>
          <c:xMode val="edge"/>
          <c:yMode val="edge"/>
          <c:x val="0.12725643934338715"/>
          <c:y val="0.73961455422910849"/>
          <c:w val="0.41704283092931982"/>
          <c:h val="8.3829480992295424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6948443944506926"/>
          <c:h val="0.80031242062484131"/>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 = 91)</c:v>
                </c:pt>
                <c:pt idx="1">
                  <c:v>31 Days - 1 Year
(N  = 153)</c:v>
                </c:pt>
                <c:pt idx="2">
                  <c:v>&gt;1 Year - 3 Years
(N = 237)</c:v>
                </c:pt>
                <c:pt idx="3">
                  <c:v>&gt;3 Years - 5 Years (N = 124)</c:v>
                </c:pt>
                <c:pt idx="4">
                  <c:v>&gt;5 Years
(N = 163)</c:v>
                </c:pt>
              </c:strCache>
            </c:strRef>
          </c:cat>
          <c:val>
            <c:numRef>
              <c:f>Sheet1!$B$2:$F$2</c:f>
              <c:numCache>
                <c:formatCode>General</c:formatCode>
                <c:ptCount val="5"/>
                <c:pt idx="0">
                  <c:v>0</c:v>
                </c:pt>
                <c:pt idx="1">
                  <c:v>9.8000000000000007</c:v>
                </c:pt>
                <c:pt idx="2">
                  <c:v>32.5</c:v>
                </c:pt>
                <c:pt idx="3">
                  <c:v>39.5</c:v>
                </c:pt>
                <c:pt idx="4">
                  <c:v>40.5</c:v>
                </c:pt>
              </c:numCache>
            </c:numRef>
          </c:val>
          <c:smooth val="0"/>
          <c:extLst>
            <c:ext xmlns:c16="http://schemas.microsoft.com/office/drawing/2014/chart" uri="{C3380CC4-5D6E-409C-BE32-E72D297353CC}">
              <c16:uniqueId val="{00000000-4E01-45DA-85F5-83314F49D0B5}"/>
            </c:ext>
          </c:extLst>
        </c:ser>
        <c:ser>
          <c:idx val="1"/>
          <c:order val="1"/>
          <c:tx>
            <c:strRef>
              <c:f>Sheet1!$A$3</c:f>
              <c:strCache>
                <c:ptCount val="1"/>
                <c:pt idx="0">
                  <c:v>Infection (non-CMV)</c:v>
                </c:pt>
              </c:strCache>
            </c:strRef>
          </c:tx>
          <c:spPr>
            <a:ln w="41275">
              <a:solidFill>
                <a:srgbClr val="FF9933"/>
              </a:solidFill>
              <a:prstDash val="solid"/>
            </a:ln>
          </c:spPr>
          <c:marker>
            <c:symbol val="diamond"/>
            <c:size val="9"/>
            <c:spPr>
              <a:solidFill>
                <a:srgbClr val="FF9933"/>
              </a:solidFill>
              <a:ln>
                <a:noFill/>
              </a:ln>
            </c:spPr>
          </c:marker>
          <c:cat>
            <c:strRef>
              <c:f>Sheet1!$B$1:$F$1</c:f>
              <c:strCache>
                <c:ptCount val="5"/>
                <c:pt idx="0">
                  <c:v>0-30 Days
(N = 91)</c:v>
                </c:pt>
                <c:pt idx="1">
                  <c:v>31 Days - 1 Year
(N  = 153)</c:v>
                </c:pt>
                <c:pt idx="2">
                  <c:v>&gt;1 Year - 3 Years
(N = 237)</c:v>
                </c:pt>
                <c:pt idx="3">
                  <c:v>&gt;3 Years - 5 Years (N = 124)</c:v>
                </c:pt>
                <c:pt idx="4">
                  <c:v>&gt;5 Years
(N = 163)</c:v>
                </c:pt>
              </c:strCache>
            </c:strRef>
          </c:cat>
          <c:val>
            <c:numRef>
              <c:f>Sheet1!$B$3:$F$3</c:f>
              <c:numCache>
                <c:formatCode>General</c:formatCode>
                <c:ptCount val="5"/>
                <c:pt idx="0">
                  <c:v>14.3</c:v>
                </c:pt>
                <c:pt idx="1">
                  <c:v>26.8</c:v>
                </c:pt>
                <c:pt idx="2">
                  <c:v>16</c:v>
                </c:pt>
                <c:pt idx="3">
                  <c:v>13.7</c:v>
                </c:pt>
                <c:pt idx="4">
                  <c:v>9.8000000000000007</c:v>
                </c:pt>
              </c:numCache>
            </c:numRef>
          </c:val>
          <c:smooth val="0"/>
          <c:extLst>
            <c:ext xmlns:c16="http://schemas.microsoft.com/office/drawing/2014/chart" uri="{C3380CC4-5D6E-409C-BE32-E72D297353CC}">
              <c16:uniqueId val="{00000001-4E01-45DA-85F5-83314F49D0B5}"/>
            </c:ext>
          </c:extLst>
        </c:ser>
        <c:ser>
          <c:idx val="2"/>
          <c:order val="2"/>
          <c:tx>
            <c:strRef>
              <c:f>Sheet1!$A$4</c:f>
              <c:strCache>
                <c:ptCount val="1"/>
                <c:pt idx="0">
                  <c:v>Graft Failure</c:v>
                </c:pt>
              </c:strCache>
            </c:strRef>
          </c:tx>
          <c:spPr>
            <a:ln w="41275">
              <a:solidFill>
                <a:srgbClr val="00B050"/>
              </a:solidFill>
            </a:ln>
          </c:spPr>
          <c:marker>
            <c:symbol val="diamond"/>
            <c:size val="9"/>
            <c:spPr>
              <a:solidFill>
                <a:srgbClr val="00B050"/>
              </a:solidFill>
              <a:ln>
                <a:noFill/>
              </a:ln>
            </c:spPr>
          </c:marker>
          <c:cat>
            <c:strRef>
              <c:f>Sheet1!$B$1:$F$1</c:f>
              <c:strCache>
                <c:ptCount val="5"/>
                <c:pt idx="0">
                  <c:v>0-30 Days
(N = 91)</c:v>
                </c:pt>
                <c:pt idx="1">
                  <c:v>31 Days - 1 Year
(N  = 153)</c:v>
                </c:pt>
                <c:pt idx="2">
                  <c:v>&gt;1 Year - 3 Years
(N = 237)</c:v>
                </c:pt>
                <c:pt idx="3">
                  <c:v>&gt;3 Years - 5 Years (N = 124)</c:v>
                </c:pt>
                <c:pt idx="4">
                  <c:v>&gt;5 Years
(N = 163)</c:v>
                </c:pt>
              </c:strCache>
            </c:strRef>
          </c:cat>
          <c:val>
            <c:numRef>
              <c:f>Sheet1!$B$4:$F$4</c:f>
              <c:numCache>
                <c:formatCode>General</c:formatCode>
                <c:ptCount val="5"/>
                <c:pt idx="0">
                  <c:v>14.3</c:v>
                </c:pt>
                <c:pt idx="1">
                  <c:v>24.2</c:v>
                </c:pt>
                <c:pt idx="2">
                  <c:v>31.6</c:v>
                </c:pt>
                <c:pt idx="3">
                  <c:v>25</c:v>
                </c:pt>
                <c:pt idx="4">
                  <c:v>25.2</c:v>
                </c:pt>
              </c:numCache>
            </c:numRef>
          </c:val>
          <c:smooth val="0"/>
          <c:extLst>
            <c:ext xmlns:c16="http://schemas.microsoft.com/office/drawing/2014/chart" uri="{C3380CC4-5D6E-409C-BE32-E72D297353CC}">
              <c16:uniqueId val="{00000002-4E01-45DA-85F5-83314F49D0B5}"/>
            </c:ext>
          </c:extLst>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0-30 Days
(N = 91)</c:v>
                </c:pt>
                <c:pt idx="1">
                  <c:v>31 Days - 1 Year
(N  = 153)</c:v>
                </c:pt>
                <c:pt idx="2">
                  <c:v>&gt;1 Year - 3 Years
(N = 237)</c:v>
                </c:pt>
                <c:pt idx="3">
                  <c:v>&gt;3 Years - 5 Years (N = 124)</c:v>
                </c:pt>
                <c:pt idx="4">
                  <c:v>&gt;5 Years
(N = 163)</c:v>
                </c:pt>
              </c:strCache>
            </c:strRef>
          </c:cat>
          <c:val>
            <c:numRef>
              <c:f>Sheet1!$B$5:$F$5</c:f>
              <c:numCache>
                <c:formatCode>General</c:formatCode>
                <c:ptCount val="5"/>
                <c:pt idx="0">
                  <c:v>16.5</c:v>
                </c:pt>
                <c:pt idx="1">
                  <c:v>5.2</c:v>
                </c:pt>
                <c:pt idx="2">
                  <c:v>1.3</c:v>
                </c:pt>
                <c:pt idx="3">
                  <c:v>0.8</c:v>
                </c:pt>
                <c:pt idx="4">
                  <c:v>0.6</c:v>
                </c:pt>
              </c:numCache>
            </c:numRef>
          </c:val>
          <c:smooth val="0"/>
          <c:extLst>
            <c:ext xmlns:c16="http://schemas.microsoft.com/office/drawing/2014/chart" uri="{C3380CC4-5D6E-409C-BE32-E72D297353CC}">
              <c16:uniqueId val="{00000003-4E01-45DA-85F5-83314F49D0B5}"/>
            </c:ext>
          </c:extLst>
        </c:ser>
        <c:ser>
          <c:idx val="4"/>
          <c:order val="4"/>
          <c:tx>
            <c:strRef>
              <c:f>Sheet1!$A$6</c:f>
              <c:strCache>
                <c:ptCount val="1"/>
                <c:pt idx="0">
                  <c:v>Multiple Organ Failure</c:v>
                </c:pt>
              </c:strCache>
            </c:strRef>
          </c:tx>
          <c:spPr>
            <a:ln w="41275">
              <a:solidFill>
                <a:srgbClr val="00B0F0"/>
              </a:solidFill>
            </a:ln>
          </c:spPr>
          <c:marker>
            <c:symbol val="diamond"/>
            <c:size val="9"/>
            <c:spPr>
              <a:solidFill>
                <a:srgbClr val="00B0F0"/>
              </a:solidFill>
              <a:ln>
                <a:noFill/>
              </a:ln>
            </c:spPr>
          </c:marker>
          <c:cat>
            <c:strRef>
              <c:f>Sheet1!$B$1:$F$1</c:f>
              <c:strCache>
                <c:ptCount val="5"/>
                <c:pt idx="0">
                  <c:v>0-30 Days
(N = 91)</c:v>
                </c:pt>
                <c:pt idx="1">
                  <c:v>31 Days - 1 Year
(N  = 153)</c:v>
                </c:pt>
                <c:pt idx="2">
                  <c:v>&gt;1 Year - 3 Years
(N = 237)</c:v>
                </c:pt>
                <c:pt idx="3">
                  <c:v>&gt;3 Years - 5 Years (N = 124)</c:v>
                </c:pt>
                <c:pt idx="4">
                  <c:v>&gt;5 Years
(N = 163)</c:v>
                </c:pt>
              </c:strCache>
            </c:strRef>
          </c:cat>
          <c:val>
            <c:numRef>
              <c:f>Sheet1!$B$6:$F$6</c:f>
              <c:numCache>
                <c:formatCode>General</c:formatCode>
                <c:ptCount val="5"/>
                <c:pt idx="0">
                  <c:v>19.8</c:v>
                </c:pt>
                <c:pt idx="1">
                  <c:v>15.7</c:v>
                </c:pt>
                <c:pt idx="2">
                  <c:v>5.9</c:v>
                </c:pt>
                <c:pt idx="3">
                  <c:v>4</c:v>
                </c:pt>
                <c:pt idx="4">
                  <c:v>6.1</c:v>
                </c:pt>
              </c:numCache>
            </c:numRef>
          </c:val>
          <c:smooth val="0"/>
          <c:extLst>
            <c:ext xmlns:c16="http://schemas.microsoft.com/office/drawing/2014/chart" uri="{C3380CC4-5D6E-409C-BE32-E72D297353CC}">
              <c16:uniqueId val="{00000004-4E01-45DA-85F5-83314F49D0B5}"/>
            </c:ext>
          </c:extLst>
        </c:ser>
        <c:dLbls>
          <c:showLegendKey val="0"/>
          <c:showVal val="0"/>
          <c:showCatName val="0"/>
          <c:showSerName val="0"/>
          <c:showPercent val="0"/>
          <c:showBubbleSize val="0"/>
        </c:dLbls>
        <c:marker val="1"/>
        <c:smooth val="0"/>
        <c:axId val="663159280"/>
        <c:axId val="663162416"/>
      </c:lineChart>
      <c:catAx>
        <c:axId val="66315928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3162416"/>
        <c:crosses val="autoZero"/>
        <c:auto val="1"/>
        <c:lblAlgn val="ctr"/>
        <c:lblOffset val="100"/>
        <c:noMultiLvlLbl val="0"/>
      </c:catAx>
      <c:valAx>
        <c:axId val="663162416"/>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159280"/>
        <c:crosses val="autoZero"/>
        <c:crossBetween val="between"/>
        <c:majorUnit val="10"/>
      </c:valAx>
      <c:spPr>
        <a:noFill/>
        <a:ln>
          <a:solidFill>
            <a:schemeClr val="bg2"/>
          </a:solidFill>
        </a:ln>
      </c:spPr>
    </c:plotArea>
    <c:legend>
      <c:legendPos val="r"/>
      <c:layout>
        <c:manualLayout>
          <c:xMode val="edge"/>
          <c:yMode val="edge"/>
          <c:x val="0.12237463126843665"/>
          <c:y val="4.6311065955465296E-2"/>
          <c:w val="0.2998967551622424"/>
          <c:h val="0.2606489712979426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0.75508094662193004</c:v>
                </c:pt>
                <c:pt idx="1">
                  <c:v>0.76964534118198902</c:v>
                </c:pt>
                <c:pt idx="2">
                  <c:v>0.78449066136975798</c:v>
                </c:pt>
                <c:pt idx="3">
                  <c:v>0.79962232582505399</c:v>
                </c:pt>
                <c:pt idx="4">
                  <c:v>0.81504319630746302</c:v>
                </c:pt>
                <c:pt idx="5">
                  <c:v>0.83074518509158601</c:v>
                </c:pt>
                <c:pt idx="6">
                  <c:v>0.84671649772775903</c:v>
                </c:pt>
                <c:pt idx="7">
                  <c:v>0.86294414139076603</c:v>
                </c:pt>
                <c:pt idx="8">
                  <c:v>0.87941387326042397</c:v>
                </c:pt>
                <c:pt idx="9">
                  <c:v>0.89611015097756697</c:v>
                </c:pt>
                <c:pt idx="10">
                  <c:v>0.91301608561376002</c:v>
                </c:pt>
                <c:pt idx="11">
                  <c:v>0.93011339762009104</c:v>
                </c:pt>
                <c:pt idx="12">
                  <c:v>0.94738237624600696</c:v>
                </c:pt>
                <c:pt idx="13">
                  <c:v>0.96480184294316895</c:v>
                </c:pt>
                <c:pt idx="14">
                  <c:v>0.98234911929101598</c:v>
                </c:pt>
                <c:pt idx="15">
                  <c:v>1</c:v>
                </c:pt>
                <c:pt idx="16">
                  <c:v>1.0177293067392801</c:v>
                </c:pt>
                <c:pt idx="17">
                  <c:v>1.0355237982809999</c:v>
                </c:pt>
                <c:pt idx="18">
                  <c:v>1.0533833212967501</c:v>
                </c:pt>
                <c:pt idx="19">
                  <c:v>1.07130865523719</c:v>
                </c:pt>
                <c:pt idx="20">
                  <c:v>1.0893009557822</c:v>
                </c:pt>
                <c:pt idx="21">
                  <c:v>1.1073617632383601</c:v>
                </c:pt>
                <c:pt idx="22">
                  <c:v>1.1254930107569501</c:v>
                </c:pt>
                <c:pt idx="23">
                  <c:v>1.1436970324035201</c:v>
                </c:pt>
                <c:pt idx="24">
                  <c:v>1.1619765711113099</c:v>
                </c:pt>
                <c:pt idx="25">
                  <c:v>1.18033478655332</c:v>
                </c:pt>
                <c:pt idx="26">
                  <c:v>1.19877526296963</c:v>
                </c:pt>
                <c:pt idx="27">
                  <c:v>1.2173020169881901</c:v>
                </c:pt>
                <c:pt idx="28">
                  <c:v>1.23591950547975</c:v>
                </c:pt>
                <c:pt idx="29">
                  <c:v>1.25463263348883</c:v>
                </c:pt>
                <c:pt idx="30">
                  <c:v>1.2734467622847601</c:v>
                </c:pt>
                <c:pt idx="31">
                  <c:v>1.2923677175788499</c:v>
                </c:pt>
                <c:pt idx="32">
                  <c:v>1.3114017979549</c:v>
                </c:pt>
                <c:pt idx="33">
                  <c:v>1.33055578356299</c:v>
                </c:pt>
                <c:pt idx="34">
                  <c:v>1.3498369451274601</c:v>
                </c:pt>
                <c:pt idx="35">
                  <c:v>1.36925305332255</c:v>
                </c:pt>
                <c:pt idx="36">
                  <c:v>1.3888123885707</c:v>
                </c:pt>
                <c:pt idx="37">
                  <c:v>1.40852375132077</c:v>
                </c:pt>
                <c:pt idx="38">
                  <c:v>1.4283964728652101</c:v>
                </c:pt>
                <c:pt idx="39">
                  <c:v>1.44844042675774</c:v>
                </c:pt>
                <c:pt idx="40">
                  <c:v>1.46866604089504</c:v>
                </c:pt>
                <c:pt idx="41">
                  <c:v>1.4890843103284901</c:v>
                </c:pt>
                <c:pt idx="42">
                  <c:v>1.5097068108745499</c:v>
                </c:pt>
                <c:pt idx="43">
                  <c:v>1.5305457135949601</c:v>
                </c:pt>
                <c:pt idx="44">
                  <c:v>1.5516138002208599</c:v>
                </c:pt>
                <c:pt idx="45">
                  <c:v>1.57292447959801</c:v>
                </c:pt>
                <c:pt idx="46">
                  <c:v>1.59449180523352</c:v>
                </c:pt>
                <c:pt idx="47">
                  <c:v>1.6163304940280701</c:v>
                </c:pt>
                <c:pt idx="48">
                  <c:v>1.6384559462813399</c:v>
                </c:pt>
                <c:pt idx="49">
                  <c:v>1.6608821811590999</c:v>
                </c:pt>
                <c:pt idx="50">
                  <c:v>1.6836153733352399</c:v>
                </c:pt>
                <c:pt idx="51">
                  <c:v>1.70665972426326</c:v>
                </c:pt>
                <c:pt idx="52">
                  <c:v>1.73001949290373</c:v>
                </c:pt>
                <c:pt idx="53">
                  <c:v>1.7536989965113901</c:v>
                </c:pt>
                <c:pt idx="54">
                  <c:v>1.7777026114330501</c:v>
                </c:pt>
                <c:pt idx="55">
                  <c:v>1.80203477391644</c:v>
                </c:pt>
                <c:pt idx="56">
                  <c:v>1.8266999809300699</c:v>
                </c:pt>
                <c:pt idx="57">
                  <c:v>1.85170279099433</c:v>
                </c:pt>
                <c:pt idx="58">
                  <c:v>1.8770478250240099</c:v>
                </c:pt>
                <c:pt idx="59">
                  <c:v>1.9027397671823001</c:v>
                </c:pt>
                <c:pt idx="60">
                  <c:v>1.9287833657464999</c:v>
                </c:pt>
                <c:pt idx="61">
                  <c:v>1.95518343398557</c:v>
                </c:pt>
                <c:pt idx="62">
                  <c:v>1.98194485104972</c:v>
                </c:pt>
                <c:pt idx="63">
                  <c:v>2.0090725628720998</c:v>
                </c:pt>
                <c:pt idx="64">
                  <c:v>2.03657158308298</c:v>
                </c:pt>
                <c:pt idx="65">
                  <c:v>2.0644469939362602</c:v>
                </c:pt>
                <c:pt idx="66">
                  <c:v>2.0927039472487801</c:v>
                </c:pt>
                <c:pt idx="67">
                  <c:v>2.1213476653524701</c:v>
                </c:pt>
                <c:pt idx="68">
                  <c:v>2.15038344205953</c:v>
                </c:pt>
                <c:pt idx="69">
                  <c:v>2.17981664364076</c:v>
                </c:pt>
                <c:pt idx="70">
                  <c:v>2.2096527098173802</c:v>
                </c:pt>
              </c:numCache>
            </c:numRef>
          </c:yVal>
          <c:smooth val="0"/>
          <c:extLst>
            <c:ext xmlns:c16="http://schemas.microsoft.com/office/drawing/2014/chart" uri="{C3380CC4-5D6E-409C-BE32-E72D297353CC}">
              <c16:uniqueId val="{00000000-BBB3-4ED4-8BD9-BD849751E841}"/>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0.52532952417588097</c:v>
                </c:pt>
                <c:pt idx="1">
                  <c:v>0.55003022824305903</c:v>
                </c:pt>
                <c:pt idx="2">
                  <c:v>0.575891065722824</c:v>
                </c:pt>
                <c:pt idx="3">
                  <c:v>0.602966082774959</c:v>
                </c:pt>
                <c:pt idx="4">
                  <c:v>0.63129507003369301</c:v>
                </c:pt>
                <c:pt idx="5">
                  <c:v>0.66084780144234301</c:v>
                </c:pt>
                <c:pt idx="6">
                  <c:v>0.691562343438622</c:v>
                </c:pt>
                <c:pt idx="7">
                  <c:v>0.72335848313266105</c:v>
                </c:pt>
                <c:pt idx="8">
                  <c:v>0.75613613319907702</c:v>
                </c:pt>
                <c:pt idx="9">
                  <c:v>0.78977392919460798</c:v>
                </c:pt>
                <c:pt idx="10">
                  <c:v>0.82412810686927296</c:v>
                </c:pt>
                <c:pt idx="11">
                  <c:v>0.85903176318825802</c:v>
                </c:pt>
                <c:pt idx="12">
                  <c:v>0.89429462388949699</c:v>
                </c:pt>
                <c:pt idx="13">
                  <c:v>0.92970346421261296</c:v>
                </c:pt>
                <c:pt idx="14">
                  <c:v>0.96502336107880804</c:v>
                </c:pt>
                <c:pt idx="15">
                  <c:v>1</c:v>
                </c:pt>
                <c:pt idx="16">
                  <c:v>1.00135844790916</c:v>
                </c:pt>
                <c:pt idx="17">
                  <c:v>1.0040760819758601</c:v>
                </c:pt>
                <c:pt idx="18">
                  <c:v>1.0080939127588999</c:v>
                </c:pt>
                <c:pt idx="19">
                  <c:v>1.0133498347476699</c:v>
                </c:pt>
                <c:pt idx="20">
                  <c:v>1.01978026034793</c:v>
                </c:pt>
                <c:pt idx="21">
                  <c:v>1.0273183975189799</c:v>
                </c:pt>
                <c:pt idx="22">
                  <c:v>1.0358924032342101</c:v>
                </c:pt>
                <c:pt idx="23">
                  <c:v>1.0454234241390801</c:v>
                </c:pt>
                <c:pt idx="24">
                  <c:v>1.0558235659410899</c:v>
                </c:pt>
                <c:pt idx="25">
                  <c:v>1.0669938779510999</c:v>
                </c:pt>
                <c:pt idx="26">
                  <c:v>1.0788225012108299</c:v>
                </c:pt>
                <c:pt idx="27">
                  <c:v>1.0911832066316101</c:v>
                </c:pt>
                <c:pt idx="28">
                  <c:v>1.10393463493816</c:v>
                </c:pt>
                <c:pt idx="29">
                  <c:v>1.1169206222783401</c:v>
                </c:pt>
                <c:pt idx="30">
                  <c:v>1.12997201844128</c:v>
                </c:pt>
                <c:pt idx="31">
                  <c:v>1.14291033178005</c:v>
                </c:pt>
                <c:pt idx="32">
                  <c:v>1.1555533243068501</c:v>
                </c:pt>
                <c:pt idx="33">
                  <c:v>1.1677223255328599</c:v>
                </c:pt>
                <c:pt idx="34">
                  <c:v>1.17925059581381</c:v>
                </c:pt>
                <c:pt idx="35">
                  <c:v>1.1899916857923001</c:v>
                </c:pt>
                <c:pt idx="36">
                  <c:v>1.19982657540183</c:v>
                </c:pt>
                <c:pt idx="37">
                  <c:v>1.20866854265734</c:v>
                </c:pt>
                <c:pt idx="38">
                  <c:v>1.2164651805029101</c:v>
                </c:pt>
                <c:pt idx="39">
                  <c:v>1.22319758235927</c:v>
                </c:pt>
                <c:pt idx="40">
                  <c:v>1.22887723730211</c:v>
                </c:pt>
                <c:pt idx="41">
                  <c:v>1.2335414625457399</c:v>
                </c:pt>
                <c:pt idx="42">
                  <c:v>1.2372482262917299</c:v>
                </c:pt>
                <c:pt idx="43">
                  <c:v>1.2400710515050699</c:v>
                </c:pt>
                <c:pt idx="44">
                  <c:v>1.2420944502043101</c:v>
                </c:pt>
                <c:pt idx="45">
                  <c:v>1.24341010762374</c:v>
                </c:pt>
                <c:pt idx="46">
                  <c:v>1.2441138628232999</c:v>
                </c:pt>
                <c:pt idx="47">
                  <c:v>1.24430342653577</c:v>
                </c:pt>
                <c:pt idx="48">
                  <c:v>1.2440767267939199</c:v>
                </c:pt>
                <c:pt idx="49">
                  <c:v>1.24352255757075</c:v>
                </c:pt>
                <c:pt idx="50">
                  <c:v>1.2426932991522299</c:v>
                </c:pt>
                <c:pt idx="51">
                  <c:v>1.2416264954338101</c:v>
                </c:pt>
                <c:pt idx="52">
                  <c:v>1.24035375052054</c:v>
                </c:pt>
                <c:pt idx="53">
                  <c:v>1.2389017747491999</c:v>
                </c:pt>
                <c:pt idx="54">
                  <c:v>1.23729323767041</c:v>
                </c:pt>
                <c:pt idx="55">
                  <c:v>1.2355474624046201</c:v>
                </c:pt>
                <c:pt idx="56">
                  <c:v>1.2336809909670401</c:v>
                </c:pt>
                <c:pt idx="57">
                  <c:v>1.2317080452242899</c:v>
                </c:pt>
                <c:pt idx="58">
                  <c:v>1.2296409036514699</c:v>
                </c:pt>
                <c:pt idx="59">
                  <c:v>1.2274902101982199</c:v>
                </c:pt>
                <c:pt idx="60">
                  <c:v>1.2252652283659</c:v>
                </c:pt>
                <c:pt idx="61">
                  <c:v>1.2229740509865501</c:v>
                </c:pt>
                <c:pt idx="62">
                  <c:v>1.2206237740939601</c:v>
                </c:pt>
                <c:pt idx="63">
                  <c:v>1.2182206415994501</c:v>
                </c:pt>
                <c:pt idx="64">
                  <c:v>1.2157701661504801</c:v>
                </c:pt>
                <c:pt idx="65">
                  <c:v>1.21327723048991</c:v>
                </c:pt>
                <c:pt idx="66">
                  <c:v>1.2107461727923301</c:v>
                </c:pt>
                <c:pt idx="67">
                  <c:v>1.2081808587842899</c:v>
                </c:pt>
                <c:pt idx="68">
                  <c:v>1.20558474292274</c:v>
                </c:pt>
                <c:pt idx="69">
                  <c:v>1.2029609204804399</c:v>
                </c:pt>
                <c:pt idx="70">
                  <c:v>1.20031217204652</c:v>
                </c:pt>
              </c:numCache>
            </c:numRef>
          </c:yVal>
          <c:smooth val="0"/>
          <c:extLst>
            <c:ext xmlns:c16="http://schemas.microsoft.com/office/drawing/2014/chart" uri="{C3380CC4-5D6E-409C-BE32-E72D297353CC}">
              <c16:uniqueId val="{00000001-BBB3-4ED4-8BD9-BD849751E841}"/>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1.0853135217288601</c:v>
                </c:pt>
                <c:pt idx="1">
                  <c:v>1.076947994468</c:v>
                </c:pt>
                <c:pt idx="2">
                  <c:v>1.06864932346869</c:v>
                </c:pt>
                <c:pt idx="3">
                  <c:v>1.0604176291562799</c:v>
                </c:pt>
                <c:pt idx="4">
                  <c:v>1.0522740369438199</c:v>
                </c:pt>
                <c:pt idx="5">
                  <c:v>1.0443214928559701</c:v>
                </c:pt>
                <c:pt idx="6">
                  <c:v>1.0366799672168501</c:v>
                </c:pt>
                <c:pt idx="7">
                  <c:v>1.02946548429996</c:v>
                </c:pt>
                <c:pt idx="8">
                  <c:v>1.0227903766626201</c:v>
                </c:pt>
                <c:pt idx="9">
                  <c:v>1.01676362437531</c:v>
                </c:pt>
                <c:pt idx="10">
                  <c:v>1.0114912543829799</c:v>
                </c:pt>
                <c:pt idx="11">
                  <c:v>1.00707676887473</c:v>
                </c:pt>
                <c:pt idx="12">
                  <c:v>1.00362156144688</c:v>
                </c:pt>
                <c:pt idx="13">
                  <c:v>1.00122526372953</c:v>
                </c:pt>
                <c:pt idx="14">
                  <c:v>0.99998593929688995</c:v>
                </c:pt>
                <c:pt idx="15">
                  <c:v>1</c:v>
                </c:pt>
                <c:pt idx="16">
                  <c:v>1.0343678070112801</c:v>
                </c:pt>
                <c:pt idx="17">
                  <c:v>1.0679564587338599</c:v>
                </c:pt>
                <c:pt idx="18">
                  <c:v>1.1007073919824</c:v>
                </c:pt>
                <c:pt idx="19">
                  <c:v>1.13258244629003</c:v>
                </c:pt>
                <c:pt idx="20">
                  <c:v>1.1635610321219401</c:v>
                </c:pt>
                <c:pt idx="21">
                  <c:v>1.1936416963268699</c:v>
                </c:pt>
                <c:pt idx="22">
                  <c:v>1.2228437174631399</c:v>
                </c:pt>
                <c:pt idx="23">
                  <c:v>1.2512087176598401</c:v>
                </c:pt>
                <c:pt idx="24">
                  <c:v>1.2788022500787</c:v>
                </c:pt>
                <c:pt idx="25">
                  <c:v>1.3057152783511401</c:v>
                </c:pt>
                <c:pt idx="26">
                  <c:v>1.33206540417445</c:v>
                </c:pt>
                <c:pt idx="27">
                  <c:v>1.3579976227253201</c:v>
                </c:pt>
                <c:pt idx="28">
                  <c:v>1.3836843013000399</c:v>
                </c:pt>
                <c:pt idx="29">
                  <c:v>1.40932400532116</c:v>
                </c:pt>
                <c:pt idx="30">
                  <c:v>1.4351387732684999</c:v>
                </c:pt>
                <c:pt idx="31">
                  <c:v>1.4613695151732899</c:v>
                </c:pt>
                <c:pt idx="32">
                  <c:v>1.48826941994298</c:v>
                </c:pt>
                <c:pt idx="33">
                  <c:v>1.5160956114845601</c:v>
                </c:pt>
                <c:pt idx="34">
                  <c:v>1.5450997310487899</c:v>
                </c:pt>
                <c:pt idx="35">
                  <c:v>1.57551850690859</c:v>
                </c:pt>
                <c:pt idx="36">
                  <c:v>1.6075655350453399</c:v>
                </c:pt>
                <c:pt idx="37">
                  <c:v>1.6414253271396499</c:v>
                </c:pt>
                <c:pt idx="38">
                  <c:v>1.6772502134835101</c:v>
                </c:pt>
                <c:pt idx="39">
                  <c:v>1.7151600854373901</c:v>
                </c:pt>
                <c:pt idx="40">
                  <c:v>1.75524444118908</c:v>
                </c:pt>
                <c:pt idx="41">
                  <c:v>1.79756591131548</c:v>
                </c:pt>
                <c:pt idx="42">
                  <c:v>1.842164414842</c:v>
                </c:pt>
                <c:pt idx="43">
                  <c:v>1.88906125867605</c:v>
                </c:pt>
                <c:pt idx="44">
                  <c:v>1.9382627340777501</c:v>
                </c:pt>
                <c:pt idx="45">
                  <c:v>1.9897629940027199</c:v>
                </c:pt>
                <c:pt idx="46">
                  <c:v>2.0435461680230098</c:v>
                </c:pt>
                <c:pt idx="47">
                  <c:v>2.0995877775555698</c:v>
                </c:pt>
                <c:pt idx="48">
                  <c:v>2.1578555647632198</c:v>
                </c:pt>
                <c:pt idx="49">
                  <c:v>2.21831892224025</c:v>
                </c:pt>
                <c:pt idx="50">
                  <c:v>2.2809817412425799</c:v>
                </c:pt>
                <c:pt idx="51">
                  <c:v>2.3458644166615401</c:v>
                </c:pt>
                <c:pt idx="52">
                  <c:v>2.4129950383677499</c:v>
                </c:pt>
                <c:pt idx="53">
                  <c:v>2.4824083983475198</c:v>
                </c:pt>
                <c:pt idx="54">
                  <c:v>2.5541451924896901</c:v>
                </c:pt>
                <c:pt idx="55">
                  <c:v>2.6282513826576501</c:v>
                </c:pt>
                <c:pt idx="56">
                  <c:v>2.7047776895016402</c:v>
                </c:pt>
                <c:pt idx="57">
                  <c:v>2.7837791914006802</c:v>
                </c:pt>
                <c:pt idx="58">
                  <c:v>2.8653150094184099</c:v>
                </c:pt>
                <c:pt idx="59">
                  <c:v>2.9494480620194401</c:v>
                </c:pt>
                <c:pt idx="60">
                  <c:v>3.0362448765006902</c:v>
                </c:pt>
                <c:pt idx="61">
                  <c:v>3.1257754467054202</c:v>
                </c:pt>
                <c:pt idx="62">
                  <c:v>3.2181131286896498</c:v>
                </c:pt>
                <c:pt idx="63">
                  <c:v>3.31333456769043</c:v>
                </c:pt>
                <c:pt idx="64">
                  <c:v>3.4115196510816199</c:v>
                </c:pt>
                <c:pt idx="65">
                  <c:v>3.5127514830650099</c:v>
                </c:pt>
                <c:pt idx="66">
                  <c:v>3.6171163776883302</c:v>
                </c:pt>
                <c:pt idx="67">
                  <c:v>3.7247038674528898</c:v>
                </c:pt>
                <c:pt idx="68">
                  <c:v>3.83560672530849</c:v>
                </c:pt>
                <c:pt idx="69">
                  <c:v>3.9499209982611601</c:v>
                </c:pt>
                <c:pt idx="70">
                  <c:v>4.0677460511614703</c:v>
                </c:pt>
              </c:numCache>
            </c:numRef>
          </c:yVal>
          <c:smooth val="1"/>
          <c:extLst>
            <c:ext xmlns:c16="http://schemas.microsoft.com/office/drawing/2014/chart" uri="{C3380CC4-5D6E-409C-BE32-E72D297353CC}">
              <c16:uniqueId val="{00000002-BBB3-4ED4-8BD9-BD849751E841}"/>
            </c:ext>
          </c:extLst>
        </c:ser>
        <c:dLbls>
          <c:showLegendKey val="0"/>
          <c:showVal val="0"/>
          <c:showCatName val="0"/>
          <c:showSerName val="0"/>
          <c:showPercent val="0"/>
          <c:showBubbleSize val="0"/>
        </c:dLbls>
        <c:axId val="554661456"/>
        <c:axId val="554660672"/>
      </c:scatterChart>
      <c:valAx>
        <c:axId val="554661456"/>
        <c:scaling>
          <c:orientation val="minMax"/>
          <c:max val="5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Mortality/Graft Failure</a:t>
                </a:r>
                <a:endParaRPr lang="en-US" sz="1700" b="1" i="0" baseline="0" dirty="0">
                  <a:solidFill>
                    <a:schemeClr val="bg2"/>
                  </a:solidFill>
                </a:endParaRPr>
              </a:p>
            </c:rich>
          </c:tx>
          <c:layout>
            <c:manualLayout>
              <c:xMode val="edge"/>
              <c:yMode val="edge"/>
              <c:x val="4.1716024434998713E-3"/>
              <c:y val="0.17070908475150284"/>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1.0510976803868299</c:v>
                </c:pt>
                <c:pt idx="1">
                  <c:v>1.02511101278751</c:v>
                </c:pt>
                <c:pt idx="2">
                  <c:v>0.99976682295738994</c:v>
                </c:pt>
                <c:pt idx="3">
                  <c:v>0.97504922668654004</c:v>
                </c:pt>
                <c:pt idx="4">
                  <c:v>0.95094273247606997</c:v>
                </c:pt>
                <c:pt idx="5">
                  <c:v>0.92743223182901602</c:v>
                </c:pt>
                <c:pt idx="6">
                  <c:v>0.90487608746174997</c:v>
                </c:pt>
                <c:pt idx="7">
                  <c:v>0.88505582937761296</c:v>
                </c:pt>
                <c:pt idx="8">
                  <c:v>0.86996439808632997</c:v>
                </c:pt>
                <c:pt idx="9">
                  <c:v>0.86150178255727305</c:v>
                </c:pt>
                <c:pt idx="10">
                  <c:v>0.861607352899732</c:v>
                </c:pt>
                <c:pt idx="11">
                  <c:v>0.87244037871044899</c:v>
                </c:pt>
                <c:pt idx="12">
                  <c:v>0.89662303598440296</c:v>
                </c:pt>
                <c:pt idx="13">
                  <c:v>0.93757588896586597</c:v>
                </c:pt>
                <c:pt idx="14">
                  <c:v>1</c:v>
                </c:pt>
                <c:pt idx="15">
                  <c:v>1.08880175234606</c:v>
                </c:pt>
                <c:pt idx="16">
                  <c:v>1.2032209808423799</c:v>
                </c:pt>
                <c:pt idx="17">
                  <c:v>1.3395714045183</c:v>
                </c:pt>
                <c:pt idx="18">
                  <c:v>1.4932195065959399</c:v>
                </c:pt>
                <c:pt idx="19">
                  <c:v>1.6644909613313399</c:v>
                </c:pt>
                <c:pt idx="20">
                  <c:v>1.85540715756495</c:v>
                </c:pt>
                <c:pt idx="21">
                  <c:v>2.0682213363235902</c:v>
                </c:pt>
                <c:pt idx="22">
                  <c:v>2.30544518413847</c:v>
                </c:pt>
                <c:pt idx="23">
                  <c:v>2.5698784766021099</c:v>
                </c:pt>
                <c:pt idx="24">
                  <c:v>2.8646421220250202</c:v>
                </c:pt>
                <c:pt idx="25">
                  <c:v>3.1932149951814801</c:v>
                </c:pt>
                <c:pt idx="26">
                  <c:v>3.5594749958657501</c:v>
                </c:pt>
                <c:pt idx="27">
                  <c:v>3.9677448168420102</c:v>
                </c:pt>
                <c:pt idx="28">
                  <c:v>4.4228429613529299</c:v>
                </c:pt>
                <c:pt idx="29">
                  <c:v>4.9301406123084597</c:v>
                </c:pt>
                <c:pt idx="30">
                  <c:v>5.4956250243391098</c:v>
                </c:pt>
                <c:pt idx="31">
                  <c:v>6.1259701868829204</c:v>
                </c:pt>
                <c:pt idx="32">
                  <c:v>6.8286155922894602</c:v>
                </c:pt>
                <c:pt idx="33">
                  <c:v>7.61185403858219</c:v>
                </c:pt>
                <c:pt idx="34">
                  <c:v>8.4849295031489405</c:v>
                </c:pt>
                <c:pt idx="35">
                  <c:v>9.4581462424912104</c:v>
                </c:pt>
                <c:pt idx="36">
                  <c:v>10.5429904056541</c:v>
                </c:pt>
                <c:pt idx="37">
                  <c:v>11.7522655966501</c:v>
                </c:pt>
                <c:pt idx="38">
                  <c:v>13.1002439858178</c:v>
                </c:pt>
                <c:pt idx="39">
                  <c:v>14.602834753570599</c:v>
                </c:pt>
                <c:pt idx="40">
                  <c:v>16.277771854550501</c:v>
                </c:pt>
                <c:pt idx="41">
                  <c:v>18.1448233182265</c:v>
                </c:pt>
                <c:pt idx="42">
                  <c:v>20.226024556156901</c:v>
                </c:pt>
                <c:pt idx="43">
                  <c:v>22.5459384294656</c:v>
                </c:pt>
                <c:pt idx="44">
                  <c:v>25.131945145913999</c:v>
                </c:pt>
                <c:pt idx="45">
                  <c:v>28.014565408010299</c:v>
                </c:pt>
                <c:pt idx="46">
                  <c:v>31.227820626024201</c:v>
                </c:pt>
                <c:pt idx="47">
                  <c:v>34.809634447241002</c:v>
                </c:pt>
                <c:pt idx="48">
                  <c:v>38.802280340394397</c:v>
                </c:pt>
                <c:pt idx="49">
                  <c:v>43.252880517792498</c:v>
                </c:pt>
                <c:pt idx="50">
                  <c:v>48.213962083532302</c:v>
                </c:pt>
                <c:pt idx="51">
                  <c:v>53.744076971615499</c:v>
                </c:pt>
                <c:pt idx="52">
                  <c:v>59.908492990613802</c:v>
                </c:pt>
                <c:pt idx="53">
                  <c:v>66.779964130778296</c:v>
                </c:pt>
                <c:pt idx="54">
                  <c:v>74.439589224967904</c:v>
                </c:pt>
                <c:pt idx="55">
                  <c:v>82.977769097482906</c:v>
                </c:pt>
                <c:pt idx="56">
                  <c:v>92.495273497371301</c:v>
                </c:pt>
                <c:pt idx="57">
                  <c:v>103.104430408374</c:v>
                </c:pt>
                <c:pt idx="58">
                  <c:v>114.930451772078</c:v>
                </c:pt>
                <c:pt idx="59">
                  <c:v>128.11291127080099</c:v>
                </c:pt>
                <c:pt idx="60">
                  <c:v>142.807391611306</c:v>
                </c:pt>
                <c:pt idx="61">
                  <c:v>159.18732075112601</c:v>
                </c:pt>
                <c:pt idx="62">
                  <c:v>177.446018738958</c:v>
                </c:pt>
                <c:pt idx="63">
                  <c:v>197.79897932657801</c:v>
                </c:pt>
                <c:pt idx="64">
                  <c:v>220.48641328039801</c:v>
                </c:pt>
                <c:pt idx="65">
                  <c:v>245.77608340933401</c:v>
                </c:pt>
                <c:pt idx="66">
                  <c:v>273.96646476904903</c:v>
                </c:pt>
                <c:pt idx="67">
                  <c:v>305.39026733953602</c:v>
                </c:pt>
                <c:pt idx="68">
                  <c:v>340.41836275235102</c:v>
                </c:pt>
                <c:pt idx="69">
                  <c:v>379.46416141071199</c:v>
                </c:pt>
                <c:pt idx="70">
                  <c:v>422.98849166331797</c:v>
                </c:pt>
              </c:numCache>
            </c:numRef>
          </c:yVal>
          <c:smooth val="0"/>
          <c:extLst>
            <c:ext xmlns:c16="http://schemas.microsoft.com/office/drawing/2014/chart" uri="{C3380CC4-5D6E-409C-BE32-E72D297353CC}">
              <c16:uniqueId val="{00000000-B9A3-4883-AB23-FC256C64601F}"/>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0.71074005115253103</c:v>
                </c:pt>
                <c:pt idx="1">
                  <c:v>0.71976636081326695</c:v>
                </c:pt>
                <c:pt idx="2">
                  <c:v>0.72860359733721003</c:v>
                </c:pt>
                <c:pt idx="3">
                  <c:v>0.73711930787423596</c:v>
                </c:pt>
                <c:pt idx="4">
                  <c:v>0.745103718062335</c:v>
                </c:pt>
                <c:pt idx="5">
                  <c:v>0.75221051917815696</c:v>
                </c:pt>
                <c:pt idx="6">
                  <c:v>0.75808098856880701</c:v>
                </c:pt>
                <c:pt idx="7">
                  <c:v>0.76311462517679596</c:v>
                </c:pt>
                <c:pt idx="8">
                  <c:v>0.768227438107286</c:v>
                </c:pt>
                <c:pt idx="9">
                  <c:v>0.775131046201889</c:v>
                </c:pt>
                <c:pt idx="10">
                  <c:v>0.78689525671483096</c:v>
                </c:pt>
                <c:pt idx="11">
                  <c:v>0.80818977846180595</c:v>
                </c:pt>
                <c:pt idx="12">
                  <c:v>0.84515671745596699</c:v>
                </c:pt>
                <c:pt idx="13">
                  <c:v>0.90558195582649403</c:v>
                </c:pt>
                <c:pt idx="14">
                  <c:v>1</c:v>
                </c:pt>
                <c:pt idx="15">
                  <c:v>1.03899613674224</c:v>
                </c:pt>
                <c:pt idx="16">
                  <c:v>1.0856023315683601</c:v>
                </c:pt>
                <c:pt idx="17">
                  <c:v>1.1373333419445799</c:v>
                </c:pt>
                <c:pt idx="18">
                  <c:v>1.1920085701107801</c:v>
                </c:pt>
                <c:pt idx="19">
                  <c:v>1.2492856361465601</c:v>
                </c:pt>
                <c:pt idx="20">
                  <c:v>1.30930184140377</c:v>
                </c:pt>
                <c:pt idx="21">
                  <c:v>1.3721937260324699</c:v>
                </c:pt>
                <c:pt idx="22">
                  <c:v>1.4381018072312699</c:v>
                </c:pt>
                <c:pt idx="23">
                  <c:v>1.50717224860677</c:v>
                </c:pt>
                <c:pt idx="24">
                  <c:v>1.57955769597521</c:v>
                </c:pt>
                <c:pt idx="25">
                  <c:v>1.6554178374936399</c:v>
                </c:pt>
                <c:pt idx="26">
                  <c:v>1.7349198636256999</c:v>
                </c:pt>
                <c:pt idx="27">
                  <c:v>1.81823889200325</c:v>
                </c:pt>
                <c:pt idx="28">
                  <c:v>1.9055583846162301</c:v>
                </c:pt>
                <c:pt idx="29">
                  <c:v>1.99707057026728</c:v>
                </c:pt>
                <c:pt idx="30">
                  <c:v>2.09297687909006</c:v>
                </c:pt>
                <c:pt idx="31">
                  <c:v>2.1934883931331899</c:v>
                </c:pt>
                <c:pt idx="32">
                  <c:v>2.2988263156644502</c:v>
                </c:pt>
                <c:pt idx="33">
                  <c:v>2.4092224611760802</c:v>
                </c:pt>
                <c:pt idx="34">
                  <c:v>2.5249197677310198</c:v>
                </c:pt>
                <c:pt idx="35">
                  <c:v>2.6461728331206902</c:v>
                </c:pt>
                <c:pt idx="36">
                  <c:v>2.7732484762299499</c:v>
                </c:pt>
                <c:pt idx="37">
                  <c:v>2.90642632498438</c:v>
                </c:pt>
                <c:pt idx="38">
                  <c:v>3.0459994322651802</c:v>
                </c:pt>
                <c:pt idx="39">
                  <c:v>3.1922749212095298</c:v>
                </c:pt>
                <c:pt idx="40">
                  <c:v>3.34557466135852</c:v>
                </c:pt>
                <c:pt idx="41">
                  <c:v>3.5062359771704901</c:v>
                </c:pt>
                <c:pt idx="42">
                  <c:v>3.6746123904797301</c:v>
                </c:pt>
                <c:pt idx="43">
                  <c:v>3.8510743985493701</c:v>
                </c:pt>
                <c:pt idx="44">
                  <c:v>4.0360102894416299</c:v>
                </c:pt>
                <c:pt idx="45">
                  <c:v>4.2298269965077298</c:v>
                </c:pt>
                <c:pt idx="46">
                  <c:v>4.4329509938834004</c:v>
                </c:pt>
                <c:pt idx="47">
                  <c:v>4.6458292349654702</c:v>
                </c:pt>
                <c:pt idx="48">
                  <c:v>4.8689301359375499</c:v>
                </c:pt>
                <c:pt idx="49">
                  <c:v>5.1027446065119397</c:v>
                </c:pt>
                <c:pt idx="50">
                  <c:v>5.3477871301576503</c:v>
                </c:pt>
                <c:pt idx="51">
                  <c:v>5.6045968961932804</c:v>
                </c:pt>
                <c:pt idx="52">
                  <c:v>5.8737389862365399</c:v>
                </c:pt>
                <c:pt idx="53">
                  <c:v>6.1558056176224296</c:v>
                </c:pt>
                <c:pt idx="54">
                  <c:v>6.4514174465274303</c:v>
                </c:pt>
                <c:pt idx="55">
                  <c:v>6.7612249336660497</c:v>
                </c:pt>
                <c:pt idx="56">
                  <c:v>7.0859097755673197</c:v>
                </c:pt>
                <c:pt idx="57">
                  <c:v>7.4261864045792496</c:v>
                </c:pt>
                <c:pt idx="58">
                  <c:v>7.7828035609032602</c:v>
                </c:pt>
                <c:pt idx="59">
                  <c:v>8.15654594011807</c:v>
                </c:pt>
                <c:pt idx="60">
                  <c:v>8.5482359198166993</c:v>
                </c:pt>
                <c:pt idx="61">
                  <c:v>8.9587353691588696</c:v>
                </c:pt>
                <c:pt idx="62">
                  <c:v>9.3889475453176896</c:v>
                </c:pt>
                <c:pt idx="63">
                  <c:v>9.8398190809959907</c:v>
                </c:pt>
                <c:pt idx="64">
                  <c:v>10.312342067385</c:v>
                </c:pt>
                <c:pt idx="65">
                  <c:v>10.807556237146599</c:v>
                </c:pt>
                <c:pt idx="66">
                  <c:v>11.326551252228199</c:v>
                </c:pt>
                <c:pt idx="67">
                  <c:v>11.870469101535701</c:v>
                </c:pt>
                <c:pt idx="68">
                  <c:v>12.440506613752101</c:v>
                </c:pt>
                <c:pt idx="69">
                  <c:v>13.037918090816101</c:v>
                </c:pt>
                <c:pt idx="70">
                  <c:v>13.6640180678703</c:v>
                </c:pt>
              </c:numCache>
            </c:numRef>
          </c:yVal>
          <c:smooth val="0"/>
          <c:extLst>
            <c:ext xmlns:c16="http://schemas.microsoft.com/office/drawing/2014/chart" uri="{C3380CC4-5D6E-409C-BE32-E72D297353CC}">
              <c16:uniqueId val="{00000001-B9A3-4883-AB23-FC256C64601F}"/>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1.5544450209651699</c:v>
                </c:pt>
                <c:pt idx="1">
                  <c:v>1.45999124959225</c:v>
                </c:pt>
                <c:pt idx="2">
                  <c:v>1.37184842888404</c:v>
                </c:pt>
                <c:pt idx="3">
                  <c:v>1.2897789873443799</c:v>
                </c:pt>
                <c:pt idx="4">
                  <c:v>1.2136459106669</c:v>
                </c:pt>
                <c:pt idx="5">
                  <c:v>1.14347050819643</c:v>
                </c:pt>
                <c:pt idx="6">
                  <c:v>1.08009664667348</c:v>
                </c:pt>
                <c:pt idx="7">
                  <c:v>1.0264825168745999</c:v>
                </c:pt>
                <c:pt idx="8">
                  <c:v>0.98517446318028301</c:v>
                </c:pt>
                <c:pt idx="9">
                  <c:v>0.95749657427094004</c:v>
                </c:pt>
                <c:pt idx="10">
                  <c:v>0.94341302001254301</c:v>
                </c:pt>
                <c:pt idx="11">
                  <c:v>0.94179886295159698</c:v>
                </c:pt>
                <c:pt idx="12">
                  <c:v>0.95122342644075697</c:v>
                </c:pt>
                <c:pt idx="13">
                  <c:v>0.97070015796400799</c:v>
                </c:pt>
                <c:pt idx="14">
                  <c:v>1</c:v>
                </c:pt>
                <c:pt idx="15">
                  <c:v>1.1409948641666201</c:v>
                </c:pt>
                <c:pt idx="16">
                  <c:v>1.3335829213334001</c:v>
                </c:pt>
                <c:pt idx="17">
                  <c:v>1.5777709855362501</c:v>
                </c:pt>
                <c:pt idx="18">
                  <c:v>1.87054401351445</c:v>
                </c:pt>
                <c:pt idx="19">
                  <c:v>2.2176915192104998</c:v>
                </c:pt>
                <c:pt idx="20">
                  <c:v>2.6292911317166698</c:v>
                </c:pt>
                <c:pt idx="21">
                  <c:v>3.1172999955277101</c:v>
                </c:pt>
                <c:pt idx="22">
                  <c:v>3.6958979331930699</c:v>
                </c:pt>
                <c:pt idx="23">
                  <c:v>4.3818982140944902</c:v>
                </c:pt>
                <c:pt idx="24">
                  <c:v>5.1952356714729104</c:v>
                </c:pt>
                <c:pt idx="25">
                  <c:v>6.1595458104340999</c:v>
                </c:pt>
                <c:pt idx="26">
                  <c:v>7.3028515678618096</c:v>
                </c:pt>
                <c:pt idx="27">
                  <c:v>8.6583776206831402</c:v>
                </c:pt>
                <c:pt idx="28">
                  <c:v>10.265515881702401</c:v>
                </c:pt>
                <c:pt idx="29">
                  <c:v>12.1709702295999</c:v>
                </c:pt>
                <c:pt idx="30">
                  <c:v>14.4301137341148</c:v>
                </c:pt>
                <c:pt idx="31">
                  <c:v>17.108597815269899</c:v>
                </c:pt>
                <c:pt idx="32">
                  <c:v>20.284260098084399</c:v>
                </c:pt>
                <c:pt idx="33">
                  <c:v>24.0493864051044</c:v>
                </c:pt>
                <c:pt idx="34">
                  <c:v>28.513392620829102</c:v>
                </c:pt>
                <c:pt idx="35">
                  <c:v>33.806004363990297</c:v>
                </c:pt>
                <c:pt idx="36">
                  <c:v>40.081026870272098</c:v>
                </c:pt>
                <c:pt idx="37">
                  <c:v>47.520814639933498</c:v>
                </c:pt>
                <c:pt idx="38">
                  <c:v>56.341570740323696</c:v>
                </c:pt>
                <c:pt idx="39">
                  <c:v>66.799629763496</c:v>
                </c:pt>
                <c:pt idx="40">
                  <c:v>79.198907024601496</c:v>
                </c:pt>
                <c:pt idx="41">
                  <c:v>93.8997304783082</c:v>
                </c:pt>
                <c:pt idx="42">
                  <c:v>111.32931201292099</c:v>
                </c:pt>
                <c:pt idx="43">
                  <c:v>131.994162423018</c:v>
                </c:pt>
                <c:pt idx="44">
                  <c:v>156.49481084564101</c:v>
                </c:pt>
                <c:pt idx="45">
                  <c:v>185.54325641395101</c:v>
                </c:pt>
                <c:pt idx="46">
                  <c:v>219.98365928175099</c:v>
                </c:pt>
                <c:pt idx="47">
                  <c:v>260.81687231010602</c:v>
                </c:pt>
                <c:pt idx="48">
                  <c:v>309.229526318647</c:v>
                </c:pt>
                <c:pt idx="49">
                  <c:v>366.62851413315298</c:v>
                </c:pt>
                <c:pt idx="50">
                  <c:v>434.68187555247101</c:v>
                </c:pt>
                <c:pt idx="51">
                  <c:v>515.36727137196897</c:v>
                </c:pt>
                <c:pt idx="52">
                  <c:v>611.029455141997</c:v>
                </c:pt>
                <c:pt idx="53">
                  <c:v>724.44841281886602</c:v>
                </c:pt>
                <c:pt idx="54">
                  <c:v>858.92015048020403</c:v>
                </c:pt>
                <c:pt idx="55">
                  <c:v>1018.3524778345</c:v>
                </c:pt>
                <c:pt idx="56">
                  <c:v>1207.37857104151</c:v>
                </c:pt>
                <c:pt idx="57">
                  <c:v>1431.49161503408</c:v>
                </c:pt>
                <c:pt idx="58">
                  <c:v>1697.2044381139399</c:v>
                </c:pt>
                <c:pt idx="59">
                  <c:v>2012.2387778818099</c:v>
                </c:pt>
                <c:pt idx="60">
                  <c:v>2385.7496786614502</c:v>
                </c:pt>
                <c:pt idx="61">
                  <c:v>2828.5915415203299</c:v>
                </c:pt>
                <c:pt idx="62">
                  <c:v>3353.63355842895</c:v>
                </c:pt>
                <c:pt idx="63">
                  <c:v>3976.1336972341701</c:v>
                </c:pt>
                <c:pt idx="64">
                  <c:v>4714.1821056351</c:v>
                </c:pt>
                <c:pt idx="65">
                  <c:v>5589.2268196959103</c:v>
                </c:pt>
                <c:pt idx="66">
                  <c:v>6626.6970542586596</c:v>
                </c:pt>
                <c:pt idx="67">
                  <c:v>7856.7421883645102</c:v>
                </c:pt>
                <c:pt idx="68">
                  <c:v>9315.1079209981108</c:v>
                </c:pt>
                <c:pt idx="69">
                  <c:v>11044.1750586363</c:v>
                </c:pt>
                <c:pt idx="70">
                  <c:v>13094.191122325899</c:v>
                </c:pt>
              </c:numCache>
            </c:numRef>
          </c:yVal>
          <c:smooth val="1"/>
          <c:extLst>
            <c:ext xmlns:c16="http://schemas.microsoft.com/office/drawing/2014/chart" uri="{C3380CC4-5D6E-409C-BE32-E72D297353CC}">
              <c16:uniqueId val="{00000002-B9A3-4883-AB23-FC256C64601F}"/>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Mortality/Graft Failure</a:t>
                </a:r>
                <a:endParaRPr lang="en-US" sz="1700" b="1" i="0" baseline="0" dirty="0">
                  <a:solidFill>
                    <a:schemeClr val="bg2"/>
                  </a:solidFill>
                </a:endParaRPr>
              </a:p>
            </c:rich>
          </c:tx>
          <c:layout>
            <c:manualLayout>
              <c:xMode val="edge"/>
              <c:yMode val="edge"/>
              <c:x val="4.1716024434998713E-3"/>
              <c:y val="0.1949026331385996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8983284984112E-2"/>
          <c:y val="4.693902685241276E-2"/>
          <c:w val="0.82969724179214444"/>
          <c:h val="0.74806180797135124"/>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0</c:v>
                </c:pt>
                <c:pt idx="1">
                  <c:v>0</c:v>
                </c:pt>
                <c:pt idx="2">
                  <c:v>0</c:v>
                </c:pt>
                <c:pt idx="3">
                  <c:v>1</c:v>
                </c:pt>
                <c:pt idx="4">
                  <c:v>3</c:v>
                </c:pt>
                <c:pt idx="5">
                  <c:v>5</c:v>
                </c:pt>
                <c:pt idx="6">
                  <c:v>3</c:v>
                </c:pt>
                <c:pt idx="7">
                  <c:v>2</c:v>
                </c:pt>
                <c:pt idx="8">
                  <c:v>5</c:v>
                </c:pt>
                <c:pt idx="9">
                  <c:v>9</c:v>
                </c:pt>
                <c:pt idx="10">
                  <c:v>10</c:v>
                </c:pt>
                <c:pt idx="11">
                  <c:v>6</c:v>
                </c:pt>
                <c:pt idx="12">
                  <c:v>8</c:v>
                </c:pt>
                <c:pt idx="13">
                  <c:v>8</c:v>
                </c:pt>
                <c:pt idx="14">
                  <c:v>5</c:v>
                </c:pt>
                <c:pt idx="15">
                  <c:v>5</c:v>
                </c:pt>
                <c:pt idx="16">
                  <c:v>3</c:v>
                </c:pt>
                <c:pt idx="17">
                  <c:v>5</c:v>
                </c:pt>
                <c:pt idx="18">
                  <c:v>7</c:v>
                </c:pt>
                <c:pt idx="19">
                  <c:v>4</c:v>
                </c:pt>
                <c:pt idx="20">
                  <c:v>8</c:v>
                </c:pt>
                <c:pt idx="21">
                  <c:v>7</c:v>
                </c:pt>
                <c:pt idx="22">
                  <c:v>9</c:v>
                </c:pt>
                <c:pt idx="23">
                  <c:v>7</c:v>
                </c:pt>
                <c:pt idx="24">
                  <c:v>9</c:v>
                </c:pt>
                <c:pt idx="25">
                  <c:v>6</c:v>
                </c:pt>
                <c:pt idx="26">
                  <c:v>4</c:v>
                </c:pt>
                <c:pt idx="27">
                  <c:v>5</c:v>
                </c:pt>
                <c:pt idx="28">
                  <c:v>9</c:v>
                </c:pt>
                <c:pt idx="29">
                  <c:v>9</c:v>
                </c:pt>
                <c:pt idx="30">
                  <c:v>2</c:v>
                </c:pt>
              </c:numCache>
            </c:numRef>
          </c:val>
          <c:extLst>
            <c:ext xmlns:c16="http://schemas.microsoft.com/office/drawing/2014/chart" uri="{C3380CC4-5D6E-409C-BE32-E72D297353CC}">
              <c16:uniqueId val="{00000000-2101-4E0C-AA2F-BD11BEDCDC6E}"/>
            </c:ext>
          </c:extLst>
        </c:ser>
        <c:dLbls>
          <c:showLegendKey val="0"/>
          <c:showVal val="0"/>
          <c:showCatName val="0"/>
          <c:showSerName val="0"/>
          <c:showPercent val="0"/>
          <c:showBubbleSize val="0"/>
        </c:dLbls>
        <c:gapWidth val="50"/>
        <c:axId val="571323232"/>
        <c:axId val="571323624"/>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0</c:v>
                </c:pt>
                <c:pt idx="2">
                  <c:v>0</c:v>
                </c:pt>
                <c:pt idx="3">
                  <c:v>14.2857</c:v>
                </c:pt>
                <c:pt idx="4">
                  <c:v>13.0435</c:v>
                </c:pt>
                <c:pt idx="5">
                  <c:v>10.8696</c:v>
                </c:pt>
                <c:pt idx="6">
                  <c:v>6.25</c:v>
                </c:pt>
                <c:pt idx="7">
                  <c:v>4.1666999999999996</c:v>
                </c:pt>
                <c:pt idx="8">
                  <c:v>9.6153999999999993</c:v>
                </c:pt>
                <c:pt idx="9">
                  <c:v>9.375</c:v>
                </c:pt>
                <c:pt idx="10">
                  <c:v>12.5</c:v>
                </c:pt>
                <c:pt idx="11">
                  <c:v>6.3158000000000003</c:v>
                </c:pt>
                <c:pt idx="12">
                  <c:v>8.2474000000000007</c:v>
                </c:pt>
                <c:pt idx="13">
                  <c:v>11.1111</c:v>
                </c:pt>
                <c:pt idx="14">
                  <c:v>6.8493000000000004</c:v>
                </c:pt>
                <c:pt idx="15">
                  <c:v>7.0423</c:v>
                </c:pt>
                <c:pt idx="16">
                  <c:v>3.9474</c:v>
                </c:pt>
                <c:pt idx="17">
                  <c:v>6.25</c:v>
                </c:pt>
                <c:pt idx="18">
                  <c:v>7.7778</c:v>
                </c:pt>
                <c:pt idx="19">
                  <c:v>4.0815999999999999</c:v>
                </c:pt>
                <c:pt idx="20">
                  <c:v>8</c:v>
                </c:pt>
                <c:pt idx="21">
                  <c:v>6.4814999999999996</c:v>
                </c:pt>
                <c:pt idx="22">
                  <c:v>7.7586000000000004</c:v>
                </c:pt>
                <c:pt idx="23">
                  <c:v>5.5118</c:v>
                </c:pt>
                <c:pt idx="24">
                  <c:v>7.1429</c:v>
                </c:pt>
                <c:pt idx="25">
                  <c:v>5.5045999999999999</c:v>
                </c:pt>
                <c:pt idx="26">
                  <c:v>4.0404</c:v>
                </c:pt>
                <c:pt idx="27">
                  <c:v>3.6496</c:v>
                </c:pt>
                <c:pt idx="28">
                  <c:v>8.4111999999999991</c:v>
                </c:pt>
                <c:pt idx="29">
                  <c:v>9.2783999999999995</c:v>
                </c:pt>
                <c:pt idx="30">
                  <c:v>1.8692</c:v>
                </c:pt>
              </c:numCache>
            </c:numRef>
          </c:val>
          <c:smooth val="0"/>
          <c:extLst>
            <c:ext xmlns:c16="http://schemas.microsoft.com/office/drawing/2014/chart" uri="{C3380CC4-5D6E-409C-BE32-E72D297353CC}">
              <c16:uniqueId val="{00000001-2101-4E0C-AA2F-BD11BEDCDC6E}"/>
            </c:ext>
          </c:extLst>
        </c:ser>
        <c:dLbls>
          <c:showLegendKey val="0"/>
          <c:showVal val="0"/>
          <c:showCatName val="0"/>
          <c:showSerName val="0"/>
          <c:showPercent val="0"/>
          <c:showBubbleSize val="0"/>
        </c:dLbls>
        <c:marker val="1"/>
        <c:smooth val="0"/>
        <c:axId val="571324408"/>
        <c:axId val="571324016"/>
      </c:lineChart>
      <c:catAx>
        <c:axId val="571323232"/>
        <c:scaling>
          <c:orientation val="minMax"/>
        </c:scaling>
        <c:delete val="0"/>
        <c:axPos val="b"/>
        <c:title>
          <c:tx>
            <c:rich>
              <a:bodyPr/>
              <a:lstStyle/>
              <a:p>
                <a:pPr>
                  <a:defRPr sz="1800">
                    <a:solidFill>
                      <a:schemeClr val="bg2"/>
                    </a:solidFill>
                  </a:defRPr>
                </a:pPr>
                <a:r>
                  <a:rPr lang="en-US" sz="1800" dirty="0" smtClean="0">
                    <a:solidFill>
                      <a:schemeClr val="bg2"/>
                    </a:solidFill>
                  </a:rPr>
                  <a:t>Year of retransplant</a:t>
                </a:r>
                <a:endParaRPr lang="en-US" sz="1800" dirty="0">
                  <a:solidFill>
                    <a:schemeClr val="bg2"/>
                  </a:solidFill>
                </a:endParaRPr>
              </a:p>
            </c:rich>
          </c:tx>
          <c:layout>
            <c:manualLayout>
              <c:xMode val="edge"/>
              <c:yMode val="edge"/>
              <c:x val="0.39010939904063718"/>
              <c:y val="0.91600183622336417"/>
            </c:manualLayout>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323624"/>
        <c:crosses val="autoZero"/>
        <c:auto val="1"/>
        <c:lblAlgn val="ctr"/>
        <c:lblOffset val="100"/>
        <c:tickLblSkip val="1"/>
        <c:noMultiLvlLbl val="0"/>
      </c:catAx>
      <c:valAx>
        <c:axId val="571323624"/>
        <c:scaling>
          <c:orientation val="minMax"/>
        </c:scaling>
        <c:delete val="0"/>
        <c:axPos val="l"/>
        <c:majorGridlines>
          <c:spPr>
            <a:ln>
              <a:solidFill>
                <a:schemeClr val="bg2"/>
              </a:solidFill>
            </a:ln>
          </c:spPr>
        </c:majorGridlines>
        <c:title>
          <c:tx>
            <c:rich>
              <a:bodyPr rot="-5400000" vert="horz"/>
              <a:lstStyle/>
              <a:p>
                <a:pPr>
                  <a:defRPr>
                    <a:solidFill>
                      <a:schemeClr val="bg2"/>
                    </a:solidFill>
                  </a:defRPr>
                </a:pPr>
                <a:r>
                  <a:rPr lang="en-US" dirty="0" smtClean="0">
                    <a:solidFill>
                      <a:schemeClr val="bg2"/>
                    </a:solidFill>
                  </a:rPr>
                  <a:t>Number of retransplants</a:t>
                </a:r>
                <a:endParaRPr lang="en-US" dirty="0">
                  <a:solidFill>
                    <a:schemeClr val="bg2"/>
                  </a:solidFill>
                </a:endParaRPr>
              </a:p>
            </c:rich>
          </c:tx>
          <c:layout>
            <c:manualLayout>
              <c:xMode val="edge"/>
              <c:yMode val="edge"/>
              <c:x val="5.7610344578487311E-3"/>
              <c:y val="0.17453401978598829"/>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571323232"/>
        <c:crosses val="autoZero"/>
        <c:crossBetween val="between"/>
      </c:valAx>
      <c:valAx>
        <c:axId val="571324016"/>
        <c:scaling>
          <c:orientation val="minMax"/>
          <c:max val="20"/>
          <c:min val="0"/>
        </c:scaling>
        <c:delete val="0"/>
        <c:axPos val="r"/>
        <c:title>
          <c:tx>
            <c:rich>
              <a:bodyPr/>
              <a:lstStyle/>
              <a:p>
                <a:pPr>
                  <a:defRPr>
                    <a:solidFill>
                      <a:schemeClr val="bg2"/>
                    </a:solidFill>
                  </a:defRPr>
                </a:pPr>
                <a:r>
                  <a:rPr lang="en-US" dirty="0" smtClean="0">
                    <a:solidFill>
                      <a:schemeClr val="bg2"/>
                    </a:solidFill>
                  </a:rPr>
                  <a:t>% of retransplants</a:t>
                </a:r>
                <a:endParaRPr lang="en-US"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324408"/>
        <c:crosses val="max"/>
        <c:crossBetween val="between"/>
        <c:majorUnit val="2"/>
      </c:valAx>
      <c:catAx>
        <c:axId val="571324408"/>
        <c:scaling>
          <c:orientation val="minMax"/>
        </c:scaling>
        <c:delete val="1"/>
        <c:axPos val="b"/>
        <c:numFmt formatCode="General" sourceLinked="1"/>
        <c:majorTickMark val="out"/>
        <c:minorTickMark val="none"/>
        <c:tickLblPos val="nextTo"/>
        <c:crossAx val="571324016"/>
        <c:crosses val="autoZero"/>
        <c:auto val="1"/>
        <c:lblAlgn val="ctr"/>
        <c:lblOffset val="100"/>
        <c:noMultiLvlLbl val="0"/>
      </c:catAx>
      <c:spPr>
        <a:noFill/>
        <a:ln>
          <a:solidFill>
            <a:schemeClr val="bg2"/>
          </a:solidFill>
        </a:ln>
      </c:spPr>
    </c:plotArea>
    <c:legend>
      <c:legendPos val="t"/>
      <c:layout>
        <c:manualLayout>
          <c:xMode val="edge"/>
          <c:yMode val="edge"/>
          <c:x val="0.75812573536066608"/>
          <c:y val="6.2307578437131396E-2"/>
          <c:w val="0.14822676260295051"/>
          <c:h val="8.7929075478859031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Microsoft_Excel_Worksheet2!$B$2:$B$10002</c:f>
              <c:numCache>
                <c:formatCode>General</c:formatCode>
                <c:ptCount val="10001"/>
                <c:pt idx="0">
                  <c:v>0.94633480180121299</c:v>
                </c:pt>
                <c:pt idx="1">
                  <c:v>0.96202961916672702</c:v>
                </c:pt>
                <c:pt idx="2">
                  <c:v>0.97869554566985595</c:v>
                </c:pt>
                <c:pt idx="3">
                  <c:v>1</c:v>
                </c:pt>
                <c:pt idx="4">
                  <c:v>1.0297175450766001</c:v>
                </c:pt>
                <c:pt idx="5">
                  <c:v>1.0680500184078501</c:v>
                </c:pt>
                <c:pt idx="6">
                  <c:v>1.1142672453311999</c:v>
                </c:pt>
                <c:pt idx="7">
                  <c:v>1.1675630886327599</c:v>
                </c:pt>
                <c:pt idx="8">
                  <c:v>1.22696873329571</c:v>
                </c:pt>
                <c:pt idx="9">
                  <c:v>1.2912719235704</c:v>
                </c:pt>
                <c:pt idx="10">
                  <c:v>1.35927428031773</c:v>
                </c:pt>
                <c:pt idx="11">
                  <c:v>1.4308578506257199</c:v>
                </c:pt>
                <c:pt idx="12">
                  <c:v>1.50621123223099</c:v>
                </c:pt>
                <c:pt idx="13">
                  <c:v>1.5855329550078601</c:v>
                </c:pt>
                <c:pt idx="14">
                  <c:v>1.6690320040253299</c:v>
                </c:pt>
                <c:pt idx="15">
                  <c:v>1.7569283701498399</c:v>
                </c:pt>
                <c:pt idx="16">
                  <c:v>1.8494536296444299</c:v>
                </c:pt>
                <c:pt idx="17">
                  <c:v>1.94685155429145</c:v>
                </c:pt>
                <c:pt idx="18">
                  <c:v>2.0493787536461499</c:v>
                </c:pt>
                <c:pt idx="19">
                  <c:v>2.1573053511133198</c:v>
                </c:pt>
                <c:pt idx="20">
                  <c:v>2.2709156956282799</c:v>
                </c:pt>
                <c:pt idx="21">
                  <c:v>2.3905091108171099</c:v>
                </c:pt>
                <c:pt idx="22">
                  <c:v>2.51640068360995</c:v>
                </c:pt>
                <c:pt idx="23">
                  <c:v>2.6489220943852398</c:v>
                </c:pt>
                <c:pt idx="24">
                  <c:v>2.7884224908316999</c:v>
                </c:pt>
                <c:pt idx="25">
                  <c:v>2.9352694078308001</c:v>
                </c:pt>
                <c:pt idx="26">
                  <c:v>3.0898497357829098</c:v>
                </c:pt>
                <c:pt idx="27">
                  <c:v>3.25257073992847</c:v>
                </c:pt>
                <c:pt idx="28">
                  <c:v>3.42386113334998</c:v>
                </c:pt>
                <c:pt idx="29">
                  <c:v>3.60417220648133</c:v>
                </c:pt>
                <c:pt idx="30">
                  <c:v>3.7939790161007299</c:v>
                </c:pt>
                <c:pt idx="31">
                  <c:v>3.9937816369394099</c:v>
                </c:pt>
                <c:pt idx="32">
                  <c:v>4.2041064792043201</c:v>
                </c:pt>
                <c:pt idx="33">
                  <c:v>4.4255076754853198</c:v>
                </c:pt>
                <c:pt idx="34">
                  <c:v>4.6585685407013004</c:v>
                </c:pt>
                <c:pt idx="35">
                  <c:v>4.9039031089313596</c:v>
                </c:pt>
                <c:pt idx="36">
                  <c:v>5.1621577511803096</c:v>
                </c:pt>
                <c:pt idx="37">
                  <c:v>5.4340128783413899</c:v>
                </c:pt>
                <c:pt idx="38">
                  <c:v>5.7201847338408696</c:v>
                </c:pt>
                <c:pt idx="39">
                  <c:v>6.0214272806901201</c:v>
                </c:pt>
                <c:pt idx="40">
                  <c:v>6.3385341879149104</c:v>
                </c:pt>
              </c:numCache>
            </c:numRef>
          </c:yVal>
          <c:smooth val="0"/>
          <c:extLst>
            <c:ext xmlns:c16="http://schemas.microsoft.com/office/drawing/2014/chart" uri="{C3380CC4-5D6E-409C-BE32-E72D297353CC}">
              <c16:uniqueId val="{00000000-3145-4B3B-B085-41F6982E20FF}"/>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Microsoft_Excel_Worksheet2!$C$2:$C$10002</c:f>
              <c:numCache>
                <c:formatCode>General</c:formatCode>
                <c:ptCount val="10001"/>
                <c:pt idx="0">
                  <c:v>0.68111433285870804</c:v>
                </c:pt>
                <c:pt idx="1">
                  <c:v>0.77837319738108601</c:v>
                </c:pt>
                <c:pt idx="2">
                  <c:v>0.88764348934220305</c:v>
                </c:pt>
                <c:pt idx="3">
                  <c:v>1</c:v>
                </c:pt>
                <c:pt idx="4">
                  <c:v>0.96072880419923501</c:v>
                </c:pt>
                <c:pt idx="5">
                  <c:v>0.95262691353171702</c:v>
                </c:pt>
                <c:pt idx="6">
                  <c:v>0.96539855493217597</c:v>
                </c:pt>
                <c:pt idx="7">
                  <c:v>0.98979241917309102</c:v>
                </c:pt>
                <c:pt idx="8">
                  <c:v>1.0173833129809</c:v>
                </c:pt>
                <c:pt idx="9">
                  <c:v>1.0421520593676801</c:v>
                </c:pt>
                <c:pt idx="10">
                  <c:v>1.06205112137132</c:v>
                </c:pt>
                <c:pt idx="11">
                  <c:v>1.07826958295797</c:v>
                </c:pt>
                <c:pt idx="12">
                  <c:v>1.09200994479032</c:v>
                </c:pt>
                <c:pt idx="13">
                  <c:v>1.1040524570707999</c:v>
                </c:pt>
                <c:pt idx="14">
                  <c:v>1.11490392073695</c:v>
                </c:pt>
                <c:pt idx="15">
                  <c:v>1.1248996922804999</c:v>
                </c:pt>
                <c:pt idx="16">
                  <c:v>1.1342671905891399</c:v>
                </c:pt>
                <c:pt idx="17">
                  <c:v>1.14316461812904</c:v>
                </c:pt>
                <c:pt idx="18">
                  <c:v>1.1517047435877701</c:v>
                </c:pt>
                <c:pt idx="19">
                  <c:v>1.15996978108091</c:v>
                </c:pt>
                <c:pt idx="20">
                  <c:v>1.16802090983342</c:v>
                </c:pt>
                <c:pt idx="21">
                  <c:v>1.17590450751378</c:v>
                </c:pt>
                <c:pt idx="22">
                  <c:v>1.1836563245515399</c:v>
                </c:pt>
                <c:pt idx="23">
                  <c:v>1.1913043395198599</c:v>
                </c:pt>
                <c:pt idx="24">
                  <c:v>1.19887075122628</c:v>
                </c:pt>
                <c:pt idx="25">
                  <c:v>1.20637339405296</c:v>
                </c:pt>
                <c:pt idx="26">
                  <c:v>1.2138267605134301</c:v>
                </c:pt>
                <c:pt idx="27">
                  <c:v>1.22124275149437</c:v>
                </c:pt>
                <c:pt idx="28">
                  <c:v>1.22863123455156</c:v>
                </c:pt>
                <c:pt idx="29">
                  <c:v>1.2360004648198699</c:v>
                </c:pt>
                <c:pt idx="30">
                  <c:v>1.24335740618322</c:v>
                </c:pt>
                <c:pt idx="31">
                  <c:v>1.25070797907642</c:v>
                </c:pt>
                <c:pt idx="32">
                  <c:v>1.2580572536550001</c:v>
                </c:pt>
                <c:pt idx="33">
                  <c:v>1.26540960182148</c:v>
                </c:pt>
                <c:pt idx="34">
                  <c:v>1.2727688179368699</c:v>
                </c:pt>
                <c:pt idx="35">
                  <c:v>1.2801382154631999</c:v>
                </c:pt>
                <c:pt idx="36">
                  <c:v>1.2875207049352999</c:v>
                </c:pt>
                <c:pt idx="37">
                  <c:v>1.2949188573242001</c:v>
                </c:pt>
                <c:pt idx="38">
                  <c:v>1.30233495587903</c:v>
                </c:pt>
                <c:pt idx="39">
                  <c:v>1.3097710388117101</c:v>
                </c:pt>
                <c:pt idx="40">
                  <c:v>1.3172289346530399</c:v>
                </c:pt>
              </c:numCache>
            </c:numRef>
          </c:yVal>
          <c:smooth val="0"/>
          <c:extLst>
            <c:ext xmlns:c16="http://schemas.microsoft.com/office/drawing/2014/chart" uri="{C3380CC4-5D6E-409C-BE32-E72D297353CC}">
              <c16:uniqueId val="{00000001-3145-4B3B-B085-41F6982E20FF}"/>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Microsoft_Excel_Worksheet2!$D$2:$D$10002</c:f>
              <c:numCache>
                <c:formatCode>General</c:formatCode>
                <c:ptCount val="10001"/>
                <c:pt idx="0">
                  <c:v>1.31482999827859</c:v>
                </c:pt>
                <c:pt idx="1">
                  <c:v>1.18901960045389</c:v>
                </c:pt>
                <c:pt idx="2">
                  <c:v>1.0790874744362</c:v>
                </c:pt>
                <c:pt idx="3">
                  <c:v>1</c:v>
                </c:pt>
                <c:pt idx="4">
                  <c:v>1.10366028165706</c:v>
                </c:pt>
                <c:pt idx="5">
                  <c:v>1.1974581293236199</c:v>
                </c:pt>
                <c:pt idx="6">
                  <c:v>1.2860921405721499</c:v>
                </c:pt>
                <c:pt idx="7">
                  <c:v>1.37726207993848</c:v>
                </c:pt>
                <c:pt idx="8">
                  <c:v>1.47972966853009</c:v>
                </c:pt>
                <c:pt idx="9">
                  <c:v>1.5999423170673199</c:v>
                </c:pt>
                <c:pt idx="10">
                  <c:v>1.73967762187155</c:v>
                </c:pt>
                <c:pt idx="11">
                  <c:v>1.89874055714419</c:v>
                </c:pt>
                <c:pt idx="12">
                  <c:v>2.0775197945055202</c:v>
                </c:pt>
                <c:pt idx="13">
                  <c:v>2.2769885029608901</c:v>
                </c:pt>
                <c:pt idx="14">
                  <c:v>2.4985720999344001</c:v>
                </c:pt>
                <c:pt idx="15">
                  <c:v>2.7440644877229099</c:v>
                </c:pt>
                <c:pt idx="16">
                  <c:v>3.0155846493526299</c:v>
                </c:pt>
                <c:pt idx="17">
                  <c:v>3.3155600814958199</c:v>
                </c:pt>
                <c:pt idx="18">
                  <c:v>3.6467274266949898</c:v>
                </c:pt>
                <c:pt idx="19">
                  <c:v>4.0121445005277598</c:v>
                </c:pt>
                <c:pt idx="20">
                  <c:v>4.4152104240893504</c:v>
                </c:pt>
                <c:pt idx="21">
                  <c:v>4.8596920688584397</c:v>
                </c:pt>
                <c:pt idx="22">
                  <c:v>5.3497558954638</c:v>
                </c:pt>
                <c:pt idx="23">
                  <c:v>5.8900047866444698</c:v>
                </c:pt>
                <c:pt idx="24">
                  <c:v>6.4855197938751799</c:v>
                </c:pt>
                <c:pt idx="25">
                  <c:v>7.1419069245231901</c:v>
                </c:pt>
                <c:pt idx="26">
                  <c:v>7.8653492411713</c:v>
                </c:pt>
                <c:pt idx="27">
                  <c:v>8.6626646547491504</c:v>
                </c:pt>
                <c:pt idx="28">
                  <c:v>9.5413698844660395</c:v>
                </c:pt>
                <c:pt idx="29">
                  <c:v>10.5097511398312</c:v>
                </c:pt>
                <c:pt idx="30">
                  <c:v>11.576942159213299</c:v>
                </c:pt>
                <c:pt idx="31">
                  <c:v>12.7530103192697</c:v>
                </c:pt>
                <c:pt idx="32">
                  <c:v>14.049051612824799</c:v>
                </c:pt>
                <c:pt idx="33">
                  <c:v>15.4772953813437</c:v>
                </c:pt>
                <c:pt idx="34">
                  <c:v>17.051219783645202</c:v>
                </c:pt>
                <c:pt idx="35">
                  <c:v>18.785679086289299</c:v>
                </c:pt>
                <c:pt idx="36">
                  <c:v>20.697043974457898</c:v>
                </c:pt>
                <c:pt idx="37">
                  <c:v>22.803356206424599</c:v>
                </c:pt>
                <c:pt idx="38">
                  <c:v>25.124499071117299</c:v>
                </c:pt>
                <c:pt idx="39">
                  <c:v>27.682385258368601</c:v>
                </c:pt>
                <c:pt idx="40">
                  <c:v>30.501163916467402</c:v>
                </c:pt>
              </c:numCache>
            </c:numRef>
          </c:yVal>
          <c:smooth val="1"/>
          <c:extLst>
            <c:ext xmlns:c16="http://schemas.microsoft.com/office/drawing/2014/chart" uri="{C3380CC4-5D6E-409C-BE32-E72D297353CC}">
              <c16:uniqueId val="{00000002-3145-4B3B-B085-41F6982E20FF}"/>
            </c:ext>
          </c:extLst>
        </c:ser>
        <c:dLbls>
          <c:showLegendKey val="0"/>
          <c:showVal val="0"/>
          <c:showCatName val="0"/>
          <c:showSerName val="0"/>
          <c:showPercent val="0"/>
          <c:showBubbleSize val="0"/>
        </c:dLbls>
        <c:axId val="247118384"/>
        <c:axId val="247118776"/>
      </c:scatterChart>
      <c:valAx>
        <c:axId val="247118384"/>
        <c:scaling>
          <c:orientation val="minMax"/>
          <c:max val="1.1000000000000001"/>
          <c:min val="0.1"/>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230825958702064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1"/>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Mortality/Graft Failure</a:t>
                </a:r>
                <a:endParaRPr lang="en-US" sz="1700" b="1" i="0" baseline="0" dirty="0">
                  <a:solidFill>
                    <a:schemeClr val="bg2"/>
                  </a:solidFill>
                </a:endParaRPr>
              </a:p>
            </c:rich>
          </c:tx>
          <c:layout>
            <c:manualLayout>
              <c:xMode val="edge"/>
              <c:yMode val="edge"/>
              <c:x val="4.1716024434998713E-3"/>
              <c:y val="0.1895262890525781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0.76777816875084504</c:v>
                </c:pt>
                <c:pt idx="1">
                  <c:v>0.783194473761892</c:v>
                </c:pt>
                <c:pt idx="2">
                  <c:v>0.79892032451136497</c:v>
                </c:pt>
                <c:pt idx="3">
                  <c:v>0.81496193640328596</c:v>
                </c:pt>
                <c:pt idx="4">
                  <c:v>0.83131686288085305</c:v>
                </c:pt>
                <c:pt idx="5">
                  <c:v>0.84794622886008897</c:v>
                </c:pt>
                <c:pt idx="6">
                  <c:v>0.86479854854806704</c:v>
                </c:pt>
                <c:pt idx="7">
                  <c:v>0.88181801110384395</c:v>
                </c:pt>
                <c:pt idx="8">
                  <c:v>0.89894435593945199</c:v>
                </c:pt>
                <c:pt idx="9">
                  <c:v>0.91611278700046095</c:v>
                </c:pt>
                <c:pt idx="10">
                  <c:v>0.933253931212771</c:v>
                </c:pt>
                <c:pt idx="11">
                  <c:v>0.95029384638860304</c:v>
                </c:pt>
                <c:pt idx="12">
                  <c:v>0.96715408389685098</c:v>
                </c:pt>
                <c:pt idx="13">
                  <c:v>0.98375181130723</c:v>
                </c:pt>
                <c:pt idx="14">
                  <c:v>1</c:v>
                </c:pt>
                <c:pt idx="15">
                  <c:v>1.0158221448718501</c:v>
                </c:pt>
                <c:pt idx="16">
                  <c:v>1.0311977281623399</c:v>
                </c:pt>
                <c:pt idx="17">
                  <c:v>1.0461220862385201</c:v>
                </c:pt>
                <c:pt idx="18">
                  <c:v>1.06059238453785</c:v>
                </c:pt>
                <c:pt idx="19">
                  <c:v>1.07460759127575</c:v>
                </c:pt>
                <c:pt idx="20">
                  <c:v>1.0881684446206601</c:v>
                </c:pt>
                <c:pt idx="21">
                  <c:v>1.1012774139622401</c:v>
                </c:pt>
                <c:pt idx="22">
                  <c:v>1.1139386559153801</c:v>
                </c:pt>
                <c:pt idx="23">
                  <c:v>1.12615796571371</c:v>
                </c:pt>
                <c:pt idx="24">
                  <c:v>1.1379427246511999</c:v>
                </c:pt>
                <c:pt idx="25">
                  <c:v>1.1493018442299201</c:v>
                </c:pt>
                <c:pt idx="26">
                  <c:v>1.16024570766651</c:v>
                </c:pt>
                <c:pt idx="27">
                  <c:v>1.17078610939945</c:v>
                </c:pt>
                <c:pt idx="28">
                  <c:v>1.1809361932251701</c:v>
                </c:pt>
                <c:pt idx="29">
                  <c:v>1.1907103896731701</c:v>
                </c:pt>
                <c:pt idx="30">
                  <c:v>1.2001243532094701</c:v>
                </c:pt>
                <c:pt idx="31">
                  <c:v>1.20919489983438</c:v>
                </c:pt>
                <c:pt idx="32">
                  <c:v>1.2179399456153399</c:v>
                </c:pt>
                <c:pt idx="33">
                  <c:v>1.22637844666903</c:v>
                </c:pt>
                <c:pt idx="34">
                  <c:v>1.2345303410788699</c:v>
                </c:pt>
                <c:pt idx="35">
                  <c:v>1.2424164932064901</c:v>
                </c:pt>
                <c:pt idx="36">
                  <c:v>1.25005864082706</c:v>
                </c:pt>
                <c:pt idx="37">
                  <c:v>1.2574793454909201</c:v>
                </c:pt>
                <c:pt idx="38">
                  <c:v>1.2647019464870199</c:v>
                </c:pt>
                <c:pt idx="39">
                  <c:v>1.2717505187578599</c:v>
                </c:pt>
                <c:pt idx="40">
                  <c:v>1.2786498350914199</c:v>
                </c:pt>
                <c:pt idx="41">
                  <c:v>1.28542533289334</c:v>
                </c:pt>
                <c:pt idx="42">
                  <c:v>1.29210308582244</c:v>
                </c:pt>
                <c:pt idx="43">
                  <c:v>1.2987097805547301</c:v>
                </c:pt>
                <c:pt idx="44">
                  <c:v>1.30527269892655</c:v>
                </c:pt>
                <c:pt idx="45">
                  <c:v>1.3118197056946701</c:v>
                </c:pt>
                <c:pt idx="46">
                  <c:v>1.3183791115868599</c:v>
                </c:pt>
                <c:pt idx="47">
                  <c:v>1.32496964920639</c:v>
                </c:pt>
                <c:pt idx="48">
                  <c:v>1.33159313272573</c:v>
                </c:pt>
                <c:pt idx="49">
                  <c:v>1.3382497268404301</c:v>
                </c:pt>
                <c:pt idx="50">
                  <c:v>1.34493959706938</c:v>
                </c:pt>
                <c:pt idx="51">
                  <c:v>1.3516629097588599</c:v>
                </c:pt>
                <c:pt idx="52">
                  <c:v>1.35841983208674</c:v>
                </c:pt>
                <c:pt idx="53">
                  <c:v>1.3652105320665899</c:v>
                </c:pt>
                <c:pt idx="54">
                  <c:v>1.3720351785518801</c:v>
                </c:pt>
                <c:pt idx="55">
                  <c:v>1.37889394124016</c:v>
                </c:pt>
                <c:pt idx="56">
                  <c:v>1.3857869906773199</c:v>
                </c:pt>
                <c:pt idx="57">
                  <c:v>1.3927144982617901</c:v>
                </c:pt>
                <c:pt idx="58">
                  <c:v>1.3996766362488</c:v>
                </c:pt>
                <c:pt idx="59">
                  <c:v>1.4066735777546999</c:v>
                </c:pt>
                <c:pt idx="60">
                  <c:v>1.4137054967612399</c:v>
                </c:pt>
                <c:pt idx="61">
                  <c:v>1.4207725681198999</c:v>
                </c:pt>
                <c:pt idx="62">
                  <c:v>1.4278749675562199</c:v>
                </c:pt>
                <c:pt idx="63">
                  <c:v>1.4350128716742101</c:v>
                </c:pt>
                <c:pt idx="64">
                  <c:v>1.4421864579607</c:v>
                </c:pt>
                <c:pt idx="65">
                  <c:v>1.44939590478979</c:v>
                </c:pt>
                <c:pt idx="66">
                  <c:v>1.45664139142726</c:v>
                </c:pt>
                <c:pt idx="67">
                  <c:v>1.46392309803501</c:v>
                </c:pt>
                <c:pt idx="68">
                  <c:v>1.4712412056755999</c:v>
                </c:pt>
                <c:pt idx="69">
                  <c:v>1.4785958963167101</c:v>
                </c:pt>
                <c:pt idx="70">
                  <c:v>1.48598735283564</c:v>
                </c:pt>
              </c:numCache>
            </c:numRef>
          </c:yVal>
          <c:smooth val="0"/>
          <c:extLst>
            <c:ext xmlns:c16="http://schemas.microsoft.com/office/drawing/2014/chart" uri="{C3380CC4-5D6E-409C-BE32-E72D297353CC}">
              <c16:uniqueId val="{00000000-B3BD-4E6C-81ED-F7D42803E43D}"/>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0.584981625126753</c:v>
                </c:pt>
                <c:pt idx="1">
                  <c:v>0.60971021786691304</c:v>
                </c:pt>
                <c:pt idx="2">
                  <c:v>0.63548258064984697</c:v>
                </c:pt>
                <c:pt idx="3">
                  <c:v>0.66234219494881597</c:v>
                </c:pt>
                <c:pt idx="4">
                  <c:v>0.69031159059695302</c:v>
                </c:pt>
                <c:pt idx="5">
                  <c:v>0.71931749352540097</c:v>
                </c:pt>
                <c:pt idx="6">
                  <c:v>0.74924454122500195</c:v>
                </c:pt>
                <c:pt idx="7">
                  <c:v>0.77995433444803497</c:v>
                </c:pt>
                <c:pt idx="8">
                  <c:v>0.81128407503344502</c:v>
                </c:pt>
                <c:pt idx="9">
                  <c:v>0.84304564174616103</c:v>
                </c:pt>
                <c:pt idx="10">
                  <c:v>0.87502524404047499</c:v>
                </c:pt>
                <c:pt idx="11">
                  <c:v>0.90698381730030897</c:v>
                </c:pt>
                <c:pt idx="12">
                  <c:v>0.93865835267849895</c:v>
                </c:pt>
                <c:pt idx="13">
                  <c:v>0.96976439482747601</c:v>
                </c:pt>
                <c:pt idx="14">
                  <c:v>1</c:v>
                </c:pt>
                <c:pt idx="15">
                  <c:v>1.0027209674417299</c:v>
                </c:pt>
                <c:pt idx="16">
                  <c:v>1.00607231428963</c:v>
                </c:pt>
                <c:pt idx="17">
                  <c:v>1.0100052469344001</c:v>
                </c:pt>
                <c:pt idx="18">
                  <c:v>1.0144667891771399</c:v>
                </c:pt>
                <c:pt idx="19">
                  <c:v>1.01939875734205</c:v>
                </c:pt>
                <c:pt idx="20">
                  <c:v>1.0247366891417999</c:v>
                </c:pt>
                <c:pt idx="21">
                  <c:v>1.0304087718114501</c:v>
                </c:pt>
                <c:pt idx="22">
                  <c:v>1.0363348465593001</c:v>
                </c:pt>
                <c:pt idx="23">
                  <c:v>1.04242560730359</c:v>
                </c:pt>
                <c:pt idx="24">
                  <c:v>1.04858215936271</c:v>
                </c:pt>
                <c:pt idx="25">
                  <c:v>1.0546961504008201</c:v>
                </c:pt>
                <c:pt idx="26">
                  <c:v>1.0606507162012999</c:v>
                </c:pt>
                <c:pt idx="27">
                  <c:v>1.0663224745894599</c:v>
                </c:pt>
                <c:pt idx="28">
                  <c:v>1.0715847253488699</c:v>
                </c:pt>
                <c:pt idx="29">
                  <c:v>1.0763118536109699</c:v>
                </c:pt>
                <c:pt idx="30">
                  <c:v>1.08038469609512</c:v>
                </c:pt>
                <c:pt idx="31">
                  <c:v>1.0836963620196201</c:v>
                </c:pt>
                <c:pt idx="32">
                  <c:v>1.0861577905108299</c:v>
                </c:pt>
                <c:pt idx="33">
                  <c:v>1.08770226837549</c:v>
                </c:pt>
                <c:pt idx="34">
                  <c:v>1.0882882769606199</c:v>
                </c:pt>
                <c:pt idx="35">
                  <c:v>1.0879003532162801</c:v>
                </c:pt>
                <c:pt idx="36">
                  <c:v>1.08654803194007</c:v>
                </c:pt>
                <c:pt idx="37">
                  <c:v>1.0842632562872301</c:v>
                </c:pt>
                <c:pt idx="38">
                  <c:v>1.0810968164219299</c:v>
                </c:pt>
                <c:pt idx="39">
                  <c:v>1.07711438802398</c:v>
                </c:pt>
                <c:pt idx="40">
                  <c:v>1.0723926377387101</c:v>
                </c:pt>
                <c:pt idx="41">
                  <c:v>1.0670157072726001</c:v>
                </c:pt>
                <c:pt idx="42">
                  <c:v>1.06107223651864</c:v>
                </c:pt>
                <c:pt idx="43">
                  <c:v>1.0546529690911299</c:v>
                </c:pt>
                <c:pt idx="44">
                  <c:v>1.04784890875723</c:v>
                </c:pt>
                <c:pt idx="45">
                  <c:v>1.04074995674233</c:v>
                </c:pt>
                <c:pt idx="46">
                  <c:v>1.03344371797889</c:v>
                </c:pt>
                <c:pt idx="47">
                  <c:v>1.02599710205612</c:v>
                </c:pt>
                <c:pt idx="48">
                  <c:v>1.0184423165644101</c:v>
                </c:pt>
                <c:pt idx="49">
                  <c:v>1.0108037993838199</c:v>
                </c:pt>
                <c:pt idx="50">
                  <c:v>1.0031019809781001</c:v>
                </c:pt>
                <c:pt idx="51">
                  <c:v>0.99535401003710799</c:v>
                </c:pt>
                <c:pt idx="52">
                  <c:v>0.98757433751885404</c:v>
                </c:pt>
                <c:pt idx="53">
                  <c:v>0.97977518747908998</c:v>
                </c:pt>
                <c:pt idx="54">
                  <c:v>0.97196693764540298</c:v>
                </c:pt>
                <c:pt idx="55">
                  <c:v>0.96415842807454999</c:v>
                </c:pt>
                <c:pt idx="56">
                  <c:v>0.95635721244308802</c:v>
                </c:pt>
                <c:pt idx="57">
                  <c:v>0.94856976347703403</c:v>
                </c:pt>
                <c:pt idx="58">
                  <c:v>0.94080164161024604</c:v>
                </c:pt>
                <c:pt idx="59">
                  <c:v>0.93305763405751296</c:v>
                </c:pt>
                <c:pt idx="60">
                  <c:v>0.92534186999344203</c:v>
                </c:pt>
                <c:pt idx="61">
                  <c:v>0.91765791635609395</c:v>
                </c:pt>
                <c:pt idx="62">
                  <c:v>0.91000885787489405</c:v>
                </c:pt>
                <c:pt idx="63">
                  <c:v>0.90239736419982697</c:v>
                </c:pt>
                <c:pt idx="64">
                  <c:v>0.89482574644025104</c:v>
                </c:pt>
                <c:pt idx="65">
                  <c:v>0.88729600497253502</c:v>
                </c:pt>
                <c:pt idx="66">
                  <c:v>0.87980987001984001</c:v>
                </c:pt>
                <c:pt idx="67">
                  <c:v>0.87236883622462102</c:v>
                </c:pt>
                <c:pt idx="68">
                  <c:v>0.86497419220868699</c:v>
                </c:pt>
                <c:pt idx="69">
                  <c:v>0.85762704593500305</c:v>
                </c:pt>
                <c:pt idx="70">
                  <c:v>0.85032834653997202</c:v>
                </c:pt>
              </c:numCache>
            </c:numRef>
          </c:yVal>
          <c:smooth val="0"/>
          <c:extLst>
            <c:ext xmlns:c16="http://schemas.microsoft.com/office/drawing/2014/chart" uri="{C3380CC4-5D6E-409C-BE32-E72D297353CC}">
              <c16:uniqueId val="{00000001-B3BD-4E6C-81ED-F7D42803E43D}"/>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1.0076954404895599</c:v>
                </c:pt>
                <c:pt idx="1">
                  <c:v>1.00604117457165</c:v>
                </c:pt>
                <c:pt idx="2">
                  <c:v>1.00439210192771</c:v>
                </c:pt>
                <c:pt idx="3">
                  <c:v>1.0027489760599</c:v>
                </c:pt>
                <c:pt idx="4">
                  <c:v>1.0011243269324801</c:v>
                </c:pt>
                <c:pt idx="5">
                  <c:v>0.99957642280342396</c:v>
                </c:pt>
                <c:pt idx="6">
                  <c:v>0.99817414531719895</c:v>
                </c:pt>
                <c:pt idx="7">
                  <c:v>0.99698529819369497</c:v>
                </c:pt>
                <c:pt idx="8">
                  <c:v>0.99607644220316105</c:v>
                </c:pt>
                <c:pt idx="9">
                  <c:v>0.99551269462401304</c:v>
                </c:pt>
                <c:pt idx="10">
                  <c:v>0.99535745517737995</c:v>
                </c:pt>
                <c:pt idx="11">
                  <c:v>0.99567200346755202</c:v>
                </c:pt>
                <c:pt idx="12">
                  <c:v>0.996514886730825</c:v>
                </c:pt>
                <c:pt idx="13">
                  <c:v>0.99794097557316896</c:v>
                </c:pt>
                <c:pt idx="14">
                  <c:v>1</c:v>
                </c:pt>
                <c:pt idx="15">
                  <c:v>1.0290944973901801</c:v>
                </c:pt>
                <c:pt idx="16">
                  <c:v>1.0569506182246899</c:v>
                </c:pt>
                <c:pt idx="17">
                  <c:v>1.08353042980489</c:v>
                </c:pt>
                <c:pt idx="18">
                  <c:v>1.1088152102565001</c:v>
                </c:pt>
                <c:pt idx="19">
                  <c:v>1.1328064380207901</c:v>
                </c:pt>
                <c:pt idx="20">
                  <c:v>1.1555266600826199</c:v>
                </c:pt>
                <c:pt idx="21">
                  <c:v>1.1770202037112201</c:v>
                </c:pt>
                <c:pt idx="22">
                  <c:v>1.19735366736176</c:v>
                </c:pt>
                <c:pt idx="23">
                  <c:v>1.21661608737811</c:v>
                </c:pt>
                <c:pt idx="24">
                  <c:v>1.2349186308620701</c:v>
                </c:pt>
                <c:pt idx="25">
                  <c:v>1.2523936193834699</c:v>
                </c:pt>
                <c:pt idx="26">
                  <c:v>1.2691926584275099</c:v>
                </c:pt>
                <c:pt idx="27">
                  <c:v>1.2854836567994601</c:v>
                </c:pt>
                <c:pt idx="28">
                  <c:v>1.3014465953824801</c:v>
                </c:pt>
                <c:pt idx="29">
                  <c:v>1.3172680643802499</c:v>
                </c:pt>
                <c:pt idx="30">
                  <c:v>1.33313482537487</c:v>
                </c:pt>
                <c:pt idx="31">
                  <c:v>1.34922692096201</c:v>
                </c:pt>
                <c:pt idx="32">
                  <c:v>1.3657110634246401</c:v>
                </c:pt>
                <c:pt idx="33">
                  <c:v>1.3827350904587199</c:v>
                </c:pt>
                <c:pt idx="34">
                  <c:v>1.4004241296255899</c:v>
                </c:pt>
                <c:pt idx="35">
                  <c:v>1.41887879531247</c:v>
                </c:pt>
                <c:pt idx="36">
                  <c:v>1.4381753586321</c:v>
                </c:pt>
                <c:pt idx="37">
                  <c:v>1.4583675091516599</c:v>
                </c:pt>
                <c:pt idx="38">
                  <c:v>1.4794891531933001</c:v>
                </c:pt>
                <c:pt idx="39">
                  <c:v>1.50155768035742</c:v>
                </c:pt>
                <c:pt idx="40">
                  <c:v>1.52457723341595</c:v>
                </c:pt>
                <c:pt idx="41">
                  <c:v>1.5485416711132201</c:v>
                </c:pt>
                <c:pt idx="42">
                  <c:v>1.57343706387942</c:v>
                </c:pt>
                <c:pt idx="43">
                  <c:v>1.59924367876386</c:v>
                </c:pt>
                <c:pt idx="44">
                  <c:v>1.6259374842348799</c:v>
                </c:pt>
                <c:pt idx="45">
                  <c:v>1.6534912435983999</c:v>
                </c:pt>
                <c:pt idx="46">
                  <c:v>1.6818753180558501</c:v>
                </c:pt>
                <c:pt idx="47">
                  <c:v>1.7110619199605599</c:v>
                </c:pt>
                <c:pt idx="48">
                  <c:v>1.74103161493112</c:v>
                </c:pt>
                <c:pt idx="49">
                  <c:v>1.7717704785837001</c:v>
                </c:pt>
                <c:pt idx="50">
                  <c:v>1.8032688142050901</c:v>
                </c:pt>
                <c:pt idx="51">
                  <c:v>1.83552043111746</c:v>
                </c:pt>
                <c:pt idx="52">
                  <c:v>1.86852206472138</c:v>
                </c:pt>
                <c:pt idx="53">
                  <c:v>1.90227290983048</c:v>
                </c:pt>
                <c:pt idx="54">
                  <c:v>1.9367742443423099</c:v>
                </c:pt>
                <c:pt idx="55">
                  <c:v>1.9720291249083199</c:v>
                </c:pt>
                <c:pt idx="56">
                  <c:v>2.0080421400542301</c:v>
                </c:pt>
                <c:pt idx="57">
                  <c:v>2.0448192092468598</c:v>
                </c:pt>
                <c:pt idx="58">
                  <c:v>2.0823674188191599</c:v>
                </c:pt>
                <c:pt idx="59">
                  <c:v>2.12069488756923</c:v>
                </c:pt>
                <c:pt idx="60">
                  <c:v>2.15981065634382</c:v>
                </c:pt>
                <c:pt idx="61">
                  <c:v>2.1997245970890802</c:v>
                </c:pt>
                <c:pt idx="62">
                  <c:v>2.2404473377708198</c:v>
                </c:pt>
                <c:pt idx="63">
                  <c:v>2.2819902002890302</c:v>
                </c:pt>
                <c:pt idx="64">
                  <c:v>2.3243651490800299</c:v>
                </c:pt>
                <c:pt idx="65">
                  <c:v>2.3675847485489898</c:v>
                </c:pt>
                <c:pt idx="66">
                  <c:v>2.4116621278314199</c:v>
                </c:pt>
                <c:pt idx="67">
                  <c:v>2.4566109516647399</c:v>
                </c:pt>
                <c:pt idx="68">
                  <c:v>2.5024453963773001</c:v>
                </c:pt>
                <c:pt idx="69">
                  <c:v>2.5491801301824699</c:v>
                </c:pt>
                <c:pt idx="70">
                  <c:v>2.5968302971111901</c:v>
                </c:pt>
              </c:numCache>
            </c:numRef>
          </c:yVal>
          <c:smooth val="1"/>
          <c:extLst>
            <c:ext xmlns:c16="http://schemas.microsoft.com/office/drawing/2014/chart" uri="{C3380CC4-5D6E-409C-BE32-E72D297353CC}">
              <c16:uniqueId val="{00000002-B3BD-4E6C-81ED-F7D42803E43D}"/>
            </c:ext>
          </c:extLst>
        </c:ser>
        <c:dLbls>
          <c:showLegendKey val="0"/>
          <c:showVal val="0"/>
          <c:showCatName val="0"/>
          <c:showSerName val="0"/>
          <c:showPercent val="0"/>
          <c:showBubbleSize val="0"/>
        </c:dLbls>
        <c:axId val="554661456"/>
        <c:axId val="554660672"/>
      </c:scatterChart>
      <c:valAx>
        <c:axId val="554661456"/>
        <c:scaling>
          <c:orientation val="minMax"/>
          <c:max val="5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Mortality/Graft Failure</a:t>
                </a:r>
                <a:endParaRPr lang="en-US" sz="1700" b="1" i="0" baseline="0" dirty="0">
                  <a:solidFill>
                    <a:schemeClr val="bg2"/>
                  </a:solidFill>
                </a:endParaRPr>
              </a:p>
            </c:rich>
          </c:tx>
          <c:layout>
            <c:manualLayout>
              <c:xMode val="edge"/>
              <c:yMode val="edge"/>
              <c:x val="1.1546233711936449E-2"/>
              <c:y val="0.16264456862247056"/>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53570458865058E-2"/>
          <c:y val="2.0632837561971422E-2"/>
          <c:w val="0.8950674269164629"/>
          <c:h val="0.79020753330735571"/>
        </c:manualLayout>
      </c:layout>
      <c:barChart>
        <c:barDir val="col"/>
        <c:grouping val="clustered"/>
        <c:varyColors val="0"/>
        <c:ser>
          <c:idx val="1"/>
          <c:order val="0"/>
          <c:tx>
            <c:strRef>
              <c:f>Sheet1!$A$1</c:f>
              <c:strCache>
                <c:ptCount val="1"/>
                <c:pt idx="0">
                  <c:v>Type</c:v>
                </c:pt>
              </c:strCache>
            </c:strRef>
          </c:tx>
          <c:spPr>
            <a:gradFill>
              <a:gsLst>
                <a:gs pos="0">
                  <a:srgbClr val="006600"/>
                </a:gs>
                <a:gs pos="50000">
                  <a:srgbClr val="00FF00"/>
                </a:gs>
                <a:gs pos="100000">
                  <a:srgbClr val="006600"/>
                </a:gs>
              </a:gsLst>
              <a:lin ang="0" scaled="0"/>
            </a:gradFill>
            <a:ln>
              <a:noFill/>
            </a:ln>
            <a:effectLst/>
          </c:spPr>
          <c:invertIfNegative val="0"/>
          <c:dLbls>
            <c:dLbl>
              <c:idx val="3"/>
              <c:layout>
                <c:manualLayout>
                  <c:x val="2.8735632183908046E-3"/>
                  <c:y val="1.079331273538663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BCC-409D-8A41-14A7EB842A5A}"/>
                </c:ext>
              </c:extLst>
            </c:dLbl>
            <c:dLbl>
              <c:idx val="5"/>
              <c:delete val="1"/>
              <c:extLst>
                <c:ext xmlns:c15="http://schemas.microsoft.com/office/drawing/2012/chart" uri="{CE6537A1-D6FC-4f65-9D91-7224C49458BB}"/>
                <c:ext xmlns:c16="http://schemas.microsoft.com/office/drawing/2014/chart" uri="{C3380CC4-5D6E-409C-BE32-E72D297353CC}">
                  <c16:uniqueId val="{00000000-CCDE-4957-B162-3C292195DEC0}"/>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Lung-
liver</c:v>
                </c:pt>
                <c:pt idx="1">
                  <c:v>Lung-
kidney</c:v>
                </c:pt>
                <c:pt idx="2">
                  <c:v>Lung-
other
transplant</c:v>
                </c:pt>
                <c:pt idx="3">
                  <c:v>Heart-lung
alone</c:v>
                </c:pt>
                <c:pt idx="4">
                  <c:v>Heart-lung-
other
transplant</c:v>
                </c:pt>
                <c:pt idx="5">
                  <c:v> </c:v>
                </c:pt>
                <c:pt idx="6">
                  <c:v>Lung-
liver</c:v>
                </c:pt>
                <c:pt idx="7">
                  <c:v>Lung-
kidney</c:v>
                </c:pt>
                <c:pt idx="8">
                  <c:v>Lung-
other
transplant</c:v>
                </c:pt>
                <c:pt idx="9">
                  <c:v>Heart-lung
alone</c:v>
                </c:pt>
                <c:pt idx="10">
                  <c:v>Heart-lung-
other
transplant</c:v>
                </c:pt>
              </c:strCache>
            </c:strRef>
          </c:cat>
          <c:val>
            <c:numRef>
              <c:f>Sheet1!$B$2:$B$12</c:f>
              <c:numCache>
                <c:formatCode>General</c:formatCode>
                <c:ptCount val="11"/>
                <c:pt idx="0">
                  <c:v>20</c:v>
                </c:pt>
                <c:pt idx="1">
                  <c:v>1</c:v>
                </c:pt>
                <c:pt idx="2">
                  <c:v>0</c:v>
                </c:pt>
                <c:pt idx="3">
                  <c:v>705</c:v>
                </c:pt>
                <c:pt idx="4">
                  <c:v>6</c:v>
                </c:pt>
                <c:pt idx="5">
                  <c:v>0</c:v>
                </c:pt>
                <c:pt idx="6">
                  <c:v>1</c:v>
                </c:pt>
                <c:pt idx="7">
                  <c:v>0</c:v>
                </c:pt>
                <c:pt idx="8">
                  <c:v>0</c:v>
                </c:pt>
                <c:pt idx="9">
                  <c:v>25</c:v>
                </c:pt>
                <c:pt idx="10">
                  <c:v>0</c:v>
                </c:pt>
              </c:numCache>
            </c:numRef>
          </c:val>
          <c:extLst>
            <c:ext xmlns:c16="http://schemas.microsoft.com/office/drawing/2014/chart" uri="{C3380CC4-5D6E-409C-BE32-E72D297353CC}">
              <c16:uniqueId val="{00000020-3E77-4D64-981B-A41AE8FAE7E5}"/>
            </c:ext>
          </c:extLst>
        </c:ser>
        <c:dLbls>
          <c:dLblPos val="outEnd"/>
          <c:showLegendKey val="0"/>
          <c:showVal val="1"/>
          <c:showCatName val="0"/>
          <c:showSerName val="0"/>
          <c:showPercent val="0"/>
          <c:showBubbleSize val="0"/>
        </c:dLbls>
        <c:gapWidth val="75"/>
        <c:axId val="652852768"/>
        <c:axId val="652853944"/>
      </c:barChart>
      <c:catAx>
        <c:axId val="652852768"/>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652853944"/>
        <c:crosses val="autoZero"/>
        <c:auto val="1"/>
        <c:lblAlgn val="ctr"/>
        <c:lblOffset val="100"/>
        <c:noMultiLvlLbl val="0"/>
      </c:catAx>
      <c:valAx>
        <c:axId val="652853944"/>
        <c:scaling>
          <c:orientation val="minMax"/>
          <c:max val="750"/>
          <c:min val="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r>
                  <a:rPr lang="en-US" sz="1700" b="1" dirty="0" smtClean="0">
                    <a:solidFill>
                      <a:schemeClr val="bg2"/>
                    </a:solidFill>
                  </a:rPr>
                  <a:t>Number of Transplants</a:t>
                </a:r>
                <a:endParaRPr lang="en-US" sz="1700" b="1" dirty="0">
                  <a:solidFill>
                    <a:schemeClr val="bg2"/>
                  </a:solidFill>
                </a:endParaRPr>
              </a:p>
            </c:rich>
          </c:tx>
          <c:layout>
            <c:manualLayout>
              <c:xMode val="edge"/>
              <c:yMode val="edge"/>
              <c:x val="7.3810978369083166E-3"/>
              <c:y val="0.18453144745795663"/>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652852768"/>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Heart-lung alone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55</c:v>
                </c:pt>
                <c:pt idx="1">
                  <c:v>46</c:v>
                </c:pt>
                <c:pt idx="2">
                  <c:v>41</c:v>
                </c:pt>
                <c:pt idx="3">
                  <c:v>30</c:v>
                </c:pt>
                <c:pt idx="4">
                  <c:v>44</c:v>
                </c:pt>
                <c:pt idx="5">
                  <c:v>26</c:v>
                </c:pt>
                <c:pt idx="6">
                  <c:v>31</c:v>
                </c:pt>
                <c:pt idx="7">
                  <c:v>20</c:v>
                </c:pt>
                <c:pt idx="8">
                  <c:v>23</c:v>
                </c:pt>
                <c:pt idx="9">
                  <c:v>29</c:v>
                </c:pt>
                <c:pt idx="10">
                  <c:v>19</c:v>
                </c:pt>
                <c:pt idx="11">
                  <c:v>20</c:v>
                </c:pt>
                <c:pt idx="12">
                  <c:v>11</c:v>
                </c:pt>
                <c:pt idx="13">
                  <c:v>17</c:v>
                </c:pt>
                <c:pt idx="14">
                  <c:v>16</c:v>
                </c:pt>
                <c:pt idx="15">
                  <c:v>11</c:v>
                </c:pt>
                <c:pt idx="16">
                  <c:v>22</c:v>
                </c:pt>
                <c:pt idx="17">
                  <c:v>10</c:v>
                </c:pt>
                <c:pt idx="18">
                  <c:v>11</c:v>
                </c:pt>
                <c:pt idx="19">
                  <c:v>9</c:v>
                </c:pt>
                <c:pt idx="20">
                  <c:v>7</c:v>
                </c:pt>
                <c:pt idx="21">
                  <c:v>8</c:v>
                </c:pt>
                <c:pt idx="22">
                  <c:v>7</c:v>
                </c:pt>
                <c:pt idx="23">
                  <c:v>11</c:v>
                </c:pt>
                <c:pt idx="24">
                  <c:v>12</c:v>
                </c:pt>
                <c:pt idx="25">
                  <c:v>7</c:v>
                </c:pt>
                <c:pt idx="26">
                  <c:v>4</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Lung-liver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0</c:v>
                </c:pt>
                <c:pt idx="1">
                  <c:v>0</c:v>
                </c:pt>
                <c:pt idx="2">
                  <c:v>0</c:v>
                </c:pt>
                <c:pt idx="3">
                  <c:v>0</c:v>
                </c:pt>
                <c:pt idx="4">
                  <c:v>0</c:v>
                </c:pt>
                <c:pt idx="5">
                  <c:v>0</c:v>
                </c:pt>
                <c:pt idx="6">
                  <c:v>1</c:v>
                </c:pt>
                <c:pt idx="7">
                  <c:v>0</c:v>
                </c:pt>
                <c:pt idx="8">
                  <c:v>2</c:v>
                </c:pt>
                <c:pt idx="9">
                  <c:v>0</c:v>
                </c:pt>
                <c:pt idx="10">
                  <c:v>0</c:v>
                </c:pt>
                <c:pt idx="11">
                  <c:v>0</c:v>
                </c:pt>
                <c:pt idx="12">
                  <c:v>1</c:v>
                </c:pt>
                <c:pt idx="13">
                  <c:v>2</c:v>
                </c:pt>
                <c:pt idx="14">
                  <c:v>2</c:v>
                </c:pt>
                <c:pt idx="15">
                  <c:v>0</c:v>
                </c:pt>
                <c:pt idx="16">
                  <c:v>1</c:v>
                </c:pt>
                <c:pt idx="17">
                  <c:v>0</c:v>
                </c:pt>
                <c:pt idx="18">
                  <c:v>0</c:v>
                </c:pt>
                <c:pt idx="19">
                  <c:v>1</c:v>
                </c:pt>
                <c:pt idx="20">
                  <c:v>1</c:v>
                </c:pt>
                <c:pt idx="21">
                  <c:v>1</c:v>
                </c:pt>
                <c:pt idx="22">
                  <c:v>1</c:v>
                </c:pt>
                <c:pt idx="23">
                  <c:v>2</c:v>
                </c:pt>
                <c:pt idx="24">
                  <c:v>1</c:v>
                </c:pt>
                <c:pt idx="25">
                  <c:v>1</c:v>
                </c:pt>
                <c:pt idx="26">
                  <c:v>2</c:v>
                </c:pt>
              </c:numCache>
            </c:numRef>
          </c:val>
          <c:extLst>
            <c:ext xmlns:c16="http://schemas.microsoft.com/office/drawing/2014/chart" uri="{C3380CC4-5D6E-409C-BE32-E72D297353CC}">
              <c16:uniqueId val="{00000001-EE61-427B-896A-2B6290710743}"/>
            </c:ext>
          </c:extLst>
        </c:ser>
        <c:ser>
          <c:idx val="2"/>
          <c:order val="2"/>
          <c:tx>
            <c:strRef>
              <c:f>Sheet1!$D$1</c:f>
              <c:strCache>
                <c:ptCount val="1"/>
                <c:pt idx="0">
                  <c:v>Lung-kidney</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1</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2-EE61-427B-896A-2B6290710743}"/>
            </c:ext>
          </c:extLst>
        </c:ser>
        <c:ser>
          <c:idx val="3"/>
          <c:order val="5"/>
          <c:tx>
            <c:strRef>
              <c:f>Sheet1!$G$1</c:f>
              <c:strCache>
                <c:ptCount val="1"/>
                <c:pt idx="0">
                  <c:v>Heart-lung other transplant</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val>
            <c:numRef>
              <c:f>Sheet1!$G$2:$G$28</c:f>
              <c:numCache>
                <c:formatCode>General</c:formatCode>
                <c:ptCount val="27"/>
                <c:pt idx="0">
                  <c:v>0</c:v>
                </c:pt>
                <c:pt idx="1">
                  <c:v>0</c:v>
                </c:pt>
                <c:pt idx="2">
                  <c:v>0</c:v>
                </c:pt>
                <c:pt idx="3">
                  <c:v>1</c:v>
                </c:pt>
                <c:pt idx="4">
                  <c:v>0</c:v>
                </c:pt>
                <c:pt idx="5">
                  <c:v>0</c:v>
                </c:pt>
                <c:pt idx="6">
                  <c:v>0</c:v>
                </c:pt>
                <c:pt idx="7">
                  <c:v>0</c:v>
                </c:pt>
                <c:pt idx="8">
                  <c:v>1</c:v>
                </c:pt>
                <c:pt idx="9">
                  <c:v>0</c:v>
                </c:pt>
                <c:pt idx="10">
                  <c:v>0</c:v>
                </c:pt>
                <c:pt idx="11">
                  <c:v>0</c:v>
                </c:pt>
                <c:pt idx="12">
                  <c:v>0</c:v>
                </c:pt>
                <c:pt idx="13">
                  <c:v>0</c:v>
                </c:pt>
                <c:pt idx="14">
                  <c:v>0</c:v>
                </c:pt>
                <c:pt idx="15">
                  <c:v>1</c:v>
                </c:pt>
                <c:pt idx="16">
                  <c:v>0</c:v>
                </c:pt>
                <c:pt idx="17">
                  <c:v>0</c:v>
                </c:pt>
                <c:pt idx="18">
                  <c:v>0</c:v>
                </c:pt>
                <c:pt idx="19">
                  <c:v>0</c:v>
                </c:pt>
                <c:pt idx="20">
                  <c:v>1</c:v>
                </c:pt>
                <c:pt idx="21">
                  <c:v>0</c:v>
                </c:pt>
                <c:pt idx="22">
                  <c:v>0</c:v>
                </c:pt>
                <c:pt idx="23">
                  <c:v>0</c:v>
                </c:pt>
                <c:pt idx="24">
                  <c:v>0</c:v>
                </c:pt>
                <c:pt idx="25">
                  <c:v>1</c:v>
                </c:pt>
                <c:pt idx="26">
                  <c:v>0</c:v>
                </c:pt>
              </c:numCache>
            </c:numRef>
          </c:val>
          <c:extLst>
            <c:ext xmlns:c16="http://schemas.microsoft.com/office/drawing/2014/chart" uri="{C3380CC4-5D6E-409C-BE32-E72D297353CC}">
              <c16:uniqueId val="{00000000-7FE0-46B1-A555-326D596015F9}"/>
            </c:ext>
          </c:extLst>
        </c:ser>
        <c:dLbls>
          <c:showLegendKey val="0"/>
          <c:showVal val="0"/>
          <c:showCatName val="0"/>
          <c:showSerName val="0"/>
          <c:showPercent val="0"/>
          <c:showBubbleSize val="0"/>
        </c:dLbls>
        <c:gapWidth val="35"/>
        <c:overlap val="100"/>
        <c:axId val="652853160"/>
        <c:axId val="484290040"/>
        <c:extLst>
          <c:ext xmlns:c15="http://schemas.microsoft.com/office/drawing/2012/chart" uri="{02D57815-91ED-43cb-92C2-25804820EDAC}">
            <c15:filteredBarSeries>
              <c15:ser>
                <c:idx val="4"/>
                <c:order val="3"/>
                <c:tx>
                  <c:strRef>
                    <c:extLst>
                      <c:ext uri="{02D57815-91ED-43cb-92C2-25804820EDAC}">
                        <c15:formulaRef>
                          <c15:sqref>Sheet1!$E$1</c15:sqref>
                        </c15:formulaRef>
                      </c:ext>
                    </c:extLst>
                    <c:strCache>
                      <c:ptCount val="1"/>
                      <c:pt idx="0">
                        <c:v>Lung-kidney-liver</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extLst>
                      <c:ext uri="{02D57815-91ED-43cb-92C2-25804820EDAC}">
                        <c15:formulaRef>
                          <c15:sqref>Sheet1!$A$2:$A$28</c15:sqref>
                        </c15:formulaRef>
                      </c:ext>
                    </c:extLst>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extLst>
                      <c:ext uri="{02D57815-91ED-43cb-92C2-25804820EDAC}">
                        <c15:formulaRef>
                          <c15:sqref>Sheet1!$E$2:$E$28</c15:sqref>
                        </c15:formulaRef>
                      </c:ext>
                    </c:extLst>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4-EE61-427B-896A-2B6290710743}"/>
                  </c:ext>
                </c:extLst>
              </c15:ser>
            </c15:filteredBarSeries>
          </c:ext>
        </c:extLst>
      </c:barChart>
      <c:lineChart>
        <c:grouping val="standard"/>
        <c:varyColors val="0"/>
        <c:ser>
          <c:idx val="6"/>
          <c:order val="6"/>
          <c:tx>
            <c:strRef>
              <c:f>Sheet1!$H$1</c:f>
              <c:strCache>
                <c:ptCount val="1"/>
                <c:pt idx="0">
                  <c:v>Multiorgan as % of total</c:v>
                </c:pt>
              </c:strCache>
            </c:strRef>
          </c:tx>
          <c:spPr>
            <a:ln w="47625">
              <a:solidFill>
                <a:srgbClr val="CC99FF"/>
              </a:solidFill>
            </a:ln>
          </c:spPr>
          <c:marker>
            <c:spPr>
              <a:solidFill>
                <a:srgbClr val="CC99FF"/>
              </a:solidFill>
              <a:ln>
                <a:solidFill>
                  <a:srgbClr val="CC99FF"/>
                </a:solidFill>
              </a:ln>
            </c:spPr>
          </c:marker>
          <c:val>
            <c:numRef>
              <c:f>Sheet1!$H$2:$H$28</c:f>
              <c:numCache>
                <c:formatCode>General</c:formatCode>
                <c:ptCount val="27"/>
                <c:pt idx="0">
                  <c:v>70.512799999999999</c:v>
                </c:pt>
                <c:pt idx="1">
                  <c:v>50</c:v>
                </c:pt>
                <c:pt idx="2">
                  <c:v>46.067399999999999</c:v>
                </c:pt>
                <c:pt idx="3">
                  <c:v>39.240499999999997</c:v>
                </c:pt>
                <c:pt idx="4">
                  <c:v>45.833300000000001</c:v>
                </c:pt>
                <c:pt idx="5">
                  <c:v>21.311499999999999</c:v>
                </c:pt>
                <c:pt idx="6">
                  <c:v>28.828800000000001</c:v>
                </c:pt>
                <c:pt idx="7">
                  <c:v>17.391300000000001</c:v>
                </c:pt>
                <c:pt idx="8">
                  <c:v>21.4876</c:v>
                </c:pt>
                <c:pt idx="9">
                  <c:v>28.712900000000001</c:v>
                </c:pt>
                <c:pt idx="10">
                  <c:v>20.652200000000001</c:v>
                </c:pt>
                <c:pt idx="11">
                  <c:v>21.978000000000002</c:v>
                </c:pt>
                <c:pt idx="12">
                  <c:v>13.793100000000001</c:v>
                </c:pt>
                <c:pt idx="13">
                  <c:v>20.618600000000001</c:v>
                </c:pt>
                <c:pt idx="14">
                  <c:v>16.981100000000001</c:v>
                </c:pt>
                <c:pt idx="15">
                  <c:v>10.9091</c:v>
                </c:pt>
                <c:pt idx="16">
                  <c:v>18.852499999999999</c:v>
                </c:pt>
                <c:pt idx="17">
                  <c:v>9.3219999999999992</c:v>
                </c:pt>
                <c:pt idx="18">
                  <c:v>8.6614000000000004</c:v>
                </c:pt>
                <c:pt idx="19">
                  <c:v>7.3529</c:v>
                </c:pt>
                <c:pt idx="20">
                  <c:v>6.7164000000000001</c:v>
                </c:pt>
                <c:pt idx="21">
                  <c:v>7.6923000000000004</c:v>
                </c:pt>
                <c:pt idx="22">
                  <c:v>7.5472000000000001</c:v>
                </c:pt>
                <c:pt idx="23">
                  <c:v>8.7837999999999994</c:v>
                </c:pt>
                <c:pt idx="24">
                  <c:v>10.9244</c:v>
                </c:pt>
                <c:pt idx="25">
                  <c:v>8.5714000000000006</c:v>
                </c:pt>
                <c:pt idx="26">
                  <c:v>5.4054000000000002</c:v>
                </c:pt>
              </c:numCache>
            </c:numRef>
          </c:val>
          <c:smooth val="0"/>
          <c:extLst>
            <c:ext xmlns:c16="http://schemas.microsoft.com/office/drawing/2014/chart" uri="{C3380CC4-5D6E-409C-BE32-E72D297353CC}">
              <c16:uniqueId val="{00000001-7FE0-46B1-A555-326D596015F9}"/>
            </c:ext>
          </c:extLst>
        </c:ser>
        <c:dLbls>
          <c:showLegendKey val="0"/>
          <c:showVal val="0"/>
          <c:showCatName val="0"/>
          <c:showSerName val="0"/>
          <c:showPercent val="0"/>
          <c:showBubbleSize val="0"/>
        </c:dLbls>
        <c:marker val="1"/>
        <c:smooth val="0"/>
        <c:axId val="484289256"/>
        <c:axId val="484289648"/>
        <c:extLst>
          <c:ext xmlns:c15="http://schemas.microsoft.com/office/drawing/2012/chart" uri="{02D57815-91ED-43cb-92C2-25804820EDAC}">
            <c15:filteredLineSeries>
              <c15:ser>
                <c:idx val="5"/>
                <c:order val="4"/>
                <c:tx>
                  <c:strRef>
                    <c:extLst>
                      <c:ext uri="{02D57815-91ED-43cb-92C2-25804820EDAC}">
                        <c15:formulaRef>
                          <c15:sqref>Sheet1!$F$1</c15:sqref>
                        </c15:formulaRef>
                      </c:ext>
                    </c:extLst>
                    <c:strCache>
                      <c:ptCount val="1"/>
                      <c:pt idx="0">
                        <c:v>Lung-other transplant</c:v>
                      </c:pt>
                    </c:strCache>
                  </c:strRef>
                </c:tx>
                <c:spPr>
                  <a:ln w="47625">
                    <a:solidFill>
                      <a:srgbClr val="CC99FF"/>
                    </a:solidFill>
                  </a:ln>
                </c:spPr>
                <c:marker>
                  <c:symbol val="diamond"/>
                  <c:size val="9"/>
                  <c:spPr>
                    <a:solidFill>
                      <a:srgbClr val="CC99FF"/>
                    </a:solidFill>
                    <a:ln>
                      <a:solidFill>
                        <a:srgbClr val="CC99FF"/>
                      </a:solidFill>
                    </a:ln>
                  </c:spPr>
                </c:marker>
                <c:cat>
                  <c:numRef>
                    <c:extLst>
                      <c:ext uri="{02D57815-91ED-43cb-92C2-25804820EDAC}">
                        <c15:formulaRef>
                          <c15:sqref>Sheet1!$A$2:$A$24</c15:sqref>
                        </c15:formulaRef>
                      </c:ext>
                    </c:extLst>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extLst>
                      <c:ext uri="{02D57815-91ED-43cb-92C2-25804820EDAC}">
                        <c15:formulaRef>
                          <c15:sqref>Sheet1!$F$2:$F$28</c15:sqref>
                        </c15:formulaRef>
                      </c:ext>
                    </c:extLst>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smooth val="0"/>
                <c:extLst>
                  <c:ext xmlns:c16="http://schemas.microsoft.com/office/drawing/2014/chart" uri="{C3380CC4-5D6E-409C-BE32-E72D297353CC}">
                    <c16:uniqueId val="{00000005-EE61-427B-896A-2B6290710743}"/>
                  </c:ext>
                </c:extLst>
              </c15:ser>
            </c15:filteredLineSeries>
          </c:ext>
        </c:extLst>
      </c:lineChart>
      <c:catAx>
        <c:axId val="652853160"/>
        <c:scaling>
          <c:orientation val="minMax"/>
        </c:scaling>
        <c:delete val="0"/>
        <c:axPos val="b"/>
        <c:numFmt formatCode="General" sourceLinked="1"/>
        <c:majorTickMark val="out"/>
        <c:minorTickMark val="none"/>
        <c:tickLblPos val="nextTo"/>
        <c:spPr>
          <a:ln>
            <a:solidFill>
              <a:schemeClr val="bg2"/>
            </a:solidFill>
          </a:ln>
        </c:spPr>
        <c:txPr>
          <a:bodyPr rot="-2100000"/>
          <a:lstStyle/>
          <a:p>
            <a:pPr>
              <a:defRPr sz="1300" b="1">
                <a:solidFill>
                  <a:schemeClr val="bg2"/>
                </a:solidFill>
              </a:defRPr>
            </a:pPr>
            <a:endParaRPr lang="en-US"/>
          </a:p>
        </c:txPr>
        <c:crossAx val="484290040"/>
        <c:crosses val="autoZero"/>
        <c:auto val="1"/>
        <c:lblAlgn val="ctr"/>
        <c:lblOffset val="100"/>
        <c:tickLblSkip val="1"/>
        <c:noMultiLvlLbl val="0"/>
      </c:catAx>
      <c:valAx>
        <c:axId val="484290040"/>
        <c:scaling>
          <c:orientation val="minMax"/>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853160"/>
        <c:crosses val="autoZero"/>
        <c:crossBetween val="between"/>
      </c:valAx>
      <c:valAx>
        <c:axId val="484289648"/>
        <c:scaling>
          <c:orientation val="minMax"/>
          <c:max val="90"/>
        </c:scaling>
        <c:delete val="0"/>
        <c:axPos val="r"/>
        <c:title>
          <c:tx>
            <c:rich>
              <a:bodyPr rot="-5400000" vert="horz"/>
              <a:lstStyle/>
              <a:p>
                <a:pPr>
                  <a:defRPr sz="1700">
                    <a:solidFill>
                      <a:schemeClr val="bg2"/>
                    </a:solidFill>
                  </a:defRPr>
                </a:pPr>
                <a:r>
                  <a:rPr lang="en-US" sz="1700" b="1" i="0" baseline="0" dirty="0" smtClean="0">
                    <a:solidFill>
                      <a:schemeClr val="bg2"/>
                    </a:solidFill>
                  </a:rPr>
                  <a:t>% of Transplants</a:t>
                </a:r>
                <a:endParaRPr lang="en-US" sz="1700" b="1" i="0" baseline="0" dirty="0">
                  <a:solidFill>
                    <a:schemeClr val="bg2"/>
                  </a:solidFill>
                </a:endParaRPr>
              </a:p>
            </c:rich>
          </c:tx>
          <c:layout>
            <c:manualLayout>
              <c:xMode val="edge"/>
              <c:yMode val="edge"/>
              <c:x val="0.96760057471264371"/>
              <c:y val="0.31957682543780386"/>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84289256"/>
        <c:crosses val="max"/>
        <c:crossBetween val="between"/>
        <c:majorUnit val="15"/>
      </c:valAx>
      <c:catAx>
        <c:axId val="484289256"/>
        <c:scaling>
          <c:orientation val="minMax"/>
        </c:scaling>
        <c:delete val="1"/>
        <c:axPos val="b"/>
        <c:numFmt formatCode="General" sourceLinked="1"/>
        <c:majorTickMark val="out"/>
        <c:minorTickMark val="none"/>
        <c:tickLblPos val="none"/>
        <c:crossAx val="484289648"/>
        <c:crosses val="autoZero"/>
        <c:auto val="1"/>
        <c:lblAlgn val="ctr"/>
        <c:lblOffset val="100"/>
        <c:noMultiLvlLbl val="0"/>
      </c:catAx>
      <c:spPr>
        <a:noFill/>
        <a:ln>
          <a:solidFill>
            <a:schemeClr val="bg2"/>
          </a:solidFill>
        </a:ln>
      </c:spPr>
    </c:plotArea>
    <c:legend>
      <c:legendPos val="t"/>
      <c:layout>
        <c:manualLayout>
          <c:xMode val="edge"/>
          <c:yMode val="edge"/>
          <c:x val="0.10344827586206896"/>
          <c:y val="3.2786885245901641E-2"/>
          <c:w val="0.7748429722146799"/>
          <c:h val="0.1488176068155414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3307983937907"/>
          <c:y val="7.9929269937041802E-2"/>
          <c:w val="0.86504946497072477"/>
          <c:h val="0.78498452434053956"/>
        </c:manualLayout>
      </c:layout>
      <c:barChart>
        <c:barDir val="col"/>
        <c:grouping val="clustered"/>
        <c:varyColors val="0"/>
        <c:ser>
          <c:idx val="0"/>
          <c:order val="0"/>
          <c:tx>
            <c:strRef>
              <c:f>Sheet1!$A$2</c:f>
              <c:strCache>
                <c:ptCount val="1"/>
                <c:pt idx="0">
                  <c:v>Multiorgan</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dLbls>
            <c:dLbl>
              <c:idx val="0"/>
              <c:layout>
                <c:manualLayout>
                  <c:x val="2.8490028490028227E-3"/>
                  <c:y val="5.4054146080691349E-3"/>
                </c:manualLayout>
              </c:layout>
              <c:tx>
                <c:rich>
                  <a:bodyPr/>
                  <a:lstStyle/>
                  <a:p>
                    <a:r>
                      <a:rPr lang="en-US" dirty="0" smtClean="0"/>
                      <a:t>N</a:t>
                    </a:r>
                    <a:r>
                      <a:rPr lang="en-US" baseline="0" dirty="0" smtClean="0"/>
                      <a:t> = 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B02-4AFB-9472-215C5286F1A1}"/>
                </c:ext>
              </c:extLst>
            </c:dLbl>
            <c:dLbl>
              <c:idx val="1"/>
              <c:layout/>
              <c:tx>
                <c:rich>
                  <a:bodyPr/>
                  <a:lstStyle/>
                  <a:p>
                    <a:r>
                      <a:rPr lang="en-US" dirty="0" smtClean="0"/>
                      <a:t>N = 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D07-4E61-94E5-987352B12AA3}"/>
                </c:ext>
              </c:extLst>
            </c:dLbl>
            <c:dLbl>
              <c:idx val="2"/>
              <c:layout/>
              <c:tx>
                <c:rich>
                  <a:bodyPr/>
                  <a:lstStyle/>
                  <a:p>
                    <a:r>
                      <a:rPr lang="en-US" dirty="0" smtClean="0"/>
                      <a:t>N = 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D07-4E61-94E5-987352B12AA3}"/>
                </c:ext>
              </c:extLst>
            </c:dLbl>
            <c:numFmt formatCode="0.00%" sourceLinked="0"/>
            <c:spPr>
              <a:noFill/>
              <a:ln>
                <a:noFill/>
              </a:ln>
              <a:effectLst/>
            </c:spPr>
            <c:txPr>
              <a:bodyPr wrap="square" lIns="38100" tIns="19050" rIns="38100" bIns="19050" anchor="ctr">
                <a:spAutoFit/>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Europe (N=825)</c:v>
                </c:pt>
                <c:pt idx="1">
                  <c:v>North America (N=1,131)</c:v>
                </c:pt>
                <c:pt idx="2">
                  <c:v>Other (N=151)</c:v>
                </c:pt>
              </c:strCache>
            </c:strRef>
          </c:cat>
          <c:val>
            <c:numRef>
              <c:f>Sheet1!$B$2:$D$2</c:f>
              <c:numCache>
                <c:formatCode>General</c:formatCode>
                <c:ptCount val="3"/>
                <c:pt idx="0">
                  <c:v>4.8484848484848485E-3</c:v>
                </c:pt>
                <c:pt idx="1">
                  <c:v>1.5030946065428824E-2</c:v>
                </c:pt>
                <c:pt idx="2">
                  <c:v>6.6225165562913907E-3</c:v>
                </c:pt>
              </c:numCache>
            </c:numRef>
          </c:val>
          <c:extLst>
            <c:ext xmlns:c16="http://schemas.microsoft.com/office/drawing/2014/chart" uri="{C3380CC4-5D6E-409C-BE32-E72D297353CC}">
              <c16:uniqueId val="{00000000-202C-4317-87A9-91E8971C7475}"/>
            </c:ext>
          </c:extLst>
        </c:ser>
        <c:dLbls>
          <c:showLegendKey val="0"/>
          <c:showVal val="0"/>
          <c:showCatName val="0"/>
          <c:showSerName val="0"/>
          <c:showPercent val="0"/>
          <c:showBubbleSize val="0"/>
        </c:dLbls>
        <c:gapWidth val="4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max val="2.0000000000000004E-2"/>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5.000000000000001E-3"/>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Multiorgan transplant (N=20)</c:v>
                </c:pt>
              </c:strCache>
            </c:strRef>
          </c:tx>
          <c:spPr>
            <a:ln w="41275">
              <a:solidFill>
                <a:srgbClr val="006600"/>
              </a:solidFill>
            </a:ln>
          </c:spPr>
          <c:marker>
            <c:symbol val="none"/>
          </c:marker>
          <c:xVal>
            <c:numRef>
              <c:f>Sheet1!$A$2:$A$26</c:f>
              <c:numCache>
                <c:formatCode>General</c:formatCode>
                <c:ptCount val="2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Sheet1!$B$2:$B$26</c:f>
              <c:numCache>
                <c:formatCode>General</c:formatCode>
                <c:ptCount val="25"/>
                <c:pt idx="0">
                  <c:v>100</c:v>
                </c:pt>
                <c:pt idx="1">
                  <c:v>90</c:v>
                </c:pt>
                <c:pt idx="2">
                  <c:v>90</c:v>
                </c:pt>
                <c:pt idx="3">
                  <c:v>84.706000000000003</c:v>
                </c:pt>
                <c:pt idx="4">
                  <c:v>79.412000000000006</c:v>
                </c:pt>
                <c:pt idx="5">
                  <c:v>79.412000000000006</c:v>
                </c:pt>
                <c:pt idx="6">
                  <c:v>79.412000000000006</c:v>
                </c:pt>
                <c:pt idx="7">
                  <c:v>79.412000000000006</c:v>
                </c:pt>
                <c:pt idx="8">
                  <c:v>79.412000000000006</c:v>
                </c:pt>
                <c:pt idx="9">
                  <c:v>79.412000000000006</c:v>
                </c:pt>
                <c:pt idx="10">
                  <c:v>79.412000000000006</c:v>
                </c:pt>
                <c:pt idx="11">
                  <c:v>79.412000000000006</c:v>
                </c:pt>
                <c:pt idx="12">
                  <c:v>79.412000000000006</c:v>
                </c:pt>
                <c:pt idx="13">
                  <c:v>79.412000000000006</c:v>
                </c:pt>
                <c:pt idx="14">
                  <c:v>79.412000000000006</c:v>
                </c:pt>
                <c:pt idx="15">
                  <c:v>73.302999999999997</c:v>
                </c:pt>
                <c:pt idx="16">
                  <c:v>73.302999999999997</c:v>
                </c:pt>
                <c:pt idx="17">
                  <c:v>73.302999999999997</c:v>
                </c:pt>
              </c:numCache>
            </c:numRef>
          </c:yVal>
          <c:smooth val="0"/>
          <c:extLst>
            <c:ext xmlns:c16="http://schemas.microsoft.com/office/drawing/2014/chart" uri="{C3380CC4-5D6E-409C-BE32-E72D297353CC}">
              <c16:uniqueId val="{00000000-3CB0-4799-A65B-B951A2A59AE4}"/>
            </c:ext>
          </c:extLst>
        </c:ser>
        <c:ser>
          <c:idx val="1"/>
          <c:order val="1"/>
          <c:tx>
            <c:strRef>
              <c:f>Sheet1!$C$1</c:f>
              <c:strCache>
                <c:ptCount val="1"/>
                <c:pt idx="0">
                  <c:v>Lung alone transplant (N=1,896)</c:v>
                </c:pt>
              </c:strCache>
            </c:strRef>
          </c:tx>
          <c:spPr>
            <a:ln w="41275">
              <a:solidFill>
                <a:srgbClr val="00B0F0"/>
              </a:solidFill>
              <a:prstDash val="solid"/>
            </a:ln>
          </c:spPr>
          <c:marker>
            <c:symbol val="none"/>
          </c:marker>
          <c:xVal>
            <c:numRef>
              <c:f>Sheet1!$A$2:$A$26</c:f>
              <c:numCache>
                <c:formatCode>General</c:formatCode>
                <c:ptCount val="2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Sheet1!$C$2:$C$26</c:f>
              <c:numCache>
                <c:formatCode>General</c:formatCode>
                <c:ptCount val="25"/>
                <c:pt idx="0">
                  <c:v>100</c:v>
                </c:pt>
                <c:pt idx="1">
                  <c:v>92.953000000000003</c:v>
                </c:pt>
                <c:pt idx="2">
                  <c:v>90.741</c:v>
                </c:pt>
                <c:pt idx="3">
                  <c:v>89.32</c:v>
                </c:pt>
                <c:pt idx="4">
                  <c:v>88.552000000000007</c:v>
                </c:pt>
                <c:pt idx="5">
                  <c:v>87.561000000000007</c:v>
                </c:pt>
                <c:pt idx="6">
                  <c:v>86.567999999999998</c:v>
                </c:pt>
                <c:pt idx="7">
                  <c:v>86.123999999999995</c:v>
                </c:pt>
                <c:pt idx="8">
                  <c:v>85.456000000000003</c:v>
                </c:pt>
                <c:pt idx="9">
                  <c:v>84.841999999999999</c:v>
                </c:pt>
                <c:pt idx="10">
                  <c:v>83.554000000000002</c:v>
                </c:pt>
                <c:pt idx="11">
                  <c:v>82.43</c:v>
                </c:pt>
                <c:pt idx="12">
                  <c:v>81.525999999999996</c:v>
                </c:pt>
                <c:pt idx="13">
                  <c:v>72.311999999999998</c:v>
                </c:pt>
                <c:pt idx="14">
                  <c:v>64.117999999999995</c:v>
                </c:pt>
                <c:pt idx="15">
                  <c:v>58.411999999999999</c:v>
                </c:pt>
                <c:pt idx="16">
                  <c:v>53.168999999999997</c:v>
                </c:pt>
                <c:pt idx="17">
                  <c:v>49.106999999999999</c:v>
                </c:pt>
              </c:numCache>
            </c:numRef>
          </c:yVal>
          <c:smooth val="0"/>
          <c:extLst>
            <c:ext xmlns:c16="http://schemas.microsoft.com/office/drawing/2014/chart" uri="{C3380CC4-5D6E-409C-BE32-E72D297353CC}">
              <c16:uniqueId val="{00000001-3CB0-4799-A65B-B951A2A59AE4}"/>
            </c:ext>
          </c:extLst>
        </c:ser>
        <c:ser>
          <c:idx val="2"/>
          <c:order val="2"/>
          <c:tx>
            <c:strRef>
              <c:f>Sheet1!$D$1</c:f>
              <c:strCache>
                <c:ptCount val="1"/>
                <c:pt idx="0">
                  <c:v>Heart-lung alone transplant (N=299)</c:v>
                </c:pt>
              </c:strCache>
            </c:strRef>
          </c:tx>
          <c:spPr>
            <a:ln w="41275">
              <a:solidFill>
                <a:srgbClr val="FF0000"/>
              </a:solidFill>
            </a:ln>
          </c:spPr>
          <c:marker>
            <c:symbol val="none"/>
          </c:marker>
          <c:xVal>
            <c:numRef>
              <c:f>Sheet1!$A$2:$A$26</c:f>
              <c:numCache>
                <c:formatCode>General</c:formatCode>
                <c:ptCount val="2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Sheet1!$D$2:$D$26</c:f>
              <c:numCache>
                <c:formatCode>General</c:formatCode>
                <c:ptCount val="25"/>
                <c:pt idx="0">
                  <c:v>100</c:v>
                </c:pt>
                <c:pt idx="1">
                  <c:v>84.902000000000001</c:v>
                </c:pt>
                <c:pt idx="2">
                  <c:v>80.858999999999995</c:v>
                </c:pt>
                <c:pt idx="3">
                  <c:v>79.84</c:v>
                </c:pt>
                <c:pt idx="4">
                  <c:v>78.480999999999995</c:v>
                </c:pt>
                <c:pt idx="5">
                  <c:v>76.781999999999996</c:v>
                </c:pt>
                <c:pt idx="6">
                  <c:v>74.744</c:v>
                </c:pt>
                <c:pt idx="7">
                  <c:v>74.063999999999993</c:v>
                </c:pt>
                <c:pt idx="8">
                  <c:v>74.063999999999993</c:v>
                </c:pt>
                <c:pt idx="9">
                  <c:v>73.040000000000006</c:v>
                </c:pt>
                <c:pt idx="10">
                  <c:v>72.698999999999998</c:v>
                </c:pt>
                <c:pt idx="11">
                  <c:v>72.013000000000005</c:v>
                </c:pt>
                <c:pt idx="12">
                  <c:v>70.984999999999999</c:v>
                </c:pt>
                <c:pt idx="13">
                  <c:v>60.661000000000001</c:v>
                </c:pt>
                <c:pt idx="14">
                  <c:v>55.436</c:v>
                </c:pt>
                <c:pt idx="15">
                  <c:v>50.350999999999999</c:v>
                </c:pt>
                <c:pt idx="16">
                  <c:v>48.252000000000002</c:v>
                </c:pt>
                <c:pt idx="17">
                  <c:v>45.179000000000002</c:v>
                </c:pt>
              </c:numCache>
            </c:numRef>
          </c:yVal>
          <c:smooth val="0"/>
          <c:extLst>
            <c:ext xmlns:c16="http://schemas.microsoft.com/office/drawing/2014/chart" uri="{C3380CC4-5D6E-409C-BE32-E72D297353CC}">
              <c16:uniqueId val="{00000000-8C61-4691-AC75-73A692FFE589}"/>
            </c:ext>
          </c:extLst>
        </c:ser>
        <c:dLbls>
          <c:showLegendKey val="0"/>
          <c:showVal val="0"/>
          <c:showCatName val="0"/>
          <c:showSerName val="0"/>
          <c:showPercent val="0"/>
          <c:showBubbleSize val="0"/>
        </c:dLbls>
        <c:axId val="640107256"/>
        <c:axId val="640106080"/>
      </c:scatterChart>
      <c:valAx>
        <c:axId val="640107256"/>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0106080"/>
        <c:crosses val="autoZero"/>
        <c:crossBetween val="midCat"/>
        <c:majorUnit val="1"/>
      </c:valAx>
      <c:valAx>
        <c:axId val="640106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107256"/>
        <c:crosses val="autoZero"/>
        <c:crossBetween val="midCat"/>
        <c:majorUnit val="25"/>
      </c:valAx>
      <c:spPr>
        <a:noFill/>
        <a:ln>
          <a:solidFill>
            <a:schemeClr val="bg2"/>
          </a:solidFill>
        </a:ln>
      </c:spPr>
    </c:plotArea>
    <c:legend>
      <c:legendPos val="r"/>
      <c:layout>
        <c:manualLayout>
          <c:xMode val="edge"/>
          <c:yMode val="edge"/>
          <c:x val="8.8495575221238937E-2"/>
          <c:y val="0.46142690497021194"/>
          <c:w val="0.40603291292128307"/>
          <c:h val="0.1705049368828896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2989843660848"/>
          <c:y val="3.7226668387763256E-2"/>
          <c:w val="0.87901339255669964"/>
          <c:h val="0.76278013325257421"/>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Sheet1!$B$2:$B$32</c:f>
              <c:numCache>
                <c:formatCode>General</c:formatCode>
                <c:ptCount val="31"/>
                <c:pt idx="0">
                  <c:v>1</c:v>
                </c:pt>
                <c:pt idx="1">
                  <c:v>0</c:v>
                </c:pt>
                <c:pt idx="2">
                  <c:v>2</c:v>
                </c:pt>
                <c:pt idx="3">
                  <c:v>2</c:v>
                </c:pt>
                <c:pt idx="4">
                  <c:v>6</c:v>
                </c:pt>
                <c:pt idx="5">
                  <c:v>5</c:v>
                </c:pt>
                <c:pt idx="6">
                  <c:v>8</c:v>
                </c:pt>
                <c:pt idx="7">
                  <c:v>5</c:v>
                </c:pt>
                <c:pt idx="8">
                  <c:v>13</c:v>
                </c:pt>
                <c:pt idx="9">
                  <c:v>11</c:v>
                </c:pt>
                <c:pt idx="10">
                  <c:v>15</c:v>
                </c:pt>
                <c:pt idx="11">
                  <c:v>16</c:v>
                </c:pt>
                <c:pt idx="12">
                  <c:v>17</c:v>
                </c:pt>
                <c:pt idx="13">
                  <c:v>9</c:v>
                </c:pt>
                <c:pt idx="14">
                  <c:v>10</c:v>
                </c:pt>
                <c:pt idx="15">
                  <c:v>12</c:v>
                </c:pt>
                <c:pt idx="16">
                  <c:v>10</c:v>
                </c:pt>
                <c:pt idx="17">
                  <c:v>13</c:v>
                </c:pt>
                <c:pt idx="18">
                  <c:v>13</c:v>
                </c:pt>
                <c:pt idx="19">
                  <c:v>15</c:v>
                </c:pt>
                <c:pt idx="20">
                  <c:v>16</c:v>
                </c:pt>
                <c:pt idx="21">
                  <c:v>17</c:v>
                </c:pt>
                <c:pt idx="22">
                  <c:v>20</c:v>
                </c:pt>
                <c:pt idx="23">
                  <c:v>21</c:v>
                </c:pt>
                <c:pt idx="24">
                  <c:v>22</c:v>
                </c:pt>
                <c:pt idx="25">
                  <c:v>20</c:v>
                </c:pt>
                <c:pt idx="26">
                  <c:v>21</c:v>
                </c:pt>
                <c:pt idx="27">
                  <c:v>22</c:v>
                </c:pt>
                <c:pt idx="28">
                  <c:v>18</c:v>
                </c:pt>
                <c:pt idx="29">
                  <c:v>17</c:v>
                </c:pt>
                <c:pt idx="30">
                  <c:v>21</c:v>
                </c:pt>
              </c:numCache>
            </c:numRef>
          </c:val>
          <c:extLst>
            <c:ext xmlns:c16="http://schemas.microsoft.com/office/drawing/2014/chart" uri="{C3380CC4-5D6E-409C-BE32-E72D297353CC}">
              <c16:uniqueId val="{00000000-E321-4F75-8DE3-9C829534EC2C}"/>
            </c:ext>
          </c:extLst>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Sheet1!$C$2:$C$32</c:f>
              <c:numCache>
                <c:formatCode>General</c:formatCode>
                <c:ptCount val="31"/>
                <c:pt idx="0">
                  <c:v>0</c:v>
                </c:pt>
                <c:pt idx="1">
                  <c:v>2</c:v>
                </c:pt>
                <c:pt idx="2">
                  <c:v>1</c:v>
                </c:pt>
                <c:pt idx="3">
                  <c:v>3</c:v>
                </c:pt>
                <c:pt idx="4">
                  <c:v>9</c:v>
                </c:pt>
                <c:pt idx="5">
                  <c:v>15</c:v>
                </c:pt>
                <c:pt idx="6">
                  <c:v>9</c:v>
                </c:pt>
                <c:pt idx="7">
                  <c:v>9</c:v>
                </c:pt>
                <c:pt idx="8">
                  <c:v>10</c:v>
                </c:pt>
                <c:pt idx="9">
                  <c:v>21</c:v>
                </c:pt>
                <c:pt idx="10">
                  <c:v>19</c:v>
                </c:pt>
                <c:pt idx="11">
                  <c:v>21</c:v>
                </c:pt>
                <c:pt idx="12">
                  <c:v>14</c:v>
                </c:pt>
                <c:pt idx="13">
                  <c:v>19</c:v>
                </c:pt>
                <c:pt idx="14">
                  <c:v>15</c:v>
                </c:pt>
                <c:pt idx="15">
                  <c:v>15</c:v>
                </c:pt>
                <c:pt idx="16">
                  <c:v>19</c:v>
                </c:pt>
                <c:pt idx="17">
                  <c:v>19</c:v>
                </c:pt>
                <c:pt idx="18">
                  <c:v>21</c:v>
                </c:pt>
                <c:pt idx="19">
                  <c:v>19</c:v>
                </c:pt>
                <c:pt idx="20">
                  <c:v>19</c:v>
                </c:pt>
                <c:pt idx="21">
                  <c:v>22</c:v>
                </c:pt>
                <c:pt idx="22">
                  <c:v>17</c:v>
                </c:pt>
                <c:pt idx="23">
                  <c:v>25</c:v>
                </c:pt>
                <c:pt idx="24">
                  <c:v>16</c:v>
                </c:pt>
                <c:pt idx="25">
                  <c:v>18</c:v>
                </c:pt>
                <c:pt idx="26">
                  <c:v>15</c:v>
                </c:pt>
                <c:pt idx="27">
                  <c:v>22</c:v>
                </c:pt>
                <c:pt idx="28">
                  <c:v>18</c:v>
                </c:pt>
                <c:pt idx="29">
                  <c:v>20</c:v>
                </c:pt>
                <c:pt idx="30">
                  <c:v>17</c:v>
                </c:pt>
              </c:numCache>
            </c:numRef>
          </c:val>
          <c:extLst>
            <c:ext xmlns:c16="http://schemas.microsoft.com/office/drawing/2014/chart" uri="{C3380CC4-5D6E-409C-BE32-E72D297353CC}">
              <c16:uniqueId val="{00000001-E321-4F75-8DE3-9C829534EC2C}"/>
            </c:ext>
          </c:extLst>
        </c:ser>
        <c:ser>
          <c:idx val="2"/>
          <c:order val="2"/>
          <c:tx>
            <c:strRef>
              <c:f>Sheet1!$D$1</c:f>
              <c:strCache>
                <c:ptCount val="1"/>
                <c:pt idx="0">
                  <c:v>Others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Sheet1!$A$2:$A$32</c:f>
              <c:numCache>
                <c:formatCode>General</c:formatCode>
                <c:ptCount val="31"/>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numCache>
            </c:numRef>
          </c:cat>
          <c:val>
            <c:numRef>
              <c:f>Sheet1!$D$2:$D$32</c:f>
              <c:numCache>
                <c:formatCode>General</c:formatCode>
                <c:ptCount val="31"/>
                <c:pt idx="0">
                  <c:v>0</c:v>
                </c:pt>
                <c:pt idx="1">
                  <c:v>0</c:v>
                </c:pt>
                <c:pt idx="2">
                  <c:v>0</c:v>
                </c:pt>
                <c:pt idx="3">
                  <c:v>0</c:v>
                </c:pt>
                <c:pt idx="4">
                  <c:v>0</c:v>
                </c:pt>
                <c:pt idx="5">
                  <c:v>0</c:v>
                </c:pt>
                <c:pt idx="6">
                  <c:v>0</c:v>
                </c:pt>
                <c:pt idx="7">
                  <c:v>0</c:v>
                </c:pt>
                <c:pt idx="8">
                  <c:v>0</c:v>
                </c:pt>
                <c:pt idx="9">
                  <c:v>2</c:v>
                </c:pt>
                <c:pt idx="10">
                  <c:v>2</c:v>
                </c:pt>
                <c:pt idx="11">
                  <c:v>1</c:v>
                </c:pt>
                <c:pt idx="12">
                  <c:v>1</c:v>
                </c:pt>
                <c:pt idx="13">
                  <c:v>2</c:v>
                </c:pt>
                <c:pt idx="14">
                  <c:v>3</c:v>
                </c:pt>
                <c:pt idx="15">
                  <c:v>2</c:v>
                </c:pt>
                <c:pt idx="16">
                  <c:v>5</c:v>
                </c:pt>
                <c:pt idx="17">
                  <c:v>5</c:v>
                </c:pt>
                <c:pt idx="18">
                  <c:v>2</c:v>
                </c:pt>
                <c:pt idx="19">
                  <c:v>6</c:v>
                </c:pt>
                <c:pt idx="20">
                  <c:v>3</c:v>
                </c:pt>
                <c:pt idx="21">
                  <c:v>3</c:v>
                </c:pt>
                <c:pt idx="22">
                  <c:v>5</c:v>
                </c:pt>
                <c:pt idx="23">
                  <c:v>5</c:v>
                </c:pt>
                <c:pt idx="24">
                  <c:v>5</c:v>
                </c:pt>
                <c:pt idx="25">
                  <c:v>7</c:v>
                </c:pt>
                <c:pt idx="26">
                  <c:v>5</c:v>
                </c:pt>
                <c:pt idx="27">
                  <c:v>6</c:v>
                </c:pt>
                <c:pt idx="28">
                  <c:v>5</c:v>
                </c:pt>
                <c:pt idx="29">
                  <c:v>9</c:v>
                </c:pt>
                <c:pt idx="30">
                  <c:v>6</c:v>
                </c:pt>
              </c:numCache>
            </c:numRef>
          </c:val>
          <c:extLst>
            <c:ext xmlns:c16="http://schemas.microsoft.com/office/drawing/2014/chart" uri="{C3380CC4-5D6E-409C-BE32-E72D297353CC}">
              <c16:uniqueId val="{00000002-E321-4F75-8DE3-9C829534EC2C}"/>
            </c:ext>
          </c:extLst>
        </c:ser>
        <c:dLbls>
          <c:showLegendKey val="0"/>
          <c:showVal val="0"/>
          <c:showCatName val="0"/>
          <c:showSerName val="0"/>
          <c:showPercent val="0"/>
          <c:showBubbleSize val="0"/>
        </c:dLbls>
        <c:gapWidth val="25"/>
        <c:overlap val="100"/>
        <c:axId val="571562856"/>
        <c:axId val="571563248"/>
      </c:barChart>
      <c:catAx>
        <c:axId val="571562856"/>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71563248"/>
        <c:crosses val="autoZero"/>
        <c:auto val="1"/>
        <c:lblAlgn val="ctr"/>
        <c:lblOffset val="100"/>
        <c:tickLblSkip val="1"/>
        <c:noMultiLvlLbl val="0"/>
      </c:catAx>
      <c:valAx>
        <c:axId val="571563248"/>
        <c:scaling>
          <c:orientation val="minMax"/>
          <c:max val="5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manualLayout>
              <c:xMode val="edge"/>
              <c:yMode val="edge"/>
              <c:x val="1.3252196736277529E-2"/>
              <c:y val="0.210351049868766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562856"/>
        <c:crosses val="autoZero"/>
        <c:crossBetween val="between"/>
        <c:majorUnit val="5"/>
      </c:valAx>
      <c:spPr>
        <a:noFill/>
        <a:ln>
          <a:solidFill>
            <a:schemeClr val="bg2"/>
          </a:solidFill>
        </a:ln>
      </c:spPr>
    </c:plotArea>
    <c:legend>
      <c:legendPos val="r"/>
      <c:layout>
        <c:manualLayout>
          <c:xMode val="edge"/>
          <c:yMode val="edge"/>
          <c:x val="0.11339723838867967"/>
          <c:y val="6.2668281849384208E-2"/>
          <c:w val="0.21607565902088324"/>
          <c:h val="0.2123680134245514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0.15254</cdr:x>
      <cdr:y>0.84331</cdr:y>
    </cdr:from>
    <cdr:to>
      <cdr:x>0.33838</cdr:x>
      <cdr:y>0.92395</cdr:y>
    </cdr:to>
    <cdr:sp macro="" textlink="">
      <cdr:nvSpPr>
        <cdr:cNvPr id="2" name="TextBox 1"/>
        <cdr:cNvSpPr txBox="1"/>
      </cdr:nvSpPr>
      <cdr:spPr>
        <a:xfrm xmlns:a="http://schemas.openxmlformats.org/drawingml/2006/main">
          <a:off x="1371600" y="3984119"/>
          <a:ext cx="167099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1988-1999</a:t>
          </a:r>
          <a:endParaRPr lang="en-US" sz="1500" b="1" dirty="0">
            <a:solidFill>
              <a:srgbClr val="0070C0"/>
            </a:solidFill>
          </a:endParaRPr>
        </a:p>
      </cdr:txBody>
    </cdr:sp>
  </cdr:relSizeAnchor>
  <cdr:relSizeAnchor xmlns:cdr="http://schemas.openxmlformats.org/drawingml/2006/chartDrawing">
    <cdr:from>
      <cdr:x>0.45763</cdr:x>
      <cdr:y>0.84867</cdr:y>
    </cdr:from>
    <cdr:to>
      <cdr:x>0.64347</cdr:x>
      <cdr:y>0.92932</cdr:y>
    </cdr:to>
    <cdr:sp macro="" textlink="">
      <cdr:nvSpPr>
        <cdr:cNvPr id="4" name="TextBox 1"/>
        <cdr:cNvSpPr txBox="1"/>
      </cdr:nvSpPr>
      <cdr:spPr>
        <a:xfrm xmlns:a="http://schemas.openxmlformats.org/drawingml/2006/main">
          <a:off x="4114800" y="4009456"/>
          <a:ext cx="1670999"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rgbClr val="0070C0"/>
              </a:solidFill>
            </a:rPr>
            <a:t>2000-2007</a:t>
          </a:r>
          <a:endParaRPr lang="en-US" sz="1500" b="1" dirty="0">
            <a:solidFill>
              <a:srgbClr val="0070C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0.00885</cdr:x>
      <cdr:y>2.05052E-7</cdr:y>
    </cdr:from>
    <cdr:to>
      <cdr:x>0.10619</cdr:x>
      <cdr:y>0.84375</cdr:y>
    </cdr:to>
    <cdr:sp macro="" textlink="">
      <cdr:nvSpPr>
        <cdr:cNvPr id="3" name="TextBox 2"/>
        <cdr:cNvSpPr txBox="1"/>
      </cdr:nvSpPr>
      <cdr:spPr>
        <a:xfrm xmlns:a="http://schemas.openxmlformats.org/drawingml/2006/main">
          <a:off x="76204" y="1"/>
          <a:ext cx="838196" cy="4114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bg2"/>
              </a:solidFill>
            </a:rPr>
            <a:t>Freedom from Severe Renal Dysfunction (%)</a:t>
          </a:r>
        </a:p>
        <a:p xmlns:a="http://schemas.openxmlformats.org/drawingml/2006/main">
          <a:endParaRPr lang="en-US" sz="1100" dirty="0">
            <a:solidFill>
              <a:schemeClr val="bg2"/>
            </a:solidFill>
          </a:endParaRPr>
        </a:p>
      </cdr:txBody>
    </cdr:sp>
  </cdr:relSizeAnchor>
  <cdr:relSizeAnchor xmlns:cdr="http://schemas.openxmlformats.org/drawingml/2006/chartDrawing">
    <cdr:from>
      <cdr:x>0.40575</cdr:x>
      <cdr:y>0.47252</cdr:y>
    </cdr:from>
    <cdr:to>
      <cdr:x>0.95443</cdr:x>
      <cdr:y>0.59752</cdr:y>
    </cdr:to>
    <cdr:sp macro="" textlink="">
      <cdr:nvSpPr>
        <cdr:cNvPr id="4" name="TextBox 3"/>
        <cdr:cNvSpPr txBox="1"/>
      </cdr:nvSpPr>
      <cdr:spPr>
        <a:xfrm xmlns:a="http://schemas.openxmlformats.org/drawingml/2006/main">
          <a:off x="3493745" y="2304365"/>
          <a:ext cx="4724464" cy="609600"/>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bg2"/>
              </a:solidFill>
            </a:rPr>
            <a:t>*Severe renal dysfunction = Creatinine &gt; 2.5 mg/dl (221 μmol/L), dialysis or renal transplant</a:t>
          </a:r>
        </a:p>
      </cdr:txBody>
    </cdr:sp>
  </cdr:relSizeAnchor>
</c:userShapes>
</file>

<file path=ppt/drawings/drawing2.xml><?xml version="1.0" encoding="utf-8"?>
<c:userShapes xmlns:c="http://schemas.openxmlformats.org/drawingml/2006/chart">
  <cdr:relSizeAnchor xmlns:cdr="http://schemas.openxmlformats.org/drawingml/2006/chartDrawing">
    <cdr:from>
      <cdr:x>0.14655</cdr:x>
      <cdr:y>0.02709</cdr:y>
    </cdr:from>
    <cdr:to>
      <cdr:x>0.19827</cdr:x>
      <cdr:y>0.05834</cdr:y>
    </cdr:to>
    <cdr:sp macro="" textlink="">
      <cdr:nvSpPr>
        <cdr:cNvPr id="3" name="Straight Arrow Connector 2"/>
        <cdr:cNvSpPr/>
      </cdr:nvSpPr>
      <cdr:spPr bwMode="auto">
        <a:xfrm xmlns:a="http://schemas.openxmlformats.org/drawingml/2006/main" flipV="1">
          <a:off x="1295400" y="132118"/>
          <a:ext cx="457164" cy="1524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bg2"/>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0.03013</cdr:y>
    </cdr:from>
    <cdr:to>
      <cdr:x>0.22414</cdr:x>
      <cdr:y>0.08891</cdr:y>
    </cdr:to>
    <cdr:sp macro="" textlink="">
      <cdr:nvSpPr>
        <cdr:cNvPr id="2" name="TextBox 1"/>
        <cdr:cNvSpPr txBox="1"/>
      </cdr:nvSpPr>
      <cdr:spPr>
        <a:xfrm xmlns:a="http://schemas.openxmlformats.org/drawingml/2006/main">
          <a:off x="0" y="156213"/>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chemeClr val="bg2"/>
              </a:solidFill>
            </a:rPr>
            <a:t>Donor Age (Years):  </a:t>
          </a:r>
          <a:endParaRPr lang="en-US" sz="1500" b="1" dirty="0">
            <a:solidFill>
              <a:schemeClr val="bg2"/>
            </a:solidFill>
          </a:endParaRPr>
        </a:p>
      </cdr:txBody>
    </cdr:sp>
  </cdr:relSizeAnchor>
  <cdr:relSizeAnchor xmlns:cdr="http://schemas.openxmlformats.org/drawingml/2006/chartDrawing">
    <cdr:from>
      <cdr:x>0.22124</cdr:x>
      <cdr:y>0.48438</cdr:y>
    </cdr:from>
    <cdr:to>
      <cdr:x>0.77876</cdr:x>
      <cdr:y>0.75</cdr:y>
    </cdr:to>
    <cdr:sp macro="" textlink="">
      <cdr:nvSpPr>
        <cdr:cNvPr id="3" name="TextBox 2"/>
        <cdr:cNvSpPr txBox="1"/>
      </cdr:nvSpPr>
      <cdr:spPr>
        <a:xfrm xmlns:a="http://schemas.openxmlformats.org/drawingml/2006/main">
          <a:off x="1905000" y="2362200"/>
          <a:ext cx="4800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200" b="1" dirty="0">
            <a:solidFill>
              <a:srgbClr val="66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0.20513</cdr:x>
      <cdr:y>0.38553</cdr:y>
    </cdr:from>
    <cdr:to>
      <cdr:x>0.29363</cdr:x>
      <cdr:y>0.46618</cdr:y>
    </cdr:to>
    <cdr:sp macro="" textlink="">
      <cdr:nvSpPr>
        <cdr:cNvPr id="3" name="TextBox 2"/>
        <cdr:cNvSpPr txBox="1"/>
      </cdr:nvSpPr>
      <cdr:spPr>
        <a:xfrm xmlns:a="http://schemas.openxmlformats.org/drawingml/2006/main">
          <a:off x="1828800" y="1821418"/>
          <a:ext cx="789013"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a:t>T</a:t>
          </a:r>
          <a:r>
            <a:rPr lang="en-US" sz="1500" b="1" dirty="0" smtClean="0"/>
            <a:t>ac</a:t>
          </a:r>
          <a:endParaRPr lang="en-US" sz="1500" b="1" dirty="0"/>
        </a:p>
      </cdr:txBody>
    </cdr:sp>
  </cdr:relSizeAnchor>
  <cdr:relSizeAnchor xmlns:cdr="http://schemas.openxmlformats.org/drawingml/2006/chartDrawing">
    <cdr:from>
      <cdr:x>0.20513</cdr:x>
      <cdr:y>0.80295</cdr:y>
    </cdr:from>
    <cdr:to>
      <cdr:x>0.29363</cdr:x>
      <cdr:y>0.8836</cdr:y>
    </cdr:to>
    <cdr:sp macro="" textlink="">
      <cdr:nvSpPr>
        <cdr:cNvPr id="4" name="TextBox 1"/>
        <cdr:cNvSpPr txBox="1"/>
      </cdr:nvSpPr>
      <cdr:spPr>
        <a:xfrm xmlns:a="http://schemas.openxmlformats.org/drawingml/2006/main">
          <a:off x="1828800" y="3793436"/>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0.50855</cdr:x>
      <cdr:y>0.77618</cdr:y>
    </cdr:from>
    <cdr:to>
      <cdr:x>0.59705</cdr:x>
      <cdr:y>0.85683</cdr:y>
    </cdr:to>
    <cdr:sp macro="" textlink="">
      <cdr:nvSpPr>
        <cdr:cNvPr id="7" name="TextBox 1"/>
        <cdr:cNvSpPr txBox="1"/>
      </cdr:nvSpPr>
      <cdr:spPr>
        <a:xfrm xmlns:a="http://schemas.openxmlformats.org/drawingml/2006/main">
          <a:off x="4533900" y="3666973"/>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0.5</cdr:x>
      <cdr:y>0.37791</cdr:y>
    </cdr:from>
    <cdr:to>
      <cdr:x>0.5885</cdr:x>
      <cdr:y>0.49082</cdr:y>
    </cdr:to>
    <cdr:sp macro="" textlink="">
      <cdr:nvSpPr>
        <cdr:cNvPr id="9" name="TextBox 1"/>
        <cdr:cNvSpPr txBox="1"/>
      </cdr:nvSpPr>
      <cdr:spPr>
        <a:xfrm xmlns:a="http://schemas.openxmlformats.org/drawingml/2006/main">
          <a:off x="4457700" y="1785419"/>
          <a:ext cx="789013" cy="533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0.00885</cdr:x>
      <cdr:y>0</cdr:y>
    </cdr:from>
    <cdr:to>
      <cdr:x>0.10619</cdr:x>
      <cdr:y>0.84375</cdr:y>
    </cdr:to>
    <cdr:sp macro="" textlink="">
      <cdr:nvSpPr>
        <cdr:cNvPr id="3" name="TextBox 2"/>
        <cdr:cNvSpPr txBox="1"/>
      </cdr:nvSpPr>
      <cdr:spPr>
        <a:xfrm xmlns:a="http://schemas.openxmlformats.org/drawingml/2006/main">
          <a:off x="76204" y="0"/>
          <a:ext cx="838196" cy="41147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bg2"/>
              </a:solidFill>
            </a:rPr>
            <a:t>Freedom from Severe Renal Dysfunction (%)</a:t>
          </a:r>
        </a:p>
        <a:p xmlns:a="http://schemas.openxmlformats.org/drawingml/2006/main">
          <a:endParaRPr lang="en-US" sz="1100" dirty="0">
            <a:solidFill>
              <a:schemeClr val="bg2"/>
            </a:solidFill>
          </a:endParaRPr>
        </a:p>
      </cdr:txBody>
    </cdr:sp>
  </cdr:relSizeAnchor>
  <cdr:relSizeAnchor xmlns:cdr="http://schemas.openxmlformats.org/drawingml/2006/chartDrawing">
    <cdr:from>
      <cdr:x>0.16814</cdr:x>
      <cdr:y>0.46875</cdr:y>
    </cdr:from>
    <cdr:to>
      <cdr:x>0.71682</cdr:x>
      <cdr:y>0.59375</cdr:y>
    </cdr:to>
    <cdr:sp macro="" textlink="">
      <cdr:nvSpPr>
        <cdr:cNvPr id="4" name="TextBox 3"/>
        <cdr:cNvSpPr txBox="1"/>
      </cdr:nvSpPr>
      <cdr:spPr>
        <a:xfrm xmlns:a="http://schemas.openxmlformats.org/drawingml/2006/main">
          <a:off x="1447800" y="2286000"/>
          <a:ext cx="4724464" cy="609600"/>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bg2"/>
              </a:solidFill>
            </a:rPr>
            <a:t>*Severe renal dysfunction = Creatinine &gt; 2.5 mg/dl (221 μmol/L), dialysis or renal transplant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323593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0980753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diagnosis tabulations, unknown diagnoses were excluded. Status of retransplant tabulation included transplants with unknown diagnosis. Therefore the percent of retransplants may be lower than the percent with diagnosis of retransplant.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25329444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diagnosis tabulations, unknown diagnoses were excluded. Status of retransplant tabulation included transplants with unknown diagnosis. Therefore the percent of retransplants may be lower than the percent with diagnosis of retransplant.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12899532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7389213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68116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46264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246610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50199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8370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42341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172953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07886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3693724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165038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84745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81356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417304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194277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332706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24</a:t>
            </a:fld>
            <a:endParaRPr lang="en-US" dirty="0"/>
          </a:p>
        </p:txBody>
      </p:sp>
    </p:spTree>
    <p:extLst>
      <p:ext uri="{BB962C8B-B14F-4D97-AF65-F5344CB8AC3E}">
        <p14:creationId xmlns:p14="http://schemas.microsoft.com/office/powerpoint/2010/main" val="632996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4198828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50074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3960566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73950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74373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1922491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955983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265526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398961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1830112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5395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3218045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615141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98159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3895951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321501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2969746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4264431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1911849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1679993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92195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853575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1591662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2317456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752917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1425853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29647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920459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115306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803013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3676388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052155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1058959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442633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79527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992854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2008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4033763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2008 and June 2017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135640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684739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2008 and June 2017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2992576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3741740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or Fisher's exact test.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4724378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13879672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64</a:t>
            </a:fld>
            <a:endParaRPr lang="en-US" dirty="0"/>
          </a:p>
        </p:txBody>
      </p:sp>
    </p:spTree>
    <p:extLst>
      <p:ext uri="{BB962C8B-B14F-4D97-AF65-F5344CB8AC3E}">
        <p14:creationId xmlns:p14="http://schemas.microsoft.com/office/powerpoint/2010/main" val="875304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8289018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3215997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703979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795051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67534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016181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9749883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18287932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3392785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73</a:t>
            </a:fld>
            <a:endParaRPr lang="en-US" dirty="0"/>
          </a:p>
        </p:txBody>
      </p:sp>
    </p:spTree>
    <p:extLst>
      <p:ext uri="{BB962C8B-B14F-4D97-AF65-F5344CB8AC3E}">
        <p14:creationId xmlns:p14="http://schemas.microsoft.com/office/powerpoint/2010/main" val="39926431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7 years following transplantation. The percentages are based on patients with known responses. To reduce bias, only patients with responses reported on every follow-up through the 5-year annual (or 7-year annual) follow-up were included in the 5-year (or 7-year)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434255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239192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7840495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6785075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7493333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278493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0858578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060664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b</a:t>
            </a:r>
            <a:r>
              <a:rPr lang="en-US" sz="1200" kern="1200" dirty="0" smtClean="0">
                <a:solidFill>
                  <a:schemeClr val="tx1"/>
                </a:solidFill>
                <a:latin typeface="+mn-lt"/>
                <a:ea typeface="+mn-ea"/>
                <a:cs typeface="+mn-cs"/>
              </a:rPr>
              <a:t>ronchiolitis obliterans syndrome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29644722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s</a:t>
            </a:r>
            <a:r>
              <a:rPr lang="en-US" sz="1200" kern="1200" dirty="0" smtClean="0">
                <a:solidFill>
                  <a:schemeClr val="tx1"/>
                </a:solidFill>
                <a:latin typeface="+mn-lt"/>
                <a:ea typeface="+mn-ea"/>
                <a:cs typeface="+mn-cs"/>
              </a:rPr>
              <a:t>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5559403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1676310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18716432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m</a:t>
            </a:r>
            <a:r>
              <a:rPr lang="en-US" sz="1200" kern="1200" dirty="0" smtClean="0">
                <a:solidFill>
                  <a:schemeClr val="tx1"/>
                </a:solidFill>
                <a:latin typeface="+mn-lt"/>
                <a:ea typeface="+mn-ea"/>
                <a:cs typeface="+mn-cs"/>
              </a:rPr>
              <a:t>alignancy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5448672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30948879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a:t>
            </a:r>
            <a:r>
              <a:rPr lang="en-US" sz="1200" kern="1200" dirty="0" smtClean="0">
                <a:solidFill>
                  <a:schemeClr val="tx1"/>
                </a:solidFill>
                <a:latin typeface="+mn-lt"/>
                <a:ea typeface="+mn-ea"/>
                <a:cs typeface="+mn-cs"/>
              </a:rPr>
              <a:t>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5418140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28249846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64131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826396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1373332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91</a:t>
            </a:fld>
            <a:endParaRPr lang="en-US" dirty="0"/>
          </a:p>
        </p:txBody>
      </p:sp>
    </p:spTree>
    <p:extLst>
      <p:ext uri="{BB962C8B-B14F-4D97-AF65-F5344CB8AC3E}">
        <p14:creationId xmlns:p14="http://schemas.microsoft.com/office/powerpoint/2010/main" val="6307379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28627968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dirty="0"/>
          </a:p>
        </p:txBody>
      </p:sp>
    </p:spTree>
    <p:extLst>
      <p:ext uri="{BB962C8B-B14F-4D97-AF65-F5344CB8AC3E}">
        <p14:creationId xmlns:p14="http://schemas.microsoft.com/office/powerpoint/2010/main" val="31230777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1578715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dirty="0"/>
          </a:p>
        </p:txBody>
      </p:sp>
    </p:spTree>
    <p:extLst>
      <p:ext uri="{BB962C8B-B14F-4D97-AF65-F5344CB8AC3E}">
        <p14:creationId xmlns:p14="http://schemas.microsoft.com/office/powerpoint/2010/main" val="17056276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102</a:t>
            </a:fld>
            <a:endParaRPr lang="en-US" dirty="0"/>
          </a:p>
        </p:txBody>
      </p:sp>
    </p:spTree>
    <p:extLst>
      <p:ext uri="{BB962C8B-B14F-4D97-AF65-F5344CB8AC3E}">
        <p14:creationId xmlns:p14="http://schemas.microsoft.com/office/powerpoint/2010/main" val="11764850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33895120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18112584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196955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86516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chart" Target="../charts/chart82.xml"/></Relationships>
</file>

<file path=ppt/slides/_rels/slide10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LUNG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Pediatric Recipients</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9647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Recipient Age Distribution by Year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0" y="10668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00206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1" name="TextBox 10"/>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873106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4100874001"/>
                    </a:ext>
                  </a:extLst>
                </a:gridCol>
                <a:gridCol w="4152900">
                  <a:extLst>
                    <a:ext uri="{9D8B030D-6E8A-4147-A177-3AD203B41FA5}">
                      <a16:colId xmlns:a16="http://schemas.microsoft.com/office/drawing/2014/main" val="495094820"/>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4154398305"/>
                  </a:ext>
                </a:extLst>
              </a:tr>
              <a:tr h="635000">
                <a:tc>
                  <a:txBody>
                    <a:bodyPr/>
                    <a:lstStyle/>
                    <a:p>
                      <a:r>
                        <a:rPr lang="en-US" dirty="0" smtClean="0">
                          <a:solidFill>
                            <a:schemeClr val="bg2"/>
                          </a:solidFill>
                        </a:rPr>
                        <a:t>Donor age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692094938"/>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(1999-6/2007)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895106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0.0031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10 Year Mortality/Graft Failure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599002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08125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7" name="Content Placeholder 6"/>
          <p:cNvGraphicFramePr>
            <a:graphicFrameLocks noGrp="1"/>
          </p:cNvGraphicFramePr>
          <p:nvPr>
            <p:ph idx="1"/>
            <p:extLst>
              <p:ext uri="{D42A27DB-BD31-4B8C-83A1-F6EECF244321}">
                <p14:modId xmlns:p14="http://schemas.microsoft.com/office/powerpoint/2010/main" val="131336689"/>
              </p:ext>
            </p:extLst>
          </p:nvPr>
        </p:nvGraphicFramePr>
        <p:xfrm>
          <a:off x="76200" y="1389382"/>
          <a:ext cx="8839200" cy="47066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1219200" y="5768379"/>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Primary transplants</a:t>
            </a:r>
            <a:endParaRPr lang="en-US" sz="1700" b="1" dirty="0">
              <a:solidFill>
                <a:srgbClr val="0070C0"/>
              </a:solidFill>
            </a:endParaRPr>
          </a:p>
        </p:txBody>
      </p:sp>
      <p:sp>
        <p:nvSpPr>
          <p:cNvPr id="17" name="TextBox 1"/>
          <p:cNvSpPr txBox="1"/>
          <p:nvPr/>
        </p:nvSpPr>
        <p:spPr>
          <a:xfrm>
            <a:off x="5638800" y="5805999"/>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Retransplants</a:t>
            </a:r>
            <a:endParaRPr lang="en-US" sz="1700" b="1" dirty="0">
              <a:solidFill>
                <a:srgbClr val="0070C0"/>
              </a:solidFill>
            </a:endParaRPr>
          </a:p>
        </p:txBody>
      </p:sp>
      <p:sp>
        <p:nvSpPr>
          <p:cNvPr id="18" name="Title 1"/>
          <p:cNvSpPr txBox="1">
            <a:spLocks/>
          </p:cNvSpPr>
          <p:nvPr/>
        </p:nvSpPr>
        <p:spPr bwMode="auto">
          <a:xfrm>
            <a:off x="12700" y="-762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000" dirty="0">
                <a:solidFill>
                  <a:srgbClr val="002060"/>
                </a:solidFill>
              </a:rPr>
              <a:t>Number </a:t>
            </a:r>
            <a:r>
              <a:rPr lang="en-US" sz="2000" dirty="0" smtClean="0">
                <a:solidFill>
                  <a:srgbClr val="002060"/>
                </a:solidFill>
              </a:rPr>
              <a:t>of Multiorgan Transplants Reported by Type </a:t>
            </a:r>
            <a:r>
              <a:rPr lang="en-US" sz="2000" dirty="0">
                <a:solidFill>
                  <a:srgbClr val="002060"/>
                </a:solidFill>
              </a:rPr>
              <a:t>of </a:t>
            </a:r>
            <a:r>
              <a:rPr lang="en-US" sz="2000" dirty="0" smtClean="0">
                <a:solidFill>
                  <a:srgbClr val="002060"/>
                </a:solidFill>
              </a:rPr>
              <a:t>Transplant</a:t>
            </a:r>
            <a:endParaRPr lang="en-US" sz="1900" kern="0" dirty="0">
              <a:solidFill>
                <a:srgbClr val="002060"/>
              </a:solidFill>
            </a:endParaRPr>
          </a:p>
        </p:txBody>
      </p:sp>
      <p:sp>
        <p:nvSpPr>
          <p:cNvPr id="19" name="title_cohort"/>
          <p:cNvSpPr txBox="1"/>
          <p:nvPr/>
        </p:nvSpPr>
        <p:spPr>
          <a:xfrm>
            <a:off x="2209800" y="914400"/>
            <a:ext cx="5562600" cy="384721"/>
          </a:xfrm>
          <a:prstGeom prst="rect">
            <a:avLst/>
          </a:prstGeom>
          <a:noFill/>
        </p:spPr>
        <p:txBody>
          <a:bodyPr wrap="square" rtlCol="0">
            <a:spAutoFit/>
          </a:bodyPr>
          <a:lstStyle/>
          <a:p>
            <a:r>
              <a:rPr lang="en-US" sz="1900" b="1" kern="0" dirty="0" smtClean="0">
                <a:solidFill>
                  <a:srgbClr val="002060"/>
                </a:solidFill>
              </a:rPr>
              <a:t>(Transplants: January 1990 – June 2017)</a:t>
            </a:r>
            <a:endParaRPr lang="en-US" sz="1900" b="1" kern="0" dirty="0">
              <a:solidFill>
                <a:srgbClr val="002060"/>
              </a:solidFill>
            </a:endParaRPr>
          </a:p>
        </p:txBody>
      </p:sp>
      <p:sp>
        <p:nvSpPr>
          <p:cNvPr id="20" name="TextBox 19"/>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a:t>
            </a:r>
            <a:r>
              <a:rPr lang="en-US" sz="1200" b="1" dirty="0" smtClean="0">
                <a:solidFill>
                  <a:srgbClr val="002060"/>
                </a:solidFill>
              </a:rPr>
              <a:t>included in multiorgan </a:t>
            </a:r>
            <a:r>
              <a:rPr lang="en-US" sz="1200" b="1" dirty="0">
                <a:solidFill>
                  <a:srgbClr val="002060"/>
                </a:solidFill>
              </a:rPr>
              <a:t>transplants.</a:t>
            </a:r>
          </a:p>
        </p:txBody>
      </p:sp>
    </p:spTree>
    <p:extLst>
      <p:ext uri="{BB962C8B-B14F-4D97-AF65-F5344CB8AC3E}">
        <p14:creationId xmlns:p14="http://schemas.microsoft.com/office/powerpoint/2010/main" val="21005311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Multiorgan Transplants Reported</a:t>
            </a:r>
            <a:br>
              <a:rPr lang="en-US" sz="2400" dirty="0" smtClean="0">
                <a:solidFill>
                  <a:srgbClr val="002060"/>
                </a:solidFill>
              </a:rPr>
            </a:br>
            <a:r>
              <a:rPr lang="en-US" sz="2400" dirty="0" smtClean="0">
                <a:solidFill>
                  <a:srgbClr val="002060"/>
                </a:solidFill>
              </a:rPr>
              <a:t>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8724695"/>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a:t>
            </a:r>
            <a:r>
              <a:rPr lang="en-US" sz="1200" b="1" dirty="0" smtClean="0">
                <a:solidFill>
                  <a:srgbClr val="002060"/>
                </a:solidFill>
              </a:rPr>
              <a:t>included in multiorgan </a:t>
            </a:r>
            <a:r>
              <a:rPr lang="en-US" sz="1200" b="1" dirty="0">
                <a:solidFill>
                  <a:srgbClr val="002060"/>
                </a:solidFill>
              </a:rPr>
              <a:t>transplants.</a:t>
            </a:r>
          </a:p>
        </p:txBody>
      </p:sp>
    </p:spTree>
    <p:extLst>
      <p:ext uri="{BB962C8B-B14F-4D97-AF65-F5344CB8AC3E}">
        <p14:creationId xmlns:p14="http://schemas.microsoft.com/office/powerpoint/2010/main" val="32263392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254754766"/>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a:t>
            </a:r>
            <a:r>
              <a:rPr lang="en-US" sz="2400" dirty="0">
                <a:solidFill>
                  <a:srgbClr val="002060"/>
                </a:solidFill>
              </a:rPr>
              <a:t>% </a:t>
            </a:r>
            <a:r>
              <a:rPr lang="en-US" sz="2400" dirty="0" smtClean="0">
                <a:solidFill>
                  <a:srgbClr val="002060"/>
                </a:solidFill>
              </a:rPr>
              <a:t>of Multiorgan Transplants by </a:t>
            </a:r>
            <a:r>
              <a:rPr lang="en-US" sz="2400" kern="0" dirty="0" smtClean="0">
                <a:solidFill>
                  <a:srgbClr val="002060"/>
                </a:solidFill>
              </a:rPr>
              <a:t>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1996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extBox 12"/>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20772963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67262727"/>
              </p:ext>
            </p:extLst>
          </p:nvPr>
        </p:nvGraphicFramePr>
        <p:xfrm>
          <a:off x="152400" y="1451680"/>
          <a:ext cx="8610600" cy="4259623"/>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57624">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22)</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t>
                      </a:r>
                      <a:r>
                        <a:rPr lang="en-US" sz="1400" b="1" i="0" u="none" strike="noStrike" dirty="0">
                          <a:solidFill>
                            <a:srgbClr val="000000"/>
                          </a:solidFill>
                          <a:effectLst/>
                          <a:latin typeface="+mj-lt"/>
                        </a:rPr>
                        <a:t>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2,085)</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84347">
                <a:tc>
                  <a:txBody>
                    <a:bodyPr/>
                    <a:lstStyle/>
                    <a:p>
                      <a:pPr algn="l" fontAlgn="b"/>
                      <a:r>
                        <a:rPr lang="en-US" sz="1300" b="1" i="0" u="none" strike="noStrike" dirty="0">
                          <a:solidFill>
                            <a:schemeClr val="bg2"/>
                          </a:solidFill>
                          <a:effectLst/>
                          <a:latin typeface="+mj-lt"/>
                        </a:rPr>
                        <a:t>Recipient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14.5 (7.0 - 17.0)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14.0 (1.0 - 17.0)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0.4426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84347">
                <a:tc>
                  <a:txBody>
                    <a:bodyPr/>
                    <a:lstStyle/>
                    <a:p>
                      <a:pPr algn="l" fontAlgn="b"/>
                      <a:r>
                        <a:rPr lang="en-US" sz="1300" b="1" i="0" u="none" strike="noStrike" dirty="0">
                          <a:solidFill>
                            <a:schemeClr val="bg2"/>
                          </a:solidFill>
                          <a:effectLst/>
                          <a:latin typeface="+mj-lt"/>
                        </a:rPr>
                        <a:t>Donor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13.5 (6.0 - 47.0)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16.0 (1.0 - 52.0)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0.7905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9937">
                <a:tc>
                  <a:txBody>
                    <a:bodyPr/>
                    <a:lstStyle/>
                    <a:p>
                      <a:pPr algn="l" fontAlgn="b"/>
                      <a:r>
                        <a:rPr lang="en-US" sz="1300" b="1" i="0" u="none" strike="noStrike" dirty="0">
                          <a:solidFill>
                            <a:schemeClr val="bg2"/>
                          </a:solidFill>
                          <a:effectLst/>
                          <a:latin typeface="+mj-lt"/>
                        </a:rPr>
                        <a:t>Recipient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0.8633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93219">
                <a:tc>
                  <a:txBody>
                    <a:bodyPr/>
                    <a:lstStyle/>
                    <a:p>
                      <a:pPr algn="l" fontAlgn="b"/>
                      <a:r>
                        <a:rPr lang="en-US" sz="1300" b="1" i="0" u="none" strike="noStrike" dirty="0">
                          <a:solidFill>
                            <a:schemeClr val="bg2"/>
                          </a:solidFill>
                          <a:effectLst/>
                          <a:latin typeface="+mj-lt"/>
                        </a:rPr>
                        <a:t>Donor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0.9654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94461">
                <a:tc>
                  <a:txBody>
                    <a:bodyPr/>
                    <a:lstStyle/>
                    <a:p>
                      <a:pPr algn="l" fontAlgn="b"/>
                      <a:r>
                        <a:rPr lang="en-US" sz="1300" b="1" i="0" u="none" strike="noStrike" dirty="0">
                          <a:solidFill>
                            <a:schemeClr val="bg2"/>
                          </a:solidFill>
                          <a:effectLst/>
                          <a:latin typeface="+mj-lt"/>
                        </a:rPr>
                        <a:t>Diagnosis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94461">
                <a:tc>
                  <a:txBody>
                    <a:bodyPr/>
                    <a:lstStyle/>
                    <a:p>
                      <a:pPr algn="l" fontAlgn="b"/>
                      <a:r>
                        <a:rPr lang="en-US" sz="1300" b="1" i="0" u="none" strike="noStrike" dirty="0">
                          <a:solidFill>
                            <a:srgbClr val="000000"/>
                          </a:solidFill>
                          <a:effectLst/>
                          <a:latin typeface="+mj-lt"/>
                        </a:rPr>
                        <a:t>CF</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8">
                  <a:txBody>
                    <a:bodyPr/>
                    <a:lstStyle/>
                    <a:p>
                      <a:pPr algn="ctr" fontAlgn="b"/>
                      <a:r>
                        <a:rPr lang="en-US" sz="1300" b="1" i="0" u="none" strike="noStrike" dirty="0" smtClean="0">
                          <a:solidFill>
                            <a:schemeClr val="bg2"/>
                          </a:solidFill>
                          <a:effectLst/>
                          <a:latin typeface="+mj-lt"/>
                        </a:rPr>
                        <a:t>0.3522</a:t>
                      </a:r>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90723410"/>
                  </a:ext>
                </a:extLst>
              </a:tr>
              <a:tr h="294461">
                <a:tc>
                  <a:txBody>
                    <a:bodyPr/>
                    <a:lstStyle/>
                    <a:p>
                      <a:pPr algn="l" fontAlgn="b"/>
                      <a:r>
                        <a:rPr lang="en-US" sz="1300" b="1" i="0" u="none" strike="noStrike" dirty="0">
                          <a:solidFill>
                            <a:srgbClr val="000000"/>
                          </a:solidFill>
                          <a:effectLst/>
                          <a:latin typeface="+mj-lt"/>
                        </a:rPr>
                        <a:t>ILD</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0%</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57468897"/>
                  </a:ext>
                </a:extLst>
              </a:tr>
              <a:tr h="294461">
                <a:tc>
                  <a:txBody>
                    <a:bodyPr/>
                    <a:lstStyle/>
                    <a:p>
                      <a:pPr algn="l" fontAlgn="b"/>
                      <a:r>
                        <a:rPr lang="en-US" sz="1300" b="1" i="0" u="none" strike="noStrike" dirty="0">
                          <a:solidFill>
                            <a:srgbClr val="000000"/>
                          </a:solidFill>
                          <a:effectLst/>
                          <a:latin typeface="+mj-lt"/>
                        </a:rPr>
                        <a:t>ILD Other</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mj-lt"/>
                        </a:rPr>
                        <a:t> </a:t>
                      </a:r>
                      <a:r>
                        <a:rPr lang="en-US" sz="1300" b="1" i="0" u="none" strike="noStrike" kern="1200" dirty="0" smtClean="0">
                          <a:solidFill>
                            <a:srgbClr val="000000"/>
                          </a:solidFill>
                          <a:effectLst/>
                          <a:latin typeface="+mn-lt"/>
                          <a:ea typeface="+mn-ea"/>
                          <a:cs typeface="+mn-cs"/>
                        </a:rPr>
                        <a:t> 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63307271"/>
                  </a:ext>
                </a:extLst>
              </a:tr>
              <a:tr h="294461">
                <a:tc>
                  <a:txBody>
                    <a:bodyPr/>
                    <a:lstStyle/>
                    <a:p>
                      <a:pPr algn="l" fontAlgn="b"/>
                      <a:r>
                        <a:rPr lang="en-US" sz="1300" b="1" i="0" u="none" strike="noStrike" dirty="0">
                          <a:solidFill>
                            <a:srgbClr val="000000"/>
                          </a:solidFill>
                          <a:effectLst/>
                          <a:latin typeface="+mj-lt"/>
                        </a:rPr>
                        <a:t>IPAH</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mj-lt"/>
                        </a:rPr>
                        <a:t> </a:t>
                      </a:r>
                      <a:r>
                        <a:rPr lang="en-US" sz="1300" b="1" i="0" u="none" strike="noStrike" kern="1200" dirty="0" smtClean="0">
                          <a:solidFill>
                            <a:srgbClr val="000000"/>
                          </a:solidFill>
                          <a:effectLst/>
                          <a:latin typeface="+mn-lt"/>
                          <a:ea typeface="+mn-ea"/>
                          <a:cs typeface="+mn-cs"/>
                        </a:rPr>
                        <a:t> 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40648450"/>
                  </a:ext>
                </a:extLst>
              </a:tr>
              <a:tr h="294461">
                <a:tc>
                  <a:txBody>
                    <a:bodyPr/>
                    <a:lstStyle/>
                    <a:p>
                      <a:pPr algn="l" fontAlgn="b"/>
                      <a:r>
                        <a:rPr lang="en-US" sz="1300" b="1" i="0" u="none" strike="noStrike" dirty="0">
                          <a:solidFill>
                            <a:srgbClr val="000000"/>
                          </a:solidFill>
                          <a:effectLst/>
                          <a:latin typeface="+mj-lt"/>
                        </a:rPr>
                        <a:t>OB (</a:t>
                      </a:r>
                      <a:r>
                        <a:rPr lang="en-US" sz="1300" b="1" i="0" u="none" strike="noStrike" dirty="0" smtClean="0">
                          <a:solidFill>
                            <a:srgbClr val="000000"/>
                          </a:solidFill>
                          <a:effectLst/>
                          <a:latin typeface="+mj-lt"/>
                        </a:rPr>
                        <a:t>non-retransplant)</a:t>
                      </a:r>
                      <a:endParaRPr lang="en-US" sz="1300" b="1" i="0" u="none" strike="noStrike" dirty="0">
                        <a:solidFill>
                          <a:srgbClr val="000000"/>
                        </a:solidFill>
                        <a:effectLst/>
                        <a:latin typeface="+mj-lt"/>
                      </a:endParaRP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mj-lt"/>
                        </a:rPr>
                        <a:t> </a:t>
                      </a:r>
                      <a:r>
                        <a:rPr lang="en-US" sz="1300" b="1" i="0" u="none" strike="noStrike" kern="1200" dirty="0" smtClean="0">
                          <a:solidFill>
                            <a:srgbClr val="000000"/>
                          </a:solidFill>
                          <a:effectLst/>
                          <a:latin typeface="+mn-lt"/>
                          <a:ea typeface="+mn-ea"/>
                          <a:cs typeface="+mn-cs"/>
                        </a:rPr>
                        <a:t> 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04552563"/>
                  </a:ext>
                </a:extLst>
              </a:tr>
              <a:tr h="294461">
                <a:tc>
                  <a:txBody>
                    <a:bodyPr/>
                    <a:lstStyle/>
                    <a:p>
                      <a:pPr algn="l" fontAlgn="b"/>
                      <a:r>
                        <a:rPr lang="en-US" sz="1300" b="1" i="0" u="none" strike="noStrike" dirty="0">
                          <a:solidFill>
                            <a:srgbClr val="000000"/>
                          </a:solidFill>
                          <a:effectLst/>
                          <a:latin typeface="+mj-lt"/>
                        </a:rPr>
                        <a:t>PH-not IPAH</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mj-lt"/>
                        </a:rPr>
                        <a:t> </a:t>
                      </a:r>
                      <a:r>
                        <a:rPr lang="en-US" sz="1300" b="1" i="0" u="none" strike="noStrike" kern="1200" dirty="0" smtClean="0">
                          <a:solidFill>
                            <a:srgbClr val="000000"/>
                          </a:solidFill>
                          <a:effectLst/>
                          <a:latin typeface="+mn-lt"/>
                          <a:ea typeface="+mn-ea"/>
                          <a:cs typeface="+mn-cs"/>
                        </a:rPr>
                        <a:t> 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62495483"/>
                  </a:ext>
                </a:extLst>
              </a:tr>
              <a:tr h="294461">
                <a:tc>
                  <a:txBody>
                    <a:bodyPr/>
                    <a:lstStyle/>
                    <a:p>
                      <a:pPr algn="l" fontAlgn="b"/>
                      <a:r>
                        <a:rPr lang="en-US" sz="1300" b="1" i="0" u="none" strike="noStrike" dirty="0" smtClean="0">
                          <a:solidFill>
                            <a:srgbClr val="000000"/>
                          </a:solidFill>
                          <a:effectLst/>
                          <a:latin typeface="+mj-lt"/>
                        </a:rPr>
                        <a:t>Retransplant</a:t>
                      </a:r>
                      <a:endParaRPr lang="en-US" sz="1300" b="1" i="0" u="none" strike="noStrike" dirty="0">
                        <a:solidFill>
                          <a:srgbClr val="000000"/>
                        </a:solidFill>
                        <a:effectLst/>
                        <a:latin typeface="+mj-lt"/>
                      </a:endParaRP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16091964"/>
                  </a:ext>
                </a:extLst>
              </a:tr>
              <a:tr h="294461">
                <a:tc>
                  <a:txBody>
                    <a:bodyPr/>
                    <a:lstStyle/>
                    <a:p>
                      <a:pPr algn="l" fontAlgn="b"/>
                      <a:r>
                        <a:rPr lang="en-US" sz="1300" b="1" i="0" u="none" strike="noStrike" dirty="0">
                          <a:solidFill>
                            <a:srgbClr val="000000"/>
                          </a:solidFill>
                          <a:effectLst/>
                          <a:latin typeface="+mj-lt"/>
                        </a:rPr>
                        <a:t>Other</a:t>
                      </a:r>
                    </a:p>
                  </a:txBody>
                  <a:tcPr marL="45720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07941464"/>
                  </a:ext>
                </a:extLst>
              </a:tr>
            </a:tbl>
          </a:graphicData>
        </a:graphic>
      </p:graphicFrame>
      <p:sp>
        <p:nvSpPr>
          <p:cNvPr id="9" name="TextBox 8"/>
          <p:cNvSpPr txBox="1"/>
          <p:nvPr/>
        </p:nvSpPr>
        <p:spPr>
          <a:xfrm>
            <a:off x="1295400" y="5813754"/>
            <a:ext cx="712662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1996 – June 2017)</a:t>
            </a:r>
            <a:endParaRPr lang="en-US" sz="1900" b="1" kern="0" dirty="0">
              <a:solidFill>
                <a:srgbClr val="002060"/>
              </a:solidFill>
            </a:endParaRPr>
          </a:p>
        </p:txBody>
      </p:sp>
    </p:spTree>
    <p:extLst>
      <p:ext uri="{BB962C8B-B14F-4D97-AF65-F5344CB8AC3E}">
        <p14:creationId xmlns:p14="http://schemas.microsoft.com/office/powerpoint/2010/main" val="38670389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34513795"/>
              </p:ext>
            </p:extLst>
          </p:nvPr>
        </p:nvGraphicFramePr>
        <p:xfrm>
          <a:off x="152400" y="1580145"/>
          <a:ext cx="8610600" cy="4211057"/>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59366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22)</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t>
                      </a:r>
                      <a:r>
                        <a:rPr lang="en-US" sz="1400" b="1" i="0" u="none" strike="noStrike" dirty="0">
                          <a:solidFill>
                            <a:srgbClr val="000000"/>
                          </a:solidFill>
                          <a:effectLst/>
                          <a:latin typeface="+mj-lt"/>
                        </a:rPr>
                        <a:t>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2,085)</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1971">
                <a:tc>
                  <a:txBody>
                    <a:bodyPr/>
                    <a:lstStyle/>
                    <a:p>
                      <a:pPr algn="l" fontAlgn="b"/>
                      <a:r>
                        <a:rPr lang="en-US" sz="1300" b="1" i="0" u="none" strike="noStrike" dirty="0">
                          <a:solidFill>
                            <a:srgbClr val="000000"/>
                          </a:solidFill>
                          <a:effectLst/>
                          <a:latin typeface="+mj-lt"/>
                        </a:rPr>
                        <a:t>Retransplant</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0.9999</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1971">
                <a:tc>
                  <a:txBody>
                    <a:bodyPr/>
                    <a:lstStyle/>
                    <a:p>
                      <a:pPr algn="l" fontAlgn="b"/>
                      <a:r>
                        <a:rPr lang="en-US" sz="1300" b="1" i="0" u="none" strike="noStrike" dirty="0">
                          <a:solidFill>
                            <a:srgbClr val="000000"/>
                          </a:solidFill>
                          <a:effectLst/>
                          <a:latin typeface="+mj-lt"/>
                        </a:rPr>
                        <a:t>Location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99677">
                <a:tc>
                  <a:txBody>
                    <a:bodyPr/>
                    <a:lstStyle/>
                    <a:p>
                      <a:pPr algn="l" fontAlgn="b"/>
                      <a:r>
                        <a:rPr lang="en-US" sz="1300" b="1" i="0" u="none" strike="noStrike" dirty="0">
                          <a:solidFill>
                            <a:srgbClr val="000000"/>
                          </a:solidFill>
                          <a:effectLst/>
                          <a:latin typeface="+mj-lt"/>
                        </a:rPr>
                        <a:t>Europe</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algn="ctr" fontAlgn="b"/>
                      <a:r>
                        <a:rPr lang="en-US" sz="1300" b="1" i="0" u="none" strike="noStrike" dirty="0" smtClean="0">
                          <a:solidFill>
                            <a:srgbClr val="000000"/>
                          </a:solidFill>
                          <a:effectLst/>
                          <a:latin typeface="+mj-lt"/>
                        </a:rPr>
                        <a:t>0.0814</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404202">
                <a:tc>
                  <a:txBody>
                    <a:bodyPr/>
                    <a:lstStyle/>
                    <a:p>
                      <a:pPr algn="l" fontAlgn="b"/>
                      <a:r>
                        <a:rPr lang="en-US" sz="1300" b="1" i="0" u="none" strike="noStrike" dirty="0">
                          <a:solidFill>
                            <a:srgbClr val="000000"/>
                          </a:solidFill>
                          <a:effectLst/>
                          <a:latin typeface="+mj-lt"/>
                        </a:rPr>
                        <a:t>North America</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405915">
                <a:tc>
                  <a:txBody>
                    <a:bodyPr/>
                    <a:lstStyle/>
                    <a:p>
                      <a:pPr algn="l" fontAlgn="b"/>
                      <a:r>
                        <a:rPr lang="en-US" sz="1300" b="1" i="0" u="none" strike="noStrike" dirty="0">
                          <a:solidFill>
                            <a:srgbClr val="000000"/>
                          </a:solidFill>
                          <a:effectLst/>
                          <a:latin typeface="+mj-lt"/>
                        </a:rPr>
                        <a:t>Others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05915">
                <a:tc>
                  <a:txBody>
                    <a:bodyPr/>
                    <a:lstStyle/>
                    <a:p>
                      <a:pPr algn="l" fontAlgn="b"/>
                      <a:r>
                        <a:rPr lang="en-US" sz="1300" b="1" i="0" u="none" strike="noStrike" dirty="0">
                          <a:solidFill>
                            <a:srgbClr val="000000"/>
                          </a:solidFill>
                          <a:effectLst/>
                          <a:latin typeface="+mj-lt"/>
                        </a:rPr>
                        <a:t>Recipient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0.2803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405915">
                <a:tc>
                  <a:txBody>
                    <a:bodyPr/>
                    <a:lstStyle/>
                    <a:p>
                      <a:pPr algn="l" fontAlgn="b"/>
                      <a:r>
                        <a:rPr lang="en-US" sz="1300" b="1" i="0" u="none" strike="noStrike" dirty="0">
                          <a:solidFill>
                            <a:srgbClr val="000000"/>
                          </a:solidFill>
                          <a:effectLst/>
                          <a:latin typeface="+mj-lt"/>
                        </a:rPr>
                        <a:t>Donor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0%</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0.6186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86939374"/>
                  </a:ext>
                </a:extLst>
              </a:tr>
              <a:tr h="405915">
                <a:tc>
                  <a:txBody>
                    <a:bodyPr/>
                    <a:lstStyle/>
                    <a:p>
                      <a:pPr algn="l" fontAlgn="b"/>
                      <a:r>
                        <a:rPr lang="en-US" sz="1300" b="1" i="0" u="none" strike="noStrike" dirty="0">
                          <a:solidFill>
                            <a:srgbClr val="000000"/>
                          </a:solidFill>
                          <a:effectLst/>
                          <a:latin typeface="+mj-lt"/>
                        </a:rPr>
                        <a:t>Recipient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0.1085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0569530"/>
                  </a:ext>
                </a:extLst>
              </a:tr>
              <a:tr h="405915">
                <a:tc>
                  <a:txBody>
                    <a:bodyPr/>
                    <a:lstStyle/>
                    <a:p>
                      <a:pPr algn="l" fontAlgn="b"/>
                      <a:r>
                        <a:rPr lang="en-US" sz="1300" b="1" i="0" u="none" strike="noStrike" dirty="0">
                          <a:solidFill>
                            <a:srgbClr val="000000"/>
                          </a:solidFill>
                          <a:effectLst/>
                          <a:latin typeface="+mj-lt"/>
                        </a:rPr>
                        <a:t>Donor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0.2801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8597923"/>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1996 – June 2017)</a:t>
            </a:r>
            <a:endParaRPr lang="en-US" sz="1900" b="1" kern="0" dirty="0">
              <a:solidFill>
                <a:srgbClr val="002060"/>
              </a:solidFill>
            </a:endParaRPr>
          </a:p>
        </p:txBody>
      </p:sp>
      <p:sp>
        <p:nvSpPr>
          <p:cNvPr id="10" name="TextBox 9"/>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42451109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6341647"/>
              </p:ext>
            </p:extLst>
          </p:nvPr>
        </p:nvGraphicFramePr>
        <p:xfrm>
          <a:off x="152400" y="1468661"/>
          <a:ext cx="8610600" cy="2646140"/>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605279">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22)</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t>
                      </a:r>
                      <a:r>
                        <a:rPr lang="en-US" sz="1400" b="1" i="0" u="none" strike="noStrike" dirty="0" smtClean="0">
                          <a:solidFill>
                            <a:srgbClr val="000000"/>
                          </a:solidFill>
                          <a:effectLst/>
                          <a:latin typeface="+mj-lt"/>
                        </a:rPr>
                        <a:t>alone</a:t>
                      </a:r>
                      <a:r>
                        <a:rPr lang="en-US" sz="1400" b="1" i="0" u="none" strike="noStrike" baseline="0" dirty="0" smtClean="0">
                          <a:solidFill>
                            <a:srgbClr val="000000"/>
                          </a:solidFill>
                          <a:effectLst/>
                          <a:latin typeface="+mj-lt"/>
                        </a:rPr>
                        <a:t> 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2,085)</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9642">
                <a:tc>
                  <a:txBody>
                    <a:bodyPr/>
                    <a:lstStyle/>
                    <a:p>
                      <a:pPr algn="l" fontAlgn="b"/>
                      <a:r>
                        <a:rPr lang="en-US" sz="1300" b="1" i="0" u="none" strike="noStrike" dirty="0">
                          <a:solidFill>
                            <a:srgbClr val="000000"/>
                          </a:solidFill>
                          <a:effectLst/>
                          <a:latin typeface="+mj-lt"/>
                        </a:rPr>
                        <a:t>Recipient history of prior dialysis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 </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0.9999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9642">
                <a:tc>
                  <a:txBody>
                    <a:bodyPr/>
                    <a:lstStyle/>
                    <a:p>
                      <a:pPr algn="l" fontAlgn="b"/>
                      <a:r>
                        <a:rPr lang="en-US" sz="1300" b="1" i="0" u="none" strike="noStrike" dirty="0">
                          <a:solidFill>
                            <a:srgbClr val="000000"/>
                          </a:solidFill>
                          <a:effectLst/>
                          <a:latin typeface="+mj-lt"/>
                        </a:rPr>
                        <a:t>Recipient creatinine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 (0.2 - 1.6)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 (0.2 - 1.0)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0.4959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413859">
                <a:tc>
                  <a:txBody>
                    <a:bodyPr/>
                    <a:lstStyle/>
                    <a:p>
                      <a:pPr algn="l" fontAlgn="b"/>
                      <a:r>
                        <a:rPr lang="en-US" sz="1300" b="1" i="0" u="none" strike="noStrike" dirty="0">
                          <a:solidFill>
                            <a:srgbClr val="000000"/>
                          </a:solidFill>
                          <a:effectLst/>
                          <a:latin typeface="+mj-lt"/>
                        </a:rPr>
                        <a:t>Recipient total bilirubin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 (0.1 - 31.9)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 (0.1 - 2.2)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0.0016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413859">
                <a:tc>
                  <a:txBody>
                    <a:bodyPr/>
                    <a:lstStyle/>
                    <a:p>
                      <a:pPr algn="l" fontAlgn="b"/>
                      <a:r>
                        <a:rPr lang="en-US" sz="1300" b="1" i="0" u="none" strike="noStrike" dirty="0">
                          <a:solidFill>
                            <a:srgbClr val="000000"/>
                          </a:solidFill>
                          <a:effectLst/>
                          <a:latin typeface="+mj-lt"/>
                        </a:rPr>
                        <a:t>Ischemic time (hours)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 (2.9 - 11.4)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 (1.8 - 8.3)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0.8483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38451385"/>
                  </a:ext>
                </a:extLst>
              </a:tr>
              <a:tr h="413859">
                <a:tc>
                  <a:txBody>
                    <a:bodyPr/>
                    <a:lstStyle/>
                    <a:p>
                      <a:pPr algn="l" fontAlgn="b"/>
                      <a:r>
                        <a:rPr lang="en-US" sz="1300" b="1" i="0" u="none" strike="noStrike" dirty="0">
                          <a:solidFill>
                            <a:srgbClr val="000000"/>
                          </a:solidFill>
                          <a:effectLst/>
                          <a:latin typeface="+mj-lt"/>
                        </a:rPr>
                        <a:t>Induction*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55.3%</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0.2833</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671980000"/>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1996 – June 2017)</a:t>
            </a:r>
            <a:endParaRPr lang="en-US" sz="1900" b="1" kern="0" dirty="0">
              <a:solidFill>
                <a:srgbClr val="002060"/>
              </a:solidFill>
            </a:endParaRPr>
          </a:p>
        </p:txBody>
      </p:sp>
      <p:sp>
        <p:nvSpPr>
          <p:cNvPr id="10" name="TextBox 9"/>
          <p:cNvSpPr txBox="1"/>
          <p:nvPr/>
        </p:nvSpPr>
        <p:spPr>
          <a:xfrm>
            <a:off x="8467" y="5608248"/>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11" name="TextBox 10"/>
          <p:cNvSpPr txBox="1"/>
          <p:nvPr/>
        </p:nvSpPr>
        <p:spPr>
          <a:xfrm>
            <a:off x="186267" y="5929050"/>
            <a:ext cx="5774267" cy="276999"/>
          </a:xfrm>
          <a:prstGeom prst="rect">
            <a:avLst/>
          </a:prstGeom>
          <a:noFill/>
        </p:spPr>
        <p:txBody>
          <a:bodyPr wrap="square" rtlCol="0">
            <a:spAutoFit/>
          </a:bodyPr>
          <a:lstStyle/>
          <a:p>
            <a:r>
              <a:rPr lang="en-US" sz="1200" b="1" dirty="0" smtClean="0">
                <a:solidFill>
                  <a:srgbClr val="002060"/>
                </a:solidFill>
              </a:rPr>
              <a:t>* Analysis </a:t>
            </a:r>
            <a:r>
              <a:rPr lang="en-US" sz="1200" b="1" dirty="0">
                <a:solidFill>
                  <a:srgbClr val="002060"/>
                </a:solidFill>
              </a:rPr>
              <a:t>is limited to patients who were alive at the time of the </a:t>
            </a:r>
            <a:r>
              <a:rPr lang="en-US" sz="1200" b="1" dirty="0" smtClean="0">
                <a:solidFill>
                  <a:srgbClr val="002060"/>
                </a:solidFill>
              </a:rPr>
              <a:t>discharge.</a:t>
            </a:r>
            <a:endParaRPr lang="en-US" sz="12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77216947"/>
              </p:ext>
            </p:extLst>
          </p:nvPr>
        </p:nvGraphicFramePr>
        <p:xfrm>
          <a:off x="2336800" y="4209535"/>
          <a:ext cx="5410200" cy="1350963"/>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3146223228"/>
                    </a:ext>
                  </a:extLst>
                </a:gridCol>
                <a:gridCol w="2209800">
                  <a:extLst>
                    <a:ext uri="{9D8B030D-6E8A-4147-A177-3AD203B41FA5}">
                      <a16:colId xmlns:a16="http://schemas.microsoft.com/office/drawing/2014/main" val="963306726"/>
                    </a:ext>
                  </a:extLst>
                </a:gridCol>
              </a:tblGrid>
              <a:tr h="450321">
                <a:tc>
                  <a:txBody>
                    <a:bodyPr/>
                    <a:lstStyle/>
                    <a:p>
                      <a:pPr algn="l" fontAlgn="b"/>
                      <a:r>
                        <a:rPr lang="en-US" sz="1300" b="1" i="0" u="none" strike="noStrike" dirty="0">
                          <a:solidFill>
                            <a:srgbClr val="000000"/>
                          </a:solidFill>
                          <a:effectLst/>
                          <a:latin typeface="+mj-lt"/>
                        </a:rPr>
                        <a:t>Multiorgan transplants with liver</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(N=20)</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32316464"/>
                  </a:ext>
                </a:extLst>
              </a:tr>
              <a:tr h="450321">
                <a:tc>
                  <a:txBody>
                    <a:bodyPr/>
                    <a:lstStyle/>
                    <a:p>
                      <a:pPr algn="l" fontAlgn="b"/>
                      <a:r>
                        <a:rPr lang="en-US" sz="1300" b="1" i="0" u="none" strike="noStrike" dirty="0" smtClean="0">
                          <a:solidFill>
                            <a:srgbClr val="000000"/>
                          </a:solidFill>
                          <a:effectLst/>
                          <a:latin typeface="+mj-lt"/>
                        </a:rPr>
                        <a:t>Creatinine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 (0.2 - 0.6)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93042659"/>
                  </a:ext>
                </a:extLst>
              </a:tr>
              <a:tr h="450321">
                <a:tc>
                  <a:txBody>
                    <a:bodyPr/>
                    <a:lstStyle/>
                    <a:p>
                      <a:pPr algn="l" fontAlgn="b"/>
                      <a:r>
                        <a:rPr lang="en-US" sz="1300" b="1" i="0" u="none" strike="noStrike" dirty="0" smtClean="0">
                          <a:solidFill>
                            <a:srgbClr val="000000"/>
                          </a:solidFill>
                          <a:effectLst/>
                          <a:latin typeface="+mj-lt"/>
                        </a:rPr>
                        <a:t>Bilirubin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 (0.1 - 31.9)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88896167"/>
                  </a:ext>
                </a:extLst>
              </a:tr>
            </a:tbl>
          </a:graphicData>
        </a:graphic>
      </p:graphicFrame>
      <p:sp>
        <p:nvSpPr>
          <p:cNvPr id="14" name="TextBox 13"/>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32450155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1664543"/>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3735700" y="4800600"/>
            <a:ext cx="4724400" cy="523220"/>
          </a:xfrm>
          <a:prstGeom prst="rect">
            <a:avLst/>
          </a:prstGeom>
          <a:noFill/>
        </p:spPr>
        <p:txBody>
          <a:bodyPr wrap="square" rtlCol="0">
            <a:spAutoFit/>
          </a:bodyPr>
          <a:lstStyle/>
          <a:p>
            <a:r>
              <a:rPr lang="en-US" sz="1400" b="1" dirty="0" smtClean="0">
                <a:solidFill>
                  <a:schemeClr val="bg2"/>
                </a:solidFill>
              </a:rPr>
              <a:t>No pair-wise comparisons were significant at p &lt; 0.05 except multiorgan transplant vs. heart-lung alone.</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1996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1930869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rgbClr val="002060"/>
                </a:solidFill>
              </a:rPr>
              <a:t>Pediatric Lung Retransplants</a:t>
            </a:r>
            <a:br>
              <a:rPr lang="en-US" sz="2600" dirty="0" smtClean="0">
                <a:solidFill>
                  <a:srgbClr val="002060"/>
                </a:solidFill>
              </a:rPr>
            </a:br>
            <a:r>
              <a:rPr lang="en-US" sz="2400" dirty="0" smtClean="0">
                <a:solidFill>
                  <a:srgbClr val="002060"/>
                </a:solidFill>
              </a:rPr>
              <a:t>by Year of Retransplant</a:t>
            </a:r>
            <a:endParaRPr lang="en-US" sz="2000" dirty="0" smtClean="0">
              <a:solidFill>
                <a:srgbClr val="002060"/>
              </a:solidFill>
            </a:endParaRPr>
          </a:p>
        </p:txBody>
      </p:sp>
      <p:sp>
        <p:nvSpPr>
          <p:cNvPr id="8197" name="Text Box 14"/>
          <p:cNvSpPr txBox="1">
            <a:spLocks noChangeArrowheads="1"/>
          </p:cNvSpPr>
          <p:nvPr/>
        </p:nvSpPr>
        <p:spPr bwMode="auto">
          <a:xfrm>
            <a:off x="5334000" y="6179342"/>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the time of </a:t>
            </a:r>
            <a:r>
              <a:rPr lang="en-US" sz="1200" b="1" dirty="0" smtClean="0">
                <a:solidFill>
                  <a:srgbClr val="002060"/>
                </a:solidFill>
              </a:rPr>
              <a:t>retransplant </a:t>
            </a:r>
            <a:r>
              <a:rPr lang="en-US" sz="1200" b="1" dirty="0">
                <a:solidFill>
                  <a:srgbClr val="002060"/>
                </a:solidFill>
              </a:rPr>
              <a:t>are included.</a:t>
            </a:r>
          </a:p>
        </p:txBody>
      </p:sp>
      <p:graphicFrame>
        <p:nvGraphicFramePr>
          <p:cNvPr id="11" name="Chart 10"/>
          <p:cNvGraphicFramePr/>
          <p:nvPr>
            <p:extLst/>
          </p:nvPr>
        </p:nvGraphicFramePr>
        <p:xfrm>
          <a:off x="152400" y="1066800"/>
          <a:ext cx="8839200" cy="507999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3177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Centers Reporting Transplants by Location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1838381" y="989272"/>
            <a:ext cx="5755102"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1986 – December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6285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Number of Centers Reporting Transplants</a:t>
            </a:r>
            <a:br>
              <a:rPr lang="en-US" sz="2400" dirty="0" smtClean="0">
                <a:solidFill>
                  <a:srgbClr val="002060"/>
                </a:solidFill>
              </a:rPr>
            </a:br>
            <a:r>
              <a:rPr lang="en-US" sz="2400" dirty="0" smtClean="0">
                <a:solidFill>
                  <a:srgbClr val="002060"/>
                </a:solidFill>
              </a:rPr>
              <a:t>by Pediatric Center Volume</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0" y="1143000"/>
          <a:ext cx="8991600" cy="50037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1269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Transplants by Pediatric Center Volume</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76200" y="1143000"/>
          <a:ext cx="89154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677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 y="266902"/>
            <a:ext cx="9143999" cy="475746"/>
          </a:xfrm>
        </p:spPr>
        <p:txBody>
          <a:bodyPr/>
          <a:lstStyle/>
          <a:p>
            <a:r>
              <a:rPr lang="en-US" sz="2600" dirty="0" smtClean="0">
                <a:solidFill>
                  <a:srgbClr val="002060"/>
                </a:solidFill>
              </a:rPr>
              <a:t>Pediatric Lung Transplants</a:t>
            </a:r>
            <a:endParaRPr lang="en-US" sz="2000" dirty="0">
              <a:solidFill>
                <a:srgbClr val="002060"/>
              </a:solidFill>
            </a:endParaRPr>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56719069"/>
              </p:ext>
            </p:extLst>
          </p:nvPr>
        </p:nvGraphicFramePr>
        <p:xfrm>
          <a:off x="457202" y="1156064"/>
          <a:ext cx="8348233" cy="4947458"/>
        </p:xfrm>
        <a:graphic>
          <a:graphicData uri="http://schemas.openxmlformats.org/drawingml/2006/table">
            <a:tbl>
              <a:tblPr bandRow="1">
                <a:tableStyleId>{5C22544A-7EE6-4342-B048-85BDC9FD1C3A}</a:tableStyleId>
              </a:tblPr>
              <a:tblGrid>
                <a:gridCol w="3352798">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86779">
                  <a:extLst>
                    <a:ext uri="{9D8B030D-6E8A-4147-A177-3AD203B41FA5}">
                      <a16:colId xmlns:a16="http://schemas.microsoft.com/office/drawing/2014/main" val="20002"/>
                    </a:ext>
                  </a:extLst>
                </a:gridCol>
                <a:gridCol w="620476">
                  <a:extLst>
                    <a:ext uri="{9D8B030D-6E8A-4147-A177-3AD203B41FA5}">
                      <a16:colId xmlns:a16="http://schemas.microsoft.com/office/drawing/2014/main" val="20003"/>
                    </a:ext>
                  </a:extLst>
                </a:gridCol>
                <a:gridCol w="620476">
                  <a:extLst>
                    <a:ext uri="{9D8B030D-6E8A-4147-A177-3AD203B41FA5}">
                      <a16:colId xmlns:a16="http://schemas.microsoft.com/office/drawing/2014/main" val="20004"/>
                    </a:ext>
                  </a:extLst>
                </a:gridCol>
                <a:gridCol w="620476">
                  <a:extLst>
                    <a:ext uri="{9D8B030D-6E8A-4147-A177-3AD203B41FA5}">
                      <a16:colId xmlns:a16="http://schemas.microsoft.com/office/drawing/2014/main" val="20005"/>
                    </a:ext>
                  </a:extLst>
                </a:gridCol>
                <a:gridCol w="620476">
                  <a:extLst>
                    <a:ext uri="{9D8B030D-6E8A-4147-A177-3AD203B41FA5}">
                      <a16:colId xmlns:a16="http://schemas.microsoft.com/office/drawing/2014/main" val="20006"/>
                    </a:ext>
                  </a:extLst>
                </a:gridCol>
                <a:gridCol w="620476">
                  <a:extLst>
                    <a:ext uri="{9D8B030D-6E8A-4147-A177-3AD203B41FA5}">
                      <a16:colId xmlns:a16="http://schemas.microsoft.com/office/drawing/2014/main" val="20007"/>
                    </a:ext>
                  </a:extLst>
                </a:gridCol>
                <a:gridCol w="620476">
                  <a:extLst>
                    <a:ext uri="{9D8B030D-6E8A-4147-A177-3AD203B41FA5}">
                      <a16:colId xmlns:a16="http://schemas.microsoft.com/office/drawing/2014/main" val="20008"/>
                    </a:ext>
                  </a:extLst>
                </a:gridCol>
              </a:tblGrid>
              <a:tr h="291742">
                <a:tc>
                  <a:txBody>
                    <a:bodyPr/>
                    <a:lstStyle/>
                    <a:p>
                      <a:pPr rtl="0" fontAlgn="t"/>
                      <a:r>
                        <a:rPr lang="en-US" sz="1350" b="1" dirty="0">
                          <a:solidFill>
                            <a:schemeClr val="bg2"/>
                          </a:solidFill>
                        </a:rPr>
                        <a:t>Diagnosis</a:t>
                      </a:r>
                      <a:endParaRPr lang="en-US" sz="1350" dirty="0">
                        <a:solidFill>
                          <a:schemeClr val="bg2"/>
                        </a:solidFill>
                      </a:endParaRP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&lt; 1</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1-5</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6-10</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chemeClr val="bg2"/>
                          </a:solidFill>
                          <a:latin typeface="+mn-lt"/>
                          <a:ea typeface="+mn-ea"/>
                          <a:cs typeface="+mn-cs"/>
                        </a:rPr>
                        <a:t>11-17</a:t>
                      </a:r>
                      <a:endParaRPr lang="en-US" sz="135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91742">
                <a:tc>
                  <a:txBody>
                    <a:bodyPr/>
                    <a:lstStyle/>
                    <a:p>
                      <a:pPr algn="l" fontAlgn="b"/>
                      <a:r>
                        <a:rPr lang="en-US" sz="1300" b="1" i="0" u="none" strike="noStrike" dirty="0">
                          <a:solidFill>
                            <a:schemeClr val="bg2"/>
                          </a:solidFill>
                          <a:effectLst/>
                          <a:latin typeface="+mj-lt"/>
                        </a:rPr>
                        <a:t>Cystic Fibrosis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859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91742">
                <a:tc>
                  <a:txBody>
                    <a:bodyPr/>
                    <a:lstStyle/>
                    <a:p>
                      <a:pPr algn="l" fontAlgn="b"/>
                      <a:r>
                        <a:rPr lang="en-US" sz="1300" b="1" i="0" u="none" strike="noStrike" dirty="0">
                          <a:solidFill>
                            <a:schemeClr val="bg2"/>
                          </a:solidFill>
                          <a:effectLst/>
                          <a:latin typeface="+mj-lt"/>
                        </a:rPr>
                        <a:t>Non CF-bronchiectasis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91742">
                <a:tc>
                  <a:txBody>
                    <a:bodyPr/>
                    <a:lstStyle/>
                    <a:p>
                      <a:pPr algn="l" fontAlgn="b"/>
                      <a:r>
                        <a:rPr lang="en-US" sz="1300" b="1" i="0" u="none" strike="noStrike" dirty="0">
                          <a:solidFill>
                            <a:schemeClr val="bg2"/>
                          </a:solidFill>
                          <a:effectLst/>
                          <a:latin typeface="+mj-lt"/>
                        </a:rPr>
                        <a:t>ILD</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91742">
                <a:tc>
                  <a:txBody>
                    <a:bodyPr/>
                    <a:lstStyle/>
                    <a:p>
                      <a:pPr algn="l" fontAlgn="b"/>
                      <a:r>
                        <a:rPr lang="en-US" sz="1300" b="1" i="0" u="none" strike="noStrike" dirty="0">
                          <a:solidFill>
                            <a:schemeClr val="bg2"/>
                          </a:solidFill>
                          <a:effectLst/>
                          <a:latin typeface="+mj-lt"/>
                        </a:rPr>
                        <a:t>ILD Other Specify Cause</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91742">
                <a:tc>
                  <a:txBody>
                    <a:bodyPr/>
                    <a:lstStyle/>
                    <a:p>
                      <a:pPr algn="l" fontAlgn="b"/>
                      <a:r>
                        <a:rPr lang="en-US" sz="1300" b="1" i="0" u="none" strike="noStrike" dirty="0" smtClean="0">
                          <a:solidFill>
                            <a:schemeClr val="bg2"/>
                          </a:solidFill>
                          <a:effectLst/>
                          <a:latin typeface="+mj-lt"/>
                        </a:rPr>
                        <a:t>IPAH</a:t>
                      </a:r>
                      <a:endParaRPr lang="en-US" sz="1300" b="1" i="0" u="none" strike="noStrike" dirty="0">
                        <a:solidFill>
                          <a:schemeClr val="bg2"/>
                        </a:solidFill>
                        <a:effectLst/>
                        <a:latin typeface="+mj-lt"/>
                      </a:endParaRP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91742">
                <a:tc>
                  <a:txBody>
                    <a:bodyPr/>
                    <a:lstStyle/>
                    <a:p>
                      <a:pPr algn="l" fontAlgn="b"/>
                      <a:r>
                        <a:rPr lang="en-US" sz="1300" b="1" i="0" u="none" strike="noStrike" dirty="0" smtClean="0">
                          <a:solidFill>
                            <a:schemeClr val="bg2"/>
                          </a:solidFill>
                          <a:effectLst/>
                          <a:latin typeface="+mj-lt"/>
                        </a:rPr>
                        <a:t>PH-not IPAH</a:t>
                      </a:r>
                      <a:endParaRPr lang="en-US" sz="1300" b="1" i="0" u="none" strike="noStrike" dirty="0">
                        <a:solidFill>
                          <a:schemeClr val="bg2"/>
                        </a:solidFill>
                        <a:effectLst/>
                        <a:latin typeface="+mj-lt"/>
                      </a:endParaRP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431535">
                <a:tc>
                  <a:txBody>
                    <a:bodyPr/>
                    <a:lstStyle/>
                    <a:p>
                      <a:pPr algn="l" fontAlgn="b"/>
                      <a:r>
                        <a:rPr lang="en-US" sz="1300" b="1" i="0" u="none" strike="noStrike" dirty="0">
                          <a:solidFill>
                            <a:schemeClr val="bg2"/>
                          </a:solidFill>
                          <a:effectLst/>
                          <a:latin typeface="+mj-lt"/>
                        </a:rPr>
                        <a:t>Obliterative Bronchiolitis (non-Retransplant)</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91742">
                <a:tc>
                  <a:txBody>
                    <a:bodyPr/>
                    <a:lstStyle/>
                    <a:p>
                      <a:pPr algn="l" fontAlgn="b"/>
                      <a:r>
                        <a:rPr lang="en-US" sz="1300" b="1" i="0" u="none" strike="noStrike" dirty="0">
                          <a:solidFill>
                            <a:schemeClr val="bg2"/>
                          </a:solidFill>
                          <a:effectLst/>
                          <a:latin typeface="+mj-lt"/>
                        </a:rPr>
                        <a:t>Bronchopulmonary Dysplasia</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91742">
                <a:tc>
                  <a:txBody>
                    <a:bodyPr/>
                    <a:lstStyle/>
                    <a:p>
                      <a:pPr algn="l" fontAlgn="b"/>
                      <a:r>
                        <a:rPr lang="en-US" sz="1300" b="1" i="0" u="none" strike="noStrike" dirty="0">
                          <a:solidFill>
                            <a:schemeClr val="bg2"/>
                          </a:solidFill>
                          <a:effectLst/>
                          <a:latin typeface="+mj-lt"/>
                        </a:rPr>
                        <a:t>ABCA3 Transporter Mutation</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291742">
                <a:tc>
                  <a:txBody>
                    <a:bodyPr/>
                    <a:lstStyle/>
                    <a:p>
                      <a:pPr algn="l" fontAlgn="b"/>
                      <a:r>
                        <a:rPr lang="en-US" sz="1300" b="1" i="0" u="none" strike="noStrike" dirty="0">
                          <a:solidFill>
                            <a:schemeClr val="bg2"/>
                          </a:solidFill>
                          <a:effectLst/>
                          <a:latin typeface="+mj-lt"/>
                        </a:rPr>
                        <a:t>Surfactant Protein B Deficiency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291742">
                <a:tc>
                  <a:txBody>
                    <a:bodyPr/>
                    <a:lstStyle/>
                    <a:p>
                      <a:pPr algn="l" fontAlgn="b"/>
                      <a:r>
                        <a:rPr lang="en-US" sz="1300" b="1" i="0" u="none" strike="noStrike" dirty="0">
                          <a:solidFill>
                            <a:schemeClr val="bg2"/>
                          </a:solidFill>
                          <a:effectLst/>
                          <a:latin typeface="+mj-lt"/>
                        </a:rPr>
                        <a:t>Surfactant Protein C Deficiency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291742">
                <a:tc>
                  <a:txBody>
                    <a:bodyPr/>
                    <a:lstStyle/>
                    <a:p>
                      <a:pPr algn="l" fontAlgn="b"/>
                      <a:r>
                        <a:rPr lang="en-US" sz="1300" b="1" i="0" u="none" strike="noStrike" dirty="0">
                          <a:solidFill>
                            <a:schemeClr val="bg2"/>
                          </a:solidFill>
                          <a:effectLst/>
                          <a:latin typeface="+mj-lt"/>
                        </a:rPr>
                        <a:t>Retransplant (Obliterative Bronchiolitis)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431535">
                <a:tc>
                  <a:txBody>
                    <a:bodyPr/>
                    <a:lstStyle/>
                    <a:p>
                      <a:pPr algn="l" fontAlgn="b"/>
                      <a:r>
                        <a:rPr lang="en-US" sz="1300" b="1" i="0" u="none" strike="noStrike" dirty="0">
                          <a:solidFill>
                            <a:schemeClr val="bg2"/>
                          </a:solidFill>
                          <a:effectLst/>
                          <a:latin typeface="+mj-lt"/>
                        </a:rPr>
                        <a:t>Retransplant (not Obliterative Bronchiolitis)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291742">
                <a:tc>
                  <a:txBody>
                    <a:bodyPr/>
                    <a:lstStyle/>
                    <a:p>
                      <a:pPr algn="l" fontAlgn="b"/>
                      <a:r>
                        <a:rPr lang="en-US" sz="1300" b="1" i="0" u="none" strike="noStrike" dirty="0">
                          <a:solidFill>
                            <a:schemeClr val="bg2"/>
                          </a:solidFill>
                          <a:effectLst/>
                          <a:latin typeface="+mj-lt"/>
                        </a:rPr>
                        <a:t>COPD, with or without A1ATD</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91742">
                <a:tc>
                  <a:txBody>
                    <a:bodyPr/>
                    <a:lstStyle/>
                    <a:p>
                      <a:pPr algn="l" fontAlgn="b"/>
                      <a:r>
                        <a:rPr lang="en-US" sz="1300" b="1" i="0" u="none" strike="noStrike" dirty="0">
                          <a:solidFill>
                            <a:schemeClr val="bg2"/>
                          </a:solidFill>
                          <a:effectLst/>
                          <a:latin typeface="+mj-lt"/>
                        </a:rPr>
                        <a:t>Other</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9" name="TextBox 8"/>
          <p:cNvSpPr txBox="1"/>
          <p:nvPr/>
        </p:nvSpPr>
        <p:spPr>
          <a:xfrm>
            <a:off x="5105400" y="6259320"/>
            <a:ext cx="3666066" cy="461665"/>
          </a:xfrm>
          <a:prstGeom prst="rect">
            <a:avLst/>
          </a:prstGeom>
          <a:noFill/>
        </p:spPr>
        <p:txBody>
          <a:bodyPr wrap="square" lIns="0" rIns="0" rtlCol="0">
            <a:spAutoFit/>
          </a:bodyPr>
          <a:lstStyle/>
          <a:p>
            <a:r>
              <a:rPr lang="en-US" sz="1200" b="1" dirty="0" smtClean="0">
                <a:solidFill>
                  <a:srgbClr val="002060"/>
                </a:solidFill>
              </a:rPr>
              <a:t>Analysis includes deceased and living donor transplants</a:t>
            </a:r>
            <a:r>
              <a:rPr lang="en-US" sz="1200" b="1" dirty="0">
                <a:solidFill>
                  <a:srgbClr val="002060"/>
                </a:solidFill>
              </a:rPr>
              <a:t>. </a:t>
            </a:r>
            <a:endParaRPr lang="en-US" sz="1200" dirty="0">
              <a:solidFill>
                <a:srgbClr val="002060"/>
              </a:solidFill>
            </a:endParaRPr>
          </a:p>
        </p:txBody>
      </p:sp>
      <p:sp>
        <p:nvSpPr>
          <p:cNvPr id="3" name="title_cohort"/>
          <p:cNvSpPr txBox="1"/>
          <p:nvPr/>
        </p:nvSpPr>
        <p:spPr>
          <a:xfrm>
            <a:off x="3886200" y="708567"/>
            <a:ext cx="5113900" cy="400110"/>
          </a:xfrm>
          <a:prstGeom prst="rect">
            <a:avLst/>
          </a:prstGeom>
          <a:noFill/>
        </p:spPr>
        <p:txBody>
          <a:bodyPr wrap="none" rtlCol="0">
            <a:spAutoFit/>
          </a:bodyPr>
          <a:lstStyle/>
          <a:p>
            <a:r>
              <a:rPr lang="en-US" sz="2000" b="1" kern="0" dirty="0">
                <a:solidFill>
                  <a:srgbClr val="002060"/>
                </a:solidFill>
                <a:ea typeface="+mj-ea"/>
                <a:cs typeface="+mj-cs"/>
              </a:rPr>
              <a:t>(Transplants: January 2000 – June </a:t>
            </a:r>
            <a:r>
              <a:rPr lang="en-US" sz="2000" b="1" kern="0" dirty="0" smtClean="0">
                <a:solidFill>
                  <a:srgbClr val="002060"/>
                </a:solidFill>
                <a:ea typeface="+mj-ea"/>
                <a:cs typeface="+mj-cs"/>
              </a:rPr>
              <a:t>2017)</a:t>
            </a:r>
            <a:endParaRPr lang="en-US" dirty="0">
              <a:solidFill>
                <a:srgbClr val="002060"/>
              </a:solidFill>
            </a:endParaRPr>
          </a:p>
        </p:txBody>
      </p:sp>
      <p:sp>
        <p:nvSpPr>
          <p:cNvPr id="14" name="Title 1"/>
          <p:cNvSpPr txBox="1">
            <a:spLocks/>
          </p:cNvSpPr>
          <p:nvPr/>
        </p:nvSpPr>
        <p:spPr bwMode="auto">
          <a:xfrm>
            <a:off x="40217" y="705020"/>
            <a:ext cx="396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Diagnosis by Age Group</a:t>
            </a:r>
            <a:endParaRPr lang="en-US" sz="2000"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8890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Diagnosis by Year (Number)</a:t>
            </a:r>
            <a:endParaRPr lang="en-US" sz="2400"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46315706"/>
              </p:ext>
            </p:extLst>
          </p:nvPr>
        </p:nvGraphicFramePr>
        <p:xfrm>
          <a:off x="152400" y="1143000"/>
          <a:ext cx="86868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0453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Gender</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91500450"/>
              </p:ext>
            </p:extLst>
          </p:nvPr>
        </p:nvGraphicFramePr>
        <p:xfrm>
          <a:off x="0" y="1295400"/>
          <a:ext cx="8991600" cy="494020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0440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Location</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03439266"/>
              </p:ext>
            </p:extLst>
          </p:nvPr>
        </p:nvGraphicFramePr>
        <p:xfrm>
          <a:off x="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2017)</a:t>
            </a:r>
            <a:endParaRPr lang="en-US" dirty="0">
              <a:solidFill>
                <a:srgbClr val="002060"/>
              </a:solidFill>
            </a:endParaRPr>
          </a:p>
        </p:txBody>
      </p:sp>
      <p:sp>
        <p:nvSpPr>
          <p:cNvPr id="23" name="TextBox 22"/>
          <p:cNvSpPr txBox="1"/>
          <p:nvPr/>
        </p:nvSpPr>
        <p:spPr>
          <a:xfrm>
            <a:off x="4882979" y="5743526"/>
            <a:ext cx="4094008" cy="276999"/>
          </a:xfrm>
          <a:prstGeom prst="rect">
            <a:avLst/>
          </a:prstGeom>
          <a:noFill/>
        </p:spPr>
        <p:txBody>
          <a:bodyPr wrap="square" rtlCol="0">
            <a:spAutoFit/>
          </a:bodyPr>
          <a:lstStyle/>
          <a:p>
            <a:r>
              <a:rPr lang="en-US" sz="1200" b="1" u="sng" dirty="0" smtClean="0">
                <a:solidFill>
                  <a:schemeClr val="bg2"/>
                </a:solidFill>
              </a:rPr>
              <a:t>Total number of transplants reported</a:t>
            </a:r>
            <a:r>
              <a:rPr lang="en-US" sz="1200" b="1" dirty="0" smtClean="0">
                <a:solidFill>
                  <a:schemeClr val="bg2"/>
                </a:solidFill>
              </a:rPr>
              <a:t>:</a:t>
            </a:r>
          </a:p>
        </p:txBody>
      </p:sp>
      <p:sp>
        <p:nvSpPr>
          <p:cNvPr id="4" name="pvalues"/>
          <p:cNvSpPr txBox="1"/>
          <p:nvPr/>
        </p:nvSpPr>
        <p:spPr>
          <a:xfrm>
            <a:off x="4893374" y="5936388"/>
            <a:ext cx="3754297" cy="276999"/>
          </a:xfrm>
          <a:prstGeom prst="rect">
            <a:avLst/>
          </a:prstGeom>
          <a:noFill/>
        </p:spPr>
        <p:txBody>
          <a:bodyPr wrap="square" rtlCol="0">
            <a:spAutoFit/>
          </a:bodyPr>
          <a:lstStyle/>
          <a:p>
            <a:r>
              <a:rPr lang="en-US" sz="1200" b="1" dirty="0" smtClean="0">
                <a:solidFill>
                  <a:schemeClr val="bg2"/>
                </a:solidFill>
              </a:rPr>
              <a:t>Europe = 480, North America = 483, Other = 104</a:t>
            </a:r>
            <a:endParaRPr lang="en-US" sz="1200"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88914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Age Distribution by </a:t>
            </a:r>
            <a:r>
              <a:rPr lang="en-US" sz="2400" dirty="0">
                <a:solidFill>
                  <a:srgbClr val="002060"/>
                </a:solidFill>
              </a:rPr>
              <a:t>Diagnosis</a:t>
            </a:r>
            <a:r>
              <a:rPr lang="en-US" sz="2300" dirty="0" smtClean="0">
                <a:solidFill>
                  <a:srgbClr val="002060"/>
                </a:solidFill>
              </a:rPr>
              <a:t/>
            </a:r>
            <a:br>
              <a:rPr lang="en-US" sz="23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2767471"/>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2017)</a:t>
            </a:r>
            <a:endParaRPr lang="en-US" dirty="0">
              <a:solidFill>
                <a:srgbClr val="002060"/>
              </a:solidFill>
            </a:endParaRPr>
          </a:p>
        </p:txBody>
      </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9368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381000" y="1066800"/>
            <a:ext cx="8458200" cy="4114800"/>
          </a:xfrm>
        </p:spPr>
        <p:txBody>
          <a:bodyPr lIns="9144" rIns="9144"/>
          <a:lstStyle/>
          <a:p>
            <a:pPr>
              <a:lnSpc>
                <a:spcPct val="120000"/>
              </a:lnSpc>
              <a:buClr>
                <a:srgbClr val="0070C0"/>
              </a:buClr>
            </a:pPr>
            <a:r>
              <a:rPr lang="en-US" sz="2600" b="1" dirty="0" smtClean="0">
                <a:solidFill>
                  <a:srgbClr val="002060"/>
                </a:solidFill>
              </a:rPr>
              <a:t>Donor, recipient and center characteristics: slides 3-23</a:t>
            </a:r>
          </a:p>
          <a:p>
            <a:pPr>
              <a:lnSpc>
                <a:spcPct val="120000"/>
              </a:lnSpc>
              <a:buClr>
                <a:srgbClr val="0070C0"/>
              </a:buClr>
            </a:pPr>
            <a:r>
              <a:rPr lang="en-US" sz="2600" b="1" dirty="0" smtClean="0">
                <a:solidFill>
                  <a:srgbClr val="002060"/>
                </a:solidFill>
              </a:rPr>
              <a:t>Post-transplant – survival and other outcomes: slides 24-63</a:t>
            </a:r>
          </a:p>
          <a:p>
            <a:pPr>
              <a:lnSpc>
                <a:spcPct val="120000"/>
              </a:lnSpc>
              <a:buClr>
                <a:srgbClr val="0070C0"/>
              </a:buClr>
            </a:pPr>
            <a:r>
              <a:rPr lang="en-US" sz="2600" b="1" dirty="0">
                <a:solidFill>
                  <a:srgbClr val="002060"/>
                </a:solidFill>
              </a:rPr>
              <a:t>Induction and </a:t>
            </a:r>
            <a:r>
              <a:rPr lang="en-US" sz="2600" b="1" dirty="0" smtClean="0">
                <a:solidFill>
                  <a:srgbClr val="002060"/>
                </a:solidFill>
              </a:rPr>
              <a:t>maintenance immunosuppression: slides 64-72</a:t>
            </a:r>
          </a:p>
          <a:p>
            <a:pPr>
              <a:lnSpc>
                <a:spcPct val="120000"/>
              </a:lnSpc>
              <a:buClr>
                <a:srgbClr val="0070C0"/>
              </a:buClr>
            </a:pPr>
            <a:r>
              <a:rPr lang="en-US" sz="2600" b="1" dirty="0" smtClean="0">
                <a:solidFill>
                  <a:srgbClr val="002060"/>
                </a:solidFill>
              </a:rPr>
              <a:t>Post-transplant morbidities: slides 73-90</a:t>
            </a:r>
          </a:p>
          <a:p>
            <a:pPr>
              <a:lnSpc>
                <a:spcPct val="120000"/>
              </a:lnSpc>
              <a:buClr>
                <a:srgbClr val="0070C0"/>
              </a:buClr>
            </a:pPr>
            <a:r>
              <a:rPr lang="en-US" sz="2600" b="1" dirty="0" smtClean="0">
                <a:solidFill>
                  <a:srgbClr val="002060"/>
                </a:solidFill>
              </a:rPr>
              <a:t>Multivariable analyses: slides 91-101</a:t>
            </a:r>
          </a:p>
          <a:p>
            <a:pPr>
              <a:lnSpc>
                <a:spcPct val="120000"/>
              </a:lnSpc>
              <a:buClr>
                <a:srgbClr val="0070C0"/>
              </a:buClr>
            </a:pPr>
            <a:r>
              <a:rPr lang="en-US" sz="2600" b="1" dirty="0" smtClean="0">
                <a:solidFill>
                  <a:srgbClr val="002060"/>
                </a:solidFill>
              </a:rPr>
              <a:t>Focus theme: slides </a:t>
            </a:r>
            <a:r>
              <a:rPr lang="en-US" sz="2600" b="1" dirty="0" smtClean="0">
                <a:solidFill>
                  <a:srgbClr val="002060"/>
                </a:solidFill>
              </a:rPr>
              <a:t>102-109</a:t>
            </a:r>
            <a:endParaRPr lang="en-US" sz="2800" b="1" dirty="0" smtClean="0">
              <a:solidFill>
                <a:srgbClr val="002060"/>
              </a:solidFill>
            </a:endParaRPr>
          </a:p>
          <a:p>
            <a:pPr>
              <a:buNone/>
            </a:pPr>
            <a:endParaRPr lang="en-US"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10239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Diagnosis Distribution by Era</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59566412"/>
              </p:ext>
            </p:extLst>
          </p:nvPr>
        </p:nvGraphicFramePr>
        <p:xfrm>
          <a:off x="0" y="1295399"/>
          <a:ext cx="8991600" cy="4896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1988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04060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Age Distribution by Era and Diagnosis</a:t>
            </a:r>
            <a:r>
              <a:rPr lang="en-US" sz="2300" dirty="0" smtClean="0">
                <a:solidFill>
                  <a:srgbClr val="002060"/>
                </a:solidFill>
              </a:rPr>
              <a:t/>
            </a:r>
            <a:br>
              <a:rPr lang="en-US" sz="23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7969210"/>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2000 – June 2017)</a:t>
            </a:r>
            <a:endParaRPr lang="en-US" dirty="0">
              <a:solidFill>
                <a:srgbClr val="002060"/>
              </a:solidFill>
            </a:endParaRPr>
          </a:p>
        </p:txBody>
      </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002060"/>
                </a:solidFill>
              </a:rPr>
              <a:t>NOTE: Unknown diagnoses were excluded from this tabulation. Analysis includes deceased and living donor </a:t>
            </a:r>
            <a:r>
              <a:rPr lang="en-US" sz="1200" b="1" dirty="0" smtClean="0">
                <a:solidFill>
                  <a:srgbClr val="002060"/>
                </a:solidFill>
              </a:rPr>
              <a:t>transplants.</a:t>
            </a:r>
            <a:endParaRPr lang="en-US" sz="1200" dirty="0">
              <a:solidFill>
                <a:srgbClr val="002060"/>
              </a:solidFill>
            </a:endParaRPr>
          </a:p>
        </p:txBody>
      </p:sp>
      <p:sp>
        <p:nvSpPr>
          <p:cNvPr id="4" name="TextBox 3"/>
          <p:cNvSpPr txBox="1"/>
          <p:nvPr/>
        </p:nvSpPr>
        <p:spPr>
          <a:xfrm>
            <a:off x="892622" y="5638800"/>
            <a:ext cx="848961" cy="323165"/>
          </a:xfrm>
          <a:prstGeom prst="rect">
            <a:avLst/>
          </a:prstGeom>
          <a:noFill/>
        </p:spPr>
        <p:txBody>
          <a:bodyPr wrap="square" rtlCol="0">
            <a:spAutoFit/>
          </a:bodyPr>
          <a:lstStyle/>
          <a:p>
            <a:pPr algn="ctr"/>
            <a:r>
              <a:rPr lang="en-US" sz="1500" b="1" dirty="0" smtClean="0">
                <a:solidFill>
                  <a:srgbClr val="0070C0"/>
                </a:solidFill>
              </a:rPr>
              <a:t>CF</a:t>
            </a:r>
            <a:endParaRPr lang="en-US" sz="1500" b="1" dirty="0">
              <a:solidFill>
                <a:srgbClr val="0070C0"/>
              </a:solidFill>
            </a:endParaRPr>
          </a:p>
        </p:txBody>
      </p:sp>
      <p:sp>
        <p:nvSpPr>
          <p:cNvPr id="13" name="TextBox 12"/>
          <p:cNvSpPr txBox="1"/>
          <p:nvPr/>
        </p:nvSpPr>
        <p:spPr>
          <a:xfrm>
            <a:off x="4355872" y="5638800"/>
            <a:ext cx="1138257" cy="553998"/>
          </a:xfrm>
          <a:prstGeom prst="rect">
            <a:avLst/>
          </a:prstGeom>
          <a:noFill/>
        </p:spPr>
        <p:txBody>
          <a:bodyPr wrap="square" rtlCol="0">
            <a:spAutoFit/>
          </a:bodyPr>
          <a:lstStyle/>
          <a:p>
            <a:pPr algn="ctr"/>
            <a:r>
              <a:rPr lang="en-US" sz="1500" b="1" dirty="0" smtClean="0">
                <a:solidFill>
                  <a:srgbClr val="0070C0"/>
                </a:solidFill>
              </a:rPr>
              <a:t>OB (non-Retx)</a:t>
            </a:r>
            <a:endParaRPr lang="en-US" sz="1500" b="1" dirty="0">
              <a:solidFill>
                <a:srgbClr val="0070C0"/>
              </a:solidFill>
            </a:endParaRPr>
          </a:p>
        </p:txBody>
      </p:sp>
      <p:sp>
        <p:nvSpPr>
          <p:cNvPr id="17" name="TextBox 16"/>
          <p:cNvSpPr txBox="1"/>
          <p:nvPr/>
        </p:nvSpPr>
        <p:spPr>
          <a:xfrm>
            <a:off x="3266758" y="5638800"/>
            <a:ext cx="848961" cy="553998"/>
          </a:xfrm>
          <a:prstGeom prst="rect">
            <a:avLst/>
          </a:prstGeom>
          <a:noFill/>
        </p:spPr>
        <p:txBody>
          <a:bodyPr wrap="square" rtlCol="0">
            <a:spAutoFit/>
          </a:bodyPr>
          <a:lstStyle/>
          <a:p>
            <a:pPr algn="ctr"/>
            <a:r>
              <a:rPr lang="en-US" sz="1500" b="1" dirty="0" smtClean="0">
                <a:solidFill>
                  <a:srgbClr val="0070C0"/>
                </a:solidFill>
              </a:rPr>
              <a:t>ILD Other</a:t>
            </a:r>
            <a:endParaRPr lang="en-US" sz="1500" b="1" dirty="0">
              <a:solidFill>
                <a:srgbClr val="0070C0"/>
              </a:solidFill>
            </a:endParaRPr>
          </a:p>
        </p:txBody>
      </p:sp>
      <p:sp>
        <p:nvSpPr>
          <p:cNvPr id="18" name="TextBox 17"/>
          <p:cNvSpPr txBox="1"/>
          <p:nvPr/>
        </p:nvSpPr>
        <p:spPr>
          <a:xfrm>
            <a:off x="1891442" y="5638800"/>
            <a:ext cx="1286406" cy="323165"/>
          </a:xfrm>
          <a:prstGeom prst="rect">
            <a:avLst/>
          </a:prstGeom>
          <a:noFill/>
        </p:spPr>
        <p:txBody>
          <a:bodyPr wrap="square" rtlCol="0">
            <a:spAutoFit/>
          </a:bodyPr>
          <a:lstStyle/>
          <a:p>
            <a:pPr algn="ctr"/>
            <a:r>
              <a:rPr lang="en-US" sz="1500" b="1" dirty="0" smtClean="0">
                <a:solidFill>
                  <a:srgbClr val="0070C0"/>
                </a:solidFill>
              </a:rPr>
              <a:t>ILD</a:t>
            </a:r>
            <a:endParaRPr lang="en-US" sz="1500" b="1" dirty="0">
              <a:solidFill>
                <a:srgbClr val="0070C0"/>
              </a:solidFill>
            </a:endParaRPr>
          </a:p>
        </p:txBody>
      </p:sp>
      <p:sp>
        <p:nvSpPr>
          <p:cNvPr id="20" name="TextBox 19"/>
          <p:cNvSpPr txBox="1"/>
          <p:nvPr/>
        </p:nvSpPr>
        <p:spPr>
          <a:xfrm>
            <a:off x="6847239" y="5638800"/>
            <a:ext cx="848961" cy="553998"/>
          </a:xfrm>
          <a:prstGeom prst="rect">
            <a:avLst/>
          </a:prstGeom>
          <a:noFill/>
        </p:spPr>
        <p:txBody>
          <a:bodyPr wrap="square" rtlCol="0">
            <a:spAutoFit/>
          </a:bodyPr>
          <a:lstStyle/>
          <a:p>
            <a:pPr algn="ctr"/>
            <a:r>
              <a:rPr lang="en-US" sz="1500" b="1" dirty="0">
                <a:solidFill>
                  <a:srgbClr val="0070C0"/>
                </a:solidFill>
              </a:rPr>
              <a:t>PH-not IPAH</a:t>
            </a:r>
          </a:p>
        </p:txBody>
      </p:sp>
      <p:sp>
        <p:nvSpPr>
          <p:cNvPr id="21" name="TextBox 20"/>
          <p:cNvSpPr txBox="1"/>
          <p:nvPr/>
        </p:nvSpPr>
        <p:spPr>
          <a:xfrm>
            <a:off x="7690055" y="5638800"/>
            <a:ext cx="1396473" cy="323165"/>
          </a:xfrm>
          <a:prstGeom prst="rect">
            <a:avLst/>
          </a:prstGeom>
          <a:noFill/>
        </p:spPr>
        <p:txBody>
          <a:bodyPr wrap="square" rtlCol="0">
            <a:spAutoFit/>
          </a:bodyPr>
          <a:lstStyle/>
          <a:p>
            <a:pPr algn="ctr"/>
            <a:r>
              <a:rPr lang="en-US" sz="1500" b="1" dirty="0" smtClean="0">
                <a:solidFill>
                  <a:srgbClr val="0070C0"/>
                </a:solidFill>
              </a:rPr>
              <a:t>Other</a:t>
            </a:r>
            <a:endParaRPr lang="en-US" sz="1500" b="1" dirty="0">
              <a:solidFill>
                <a:srgbClr val="0070C0"/>
              </a:solidFill>
            </a:endParaRPr>
          </a:p>
        </p:txBody>
      </p:sp>
      <p:sp>
        <p:nvSpPr>
          <p:cNvPr id="22" name="TextBox 21"/>
          <p:cNvSpPr txBox="1"/>
          <p:nvPr/>
        </p:nvSpPr>
        <p:spPr>
          <a:xfrm>
            <a:off x="5562600" y="5638800"/>
            <a:ext cx="975437" cy="323165"/>
          </a:xfrm>
          <a:prstGeom prst="rect">
            <a:avLst/>
          </a:prstGeom>
          <a:noFill/>
        </p:spPr>
        <p:txBody>
          <a:bodyPr wrap="square" rtlCol="0">
            <a:spAutoFit/>
          </a:bodyPr>
          <a:lstStyle/>
          <a:p>
            <a:pPr algn="ctr"/>
            <a:r>
              <a:rPr lang="en-US" sz="1500" b="1" dirty="0" smtClean="0">
                <a:solidFill>
                  <a:srgbClr val="0070C0"/>
                </a:solidFill>
              </a:rPr>
              <a:t>IPAH</a:t>
            </a:r>
            <a:endParaRPr lang="en-US" sz="1500" b="1" dirty="0">
              <a:solidFill>
                <a:srgbClr val="0070C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07987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Age Distribution by Location</a:t>
            </a:r>
            <a:r>
              <a:rPr lang="en-US" sz="2300" dirty="0" smtClean="0">
                <a:solidFill>
                  <a:srgbClr val="002060"/>
                </a:solidFill>
              </a:rPr>
              <a:t/>
            </a:r>
            <a:br>
              <a:rPr lang="en-US" sz="23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167411" y="1439319"/>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57221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 Donor Age Distribution by Location</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76200" y="14478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5779109"/>
            <a:ext cx="4572000" cy="461665"/>
          </a:xfrm>
          <a:prstGeom prst="rect">
            <a:avLst/>
          </a:prstGeom>
          <a:noFill/>
        </p:spPr>
        <p:txBody>
          <a:bodyPr wrap="square" rtlCol="0">
            <a:spAutoFit/>
          </a:bodyPr>
          <a:lstStyle/>
          <a:p>
            <a:r>
              <a:rPr lang="en-US" sz="1200" b="1" dirty="0" smtClean="0">
                <a:solidFill>
                  <a:srgbClr val="002060"/>
                </a:solidFill>
              </a:rPr>
              <a:t>NOTE: Transplants with unknown donor age and living donor transplants were excluded from this tabulation.</a:t>
            </a:r>
            <a:endParaRPr lang="en-US" sz="1200" dirty="0" smtClean="0">
              <a:solidFill>
                <a:srgbClr val="002060"/>
              </a:solidFill>
            </a:endParaRPr>
          </a:p>
        </p:txBody>
      </p:sp>
      <p:sp>
        <p:nvSpPr>
          <p:cNvPr id="4" name="title_cohort"/>
          <p:cNvSpPr txBox="1"/>
          <p:nvPr/>
        </p:nvSpPr>
        <p:spPr>
          <a:xfrm>
            <a:off x="2146979" y="106535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2017)</a:t>
            </a:r>
            <a:endParaRPr lang="en-US" dirty="0">
              <a:solidFill>
                <a:srgbClr val="002060"/>
              </a:solidFill>
            </a:endParaRPr>
          </a:p>
        </p:txBody>
      </p:sp>
      <p:sp>
        <p:nvSpPr>
          <p:cNvPr id="13" name="TextBox 12"/>
          <p:cNvSpPr txBox="1"/>
          <p:nvPr/>
        </p:nvSpPr>
        <p:spPr>
          <a:xfrm>
            <a:off x="4882979" y="6047601"/>
            <a:ext cx="4094008" cy="276999"/>
          </a:xfrm>
          <a:prstGeom prst="rect">
            <a:avLst/>
          </a:prstGeom>
          <a:noFill/>
        </p:spPr>
        <p:txBody>
          <a:bodyPr wrap="square" rtlCol="0">
            <a:spAutoFit/>
          </a:bodyPr>
          <a:lstStyle/>
          <a:p>
            <a:r>
              <a:rPr lang="en-US" sz="1200" b="1" u="sng" dirty="0" smtClean="0">
                <a:solidFill>
                  <a:schemeClr val="bg2"/>
                </a:solidFill>
              </a:rPr>
              <a:t>Total number of transplants reported</a:t>
            </a:r>
            <a:r>
              <a:rPr lang="en-US" sz="1200" b="1" dirty="0" smtClean="0">
                <a:solidFill>
                  <a:schemeClr val="bg2"/>
                </a:solidFill>
              </a:rPr>
              <a:t>:</a:t>
            </a:r>
          </a:p>
        </p:txBody>
      </p:sp>
      <p:sp>
        <p:nvSpPr>
          <p:cNvPr id="14" name="pvalues"/>
          <p:cNvSpPr txBox="1"/>
          <p:nvPr/>
        </p:nvSpPr>
        <p:spPr>
          <a:xfrm>
            <a:off x="4893374" y="6224715"/>
            <a:ext cx="3754297" cy="276999"/>
          </a:xfrm>
          <a:prstGeom prst="rect">
            <a:avLst/>
          </a:prstGeom>
          <a:noFill/>
        </p:spPr>
        <p:txBody>
          <a:bodyPr wrap="square" rtlCol="0">
            <a:spAutoFit/>
          </a:bodyPr>
          <a:lstStyle/>
          <a:p>
            <a:r>
              <a:rPr lang="en-US" sz="1200" b="1" dirty="0" smtClean="0">
                <a:solidFill>
                  <a:schemeClr val="bg2"/>
                </a:solidFill>
              </a:rPr>
              <a:t>Europe = 480, North America = 483, Other = 104</a:t>
            </a:r>
            <a:endParaRPr lang="en-US" sz="1200" dirty="0">
              <a:solidFill>
                <a:schemeClr val="bg2"/>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12882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a:t>
            </a:r>
            <a:br>
              <a:rPr lang="en-US" sz="4000" dirty="0" smtClean="0">
                <a:solidFill>
                  <a:srgbClr val="002060"/>
                </a:solidFill>
              </a:rPr>
            </a:br>
            <a:r>
              <a:rPr lang="en-US" sz="4000" dirty="0" smtClean="0">
                <a:solidFill>
                  <a:srgbClr val="002060"/>
                </a:solidFill>
              </a:rPr>
              <a:t>Survival and Other Outcomes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27313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292388"/>
          </a:xfrm>
          <a:prstGeom prst="rect">
            <a:avLst/>
          </a:prstGeom>
          <a:noFill/>
        </p:spPr>
        <p:txBody>
          <a:bodyPr wrap="square" rtlCol="0">
            <a:spAutoFit/>
          </a:bodyPr>
          <a:lstStyle/>
          <a:p>
            <a:pPr algn="ctr"/>
            <a:r>
              <a:rPr lang="en-US" sz="1300" b="1" dirty="0" smtClean="0">
                <a:solidFill>
                  <a:schemeClr val="bg2"/>
                </a:solidFill>
              </a:rPr>
              <a:t>p = 0.1672</a:t>
            </a:r>
            <a:endParaRPr lang="en-US" sz="1300" b="1" dirty="0">
              <a:solidFill>
                <a:schemeClr val="bg2"/>
              </a:solidFill>
            </a:endParaRPr>
          </a:p>
        </p:txBody>
      </p:sp>
      <p:sp>
        <p:nvSpPr>
          <p:cNvPr id="18" name="median_survival"/>
          <p:cNvSpPr txBox="1"/>
          <p:nvPr/>
        </p:nvSpPr>
        <p:spPr>
          <a:xfrm>
            <a:off x="1152822" y="4851417"/>
            <a:ext cx="2410288"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 6.0; Pediatric = 5.5</a:t>
            </a:r>
            <a:endParaRPr lang="en-US" sz="1400" b="1" dirty="0">
              <a:solidFill>
                <a:schemeClr val="bg2"/>
              </a:solidFill>
            </a:endParaRPr>
          </a:p>
        </p:txBody>
      </p:sp>
      <p:sp>
        <p:nvSpPr>
          <p:cNvPr id="5" name="title_cohort"/>
          <p:cNvSpPr txBox="1"/>
          <p:nvPr/>
        </p:nvSpPr>
        <p:spPr>
          <a:xfrm>
            <a:off x="2357966"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90881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a:t>
            </a:r>
            <a:r>
              <a:rPr lang="en-US" sz="2400" dirty="0" smtClean="0">
                <a:solidFill>
                  <a:srgbClr val="002060"/>
                </a:solidFill>
              </a:rPr>
              <a:t>by Recipient Age Group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5240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292388"/>
          </a:xfrm>
          <a:prstGeom prst="rect">
            <a:avLst/>
          </a:prstGeom>
          <a:noFill/>
        </p:spPr>
        <p:txBody>
          <a:bodyPr wrap="square" rtlCol="0">
            <a:spAutoFit/>
          </a:bodyPr>
          <a:lstStyle/>
          <a:p>
            <a:pPr algn="ctr"/>
            <a:r>
              <a:rPr lang="en-US" sz="1300" b="1" dirty="0" smtClean="0">
                <a:solidFill>
                  <a:schemeClr val="bg2"/>
                </a:solidFill>
              </a:rPr>
              <a:t>p = 0.0089</a:t>
            </a:r>
            <a:endParaRPr lang="en-US" sz="1300" b="1" dirty="0">
              <a:solidFill>
                <a:schemeClr val="bg2"/>
              </a:solidFill>
            </a:endParaRPr>
          </a:p>
        </p:txBody>
      </p:sp>
      <p:sp>
        <p:nvSpPr>
          <p:cNvPr id="18" name="median_survival"/>
          <p:cNvSpPr txBox="1"/>
          <p:nvPr/>
        </p:nvSpPr>
        <p:spPr>
          <a:xfrm>
            <a:off x="1152822" y="4851417"/>
            <a:ext cx="2410288"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 8.2; Pediatric = 8.9</a:t>
            </a:r>
            <a:endParaRPr lang="en-US" sz="1400" b="1" dirty="0">
              <a:solidFill>
                <a:schemeClr val="bg2"/>
              </a:solidFill>
            </a:endParaRPr>
          </a:p>
        </p:txBody>
      </p:sp>
      <p:sp>
        <p:nvSpPr>
          <p:cNvPr id="5" name="title_cohort"/>
          <p:cNvSpPr txBox="1"/>
          <p:nvPr/>
        </p:nvSpPr>
        <p:spPr>
          <a:xfrm>
            <a:off x="2057400" y="11619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4259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886200" y="2673460"/>
            <a:ext cx="46482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p&lt;0.0001</a:t>
            </a:r>
          </a:p>
          <a:p>
            <a:r>
              <a:rPr lang="en-US" sz="1300" b="1" dirty="0" smtClean="0">
                <a:solidFill>
                  <a:schemeClr val="bg2"/>
                </a:solidFill>
              </a:rPr>
              <a:t>Adult, Single vs. Pediatric: p&lt;0.0001</a:t>
            </a:r>
          </a:p>
          <a:p>
            <a:r>
              <a:rPr lang="en-US" sz="1300" b="1" dirty="0" smtClean="0">
                <a:solidFill>
                  <a:schemeClr val="bg2"/>
                </a:solidFill>
              </a:rPr>
              <a:t>Adult, Bilateral/Double vs. Pediatric: p = 0.0002</a:t>
            </a:r>
            <a:endParaRPr lang="en-US" sz="1300" b="1" dirty="0">
              <a:solidFill>
                <a:schemeClr val="bg2"/>
              </a:solidFill>
            </a:endParaRPr>
          </a:p>
        </p:txBody>
      </p:sp>
      <p:sp>
        <p:nvSpPr>
          <p:cNvPr id="18" name="median_survival"/>
          <p:cNvSpPr txBox="1"/>
          <p:nvPr/>
        </p:nvSpPr>
        <p:spPr>
          <a:xfrm>
            <a:off x="1100799" y="4462647"/>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Single=4.6;</a:t>
            </a:r>
          </a:p>
          <a:p>
            <a:pPr algn="l"/>
            <a:r>
              <a:rPr lang="en-US" sz="1400" b="1" dirty="0" smtClean="0">
                <a:solidFill>
                  <a:schemeClr val="bg2"/>
                </a:solidFill>
              </a:rPr>
              <a:t>Adult, Bilateral/Double=7.4; Pediatric=5.5</a:t>
            </a:r>
            <a:endParaRPr lang="en-US" sz="1400" b="1" dirty="0">
              <a:solidFill>
                <a:schemeClr val="bg2"/>
              </a:solidFill>
            </a:endParaRPr>
          </a:p>
        </p:txBody>
      </p:sp>
      <p:sp>
        <p:nvSpPr>
          <p:cNvPr id="3" name="title_cohort"/>
          <p:cNvSpPr txBox="1"/>
          <p:nvPr/>
        </p:nvSpPr>
        <p:spPr>
          <a:xfrm>
            <a:off x="2125100" y="95837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33351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2762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CF</a:t>
            </a:r>
            <a:endParaRPr lang="en-US" sz="2000" dirty="0">
              <a:solidFill>
                <a:srgbClr val="0070C0"/>
              </a:solidFill>
            </a:endParaRPr>
          </a:p>
        </p:txBody>
      </p:sp>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4191000" y="2741914"/>
            <a:ext cx="46482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p&lt;0.0001</a:t>
            </a:r>
          </a:p>
          <a:p>
            <a:r>
              <a:rPr lang="en-US" sz="1300" b="1" dirty="0" smtClean="0">
                <a:solidFill>
                  <a:schemeClr val="bg2"/>
                </a:solidFill>
              </a:rPr>
              <a:t>Adult, Single vs. Pediatric: p = 0.0207</a:t>
            </a:r>
          </a:p>
          <a:p>
            <a:r>
              <a:rPr lang="en-US" sz="1300" b="1" dirty="0" smtClean="0">
                <a:solidFill>
                  <a:schemeClr val="bg2"/>
                </a:solidFill>
              </a:rPr>
              <a:t>Adult, Bilateral/Double vs. Pediatric: p&lt;0.0001</a:t>
            </a:r>
            <a:endParaRPr lang="en-US" sz="1300" b="1" dirty="0">
              <a:solidFill>
                <a:schemeClr val="bg2"/>
              </a:solidFill>
            </a:endParaRPr>
          </a:p>
        </p:txBody>
      </p:sp>
      <p:sp>
        <p:nvSpPr>
          <p:cNvPr id="18" name="median_survival"/>
          <p:cNvSpPr txBox="1"/>
          <p:nvPr/>
        </p:nvSpPr>
        <p:spPr>
          <a:xfrm>
            <a:off x="1100799" y="4462647"/>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Single=3.8;</a:t>
            </a:r>
          </a:p>
          <a:p>
            <a:pPr algn="l"/>
            <a:r>
              <a:rPr lang="en-US" sz="1400" b="1" dirty="0" smtClean="0">
                <a:solidFill>
                  <a:schemeClr val="bg2"/>
                </a:solidFill>
              </a:rPr>
              <a:t>Adult, Bilateral/Double=9.5; Pediatric=5.4</a:t>
            </a:r>
            <a:endParaRPr lang="en-US" sz="1400" b="1" dirty="0">
              <a:solidFill>
                <a:schemeClr val="bg2"/>
              </a:solidFill>
            </a:endParaRPr>
          </a:p>
        </p:txBody>
      </p:sp>
      <p:sp>
        <p:nvSpPr>
          <p:cNvPr id="3" name="title_cohort"/>
          <p:cNvSpPr txBox="1"/>
          <p:nvPr/>
        </p:nvSpPr>
        <p:spPr>
          <a:xfrm>
            <a:off x="0" y="958374"/>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235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2762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IPAH</a:t>
            </a:r>
            <a:endParaRPr lang="en-US" sz="2000" dirty="0">
              <a:solidFill>
                <a:srgbClr val="0070C0"/>
              </a:solidFill>
            </a:endParaRPr>
          </a:p>
        </p:txBody>
      </p:sp>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657661"/>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886200" y="2782154"/>
            <a:ext cx="46482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p&lt;0.0001</a:t>
            </a:r>
          </a:p>
          <a:p>
            <a:r>
              <a:rPr lang="en-US" sz="1300" b="1" dirty="0" smtClean="0">
                <a:solidFill>
                  <a:schemeClr val="bg2"/>
                </a:solidFill>
              </a:rPr>
              <a:t>Adult, Single vs. Pediatric: p&lt;0.0001</a:t>
            </a:r>
          </a:p>
          <a:p>
            <a:r>
              <a:rPr lang="en-US" sz="1300" b="1" dirty="0" smtClean="0">
                <a:solidFill>
                  <a:schemeClr val="bg2"/>
                </a:solidFill>
              </a:rPr>
              <a:t>Adult, Bilateral/Double vs. Pediatric: p = 0.3485</a:t>
            </a:r>
            <a:endParaRPr lang="en-US" sz="1300" b="1" dirty="0">
              <a:solidFill>
                <a:schemeClr val="bg2"/>
              </a:solidFill>
            </a:endParaRPr>
          </a:p>
        </p:txBody>
      </p:sp>
      <p:sp>
        <p:nvSpPr>
          <p:cNvPr id="18" name="median_survival"/>
          <p:cNvSpPr txBox="1"/>
          <p:nvPr/>
        </p:nvSpPr>
        <p:spPr>
          <a:xfrm>
            <a:off x="1100799" y="4462647"/>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Single=3.4;</a:t>
            </a:r>
          </a:p>
          <a:p>
            <a:pPr algn="l"/>
            <a:r>
              <a:rPr lang="en-US" sz="1400" b="1" dirty="0" smtClean="0">
                <a:solidFill>
                  <a:schemeClr val="bg2"/>
                </a:solidFill>
              </a:rPr>
              <a:t>Adult, Bilateral/Double=7.2; Pediatric=7.2</a:t>
            </a:r>
            <a:endParaRPr lang="en-US" sz="1400" b="1" dirty="0">
              <a:solidFill>
                <a:schemeClr val="bg2"/>
              </a:solidFill>
            </a:endParaRPr>
          </a:p>
        </p:txBody>
      </p:sp>
      <p:sp>
        <p:nvSpPr>
          <p:cNvPr id="3" name="title_cohort"/>
          <p:cNvSpPr txBox="1"/>
          <p:nvPr/>
        </p:nvSpPr>
        <p:spPr>
          <a:xfrm>
            <a:off x="0" y="958374"/>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7558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Donor, Recipient and Center Characteristics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66427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Age Group,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7438387"/>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433250" y="2304424"/>
            <a:ext cx="5334000" cy="1000274"/>
          </a:xfrm>
          <a:prstGeom prst="rect">
            <a:avLst/>
          </a:prstGeom>
          <a:solidFill>
            <a:schemeClr val="tx1"/>
          </a:solidFill>
        </p:spPr>
        <p:txBody>
          <a:bodyPr wrap="square" lIns="0" tIns="0" rIns="0" bIns="0" rtlCol="0">
            <a:spAutoFit/>
          </a:bodyPr>
          <a:lstStyle/>
          <a:p>
            <a:r>
              <a:rPr lang="en-US" sz="1300" b="1" dirty="0" smtClean="0">
                <a:solidFill>
                  <a:schemeClr val="bg2"/>
                </a:solidFill>
              </a:rPr>
              <a:t>All pair-wise comparisons were significant at p &lt; 0.05 except:</a:t>
            </a:r>
          </a:p>
          <a:p>
            <a:pPr marL="285750" indent="-285750">
              <a:buFont typeface="Wingdings" panose="05000000000000000000" pitchFamily="2" charset="2"/>
              <a:buChar char="§"/>
            </a:pPr>
            <a:r>
              <a:rPr lang="en-US" sz="1300" b="1" dirty="0" smtClean="0">
                <a:solidFill>
                  <a:schemeClr val="bg2"/>
                </a:solidFill>
              </a:rPr>
              <a:t>Primary: Adult</a:t>
            </a:r>
            <a:r>
              <a:rPr lang="en-US" sz="1300" b="1" dirty="0">
                <a:solidFill>
                  <a:schemeClr val="bg2"/>
                </a:solidFill>
              </a:rPr>
              <a:t>, </a:t>
            </a:r>
            <a:r>
              <a:rPr lang="en-US" sz="1300" b="1" dirty="0" smtClean="0">
                <a:solidFill>
                  <a:schemeClr val="bg2"/>
                </a:solidFill>
              </a:rPr>
              <a:t>Bilateral/Double vs. Primary: Pediatric</a:t>
            </a:r>
          </a:p>
          <a:p>
            <a:pPr marL="285750" indent="-285750">
              <a:buFont typeface="Wingdings" panose="05000000000000000000" pitchFamily="2" charset="2"/>
              <a:buChar char="§"/>
            </a:pPr>
            <a:r>
              <a:rPr lang="en-US" sz="1300" b="1" dirty="0">
                <a:solidFill>
                  <a:schemeClr val="bg2"/>
                </a:solidFill>
              </a:rPr>
              <a:t>Primary: Adult, </a:t>
            </a:r>
            <a:r>
              <a:rPr lang="en-US" sz="1300" b="1" dirty="0" smtClean="0">
                <a:solidFill>
                  <a:schemeClr val="bg2"/>
                </a:solidFill>
              </a:rPr>
              <a:t>Single vs. Retx: </a:t>
            </a:r>
            <a:r>
              <a:rPr lang="en-US" sz="1300" b="1" dirty="0">
                <a:solidFill>
                  <a:schemeClr val="bg2"/>
                </a:solidFill>
              </a:rPr>
              <a:t>Adult, </a:t>
            </a:r>
            <a:r>
              <a:rPr lang="en-US" sz="1300" b="1" dirty="0" smtClean="0">
                <a:solidFill>
                  <a:schemeClr val="bg2"/>
                </a:solidFill>
              </a:rPr>
              <a:t>Bilateral/Double</a:t>
            </a:r>
          </a:p>
          <a:p>
            <a:pPr marL="285750" indent="-285750">
              <a:buFont typeface="Wingdings" panose="05000000000000000000" pitchFamily="2" charset="2"/>
              <a:buChar char="§"/>
            </a:pPr>
            <a:r>
              <a:rPr lang="en-US" sz="1300" b="1" dirty="0" smtClean="0">
                <a:solidFill>
                  <a:schemeClr val="bg2"/>
                </a:solidFill>
              </a:rPr>
              <a:t>Retx: Pediatric vs. </a:t>
            </a:r>
            <a:r>
              <a:rPr lang="en-US" sz="1300" b="1" dirty="0">
                <a:solidFill>
                  <a:schemeClr val="bg2"/>
                </a:solidFill>
              </a:rPr>
              <a:t>Primary: Adult, </a:t>
            </a:r>
            <a:r>
              <a:rPr lang="en-US" sz="1300" b="1" dirty="0" smtClean="0">
                <a:solidFill>
                  <a:schemeClr val="bg2"/>
                </a:solidFill>
              </a:rPr>
              <a:t>Single; Retx: Adult</a:t>
            </a:r>
            <a:r>
              <a:rPr lang="en-US" sz="1300" b="1" dirty="0">
                <a:solidFill>
                  <a:schemeClr val="bg2"/>
                </a:solidFill>
              </a:rPr>
              <a:t>, Bilateral/Double</a:t>
            </a:r>
            <a:r>
              <a:rPr lang="en-US" sz="1300" b="1" dirty="0" smtClean="0">
                <a:solidFill>
                  <a:schemeClr val="bg2"/>
                </a:solidFill>
              </a:rPr>
              <a:t> and Retx: Adult</a:t>
            </a:r>
            <a:r>
              <a:rPr lang="en-US" sz="1300" b="1" dirty="0">
                <a:solidFill>
                  <a:schemeClr val="bg2"/>
                </a:solidFill>
              </a:rPr>
              <a:t>, Single</a:t>
            </a:r>
          </a:p>
        </p:txBody>
      </p:sp>
      <p:sp>
        <p:nvSpPr>
          <p:cNvPr id="3" name="title_cohort"/>
          <p:cNvSpPr txBox="1"/>
          <p:nvPr/>
        </p:nvSpPr>
        <p:spPr>
          <a:xfrm>
            <a:off x="3653350" y="90394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5" name="TextBox 4"/>
          <p:cNvSpPr txBox="1"/>
          <p:nvPr/>
        </p:nvSpPr>
        <p:spPr>
          <a:xfrm>
            <a:off x="685800" y="866585"/>
            <a:ext cx="3581400" cy="461665"/>
          </a:xfrm>
          <a:prstGeom prst="rect">
            <a:avLst/>
          </a:prstGeom>
          <a:noFill/>
        </p:spPr>
        <p:txBody>
          <a:bodyPr wrap="square" rtlCol="0">
            <a:spAutoFit/>
          </a:bodyPr>
          <a:lstStyle/>
          <a:p>
            <a:r>
              <a:rPr lang="en-US" sz="2400" b="1" dirty="0">
                <a:solidFill>
                  <a:srgbClr val="002060"/>
                </a:solidFill>
              </a:rPr>
              <a:t>a</a:t>
            </a:r>
            <a:r>
              <a:rPr lang="en-US" sz="2400" b="1" dirty="0" smtClean="0">
                <a:solidFill>
                  <a:srgbClr val="002060"/>
                </a:solidFill>
              </a:rPr>
              <a:t>nd Transplant </a:t>
            </a:r>
            <a:r>
              <a:rPr lang="en-US" sz="2400" b="1" dirty="0">
                <a:solidFill>
                  <a:srgbClr val="002060"/>
                </a:solidFill>
              </a:rPr>
              <a:t>T</a:t>
            </a:r>
            <a:r>
              <a:rPr lang="en-US" sz="2400" b="1" dirty="0" smtClean="0">
                <a:solidFill>
                  <a:srgbClr val="002060"/>
                </a:solidFill>
              </a:rPr>
              <a:t>ype</a:t>
            </a:r>
            <a:endParaRPr lang="en-US" sz="2400" b="1" dirty="0">
              <a:solidFill>
                <a:srgbClr val="002060"/>
              </a:solidFill>
            </a:endParaRPr>
          </a:p>
        </p:txBody>
      </p:sp>
    </p:spTree>
    <p:extLst>
      <p:ext uri="{BB962C8B-B14F-4D97-AF65-F5344CB8AC3E}">
        <p14:creationId xmlns:p14="http://schemas.microsoft.com/office/powerpoint/2010/main" val="568955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a:t>
            </a:r>
            <a:r>
              <a:rPr lang="en-US" sz="2400" dirty="0" smtClean="0">
                <a:solidFill>
                  <a:srgbClr val="002060"/>
                </a:solidFill>
              </a:rPr>
              <a:t>by </a:t>
            </a:r>
            <a:r>
              <a:rPr lang="en-US" sz="2400" dirty="0">
                <a:solidFill>
                  <a:srgbClr val="002060"/>
                </a:solidFill>
              </a:rPr>
              <a:t>Recipient Age Group and Procedure</a:t>
            </a:r>
            <a:br>
              <a:rPr lang="en-US" sz="2400" dirty="0">
                <a:solidFill>
                  <a:srgbClr val="002060"/>
                </a:solidFill>
              </a:rPr>
            </a:b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76200" y="1414872"/>
          <a:ext cx="8991600" cy="4757328"/>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43000" y="4724400"/>
            <a:ext cx="46482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p&lt;0.0001</a:t>
            </a:r>
          </a:p>
          <a:p>
            <a:r>
              <a:rPr lang="en-US" sz="1300" b="1" dirty="0" smtClean="0">
                <a:solidFill>
                  <a:schemeClr val="bg2"/>
                </a:solidFill>
              </a:rPr>
              <a:t>Adult, Single vs. Pediatric: p&lt;0.0001</a:t>
            </a:r>
          </a:p>
          <a:p>
            <a:r>
              <a:rPr lang="en-US" sz="1300" b="1" dirty="0" smtClean="0">
                <a:solidFill>
                  <a:schemeClr val="bg2"/>
                </a:solidFill>
              </a:rPr>
              <a:t>Adult, Bilateral/Double vs. Pediatric: p = 0.0171</a:t>
            </a:r>
            <a:endParaRPr lang="en-US" sz="1300" b="1" dirty="0">
              <a:solidFill>
                <a:schemeClr val="bg2"/>
              </a:solidFill>
            </a:endParaRPr>
          </a:p>
        </p:txBody>
      </p:sp>
      <p:sp>
        <p:nvSpPr>
          <p:cNvPr id="18" name="median_survival"/>
          <p:cNvSpPr txBox="1"/>
          <p:nvPr/>
        </p:nvSpPr>
        <p:spPr>
          <a:xfrm>
            <a:off x="6019800" y="2717386"/>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Single=6.5;</a:t>
            </a:r>
          </a:p>
          <a:p>
            <a:pPr algn="l"/>
            <a:r>
              <a:rPr lang="en-US" sz="1400" b="1" dirty="0" smtClean="0">
                <a:solidFill>
                  <a:schemeClr val="bg2"/>
                </a:solidFill>
              </a:rPr>
              <a:t>Adult, Bilateral/Double=9.9; Pediatric=8.9</a:t>
            </a:r>
            <a:endParaRPr lang="en-US" sz="1400" b="1" dirty="0">
              <a:solidFill>
                <a:schemeClr val="bg2"/>
              </a:solidFill>
            </a:endParaRPr>
          </a:p>
        </p:txBody>
      </p:sp>
      <p:sp>
        <p:nvSpPr>
          <p:cNvPr id="3" name="title_cohort"/>
          <p:cNvSpPr txBox="1"/>
          <p:nvPr/>
        </p:nvSpPr>
        <p:spPr>
          <a:xfrm>
            <a:off x="2286000" y="11238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73316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42869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CF</a:t>
            </a:r>
            <a:endParaRPr lang="en-US" sz="2000" dirty="0">
              <a:solidFill>
                <a:srgbClr val="0070C0"/>
              </a:solidFill>
            </a:endParaRPr>
          </a:p>
        </p:txBody>
      </p:sp>
      <p:sp>
        <p:nvSpPr>
          <p:cNvPr id="2" name="Title 1"/>
          <p:cNvSpPr>
            <a:spLocks noGrp="1"/>
          </p:cNvSpPr>
          <p:nvPr>
            <p:ph type="title"/>
          </p:nvPr>
        </p:nvSpPr>
        <p:spPr>
          <a:xfrm>
            <a:off x="0" y="762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by </a:t>
            </a:r>
            <a:r>
              <a:rPr lang="en-US" sz="2400" dirty="0" smtClean="0">
                <a:solidFill>
                  <a:srgbClr val="002060"/>
                </a:solidFill>
              </a:rPr>
              <a:t>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143000" y="4734848"/>
            <a:ext cx="49530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 = 0.8744</a:t>
            </a:r>
          </a:p>
          <a:p>
            <a:r>
              <a:rPr lang="en-US" sz="1300" b="1" dirty="0" smtClean="0">
                <a:solidFill>
                  <a:schemeClr val="bg2"/>
                </a:solidFill>
              </a:rPr>
              <a:t>Adult, Single vs. Pediatric: p = 0.4106</a:t>
            </a:r>
          </a:p>
          <a:p>
            <a:r>
              <a:rPr lang="en-US" sz="1300" b="1" dirty="0" smtClean="0">
                <a:solidFill>
                  <a:schemeClr val="bg2"/>
                </a:solidFill>
              </a:rPr>
              <a:t>Adult, Bilateral/Double vs. Pediatric: p&lt;0.0001</a:t>
            </a:r>
            <a:endParaRPr lang="en-US" sz="1300" b="1" dirty="0">
              <a:solidFill>
                <a:schemeClr val="bg2"/>
              </a:solidFill>
            </a:endParaRPr>
          </a:p>
        </p:txBody>
      </p:sp>
      <p:sp>
        <p:nvSpPr>
          <p:cNvPr id="18" name="median_survival"/>
          <p:cNvSpPr txBox="1"/>
          <p:nvPr/>
        </p:nvSpPr>
        <p:spPr>
          <a:xfrm>
            <a:off x="6172200" y="2732913"/>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Single=8.7;</a:t>
            </a:r>
          </a:p>
          <a:p>
            <a:pPr algn="l"/>
            <a:r>
              <a:rPr lang="en-US" sz="1400" b="1" dirty="0" smtClean="0">
                <a:solidFill>
                  <a:schemeClr val="bg2"/>
                </a:solidFill>
              </a:rPr>
              <a:t>Adult, Bilateral/Double=12.2; Pediatric=8.2</a:t>
            </a:r>
            <a:endParaRPr lang="en-US" sz="1400" b="1" dirty="0">
              <a:solidFill>
                <a:schemeClr val="bg2"/>
              </a:solidFill>
            </a:endParaRPr>
          </a:p>
        </p:txBody>
      </p:sp>
      <p:sp>
        <p:nvSpPr>
          <p:cNvPr id="3" name="title_cohort"/>
          <p:cNvSpPr txBox="1"/>
          <p:nvPr/>
        </p:nvSpPr>
        <p:spPr>
          <a:xfrm>
            <a:off x="0" y="1143000"/>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96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2"/>
          <p:cNvSpPr txBox="1"/>
          <p:nvPr/>
        </p:nvSpPr>
        <p:spPr>
          <a:xfrm>
            <a:off x="0" y="1371600"/>
            <a:ext cx="9144000" cy="400110"/>
          </a:xfrm>
          <a:prstGeom prst="rect">
            <a:avLst/>
          </a:prstGeom>
          <a:noFill/>
        </p:spPr>
        <p:txBody>
          <a:bodyPr wrap="square" rtlCol="0">
            <a:spAutoFit/>
          </a:bodyPr>
          <a:lstStyle/>
          <a:p>
            <a:pPr algn="ctr"/>
            <a:r>
              <a:rPr lang="en-US" sz="2000" b="1" kern="0" dirty="0" smtClean="0">
                <a:solidFill>
                  <a:srgbClr val="0070C0"/>
                </a:solidFill>
                <a:ea typeface="+mj-ea"/>
                <a:cs typeface="+mj-cs"/>
              </a:rPr>
              <a:t>Diagnosis: IPAH</a:t>
            </a:r>
            <a:endParaRPr lang="en-US" sz="2000" dirty="0">
              <a:solidFill>
                <a:srgbClr val="0070C0"/>
              </a:solidFill>
            </a:endParaRPr>
          </a:p>
        </p:txBody>
      </p:sp>
      <p:sp>
        <p:nvSpPr>
          <p:cNvPr id="2" name="Title 1"/>
          <p:cNvSpPr>
            <a:spLocks noGrp="1"/>
          </p:cNvSpPr>
          <p:nvPr>
            <p:ph type="title"/>
          </p:nvPr>
        </p:nvSpPr>
        <p:spPr>
          <a:xfrm>
            <a:off x="0" y="76200"/>
            <a:ext cx="9144000" cy="1143000"/>
          </a:xfrm>
        </p:spPr>
        <p:txBody>
          <a:bodyPr/>
          <a:lstStyle/>
          <a:p>
            <a:r>
              <a:rPr lang="en-US" sz="2600" dirty="0" smtClean="0">
                <a:solidFill>
                  <a:srgbClr val="002060"/>
                </a:solidFill>
              </a:rPr>
              <a:t>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to 1 Year by </a:t>
            </a:r>
            <a:r>
              <a:rPr lang="en-US" sz="2400" dirty="0" smtClean="0">
                <a:solidFill>
                  <a:srgbClr val="002060"/>
                </a:solidFill>
              </a:rPr>
              <a:t>Recipient Age Group and Procedure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86582"/>
              </p:ext>
            </p:extLst>
          </p:nvPr>
        </p:nvGraphicFramePr>
        <p:xfrm>
          <a:off x="76200" y="1600199"/>
          <a:ext cx="8991600" cy="4663317"/>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4876800"/>
            <a:ext cx="4267200" cy="600164"/>
          </a:xfrm>
          <a:prstGeom prst="rect">
            <a:avLst/>
          </a:prstGeom>
          <a:noFill/>
        </p:spPr>
        <p:txBody>
          <a:bodyPr wrap="square" lIns="0" tIns="0" rIns="0" bIns="0" rtlCol="0">
            <a:spAutoFit/>
          </a:bodyPr>
          <a:lstStyle/>
          <a:p>
            <a:r>
              <a:rPr lang="en-US" sz="1300" b="1" dirty="0" smtClean="0">
                <a:solidFill>
                  <a:schemeClr val="bg2"/>
                </a:solidFill>
              </a:rPr>
              <a:t>Adult, Single vs. Adult, Bilateral/Double: p = 0.0005</a:t>
            </a:r>
          </a:p>
          <a:p>
            <a:r>
              <a:rPr lang="en-US" sz="1300" b="1" dirty="0" smtClean="0">
                <a:solidFill>
                  <a:schemeClr val="bg2"/>
                </a:solidFill>
              </a:rPr>
              <a:t>Adult, Single vs. Pediatric: p = 0.0380</a:t>
            </a:r>
          </a:p>
          <a:p>
            <a:r>
              <a:rPr lang="en-US" sz="1300" b="1" dirty="0" smtClean="0">
                <a:solidFill>
                  <a:schemeClr val="bg2"/>
                </a:solidFill>
              </a:rPr>
              <a:t>Adult, Bilateral/Double vs. Pediatric: p = 0.9664</a:t>
            </a:r>
            <a:endParaRPr lang="en-US" sz="1300" b="1" dirty="0">
              <a:solidFill>
                <a:schemeClr val="bg2"/>
              </a:solidFill>
            </a:endParaRPr>
          </a:p>
        </p:txBody>
      </p:sp>
      <p:sp>
        <p:nvSpPr>
          <p:cNvPr id="18" name="median_survival"/>
          <p:cNvSpPr txBox="1"/>
          <p:nvPr/>
        </p:nvSpPr>
        <p:spPr>
          <a:xfrm>
            <a:off x="1109164" y="3573583"/>
            <a:ext cx="2626536" cy="97831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Adult, Single=8.2;</a:t>
            </a:r>
          </a:p>
          <a:p>
            <a:pPr algn="l"/>
            <a:r>
              <a:rPr lang="en-US" sz="1400" b="1" dirty="0" smtClean="0">
                <a:solidFill>
                  <a:schemeClr val="bg2"/>
                </a:solidFill>
              </a:rPr>
              <a:t>Adult, Bilateral/Double=12.2; Pediatric=NA</a:t>
            </a:r>
            <a:endParaRPr lang="en-US" sz="1400" b="1" dirty="0">
              <a:solidFill>
                <a:schemeClr val="bg2"/>
              </a:solidFill>
            </a:endParaRPr>
          </a:p>
        </p:txBody>
      </p:sp>
      <p:sp>
        <p:nvSpPr>
          <p:cNvPr id="3" name="title_cohort"/>
          <p:cNvSpPr txBox="1"/>
          <p:nvPr/>
        </p:nvSpPr>
        <p:spPr>
          <a:xfrm>
            <a:off x="0" y="1100665"/>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1990 – June 2016)</a:t>
            </a:r>
            <a:endParaRPr lang="en-US" sz="200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5158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Procedure Type</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954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3568408"/>
            <a:ext cx="1981200" cy="292388"/>
          </a:xfrm>
          <a:prstGeom prst="rect">
            <a:avLst/>
          </a:prstGeom>
          <a:noFill/>
        </p:spPr>
        <p:txBody>
          <a:bodyPr wrap="square" rtlCol="0">
            <a:spAutoFit/>
          </a:bodyPr>
          <a:lstStyle/>
          <a:p>
            <a:pPr algn="ctr"/>
            <a:r>
              <a:rPr lang="en-US" sz="1300" b="1" dirty="0" smtClean="0">
                <a:solidFill>
                  <a:schemeClr val="bg2"/>
                </a:solidFill>
              </a:rPr>
              <a:t>p&lt;0.0001</a:t>
            </a:r>
            <a:endParaRPr lang="en-US" sz="1300" b="1" dirty="0">
              <a:solidFill>
                <a:schemeClr val="bg2"/>
              </a:solidFill>
            </a:endParaRPr>
          </a:p>
        </p:txBody>
      </p:sp>
      <p:sp>
        <p:nvSpPr>
          <p:cNvPr id="18" name="median_survival"/>
          <p:cNvSpPr txBox="1"/>
          <p:nvPr/>
        </p:nvSpPr>
        <p:spPr>
          <a:xfrm>
            <a:off x="1143000" y="4800600"/>
            <a:ext cx="4038587" cy="550591"/>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a:t>
            </a:r>
          </a:p>
          <a:p>
            <a:pPr algn="l"/>
            <a:r>
              <a:rPr lang="en-US" sz="1400" b="1" dirty="0" smtClean="0">
                <a:solidFill>
                  <a:schemeClr val="bg2"/>
                </a:solidFill>
              </a:rPr>
              <a:t>Single Lung=2.4; Bilateral/Double=5.7</a:t>
            </a:r>
            <a:endParaRPr lang="en-US" sz="1400" b="1" dirty="0">
              <a:solidFill>
                <a:schemeClr val="bg2"/>
              </a:solidFill>
            </a:endParaRPr>
          </a:p>
        </p:txBody>
      </p:sp>
      <p:sp>
        <p:nvSpPr>
          <p:cNvPr id="3" name="title_cohort"/>
          <p:cNvSpPr txBox="1"/>
          <p:nvPr/>
        </p:nvSpPr>
        <p:spPr>
          <a:xfrm>
            <a:off x="1976950" y="1004139"/>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51082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Diagnosis</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936239"/>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4473634"/>
            <a:ext cx="5181600" cy="292388"/>
          </a:xfrm>
          <a:prstGeom prst="rect">
            <a:avLst/>
          </a:prstGeom>
          <a:solidFill>
            <a:schemeClr val="tx1"/>
          </a:solidFill>
        </p:spPr>
        <p:txBody>
          <a:bodyPr wrap="square" rtlCol="0">
            <a:spAutoFit/>
          </a:bodyPr>
          <a:lstStyle/>
          <a:p>
            <a:r>
              <a:rPr lang="en-US" sz="1300" b="1" dirty="0">
                <a:solidFill>
                  <a:schemeClr val="bg2"/>
                </a:solidFill>
              </a:rPr>
              <a:t>No pair-wise comparisons were significant at p </a:t>
            </a:r>
            <a:r>
              <a:rPr lang="en-US" sz="1300" b="1" dirty="0" smtClean="0">
                <a:solidFill>
                  <a:schemeClr val="bg2"/>
                </a:solidFill>
              </a:rPr>
              <a:t>&lt; 0.05.</a:t>
            </a:r>
            <a:endParaRPr lang="en-US" sz="1300" b="1" dirty="0">
              <a:solidFill>
                <a:schemeClr val="bg2"/>
              </a:solidFill>
            </a:endParaRPr>
          </a:p>
        </p:txBody>
      </p:sp>
      <p:sp>
        <p:nvSpPr>
          <p:cNvPr id="18" name="median_survival"/>
          <p:cNvSpPr txBox="1"/>
          <p:nvPr/>
        </p:nvSpPr>
        <p:spPr>
          <a:xfrm>
            <a:off x="990600" y="4846101"/>
            <a:ext cx="4979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CF=5.4; ILD=4.4; ILD Other=6.3; OB (non-Retx)=NA; IPAH=7.2; PHT Other=3.2</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66986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Conditional Kaplan-Meier Survival by Diagnosis</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459399"/>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6800" y="3817063"/>
            <a:ext cx="5181600" cy="292388"/>
          </a:xfrm>
          <a:prstGeom prst="rect">
            <a:avLst/>
          </a:prstGeom>
          <a:noFill/>
        </p:spPr>
        <p:txBody>
          <a:bodyPr wrap="square" rtlCol="0">
            <a:spAutoFit/>
          </a:bodyPr>
          <a:lstStyle/>
          <a:p>
            <a:r>
              <a:rPr lang="en-US" sz="1300" b="1" dirty="0">
                <a:solidFill>
                  <a:schemeClr val="bg2"/>
                </a:solidFill>
              </a:rPr>
              <a:t>No pair-wise comparisons were significant at p &lt; 0.05.</a:t>
            </a:r>
          </a:p>
        </p:txBody>
      </p:sp>
      <p:sp>
        <p:nvSpPr>
          <p:cNvPr id="18" name="median_survival"/>
          <p:cNvSpPr txBox="1"/>
          <p:nvPr/>
        </p:nvSpPr>
        <p:spPr>
          <a:xfrm>
            <a:off x="3429000" y="1482537"/>
            <a:ext cx="5181600"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CF=8.2; ILD=6.7; ILD Other=8.2; OB (non-Retx)=NA; IPAH=17.5; </a:t>
            </a:r>
            <a:r>
              <a:rPr lang="en-US" sz="1400" b="1" dirty="0">
                <a:solidFill>
                  <a:schemeClr val="bg2"/>
                </a:solidFill>
              </a:rPr>
              <a:t>PH-not </a:t>
            </a:r>
            <a:r>
              <a:rPr lang="en-US" sz="1400" b="1" dirty="0" smtClean="0">
                <a:solidFill>
                  <a:schemeClr val="bg2"/>
                </a:solidFill>
              </a:rPr>
              <a:t>IPAH=7.4</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3599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Recipient Age Group</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524000" y="1639796"/>
            <a:ext cx="4419600" cy="292388"/>
          </a:xfrm>
          <a:prstGeom prst="rect">
            <a:avLst/>
          </a:prstGeom>
          <a:noFill/>
        </p:spPr>
        <p:txBody>
          <a:bodyPr wrap="square" rtlCol="0">
            <a:spAutoFit/>
          </a:bodyPr>
          <a:lstStyle/>
          <a:p>
            <a:r>
              <a:rPr lang="en-US" sz="1300" b="1" dirty="0">
                <a:solidFill>
                  <a:schemeClr val="bg2"/>
                </a:solidFill>
              </a:rPr>
              <a:t>No pair-wise comparisons were significant at </a:t>
            </a:r>
            <a:r>
              <a:rPr lang="en-US" sz="1300" b="1" dirty="0" smtClean="0">
                <a:solidFill>
                  <a:schemeClr val="bg2"/>
                </a:solidFill>
              </a:rPr>
              <a:t>p&lt;0.05.</a:t>
            </a:r>
            <a:endParaRPr lang="en-US" sz="1300" b="1" dirty="0">
              <a:solidFill>
                <a:schemeClr val="bg2"/>
              </a:solidFill>
            </a:endParaRPr>
          </a:p>
        </p:txBody>
      </p:sp>
      <p:sp>
        <p:nvSpPr>
          <p:cNvPr id="20" name="median_survival"/>
          <p:cNvSpPr txBox="1"/>
          <p:nvPr/>
        </p:nvSpPr>
        <p:spPr>
          <a:xfrm>
            <a:off x="1143000" y="4823217"/>
            <a:ext cx="3886200" cy="501388"/>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&lt;1=7.1; 1-5=6.7; 6-10=8.4; 11-17=5.0</a:t>
            </a:r>
            <a:endParaRPr lang="en-US" sz="1400" b="1" dirty="0">
              <a:solidFill>
                <a:schemeClr val="bg2"/>
              </a:solidFill>
            </a:endParaRPr>
          </a:p>
        </p:txBody>
      </p:sp>
      <p:sp>
        <p:nvSpPr>
          <p:cNvPr id="3" name="title_cohort"/>
          <p:cNvSpPr txBox="1"/>
          <p:nvPr/>
        </p:nvSpPr>
        <p:spPr>
          <a:xfrm>
            <a:off x="2015050" y="100543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14094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Conditional Kaplan-Meier Survival by Recipient Age Group</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981200" y="1676400"/>
            <a:ext cx="4419600" cy="292388"/>
          </a:xfrm>
          <a:prstGeom prst="rect">
            <a:avLst/>
          </a:prstGeom>
          <a:noFill/>
        </p:spPr>
        <p:txBody>
          <a:bodyPr wrap="square" rtlCol="0">
            <a:spAutoFit/>
          </a:bodyPr>
          <a:lstStyle/>
          <a:p>
            <a:r>
              <a:rPr lang="en-US" sz="1300" b="1" dirty="0">
                <a:solidFill>
                  <a:schemeClr val="bg2"/>
                </a:solidFill>
              </a:rPr>
              <a:t>No pair-wise comparisons were significant at p&lt;0.05.</a:t>
            </a:r>
          </a:p>
        </p:txBody>
      </p:sp>
      <p:sp>
        <p:nvSpPr>
          <p:cNvPr id="20" name="median_survival"/>
          <p:cNvSpPr txBox="1"/>
          <p:nvPr/>
        </p:nvSpPr>
        <p:spPr>
          <a:xfrm>
            <a:off x="1066800" y="4800600"/>
            <a:ext cx="3733800" cy="549370"/>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&lt; 1=11.2; 1-5=12.8;6-10=10.2; 11-17=8.1</a:t>
            </a:r>
            <a:endParaRPr lang="en-US" sz="1400" b="1" dirty="0">
              <a:solidFill>
                <a:schemeClr val="bg2"/>
              </a:solidFill>
            </a:endParaRPr>
          </a:p>
        </p:txBody>
      </p:sp>
      <p:sp>
        <p:nvSpPr>
          <p:cNvPr id="3" name="title_cohort"/>
          <p:cNvSpPr txBox="1"/>
          <p:nvPr/>
        </p:nvSpPr>
        <p:spPr>
          <a:xfrm>
            <a:off x="2068161" y="107793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86628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Gender</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292388"/>
          </a:xfrm>
          <a:prstGeom prst="rect">
            <a:avLst/>
          </a:prstGeom>
          <a:noFill/>
        </p:spPr>
        <p:txBody>
          <a:bodyPr wrap="square" rtlCol="0">
            <a:spAutoFit/>
          </a:bodyPr>
          <a:lstStyle/>
          <a:p>
            <a:pPr algn="ctr"/>
            <a:r>
              <a:rPr lang="en-US" sz="1300" b="1" dirty="0" smtClean="0">
                <a:solidFill>
                  <a:schemeClr val="bg2"/>
                </a:solidFill>
              </a:rPr>
              <a:t>p = 0.0258</a:t>
            </a:r>
            <a:endParaRPr lang="en-US" sz="1300" b="1" dirty="0">
              <a:solidFill>
                <a:schemeClr val="bg2"/>
              </a:solidFill>
            </a:endParaRPr>
          </a:p>
        </p:txBody>
      </p:sp>
      <p:sp>
        <p:nvSpPr>
          <p:cNvPr id="18" name="median_survival"/>
          <p:cNvSpPr txBox="1"/>
          <p:nvPr/>
        </p:nvSpPr>
        <p:spPr>
          <a:xfrm>
            <a:off x="1066800" y="46482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Male=6.1; Female=5.2; </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sp>
        <p:nvSpPr>
          <p:cNvPr id="3" name="TextBox 2"/>
          <p:cNvSpPr txBox="1"/>
          <p:nvPr/>
        </p:nvSpPr>
        <p:spPr>
          <a:xfrm>
            <a:off x="5943600" y="6123715"/>
            <a:ext cx="2590800" cy="461665"/>
          </a:xfrm>
          <a:prstGeom prst="rect">
            <a:avLst/>
          </a:prstGeom>
          <a:noFill/>
        </p:spPr>
        <p:txBody>
          <a:bodyPr wrap="square" rtlCol="0">
            <a:spAutoFit/>
          </a:bodyPr>
          <a:lstStyle/>
          <a:p>
            <a:r>
              <a:rPr lang="en-US" sz="1200" b="1" dirty="0">
                <a:solidFill>
                  <a:srgbClr val="002060"/>
                </a:solidFill>
              </a:rPr>
              <a:t>Median recipient age (years): Male=14.0; </a:t>
            </a:r>
            <a:r>
              <a:rPr lang="en-US" sz="1200" b="1" dirty="0" smtClean="0">
                <a:solidFill>
                  <a:srgbClr val="002060"/>
                </a:solidFill>
              </a:rPr>
              <a:t>Female=14.0</a:t>
            </a:r>
            <a:endParaRPr lang="en-US" sz="1200" b="1"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5700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Recipient Age Distribution – Number </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11" name="title_cohort"/>
          <p:cNvSpPr txBox="1"/>
          <p:nvPr/>
        </p:nvSpPr>
        <p:spPr>
          <a:xfrm>
            <a:off x="2209800" y="1069961"/>
            <a:ext cx="5099729" cy="400110"/>
          </a:xfrm>
          <a:prstGeom prst="rect">
            <a:avLst/>
          </a:prstGeom>
          <a:noFill/>
        </p:spPr>
        <p:txBody>
          <a:bodyPr wrap="none" rtlCol="0">
            <a:spAutoFit/>
          </a:bodyPr>
          <a:lstStyle/>
          <a:p>
            <a:r>
              <a:rPr lang="en-US" sz="2000" b="1" dirty="0" smtClean="0">
                <a:solidFill>
                  <a:srgbClr val="002060"/>
                </a:solidFill>
                <a:latin typeface="+mj-lt"/>
              </a:rPr>
              <a:t>(Transplants: January 1988 – June 2017)</a:t>
            </a:r>
            <a:endParaRPr lang="en-US" sz="2000" b="1" dirty="0">
              <a:solidFill>
                <a:srgbClr val="002060"/>
              </a:solidFill>
              <a:latin typeface="+mj-lt"/>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93922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12"/>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&lt;1 Year</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638800" y="2743609"/>
            <a:ext cx="2819400" cy="292388"/>
          </a:xfrm>
          <a:prstGeom prst="rect">
            <a:avLst/>
          </a:prstGeom>
          <a:noFill/>
        </p:spPr>
        <p:txBody>
          <a:bodyPr wrap="square" rtlCol="0">
            <a:spAutoFit/>
          </a:bodyPr>
          <a:lstStyle/>
          <a:p>
            <a:pPr algn="ctr"/>
            <a:r>
              <a:rPr lang="en-US" sz="1300" b="1" dirty="0" smtClean="0">
                <a:solidFill>
                  <a:schemeClr val="bg2"/>
                </a:solidFill>
              </a:rPr>
              <a:t>p = 0.9502</a:t>
            </a:r>
            <a:endParaRPr lang="en-US" sz="1300" b="1" dirty="0">
              <a:solidFill>
                <a:schemeClr val="bg2"/>
              </a:solidFill>
            </a:endParaRPr>
          </a:p>
        </p:txBody>
      </p:sp>
      <p:sp>
        <p:nvSpPr>
          <p:cNvPr id="18" name="median_survival"/>
          <p:cNvSpPr txBox="1"/>
          <p:nvPr/>
        </p:nvSpPr>
        <p:spPr>
          <a:xfrm>
            <a:off x="1066800" y="47244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Male=6.4; Female=7.4</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45420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132"/>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1-5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705600" y="2734018"/>
            <a:ext cx="1676400" cy="292388"/>
          </a:xfrm>
          <a:prstGeom prst="rect">
            <a:avLst/>
          </a:prstGeom>
          <a:noFill/>
        </p:spPr>
        <p:txBody>
          <a:bodyPr wrap="square" rtlCol="0">
            <a:spAutoFit/>
          </a:bodyPr>
          <a:lstStyle/>
          <a:p>
            <a:pPr algn="ctr"/>
            <a:r>
              <a:rPr lang="en-US" sz="1300" b="1" dirty="0" smtClean="0">
                <a:solidFill>
                  <a:schemeClr val="bg2"/>
                </a:solidFill>
              </a:rPr>
              <a:t>p = 0.0617</a:t>
            </a:r>
            <a:endParaRPr lang="en-US" sz="1300" b="1" dirty="0">
              <a:solidFill>
                <a:schemeClr val="bg2"/>
              </a:solidFill>
            </a:endParaRPr>
          </a:p>
        </p:txBody>
      </p:sp>
      <p:sp>
        <p:nvSpPr>
          <p:cNvPr id="18" name="median_survival"/>
          <p:cNvSpPr txBox="1"/>
          <p:nvPr/>
        </p:nvSpPr>
        <p:spPr>
          <a:xfrm>
            <a:off x="1066800" y="47244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Male=10.5; Female=3.5</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9201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290"/>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6-10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629400" y="2819400"/>
            <a:ext cx="1828800" cy="292388"/>
          </a:xfrm>
          <a:prstGeom prst="rect">
            <a:avLst/>
          </a:prstGeom>
          <a:noFill/>
        </p:spPr>
        <p:txBody>
          <a:bodyPr wrap="square" rtlCol="0">
            <a:spAutoFit/>
          </a:bodyPr>
          <a:lstStyle/>
          <a:p>
            <a:pPr algn="ctr"/>
            <a:r>
              <a:rPr lang="en-US" sz="1300" b="1" dirty="0" smtClean="0">
                <a:solidFill>
                  <a:schemeClr val="bg2"/>
                </a:solidFill>
              </a:rPr>
              <a:t>p = 0.1877</a:t>
            </a:r>
            <a:endParaRPr lang="en-US" sz="1300" b="1" dirty="0">
              <a:solidFill>
                <a:schemeClr val="bg2"/>
              </a:solidFill>
            </a:endParaRPr>
          </a:p>
        </p:txBody>
      </p:sp>
      <p:sp>
        <p:nvSpPr>
          <p:cNvPr id="18" name="median_survival"/>
          <p:cNvSpPr txBox="1"/>
          <p:nvPr/>
        </p:nvSpPr>
        <p:spPr>
          <a:xfrm>
            <a:off x="1066800" y="47244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Male=10.0; Female=6.7</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164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288"/>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11-17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799" y="2902178"/>
            <a:ext cx="2190961" cy="292388"/>
          </a:xfrm>
          <a:prstGeom prst="rect">
            <a:avLst/>
          </a:prstGeom>
          <a:noFill/>
        </p:spPr>
        <p:txBody>
          <a:bodyPr wrap="square" rtlCol="0">
            <a:spAutoFit/>
          </a:bodyPr>
          <a:lstStyle/>
          <a:p>
            <a:pPr algn="ctr"/>
            <a:r>
              <a:rPr lang="en-US" sz="1300" b="1" dirty="0" smtClean="0">
                <a:solidFill>
                  <a:schemeClr val="bg2"/>
                </a:solidFill>
              </a:rPr>
              <a:t>p = 0.2535</a:t>
            </a:r>
            <a:endParaRPr lang="en-US" sz="1300" b="1" dirty="0">
              <a:solidFill>
                <a:schemeClr val="bg2"/>
              </a:solidFill>
            </a:endParaRPr>
          </a:p>
        </p:txBody>
      </p:sp>
      <p:sp>
        <p:nvSpPr>
          <p:cNvPr id="18" name="median_survival"/>
          <p:cNvSpPr txBox="1"/>
          <p:nvPr/>
        </p:nvSpPr>
        <p:spPr>
          <a:xfrm>
            <a:off x="1066800" y="47244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Male=5.5; Female=4.7</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69897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a:t>
            </a:r>
            <a:r>
              <a:rPr lang="en-US" sz="2400" dirty="0">
                <a:solidFill>
                  <a:srgbClr val="002060"/>
                </a:solidFill>
              </a:rPr>
              <a:t>Conditional on Survival </a:t>
            </a:r>
            <a:r>
              <a:rPr lang="en-US" sz="2400" dirty="0" smtClean="0">
                <a:solidFill>
                  <a:srgbClr val="002060"/>
                </a:solidFill>
              </a:rPr>
              <a:t>to 1 Year by</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292388"/>
          </a:xfrm>
          <a:prstGeom prst="rect">
            <a:avLst/>
          </a:prstGeom>
          <a:noFill/>
        </p:spPr>
        <p:txBody>
          <a:bodyPr wrap="square" rtlCol="0">
            <a:spAutoFit/>
          </a:bodyPr>
          <a:lstStyle/>
          <a:p>
            <a:pPr algn="ctr"/>
            <a:r>
              <a:rPr lang="en-US" sz="1300" b="1" dirty="0" smtClean="0">
                <a:solidFill>
                  <a:schemeClr val="bg2"/>
                </a:solidFill>
              </a:rPr>
              <a:t>p = 0.0112</a:t>
            </a:r>
            <a:endParaRPr lang="en-US" sz="1300" b="1" dirty="0">
              <a:solidFill>
                <a:schemeClr val="bg2"/>
              </a:solidFill>
            </a:endParaRPr>
          </a:p>
        </p:txBody>
      </p:sp>
      <p:sp>
        <p:nvSpPr>
          <p:cNvPr id="18" name="median_survival"/>
          <p:cNvSpPr txBox="1"/>
          <p:nvPr/>
        </p:nvSpPr>
        <p:spPr>
          <a:xfrm>
            <a:off x="1143000" y="46482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Male=10.2; Female=8.0; </a:t>
            </a:r>
            <a:endParaRPr lang="en-US" sz="1400" b="1" dirty="0">
              <a:solidFill>
                <a:schemeClr val="bg2"/>
              </a:solidFill>
            </a:endParaRPr>
          </a:p>
        </p:txBody>
      </p:sp>
      <p:sp>
        <p:nvSpPr>
          <p:cNvPr id="5" name="title_cohort"/>
          <p:cNvSpPr txBox="1"/>
          <p:nvPr/>
        </p:nvSpPr>
        <p:spPr>
          <a:xfrm>
            <a:off x="2887100"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sp>
        <p:nvSpPr>
          <p:cNvPr id="3" name="TextBox 2"/>
          <p:cNvSpPr txBox="1"/>
          <p:nvPr/>
        </p:nvSpPr>
        <p:spPr>
          <a:xfrm>
            <a:off x="5943600" y="6123715"/>
            <a:ext cx="2590800" cy="461665"/>
          </a:xfrm>
          <a:prstGeom prst="rect">
            <a:avLst/>
          </a:prstGeom>
          <a:noFill/>
        </p:spPr>
        <p:txBody>
          <a:bodyPr wrap="square" rtlCol="0">
            <a:spAutoFit/>
          </a:bodyPr>
          <a:lstStyle/>
          <a:p>
            <a:r>
              <a:rPr lang="en-US" sz="1200" b="1" dirty="0">
                <a:solidFill>
                  <a:srgbClr val="002060"/>
                </a:solidFill>
              </a:rPr>
              <a:t>Median recipient age (years): Male=14.0; </a:t>
            </a:r>
            <a:r>
              <a:rPr lang="en-US" sz="1200" b="1" dirty="0" smtClean="0">
                <a:solidFill>
                  <a:srgbClr val="002060"/>
                </a:solidFill>
              </a:rPr>
              <a:t>Female=14.0</a:t>
            </a:r>
            <a:endParaRPr lang="en-US" sz="1200" b="1" dirty="0">
              <a:solidFill>
                <a:srgbClr val="002060"/>
              </a:solidFill>
            </a:endParaRPr>
          </a:p>
        </p:txBody>
      </p:sp>
      <p:sp>
        <p:nvSpPr>
          <p:cNvPr id="6" name="TextBox 5"/>
          <p:cNvSpPr txBox="1"/>
          <p:nvPr/>
        </p:nvSpPr>
        <p:spPr>
          <a:xfrm>
            <a:off x="1676400" y="901709"/>
            <a:ext cx="1828800" cy="461665"/>
          </a:xfrm>
          <a:prstGeom prst="rect">
            <a:avLst/>
          </a:prstGeom>
          <a:noFill/>
        </p:spPr>
        <p:txBody>
          <a:bodyPr wrap="square" rtlCol="0">
            <a:spAutoFit/>
          </a:bodyPr>
          <a:lstStyle/>
          <a:p>
            <a:r>
              <a:rPr lang="en-US" sz="2400" b="1" dirty="0">
                <a:solidFill>
                  <a:srgbClr val="002060"/>
                </a:solidFill>
              </a:rPr>
              <a:t>Gender</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47693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712"/>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200" dirty="0" smtClean="0">
                <a:solidFill>
                  <a:srgbClr val="002060"/>
                </a:solidFill>
              </a:rPr>
              <a:t>Kaplan-Meier Survival </a:t>
            </a:r>
            <a:r>
              <a:rPr lang="en-US" sz="2200" dirty="0">
                <a:solidFill>
                  <a:srgbClr val="002060"/>
                </a:solidFill>
              </a:rPr>
              <a:t>Conditional on Survival to 1 </a:t>
            </a:r>
            <a:r>
              <a:rPr lang="en-US" sz="2200" dirty="0" smtClean="0">
                <a:solidFill>
                  <a:srgbClr val="002060"/>
                </a:solidFill>
              </a:rPr>
              <a:t>Year </a:t>
            </a:r>
            <a:r>
              <a:rPr lang="en-US" sz="2200" dirty="0">
                <a:solidFill>
                  <a:srgbClr val="002060"/>
                </a:solidFill>
              </a:rPr>
              <a:t>by </a:t>
            </a:r>
            <a:r>
              <a:rPr lang="en-US" sz="2200" dirty="0" smtClean="0">
                <a:solidFill>
                  <a:srgbClr val="002060"/>
                </a:solidFill>
              </a:rPr>
              <a:t>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&lt;1 Year</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482991" y="2895600"/>
            <a:ext cx="1170339" cy="292388"/>
          </a:xfrm>
          <a:prstGeom prst="rect">
            <a:avLst/>
          </a:prstGeom>
          <a:noFill/>
        </p:spPr>
        <p:txBody>
          <a:bodyPr wrap="square" rtlCol="0">
            <a:spAutoFit/>
          </a:bodyPr>
          <a:lstStyle/>
          <a:p>
            <a:pPr algn="ctr"/>
            <a:r>
              <a:rPr lang="en-US" sz="1300" b="1" dirty="0" smtClean="0">
                <a:solidFill>
                  <a:schemeClr val="bg2"/>
                </a:solidFill>
              </a:rPr>
              <a:t>p = 0.7903</a:t>
            </a:r>
            <a:endParaRPr lang="en-US" sz="13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4994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132"/>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200" dirty="0">
                <a:solidFill>
                  <a:srgbClr val="002060"/>
                </a:solidFill>
              </a:rPr>
              <a:t>Kaplan-Meier Survival Conditional on Survival to 1 Year by Gender</a:t>
            </a:r>
            <a:r>
              <a:rPr lang="en-US" sz="2200" dirty="0" smtClean="0">
                <a:solidFill>
                  <a:srgbClr val="002060"/>
                </a:solidFill>
              </a:rPr>
              <a:t/>
            </a:r>
            <a:br>
              <a:rPr lang="en-US" sz="22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1-5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562600" y="4114800"/>
            <a:ext cx="2819400" cy="292388"/>
          </a:xfrm>
          <a:prstGeom prst="rect">
            <a:avLst/>
          </a:prstGeom>
          <a:noFill/>
        </p:spPr>
        <p:txBody>
          <a:bodyPr wrap="square" rtlCol="0">
            <a:spAutoFit/>
          </a:bodyPr>
          <a:lstStyle/>
          <a:p>
            <a:pPr algn="ctr"/>
            <a:r>
              <a:rPr lang="en-US" sz="1300" b="1" dirty="0" smtClean="0">
                <a:solidFill>
                  <a:schemeClr val="bg2"/>
                </a:solidFill>
              </a:rPr>
              <a:t>p = 0.0523</a:t>
            </a:r>
            <a:endParaRPr lang="en-US" sz="1300" b="1" dirty="0">
              <a:solidFill>
                <a:schemeClr val="bg2"/>
              </a:solidFill>
            </a:endParaRPr>
          </a:p>
        </p:txBody>
      </p:sp>
      <p:sp>
        <p:nvSpPr>
          <p:cNvPr id="18" name="median_survival"/>
          <p:cNvSpPr txBox="1"/>
          <p:nvPr/>
        </p:nvSpPr>
        <p:spPr>
          <a:xfrm>
            <a:off x="1066800" y="49530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Male=NA; Female=7.4</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90977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290"/>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200" dirty="0">
                <a:solidFill>
                  <a:srgbClr val="002060"/>
                </a:solidFill>
              </a:rPr>
              <a:t>Kaplan-Meier Survival Conditional on Survival to 1 Year by Gender</a:t>
            </a: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6-10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867400" y="2732097"/>
            <a:ext cx="2819400" cy="292388"/>
          </a:xfrm>
          <a:prstGeom prst="rect">
            <a:avLst/>
          </a:prstGeom>
          <a:noFill/>
        </p:spPr>
        <p:txBody>
          <a:bodyPr wrap="square" rtlCol="0">
            <a:spAutoFit/>
          </a:bodyPr>
          <a:lstStyle/>
          <a:p>
            <a:pPr algn="ctr"/>
            <a:r>
              <a:rPr lang="en-US" sz="1300" b="1" dirty="0" smtClean="0">
                <a:solidFill>
                  <a:schemeClr val="bg2"/>
                </a:solidFill>
              </a:rPr>
              <a:t>p = 0.1905</a:t>
            </a:r>
            <a:endParaRPr lang="en-US" sz="1300" b="1" dirty="0">
              <a:solidFill>
                <a:schemeClr val="bg2"/>
              </a:solidFill>
            </a:endParaRPr>
          </a:p>
        </p:txBody>
      </p:sp>
      <p:sp>
        <p:nvSpPr>
          <p:cNvPr id="18" name="median_survival"/>
          <p:cNvSpPr txBox="1"/>
          <p:nvPr/>
        </p:nvSpPr>
        <p:spPr>
          <a:xfrm>
            <a:off x="1066800" y="47244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Male=11.8; Female=8.7</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57561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288"/>
            <a:ext cx="9144000" cy="1524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200" dirty="0">
                <a:solidFill>
                  <a:srgbClr val="002060"/>
                </a:solidFill>
              </a:rPr>
              <a:t>Kaplan-Meier Survival Conditional on Survival to 1 Year by Gender</a:t>
            </a:r>
            <a:r>
              <a:rPr lang="en-US" sz="2200" dirty="0" smtClean="0">
                <a:solidFill>
                  <a:srgbClr val="002060"/>
                </a:solidFill>
              </a:rPr>
              <a:t/>
            </a:r>
            <a:br>
              <a:rPr lang="en-US" sz="2200" dirty="0" smtClean="0">
                <a:solidFill>
                  <a:srgbClr val="002060"/>
                </a:solidFill>
              </a:rPr>
            </a:br>
            <a:r>
              <a:rPr lang="en-US" sz="2000" dirty="0">
                <a:solidFill>
                  <a:srgbClr val="002060"/>
                </a:solidFill>
              </a:rPr>
              <a:t/>
            </a:r>
            <a:br>
              <a:rPr lang="en-US" sz="2000" dirty="0">
                <a:solidFill>
                  <a:srgbClr val="002060"/>
                </a:solidFill>
              </a:rPr>
            </a:br>
            <a:r>
              <a:rPr lang="en-US" sz="2400" dirty="0" smtClean="0">
                <a:solidFill>
                  <a:srgbClr val="0070C0"/>
                </a:solidFill>
              </a:rPr>
              <a:t>Age = 11-17 Years</a:t>
            </a:r>
            <a:endParaRPr lang="en-US" sz="2000" dirty="0">
              <a:solidFill>
                <a:srgbClr val="0070C0"/>
              </a:solidFill>
            </a:endParaRPr>
          </a:p>
        </p:txBody>
      </p:sp>
      <p:graphicFrame>
        <p:nvGraphicFramePr>
          <p:cNvPr id="4" name="Content Placeholder 3"/>
          <p:cNvGraphicFramePr>
            <a:graphicFrameLocks noGrp="1"/>
          </p:cNvGraphicFramePr>
          <p:nvPr>
            <p:ph idx="1"/>
            <p:extLst/>
          </p:nvPr>
        </p:nvGraphicFramePr>
        <p:xfrm>
          <a:off x="76200" y="1524000"/>
          <a:ext cx="8915400" cy="476871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715000" y="2902178"/>
            <a:ext cx="2819400" cy="292388"/>
          </a:xfrm>
          <a:prstGeom prst="rect">
            <a:avLst/>
          </a:prstGeom>
          <a:noFill/>
        </p:spPr>
        <p:txBody>
          <a:bodyPr wrap="square" rtlCol="0">
            <a:spAutoFit/>
          </a:bodyPr>
          <a:lstStyle/>
          <a:p>
            <a:pPr algn="ctr"/>
            <a:r>
              <a:rPr lang="en-US" sz="1300" b="1" dirty="0" smtClean="0">
                <a:solidFill>
                  <a:schemeClr val="bg2"/>
                </a:solidFill>
              </a:rPr>
              <a:t>p = 0.1537</a:t>
            </a:r>
            <a:endParaRPr lang="en-US" sz="1300" b="1" dirty="0">
              <a:solidFill>
                <a:schemeClr val="bg2"/>
              </a:solidFill>
            </a:endParaRPr>
          </a:p>
        </p:txBody>
      </p:sp>
      <p:sp>
        <p:nvSpPr>
          <p:cNvPr id="18" name="median_survival"/>
          <p:cNvSpPr txBox="1"/>
          <p:nvPr/>
        </p:nvSpPr>
        <p:spPr>
          <a:xfrm>
            <a:off x="1143000" y="4876800"/>
            <a:ext cx="2312472" cy="533388"/>
          </a:xfrm>
          <a:prstGeom prst="rect">
            <a:avLst/>
          </a:prstGeom>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bg2"/>
                </a:solidFill>
              </a:rPr>
              <a:t>Median survival (years): Male=8.8; Female=7.7</a:t>
            </a:r>
            <a:endParaRPr lang="en-US" sz="1400" b="1" dirty="0">
              <a:solidFill>
                <a:schemeClr val="bg2"/>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0152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Gender</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1021270" y="4572000"/>
            <a:ext cx="3471478" cy="761999"/>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Male/Male: 6.3; Male/Female: 4.5; Female/Male: 5.8; Female/Female: 5.6</a:t>
            </a:r>
          </a:p>
        </p:txBody>
      </p:sp>
      <p:sp>
        <p:nvSpPr>
          <p:cNvPr id="9" name="pvalues"/>
          <p:cNvSpPr txBox="1"/>
          <p:nvPr/>
        </p:nvSpPr>
        <p:spPr>
          <a:xfrm>
            <a:off x="3962400" y="2666026"/>
            <a:ext cx="4648200" cy="292388"/>
          </a:xfrm>
          <a:prstGeom prst="rect">
            <a:avLst/>
          </a:prstGeom>
          <a:noFill/>
        </p:spPr>
        <p:txBody>
          <a:bodyPr wrap="square" rtlCol="0">
            <a:spAutoFit/>
          </a:bodyPr>
          <a:lstStyle/>
          <a:p>
            <a:r>
              <a:rPr lang="en-US" sz="1300" b="1" dirty="0">
                <a:solidFill>
                  <a:schemeClr val="bg2"/>
                </a:solidFill>
              </a:rPr>
              <a:t>No pair-wise comparisons were significant at p&lt;0.05.</a:t>
            </a: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231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Recipient Age Distribution – Percentage</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2209800" y="1069961"/>
            <a:ext cx="5099729" cy="400110"/>
          </a:xfrm>
          <a:prstGeom prst="rect">
            <a:avLst/>
          </a:prstGeom>
          <a:noFill/>
        </p:spPr>
        <p:txBody>
          <a:bodyPr wrap="none" rtlCol="0">
            <a:spAutoFit/>
          </a:bodyPr>
          <a:lstStyle/>
          <a:p>
            <a:r>
              <a:rPr lang="en-US" sz="2000" b="1" dirty="0" smtClean="0">
                <a:solidFill>
                  <a:srgbClr val="002060"/>
                </a:solidFill>
                <a:latin typeface="+mj-lt"/>
              </a:rPr>
              <a:t>(Transplants: January 1988 – June 2017)</a:t>
            </a:r>
            <a:endParaRPr lang="en-US" sz="2000" b="1" dirty="0">
              <a:solidFill>
                <a:srgbClr val="002060"/>
              </a:solidFill>
              <a:latin typeface="+mj-lt"/>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4371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smtClean="0">
                <a:solidFill>
                  <a:srgbClr val="002060"/>
                </a:solidFill>
              </a:rPr>
              <a:t>Kaplan-Meier Survival by Era </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4800600" y="2438401"/>
            <a:ext cx="3810000" cy="692497"/>
          </a:xfrm>
          <a:prstGeom prst="rect">
            <a:avLst/>
          </a:prstGeom>
        </p:spPr>
        <p:txBody>
          <a:bodyPr wrap="square">
            <a:spAutoFit/>
          </a:bodyPr>
          <a:lstStyle/>
          <a:p>
            <a:r>
              <a:rPr lang="en-US" sz="1300" b="1" dirty="0" smtClean="0">
                <a:solidFill>
                  <a:schemeClr val="bg2"/>
                </a:solidFill>
              </a:rPr>
              <a:t>1988-1999 vs. 2000-2007: p=0.0024</a:t>
            </a:r>
          </a:p>
          <a:p>
            <a:r>
              <a:rPr lang="en-US" sz="1300" b="1" dirty="0" smtClean="0">
                <a:solidFill>
                  <a:schemeClr val="bg2"/>
                </a:solidFill>
              </a:rPr>
              <a:t>1988-1999 vs. 2008-6/2016: p&lt;0.0001</a:t>
            </a:r>
          </a:p>
          <a:p>
            <a:r>
              <a:rPr lang="en-US" sz="1300" b="1" dirty="0" smtClean="0">
                <a:solidFill>
                  <a:schemeClr val="bg2"/>
                </a:solidFill>
              </a:rPr>
              <a:t>2000-2007 vs. 2008-6/2016: p=0.3260</a:t>
            </a:r>
            <a:endParaRPr lang="en-US" sz="1300" b="1" dirty="0">
              <a:solidFill>
                <a:schemeClr val="bg2"/>
              </a:solidFill>
            </a:endParaRPr>
          </a:p>
        </p:txBody>
      </p:sp>
      <p:sp>
        <p:nvSpPr>
          <p:cNvPr id="19" name="median_survival"/>
          <p:cNvSpPr txBox="1"/>
          <p:nvPr/>
        </p:nvSpPr>
        <p:spPr>
          <a:xfrm>
            <a:off x="2881423" y="1546855"/>
            <a:ext cx="5729177" cy="762006"/>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Unconditional: 1988-1999=3.3; 2000-2007=5.7; 2008-6/2016=7.0 Conditional: 1988-1999=7.2; 2000-2007=8.8; 2008-6/2016=NA</a:t>
            </a:r>
            <a:endParaRPr lang="en-US" sz="1400" b="1" dirty="0">
              <a:solidFill>
                <a:schemeClr val="bg2"/>
              </a:solidFill>
            </a:endParaRPr>
          </a:p>
        </p:txBody>
      </p:sp>
      <p:sp>
        <p:nvSpPr>
          <p:cNvPr id="3" name="title_cohort"/>
          <p:cNvSpPr txBox="1"/>
          <p:nvPr/>
        </p:nvSpPr>
        <p:spPr>
          <a:xfrm>
            <a:off x="2158982" y="967376"/>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1988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04971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solidFill>
                  <a:srgbClr val="002060"/>
                </a:solidFill>
              </a:rPr>
              <a:t>		        Pediatric Lung Transplants</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		</a:t>
            </a:r>
            <a:r>
              <a:rPr lang="en-US" sz="2400" dirty="0" smtClean="0">
                <a:solidFill>
                  <a:srgbClr val="002060"/>
                </a:solidFill>
              </a:rPr>
              <a:t>Kaplan-Meier Survival by Donor Age, </a:t>
            </a:r>
            <a:br>
              <a:rPr lang="en-US" sz="2400" dirty="0" smtClean="0">
                <a:solidFill>
                  <a:srgbClr val="002060"/>
                </a:solidFill>
              </a:rPr>
            </a:br>
            <a:r>
              <a:rPr lang="en-US" sz="2400" dirty="0" smtClean="0">
                <a:solidFill>
                  <a:srgbClr val="002060"/>
                </a:solidFill>
              </a:rPr>
              <a:t>Recipients Age 11-17 Years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2" name="median_survival"/>
          <p:cNvSpPr txBox="1"/>
          <p:nvPr/>
        </p:nvSpPr>
        <p:spPr>
          <a:xfrm>
            <a:off x="4191000" y="1518409"/>
            <a:ext cx="4536870" cy="519881"/>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0-10=5.7; 11-17=4.9; 18-34=4.8; 35-49=5.6; 50+=4.1</a:t>
            </a:r>
            <a:endParaRPr lang="en-US" sz="1400" b="1" dirty="0">
              <a:solidFill>
                <a:schemeClr val="bg2"/>
              </a:solidFill>
            </a:endParaRPr>
          </a:p>
        </p:txBody>
      </p:sp>
      <p:sp>
        <p:nvSpPr>
          <p:cNvPr id="23" name="pvalues"/>
          <p:cNvSpPr txBox="1"/>
          <p:nvPr/>
        </p:nvSpPr>
        <p:spPr>
          <a:xfrm>
            <a:off x="3810000" y="2590800"/>
            <a:ext cx="448092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pair-wise comparisons were significant at p&lt;0.05.</a:t>
            </a:r>
          </a:p>
        </p:txBody>
      </p:sp>
      <p:sp>
        <p:nvSpPr>
          <p:cNvPr id="3" name="title_cohort"/>
          <p:cNvSpPr txBox="1"/>
          <p:nvPr/>
        </p:nvSpPr>
        <p:spPr>
          <a:xfrm>
            <a:off x="4030100" y="8952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0353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l"/>
            <a:r>
              <a:rPr lang="en-US" sz="2600" dirty="0" smtClean="0">
                <a:solidFill>
                  <a:srgbClr val="002060"/>
                </a:solidFill>
              </a:rPr>
              <a:t>                        Pediatric Lung Transplants</a:t>
            </a:r>
            <a:r>
              <a:rPr lang="en-US" sz="2800" dirty="0" smtClean="0">
                <a:solidFill>
                  <a:srgbClr val="002060"/>
                </a:solidFill>
              </a:rPr>
              <a:t/>
            </a:r>
            <a:br>
              <a:rPr lang="en-US" sz="2800" dirty="0" smtClean="0">
                <a:solidFill>
                  <a:srgbClr val="002060"/>
                </a:solidFill>
              </a:rPr>
            </a:br>
            <a:r>
              <a:rPr lang="en-US" sz="2800" dirty="0">
                <a:solidFill>
                  <a:srgbClr val="002060"/>
                </a:solidFill>
              </a:rPr>
              <a:t> </a:t>
            </a:r>
            <a:r>
              <a:rPr lang="en-US" sz="2400" dirty="0" smtClean="0">
                <a:solidFill>
                  <a:srgbClr val="002060"/>
                </a:solidFill>
              </a:rPr>
              <a:t>Kaplan-Meier Survival by Donor Type for Recipients Age      	11-17 Years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971800" y="2667000"/>
            <a:ext cx="1066800" cy="292388"/>
          </a:xfrm>
          <a:prstGeom prst="rect">
            <a:avLst/>
          </a:prstGeom>
          <a:noFill/>
        </p:spPr>
        <p:txBody>
          <a:bodyPr wrap="square" rtlCol="0">
            <a:spAutoFit/>
          </a:bodyPr>
          <a:lstStyle/>
          <a:p>
            <a:r>
              <a:rPr lang="en-US" sz="1300" b="1" dirty="0" smtClean="0">
                <a:solidFill>
                  <a:schemeClr val="bg2"/>
                </a:solidFill>
              </a:rPr>
              <a:t>p = 0.0908</a:t>
            </a:r>
            <a:endParaRPr lang="en-US" sz="1300" b="1" dirty="0">
              <a:solidFill>
                <a:schemeClr val="bg2"/>
              </a:solidFill>
            </a:endParaRPr>
          </a:p>
        </p:txBody>
      </p:sp>
      <p:sp>
        <p:nvSpPr>
          <p:cNvPr id="18" name="median_survival"/>
          <p:cNvSpPr txBox="1"/>
          <p:nvPr/>
        </p:nvSpPr>
        <p:spPr>
          <a:xfrm>
            <a:off x="5867400" y="1465623"/>
            <a:ext cx="2514625" cy="607015"/>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Deceased = 5.0 Living = 3.8</a:t>
            </a:r>
            <a:endParaRPr lang="en-US" sz="1400" b="1" dirty="0">
              <a:solidFill>
                <a:schemeClr val="bg2"/>
              </a:solidFill>
            </a:endParaRPr>
          </a:p>
        </p:txBody>
      </p:sp>
      <p:sp>
        <p:nvSpPr>
          <p:cNvPr id="3" name="title_cohort"/>
          <p:cNvSpPr txBox="1"/>
          <p:nvPr/>
        </p:nvSpPr>
        <p:spPr>
          <a:xfrm>
            <a:off x="2829559" y="950564"/>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90865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lvl="0"/>
            <a:r>
              <a:rPr lang="en-US" sz="2600" dirty="0" smtClean="0">
                <a:solidFill>
                  <a:srgbClr val="002060"/>
                </a:solidFill>
              </a:rPr>
              <a:t>Pediatric Lung Transplants</a:t>
            </a:r>
            <a:br>
              <a:rPr lang="en-US" sz="2600" dirty="0" smtClean="0">
                <a:solidFill>
                  <a:srgbClr val="002060"/>
                </a:solidFill>
              </a:rPr>
            </a:br>
            <a:r>
              <a:rPr lang="en-US" sz="2200" dirty="0" smtClean="0">
                <a:solidFill>
                  <a:srgbClr val="002060"/>
                </a:solidFill>
              </a:rPr>
              <a:t>Kaplan-Meier Survival by </a:t>
            </a:r>
            <a:r>
              <a:rPr lang="en-US" sz="2200" kern="1200" dirty="0" smtClean="0">
                <a:solidFill>
                  <a:srgbClr val="002060"/>
                </a:solidFill>
                <a:latin typeface="Arial" charset="0"/>
              </a:rPr>
              <a:t>Stages of Chronic Kidney Disease* at</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3962400" y="2676216"/>
            <a:ext cx="4800600" cy="292388"/>
          </a:xfrm>
          <a:prstGeom prst="rect">
            <a:avLst/>
          </a:prstGeom>
        </p:spPr>
        <p:txBody>
          <a:bodyPr wrap="square">
            <a:spAutoFit/>
          </a:bodyPr>
          <a:lstStyle/>
          <a:p>
            <a:r>
              <a:rPr lang="en-US" sz="1300" b="1" dirty="0">
                <a:solidFill>
                  <a:schemeClr val="bg2"/>
                </a:solidFill>
              </a:rPr>
              <a:t>No pair-wise comparisons were significant at p&lt;0.05.</a:t>
            </a:r>
          </a:p>
        </p:txBody>
      </p:sp>
      <p:sp>
        <p:nvSpPr>
          <p:cNvPr id="19" name="median_survival"/>
          <p:cNvSpPr txBox="1"/>
          <p:nvPr/>
        </p:nvSpPr>
        <p:spPr>
          <a:xfrm>
            <a:off x="6059596" y="1546855"/>
            <a:ext cx="2551003" cy="559407"/>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1=5.8; 2=4.0; 3=4.0</a:t>
            </a:r>
            <a:endParaRPr lang="en-US" sz="1400" b="1" dirty="0">
              <a:solidFill>
                <a:schemeClr val="bg2"/>
              </a:solidFill>
            </a:endParaRPr>
          </a:p>
        </p:txBody>
      </p:sp>
      <p:sp>
        <p:nvSpPr>
          <p:cNvPr id="3" name="title_cohort"/>
          <p:cNvSpPr txBox="1"/>
          <p:nvPr/>
        </p:nvSpPr>
        <p:spPr>
          <a:xfrm>
            <a:off x="3377351" y="967376"/>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sp>
        <p:nvSpPr>
          <p:cNvPr id="5" name="TextBox 4"/>
          <p:cNvSpPr txBox="1"/>
          <p:nvPr/>
        </p:nvSpPr>
        <p:spPr>
          <a:xfrm>
            <a:off x="76200" y="914400"/>
            <a:ext cx="3886200" cy="461665"/>
          </a:xfrm>
          <a:prstGeom prst="rect">
            <a:avLst/>
          </a:prstGeom>
          <a:noFill/>
        </p:spPr>
        <p:txBody>
          <a:bodyPr wrap="square" rtlCol="0">
            <a:spAutoFit/>
          </a:bodyPr>
          <a:lstStyle/>
          <a:p>
            <a:pPr algn="ctr"/>
            <a:r>
              <a:rPr lang="en-US" sz="2400" b="1" dirty="0">
                <a:solidFill>
                  <a:srgbClr val="002060"/>
                </a:solidFill>
                <a:latin typeface="Arial" charset="0"/>
              </a:rPr>
              <a:t>Time of </a:t>
            </a:r>
            <a:r>
              <a:rPr lang="en-US" sz="2400" b="1" dirty="0">
                <a:solidFill>
                  <a:srgbClr val="002060"/>
                </a:solidFill>
              </a:rPr>
              <a:t>Transplant</a:t>
            </a:r>
          </a:p>
        </p:txBody>
      </p:sp>
      <p:sp>
        <p:nvSpPr>
          <p:cNvPr id="6" name="TextBox 5"/>
          <p:cNvSpPr txBox="1"/>
          <p:nvPr/>
        </p:nvSpPr>
        <p:spPr>
          <a:xfrm>
            <a:off x="6059597" y="5943625"/>
            <a:ext cx="2819400" cy="784830"/>
          </a:xfrm>
          <a:prstGeom prst="rect">
            <a:avLst/>
          </a:prstGeom>
          <a:noFill/>
        </p:spPr>
        <p:txBody>
          <a:bodyPr wrap="square" rtlCol="0">
            <a:spAutoFit/>
          </a:bodyPr>
          <a:lstStyle/>
          <a:p>
            <a:r>
              <a:rPr lang="en-US" sz="1500" b="1" dirty="0" smtClean="0">
                <a:solidFill>
                  <a:srgbClr val="002060"/>
                </a:solidFill>
              </a:rPr>
              <a:t>* Stages of CKD:</a:t>
            </a:r>
          </a:p>
          <a:p>
            <a:r>
              <a:rPr lang="en-US" sz="1500" b="1" dirty="0" smtClean="0">
                <a:solidFill>
                  <a:srgbClr val="002060"/>
                </a:solidFill>
              </a:rPr>
              <a:t>1: eGFR ≥90; 2: eGFR=60-89; 3: eGFR=30-59</a:t>
            </a:r>
            <a:endParaRPr lang="en-US" sz="15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6458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
            <a:ext cx="9144000" cy="990600"/>
          </a:xfrm>
        </p:spPr>
        <p:txBody>
          <a:bodyPr/>
          <a:lstStyle/>
          <a:p>
            <a:pPr algn="l"/>
            <a:r>
              <a:rPr lang="en-US" sz="2600" dirty="0" smtClean="0">
                <a:solidFill>
                  <a:srgbClr val="002060"/>
                </a:solidFill>
              </a:rPr>
              <a:t>		        Pediatric Lung Transplants</a:t>
            </a:r>
            <a:r>
              <a:rPr lang="en-US" sz="2800" dirty="0" smtClean="0">
                <a:solidFill>
                  <a:srgbClr val="002060"/>
                </a:solidFill>
              </a:rPr>
              <a:t/>
            </a:r>
            <a:br>
              <a:rPr lang="en-US" sz="2800" dirty="0" smtClean="0">
                <a:solidFill>
                  <a:srgbClr val="002060"/>
                </a:solidFill>
              </a:rPr>
            </a:br>
            <a:r>
              <a:rPr lang="en-US" sz="2200" dirty="0">
                <a:solidFill>
                  <a:srgbClr val="002060"/>
                </a:solidFill>
              </a:rPr>
              <a:t> </a:t>
            </a:r>
            <a:r>
              <a:rPr lang="en-US" sz="2200" dirty="0" smtClean="0">
                <a:solidFill>
                  <a:srgbClr val="002060"/>
                </a:solidFill>
              </a:rPr>
              <a:t>   Kaplan-Meier Survival by Donor/Recipient </a:t>
            </a:r>
            <a:r>
              <a:rPr lang="en-US" sz="2200" dirty="0">
                <a:solidFill>
                  <a:srgbClr val="002060"/>
                </a:solidFill>
              </a:rPr>
              <a:t>Height Difference </a:t>
            </a:r>
            <a:r>
              <a:rPr lang="en-US" sz="2200" dirty="0" smtClean="0">
                <a:solidFill>
                  <a:srgbClr val="002060"/>
                </a:solidFill>
              </a:rPr>
              <a:t>(%*)</a:t>
            </a: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3" name="pvalues"/>
          <p:cNvSpPr txBox="1"/>
          <p:nvPr/>
        </p:nvSpPr>
        <p:spPr>
          <a:xfrm>
            <a:off x="2799078" y="1677970"/>
            <a:ext cx="5659121"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pair-wise comparisons were significant at p&lt;0.05.</a:t>
            </a:r>
          </a:p>
        </p:txBody>
      </p:sp>
      <p:sp>
        <p:nvSpPr>
          <p:cNvPr id="3" name="title_cohort"/>
          <p:cNvSpPr txBox="1"/>
          <p:nvPr/>
        </p:nvSpPr>
        <p:spPr>
          <a:xfrm>
            <a:off x="2068164" y="89541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sp>
        <p:nvSpPr>
          <p:cNvPr id="5" name="TextBox 4"/>
          <p:cNvSpPr txBox="1"/>
          <p:nvPr/>
        </p:nvSpPr>
        <p:spPr>
          <a:xfrm>
            <a:off x="4800600" y="6240781"/>
            <a:ext cx="4343400" cy="523220"/>
          </a:xfrm>
          <a:prstGeom prst="rect">
            <a:avLst/>
          </a:prstGeom>
          <a:noFill/>
        </p:spPr>
        <p:txBody>
          <a:bodyPr wrap="square" rtlCol="0">
            <a:spAutoFit/>
          </a:bodyPr>
          <a:lstStyle/>
          <a:p>
            <a:r>
              <a:rPr lang="en-US" sz="1400" b="1" dirty="0" smtClean="0">
                <a:solidFill>
                  <a:srgbClr val="002060"/>
                </a:solidFill>
              </a:rPr>
              <a:t>* Computed as</a:t>
            </a:r>
          </a:p>
          <a:p>
            <a:r>
              <a:rPr lang="en-US" sz="1400" b="1" dirty="0" smtClean="0">
                <a:solidFill>
                  <a:srgbClr val="002060"/>
                </a:solidFill>
              </a:rPr>
              <a:t>(donor – recipient height)*100%/recipient height</a:t>
            </a:r>
            <a:endParaRPr lang="en-US" sz="14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52981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200" dirty="0">
                <a:solidFill>
                  <a:srgbClr val="002060"/>
                </a:solidFill>
              </a:rPr>
              <a:t> </a:t>
            </a:r>
            <a:r>
              <a:rPr lang="en-US" sz="2200" dirty="0" smtClean="0">
                <a:solidFill>
                  <a:srgbClr val="002060"/>
                </a:solidFill>
              </a:rPr>
              <a:t>   Kaplan-Meier Survival </a:t>
            </a:r>
            <a:r>
              <a:rPr lang="en-US" sz="2200" dirty="0">
                <a:solidFill>
                  <a:srgbClr val="002060"/>
                </a:solidFill>
              </a:rPr>
              <a:t>Conditional on Survival to 1 Year </a:t>
            </a:r>
            <a:r>
              <a:rPr lang="en-US" sz="2200" dirty="0" smtClean="0">
                <a:solidFill>
                  <a:srgbClr val="002060"/>
                </a:solidFill>
              </a:rPr>
              <a:t> by Donor/Recipient </a:t>
            </a:r>
            <a:r>
              <a:rPr lang="en-US" sz="2200" dirty="0">
                <a:solidFill>
                  <a:srgbClr val="002060"/>
                </a:solidFill>
              </a:rPr>
              <a:t>Height Difference </a:t>
            </a:r>
            <a:r>
              <a:rPr lang="en-US" sz="2200" dirty="0" smtClean="0">
                <a:solidFill>
                  <a:srgbClr val="002060"/>
                </a:solidFill>
              </a:rPr>
              <a:t>(%*) </a:t>
            </a:r>
            <a:endParaRPr lang="en-US" sz="2200" dirty="0">
              <a:solidFill>
                <a:srgbClr val="002060"/>
              </a:solidFill>
            </a:endParaRPr>
          </a:p>
        </p:txBody>
      </p:sp>
      <p:sp>
        <p:nvSpPr>
          <p:cNvPr id="3" name="title_cohort"/>
          <p:cNvSpPr txBox="1"/>
          <p:nvPr/>
        </p:nvSpPr>
        <p:spPr>
          <a:xfrm>
            <a:off x="2068164" y="1149290"/>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1990 – June 2016)</a:t>
            </a:r>
            <a:endParaRPr lang="en-US" dirty="0">
              <a:solidFill>
                <a:srgbClr val="002060"/>
              </a:solidFill>
            </a:endParaRPr>
          </a:p>
        </p:txBody>
      </p:sp>
      <p:sp>
        <p:nvSpPr>
          <p:cNvPr id="5" name="TextBox 4"/>
          <p:cNvSpPr txBox="1"/>
          <p:nvPr/>
        </p:nvSpPr>
        <p:spPr>
          <a:xfrm>
            <a:off x="4800600" y="6240781"/>
            <a:ext cx="4343400" cy="523220"/>
          </a:xfrm>
          <a:prstGeom prst="rect">
            <a:avLst/>
          </a:prstGeom>
          <a:noFill/>
        </p:spPr>
        <p:txBody>
          <a:bodyPr wrap="square" rtlCol="0">
            <a:spAutoFit/>
          </a:bodyPr>
          <a:lstStyle/>
          <a:p>
            <a:r>
              <a:rPr lang="en-US" sz="1400" b="1" dirty="0" smtClean="0">
                <a:solidFill>
                  <a:srgbClr val="002060"/>
                </a:solidFill>
              </a:rPr>
              <a:t>* Computed as</a:t>
            </a:r>
          </a:p>
          <a:p>
            <a:r>
              <a:rPr lang="en-US" sz="1400" b="1" dirty="0" smtClean="0">
                <a:solidFill>
                  <a:srgbClr val="002060"/>
                </a:solidFill>
              </a:rPr>
              <a:t>(donor – recipient height)*100%/recipient height</a:t>
            </a:r>
            <a:endParaRPr lang="en-US" sz="1400" b="1" dirty="0">
              <a:solidFill>
                <a:srgbClr val="002060"/>
              </a:solidFill>
            </a:endParaRPr>
          </a:p>
        </p:txBody>
      </p:sp>
      <p:graphicFrame>
        <p:nvGraphicFramePr>
          <p:cNvPr id="14" name="Content Placeholder 3"/>
          <p:cNvGraphicFramePr>
            <a:graphicFrameLocks noGrp="1"/>
          </p:cNvGraphicFramePr>
          <p:nvPr>
            <p:ph idx="1"/>
            <p:extLst/>
          </p:nvPr>
        </p:nvGraphicFramePr>
        <p:xfrm>
          <a:off x="76200" y="1431295"/>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15" name="pvalues"/>
          <p:cNvSpPr txBox="1"/>
          <p:nvPr/>
        </p:nvSpPr>
        <p:spPr>
          <a:xfrm>
            <a:off x="2895600" y="1831405"/>
            <a:ext cx="5659121"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No pair-wise comparisons were significant at p&lt;0.05.</a:t>
            </a: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52604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2600" dirty="0" smtClean="0">
                <a:solidFill>
                  <a:srgbClr val="002060"/>
                </a:solidFill>
              </a:rPr>
              <a:t>Pediatric Lung Retransplants</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1430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8400"/>
            <a:ext cx="38862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2030741" y="798164"/>
            <a:ext cx="5370381" cy="400110"/>
          </a:xfrm>
          <a:prstGeom prst="rect">
            <a:avLst/>
          </a:prstGeom>
          <a:noFill/>
        </p:spPr>
        <p:txBody>
          <a:bodyPr wrap="none" rtlCol="0">
            <a:spAutoFit/>
          </a:bodyPr>
          <a:lstStyle/>
          <a:p>
            <a:r>
              <a:rPr lang="en-US" sz="2000" b="1" kern="0" dirty="0" smtClean="0">
                <a:solidFill>
                  <a:srgbClr val="002060"/>
                </a:solidFill>
                <a:ea typeface="+mj-ea"/>
                <a:cs typeface="+mj-cs"/>
              </a:rPr>
              <a:t>(Retransplants: January 2000 – June 2017)</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77271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solidFill>
                  <a:srgbClr val="002060"/>
                </a:solidFill>
              </a:rPr>
              <a:t>Pediatric Lung </a:t>
            </a:r>
            <a:r>
              <a:rPr lang="en-US" sz="2600" dirty="0">
                <a:solidFill>
                  <a:srgbClr val="002060"/>
                </a:solidFill>
              </a:rPr>
              <a:t>T</a:t>
            </a:r>
            <a:r>
              <a:rPr lang="en-US" sz="2600" dirty="0" smtClean="0">
                <a:solidFill>
                  <a:srgbClr val="002060"/>
                </a:solidFill>
              </a:rPr>
              <a: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Transplant Type</a:t>
            </a:r>
            <a:r>
              <a:rPr lang="en-US" sz="2000" dirty="0" smtClean="0">
                <a:solidFill>
                  <a:srgbClr val="002060"/>
                </a:solidFill>
              </a:rPr>
              <a:t/>
            </a:r>
            <a:br>
              <a:rPr lang="en-US" sz="20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76200" y="1219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5181600" y="2438400"/>
            <a:ext cx="1295400" cy="292388"/>
          </a:xfrm>
          <a:prstGeom prst="rect">
            <a:avLst/>
          </a:prstGeom>
          <a:noFill/>
        </p:spPr>
        <p:txBody>
          <a:bodyPr wrap="square" rtlCol="0">
            <a:spAutoFit/>
          </a:bodyPr>
          <a:lstStyle/>
          <a:p>
            <a:r>
              <a:rPr lang="en-US" sz="1300" b="1" dirty="0" smtClean="0">
                <a:solidFill>
                  <a:schemeClr val="bg2"/>
                </a:solidFill>
              </a:rPr>
              <a:t>p = 0.0011</a:t>
            </a:r>
            <a:endParaRPr lang="en-US" sz="1300" b="1" dirty="0">
              <a:solidFill>
                <a:schemeClr val="bg2"/>
              </a:solidFill>
            </a:endParaRPr>
          </a:p>
        </p:txBody>
      </p:sp>
      <p:sp>
        <p:nvSpPr>
          <p:cNvPr id="3" name="title_cohort"/>
          <p:cNvSpPr txBox="1"/>
          <p:nvPr/>
        </p:nvSpPr>
        <p:spPr>
          <a:xfrm>
            <a:off x="2015050" y="923835"/>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2000 – June 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85527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solidFill>
                  <a:srgbClr val="002060"/>
                </a:solidFill>
              </a:rPr>
              <a:t>(Follow-ups: January 2008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52474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Rehospitalization Post-Transplant of Surviving Recipients </a:t>
            </a:r>
            <a:r>
              <a:rPr lang="en-US" sz="2600" dirty="0" smtClean="0">
                <a:solidFill>
                  <a:srgbClr val="002060"/>
                </a:solidFill>
              </a:rPr>
              <a:t/>
            </a:r>
            <a:br>
              <a:rPr lang="en-US" sz="26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1828800" y="1065351"/>
            <a:ext cx="54864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(Follow-ups: January 2008 – June 2017)</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6180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Type Distribution by Transplant Year</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287958"/>
          <a:ext cx="8610600" cy="46325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5929355"/>
            <a:ext cx="4114800" cy="769441"/>
          </a:xfrm>
          <a:prstGeom prst="rect">
            <a:avLst/>
          </a:prstGeom>
          <a:noFill/>
          <a:ln>
            <a:solidFill>
              <a:schemeClr val="bg2"/>
            </a:solidFill>
          </a:ln>
        </p:spPr>
        <p:txBody>
          <a:bodyPr wrap="square" rtlCol="0">
            <a:spAutoFit/>
          </a:bodyPr>
          <a:lstStyle/>
          <a:p>
            <a:r>
              <a:rPr lang="en-US" sz="1100" b="1" dirty="0" smtClean="0">
                <a:solidFill>
                  <a:srgbClr val="002060"/>
                </a:solidFill>
              </a:rPr>
              <a:t>NOTE: This figure includes only the lung transplants that are reported to the ISHLT Transplant Registry. As such, the presented data may not reflect the changes in the number of lung transplants performed worldwide.</a:t>
            </a:r>
            <a:endParaRPr lang="en-US" sz="1100" b="1" dirty="0">
              <a:solidFill>
                <a:srgbClr val="002060"/>
              </a:solidFill>
            </a:endParaRPr>
          </a:p>
        </p:txBody>
      </p:sp>
      <p:sp>
        <p:nvSpPr>
          <p:cNvPr id="10" name="TextBox 9"/>
          <p:cNvSpPr txBox="1"/>
          <p:nvPr/>
        </p:nvSpPr>
        <p:spPr>
          <a:xfrm>
            <a:off x="148389" y="5920510"/>
            <a:ext cx="4472714" cy="276999"/>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3" name="title_cohort"/>
          <p:cNvSpPr txBox="1"/>
          <p:nvPr/>
        </p:nvSpPr>
        <p:spPr>
          <a:xfrm>
            <a:off x="1838381" y="952955"/>
            <a:ext cx="5755102"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1986 - December 2016)</a:t>
            </a:r>
            <a:endParaRPr lang="en-US"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450198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Rehospitalization Post-Transplant of Surviving Recipients </a:t>
            </a:r>
            <a:r>
              <a:rPr lang="en-US" sz="2600" dirty="0" smtClean="0">
                <a:solidFill>
                  <a:srgbClr val="002060"/>
                </a:solidFill>
              </a:rPr>
              <a:t/>
            </a:r>
            <a:br>
              <a:rPr lang="en-US" sz="26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18655" y="1065351"/>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2008 – June 2017)</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012708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0611269"/>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00600" y="5889984"/>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pair-wise comparisons were significant at &lt; 0.05 except </a:t>
            </a:r>
            <a:r>
              <a:rPr lang="en-US" sz="1300" b="1" dirty="0" smtClean="0">
                <a:solidFill>
                  <a:schemeClr val="bg2"/>
                </a:solidFill>
              </a:rPr>
              <a:t>&lt;1 vs. 11-17 and 6-10 vs. 11-17.</a:t>
            </a:r>
            <a:endParaRPr lang="en-US" sz="1300" b="1" dirty="0">
              <a:solidFill>
                <a:schemeClr val="bg2"/>
              </a:solidFill>
            </a:endParaRP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solidFill>
                  <a:srgbClr val="002060"/>
                </a:solidFill>
              </a:rPr>
              <a:t>(Follow-ups: July 2004 – June 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6607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6469478"/>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Any</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pair-wise comparisons were significant at &lt; 0.05 except &lt;1 vs. 11-17 and 6-10 vs. 11-17.</a:t>
            </a: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solidFill>
                  <a:srgbClr val="002060"/>
                </a:solidFill>
              </a:rPr>
              <a:t>(Follow-ups: July 2004 – June 2017)</a:t>
            </a:r>
            <a:endParaRPr lang="en-US" sz="2000" b="1" kern="0" dirty="0">
              <a:solidFill>
                <a:srgbClr val="002060"/>
              </a:solidFill>
            </a:endParaRPr>
          </a:p>
        </p:txBody>
      </p:sp>
      <p:sp>
        <p:nvSpPr>
          <p:cNvPr id="17" name="TextBox 16"/>
          <p:cNvSpPr txBox="1"/>
          <p:nvPr/>
        </p:nvSpPr>
        <p:spPr>
          <a:xfrm>
            <a:off x="4786752" y="5931692"/>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39869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a:t>
            </a:r>
            <a:r>
              <a:rPr lang="en-US" sz="2200" kern="0" dirty="0" smtClean="0">
                <a:solidFill>
                  <a:srgbClr val="002060"/>
                </a:solidFill>
              </a:rPr>
              <a:t> by Donor/Recipient CMV Status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43000" y="4800600"/>
            <a:ext cx="4495800" cy="292388"/>
          </a:xfrm>
          <a:prstGeom prst="rect">
            <a:avLst/>
          </a:prstGeom>
          <a:noFill/>
        </p:spPr>
        <p:txBody>
          <a:bodyPr wrap="square" rtlCol="0">
            <a:spAutoFit/>
          </a:bodyPr>
          <a:lstStyle/>
          <a:p>
            <a:r>
              <a:rPr lang="pt-BR" sz="1300" b="1" dirty="0" smtClean="0">
                <a:solidFill>
                  <a:schemeClr val="bg2"/>
                </a:solidFill>
              </a:rPr>
              <a:t>No </a:t>
            </a:r>
            <a:r>
              <a:rPr lang="pt-BR" sz="1300" b="1" dirty="0">
                <a:solidFill>
                  <a:schemeClr val="bg2"/>
                </a:solidFill>
              </a:rPr>
              <a:t>pair-wise comparisons were significant at p &lt; </a:t>
            </a:r>
            <a:r>
              <a:rPr lang="pt-BR" sz="1300" b="1" dirty="0" smtClean="0">
                <a:solidFill>
                  <a:schemeClr val="bg2"/>
                </a:solidFill>
              </a:rPr>
              <a:t>0.05.</a:t>
            </a:r>
            <a:endParaRPr lang="en-US" sz="1300" b="1" dirty="0">
              <a:solidFill>
                <a:schemeClr val="bg2"/>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solidFill>
                  <a:srgbClr val="002060"/>
                </a:solidFill>
              </a:rPr>
              <a:t>(Transplants: January 2000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69769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Induction and Maintenance Immunosuppression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049659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12052480"/>
              </p:ext>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discharge.</a:t>
            </a:r>
            <a:endParaRPr lang="en-US" sz="1200" b="1" dirty="0">
              <a:solidFill>
                <a:srgbClr val="002060"/>
              </a:solidFill>
            </a:endParaRPr>
          </a:p>
        </p:txBody>
      </p:sp>
      <p:sp>
        <p:nvSpPr>
          <p:cNvPr id="11" name="Title 1"/>
          <p:cNvSpPr txBox="1">
            <a:spLocks/>
          </p:cNvSpPr>
          <p:nvPr/>
        </p:nvSpPr>
        <p:spPr bwMode="auto">
          <a:xfrm>
            <a:off x="0" y="28302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972734" y="1015899"/>
            <a:ext cx="5257800" cy="400110"/>
          </a:xfrm>
          <a:prstGeom prst="rect">
            <a:avLst/>
          </a:prstGeom>
          <a:noFill/>
        </p:spPr>
        <p:txBody>
          <a:bodyPr wrap="square" rtlCol="0">
            <a:spAutoFit/>
          </a:bodyPr>
          <a:lstStyle/>
          <a:p>
            <a:pPr algn="ctr"/>
            <a:r>
              <a:rPr lang="en-US" sz="2000" b="1" kern="0" dirty="0" smtClean="0">
                <a:solidFill>
                  <a:srgbClr val="002060"/>
                </a:solidFill>
              </a:rPr>
              <a:t>(Transplants: January 2008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pvalues"/>
          <p:cNvSpPr txBox="1"/>
          <p:nvPr/>
        </p:nvSpPr>
        <p:spPr>
          <a:xfrm>
            <a:off x="6692053" y="1987297"/>
            <a:ext cx="1076961" cy="323165"/>
          </a:xfrm>
          <a:prstGeom prst="rect">
            <a:avLst/>
          </a:prstGeom>
          <a:noFill/>
        </p:spPr>
        <p:txBody>
          <a:bodyPr wrap="square" rtlCol="0">
            <a:spAutoFit/>
          </a:bodyPr>
          <a:lstStyle/>
          <a:p>
            <a:r>
              <a:rPr lang="pt-BR" sz="1500" b="1" dirty="0" smtClean="0">
                <a:solidFill>
                  <a:schemeClr val="bg2"/>
                </a:solidFill>
              </a:rPr>
              <a:t>N = 450 </a:t>
            </a:r>
            <a:endParaRPr lang="en-US" sz="1500" b="1" dirty="0">
              <a:solidFill>
                <a:schemeClr val="bg2"/>
              </a:solidFill>
            </a:endParaRPr>
          </a:p>
        </p:txBody>
      </p:sp>
    </p:spTree>
    <p:extLst>
      <p:ext uri="{BB962C8B-B14F-4D97-AF65-F5344CB8AC3E}">
        <p14:creationId xmlns:p14="http://schemas.microsoft.com/office/powerpoint/2010/main" val="1377570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72979382"/>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1289"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endParaRPr lang="en-US" sz="2000" kern="0" dirty="0">
              <a:solidFill>
                <a:srgbClr val="002060"/>
              </a:solidFill>
            </a:endParaRPr>
          </a:p>
        </p:txBody>
      </p:sp>
      <p:sp>
        <p:nvSpPr>
          <p:cNvPr id="13" name="title_cohort"/>
          <p:cNvSpPr txBox="1"/>
          <p:nvPr/>
        </p:nvSpPr>
        <p:spPr>
          <a:xfrm>
            <a:off x="1714500" y="1066800"/>
            <a:ext cx="5715000" cy="400110"/>
          </a:xfrm>
          <a:prstGeom prst="rect">
            <a:avLst/>
          </a:prstGeom>
          <a:noFill/>
        </p:spPr>
        <p:txBody>
          <a:bodyPr wrap="square" rtlCol="0">
            <a:spAutoFit/>
          </a:bodyPr>
          <a:lstStyle/>
          <a:p>
            <a:pPr algn="ctr"/>
            <a:r>
              <a:rPr lang="en-US" sz="2000" b="1" kern="0" dirty="0" smtClean="0">
                <a:solidFill>
                  <a:srgbClr val="002060"/>
                </a:solidFill>
              </a:rPr>
              <a:t>(Transplants: January 2001 – June 2017)</a:t>
            </a:r>
            <a:endParaRPr lang="en-US" sz="2000" b="1" kern="0" dirty="0">
              <a:solidFill>
                <a:srgbClr val="002060"/>
              </a:solidFill>
            </a:endParaRPr>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discharge.</a:t>
            </a:r>
            <a:endParaRPr lang="en-US" sz="1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456164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Stratified by Induction Use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975891"/>
              </p:ext>
            </p:extLst>
          </p:nvPr>
        </p:nvGraphicFramePr>
        <p:xfrm>
          <a:off x="762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248400" y="2021488"/>
            <a:ext cx="1371600" cy="292388"/>
          </a:xfrm>
          <a:prstGeom prst="rect">
            <a:avLst/>
          </a:prstGeom>
          <a:noFill/>
        </p:spPr>
        <p:txBody>
          <a:bodyPr wrap="square" rtlCol="0">
            <a:spAutoFit/>
          </a:bodyPr>
          <a:lstStyle/>
          <a:p>
            <a:pPr algn="ctr"/>
            <a:r>
              <a:rPr lang="en-US" sz="1300" b="1" dirty="0" smtClean="0">
                <a:solidFill>
                  <a:schemeClr val="bg2"/>
                </a:solidFill>
              </a:rPr>
              <a:t>p = 0.6362</a:t>
            </a:r>
            <a:endParaRPr lang="en-US" sz="1300" b="1" dirty="0">
              <a:solidFill>
                <a:schemeClr val="bg2"/>
              </a:solidFill>
            </a:endParaRPr>
          </a:p>
        </p:txBody>
      </p:sp>
      <p:sp>
        <p:nvSpPr>
          <p:cNvPr id="3" name="title_cohort"/>
          <p:cNvSpPr txBox="1"/>
          <p:nvPr/>
        </p:nvSpPr>
        <p:spPr>
          <a:xfrm>
            <a:off x="1976950" y="104007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2008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14897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200" dirty="0" smtClean="0">
                <a:solidFill>
                  <a:srgbClr val="002060"/>
                </a:solidFill>
              </a:rPr>
              <a:t>Maintenance Immunosuppression at Time of 1 Year Follow-up</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614133"/>
              </p:ext>
            </p:extLst>
          </p:nvPr>
        </p:nvGraphicFramePr>
        <p:xfrm>
          <a:off x="76200" y="13716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b="1" dirty="0">
              <a:solidFill>
                <a:srgbClr val="002060"/>
              </a:solidFill>
            </a:endParaRPr>
          </a:p>
        </p:txBody>
      </p:sp>
      <p:sp>
        <p:nvSpPr>
          <p:cNvPr id="3" name="title_cohort"/>
          <p:cNvSpPr/>
          <p:nvPr/>
        </p:nvSpPr>
        <p:spPr>
          <a:xfrm>
            <a:off x="2057400" y="979557"/>
            <a:ext cx="5334000" cy="400110"/>
          </a:xfrm>
          <a:prstGeom prst="rect">
            <a:avLst/>
          </a:prstGeom>
        </p:spPr>
        <p:txBody>
          <a:bodyPr wrap="square">
            <a:spAutoFit/>
          </a:bodyPr>
          <a:lstStyle/>
          <a:p>
            <a:r>
              <a:rPr lang="en-US" sz="2000" b="1" kern="0" dirty="0" smtClean="0">
                <a:solidFill>
                  <a:srgbClr val="002060"/>
                </a:solidFill>
                <a:ea typeface="+mj-ea"/>
                <a:cs typeface="+mj-cs"/>
              </a:rPr>
              <a:t>(Follow-ups: January 2008 – June 2017)</a:t>
            </a:r>
            <a:endParaRPr lang="en-US" dirty="0">
              <a:solidFill>
                <a:srgbClr val="002060"/>
              </a:solidFill>
            </a:endParaRPr>
          </a:p>
        </p:txBody>
      </p:sp>
      <p:sp>
        <p:nvSpPr>
          <p:cNvPr id="13" name="pvalues"/>
          <p:cNvSpPr txBox="1"/>
          <p:nvPr/>
        </p:nvSpPr>
        <p:spPr>
          <a:xfrm>
            <a:off x="6172200" y="1727784"/>
            <a:ext cx="1371600" cy="323165"/>
          </a:xfrm>
          <a:prstGeom prst="rect">
            <a:avLst/>
          </a:prstGeom>
          <a:noFill/>
        </p:spPr>
        <p:txBody>
          <a:bodyPr wrap="square" rtlCol="0">
            <a:spAutoFit/>
          </a:bodyPr>
          <a:lstStyle/>
          <a:p>
            <a:pPr algn="ctr"/>
            <a:r>
              <a:rPr lang="en-US" sz="1500" b="1" dirty="0" smtClean="0">
                <a:solidFill>
                  <a:schemeClr val="bg2"/>
                </a:solidFill>
              </a:rPr>
              <a:t>N=393</a:t>
            </a:r>
            <a:endParaRPr lang="en-US" sz="1500" b="1" dirty="0">
              <a:solidFill>
                <a:schemeClr val="bg2"/>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55193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200" dirty="0" smtClean="0">
                <a:solidFill>
                  <a:srgbClr val="002060"/>
                </a:solidFill>
              </a:rPr>
              <a:t>Maintenance Immunosuppression at Time of 1 Year Follow-up</a:t>
            </a:r>
            <a:br>
              <a:rPr lang="en-US" sz="2200" dirty="0" smtClean="0">
                <a:solidFill>
                  <a:srgbClr val="002060"/>
                </a:solidFill>
              </a:rPr>
            </a:br>
            <a:endParaRPr lang="en-US" sz="2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8810406"/>
              </p:ext>
            </p:extLst>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0774"/>
            <a:ext cx="3352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b="1" dirty="0">
              <a:solidFill>
                <a:srgbClr val="002060"/>
              </a:solidFill>
            </a:endParaRPr>
          </a:p>
        </p:txBody>
      </p:sp>
      <p:sp>
        <p:nvSpPr>
          <p:cNvPr id="9" name="median_survival"/>
          <p:cNvSpPr txBox="1"/>
          <p:nvPr/>
        </p:nvSpPr>
        <p:spPr>
          <a:xfrm>
            <a:off x="2997384" y="5619528"/>
            <a:ext cx="5994991" cy="443198"/>
          </a:xfrm>
          <a:prstGeom prst="rect">
            <a:avLst/>
          </a:prstGeom>
          <a:noFill/>
          <a:ln>
            <a:solidFill>
              <a:schemeClr val="bg2"/>
            </a:solidFill>
          </a:ln>
        </p:spPr>
        <p:txBody>
          <a:bodyPr wrap="square" lIns="45720" tIns="36576" rIns="45720" bIns="36576" rtlCol="0">
            <a:spAutoFit/>
          </a:bodyPr>
          <a:lstStyle/>
          <a:p>
            <a:r>
              <a:rPr lang="en-US" sz="1200" b="1" dirty="0" smtClean="0">
                <a:solidFill>
                  <a:schemeClr val="bg2"/>
                </a:solidFill>
              </a:rPr>
              <a:t>NOTE: No patients were on both calcineurin inhibitors at different points during the 1-year, and five patients were on neither drug during the 1-year</a:t>
            </a:r>
          </a:p>
        </p:txBody>
      </p:sp>
      <p:sp>
        <p:nvSpPr>
          <p:cNvPr id="13" name="pvalues"/>
          <p:cNvSpPr txBox="1"/>
          <p:nvPr/>
        </p:nvSpPr>
        <p:spPr>
          <a:xfrm>
            <a:off x="0" y="5709057"/>
            <a:ext cx="2998160"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2060"/>
                </a:solidFill>
              </a:rPr>
              <a:t>N=393</a:t>
            </a:r>
            <a:endParaRPr lang="en-US" sz="1600" dirty="0">
              <a:solidFill>
                <a:srgbClr val="002060"/>
              </a:solidFill>
            </a:endParaRPr>
          </a:p>
        </p:txBody>
      </p:sp>
      <p:sp>
        <p:nvSpPr>
          <p:cNvPr id="3" name="title_cohort"/>
          <p:cNvSpPr txBox="1"/>
          <p:nvPr/>
        </p:nvSpPr>
        <p:spPr>
          <a:xfrm>
            <a:off x="2118655" y="966935"/>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2008 – June 2017)</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3285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2500" dirty="0" smtClean="0">
                <a:solidFill>
                  <a:srgbClr val="002060"/>
                </a:solidFill>
              </a:rPr>
              <a:t/>
            </a:r>
            <a:br>
              <a:rPr lang="en-US" sz="2500" dirty="0" smtClean="0">
                <a:solidFill>
                  <a:srgbClr val="002060"/>
                </a:solidFill>
              </a:rPr>
            </a:br>
            <a:r>
              <a:rPr lang="en-US" sz="2400" dirty="0" smtClean="0">
                <a:solidFill>
                  <a:srgbClr val="002060"/>
                </a:solidFill>
              </a:rPr>
              <a:t>Donor Type Distribution by Recipient Age Group Within Era </a:t>
            </a:r>
            <a:r>
              <a:rPr lang="en-US" sz="2600" dirty="0" smtClean="0">
                <a:solidFill>
                  <a:srgbClr val="002060"/>
                </a:solidFill>
              </a:rPr>
              <a:t/>
            </a:r>
            <a:br>
              <a:rPr lang="en-US" sz="26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0" y="13716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172200"/>
            <a:ext cx="3657600" cy="461665"/>
          </a:xfrm>
          <a:prstGeom prst="rect">
            <a:avLst/>
          </a:prstGeom>
          <a:noFill/>
        </p:spPr>
        <p:txBody>
          <a:bodyPr wrap="square" rtlCol="0">
            <a:spAutoFit/>
          </a:bodyPr>
          <a:lstStyle/>
          <a:p>
            <a:r>
              <a:rPr lang="en-US" sz="1200" b="1" dirty="0" smtClean="0">
                <a:solidFill>
                  <a:srgbClr val="002060"/>
                </a:solidFill>
              </a:rPr>
              <a:t>Analysis includes deceased and living donor transplants.</a:t>
            </a:r>
            <a:endParaRPr lang="en-US" sz="1200" dirty="0">
              <a:solidFill>
                <a:srgbClr val="002060"/>
              </a:solidFill>
            </a:endParaRPr>
          </a:p>
        </p:txBody>
      </p:sp>
      <p:sp>
        <p:nvSpPr>
          <p:cNvPr id="11" name="pvalues"/>
          <p:cNvSpPr txBox="1"/>
          <p:nvPr/>
        </p:nvSpPr>
        <p:spPr>
          <a:xfrm>
            <a:off x="6863401" y="5358714"/>
            <a:ext cx="1670999"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2008-6/2017</a:t>
            </a:r>
            <a:endParaRPr lang="en-US" sz="1500" b="1" dirty="0">
              <a:solidFill>
                <a:srgbClr val="0070C0"/>
              </a:solidFill>
            </a:endParaRPr>
          </a:p>
        </p:txBody>
      </p:sp>
      <p:sp>
        <p:nvSpPr>
          <p:cNvPr id="3" name="title_cohort"/>
          <p:cNvSpPr txBox="1"/>
          <p:nvPr/>
        </p:nvSpPr>
        <p:spPr>
          <a:xfrm>
            <a:off x="2319866" y="104388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1988 – June 2017)</a:t>
            </a:r>
            <a:endParaRPr lang="en-US"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732850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lnSpc>
                <a:spcPct val="90000"/>
              </a:lnSpc>
            </a:pPr>
            <a:r>
              <a:rPr lang="en-US" sz="2600" dirty="0">
                <a:solidFill>
                  <a:srgbClr val="002060"/>
                </a:solidFill>
              </a:rPr>
              <a:t> </a:t>
            </a:r>
            <a:r>
              <a:rPr lang="en-US" sz="2600" dirty="0" smtClean="0">
                <a:solidFill>
                  <a:srgbClr val="002060"/>
                </a:solidFill>
              </a:rPr>
              <a:t>  		    Pediatric Lung 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Maintenance Immunosuppression Drug Combinations at  	</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36574371"/>
              </p:ext>
            </p:extLst>
          </p:nvPr>
        </p:nvGraphicFramePr>
        <p:xfrm>
          <a:off x="152400" y="1229833"/>
          <a:ext cx="8763000" cy="49169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259316"/>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p>
        </p:txBody>
      </p:sp>
      <p:sp>
        <p:nvSpPr>
          <p:cNvPr id="3" name="title_cohort"/>
          <p:cNvSpPr txBox="1"/>
          <p:nvPr/>
        </p:nvSpPr>
        <p:spPr>
          <a:xfrm>
            <a:off x="4016789" y="909964"/>
            <a:ext cx="5012911" cy="400110"/>
          </a:xfrm>
          <a:prstGeom prst="rect">
            <a:avLst/>
          </a:prstGeom>
          <a:noFill/>
        </p:spPr>
        <p:txBody>
          <a:bodyPr wrap="none" rtlCol="0">
            <a:spAutoFit/>
          </a:bodyPr>
          <a:lstStyle/>
          <a:p>
            <a:r>
              <a:rPr lang="en-US" sz="2000" b="1" kern="0" dirty="0" smtClean="0">
                <a:solidFill>
                  <a:srgbClr val="002060"/>
                </a:solidFill>
                <a:ea typeface="+mj-ea"/>
                <a:cs typeface="+mj-cs"/>
              </a:rPr>
              <a:t>(Follow-ups: January 2008 – June 2017)</a:t>
            </a:r>
            <a:endParaRPr lang="en-US" sz="2000" dirty="0">
              <a:solidFill>
                <a:srgbClr val="002060"/>
              </a:solidFill>
            </a:endParaRPr>
          </a:p>
        </p:txBody>
      </p:sp>
      <p:sp>
        <p:nvSpPr>
          <p:cNvPr id="4" name="TextBox 3"/>
          <p:cNvSpPr txBox="1"/>
          <p:nvPr/>
        </p:nvSpPr>
        <p:spPr>
          <a:xfrm>
            <a:off x="304800" y="861736"/>
            <a:ext cx="3962400" cy="461665"/>
          </a:xfrm>
          <a:prstGeom prst="rect">
            <a:avLst/>
          </a:prstGeom>
          <a:noFill/>
        </p:spPr>
        <p:txBody>
          <a:bodyPr wrap="square" rtlCol="0">
            <a:spAutoFit/>
          </a:bodyPr>
          <a:lstStyle/>
          <a:p>
            <a:r>
              <a:rPr lang="en-US" sz="2400" b="1" dirty="0">
                <a:solidFill>
                  <a:srgbClr val="002060"/>
                </a:solidFill>
              </a:rPr>
              <a:t>Time of 1 Year Follow-up</a:t>
            </a: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77833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164172"/>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solidFill>
                  <a:srgbClr val="002060"/>
                </a:solidFill>
              </a:rPr>
              <a:t>Year Follow-Up by Type of </a:t>
            </a:r>
            <a:r>
              <a:rPr lang="en-US" sz="2000" b="1" kern="0" dirty="0" smtClean="0">
                <a:solidFill>
                  <a:srgbClr val="002060"/>
                </a:solidFill>
              </a:rPr>
              <a:t>Induction</a:t>
            </a:r>
            <a:endParaRPr lang="en-US" sz="2000" b="1" kern="0" dirty="0">
              <a:solidFill>
                <a:srgbClr val="002060"/>
              </a:solidFill>
            </a:endParaRPr>
          </a:p>
        </p:txBody>
      </p:sp>
      <p:sp>
        <p:nvSpPr>
          <p:cNvPr id="13" name="pvalues"/>
          <p:cNvSpPr txBox="1"/>
          <p:nvPr/>
        </p:nvSpPr>
        <p:spPr>
          <a:xfrm>
            <a:off x="2286000" y="2209800"/>
            <a:ext cx="6172200" cy="292388"/>
          </a:xfrm>
          <a:prstGeom prst="rect">
            <a:avLst/>
          </a:prstGeom>
          <a:noFill/>
        </p:spPr>
        <p:txBody>
          <a:bodyPr wrap="square" rtlCol="0">
            <a:spAutoFit/>
          </a:bodyPr>
          <a:lstStyle/>
          <a:p>
            <a:r>
              <a:rPr lang="en-US" sz="1300" b="1" dirty="0">
                <a:solidFill>
                  <a:schemeClr val="bg2"/>
                </a:solidFill>
              </a:rPr>
              <a:t>No pair-wise comparisons were significant at p &lt; 0.05.</a:t>
            </a: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3451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6918946"/>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solidFill>
                  <a:srgbClr val="002060"/>
                </a:solidFill>
              </a:rPr>
              <a:t>Year Follow-Up by Type of </a:t>
            </a:r>
            <a:r>
              <a:rPr lang="en-US" sz="2000" b="1" kern="0" dirty="0" smtClean="0">
                <a:solidFill>
                  <a:srgbClr val="002060"/>
                </a:solidFill>
              </a:rPr>
              <a:t>Induction</a:t>
            </a:r>
            <a:endParaRPr lang="en-US" sz="2000" b="1" kern="0" dirty="0">
              <a:solidFill>
                <a:srgbClr val="002060"/>
              </a:solidFill>
            </a:endParaRPr>
          </a:p>
        </p:txBody>
      </p:sp>
      <p:sp>
        <p:nvSpPr>
          <p:cNvPr id="13" name="pvalues"/>
          <p:cNvSpPr txBox="1"/>
          <p:nvPr/>
        </p:nvSpPr>
        <p:spPr>
          <a:xfrm>
            <a:off x="2286000" y="2209800"/>
            <a:ext cx="6172200" cy="292388"/>
          </a:xfrm>
          <a:prstGeom prst="rect">
            <a:avLst/>
          </a:prstGeom>
          <a:noFill/>
        </p:spPr>
        <p:txBody>
          <a:bodyPr wrap="square" rtlCol="0">
            <a:spAutoFit/>
          </a:bodyPr>
          <a:lstStyle/>
          <a:p>
            <a:r>
              <a:rPr lang="en-US" sz="1300" b="1" dirty="0">
                <a:solidFill>
                  <a:schemeClr val="bg2"/>
                </a:solidFill>
              </a:rPr>
              <a:t>No pair-wise comparisons were significant at p &lt; 0.05.</a:t>
            </a: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sp>
        <p:nvSpPr>
          <p:cNvPr id="16" name="TextBox 15"/>
          <p:cNvSpPr txBox="1"/>
          <p:nvPr/>
        </p:nvSpPr>
        <p:spPr>
          <a:xfrm>
            <a:off x="4800600" y="59830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a:t>
            </a:r>
            <a:r>
              <a:rPr lang="en-US" sz="1200" b="1" dirty="0">
                <a:solidFill>
                  <a:srgbClr val="002060"/>
                </a:solidFill>
              </a:rPr>
              <a:t>1</a:t>
            </a:r>
            <a:r>
              <a:rPr lang="en-US" sz="1200" b="1" dirty="0" smtClean="0">
                <a:solidFill>
                  <a:srgbClr val="002060"/>
                </a:solidFill>
              </a:rPr>
              <a:t>) no acute rejection episodes and (</a:t>
            </a:r>
            <a:r>
              <a:rPr lang="en-US" sz="1200" b="1" dirty="0">
                <a:solidFill>
                  <a:srgbClr val="002060"/>
                </a:solidFill>
              </a:rPr>
              <a:t>2</a:t>
            </a:r>
            <a:r>
              <a:rPr lang="en-US" sz="1200" b="1" dirty="0" smtClean="0">
                <a:solidFill>
                  <a:srgbClr val="002060"/>
                </a:solidFill>
              </a:rPr>
              <a:t>) was reported either as not hospitalized for rejection or did not receive anti-rejection agents.</a:t>
            </a:r>
            <a:endParaRPr lang="en-US" sz="120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009294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Morbidities</a:t>
            </a:r>
            <a:endParaRPr lang="en-US" sz="4000" dirty="0">
              <a:solidFill>
                <a:srgbClr val="002060"/>
              </a:solidFill>
            </a:endParaRPr>
          </a:p>
        </p:txBody>
      </p:sp>
      <p:grpSp>
        <p:nvGrpSpPr>
          <p:cNvPr id="3" name="Group 2"/>
          <p:cNvGrpSpPr/>
          <p:nvPr/>
        </p:nvGrpSpPr>
        <p:grpSpPr>
          <a:xfrm>
            <a:off x="2" y="6146792"/>
            <a:ext cx="4715932" cy="711201"/>
            <a:chOff x="2" y="6146792"/>
            <a:chExt cx="4715932" cy="711201"/>
          </a:xfrm>
        </p:grpSpPr>
        <p:grpSp>
          <p:nvGrpSpPr>
            <p:cNvPr id="4" name="Group 3"/>
            <p:cNvGrpSpPr/>
            <p:nvPr/>
          </p:nvGrpSpPr>
          <p:grpSpPr>
            <a:xfrm>
              <a:off x="2" y="6146792"/>
              <a:ext cx="4715932" cy="711201"/>
              <a:chOff x="1" y="6067776"/>
              <a:chExt cx="4952999" cy="790224"/>
            </a:xfrm>
          </p:grpSpPr>
          <p:pic>
            <p:nvPicPr>
              <p:cNvPr id="6" name="Picture 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600465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gn="l"/>
            <a:r>
              <a:rPr lang="en-US" sz="2600" dirty="0" smtClean="0">
                <a:solidFill>
                  <a:srgbClr val="002060"/>
                </a:solidFill>
              </a:rPr>
              <a:t>		    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Cumulative Morbidity Rates in </a:t>
            </a:r>
            <a:r>
              <a:rPr lang="en-US" sz="2400" u="sng" dirty="0" smtClean="0">
                <a:solidFill>
                  <a:srgbClr val="002060"/>
                </a:solidFill>
              </a:rPr>
              <a:t>Survivors</a:t>
            </a:r>
            <a:r>
              <a:rPr lang="en-US" sz="2400" dirty="0" smtClean="0">
                <a:solidFill>
                  <a:srgbClr val="002060"/>
                </a:solidFill>
              </a:rPr>
              <a:t> within 1, 5 and 7   	Years Post-Transplant</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561440815"/>
              </p:ext>
            </p:extLst>
          </p:nvPr>
        </p:nvGraphicFramePr>
        <p:xfrm>
          <a:off x="228598" y="1524000"/>
          <a:ext cx="8763002" cy="3965285"/>
        </p:xfrm>
        <a:graphic>
          <a:graphicData uri="http://schemas.openxmlformats.org/drawingml/2006/table">
            <a:tbl>
              <a:tblPr bandRow="1">
                <a:tableStyleId>{5C22544A-7EE6-4342-B048-85BDC9FD1C3A}</a:tableStyleId>
              </a:tblPr>
              <a:tblGrid>
                <a:gridCol w="30480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1228016">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Within </a:t>
                      </a:r>
                      <a:endParaRPr lang="en-US" sz="13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 </a:t>
                      </a:r>
                      <a:r>
                        <a:rPr lang="en-US" sz="1300" b="1" u="sng" strike="noStrike" dirty="0">
                          <a:solidFill>
                            <a:schemeClr val="bg2"/>
                          </a:solidFill>
                          <a:latin typeface="+mn-lt"/>
                          <a:ea typeface="Times New Roman"/>
                          <a:cs typeface="Times New Roman"/>
                        </a:rPr>
                        <a:t>Year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5 Years</a:t>
                      </a:r>
                      <a:endParaRPr lang="en-US" sz="1300" b="1" u="sng" dirty="0" smtClean="0">
                        <a:solidFill>
                          <a:schemeClr val="bg2"/>
                        </a:solidFill>
                        <a:latin typeface="+mn-lt"/>
                        <a:ea typeface="Times New Roman"/>
                        <a:cs typeface="Times New Roman"/>
                      </a:endParaRPr>
                    </a:p>
                    <a:p>
                      <a:pPr marL="0" marR="0" algn="ctr">
                        <a:spcBef>
                          <a:spcPts val="0"/>
                        </a:spcBef>
                        <a:spcAft>
                          <a:spcPts val="0"/>
                        </a:spcAft>
                      </a:pP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7 Years</a:t>
                      </a:r>
                      <a:endParaRPr lang="en-US" sz="1300" b="1" u="sng" dirty="0" smtClean="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30">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843)</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6.1%</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327)</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7.8%</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204)</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5.9%</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0.4%</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3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0.1%</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8030">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r>
                        <a:rPr lang="en-US" sz="1300" b="1" baseline="30000" dirty="0" smtClean="0">
                          <a:solidFill>
                            <a:schemeClr val="bg2"/>
                          </a:solidFill>
                          <a:latin typeface="+mn-lt"/>
                          <a:ea typeface="Times New Roman"/>
                          <a:cs typeface="Times New Roman"/>
                        </a:rPr>
                        <a:t>2</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18.8%</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848)</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28.6%</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336)</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8030">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Bronchiolitis Obliterans Syndrome</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9.3%</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794)</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36.9%</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260)</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45.1%</a:t>
                      </a: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153)</a:t>
                      </a: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5908265"/>
            <a:ext cx="3962401" cy="938719"/>
          </a:xfrm>
          <a:prstGeom prst="rect">
            <a:avLst/>
          </a:prstGeom>
          <a:noFill/>
        </p:spPr>
        <p:txBody>
          <a:bodyPr wrap="square" rtlCol="0">
            <a:spAutoFit/>
          </a:bodyPr>
          <a:lstStyle/>
          <a:p>
            <a:r>
              <a:rPr lang="en-US" sz="1300" b="1" baseline="30000" dirty="0" smtClean="0">
                <a:solidFill>
                  <a:srgbClr val="002060"/>
                </a:solidFill>
              </a:rPr>
              <a:t>1 </a:t>
            </a:r>
            <a:r>
              <a:rPr lang="en-US" sz="1300" b="1" dirty="0" smtClean="0">
                <a:solidFill>
                  <a:srgbClr val="002060"/>
                </a:solidFill>
              </a:rPr>
              <a:t>Severe </a:t>
            </a:r>
            <a:r>
              <a:rPr lang="en-US" sz="1300" b="1" dirty="0">
                <a:solidFill>
                  <a:srgbClr val="002060"/>
                </a:solidFill>
              </a:rPr>
              <a:t>renal dysfunction = Creatinine &gt; 2.5 mg/dl (221 μmol/L), dialysis or renal </a:t>
            </a:r>
            <a:r>
              <a:rPr lang="en-US" sz="1300" b="1" dirty="0" smtClean="0">
                <a:solidFill>
                  <a:srgbClr val="002060"/>
                </a:solidFill>
              </a:rPr>
              <a:t>transplant</a:t>
            </a:r>
          </a:p>
          <a:p>
            <a:endParaRPr lang="en-US" sz="300" b="1" dirty="0">
              <a:solidFill>
                <a:srgbClr val="002060"/>
              </a:solidFill>
            </a:endParaRPr>
          </a:p>
          <a:p>
            <a:r>
              <a:rPr lang="en-US" sz="1300" b="1" baseline="30000" dirty="0" smtClean="0">
                <a:solidFill>
                  <a:srgbClr val="002060"/>
                </a:solidFill>
              </a:rPr>
              <a:t>2</a:t>
            </a:r>
            <a:r>
              <a:rPr lang="en-US" sz="1300" b="1" dirty="0" smtClean="0">
                <a:solidFill>
                  <a:srgbClr val="002060"/>
                </a:solidFill>
              </a:rPr>
              <a:t> Data are not available 7 years post-transplant.</a:t>
            </a:r>
          </a:p>
          <a:p>
            <a:endParaRPr lang="en-US" sz="1300" dirty="0">
              <a:solidFill>
                <a:srgbClr val="002060"/>
              </a:solidFill>
            </a:endParaRPr>
          </a:p>
        </p:txBody>
      </p:sp>
      <p:sp>
        <p:nvSpPr>
          <p:cNvPr id="3" name="title_cohort"/>
          <p:cNvSpPr txBox="1"/>
          <p:nvPr/>
        </p:nvSpPr>
        <p:spPr>
          <a:xfrm>
            <a:off x="4191000" y="1022892"/>
            <a:ext cx="4886274" cy="384721"/>
          </a:xfrm>
          <a:prstGeom prst="rect">
            <a:avLst/>
          </a:prstGeom>
          <a:noFill/>
        </p:spPr>
        <p:txBody>
          <a:bodyPr wrap="none" rtlCol="0">
            <a:spAutoFit/>
          </a:bodyPr>
          <a:lstStyle/>
          <a:p>
            <a:r>
              <a:rPr lang="en-US" sz="1900" b="1" kern="0" dirty="0" smtClean="0">
                <a:solidFill>
                  <a:srgbClr val="002060"/>
                </a:solidFill>
                <a:ea typeface="+mj-ea"/>
                <a:cs typeface="+mj-cs"/>
              </a:rPr>
              <a:t>(Transplants: January </a:t>
            </a:r>
            <a:r>
              <a:rPr lang="en-US" sz="1900" b="1" kern="0" dirty="0">
                <a:solidFill>
                  <a:srgbClr val="002060"/>
                </a:solidFill>
                <a:ea typeface="+mj-ea"/>
                <a:cs typeface="+mj-cs"/>
              </a:rPr>
              <a:t>1994 – June </a:t>
            </a:r>
            <a:r>
              <a:rPr lang="en-US" sz="1900" b="1" kern="0" dirty="0" smtClean="0">
                <a:solidFill>
                  <a:srgbClr val="002060"/>
                </a:solidFill>
                <a:ea typeface="+mj-ea"/>
                <a:cs typeface="+mj-cs"/>
              </a:rPr>
              <a:t>2016)</a:t>
            </a:r>
            <a:endParaRPr lang="en-US" sz="190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40330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solidFill>
                  <a:srgbClr val="002060"/>
                </a:solidFill>
              </a:rPr>
              <a:t>		Pediatric Lung Transplants</a:t>
            </a:r>
            <a:br>
              <a:rPr lang="en-US" sz="2600" dirty="0" smtClean="0">
                <a:solidFill>
                  <a:srgbClr val="002060"/>
                </a:solidFill>
              </a:rPr>
            </a:br>
            <a:r>
              <a:rPr lang="en-US" sz="2600" dirty="0" smtClean="0">
                <a:solidFill>
                  <a:srgbClr val="002060"/>
                </a:solidFill>
              </a:rPr>
              <a:t>   </a:t>
            </a:r>
            <a:r>
              <a:rPr lang="en-US" sz="2300" dirty="0" smtClean="0">
                <a:solidFill>
                  <a:srgbClr val="002060"/>
                </a:solidFill>
              </a:rPr>
              <a:t>Cumulative Morbidity Rates in </a:t>
            </a:r>
            <a:r>
              <a:rPr lang="en-US" sz="2300" u="sng" dirty="0" smtClean="0">
                <a:solidFill>
                  <a:srgbClr val="002060"/>
                </a:solidFill>
              </a:rPr>
              <a:t>Survivors</a:t>
            </a:r>
            <a:r>
              <a:rPr lang="en-US" sz="2300" dirty="0" smtClean="0">
                <a:solidFill>
                  <a:srgbClr val="002060"/>
                </a:solidFill>
              </a:rPr>
              <a:t> within 1 Year Post-Transplant by Induction Use</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54174013"/>
              </p:ext>
            </p:extLst>
          </p:nvPr>
        </p:nvGraphicFramePr>
        <p:xfrm>
          <a:off x="380999" y="1524001"/>
          <a:ext cx="8305801" cy="4183778"/>
        </p:xfrm>
        <a:graphic>
          <a:graphicData uri="http://schemas.openxmlformats.org/drawingml/2006/table">
            <a:tbl>
              <a:tblPr bandRow="1">
                <a:tableStyleId>{5C22544A-7EE6-4342-B048-85BDC9FD1C3A}</a:tableStyleId>
              </a:tblPr>
              <a:tblGrid>
                <a:gridCol w="3505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66293">
                <a:tc rowSpan="2">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Outcome</a:t>
                      </a:r>
                      <a:endParaRPr lang="en-US" sz="15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No 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867779">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1 </a:t>
                      </a:r>
                      <a:r>
                        <a:rPr lang="en-US" sz="1500" b="1" u="none" strike="noStrike" dirty="0">
                          <a:solidFill>
                            <a:schemeClr val="bg2"/>
                          </a:solidFill>
                          <a:latin typeface="+mn-lt"/>
                          <a:ea typeface="Times New Roman"/>
                          <a:cs typeface="Times New Roman"/>
                        </a:rPr>
                        <a:t>Year</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1 </a:t>
                      </a:r>
                      <a:r>
                        <a:rPr lang="en-US" sz="1500" b="1" u="none" strike="noStrike" dirty="0">
                          <a:solidFill>
                            <a:schemeClr val="bg2"/>
                          </a:solidFill>
                          <a:latin typeface="+mn-lt"/>
                          <a:ea typeface="Times New Roman"/>
                          <a:cs typeface="Times New Roman"/>
                        </a:rPr>
                        <a:t>Year</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8487">
                <a:tc>
                  <a:txBody>
                    <a:bodyPr/>
                    <a:lstStyle/>
                    <a:p>
                      <a:pPr marL="0" marR="0">
                        <a:spcBef>
                          <a:spcPts val="0"/>
                        </a:spcBef>
                        <a:spcAft>
                          <a:spcPts val="0"/>
                        </a:spcAft>
                      </a:pPr>
                      <a:r>
                        <a:rPr lang="en-US" sz="1500" b="1" kern="0" dirty="0" smtClean="0">
                          <a:solidFill>
                            <a:schemeClr val="bg2"/>
                          </a:solidFill>
                          <a:latin typeface="+mn-lt"/>
                          <a:ea typeface="Times New Roman"/>
                          <a:cs typeface="Times New Roman"/>
                        </a:rPr>
                        <a:t>Severe Renal Dysfunction*</a:t>
                      </a:r>
                      <a:endParaRPr lang="en-US" sz="15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422)</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0.9%</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222)</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Creatinine &gt; 2.5 mg/dl</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1.9%</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0.5%</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Chronic Dialysis</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0.2%</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1415">
                <a:tc>
                  <a:txBody>
                    <a:bodyPr/>
                    <a:lstStyle/>
                    <a:p>
                      <a:pPr marL="0" marR="0">
                        <a:spcBef>
                          <a:spcPts val="0"/>
                        </a:spcBef>
                        <a:spcAft>
                          <a:spcPts val="0"/>
                        </a:spcAft>
                      </a:pPr>
                      <a:r>
                        <a:rPr lang="en-US" sz="1500" b="1" i="1" dirty="0">
                          <a:solidFill>
                            <a:schemeClr val="bg2"/>
                          </a:solidFill>
                          <a:latin typeface="+mn-lt"/>
                          <a:ea typeface="Times New Roman"/>
                          <a:cs typeface="Times New Roman"/>
                        </a:rPr>
                        <a:t>        Renal Transplant</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0.5%</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8487">
                <a:tc>
                  <a:txBody>
                    <a:bodyPr/>
                    <a:lstStyle/>
                    <a:p>
                      <a:pPr marL="0" marR="0">
                        <a:spcBef>
                          <a:spcPts val="0"/>
                        </a:spcBef>
                        <a:spcAft>
                          <a:spcPts val="0"/>
                        </a:spcAft>
                      </a:pPr>
                      <a:r>
                        <a:rPr lang="en-US" sz="1500" b="1" dirty="0">
                          <a:solidFill>
                            <a:schemeClr val="bg2"/>
                          </a:solidFill>
                          <a:latin typeface="+mn-lt"/>
                          <a:ea typeface="Times New Roman"/>
                          <a:cs typeface="Times New Roman"/>
                        </a:rPr>
                        <a:t>Diabetes</a:t>
                      </a:r>
                      <a:endParaRPr lang="en-US" sz="15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17.3%</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423)</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21.6%</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222)</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8487">
                <a:tc>
                  <a:txBody>
                    <a:bodyPr/>
                    <a:lstStyle/>
                    <a:p>
                      <a:pPr marL="0" marR="0">
                        <a:spcBef>
                          <a:spcPts val="0"/>
                        </a:spcBef>
                        <a:spcAft>
                          <a:spcPts val="0"/>
                        </a:spcAft>
                      </a:pPr>
                      <a:r>
                        <a:rPr lang="en-US" sz="15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9.2%</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402)</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8.1%</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210)</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_cohort"/>
          <p:cNvSpPr/>
          <p:nvPr/>
        </p:nvSpPr>
        <p:spPr>
          <a:xfrm>
            <a:off x="4080932" y="987664"/>
            <a:ext cx="5444068" cy="400110"/>
          </a:xfrm>
          <a:prstGeom prst="rect">
            <a:avLst/>
          </a:prstGeom>
        </p:spPr>
        <p:txBody>
          <a:bodyPr wrap="square">
            <a:spAutoFit/>
          </a:bodyPr>
          <a:lstStyle/>
          <a:p>
            <a:r>
              <a:rPr lang="en-US" sz="2000" b="1" kern="0" dirty="0">
                <a:solidFill>
                  <a:srgbClr val="002060"/>
                </a:solidFill>
                <a:ea typeface="+mj-ea"/>
                <a:cs typeface="+mj-cs"/>
              </a:rPr>
              <a:t>(Transplants: January 2000 – June </a:t>
            </a:r>
            <a:r>
              <a:rPr lang="en-US" sz="2000" b="1" kern="0" dirty="0" smtClean="0">
                <a:solidFill>
                  <a:srgbClr val="002060"/>
                </a:solidFill>
                <a:ea typeface="+mj-ea"/>
                <a:cs typeface="+mj-cs"/>
              </a:rPr>
              <a:t>2016)</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1" name="TextBox 20"/>
          <p:cNvSpPr txBox="1"/>
          <p:nvPr/>
        </p:nvSpPr>
        <p:spPr>
          <a:xfrm>
            <a:off x="4876800" y="5867400"/>
            <a:ext cx="3886200" cy="492443"/>
          </a:xfrm>
          <a:prstGeom prst="rect">
            <a:avLst/>
          </a:prstGeom>
          <a:noFill/>
        </p:spPr>
        <p:txBody>
          <a:bodyPr wrap="square" rtlCol="0">
            <a:spAutoFit/>
          </a:bodyPr>
          <a:lstStyle/>
          <a:p>
            <a:r>
              <a:rPr lang="en-US" sz="1300" b="1" dirty="0" smtClean="0">
                <a:solidFill>
                  <a:srgbClr val="002060"/>
                </a:solidFill>
              </a:rPr>
              <a:t>* Severe </a:t>
            </a:r>
            <a:r>
              <a:rPr lang="en-US" sz="1300" b="1" dirty="0">
                <a:solidFill>
                  <a:srgbClr val="002060"/>
                </a:solidFill>
              </a:rPr>
              <a:t>renal dysfunction = Creatinine &gt; 2.5 mg/dl (221 μmol/L), dialysis or renal </a:t>
            </a:r>
            <a:r>
              <a:rPr lang="en-US" sz="1300" b="1" dirty="0" smtClean="0">
                <a:solidFill>
                  <a:srgbClr val="002060"/>
                </a:solidFill>
              </a:rPr>
              <a:t>transplant</a:t>
            </a:r>
            <a:endParaRPr lang="en-US" sz="1300" b="1" dirty="0">
              <a:solidFill>
                <a:srgbClr val="002060"/>
              </a:solidFill>
            </a:endParaRPr>
          </a:p>
        </p:txBody>
      </p:sp>
    </p:spTree>
    <p:extLst>
      <p:ext uri="{BB962C8B-B14F-4D97-AF65-F5344CB8AC3E}">
        <p14:creationId xmlns:p14="http://schemas.microsoft.com/office/powerpoint/2010/main" val="27721091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solidFill>
                  <a:srgbClr val="002060"/>
                </a:solidFill>
              </a:rPr>
              <a:t>		Pediatric Lung Transplants</a:t>
            </a:r>
            <a:br>
              <a:rPr lang="en-US" sz="2600" dirty="0" smtClean="0">
                <a:solidFill>
                  <a:srgbClr val="002060"/>
                </a:solidFill>
              </a:rPr>
            </a:br>
            <a:r>
              <a:rPr lang="en-US" sz="2600" dirty="0" smtClean="0">
                <a:solidFill>
                  <a:srgbClr val="002060"/>
                </a:solidFill>
              </a:rPr>
              <a:t>  </a:t>
            </a:r>
            <a:r>
              <a:rPr lang="en-US" sz="2300" dirty="0" smtClean="0">
                <a:solidFill>
                  <a:srgbClr val="002060"/>
                </a:solidFill>
              </a:rPr>
              <a:t>Cumulative Morbidity Rates in </a:t>
            </a:r>
            <a:r>
              <a:rPr lang="en-US" sz="2300" u="sng" dirty="0" smtClean="0">
                <a:solidFill>
                  <a:srgbClr val="002060"/>
                </a:solidFill>
              </a:rPr>
              <a:t>Survivors</a:t>
            </a:r>
            <a:r>
              <a:rPr lang="en-US" sz="2300" dirty="0" smtClean="0">
                <a:solidFill>
                  <a:srgbClr val="002060"/>
                </a:solidFill>
              </a:rPr>
              <a:t> within 5 Years Post-Transplant by Induction Use</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082203664"/>
              </p:ext>
            </p:extLst>
          </p:nvPr>
        </p:nvGraphicFramePr>
        <p:xfrm>
          <a:off x="380999" y="1524001"/>
          <a:ext cx="8305801" cy="3879735"/>
        </p:xfrm>
        <a:graphic>
          <a:graphicData uri="http://schemas.openxmlformats.org/drawingml/2006/table">
            <a:tbl>
              <a:tblPr bandRow="1">
                <a:tableStyleId>{5C22544A-7EE6-4342-B048-85BDC9FD1C3A}</a:tableStyleId>
              </a:tblPr>
              <a:tblGrid>
                <a:gridCol w="3505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32406">
                <a:tc rowSpan="2">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Outcome</a:t>
                      </a:r>
                      <a:endParaRPr lang="en-US" sz="15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chemeClr val="bg2"/>
                          </a:solidFill>
                          <a:latin typeface="+mn-lt"/>
                          <a:ea typeface="Times New Roman"/>
                          <a:cs typeface="Times New Roman"/>
                        </a:rPr>
                        <a:t>No Induction</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804716">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5 Years</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Within </a:t>
                      </a:r>
                      <a:endParaRPr lang="en-US" sz="15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500" b="1" u="none" strike="noStrike" dirty="0" smtClean="0">
                          <a:solidFill>
                            <a:schemeClr val="bg2"/>
                          </a:solidFill>
                          <a:latin typeface="+mn-lt"/>
                          <a:ea typeface="Times New Roman"/>
                          <a:cs typeface="Times New Roman"/>
                        </a:rPr>
                        <a:t>5 Years</a:t>
                      </a:r>
                      <a:endParaRPr lang="en-US" sz="1500" b="1" u="none"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1" u="none" strike="noStrike" dirty="0">
                          <a:solidFill>
                            <a:schemeClr val="bg2"/>
                          </a:solidFill>
                          <a:latin typeface="+mn-lt"/>
                          <a:ea typeface="Times New Roman"/>
                          <a:cs typeface="Times New Roman"/>
                        </a:rPr>
                        <a:t>Total number with known response</a:t>
                      </a:r>
                      <a:endParaRPr lang="en-US" sz="1500" b="1" u="none" dirty="0">
                        <a:solidFill>
                          <a:schemeClr val="bg2"/>
                        </a:solidFill>
                        <a:latin typeface="+mn-lt"/>
                        <a:ea typeface="Times New Roman"/>
                        <a:cs typeface="Times New Roman"/>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808">
                <a:tc>
                  <a:txBody>
                    <a:bodyPr/>
                    <a:lstStyle/>
                    <a:p>
                      <a:pPr marL="0" marR="0">
                        <a:spcBef>
                          <a:spcPts val="0"/>
                        </a:spcBef>
                        <a:spcAft>
                          <a:spcPts val="0"/>
                        </a:spcAft>
                      </a:pPr>
                      <a:r>
                        <a:rPr lang="en-US" sz="1500" b="1" kern="0" dirty="0" smtClean="0">
                          <a:solidFill>
                            <a:schemeClr val="bg2"/>
                          </a:solidFill>
                          <a:latin typeface="+mn-lt"/>
                          <a:ea typeface="Times New Roman"/>
                          <a:cs typeface="Times New Roman"/>
                        </a:rPr>
                        <a:t>Severe Renal Dysfunction*</a:t>
                      </a:r>
                      <a:endParaRPr lang="en-US" sz="15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4.1%</a:t>
                      </a:r>
                    </a:p>
                  </a:txBody>
                  <a:tcPr marL="9525" marR="9525" marT="9525"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147)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6.1%</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82)</a:t>
                      </a:r>
                    </a:p>
                  </a:txBody>
                  <a:tcPr marL="9525" marR="9525" marT="9525"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Creatinine &gt; 2.5 mg/dl</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3.4%</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Chronic Dialysis</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0.7%</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063">
                <a:tc>
                  <a:txBody>
                    <a:bodyPr/>
                    <a:lstStyle/>
                    <a:p>
                      <a:pPr marL="0" marR="0">
                        <a:spcBef>
                          <a:spcPts val="0"/>
                        </a:spcBef>
                        <a:spcAft>
                          <a:spcPts val="0"/>
                        </a:spcAft>
                      </a:pPr>
                      <a:r>
                        <a:rPr lang="en-US" sz="1500" b="1" i="1" dirty="0">
                          <a:solidFill>
                            <a:schemeClr val="bg2"/>
                          </a:solidFill>
                          <a:latin typeface="+mn-lt"/>
                          <a:ea typeface="Times New Roman"/>
                          <a:cs typeface="Times New Roman"/>
                        </a:rPr>
                        <a:t>        Renal Transplant</a:t>
                      </a:r>
                      <a:endParaRPr lang="en-US" sz="15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808">
                <a:tc>
                  <a:txBody>
                    <a:bodyPr/>
                    <a:lstStyle/>
                    <a:p>
                      <a:pPr marL="0" marR="0">
                        <a:spcBef>
                          <a:spcPts val="0"/>
                        </a:spcBef>
                        <a:spcAft>
                          <a:spcPts val="0"/>
                        </a:spcAft>
                      </a:pPr>
                      <a:r>
                        <a:rPr lang="en-US" sz="1500" b="1" dirty="0">
                          <a:solidFill>
                            <a:schemeClr val="bg2"/>
                          </a:solidFill>
                          <a:latin typeface="+mn-lt"/>
                          <a:ea typeface="Times New Roman"/>
                          <a:cs typeface="Times New Roman"/>
                        </a:rPr>
                        <a:t>Diabetes</a:t>
                      </a:r>
                      <a:endParaRPr lang="en-US" sz="15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27.7%</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148)</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32.2%</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87)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0808">
                <a:tc>
                  <a:txBody>
                    <a:bodyPr/>
                    <a:lstStyle/>
                    <a:p>
                      <a:pPr marL="0" marR="0">
                        <a:spcBef>
                          <a:spcPts val="0"/>
                        </a:spcBef>
                        <a:spcAft>
                          <a:spcPts val="0"/>
                        </a:spcAft>
                      </a:pPr>
                      <a:r>
                        <a:rPr lang="en-US" sz="15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36.6%</a:t>
                      </a:r>
                    </a:p>
                  </a:txBody>
                  <a:tcPr marL="9525" marR="9525" marT="9525"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123)</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41.8%</a:t>
                      </a:r>
                    </a:p>
                  </a:txBody>
                  <a:tcPr marL="9525" marR="9525" marT="9525" marB="0" anchor="ctr">
                    <a:lnL w="127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 = 67)</a:t>
                      </a:r>
                    </a:p>
                  </a:txBody>
                  <a:tcPr marL="9525" marR="9525" marT="9525"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_cohort"/>
          <p:cNvSpPr txBox="1"/>
          <p:nvPr/>
        </p:nvSpPr>
        <p:spPr>
          <a:xfrm>
            <a:off x="4030100" y="954852"/>
            <a:ext cx="5113900" cy="400110"/>
          </a:xfrm>
          <a:prstGeom prst="rect">
            <a:avLst/>
          </a:prstGeom>
          <a:noFill/>
        </p:spPr>
        <p:txBody>
          <a:bodyPr wrap="none" rtlCol="0">
            <a:spAutoFit/>
          </a:bodyPr>
          <a:lstStyle/>
          <a:p>
            <a:r>
              <a:rPr lang="en-US" sz="2000" b="1" kern="0" dirty="0">
                <a:solidFill>
                  <a:srgbClr val="002060"/>
                </a:solidFill>
                <a:ea typeface="+mj-ea"/>
                <a:cs typeface="+mj-cs"/>
              </a:rPr>
              <a:t>(Transplants: January 2000 – June </a:t>
            </a:r>
            <a:r>
              <a:rPr lang="en-US" sz="2000" b="1" kern="0" dirty="0" smtClean="0">
                <a:solidFill>
                  <a:srgbClr val="002060"/>
                </a:solidFill>
                <a:ea typeface="+mj-ea"/>
                <a:cs typeface="+mj-cs"/>
              </a:rPr>
              <a:t>2012)</a:t>
            </a:r>
            <a:endParaRPr lang="en-US"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4" name="TextBox 3"/>
          <p:cNvSpPr txBox="1"/>
          <p:nvPr/>
        </p:nvSpPr>
        <p:spPr>
          <a:xfrm>
            <a:off x="4876800" y="5867400"/>
            <a:ext cx="3886200" cy="492443"/>
          </a:xfrm>
          <a:prstGeom prst="rect">
            <a:avLst/>
          </a:prstGeom>
          <a:noFill/>
        </p:spPr>
        <p:txBody>
          <a:bodyPr wrap="square" rtlCol="0">
            <a:spAutoFit/>
          </a:bodyPr>
          <a:lstStyle/>
          <a:p>
            <a:r>
              <a:rPr lang="en-US" sz="1300" b="1" dirty="0" smtClean="0">
                <a:solidFill>
                  <a:srgbClr val="002060"/>
                </a:solidFill>
              </a:rPr>
              <a:t>* </a:t>
            </a:r>
            <a:r>
              <a:rPr lang="en-US" sz="1300" b="1" dirty="0" smtClean="0">
                <a:solidFill>
                  <a:srgbClr val="002060"/>
                </a:solidFill>
              </a:rPr>
              <a:t>severe </a:t>
            </a:r>
            <a:r>
              <a:rPr lang="en-US" sz="1300" b="1" dirty="0">
                <a:solidFill>
                  <a:srgbClr val="002060"/>
                </a:solidFill>
              </a:rPr>
              <a:t>renal dysfunction = Creatinine &gt; 2.5 mg/dl (221 μmol/L), dialysis or renal </a:t>
            </a:r>
            <a:r>
              <a:rPr lang="en-US" sz="1300" b="1" dirty="0" smtClean="0">
                <a:solidFill>
                  <a:srgbClr val="002060"/>
                </a:solidFill>
              </a:rPr>
              <a:t>transplant</a:t>
            </a:r>
            <a:endParaRPr lang="en-US" sz="1300" b="1" dirty="0">
              <a:solidFill>
                <a:srgbClr val="002060"/>
              </a:solidFill>
            </a:endParaRPr>
          </a:p>
        </p:txBody>
      </p:sp>
    </p:spTree>
    <p:extLst>
      <p:ext uri="{BB962C8B-B14F-4D97-AF65-F5344CB8AC3E}">
        <p14:creationId xmlns:p14="http://schemas.microsoft.com/office/powerpoint/2010/main" val="24000970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solidFill>
                  <a:srgbClr val="002060"/>
                </a:solidFill>
              </a:rPr>
              <a:t>Lung Transplants</a:t>
            </a:r>
            <a:br>
              <a:rPr lang="en-US" sz="2600" dirty="0" smtClean="0">
                <a:solidFill>
                  <a:srgbClr val="002060"/>
                </a:solidFill>
              </a:rPr>
            </a:br>
            <a:r>
              <a:rPr lang="en-US" sz="2300" dirty="0">
                <a:solidFill>
                  <a:srgbClr val="002060"/>
                </a:solidFill>
              </a:rPr>
              <a:t>Freedom </a:t>
            </a:r>
            <a:r>
              <a:rPr lang="en-US" sz="2300" dirty="0" smtClean="0">
                <a:solidFill>
                  <a:srgbClr val="002060"/>
                </a:solidFill>
              </a:rPr>
              <a:t>from Bronchiolitis Obliterans Syndrome by Age Group</a:t>
            </a:r>
            <a:br>
              <a:rPr lang="en-US" sz="2300" dirty="0" smtClean="0">
                <a:solidFill>
                  <a:srgbClr val="002060"/>
                </a:solidFill>
              </a:rPr>
            </a:br>
            <a:endParaRPr lang="en-US" sz="2300" dirty="0">
              <a:solidFill>
                <a:srgbClr val="002060"/>
              </a:solidFill>
            </a:endParaRPr>
          </a:p>
        </p:txBody>
      </p:sp>
      <p:graphicFrame>
        <p:nvGraphicFramePr>
          <p:cNvPr id="4" name="Content Placeholder 3"/>
          <p:cNvGraphicFramePr>
            <a:graphicFrameLocks noGrp="1"/>
          </p:cNvGraphicFramePr>
          <p:nvPr>
            <p:ph idx="1"/>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_cohort"/>
          <p:cNvSpPr txBox="1"/>
          <p:nvPr/>
        </p:nvSpPr>
        <p:spPr>
          <a:xfrm>
            <a:off x="0" y="968961"/>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p = 0.0280</a:t>
            </a:r>
            <a:endParaRPr lang="en-US" sz="1300" b="1" dirty="0">
              <a:solidFill>
                <a:schemeClr val="bg2"/>
              </a:solidFill>
            </a:endParaRPr>
          </a:p>
        </p:txBody>
      </p:sp>
    </p:spTree>
    <p:extLst>
      <p:ext uri="{BB962C8B-B14F-4D97-AF65-F5344CB8AC3E}">
        <p14:creationId xmlns:p14="http://schemas.microsoft.com/office/powerpoint/2010/main" val="24253669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p = 0.0291</a:t>
            </a:r>
            <a:endParaRPr lang="en-US" sz="1300" b="1" dirty="0">
              <a:solidFill>
                <a:schemeClr val="bg2"/>
              </a:solidFill>
            </a:endParaRPr>
          </a:p>
        </p:txBody>
      </p:sp>
      <p:sp>
        <p:nvSpPr>
          <p:cNvPr id="14" name="Title"/>
          <p:cNvSpPr>
            <a:spLocks noGrp="1"/>
          </p:cNvSpPr>
          <p:nvPr>
            <p:ph type="title"/>
          </p:nvPr>
        </p:nvSpPr>
        <p:spPr>
          <a:xfrm>
            <a:off x="0" y="122904"/>
            <a:ext cx="9144000" cy="12192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Bronchiolitis Obliterans Syndrome</a:t>
            </a:r>
            <a:endParaRPr lang="en-US" sz="2000" dirty="0">
              <a:solidFill>
                <a:srgbClr val="002060"/>
              </a:solidFill>
            </a:endParaRPr>
          </a:p>
        </p:txBody>
      </p:sp>
      <p:sp>
        <p:nvSpPr>
          <p:cNvPr id="3" name="title_cohort"/>
          <p:cNvSpPr txBox="1"/>
          <p:nvPr/>
        </p:nvSpPr>
        <p:spPr>
          <a:xfrm>
            <a:off x="2044677" y="1065471"/>
            <a:ext cx="5184433"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08596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l"/>
            <a:r>
              <a:rPr lang="en-US" sz="2600" dirty="0" smtClean="0">
                <a:solidFill>
                  <a:srgbClr val="002060"/>
                </a:solidFill>
              </a:rPr>
              <a:t>		      Pediatric Lung Transplants </a:t>
            </a:r>
            <a:br>
              <a:rPr lang="en-US" sz="2600" dirty="0" smtClean="0">
                <a:solidFill>
                  <a:srgbClr val="002060"/>
                </a:solidFill>
              </a:rPr>
            </a:br>
            <a:r>
              <a:rPr lang="en-US" sz="2600" dirty="0" smtClean="0">
                <a:solidFill>
                  <a:srgbClr val="002060"/>
                </a:solidFill>
              </a:rPr>
              <a:t>	</a:t>
            </a:r>
            <a:r>
              <a:rPr lang="en-US" sz="2400" dirty="0">
                <a:solidFill>
                  <a:srgbClr val="002060"/>
                </a:solidFill>
              </a:rPr>
              <a:t>Freedom </a:t>
            </a:r>
            <a:r>
              <a:rPr lang="en-US" sz="2400" dirty="0" smtClean="0">
                <a:solidFill>
                  <a:srgbClr val="002060"/>
                </a:solidFill>
              </a:rPr>
              <a:t>from Bronchiolitis Obliterans Syndrome</a:t>
            </a:r>
            <a:br>
              <a:rPr lang="en-US" sz="2400" dirty="0" smtClean="0">
                <a:solidFill>
                  <a:srgbClr val="002060"/>
                </a:solidFill>
              </a:rPr>
            </a:br>
            <a:r>
              <a:rPr lang="en-US" sz="2400" dirty="0" smtClean="0">
                <a:solidFill>
                  <a:srgbClr val="002060"/>
                </a:solidFill>
              </a:rPr>
              <a:t> 	        by Age Group</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505200" y="1828800"/>
            <a:ext cx="5029200" cy="292388"/>
          </a:xfrm>
          <a:prstGeom prst="rect">
            <a:avLst/>
          </a:prstGeom>
          <a:noFill/>
        </p:spPr>
        <p:txBody>
          <a:bodyPr wrap="square" rtlCol="0">
            <a:spAutoFit/>
          </a:bodyPr>
          <a:lstStyle/>
          <a:p>
            <a:r>
              <a:rPr lang="en-US" sz="1300" b="1" dirty="0">
                <a:solidFill>
                  <a:schemeClr val="bg2"/>
                </a:solidFill>
              </a:rPr>
              <a:t>No pair-wise comparisons were significant at p&lt;0.05.</a:t>
            </a:r>
          </a:p>
        </p:txBody>
      </p:sp>
      <p:sp>
        <p:nvSpPr>
          <p:cNvPr id="3" name="title_cohort"/>
          <p:cNvSpPr/>
          <p:nvPr/>
        </p:nvSpPr>
        <p:spPr>
          <a:xfrm>
            <a:off x="3713720" y="936993"/>
            <a:ext cx="5113900" cy="400110"/>
          </a:xfrm>
          <a:prstGeom prst="rect">
            <a:avLst/>
          </a:prstGeom>
        </p:spPr>
        <p:txBody>
          <a:bodyPr wrap="none">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7415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Age Distribution </a:t>
            </a:r>
            <a:br>
              <a:rPr lang="en-US" sz="2400" dirty="0" smtClean="0">
                <a:solidFill>
                  <a:srgbClr val="002060"/>
                </a:solidFill>
              </a:rPr>
            </a:b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912823"/>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1988 – June 2017)</a:t>
            </a:r>
            <a:endParaRPr lang="en-US"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06544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Pediatric Lung Transplants</a:t>
            </a:r>
            <a:r>
              <a:rPr lang="en-US" sz="2600" dirty="0">
                <a:solidFill>
                  <a:srgbClr val="002060"/>
                </a:solidFill>
              </a:rPr>
              <a:t/>
            </a:r>
            <a:br>
              <a:rPr lang="en-US" sz="2600" dirty="0">
                <a:solidFill>
                  <a:srgbClr val="002060"/>
                </a:solidFill>
              </a:rPr>
            </a:br>
            <a:r>
              <a:rPr lang="en-US" sz="2400" dirty="0" smtClean="0">
                <a:solidFill>
                  <a:srgbClr val="002060"/>
                </a:solidFill>
              </a:rPr>
              <a:t>Freedom from Bronchiolitis Obliterans Syndrome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411869"/>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pvalues"/>
          <p:cNvSpPr txBox="1"/>
          <p:nvPr/>
        </p:nvSpPr>
        <p:spPr>
          <a:xfrm>
            <a:off x="3429000" y="1838407"/>
            <a:ext cx="4710659" cy="292388"/>
          </a:xfrm>
          <a:prstGeom prst="rect">
            <a:avLst/>
          </a:prstGeom>
          <a:noFill/>
        </p:spPr>
        <p:txBody>
          <a:bodyPr wrap="square" rtlCol="0">
            <a:spAutoFit/>
          </a:bodyPr>
          <a:lstStyle/>
          <a:p>
            <a:r>
              <a:rPr lang="en-US" sz="1300" b="1" dirty="0">
                <a:solidFill>
                  <a:schemeClr val="bg2"/>
                </a:solidFill>
              </a:rPr>
              <a:t>No pair-wise comparisons were significant at p&lt;0.05.</a:t>
            </a:r>
          </a:p>
        </p:txBody>
      </p:sp>
      <p:sp>
        <p:nvSpPr>
          <p:cNvPr id="3" name="title_cohort"/>
          <p:cNvSpPr txBox="1"/>
          <p:nvPr/>
        </p:nvSpPr>
        <p:spPr>
          <a:xfrm>
            <a:off x="2944340" y="1010048"/>
            <a:ext cx="5184433"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5" name="TextBox 4"/>
          <p:cNvSpPr txBox="1"/>
          <p:nvPr/>
        </p:nvSpPr>
        <p:spPr>
          <a:xfrm>
            <a:off x="933254" y="969843"/>
            <a:ext cx="2209800" cy="461665"/>
          </a:xfrm>
          <a:prstGeom prst="rect">
            <a:avLst/>
          </a:prstGeom>
          <a:noFill/>
        </p:spPr>
        <p:txBody>
          <a:bodyPr wrap="square" rtlCol="0">
            <a:spAutoFit/>
          </a:bodyPr>
          <a:lstStyle/>
          <a:p>
            <a:pPr algn="ctr"/>
            <a:r>
              <a:rPr lang="en-US" sz="2400" b="1" dirty="0" smtClean="0">
                <a:solidFill>
                  <a:srgbClr val="002060"/>
                </a:solidFill>
              </a:rPr>
              <a:t>by Diagnosis</a:t>
            </a:r>
            <a:endParaRPr lang="en-US" sz="2400" b="1" dirty="0">
              <a:solidFill>
                <a:srgbClr val="002060"/>
              </a:solidFill>
            </a:endParaRPr>
          </a:p>
        </p:txBody>
      </p:sp>
    </p:spTree>
    <p:extLst>
      <p:ext uri="{BB962C8B-B14F-4D97-AF65-F5344CB8AC3E}">
        <p14:creationId xmlns:p14="http://schemas.microsoft.com/office/powerpoint/2010/main" val="40889102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196"/>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Bronchiolitis Obliterans Syndrome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840428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2590800"/>
            <a:ext cx="1143000" cy="323165"/>
          </a:xfrm>
          <a:prstGeom prst="rect">
            <a:avLst/>
          </a:prstGeom>
          <a:noFill/>
        </p:spPr>
        <p:txBody>
          <a:bodyPr wrap="square" rtlCol="0">
            <a:spAutoFit/>
          </a:bodyPr>
          <a:lstStyle/>
          <a:p>
            <a:r>
              <a:rPr lang="en-US" sz="1500" b="1" dirty="0" smtClean="0">
                <a:solidFill>
                  <a:schemeClr val="bg2"/>
                </a:solidFill>
              </a:rPr>
              <a:t>p = 0.2005</a:t>
            </a:r>
            <a:endParaRPr lang="en-US" sz="1500" b="1" dirty="0">
              <a:solidFill>
                <a:schemeClr val="bg2"/>
              </a:solidFill>
            </a:endParaRPr>
          </a:p>
        </p:txBody>
      </p:sp>
      <p:sp>
        <p:nvSpPr>
          <p:cNvPr id="3" name="title_cohort"/>
          <p:cNvSpPr txBox="1"/>
          <p:nvPr/>
        </p:nvSpPr>
        <p:spPr>
          <a:xfrm>
            <a:off x="3276600" y="988941"/>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5" name="TextBox 4"/>
          <p:cNvSpPr txBox="1"/>
          <p:nvPr/>
        </p:nvSpPr>
        <p:spPr>
          <a:xfrm>
            <a:off x="762000" y="964499"/>
            <a:ext cx="2661306" cy="461665"/>
          </a:xfrm>
          <a:prstGeom prst="rect">
            <a:avLst/>
          </a:prstGeom>
          <a:noFill/>
        </p:spPr>
        <p:txBody>
          <a:bodyPr wrap="none" rtlCol="0">
            <a:spAutoFit/>
          </a:bodyPr>
          <a:lstStyle/>
          <a:p>
            <a:r>
              <a:rPr lang="en-US" sz="2400" b="1" dirty="0">
                <a:solidFill>
                  <a:srgbClr val="002060"/>
                </a:solidFill>
              </a:rPr>
              <a:t>by Induction Use</a:t>
            </a:r>
          </a:p>
        </p:txBody>
      </p:sp>
    </p:spTree>
    <p:extLst>
      <p:ext uri="{BB962C8B-B14F-4D97-AF65-F5344CB8AC3E}">
        <p14:creationId xmlns:p14="http://schemas.microsoft.com/office/powerpoint/2010/main" val="3221484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Severe Renal Dysfunction*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147224"/>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0" y="989272"/>
            <a:ext cx="9144000" cy="400110"/>
          </a:xfrm>
          <a:prstGeom prst="rect">
            <a:avLst/>
          </a:prstGeom>
          <a:noFill/>
        </p:spPr>
        <p:txBody>
          <a:bodyPr wrap="square" rtlCol="0">
            <a:spAutoFit/>
          </a:bodyPr>
          <a:lstStyle/>
          <a:p>
            <a:pPr algn="ctr"/>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86327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br>
              <a:rPr lang="en-US" sz="2600" dirty="0" smtClean="0">
                <a:solidFill>
                  <a:srgbClr val="002060"/>
                </a:solidFill>
              </a:rPr>
            </a:br>
            <a:r>
              <a:rPr lang="en-US" sz="2400" dirty="0">
                <a:solidFill>
                  <a:srgbClr val="002060"/>
                </a:solidFill>
              </a:rPr>
              <a:t>Freedom </a:t>
            </a:r>
            <a:r>
              <a:rPr lang="en-US" sz="2400" dirty="0" smtClean="0">
                <a:solidFill>
                  <a:srgbClr val="002060"/>
                </a:solidFill>
              </a:rPr>
              <a:t>from Severe Renal Dysfunction* by Era</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899272"/>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096000" y="2819400"/>
            <a:ext cx="1295400" cy="292388"/>
          </a:xfrm>
          <a:prstGeom prst="rect">
            <a:avLst/>
          </a:prstGeom>
          <a:noFill/>
        </p:spPr>
        <p:txBody>
          <a:bodyPr wrap="square" rtlCol="0">
            <a:spAutoFit/>
          </a:bodyPr>
          <a:lstStyle/>
          <a:p>
            <a:pPr algn="ctr"/>
            <a:r>
              <a:rPr lang="en-US" sz="1300" b="1" dirty="0" smtClean="0">
                <a:solidFill>
                  <a:schemeClr val="bg2"/>
                </a:solidFill>
              </a:rPr>
              <a:t>p = 0.0013</a:t>
            </a:r>
            <a:endParaRPr lang="en-US" sz="1300" b="1" dirty="0">
              <a:solidFill>
                <a:schemeClr val="bg2"/>
              </a:solidFill>
            </a:endParaRPr>
          </a:p>
        </p:txBody>
      </p:sp>
      <p:sp>
        <p:nvSpPr>
          <p:cNvPr id="3" name="title_cohort"/>
          <p:cNvSpPr/>
          <p:nvPr/>
        </p:nvSpPr>
        <p:spPr>
          <a:xfrm>
            <a:off x="2057400" y="949235"/>
            <a:ext cx="5712330" cy="400110"/>
          </a:xfrm>
          <a:prstGeom prst="rect">
            <a:avLst/>
          </a:prstGeom>
        </p:spPr>
        <p:txBody>
          <a:bodyPr wrap="square">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53570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Pediatric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Cumulative Post-Transplant Malignancy Rates in </a:t>
            </a:r>
            <a:r>
              <a:rPr lang="en-US" sz="2400" u="sng" dirty="0" smtClean="0">
                <a:solidFill>
                  <a:srgbClr val="002060"/>
                </a:solidFill>
              </a:rPr>
              <a:t>Survivors</a:t>
            </a:r>
            <a:r>
              <a:rPr lang="en-US" sz="2400" dirty="0" smtClean="0">
                <a:solidFill>
                  <a:srgbClr val="002060"/>
                </a:solidFill>
              </a:rPr>
              <a:t/>
            </a:r>
            <a:br>
              <a:rPr lang="en-US" sz="2400" dirty="0" smtClean="0">
                <a:solidFill>
                  <a:srgbClr val="002060"/>
                </a:solidFill>
              </a:rPr>
            </a:br>
            <a:endParaRPr lang="en-US" sz="2000" dirty="0">
              <a:solidFill>
                <a:srgbClr val="002060"/>
              </a:solidFill>
            </a:endParaRPr>
          </a:p>
        </p:txBody>
      </p:sp>
      <p:graphicFrame>
        <p:nvGraphicFramePr>
          <p:cNvPr id="13" name="Content Placeholder 12"/>
          <p:cNvGraphicFramePr>
            <a:graphicFrameLocks noGrp="1"/>
          </p:cNvGraphicFramePr>
          <p:nvPr>
            <p:ph idx="1"/>
            <p:extLst/>
          </p:nvPr>
        </p:nvGraphicFramePr>
        <p:xfrm>
          <a:off x="601134" y="1524000"/>
          <a:ext cx="8009465" cy="3625614"/>
        </p:xfrm>
        <a:graphic>
          <a:graphicData uri="http://schemas.openxmlformats.org/drawingml/2006/table">
            <a:tbl>
              <a:tblPr bandRow="1">
                <a:tableStyleId>{5C22544A-7EE6-4342-B048-85BDC9FD1C3A}</a:tableStyleId>
              </a:tblPr>
              <a:tblGrid>
                <a:gridCol w="1506569">
                  <a:extLst>
                    <a:ext uri="{9D8B030D-6E8A-4147-A177-3AD203B41FA5}">
                      <a16:colId xmlns:a16="http://schemas.microsoft.com/office/drawing/2014/main" val="20000"/>
                    </a:ext>
                  </a:extLst>
                </a:gridCol>
                <a:gridCol w="2134097">
                  <a:extLst>
                    <a:ext uri="{9D8B030D-6E8A-4147-A177-3AD203B41FA5}">
                      <a16:colId xmlns:a16="http://schemas.microsoft.com/office/drawing/2014/main" val="20001"/>
                    </a:ext>
                  </a:extLst>
                </a:gridCol>
                <a:gridCol w="1375362">
                  <a:extLst>
                    <a:ext uri="{9D8B030D-6E8A-4147-A177-3AD203B41FA5}">
                      <a16:colId xmlns:a16="http://schemas.microsoft.com/office/drawing/2014/main" val="20002"/>
                    </a:ext>
                  </a:extLst>
                </a:gridCol>
                <a:gridCol w="1375362">
                  <a:extLst>
                    <a:ext uri="{9D8B030D-6E8A-4147-A177-3AD203B41FA5}">
                      <a16:colId xmlns:a16="http://schemas.microsoft.com/office/drawing/2014/main" val="20003"/>
                    </a:ext>
                  </a:extLst>
                </a:gridCol>
                <a:gridCol w="1618075">
                  <a:extLst>
                    <a:ext uri="{9D8B030D-6E8A-4147-A177-3AD203B41FA5}">
                      <a16:colId xmlns:a16="http://schemas.microsoft.com/office/drawing/2014/main" val="20004"/>
                    </a:ext>
                  </a:extLst>
                </a:gridCol>
              </a:tblGrid>
              <a:tr h="668104">
                <a:tc gridSpan="2">
                  <a:txBody>
                    <a:bodyPr/>
                    <a:lstStyle/>
                    <a:p>
                      <a:pP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7-Year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4099">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600" b="1" i="0" u="none" strike="noStrike" dirty="0">
                          <a:solidFill>
                            <a:srgbClr val="000000"/>
                          </a:solidFill>
                          <a:effectLst/>
                          <a:latin typeface="+mj-lt"/>
                        </a:rPr>
                        <a:t>814 (</a:t>
                      </a:r>
                      <a:r>
                        <a:rPr lang="en-US" sz="1600" b="1" i="0" u="none" strike="noStrike" dirty="0" smtClean="0">
                          <a:solidFill>
                            <a:srgbClr val="000000"/>
                          </a:solidFill>
                          <a:effectLst/>
                          <a:latin typeface="+mj-lt"/>
                        </a:rPr>
                        <a:t>95.0%)</a:t>
                      </a:r>
                      <a:endParaRPr lang="en-US" sz="16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j-lt"/>
                        </a:rPr>
                        <a:t>316 (90.8%)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j-lt"/>
                        </a:rPr>
                        <a:t>203 (90.2%)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099">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600" b="1" i="0" u="none" strike="noStrike" dirty="0">
                          <a:solidFill>
                            <a:srgbClr val="000000"/>
                          </a:solidFill>
                          <a:effectLst/>
                          <a:latin typeface="+mj-lt"/>
                        </a:rPr>
                        <a:t>43 (</a:t>
                      </a:r>
                      <a:r>
                        <a:rPr lang="en-US" sz="1600" b="1" i="0" u="none" strike="noStrike" dirty="0" smtClean="0">
                          <a:solidFill>
                            <a:srgbClr val="000000"/>
                          </a:solidFill>
                          <a:effectLst/>
                          <a:latin typeface="+mj-lt"/>
                        </a:rPr>
                        <a:t>5.0%)</a:t>
                      </a:r>
                      <a:endParaRPr lang="en-US" sz="16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j-lt"/>
                        </a:rPr>
                        <a:t>32 (9.2%)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0000"/>
                          </a:solidFill>
                          <a:effectLst/>
                          <a:latin typeface="+mj-lt"/>
                        </a:rPr>
                        <a:t>22 (9.8%)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2328">
                <a:tc row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bg2"/>
                          </a:solidFill>
                        </a:rPr>
                        <a:t>Malignancy Type*</a:t>
                      </a:r>
                    </a:p>
                    <a:p>
                      <a:pPr marL="0" marR="0" algn="ctr">
                        <a:spcBef>
                          <a:spcPts val="0"/>
                        </a:spcBef>
                        <a:spcAft>
                          <a:spcPts val="0"/>
                        </a:spcAft>
                      </a:pPr>
                      <a:endParaRPr lang="en-US" sz="1600" b="1" u="sng" dirty="0">
                        <a:solidFill>
                          <a:schemeClr val="bg2"/>
                        </a:solidFill>
                        <a:latin typeface="+mn-lt"/>
                        <a:ea typeface="Times New Roman"/>
                        <a:cs typeface="Times New Roman"/>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r>
                        <a:rPr lang="en-US" sz="1600" b="1" i="1" baseline="0" dirty="0" smtClean="0">
                          <a:solidFill>
                            <a:schemeClr val="bg2"/>
                          </a:solidFill>
                        </a:rPr>
                        <a:t>Lymphoma</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40</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31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21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bg2"/>
                          </a:solidFill>
                        </a:rPr>
                        <a:t>Other</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2</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0</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328">
                <a:tc vMerge="1">
                  <a:txBody>
                    <a:bodyPr/>
                    <a:lstStyle/>
                    <a:p>
                      <a:endParaRPr lang="en-US"/>
                    </a:p>
                  </a:txBody>
                  <a:tcPr/>
                </a:tc>
                <a:tc>
                  <a:txBody>
                    <a:bodyPr/>
                    <a:lstStyle/>
                    <a:p>
                      <a:pPr marL="0" algn="l" defTabSz="914400" rtl="0" eaLnBrk="1" fontAlgn="t" latinLnBrk="0" hangingPunct="1"/>
                      <a:r>
                        <a:rPr lang="en-US" sz="1600" b="1" i="1" kern="1200" baseline="0" dirty="0" smtClean="0">
                          <a:solidFill>
                            <a:schemeClr val="bg2"/>
                          </a:solidFill>
                          <a:latin typeface="+mn-lt"/>
                          <a:ea typeface="+mn-ea"/>
                          <a:cs typeface="+mn-cs"/>
                        </a:rPr>
                        <a:t>Skin</a:t>
                      </a:r>
                      <a:endParaRPr lang="en-US" sz="1600" b="1" i="1" kern="1200" baseline="0" dirty="0">
                        <a:solidFill>
                          <a:schemeClr val="bg2"/>
                        </a:solidFill>
                        <a:latin typeface="+mn-lt"/>
                        <a:ea typeface="+mn-ea"/>
                        <a:cs typeface="+mn-cs"/>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0</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bg2"/>
                          </a:solidFill>
                        </a:rPr>
                        <a:t>Type Not Reported</a:t>
                      </a:r>
                      <a:endParaRPr lang="en-US" sz="1600" baseline="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0</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1</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i="1" u="none" strike="noStrike" dirty="0">
                          <a:solidFill>
                            <a:srgbClr val="000000"/>
                          </a:solidFill>
                          <a:effectLst/>
                          <a:latin typeface="+mj-lt"/>
                        </a:rPr>
                        <a:t>0</a:t>
                      </a:r>
                    </a:p>
                  </a:txBody>
                  <a:tcPr marL="9525" marR="45720"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01134" y="5504381"/>
            <a:ext cx="8229600" cy="553998"/>
          </a:xfrm>
          <a:prstGeom prst="rect">
            <a:avLst/>
          </a:prstGeom>
          <a:noFill/>
        </p:spPr>
        <p:txBody>
          <a:bodyPr wrap="square" rtlCol="0">
            <a:spAutoFit/>
          </a:bodyPr>
          <a:lstStyle/>
          <a:p>
            <a:r>
              <a:rPr lang="en-US" sz="1500" b="1" dirty="0" smtClean="0">
                <a:solidFill>
                  <a:schemeClr val="bg2"/>
                </a:solidFill>
              </a:rPr>
              <a:t>* Recipients may have experienced more than one type of malignancy so the sum of</a:t>
            </a:r>
          </a:p>
          <a:p>
            <a:r>
              <a:rPr lang="en-US" sz="1500" b="1" dirty="0" smtClean="0">
                <a:solidFill>
                  <a:schemeClr val="bg2"/>
                </a:solidFill>
              </a:rPr>
              <a:t>  individual malignancy types may be greater than the total number with malignancy.</a:t>
            </a:r>
            <a:endParaRPr lang="en-US" sz="1500" dirty="0">
              <a:solidFill>
                <a:schemeClr val="bg2"/>
              </a:solidFill>
            </a:endParaRPr>
          </a:p>
        </p:txBody>
      </p:sp>
      <p:sp>
        <p:nvSpPr>
          <p:cNvPr id="10" name="TextBox 9"/>
          <p:cNvSpPr txBox="1"/>
          <p:nvPr/>
        </p:nvSpPr>
        <p:spPr>
          <a:xfrm>
            <a:off x="601134" y="5149613"/>
            <a:ext cx="6324600" cy="307777"/>
          </a:xfrm>
          <a:prstGeom prst="rect">
            <a:avLst/>
          </a:prstGeom>
          <a:noFill/>
        </p:spPr>
        <p:txBody>
          <a:bodyPr wrap="square" rtlCol="0">
            <a:spAutoFit/>
          </a:bodyPr>
          <a:lstStyle/>
          <a:p>
            <a:r>
              <a:rPr lang="en-US" sz="1400" b="1" dirty="0" smtClean="0">
                <a:solidFill>
                  <a:srgbClr val="002060"/>
                </a:solidFill>
              </a:rPr>
              <a:t>“Other” includes liver and primitive neuroectodermal tumor. </a:t>
            </a:r>
          </a:p>
        </p:txBody>
      </p:sp>
      <p:sp>
        <p:nvSpPr>
          <p:cNvPr id="3" name="title_cohort"/>
          <p:cNvSpPr/>
          <p:nvPr/>
        </p:nvSpPr>
        <p:spPr>
          <a:xfrm>
            <a:off x="2265920" y="986838"/>
            <a:ext cx="5113900" cy="400110"/>
          </a:xfrm>
          <a:prstGeom prst="rect">
            <a:avLst/>
          </a:prstGeom>
        </p:spPr>
        <p:txBody>
          <a:bodyPr wrap="none">
            <a:spAutoFit/>
          </a:bodyPr>
          <a:lstStyle/>
          <a:p>
            <a:r>
              <a:rPr lang="en-US" sz="2000" b="1" kern="0" dirty="0" smtClean="0">
                <a:solidFill>
                  <a:srgbClr val="002060"/>
                </a:solidFill>
                <a:ea typeface="+mj-ea"/>
                <a:cs typeface="+mj-cs"/>
              </a:rPr>
              <a:t>(Transplants: January </a:t>
            </a:r>
            <a:r>
              <a:rPr lang="en-US" sz="2000" b="1" kern="0" dirty="0">
                <a:solidFill>
                  <a:srgbClr val="002060"/>
                </a:solidFill>
                <a:ea typeface="+mj-ea"/>
                <a:cs typeface="+mj-cs"/>
              </a:rPr>
              <a:t>1994 – June </a:t>
            </a:r>
            <a:r>
              <a:rPr lang="en-US" sz="2000" b="1" kern="0" dirty="0" smtClean="0">
                <a:solidFill>
                  <a:srgbClr val="002060"/>
                </a:solidFill>
                <a:ea typeface="+mj-ea"/>
                <a:cs typeface="+mj-cs"/>
              </a:rPr>
              <a:t>2016)</a:t>
            </a:r>
            <a:endParaRPr lang="en-US"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520586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1" y="118891"/>
            <a:ext cx="9144000" cy="685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Freedom </a:t>
            </a:r>
            <a:r>
              <a:rPr lang="en-US" sz="2400" dirty="0" smtClean="0">
                <a:solidFill>
                  <a:srgbClr val="002060"/>
                </a:solidFill>
              </a:rPr>
              <a:t>from Malignancy</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167411" y="1222836"/>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9031" y="873272"/>
            <a:ext cx="5113900" cy="400110"/>
          </a:xfrm>
          <a:prstGeom prst="rect">
            <a:avLst/>
          </a:prstGeom>
        </p:spPr>
        <p:txBody>
          <a:bodyPr wrap="none">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980238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Lung Transplants</a:t>
            </a:r>
            <a:r>
              <a:rPr lang="en-US" sz="3200" dirty="0" smtClean="0">
                <a:solidFill>
                  <a:srgbClr val="002060"/>
                </a:solidFill>
              </a:rPr>
              <a:t/>
            </a:r>
            <a:br>
              <a:rPr lang="en-US" sz="3200" dirty="0" smtClean="0">
                <a:solidFill>
                  <a:srgbClr val="002060"/>
                </a:solidFill>
              </a:rPr>
            </a:br>
            <a:r>
              <a:rPr lang="en-US" sz="2400" dirty="0">
                <a:solidFill>
                  <a:srgbClr val="002060"/>
                </a:solidFill>
              </a:rPr>
              <a:t>Freedom </a:t>
            </a:r>
            <a:r>
              <a:rPr lang="en-US" sz="2400" dirty="0" smtClean="0">
                <a:solidFill>
                  <a:srgbClr val="002060"/>
                </a:solidFill>
              </a:rPr>
              <a:t>from Malignancy by Age Group</a:t>
            </a:r>
            <a:r>
              <a:rPr lang="en-US" sz="2800" dirty="0" smtClean="0">
                <a:solidFill>
                  <a:srgbClr val="002060"/>
                </a:solidFill>
              </a:rPr>
              <a:t/>
            </a:r>
            <a:br>
              <a:rPr lang="en-US" sz="28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228600" y="14478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733800" y="3352800"/>
            <a:ext cx="4495800" cy="292388"/>
          </a:xfrm>
          <a:prstGeom prst="rect">
            <a:avLst/>
          </a:prstGeom>
          <a:noFill/>
        </p:spPr>
        <p:txBody>
          <a:bodyPr wrap="square" rtlCol="0">
            <a:spAutoFit/>
          </a:bodyPr>
          <a:lstStyle/>
          <a:p>
            <a:r>
              <a:rPr lang="en-US" sz="1300" b="1" dirty="0">
                <a:solidFill>
                  <a:schemeClr val="bg2"/>
                </a:solidFill>
              </a:rPr>
              <a:t>No pair-wise comparisons were significant at p&lt;0.05.</a:t>
            </a:r>
          </a:p>
        </p:txBody>
      </p:sp>
      <p:sp>
        <p:nvSpPr>
          <p:cNvPr id="3" name="title_cohort"/>
          <p:cNvSpPr txBox="1"/>
          <p:nvPr/>
        </p:nvSpPr>
        <p:spPr>
          <a:xfrm>
            <a:off x="2091250" y="1087398"/>
            <a:ext cx="5113900" cy="400110"/>
          </a:xfrm>
          <a:prstGeom prst="rect">
            <a:avLst/>
          </a:prstGeom>
          <a:noFill/>
        </p:spPr>
        <p:txBody>
          <a:bodyPr wrap="none" rtlCol="0">
            <a:spAutoFit/>
          </a:bodyPr>
          <a:lstStyle/>
          <a:p>
            <a:r>
              <a:rPr lang="en-US" sz="2000" b="1" kern="0" dirty="0" smtClean="0">
                <a:solidFill>
                  <a:srgbClr val="002060"/>
                </a:solidFill>
                <a:ea typeface="+mj-ea"/>
                <a:cs typeface="+mj-cs"/>
              </a:rPr>
              <a:t>(Transplants: January 1994 – June 2016)</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559632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Freedom </a:t>
            </a:r>
            <a:r>
              <a:rPr lang="en-US" sz="2400" dirty="0" smtClean="0">
                <a:solidFill>
                  <a:srgbClr val="002060"/>
                </a:solidFill>
              </a:rPr>
              <a:t>from Malignancy by Induction Use</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958783"/>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65003" y="2667000"/>
            <a:ext cx="1219200" cy="292388"/>
          </a:xfrm>
          <a:prstGeom prst="rect">
            <a:avLst/>
          </a:prstGeom>
          <a:noFill/>
        </p:spPr>
        <p:txBody>
          <a:bodyPr wrap="square" rtlCol="0">
            <a:spAutoFit/>
          </a:bodyPr>
          <a:lstStyle/>
          <a:p>
            <a:r>
              <a:rPr lang="en-US" sz="1300" b="1" dirty="0" smtClean="0">
                <a:solidFill>
                  <a:schemeClr val="bg2"/>
                </a:solidFill>
              </a:rPr>
              <a:t>p = 0.7845</a:t>
            </a:r>
            <a:endParaRPr lang="en-US" sz="1300" b="1" dirty="0">
              <a:solidFill>
                <a:schemeClr val="bg2"/>
              </a:solidFill>
            </a:endParaRPr>
          </a:p>
        </p:txBody>
      </p:sp>
      <p:sp>
        <p:nvSpPr>
          <p:cNvPr id="3" name="title_cohort"/>
          <p:cNvSpPr/>
          <p:nvPr/>
        </p:nvSpPr>
        <p:spPr>
          <a:xfrm>
            <a:off x="1981200" y="1035439"/>
            <a:ext cx="5334000" cy="400110"/>
          </a:xfrm>
          <a:prstGeom prst="rect">
            <a:avLst/>
          </a:prstGeom>
        </p:spPr>
        <p:txBody>
          <a:bodyPr wrap="square">
            <a:spAutoFit/>
          </a:bodyPr>
          <a:lstStyle/>
          <a:p>
            <a:r>
              <a:rPr lang="en-US" sz="2000" b="1" kern="0" dirty="0" smtClean="0">
                <a:solidFill>
                  <a:srgbClr val="002060"/>
                </a:solidFill>
                <a:ea typeface="+mj-ea"/>
                <a:cs typeface="+mj-cs"/>
              </a:rPr>
              <a:t>(Transplants: January 2000 – June 2016)</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80774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lstStyle/>
          <a:p>
            <a:r>
              <a:rPr lang="en-US" sz="2600" dirty="0" smtClean="0">
                <a:solidFill>
                  <a:srgbClr val="002060"/>
                </a:solidFill>
              </a:rPr>
              <a:t>Pediatric Lung Transplants</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9153712"/>
              </p:ext>
            </p:extLst>
          </p:nvPr>
        </p:nvGraphicFramePr>
        <p:xfrm>
          <a:off x="228601" y="1143000"/>
          <a:ext cx="8686799" cy="4952997"/>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gridCol w="9143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4"/>
                    </a:ext>
                  </a:extLst>
                </a:gridCol>
                <a:gridCol w="990599">
                  <a:extLst>
                    <a:ext uri="{9D8B030D-6E8A-4147-A177-3AD203B41FA5}">
                      <a16:colId xmlns:a16="http://schemas.microsoft.com/office/drawing/2014/main" val="20005"/>
                    </a:ext>
                  </a:extLst>
                </a:gridCol>
              </a:tblGrid>
              <a:tr h="575822">
                <a:tc>
                  <a:txBody>
                    <a:bodyPr/>
                    <a:lstStyle/>
                    <a:p>
                      <a:pPr algn="ctr" rtl="0" fontAlgn="t"/>
                      <a:r>
                        <a:rPr lang="en-US" sz="1400" b="1" dirty="0">
                          <a:solidFill>
                            <a:schemeClr val="bg2"/>
                          </a:solidFill>
                        </a:rPr>
                        <a:t>CAUSE OF DEATH</a:t>
                      </a:r>
                      <a:endParaRPr lang="en-US"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0-30 Days (N = 158)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31 Days - 1 Year (N  = 230)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&gt;1 Year - 3 Years (N = 300)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&gt;3 Years - 5 Years (N =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&gt;5 </a:t>
                      </a:r>
                      <a:r>
                        <a:rPr lang="en-US" sz="1300" b="1" i="0" u="none" strike="noStrike" dirty="0" smtClean="0">
                          <a:solidFill>
                            <a:srgbClr val="000000"/>
                          </a:solidFill>
                          <a:effectLst/>
                          <a:latin typeface="+mj-lt"/>
                        </a:rPr>
                        <a:t>Years</a:t>
                      </a:r>
                    </a:p>
                    <a:p>
                      <a:pPr algn="ctr" fontAlgn="ctr"/>
                      <a:r>
                        <a:rPr lang="en-US" sz="1300" b="1" i="0" u="none" strike="noStrike" dirty="0" smtClean="0">
                          <a:solidFill>
                            <a:srgbClr val="000000"/>
                          </a:solidFill>
                          <a:effectLst/>
                          <a:latin typeface="+mj-lt"/>
                        </a:rPr>
                        <a:t>(N </a:t>
                      </a:r>
                      <a:r>
                        <a:rPr lang="en-US" sz="1300" b="1" i="0" u="none" strike="noStrike" dirty="0">
                          <a:solidFill>
                            <a:srgbClr val="000000"/>
                          </a:solidFill>
                          <a:effectLst/>
                          <a:latin typeface="+mj-lt"/>
                        </a:rPr>
                        <a:t>= 170)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925">
                <a:tc>
                  <a:txBody>
                    <a:bodyPr/>
                    <a:lstStyle/>
                    <a:p>
                      <a:pPr rtl="0"/>
                      <a:r>
                        <a:rPr lang="en-US" sz="1300" b="1" dirty="0" smtClean="0">
                          <a:solidFill>
                            <a:schemeClr val="bg2"/>
                          </a:solidFill>
                        </a:rPr>
                        <a:t>OB/BOS</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25 (10.9%)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103 (34.3%)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 (39.9%)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70 (41.2%)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925">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925">
                <a:tc>
                  <a:txBody>
                    <a:bodyPr/>
                    <a:lstStyle/>
                    <a:p>
                      <a:pPr rtl="0"/>
                      <a:r>
                        <a:rPr lang="en-US" sz="1300" b="1" dirty="0" smtClean="0">
                          <a:solidFill>
                            <a:schemeClr val="bg2"/>
                          </a:solidFill>
                        </a:rPr>
                        <a:t>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925">
                <a:tc>
                  <a:txBody>
                    <a:bodyPr/>
                    <a:lstStyle/>
                    <a:p>
                      <a:pPr rtl="0"/>
                      <a:r>
                        <a:rPr lang="en-US" sz="1300" b="1" dirty="0" smtClean="0">
                          <a:solidFill>
                            <a:schemeClr val="bg2"/>
                          </a:solidFill>
                        </a:rPr>
                        <a:t>Malignancy, non-lymphoma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925">
                <a:tc>
                  <a:txBody>
                    <a:bodyPr/>
                    <a:lstStyle/>
                    <a:p>
                      <a:pPr rtl="0"/>
                      <a:r>
                        <a:rPr lang="en-US" sz="1300" b="1" dirty="0">
                          <a:solidFill>
                            <a:schemeClr val="bg2"/>
                          </a:solidFill>
                        </a:rPr>
                        <a:t>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925">
                <a:tc>
                  <a:txBody>
                    <a:bodyPr/>
                    <a:lstStyle/>
                    <a:p>
                      <a:pPr rtl="0"/>
                      <a:r>
                        <a:rPr lang="en-US" sz="1300" b="1" dirty="0" smtClean="0">
                          <a:solidFill>
                            <a:schemeClr val="bg2"/>
                          </a:solidFill>
                        </a:rPr>
                        <a:t>Infection, non-CMV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70 (30.4%)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50 (16.7%)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 (15.4%)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7925">
                <a:tc>
                  <a:txBody>
                    <a:bodyPr/>
                    <a:lstStyle/>
                    <a:p>
                      <a:pPr rtl="0"/>
                      <a:r>
                        <a:rPr lang="en-US" sz="1300" b="1" dirty="0" smtClean="0">
                          <a:solidFill>
                            <a:schemeClr val="bg2"/>
                          </a:solidFill>
                        </a:rPr>
                        <a:t>Graft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45 (28.5%)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48 (20.9%)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85 (28.3%)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 (23.8%)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42 (24.7%)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7925">
                <a:tc>
                  <a:txBody>
                    <a:bodyPr/>
                    <a:lstStyle/>
                    <a:p>
                      <a:pPr rtl="0"/>
                      <a:r>
                        <a:rPr lang="en-US" sz="1300" b="1" dirty="0" smtClean="0">
                          <a:solidFill>
                            <a:schemeClr val="bg2"/>
                          </a:solidFill>
                        </a:rPr>
                        <a:t>Cardiovascular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7925">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 (13.9%)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7925">
                <a:tc>
                  <a:txBody>
                    <a:bodyPr/>
                    <a:lstStyle/>
                    <a:p>
                      <a:pPr rtl="0"/>
                      <a:r>
                        <a:rPr lang="en-US" sz="1300" b="1" dirty="0" smtClean="0">
                          <a:solidFill>
                            <a:schemeClr val="bg2"/>
                          </a:solidFill>
                        </a:rPr>
                        <a:t>Multiple organ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 (12.7%)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 (12.2%)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7925">
                <a:tc>
                  <a:txBody>
                    <a:bodyPr/>
                    <a:lstStyle/>
                    <a:p>
                      <a:pPr rtl="0"/>
                      <a:r>
                        <a:rPr lang="en-US" sz="1300" b="1" dirty="0" smtClean="0">
                          <a:solidFill>
                            <a:schemeClr val="bg2"/>
                          </a:solidFill>
                        </a:rPr>
                        <a:t>Other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 (13.9%)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 (7.0%)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itle_cohort"/>
          <p:cNvSpPr txBox="1"/>
          <p:nvPr/>
        </p:nvSpPr>
        <p:spPr>
          <a:xfrm>
            <a:off x="3505200" y="592761"/>
            <a:ext cx="4515980" cy="400110"/>
          </a:xfrm>
          <a:prstGeom prst="rect">
            <a:avLst/>
          </a:prstGeom>
          <a:noFill/>
        </p:spPr>
        <p:txBody>
          <a:bodyPr wrap="none" rtlCol="0">
            <a:spAutoFit/>
          </a:bodyPr>
          <a:lstStyle/>
          <a:p>
            <a:r>
              <a:rPr lang="en-US" sz="2000" b="1" kern="0" dirty="0">
                <a:solidFill>
                  <a:srgbClr val="002060"/>
                </a:solidFill>
                <a:ea typeface="+mj-ea"/>
                <a:cs typeface="+mj-cs"/>
              </a:rPr>
              <a:t>(Deaths: January 1990 – June </a:t>
            </a:r>
            <a:r>
              <a:rPr lang="en-US" sz="2000" b="1" kern="0" dirty="0" smtClean="0">
                <a:solidFill>
                  <a:srgbClr val="002060"/>
                </a:solidFill>
                <a:ea typeface="+mj-ea"/>
                <a:cs typeface="+mj-cs"/>
              </a:rPr>
              <a:t>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4" name="TextBox 3"/>
          <p:cNvSpPr txBox="1"/>
          <p:nvPr/>
        </p:nvSpPr>
        <p:spPr>
          <a:xfrm>
            <a:off x="1219200" y="561984"/>
            <a:ext cx="2895600" cy="461665"/>
          </a:xfrm>
          <a:prstGeom prst="rect">
            <a:avLst/>
          </a:prstGeom>
          <a:noFill/>
        </p:spPr>
        <p:txBody>
          <a:bodyPr wrap="square" rtlCol="0">
            <a:spAutoFit/>
          </a:bodyPr>
          <a:lstStyle/>
          <a:p>
            <a:r>
              <a:rPr lang="en-US" sz="2400" b="1" dirty="0">
                <a:solidFill>
                  <a:srgbClr val="002060"/>
                </a:solidFill>
              </a:rPr>
              <a:t>Cause of Death</a:t>
            </a:r>
            <a:endParaRPr lang="en-US" sz="2400" b="1" dirty="0"/>
          </a:p>
        </p:txBody>
      </p:sp>
    </p:spTree>
    <p:extLst>
      <p:ext uri="{BB962C8B-B14F-4D97-AF65-F5344CB8AC3E}">
        <p14:creationId xmlns:p14="http://schemas.microsoft.com/office/powerpoint/2010/main" val="19254974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786487667"/>
              </p:ext>
            </p:extLst>
          </p:nvPr>
        </p:nvGraphicFramePr>
        <p:xfrm>
          <a:off x="228601" y="1143000"/>
          <a:ext cx="8686799" cy="4952997"/>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gridCol w="9143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4"/>
                    </a:ext>
                  </a:extLst>
                </a:gridCol>
                <a:gridCol w="990599">
                  <a:extLst>
                    <a:ext uri="{9D8B030D-6E8A-4147-A177-3AD203B41FA5}">
                      <a16:colId xmlns:a16="http://schemas.microsoft.com/office/drawing/2014/main" val="20005"/>
                    </a:ext>
                  </a:extLst>
                </a:gridCol>
              </a:tblGrid>
              <a:tr h="575822">
                <a:tc>
                  <a:txBody>
                    <a:bodyPr/>
                    <a:lstStyle/>
                    <a:p>
                      <a:pPr algn="ctr" rtl="0" fontAlgn="t"/>
                      <a:r>
                        <a:rPr lang="en-US" sz="1400" b="1" dirty="0">
                          <a:solidFill>
                            <a:schemeClr val="bg2"/>
                          </a:solidFill>
                        </a:rPr>
                        <a:t>CAUSE OF DEATH</a:t>
                      </a:r>
                      <a:endParaRPr lang="en-US"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0-30 Days (N = 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31 Days - 1 Year (N  = 153)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&gt;1 Year - 3 Years (N = 237)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&gt;3 Years - 5 Years (N = 124)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&gt;5 Years (N = 163)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7925">
                <a:tc>
                  <a:txBody>
                    <a:bodyPr/>
                    <a:lstStyle/>
                    <a:p>
                      <a:pPr rtl="0"/>
                      <a:r>
                        <a:rPr lang="en-US" sz="1300" b="1" dirty="0" smtClean="0">
                          <a:solidFill>
                            <a:schemeClr val="bg2"/>
                          </a:solidFill>
                        </a:rPr>
                        <a:t>OB/BOS</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 (9.8%)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77 (32.5%)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49 (39.5%)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66 (40.5%)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925">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7925">
                <a:tc>
                  <a:txBody>
                    <a:bodyPr/>
                    <a:lstStyle/>
                    <a:p>
                      <a:pPr rtl="0"/>
                      <a:r>
                        <a:rPr lang="en-US" sz="1300" b="1" dirty="0" smtClean="0">
                          <a:solidFill>
                            <a:schemeClr val="bg2"/>
                          </a:solidFill>
                        </a:rPr>
                        <a:t>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925">
                <a:tc>
                  <a:txBody>
                    <a:bodyPr/>
                    <a:lstStyle/>
                    <a:p>
                      <a:pPr rtl="0"/>
                      <a:r>
                        <a:rPr lang="en-US" sz="1300" b="1" dirty="0" smtClean="0">
                          <a:solidFill>
                            <a:schemeClr val="bg2"/>
                          </a:solidFill>
                        </a:rPr>
                        <a:t>Malignancy, non-lymphoma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925">
                <a:tc>
                  <a:txBody>
                    <a:bodyPr/>
                    <a:lstStyle/>
                    <a:p>
                      <a:pPr rtl="0"/>
                      <a:r>
                        <a:rPr lang="en-US" sz="1300" b="1" dirty="0">
                          <a:solidFill>
                            <a:schemeClr val="bg2"/>
                          </a:solidFill>
                        </a:rPr>
                        <a:t>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925">
                <a:tc>
                  <a:txBody>
                    <a:bodyPr/>
                    <a:lstStyle/>
                    <a:p>
                      <a:pPr rtl="0"/>
                      <a:r>
                        <a:rPr lang="en-US" sz="1300" b="1" dirty="0" smtClean="0">
                          <a:solidFill>
                            <a:schemeClr val="bg2"/>
                          </a:solidFill>
                        </a:rPr>
                        <a:t>Infection, non-CMV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41 (26.8%)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38 (16.0%)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 (13.7%)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 (9.8%)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7925">
                <a:tc>
                  <a:txBody>
                    <a:bodyPr/>
                    <a:lstStyle/>
                    <a:p>
                      <a:pPr rtl="0"/>
                      <a:r>
                        <a:rPr lang="en-US" sz="1300" b="1" dirty="0" smtClean="0">
                          <a:solidFill>
                            <a:schemeClr val="bg2"/>
                          </a:solidFill>
                        </a:rPr>
                        <a:t>Graft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37 (24.2%)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75 (31.6%)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31 (25.0%)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41 (25.2%)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7925">
                <a:tc>
                  <a:txBody>
                    <a:bodyPr/>
                    <a:lstStyle/>
                    <a:p>
                      <a:pPr rtl="0"/>
                      <a:r>
                        <a:rPr lang="en-US" sz="1300" b="1" dirty="0" smtClean="0">
                          <a:solidFill>
                            <a:schemeClr val="bg2"/>
                          </a:solidFill>
                        </a:rPr>
                        <a:t>Cardiovascular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 (16.5%)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7925">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 (16.5%)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7925">
                <a:tc>
                  <a:txBody>
                    <a:bodyPr/>
                    <a:lstStyle/>
                    <a:p>
                      <a:pPr rtl="0"/>
                      <a:r>
                        <a:rPr lang="en-US" sz="1300" b="1" dirty="0" smtClean="0">
                          <a:solidFill>
                            <a:schemeClr val="bg2"/>
                          </a:solidFill>
                        </a:rPr>
                        <a:t>Multiple organ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18 (19.8%)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24 (15.7%)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14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7925">
                <a:tc>
                  <a:txBody>
                    <a:bodyPr/>
                    <a:lstStyle/>
                    <a:p>
                      <a:pPr rtl="0"/>
                      <a:r>
                        <a:rPr lang="en-US" sz="1300" b="1" dirty="0" smtClean="0">
                          <a:solidFill>
                            <a:schemeClr val="bg2"/>
                          </a:solidFill>
                        </a:rPr>
                        <a:t>Other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14 (15.4%)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 (6.8%)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itle_cohort"/>
          <p:cNvSpPr/>
          <p:nvPr/>
        </p:nvSpPr>
        <p:spPr>
          <a:xfrm>
            <a:off x="3505200" y="592761"/>
            <a:ext cx="4515980" cy="400110"/>
          </a:xfrm>
          <a:prstGeom prst="rect">
            <a:avLst/>
          </a:prstGeom>
        </p:spPr>
        <p:txBody>
          <a:bodyPr wrap="none">
            <a:spAutoFit/>
          </a:bodyPr>
          <a:lstStyle/>
          <a:p>
            <a:r>
              <a:rPr lang="en-US" sz="2000" b="1" kern="0" dirty="0">
                <a:solidFill>
                  <a:srgbClr val="002060"/>
                </a:solidFill>
                <a:ea typeface="+mj-ea"/>
                <a:cs typeface="+mj-cs"/>
              </a:rPr>
              <a:t>(Deaths: January 2000 – June </a:t>
            </a:r>
            <a:r>
              <a:rPr lang="en-US" sz="2000" b="1" kern="0" dirty="0" smtClean="0">
                <a:solidFill>
                  <a:srgbClr val="002060"/>
                </a:solidFill>
                <a:ea typeface="+mj-ea"/>
                <a:cs typeface="+mj-cs"/>
              </a:rPr>
              <a:t>2017)</a:t>
            </a:r>
            <a:endParaRPr lang="en-US"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1" name="Title 1"/>
          <p:cNvSpPr>
            <a:spLocks noGrp="1"/>
          </p:cNvSpPr>
          <p:nvPr>
            <p:ph type="title"/>
          </p:nvPr>
        </p:nvSpPr>
        <p:spPr>
          <a:xfrm>
            <a:off x="0" y="152400"/>
            <a:ext cx="9144000" cy="457200"/>
          </a:xfrm>
        </p:spPr>
        <p:txBody>
          <a:bodyPr/>
          <a:lstStyle/>
          <a:p>
            <a:r>
              <a:rPr lang="en-US" sz="2600" dirty="0" smtClean="0">
                <a:solidFill>
                  <a:srgbClr val="002060"/>
                </a:solidFill>
              </a:rPr>
              <a:t>Pediatric Lung Transplants</a:t>
            </a:r>
            <a:endParaRPr lang="en-US" sz="2000" dirty="0">
              <a:solidFill>
                <a:srgbClr val="002060"/>
              </a:solidFill>
            </a:endParaRPr>
          </a:p>
        </p:txBody>
      </p:sp>
      <p:sp>
        <p:nvSpPr>
          <p:cNvPr id="22" name="TextBox 21"/>
          <p:cNvSpPr txBox="1"/>
          <p:nvPr/>
        </p:nvSpPr>
        <p:spPr>
          <a:xfrm>
            <a:off x="1219200" y="561984"/>
            <a:ext cx="2895600" cy="461665"/>
          </a:xfrm>
          <a:prstGeom prst="rect">
            <a:avLst/>
          </a:prstGeom>
          <a:noFill/>
        </p:spPr>
        <p:txBody>
          <a:bodyPr wrap="square" rtlCol="0">
            <a:spAutoFit/>
          </a:bodyPr>
          <a:lstStyle/>
          <a:p>
            <a:r>
              <a:rPr lang="en-US" sz="2400" b="1" dirty="0">
                <a:solidFill>
                  <a:srgbClr val="002060"/>
                </a:solidFill>
              </a:rPr>
              <a:t>Cause of Death</a:t>
            </a:r>
            <a:endParaRPr lang="en-US" sz="2400" b="1" dirty="0"/>
          </a:p>
        </p:txBody>
      </p:sp>
    </p:spTree>
    <p:extLst>
      <p:ext uri="{BB962C8B-B14F-4D97-AF65-F5344CB8AC3E}">
        <p14:creationId xmlns:p14="http://schemas.microsoft.com/office/powerpoint/2010/main" val="26308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4780"/>
            <a:ext cx="9144000" cy="914400"/>
          </a:xfrm>
        </p:spPr>
        <p:txBody>
          <a:bodyPr/>
          <a:lstStyle/>
          <a:p>
            <a:r>
              <a:rPr lang="en-US" sz="2600" dirty="0" smtClean="0">
                <a:solidFill>
                  <a:srgbClr val="002060"/>
                </a:solidFill>
              </a:rPr>
              <a:t>				Pediatric Lung Transplants</a:t>
            </a:r>
            <a:r>
              <a:rPr lang="en-US" sz="3600" dirty="0" smtClean="0">
                <a:solidFill>
                  <a:srgbClr val="002060"/>
                </a:solidFill>
              </a:rPr>
              <a:t/>
            </a:r>
            <a:br>
              <a:rPr lang="en-US" sz="3600" dirty="0" smtClean="0">
                <a:solidFill>
                  <a:srgbClr val="002060"/>
                </a:solidFill>
              </a:rPr>
            </a:br>
            <a:r>
              <a:rPr lang="en-US" sz="2400" dirty="0" smtClean="0">
                <a:solidFill>
                  <a:srgbClr val="002060"/>
                </a:solidFill>
              </a:rPr>
              <a:t>Donor and Recipient Age                                               </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95008687"/>
              </p:ext>
            </p:extLst>
          </p:nvPr>
        </p:nvGraphicFramePr>
        <p:xfrm>
          <a:off x="152400" y="1139187"/>
          <a:ext cx="8839200" cy="5185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4047103" y="701435"/>
            <a:ext cx="5113900" cy="400110"/>
          </a:xfrm>
          <a:prstGeom prst="rect">
            <a:avLst/>
          </a:prstGeom>
          <a:noFill/>
        </p:spPr>
        <p:txBody>
          <a:bodyPr wrap="none" rtlCol="0">
            <a:spAutoFit/>
          </a:bodyPr>
          <a:lstStyle/>
          <a:p>
            <a:r>
              <a:rPr lang="en-US" sz="2000" b="1" kern="0" dirty="0" smtClean="0">
                <a:solidFill>
                  <a:srgbClr val="002060"/>
                </a:solidFill>
                <a:latin typeface="+mj-lt"/>
                <a:ea typeface="+mj-ea"/>
                <a:cs typeface="+mj-cs"/>
              </a:rPr>
              <a:t>(Transplants: January 2008 – June 2017)</a:t>
            </a:r>
            <a:endParaRPr lang="en-US" dirty="0">
              <a:solidFill>
                <a:srgbClr val="002060"/>
              </a:solidFill>
              <a:latin typeface="+mj-lt"/>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988411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solidFill>
                  <a:srgbClr val="002060"/>
                </a:solidFill>
              </a:rPr>
              <a:t>Pediatric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Relative Incidence of Leading Causes of Death</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275860"/>
              </p:ext>
            </p:extLst>
          </p:nvPr>
        </p:nvGraphicFramePr>
        <p:xfrm>
          <a:off x="76200" y="14478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4010" y="1047690"/>
            <a:ext cx="4515980" cy="400110"/>
          </a:xfrm>
          <a:prstGeom prst="rect">
            <a:avLst/>
          </a:prstGeom>
        </p:spPr>
        <p:txBody>
          <a:bodyPr wrap="none">
            <a:spAutoFit/>
          </a:bodyPr>
          <a:lstStyle/>
          <a:p>
            <a:r>
              <a:rPr lang="en-US" sz="2000" b="1" kern="0" dirty="0" smtClean="0">
                <a:solidFill>
                  <a:srgbClr val="002060"/>
                </a:solidFill>
                <a:ea typeface="+mj-ea"/>
                <a:cs typeface="+mj-cs"/>
              </a:rPr>
              <a:t>(Deaths: January 2000 – June 2017)</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33005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Multivariable Analyses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995524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323728"/>
            <a:ext cx="7098373" cy="473224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1,656)</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86276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578718039"/>
                    </a:ext>
                  </a:extLst>
                </a:gridCol>
                <a:gridCol w="4152900">
                  <a:extLst>
                    <a:ext uri="{9D8B030D-6E8A-4147-A177-3AD203B41FA5}">
                      <a16:colId xmlns:a16="http://schemas.microsoft.com/office/drawing/2014/main" val="4029725942"/>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3058261165"/>
                  </a:ext>
                </a:extLst>
              </a:tr>
              <a:tr h="635000">
                <a:tc>
                  <a:txBody>
                    <a:bodyPr/>
                    <a:lstStyle/>
                    <a:p>
                      <a:r>
                        <a:rPr lang="en-US" dirty="0" smtClean="0">
                          <a:solidFill>
                            <a:schemeClr val="bg2"/>
                          </a:solidFill>
                        </a:rPr>
                        <a:t>Donor age</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4094190986"/>
                  </a:ext>
                </a:extLst>
              </a:tr>
            </a:tbl>
          </a:graphicData>
        </a:graphic>
      </p:graphicFrame>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920861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1,656)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Donor age
</a:t>
            </a:r>
            <a:endParaRPr lang="en-US" sz="1900" kern="0" dirty="0">
              <a:solidFill>
                <a:srgbClr val="0070C0"/>
              </a:solidFill>
            </a:endParaRPr>
          </a:p>
        </p:txBody>
      </p:sp>
      <p:sp>
        <p:nvSpPr>
          <p:cNvPr id="16" name="Title 2"/>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1 Year Mortality/Graft Failure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695611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345581"/>
            <a:ext cx="7098373" cy="473224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1,219)</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212294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005850669"/>
                    </a:ext>
                  </a:extLst>
                </a:gridCol>
                <a:gridCol w="4152900">
                  <a:extLst>
                    <a:ext uri="{9D8B030D-6E8A-4147-A177-3AD203B41FA5}">
                      <a16:colId xmlns:a16="http://schemas.microsoft.com/office/drawing/2014/main" val="3430360489"/>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564541056"/>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Recipient bilirubin</a:t>
                      </a:r>
                      <a:endParaRPr lang="en-US" dirty="0">
                        <a:solidFill>
                          <a:schemeClr val="bg2"/>
                        </a:solidFill>
                      </a:endParaRPr>
                    </a:p>
                  </a:txBody>
                  <a:tcPr>
                    <a:noFill/>
                  </a:tcPr>
                </a:tc>
                <a:extLst>
                  <a:ext uri="{0D108BD9-81ED-4DB2-BD59-A6C34878D82A}">
                    <a16:rowId xmlns:a16="http://schemas.microsoft.com/office/drawing/2014/main" val="4116197108"/>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Mortality/Graft Failure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259302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Recipient age
</a:t>
            </a:r>
            <a:endParaRPr lang="en-US" sz="19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5 Year Mortality/Graft Failure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53075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0.0442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1,219)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5 Year Mortality/Graft Failure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61833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124228"/>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654)</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Mortality/Graft Failure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Lung Transplants (1999-6/2007)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47368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purl.org/dc/elements/1.1/"/>
    <ds:schemaRef ds:uri="1df23a4e-d417-4e0a-a778-b7db59ac479a"/>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58C75A1-88D5-4264-B118-6C8DDB57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439454-3331-4734-A70F-6A796B9ABD86}"/>
</file>

<file path=docProps/app.xml><?xml version="1.0" encoding="utf-8"?>
<Properties xmlns="http://schemas.openxmlformats.org/officeDocument/2006/extended-properties" xmlns:vt="http://schemas.openxmlformats.org/officeDocument/2006/docPropsVTypes">
  <Template>UNOSTemplate</Template>
  <TotalTime>12921</TotalTime>
  <Words>11957</Words>
  <Application>Microsoft Office PowerPoint</Application>
  <PresentationFormat>On-screen Show (4:3)</PresentationFormat>
  <Paragraphs>1686</Paragraphs>
  <Slides>109</Slides>
  <Notes>103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Calibri</vt:lpstr>
      <vt:lpstr>Times</vt:lpstr>
      <vt:lpstr>Times New Roman</vt:lpstr>
      <vt:lpstr>Webdings</vt:lpstr>
      <vt:lpstr>Wingdings</vt:lpstr>
      <vt:lpstr>UNOSTemplate</vt:lpstr>
      <vt:lpstr>LUNG TRANSPLANTATION</vt:lpstr>
      <vt:lpstr>Table of Contents</vt:lpstr>
      <vt:lpstr>Donor, Recipient and Center Characteristics</vt:lpstr>
      <vt:lpstr>Pediatric Lung Transplants Recipient Age Distribution – Number  </vt:lpstr>
      <vt:lpstr>Pediatric Lung Transplants Recipient Age Distribution – Percentage </vt:lpstr>
      <vt:lpstr>Pediatric Lung Transplants Donor Type Distribution by Transplant Year </vt:lpstr>
      <vt:lpstr>Pediatric Lung Transplants Donor Type Distribution by Recipient Age Group Within Era  </vt:lpstr>
      <vt:lpstr>Pediatric Lung Transplants Donor Age Distribution  </vt:lpstr>
      <vt:lpstr>    Pediatric Lung Transplants Donor and Recipient Age                                               </vt:lpstr>
      <vt:lpstr>Pediatric Lung Transplants Recipient Age Distribution by Year of Transplant</vt:lpstr>
      <vt:lpstr>Pediatric Lung Retransplants by Year of Retransplant</vt:lpstr>
      <vt:lpstr>Pediatric Lung Transplants Number of Centers Reporting Transplants by Location </vt:lpstr>
      <vt:lpstr>Pediatric Lung Transplants Number of Centers Reporting Transplants by Pediatric Center Volume</vt:lpstr>
      <vt:lpstr>Pediatric Lung Transplants Number of Transplants by Pediatric Center Volume</vt:lpstr>
      <vt:lpstr>Pediatric Lung Transplants</vt:lpstr>
      <vt:lpstr>Pediatric Lung Transplants Diagnosis by Year (Number)</vt:lpstr>
      <vt:lpstr>Pediatric Lung Transplants Diagnosis Distribution by Gender </vt:lpstr>
      <vt:lpstr>Pediatric Lung Transplants Diagnosis Distribution by Location </vt:lpstr>
      <vt:lpstr>Pediatric Lung Transplants Age Distribution by Diagnosis </vt:lpstr>
      <vt:lpstr>Pediatric Lung Transplants Diagnosis Distribution by Era </vt:lpstr>
      <vt:lpstr>Pediatric Lung Transplants Age Distribution by Era and Diagnosis </vt:lpstr>
      <vt:lpstr>Pediatric Lung Transplants Age Distribution by Location </vt:lpstr>
      <vt:lpstr>Pediatric Lung Transplants  Donor Age Distribution by Location </vt:lpstr>
      <vt:lpstr>Post-Transplant: Survival and Other Outcomes</vt:lpstr>
      <vt:lpstr>Lung Transplants Kaplan-Meier Survival by Recipient Age Group  </vt:lpstr>
      <vt:lpstr>Lung Transplants Kaplan-Meier Survival Conditional on Survival to 1 Year by Recipient Age Group  </vt:lpstr>
      <vt:lpstr>Lung Transplants Kaplan-Meier Survival by Recipient Age Group and Procedure</vt:lpstr>
      <vt:lpstr>Lung Transplants Kaplan-Meier Survival by Recipient Age Group and Procedure</vt:lpstr>
      <vt:lpstr>Lung Transplants Kaplan-Meier Survival by Recipient Age Group and Procedure</vt:lpstr>
      <vt:lpstr>Lung Transplants Kaplan-Meier Survival by Recipient Age Group, Procedure</vt:lpstr>
      <vt:lpstr>Lung Transplants Kaplan-Meier Survival Conditional on Survival to 1 Year by Recipient Age Group and Procedure </vt:lpstr>
      <vt:lpstr>Lung Transplants Kaplan-Meier Survival Conditional on Survival to 1 Year by Recipient Age Group and Procedure</vt:lpstr>
      <vt:lpstr>Lung Transplants Kaplan-Meier Survival Conditional on Survival to 1 Year by Recipient Age Group and Procedure</vt:lpstr>
      <vt:lpstr>Pediatric Lung Transplants Kaplan-Meier Survival by Procedure Type </vt:lpstr>
      <vt:lpstr>Pediatric Lung Transplants Kaplan-Meier Survival by Diagnosis </vt:lpstr>
      <vt:lpstr>Pediatric Lung Transplants Conditional Kaplan-Meier Survival by Diagnosis </vt:lpstr>
      <vt:lpstr>Pediatric Lung Transplants Kaplan-Meier Survival by Recipient Age Group </vt:lpstr>
      <vt:lpstr>Pediatric Lung Transplants Conditional Kaplan-Meier Survival by Recipient Age Group </vt:lpstr>
      <vt:lpstr>Pediatric Lung Transplants Kaplan-Meier Survival by Gender </vt:lpstr>
      <vt:lpstr>Pediatric Lung Transplants Kaplan-Meier Survival by Gender  Age = &lt;1 Year</vt:lpstr>
      <vt:lpstr>Pediatric Lung Transplants Kaplan-Meier Survival by Gender  Age = 1-5 Years</vt:lpstr>
      <vt:lpstr>Pediatric Lung Transplants Kaplan-Meier Survival by Gender  Age = 6-10 Years</vt:lpstr>
      <vt:lpstr>Pediatric Lung Transplants Kaplan-Meier Survival by Gender  Age = 11-17 Years</vt:lpstr>
      <vt:lpstr>Pediatric Lung Transplants Kaplan-Meier Survival Conditional on Survival to 1 Year by </vt:lpstr>
      <vt:lpstr>Pediatric Lung Transplants Kaplan-Meier Survival Conditional on Survival to 1 Year by Gender  Age = &lt;1 Year</vt:lpstr>
      <vt:lpstr>Pediatric Lung Transplants Kaplan-Meier Survival Conditional on Survival to 1 Year by Gender  Age = 1-5 Years</vt:lpstr>
      <vt:lpstr>Pediatric Lung Transplants Kaplan-Meier Survival Conditional on Survival to 1 Year by Gender  Age = 6-10 Years</vt:lpstr>
      <vt:lpstr>Pediatric Lung Transplants Kaplan-Meier Survival Conditional on Survival to 1 Year by Gender  Age = 11-17 Years</vt:lpstr>
      <vt:lpstr>PowerPoint Presentation</vt:lpstr>
      <vt:lpstr>Pediatric Lung Transplants Kaplan-Meier Survival by Era  </vt:lpstr>
      <vt:lpstr>          Pediatric Lung Transplants   Kaplan-Meier Survival by Donor Age,  Recipients Age 11-17 Years                                                          </vt:lpstr>
      <vt:lpstr>                        Pediatric Lung Transplants  Kaplan-Meier Survival by Donor Type for Recipients Age       11-17 Years      </vt:lpstr>
      <vt:lpstr>Pediatric Lung Transplants Kaplan-Meier Survival by Stages of Chronic Kidney Disease* at </vt:lpstr>
      <vt:lpstr>          Pediatric Lung Transplants     Kaplan-Meier Survival by Donor/Recipient Height Difference (%*) </vt:lpstr>
      <vt:lpstr>Pediatric Lung Transplants     Kaplan-Meier Survival Conditional on Survival to 1 Year  by Donor/Recipient Height Difference (%*) </vt:lpstr>
      <vt:lpstr>Pediatric Lung Retransplants </vt:lpstr>
      <vt:lpstr>Pediatric Lung Transplants Kaplan-Meier Survival by Transplant Type </vt:lpstr>
      <vt:lpstr>PowerPoint Presentation</vt:lpstr>
      <vt:lpstr>Pediatric Lung Transplants Rehospitalization Post-Transplant of Surviving Recipients  </vt:lpstr>
      <vt:lpstr>Pediatric Lung Transplants Rehospitalization Post-Transplant of Surviving Recipients  </vt:lpstr>
      <vt:lpstr>PowerPoint Presentation</vt:lpstr>
      <vt:lpstr>PowerPoint Presentation</vt:lpstr>
      <vt:lpstr>PowerPoint Presentation</vt:lpstr>
      <vt:lpstr>Induction and Maintenance Immunosuppression</vt:lpstr>
      <vt:lpstr>PowerPoint Presentation</vt:lpstr>
      <vt:lpstr>PowerPoint Presentation</vt:lpstr>
      <vt:lpstr>Pediatric Lung Transplants Kaplan-Meier Survival Stratified by Induction Use  </vt:lpstr>
      <vt:lpstr>Pediatric Lung Transplants Maintenance Immunosuppression at Time of 1 Year Follow-up </vt:lpstr>
      <vt:lpstr>Pediatric Lung Transplants Maintenance Immunosuppression at Time of 1 Year Follow-up </vt:lpstr>
      <vt:lpstr>         Pediatric Lung Transplants      Maintenance Immunosuppression Drug Combinations at   </vt:lpstr>
      <vt:lpstr>PowerPoint Presentation</vt:lpstr>
      <vt:lpstr>PowerPoint Presentation</vt:lpstr>
      <vt:lpstr>Post-Transplant Morbidities</vt:lpstr>
      <vt:lpstr>      Pediatric Lung Transplants    Cumulative Morbidity Rates in Survivors within 1, 5 and 7    Years Post-Transplant</vt:lpstr>
      <vt:lpstr>  Pediatric Lung Transplants    Cumulative Morbidity Rates in Survivors within 1 Year Post-Transplant by Induction Use</vt:lpstr>
      <vt:lpstr>  Pediatric Lung Transplants   Cumulative Morbidity Rates in Survivors within 5 Years Post-Transplant by Induction Use</vt:lpstr>
      <vt:lpstr>Lung Transplants Freedom from Bronchiolitis Obliterans Syndrome by Age Group </vt:lpstr>
      <vt:lpstr>Pediatric Lung Transplants Freedom from Bronchiolitis Obliterans Syndrome</vt:lpstr>
      <vt:lpstr>        Pediatric Lung Transplants   Freedom from Bronchiolitis Obliterans Syndrome           by Age Group</vt:lpstr>
      <vt:lpstr>Pediatric Lung Transplants Freedom from Bronchiolitis Obliterans Syndrome</vt:lpstr>
      <vt:lpstr>Pediatric Lung Transplants Freedom from Bronchiolitis Obliterans Syndrome</vt:lpstr>
      <vt:lpstr>Pediatric Lung Transplants Freedom from Severe Renal Dysfunction* </vt:lpstr>
      <vt:lpstr>Pediatric Lung Transplants Freedom from Severe Renal Dysfunction* by Era </vt:lpstr>
      <vt:lpstr>Pediatric Lung Transplants Cumulative Post-Transplant Malignancy Rates in Survivors </vt:lpstr>
      <vt:lpstr>Pediatric Lung Transplants Freedom from Malignancy</vt:lpstr>
      <vt:lpstr>Pediatric Lung Transplants Freedom from Malignancy by Age Group </vt:lpstr>
      <vt:lpstr>Pediatric Lung Transplants Freedom from Malignancy by Induction Use </vt:lpstr>
      <vt:lpstr>Pediatric Lung Transplants</vt:lpstr>
      <vt:lpstr>Pediatric Lung Transplants</vt:lpstr>
      <vt:lpstr>Pediatric Lung Transplants Relative Incidence of Leading Causes of Death </vt:lpstr>
      <vt:lpstr>Multivariable Analyses</vt:lpstr>
      <vt:lpstr>Pediatric Lung Transplants (1999-6/2016)
</vt:lpstr>
      <vt:lpstr>Pediatric Lung Transplants (1999-6/2016)
</vt:lpstr>
      <vt:lpstr>Pediatric Lung Transplants (1999-6/2016)
</vt:lpstr>
      <vt:lpstr>Pediatric Lung Transplants (1999-6/2012)
</vt:lpstr>
      <vt:lpstr>Pediatric Lung Transplants (1999-6/2012)
</vt:lpstr>
      <vt:lpstr>Pediatric Lung Transplants (1999-6/2012)
</vt:lpstr>
      <vt:lpstr>Pediatric Lung Transplants (1999-6/2012)
</vt:lpstr>
      <vt:lpstr>Pediatric Lung Transplants (1999-6/2007)
</vt:lpstr>
      <vt:lpstr>Pediatric Lung Transplants (1999-6/2007)
</vt:lpstr>
      <vt:lpstr>Pediatric Lung Transplants (1999-6/2007)
</vt:lpstr>
      <vt:lpstr>Focus Theme</vt:lpstr>
      <vt:lpstr>PowerPoint Presentation</vt:lpstr>
      <vt:lpstr>Pediatric Lung Transplants  Number and % of Multiorgan Transplants Reported  by Year and Type of Transplant</vt:lpstr>
      <vt:lpstr>PowerPoint Presentation</vt:lpstr>
      <vt:lpstr>Pediatric Lung Transplants Donor and Recipient Characteristics</vt:lpstr>
      <vt:lpstr>Pediatric Lung Transplants Donor and Recipient Characteristics</vt:lpstr>
      <vt:lpstr>Pediatric Lung Transplants Donor and Recipient Characteristics</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1313</cp:revision>
  <dcterms:created xsi:type="dcterms:W3CDTF">2009-06-30T12:53:17Z</dcterms:created>
  <dcterms:modified xsi:type="dcterms:W3CDTF">2018-10-15T15:51:38Z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