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notesSlides/notesSlide3.xml" ContentType="application/vnd.openxmlformats-officedocument.presentationml.notesSlide+xml"/>
  <Override PartName="/ppt/charts/chart2.xml" ContentType="application/vnd.openxmlformats-officedocument.drawingml.chart+xml"/>
  <Override PartName="/ppt/notesSlides/notesSlide4.xml" ContentType="application/vnd.openxmlformats-officedocument.presentationml.notesSlide+xml"/>
  <Override PartName="/ppt/charts/chart3.xml" ContentType="application/vnd.openxmlformats-officedocument.drawingml.chart+xml"/>
  <Override PartName="/ppt/notesSlides/notesSlide5.xml" ContentType="application/vnd.openxmlformats-officedocument.presentationml.notesSlide+xml"/>
  <Override PartName="/ppt/charts/chart4.xml" ContentType="application/vnd.openxmlformats-officedocument.drawingml.chart+xml"/>
  <Override PartName="/ppt/notesSlides/notesSlide6.xml" ContentType="application/vnd.openxmlformats-officedocument.presentationml.notesSlide+xml"/>
  <Override PartName="/ppt/charts/chart5.xml" ContentType="application/vnd.openxmlformats-officedocument.drawingml.chart+xml"/>
  <Override PartName="/ppt/notesSlides/notesSlide7.xml" ContentType="application/vnd.openxmlformats-officedocument.presentationml.notesSlide+xml"/>
  <Override PartName="/ppt/charts/chart6.xml" ContentType="application/vnd.openxmlformats-officedocument.drawingml.chart+xml"/>
  <Override PartName="/ppt/notesSlides/notesSlide8.xml" ContentType="application/vnd.openxmlformats-officedocument.presentationml.notesSlide+xml"/>
  <Override PartName="/ppt/charts/chart7.xml" ContentType="application/vnd.openxmlformats-officedocument.drawingml.chart+xml"/>
  <Override PartName="/ppt/notesSlides/notesSlide9.xml" ContentType="application/vnd.openxmlformats-officedocument.presentationml.notesSlide+xml"/>
  <Override PartName="/ppt/charts/chart8.xml" ContentType="application/vnd.openxmlformats-officedocument.drawingml.chart+xml"/>
  <Override PartName="/ppt/notesSlides/notesSlide10.xml" ContentType="application/vnd.openxmlformats-officedocument.presentationml.notesSlide+xml"/>
  <Override PartName="/ppt/charts/chart9.xml" ContentType="application/vnd.openxmlformats-officedocument.drawingml.chart+xml"/>
  <Override PartName="/ppt/charts/chart10.xml" ContentType="application/vnd.openxmlformats-officedocument.drawingml.chart+xml"/>
  <Override PartName="/ppt/notesSlides/notesSlide11.xml" ContentType="application/vnd.openxmlformats-officedocument.presentationml.notesSlide+xml"/>
  <Override PartName="/ppt/charts/chart11.xml" ContentType="application/vnd.openxmlformats-officedocument.drawingml.chart+xml"/>
  <Override PartName="/ppt/notesSlides/notesSlide12.xml" ContentType="application/vnd.openxmlformats-officedocument.presentationml.notesSlide+xml"/>
  <Override PartName="/ppt/charts/chart12.xml" ContentType="application/vnd.openxmlformats-officedocument.drawingml.chart+xml"/>
  <Override PartName="/ppt/notesSlides/notesSlide13.xml" ContentType="application/vnd.openxmlformats-officedocument.presentationml.notesSlide+xml"/>
  <Override PartName="/ppt/charts/chart13.xml" ContentType="application/vnd.openxmlformats-officedocument.drawingml.chart+xml"/>
  <Override PartName="/ppt/notesSlides/notesSlide14.xml" ContentType="application/vnd.openxmlformats-officedocument.presentationml.notesSlide+xml"/>
  <Override PartName="/ppt/charts/chart14.xml" ContentType="application/vnd.openxmlformats-officedocument.drawingml.chart+xml"/>
  <Override PartName="/ppt/notesSlides/notesSlide15.xml" ContentType="application/vnd.openxmlformats-officedocument.presentationml.notesSlide+xml"/>
  <Override PartName="/ppt/charts/chart15.xml" ContentType="application/vnd.openxmlformats-officedocument.drawingml.chart+xml"/>
  <Override PartName="/ppt/notesSlides/notesSlide16.xml" ContentType="application/vnd.openxmlformats-officedocument.presentationml.notesSlide+xml"/>
  <Override PartName="/ppt/charts/chart16.xml" ContentType="application/vnd.openxmlformats-officedocument.drawingml.chart+xml"/>
  <Override PartName="/ppt/notesSlides/notesSlide17.xml" ContentType="application/vnd.openxmlformats-officedocument.presentationml.notesSlide+xml"/>
  <Override PartName="/ppt/charts/chart17.xml" ContentType="application/vnd.openxmlformats-officedocument.drawingml.chart+xml"/>
  <Override PartName="/ppt/notesSlides/notesSlide18.xml" ContentType="application/vnd.openxmlformats-officedocument.presentationml.notesSlide+xml"/>
  <Override PartName="/ppt/charts/chart18.xml" ContentType="application/vnd.openxmlformats-officedocument.drawingml.chart+xml"/>
  <Override PartName="/ppt/notesSlides/notesSlide19.xml" ContentType="application/vnd.openxmlformats-officedocument.presentationml.notesSlide+xml"/>
  <Override PartName="/ppt/charts/chart19.xml" ContentType="application/vnd.openxmlformats-officedocument.drawingml.chart+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charts/chart20.xml" ContentType="application/vnd.openxmlformats-officedocument.drawingml.char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5"/>
  </p:sldMasterIdLst>
  <p:notesMasterIdLst>
    <p:notesMasterId r:id="rId30"/>
  </p:notesMasterIdLst>
  <p:sldIdLst>
    <p:sldId id="344" r:id="rId6"/>
    <p:sldId id="345" r:id="rId7"/>
    <p:sldId id="346" r:id="rId8"/>
    <p:sldId id="347" r:id="rId9"/>
    <p:sldId id="348" r:id="rId10"/>
    <p:sldId id="349" r:id="rId11"/>
    <p:sldId id="350" r:id="rId12"/>
    <p:sldId id="351" r:id="rId13"/>
    <p:sldId id="352" r:id="rId14"/>
    <p:sldId id="353" r:id="rId15"/>
    <p:sldId id="354" r:id="rId16"/>
    <p:sldId id="355" r:id="rId17"/>
    <p:sldId id="356" r:id="rId18"/>
    <p:sldId id="357" r:id="rId19"/>
    <p:sldId id="358" r:id="rId20"/>
    <p:sldId id="359" r:id="rId21"/>
    <p:sldId id="360" r:id="rId22"/>
    <p:sldId id="361" r:id="rId23"/>
    <p:sldId id="362" r:id="rId24"/>
    <p:sldId id="363" r:id="rId25"/>
    <p:sldId id="364" r:id="rId26"/>
    <p:sldId id="365" r:id="rId27"/>
    <p:sldId id="366" r:id="rId28"/>
    <p:sldId id="367"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Wida Cherikh" initials="WC" lastIdx="3" clrIdx="0">
    <p:extLst>
      <p:ext uri="{19B8F6BF-5375-455C-9EA6-DF929625EA0E}">
        <p15:presenceInfo xmlns:p15="http://schemas.microsoft.com/office/powerpoint/2012/main" userId="S-1-5-21-3838001524-2532167733-2738084025-222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9933FF"/>
    <a:srgbClr val="FF9900"/>
    <a:srgbClr val="CCCC00"/>
    <a:srgbClr val="009999"/>
    <a:srgbClr val="66FFFF"/>
    <a:srgbClr val="00FF00"/>
    <a:srgbClr val="6600CC"/>
    <a:srgbClr val="66CCFF"/>
    <a:srgbClr val="330033"/>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6123" autoAdjust="0"/>
  </p:normalViewPr>
  <p:slideViewPr>
    <p:cSldViewPr>
      <p:cViewPr varScale="1">
        <p:scale>
          <a:sx n="70" d="100"/>
          <a:sy n="70" d="100"/>
        </p:scale>
        <p:origin x="1896" y="7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viewProps" Target="viewProps.xml"/><Relationship Id="rId29" Type="http://schemas.openxmlformats.org/officeDocument/2006/relationships/slide" Target="slides/slide24.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presProps" Target="presProp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commentAuthors" Target="commentAuthor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3.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15.xml.rels><?xml version="1.0" encoding="UTF-8" standalone="yes"?>
<Relationships xmlns="http://schemas.openxmlformats.org/package/2006/relationships"><Relationship Id="rId1" Type="http://schemas.openxmlformats.org/officeDocument/2006/relationships/package" Target="../embeddings/Microsoft_Excel_Worksheet14.xlsx"/></Relationships>
</file>

<file path=ppt/charts/_rels/chart16.xml.rels><?xml version="1.0" encoding="UTF-8" standalone="yes"?>
<Relationships xmlns="http://schemas.openxmlformats.org/package/2006/relationships"><Relationship Id="rId1" Type="http://schemas.openxmlformats.org/officeDocument/2006/relationships/package" Target="../embeddings/Microsoft_Excel_Worksheet15.xlsx"/></Relationships>
</file>

<file path=ppt/charts/_rels/chart17.xml.rels><?xml version="1.0" encoding="UTF-8" standalone="yes"?>
<Relationships xmlns="http://schemas.openxmlformats.org/package/2006/relationships"><Relationship Id="rId1" Type="http://schemas.openxmlformats.org/officeDocument/2006/relationships/package" Target="../embeddings/Microsoft_Excel_Worksheet16.xlsx"/></Relationships>
</file>

<file path=ppt/charts/_rels/chart18.xml.rels><?xml version="1.0" encoding="UTF-8" standalone="yes"?>
<Relationships xmlns="http://schemas.openxmlformats.org/package/2006/relationships"><Relationship Id="rId1" Type="http://schemas.openxmlformats.org/officeDocument/2006/relationships/package" Target="../embeddings/Microsoft_Excel_Worksheet17.xlsx"/></Relationships>
</file>

<file path=ppt/charts/_rels/chart19.xml.rels><?xml version="1.0" encoding="UTF-8" standalone="yes"?>
<Relationships xmlns="http://schemas.openxmlformats.org/package/2006/relationships"><Relationship Id="rId1" Type="http://schemas.openxmlformats.org/officeDocument/2006/relationships/package" Target="../embeddings/Microsoft_Excel_Worksheet18.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0.xml.rels><?xml version="1.0" encoding="UTF-8" standalone="yes"?>
<Relationships xmlns="http://schemas.openxmlformats.org/package/2006/relationships"><Relationship Id="rId1" Type="http://schemas.openxmlformats.org/officeDocument/2006/relationships/package" Target="../embeddings/Microsoft_Excel_Worksheet19.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564885141569696"/>
          <c:y val="3.9152185718164631E-2"/>
          <c:w val="0.8596805100689866"/>
          <c:h val="0.82246673907140755"/>
        </c:manualLayout>
      </c:layout>
      <c:barChart>
        <c:barDir val="col"/>
        <c:grouping val="clustered"/>
        <c:varyColors val="0"/>
        <c:ser>
          <c:idx val="0"/>
          <c:order val="0"/>
          <c:tx>
            <c:strRef>
              <c:f>Sheet1!$B$1</c:f>
              <c:strCache>
                <c:ptCount val="1"/>
                <c:pt idx="0">
                  <c:v>N</c:v>
                </c:pt>
              </c:strCache>
            </c:strRef>
          </c:tx>
          <c:spPr>
            <a:gradFill flip="none" rotWithShape="1">
              <a:gsLst>
                <a:gs pos="0">
                  <a:srgbClr val="208C03"/>
                </a:gs>
                <a:gs pos="50000">
                  <a:srgbClr val="20F703"/>
                </a:gs>
                <a:gs pos="100000">
                  <a:srgbClr val="208C03"/>
                </a:gs>
              </a:gsLst>
              <a:lin ang="10800000" scaled="1"/>
              <a:tileRect/>
            </a:gradFill>
            <a:ln>
              <a:solidFill>
                <a:schemeClr val="bg2"/>
              </a:solidFill>
            </a:ln>
          </c:spPr>
          <c:invertIfNegative val="0"/>
          <c:dLbls>
            <c:dLbl>
              <c:idx val="2"/>
              <c:layout>
                <c:manualLayout>
                  <c:x val="-2.9498525073747392E-3"/>
                  <c:y val="-1.0536276751464822E-16"/>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D658-4CA1-9C85-1659B3215306}"/>
                </c:ext>
              </c:extLst>
            </c:dLbl>
            <c:spPr>
              <a:noFill/>
            </c:spPr>
            <c:txPr>
              <a:bodyPr/>
              <a:lstStyle/>
              <a:p>
                <a:pPr>
                  <a:defRPr sz="1400" b="1">
                    <a:solidFill>
                      <a:schemeClr val="bg2"/>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&lt;1</c:v>
                </c:pt>
                <c:pt idx="1">
                  <c:v>1-5</c:v>
                </c:pt>
                <c:pt idx="2">
                  <c:v>6-10</c:v>
                </c:pt>
                <c:pt idx="3">
                  <c:v>11-17</c:v>
                </c:pt>
              </c:strCache>
            </c:strRef>
          </c:cat>
          <c:val>
            <c:numRef>
              <c:f>Sheet1!$B$2:$B$5</c:f>
              <c:numCache>
                <c:formatCode>General</c:formatCode>
                <c:ptCount val="4"/>
                <c:pt idx="0">
                  <c:v>19</c:v>
                </c:pt>
                <c:pt idx="1">
                  <c:v>113</c:v>
                </c:pt>
                <c:pt idx="2">
                  <c:v>136</c:v>
                </c:pt>
                <c:pt idx="3">
                  <c:v>465</c:v>
                </c:pt>
              </c:numCache>
            </c:numRef>
          </c:val>
          <c:extLst>
            <c:ext xmlns:c16="http://schemas.microsoft.com/office/drawing/2014/chart" uri="{C3380CC4-5D6E-409C-BE32-E72D297353CC}">
              <c16:uniqueId val="{00000001-D658-4CA1-9C85-1659B3215306}"/>
            </c:ext>
          </c:extLst>
        </c:ser>
        <c:dLbls>
          <c:showLegendKey val="0"/>
          <c:showVal val="0"/>
          <c:showCatName val="0"/>
          <c:showSerName val="0"/>
          <c:showPercent val="0"/>
          <c:showBubbleSize val="0"/>
        </c:dLbls>
        <c:gapWidth val="35"/>
        <c:axId val="395242520"/>
        <c:axId val="395243304"/>
      </c:barChart>
      <c:catAx>
        <c:axId val="395242520"/>
        <c:scaling>
          <c:orientation val="minMax"/>
        </c:scaling>
        <c:delete val="0"/>
        <c:axPos val="b"/>
        <c:title>
          <c:tx>
            <c:rich>
              <a:bodyPr/>
              <a:lstStyle/>
              <a:p>
                <a:pPr>
                  <a:defRPr sz="1700">
                    <a:solidFill>
                      <a:schemeClr val="bg2"/>
                    </a:solidFill>
                  </a:defRPr>
                </a:pPr>
                <a:r>
                  <a:rPr lang="en-US" sz="1700" dirty="0" smtClean="0">
                    <a:solidFill>
                      <a:schemeClr val="bg2"/>
                    </a:solidFill>
                  </a:rPr>
                  <a:t>Recipient Age (Years)</a:t>
                </a:r>
                <a:endParaRPr lang="en-US" sz="1700" dirty="0">
                  <a:solidFill>
                    <a:schemeClr val="bg2"/>
                  </a:solidFill>
                </a:endParaRPr>
              </a:p>
            </c:rich>
          </c:tx>
          <c:layout/>
          <c:overlay val="0"/>
        </c:title>
        <c:numFmt formatCode="General" sourceLinked="1"/>
        <c:majorTickMark val="out"/>
        <c:minorTickMark val="none"/>
        <c:tickLblPos val="nextTo"/>
        <c:spPr>
          <a:ln>
            <a:solidFill>
              <a:schemeClr val="bg2"/>
            </a:solidFill>
          </a:ln>
        </c:spPr>
        <c:txPr>
          <a:bodyPr rot="0"/>
          <a:lstStyle/>
          <a:p>
            <a:pPr>
              <a:defRPr sz="1500" b="1">
                <a:solidFill>
                  <a:schemeClr val="bg2"/>
                </a:solidFill>
              </a:defRPr>
            </a:pPr>
            <a:endParaRPr lang="en-US"/>
          </a:p>
        </c:txPr>
        <c:crossAx val="395243304"/>
        <c:crosses val="autoZero"/>
        <c:auto val="1"/>
        <c:lblAlgn val="ctr"/>
        <c:lblOffset val="100"/>
        <c:tickLblSkip val="1"/>
        <c:noMultiLvlLbl val="0"/>
      </c:catAx>
      <c:valAx>
        <c:axId val="395243304"/>
        <c:scaling>
          <c:orientation val="minMax"/>
          <c:max val="500"/>
        </c:scaling>
        <c:delete val="0"/>
        <c:axPos val="l"/>
        <c:majorGridlines>
          <c:spPr>
            <a:ln>
              <a:solidFill>
                <a:schemeClr val="bg2"/>
              </a:solidFill>
              <a:prstDash val="sysDash"/>
            </a:ln>
          </c:spPr>
        </c:majorGridlines>
        <c:title>
          <c:tx>
            <c:rich>
              <a:bodyPr rot="-5400000" vert="horz"/>
              <a:lstStyle/>
              <a:p>
                <a:pPr>
                  <a:defRPr sz="1700">
                    <a:solidFill>
                      <a:schemeClr val="bg2"/>
                    </a:solidFill>
                  </a:defRPr>
                </a:pPr>
                <a:r>
                  <a:rPr lang="en-US" sz="1700" b="1" i="0" baseline="0" dirty="0" smtClean="0">
                    <a:solidFill>
                      <a:schemeClr val="bg2"/>
                    </a:solidFill>
                  </a:rPr>
                  <a:t>Number of Transplants</a:t>
                </a:r>
                <a:endParaRPr lang="en-US" sz="1700" b="1" i="0" baseline="0" dirty="0">
                  <a:solidFill>
                    <a:schemeClr val="bg2"/>
                  </a:solidFill>
                </a:endParaRPr>
              </a:p>
            </c:rich>
          </c:tx>
          <c:layout>
            <c:manualLayout>
              <c:xMode val="edge"/>
              <c:yMode val="edge"/>
              <c:x val="9.6357977376721837E-4"/>
              <c:y val="0.18724613087157313"/>
            </c:manualLayout>
          </c:layout>
          <c:overlay val="0"/>
        </c:title>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395242520"/>
        <c:crosses val="autoZero"/>
        <c:crossBetween val="between"/>
        <c:majorUnit val="50"/>
      </c:valAx>
      <c:spPr>
        <a:noFill/>
        <a:ln>
          <a:solidFill>
            <a:schemeClr val="bg2"/>
          </a:solidFill>
        </a:ln>
      </c:spPr>
    </c:plotArea>
    <c:plotVisOnly val="1"/>
    <c:dispBlanksAs val="gap"/>
    <c:showDLblsOverMax val="0"/>
  </c:chart>
  <c:txPr>
    <a:bodyPr/>
    <a:lstStyle/>
    <a:p>
      <a:pPr>
        <a:defRPr sz="1800"/>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9.8299939070116221E-2"/>
          <c:y val="4.7376543209876554E-2"/>
          <c:w val="0.88345144356955385"/>
          <c:h val="0.63831383577052869"/>
        </c:manualLayout>
      </c:layout>
      <c:lineChart>
        <c:grouping val="standard"/>
        <c:varyColors val="0"/>
        <c:ser>
          <c:idx val="0"/>
          <c:order val="0"/>
          <c:tx>
            <c:strRef>
              <c:f>Sheet1!$B$1</c:f>
              <c:strCache>
                <c:ptCount val="1"/>
                <c:pt idx="0">
                  <c:v>CF</c:v>
                </c:pt>
              </c:strCache>
            </c:strRef>
          </c:tx>
          <c:spPr>
            <a:ln w="41275">
              <a:solidFill>
                <a:srgbClr val="00B050"/>
              </a:solidFill>
            </a:ln>
          </c:spPr>
          <c:marker>
            <c:symbol val="none"/>
          </c:marker>
          <c:cat>
            <c:numRef>
              <c:f>Sheet1!$A$2:$A$32</c:f>
              <c:numCache>
                <c:formatCode>General</c:formatCode>
                <c:ptCount val="31"/>
                <c:pt idx="0">
                  <c:v>1986</c:v>
                </c:pt>
                <c:pt idx="1">
                  <c:v>1987</c:v>
                </c:pt>
                <c:pt idx="2">
                  <c:v>1988</c:v>
                </c:pt>
                <c:pt idx="3">
                  <c:v>1989</c:v>
                </c:pt>
                <c:pt idx="4">
                  <c:v>1990</c:v>
                </c:pt>
                <c:pt idx="5">
                  <c:v>1991</c:v>
                </c:pt>
                <c:pt idx="6">
                  <c:v>1992</c:v>
                </c:pt>
                <c:pt idx="7">
                  <c:v>1993</c:v>
                </c:pt>
                <c:pt idx="8">
                  <c:v>1994</c:v>
                </c:pt>
                <c:pt idx="9">
                  <c:v>1995</c:v>
                </c:pt>
                <c:pt idx="10">
                  <c:v>1996</c:v>
                </c:pt>
                <c:pt idx="11">
                  <c:v>1997</c:v>
                </c:pt>
                <c:pt idx="12">
                  <c:v>1998</c:v>
                </c:pt>
                <c:pt idx="13">
                  <c:v>1999</c:v>
                </c:pt>
                <c:pt idx="14">
                  <c:v>2000</c:v>
                </c:pt>
                <c:pt idx="15">
                  <c:v>2001</c:v>
                </c:pt>
                <c:pt idx="16">
                  <c:v>2002</c:v>
                </c:pt>
                <c:pt idx="17">
                  <c:v>2003</c:v>
                </c:pt>
                <c:pt idx="18">
                  <c:v>2004</c:v>
                </c:pt>
                <c:pt idx="19">
                  <c:v>2005</c:v>
                </c:pt>
                <c:pt idx="20">
                  <c:v>2006</c:v>
                </c:pt>
                <c:pt idx="21">
                  <c:v>2007</c:v>
                </c:pt>
                <c:pt idx="22">
                  <c:v>2008</c:v>
                </c:pt>
                <c:pt idx="23">
                  <c:v>2009</c:v>
                </c:pt>
                <c:pt idx="24">
                  <c:v>2010</c:v>
                </c:pt>
                <c:pt idx="25">
                  <c:v>2011</c:v>
                </c:pt>
                <c:pt idx="26">
                  <c:v>2012</c:v>
                </c:pt>
                <c:pt idx="27">
                  <c:v>2013</c:v>
                </c:pt>
                <c:pt idx="28">
                  <c:v>2014</c:v>
                </c:pt>
                <c:pt idx="29">
                  <c:v>2015</c:v>
                </c:pt>
                <c:pt idx="30">
                  <c:v>2016</c:v>
                </c:pt>
              </c:numCache>
            </c:numRef>
          </c:cat>
          <c:val>
            <c:numRef>
              <c:f>Sheet1!$B$2:$B$32</c:f>
              <c:numCache>
                <c:formatCode>General</c:formatCode>
                <c:ptCount val="31"/>
                <c:pt idx="0">
                  <c:v>0</c:v>
                </c:pt>
                <c:pt idx="1">
                  <c:v>10.344799999999999</c:v>
                </c:pt>
                <c:pt idx="2">
                  <c:v>24.324300000000001</c:v>
                </c:pt>
                <c:pt idx="3">
                  <c:v>44.444400000000002</c:v>
                </c:pt>
                <c:pt idx="4">
                  <c:v>45.833300000000001</c:v>
                </c:pt>
                <c:pt idx="5">
                  <c:v>39.0244</c:v>
                </c:pt>
                <c:pt idx="6">
                  <c:v>41.176499999999997</c:v>
                </c:pt>
                <c:pt idx="7">
                  <c:v>30</c:v>
                </c:pt>
                <c:pt idx="8">
                  <c:v>17.5</c:v>
                </c:pt>
                <c:pt idx="9">
                  <c:v>34.782600000000002</c:v>
                </c:pt>
                <c:pt idx="10">
                  <c:v>32.142899999999997</c:v>
                </c:pt>
                <c:pt idx="11">
                  <c:v>40</c:v>
                </c:pt>
                <c:pt idx="12">
                  <c:v>33.333300000000001</c:v>
                </c:pt>
                <c:pt idx="13">
                  <c:v>30.769200000000001</c:v>
                </c:pt>
                <c:pt idx="14">
                  <c:v>37.5</c:v>
                </c:pt>
                <c:pt idx="15">
                  <c:v>23.529399999999999</c:v>
                </c:pt>
                <c:pt idx="16">
                  <c:v>18.181799999999999</c:v>
                </c:pt>
                <c:pt idx="17">
                  <c:v>33.333300000000001</c:v>
                </c:pt>
                <c:pt idx="18">
                  <c:v>30.769200000000001</c:v>
                </c:pt>
                <c:pt idx="19">
                  <c:v>14.2857</c:v>
                </c:pt>
                <c:pt idx="20">
                  <c:v>14.2857</c:v>
                </c:pt>
                <c:pt idx="21">
                  <c:v>16.666699999999999</c:v>
                </c:pt>
                <c:pt idx="22">
                  <c:v>0</c:v>
                </c:pt>
                <c:pt idx="23">
                  <c:v>0</c:v>
                </c:pt>
                <c:pt idx="24">
                  <c:v>14.2857</c:v>
                </c:pt>
                <c:pt idx="25">
                  <c:v>40</c:v>
                </c:pt>
                <c:pt idx="26">
                  <c:v>0</c:v>
                </c:pt>
                <c:pt idx="27">
                  <c:v>0</c:v>
                </c:pt>
                <c:pt idx="28">
                  <c:v>0</c:v>
                </c:pt>
                <c:pt idx="29">
                  <c:v>25</c:v>
                </c:pt>
                <c:pt idx="30">
                  <c:v>0</c:v>
                </c:pt>
              </c:numCache>
            </c:numRef>
          </c:val>
          <c:smooth val="0"/>
          <c:extLst>
            <c:ext xmlns:c16="http://schemas.microsoft.com/office/drawing/2014/chart" uri="{C3380CC4-5D6E-409C-BE32-E72D297353CC}">
              <c16:uniqueId val="{00000000-0A52-4E2F-A9CC-83BC732AEA55}"/>
            </c:ext>
          </c:extLst>
        </c:ser>
        <c:ser>
          <c:idx val="1"/>
          <c:order val="1"/>
          <c:tx>
            <c:strRef>
              <c:f>Sheet1!$C$1</c:f>
              <c:strCache>
                <c:ptCount val="1"/>
                <c:pt idx="0">
                  <c:v>IPAH</c:v>
                </c:pt>
              </c:strCache>
            </c:strRef>
          </c:tx>
          <c:spPr>
            <a:ln w="41275">
              <a:solidFill>
                <a:srgbClr val="FF0000"/>
              </a:solidFill>
            </a:ln>
          </c:spPr>
          <c:marker>
            <c:symbol val="none"/>
          </c:marker>
          <c:cat>
            <c:numRef>
              <c:f>Sheet1!$A$2:$A$32</c:f>
              <c:numCache>
                <c:formatCode>General</c:formatCode>
                <c:ptCount val="31"/>
                <c:pt idx="0">
                  <c:v>1986</c:v>
                </c:pt>
                <c:pt idx="1">
                  <c:v>1987</c:v>
                </c:pt>
                <c:pt idx="2">
                  <c:v>1988</c:v>
                </c:pt>
                <c:pt idx="3">
                  <c:v>1989</c:v>
                </c:pt>
                <c:pt idx="4">
                  <c:v>1990</c:v>
                </c:pt>
                <c:pt idx="5">
                  <c:v>1991</c:v>
                </c:pt>
                <c:pt idx="6">
                  <c:v>1992</c:v>
                </c:pt>
                <c:pt idx="7">
                  <c:v>1993</c:v>
                </c:pt>
                <c:pt idx="8">
                  <c:v>1994</c:v>
                </c:pt>
                <c:pt idx="9">
                  <c:v>1995</c:v>
                </c:pt>
                <c:pt idx="10">
                  <c:v>1996</c:v>
                </c:pt>
                <c:pt idx="11">
                  <c:v>1997</c:v>
                </c:pt>
                <c:pt idx="12">
                  <c:v>1998</c:v>
                </c:pt>
                <c:pt idx="13">
                  <c:v>1999</c:v>
                </c:pt>
                <c:pt idx="14">
                  <c:v>2000</c:v>
                </c:pt>
                <c:pt idx="15">
                  <c:v>2001</c:v>
                </c:pt>
                <c:pt idx="16">
                  <c:v>2002</c:v>
                </c:pt>
                <c:pt idx="17">
                  <c:v>2003</c:v>
                </c:pt>
                <c:pt idx="18">
                  <c:v>2004</c:v>
                </c:pt>
                <c:pt idx="19">
                  <c:v>2005</c:v>
                </c:pt>
                <c:pt idx="20">
                  <c:v>2006</c:v>
                </c:pt>
                <c:pt idx="21">
                  <c:v>2007</c:v>
                </c:pt>
                <c:pt idx="22">
                  <c:v>2008</c:v>
                </c:pt>
                <c:pt idx="23">
                  <c:v>2009</c:v>
                </c:pt>
                <c:pt idx="24">
                  <c:v>2010</c:v>
                </c:pt>
                <c:pt idx="25">
                  <c:v>2011</c:v>
                </c:pt>
                <c:pt idx="26">
                  <c:v>2012</c:v>
                </c:pt>
                <c:pt idx="27">
                  <c:v>2013</c:v>
                </c:pt>
                <c:pt idx="28">
                  <c:v>2014</c:v>
                </c:pt>
                <c:pt idx="29">
                  <c:v>2015</c:v>
                </c:pt>
                <c:pt idx="30">
                  <c:v>2016</c:v>
                </c:pt>
              </c:numCache>
            </c:numRef>
          </c:cat>
          <c:val>
            <c:numRef>
              <c:f>Sheet1!$C$2:$C$32</c:f>
              <c:numCache>
                <c:formatCode>General</c:formatCode>
                <c:ptCount val="31"/>
                <c:pt idx="0">
                  <c:v>40</c:v>
                </c:pt>
                <c:pt idx="1">
                  <c:v>34.482799999999997</c:v>
                </c:pt>
                <c:pt idx="2">
                  <c:v>27.027000000000001</c:v>
                </c:pt>
                <c:pt idx="3">
                  <c:v>11.1111</c:v>
                </c:pt>
                <c:pt idx="4">
                  <c:v>16.666699999999999</c:v>
                </c:pt>
                <c:pt idx="5">
                  <c:v>19.5122</c:v>
                </c:pt>
                <c:pt idx="6">
                  <c:v>17.647099999999998</c:v>
                </c:pt>
                <c:pt idx="7">
                  <c:v>16.666699999999999</c:v>
                </c:pt>
                <c:pt idx="8">
                  <c:v>35</c:v>
                </c:pt>
                <c:pt idx="9">
                  <c:v>13.0435</c:v>
                </c:pt>
                <c:pt idx="10">
                  <c:v>28.571400000000001</c:v>
                </c:pt>
                <c:pt idx="11">
                  <c:v>25</c:v>
                </c:pt>
                <c:pt idx="12">
                  <c:v>23.8095</c:v>
                </c:pt>
                <c:pt idx="13">
                  <c:v>15.384600000000001</c:v>
                </c:pt>
                <c:pt idx="14">
                  <c:v>6.25</c:v>
                </c:pt>
                <c:pt idx="15">
                  <c:v>29.411799999999999</c:v>
                </c:pt>
                <c:pt idx="16">
                  <c:v>45.454500000000003</c:v>
                </c:pt>
                <c:pt idx="17">
                  <c:v>40</c:v>
                </c:pt>
                <c:pt idx="18">
                  <c:v>53.846200000000003</c:v>
                </c:pt>
                <c:pt idx="19">
                  <c:v>42.857100000000003</c:v>
                </c:pt>
                <c:pt idx="20">
                  <c:v>35.714300000000001</c:v>
                </c:pt>
                <c:pt idx="21">
                  <c:v>50</c:v>
                </c:pt>
                <c:pt idx="22">
                  <c:v>85.714299999999994</c:v>
                </c:pt>
                <c:pt idx="23">
                  <c:v>42.857100000000003</c:v>
                </c:pt>
                <c:pt idx="24">
                  <c:v>57.142899999999997</c:v>
                </c:pt>
                <c:pt idx="25">
                  <c:v>40</c:v>
                </c:pt>
                <c:pt idx="26">
                  <c:v>50</c:v>
                </c:pt>
                <c:pt idx="27">
                  <c:v>57.142899999999997</c:v>
                </c:pt>
                <c:pt idx="28">
                  <c:v>63.636400000000002</c:v>
                </c:pt>
                <c:pt idx="29">
                  <c:v>12.5</c:v>
                </c:pt>
                <c:pt idx="30">
                  <c:v>33.333300000000001</c:v>
                </c:pt>
              </c:numCache>
            </c:numRef>
          </c:val>
          <c:smooth val="0"/>
          <c:extLst>
            <c:ext xmlns:c16="http://schemas.microsoft.com/office/drawing/2014/chart" uri="{C3380CC4-5D6E-409C-BE32-E72D297353CC}">
              <c16:uniqueId val="{00000001-0A52-4E2F-A9CC-83BC732AEA55}"/>
            </c:ext>
          </c:extLst>
        </c:ser>
        <c:ser>
          <c:idx val="2"/>
          <c:order val="2"/>
          <c:tx>
            <c:strRef>
              <c:f>Sheet1!$D$1</c:f>
              <c:strCache>
                <c:ptCount val="1"/>
                <c:pt idx="0">
                  <c:v>PH-not IPAH</c:v>
                </c:pt>
              </c:strCache>
            </c:strRef>
          </c:tx>
          <c:spPr>
            <a:ln w="41275">
              <a:solidFill>
                <a:srgbClr val="CCCC00"/>
              </a:solidFill>
            </a:ln>
          </c:spPr>
          <c:marker>
            <c:symbol val="none"/>
          </c:marker>
          <c:cat>
            <c:numRef>
              <c:f>Sheet1!$A$2:$A$32</c:f>
              <c:numCache>
                <c:formatCode>General</c:formatCode>
                <c:ptCount val="31"/>
                <c:pt idx="0">
                  <c:v>1986</c:v>
                </c:pt>
                <c:pt idx="1">
                  <c:v>1987</c:v>
                </c:pt>
                <c:pt idx="2">
                  <c:v>1988</c:v>
                </c:pt>
                <c:pt idx="3">
                  <c:v>1989</c:v>
                </c:pt>
                <c:pt idx="4">
                  <c:v>1990</c:v>
                </c:pt>
                <c:pt idx="5">
                  <c:v>1991</c:v>
                </c:pt>
                <c:pt idx="6">
                  <c:v>1992</c:v>
                </c:pt>
                <c:pt idx="7">
                  <c:v>1993</c:v>
                </c:pt>
                <c:pt idx="8">
                  <c:v>1994</c:v>
                </c:pt>
                <c:pt idx="9">
                  <c:v>1995</c:v>
                </c:pt>
                <c:pt idx="10">
                  <c:v>1996</c:v>
                </c:pt>
                <c:pt idx="11">
                  <c:v>1997</c:v>
                </c:pt>
                <c:pt idx="12">
                  <c:v>1998</c:v>
                </c:pt>
                <c:pt idx="13">
                  <c:v>1999</c:v>
                </c:pt>
                <c:pt idx="14">
                  <c:v>2000</c:v>
                </c:pt>
                <c:pt idx="15">
                  <c:v>2001</c:v>
                </c:pt>
                <c:pt idx="16">
                  <c:v>2002</c:v>
                </c:pt>
                <c:pt idx="17">
                  <c:v>2003</c:v>
                </c:pt>
                <c:pt idx="18">
                  <c:v>2004</c:v>
                </c:pt>
                <c:pt idx="19">
                  <c:v>2005</c:v>
                </c:pt>
                <c:pt idx="20">
                  <c:v>2006</c:v>
                </c:pt>
                <c:pt idx="21">
                  <c:v>2007</c:v>
                </c:pt>
                <c:pt idx="22">
                  <c:v>2008</c:v>
                </c:pt>
                <c:pt idx="23">
                  <c:v>2009</c:v>
                </c:pt>
                <c:pt idx="24">
                  <c:v>2010</c:v>
                </c:pt>
                <c:pt idx="25">
                  <c:v>2011</c:v>
                </c:pt>
                <c:pt idx="26">
                  <c:v>2012</c:v>
                </c:pt>
                <c:pt idx="27">
                  <c:v>2013</c:v>
                </c:pt>
                <c:pt idx="28">
                  <c:v>2014</c:v>
                </c:pt>
                <c:pt idx="29">
                  <c:v>2015</c:v>
                </c:pt>
                <c:pt idx="30">
                  <c:v>2016</c:v>
                </c:pt>
              </c:numCache>
            </c:numRef>
          </c:cat>
          <c:val>
            <c:numRef>
              <c:f>Sheet1!$D$2:$D$32</c:f>
              <c:numCache>
                <c:formatCode>General</c:formatCode>
                <c:ptCount val="31"/>
                <c:pt idx="0">
                  <c:v>55</c:v>
                </c:pt>
                <c:pt idx="1">
                  <c:v>34.482799999999997</c:v>
                </c:pt>
                <c:pt idx="2">
                  <c:v>35.135100000000001</c:v>
                </c:pt>
                <c:pt idx="3">
                  <c:v>33.333300000000001</c:v>
                </c:pt>
                <c:pt idx="4">
                  <c:v>18.75</c:v>
                </c:pt>
                <c:pt idx="5">
                  <c:v>31.7073</c:v>
                </c:pt>
                <c:pt idx="6">
                  <c:v>38.235300000000002</c:v>
                </c:pt>
                <c:pt idx="7">
                  <c:v>40</c:v>
                </c:pt>
                <c:pt idx="8">
                  <c:v>45</c:v>
                </c:pt>
                <c:pt idx="9">
                  <c:v>52.173900000000003</c:v>
                </c:pt>
                <c:pt idx="10">
                  <c:v>35.714300000000001</c:v>
                </c:pt>
                <c:pt idx="11">
                  <c:v>30</c:v>
                </c:pt>
                <c:pt idx="12">
                  <c:v>38.095199999999998</c:v>
                </c:pt>
                <c:pt idx="13">
                  <c:v>38.461500000000001</c:v>
                </c:pt>
                <c:pt idx="14">
                  <c:v>43.75</c:v>
                </c:pt>
                <c:pt idx="15">
                  <c:v>41.176499999999997</c:v>
                </c:pt>
                <c:pt idx="16">
                  <c:v>36.363599999999998</c:v>
                </c:pt>
                <c:pt idx="17">
                  <c:v>13.333299999999999</c:v>
                </c:pt>
                <c:pt idx="18">
                  <c:v>15.384600000000001</c:v>
                </c:pt>
                <c:pt idx="19">
                  <c:v>14.2857</c:v>
                </c:pt>
                <c:pt idx="20">
                  <c:v>42.857100000000003</c:v>
                </c:pt>
                <c:pt idx="21">
                  <c:v>0</c:v>
                </c:pt>
                <c:pt idx="22">
                  <c:v>14.2857</c:v>
                </c:pt>
                <c:pt idx="23">
                  <c:v>42.857100000000003</c:v>
                </c:pt>
                <c:pt idx="24">
                  <c:v>28.571400000000001</c:v>
                </c:pt>
                <c:pt idx="25">
                  <c:v>0</c:v>
                </c:pt>
                <c:pt idx="26">
                  <c:v>50</c:v>
                </c:pt>
                <c:pt idx="27">
                  <c:v>28.571400000000001</c:v>
                </c:pt>
                <c:pt idx="28">
                  <c:v>9.0908999999999995</c:v>
                </c:pt>
                <c:pt idx="29">
                  <c:v>37.5</c:v>
                </c:pt>
                <c:pt idx="30">
                  <c:v>0</c:v>
                </c:pt>
              </c:numCache>
            </c:numRef>
          </c:val>
          <c:smooth val="0"/>
          <c:extLst>
            <c:ext xmlns:c16="http://schemas.microsoft.com/office/drawing/2014/chart" uri="{C3380CC4-5D6E-409C-BE32-E72D297353CC}">
              <c16:uniqueId val="{00000002-0A52-4E2F-A9CC-83BC732AEA55}"/>
            </c:ext>
          </c:extLst>
        </c:ser>
        <c:dLbls>
          <c:showLegendKey val="0"/>
          <c:showVal val="0"/>
          <c:showCatName val="0"/>
          <c:showSerName val="0"/>
          <c:showPercent val="0"/>
          <c:showBubbleSize val="0"/>
        </c:dLbls>
        <c:smooth val="0"/>
        <c:axId val="396264232"/>
        <c:axId val="397825432"/>
      </c:lineChart>
      <c:catAx>
        <c:axId val="396264232"/>
        <c:scaling>
          <c:orientation val="minMax"/>
        </c:scaling>
        <c:delete val="0"/>
        <c:axPos val="b"/>
        <c:numFmt formatCode="General" sourceLinked="1"/>
        <c:majorTickMark val="out"/>
        <c:minorTickMark val="none"/>
        <c:tickLblPos val="nextTo"/>
        <c:spPr>
          <a:ln>
            <a:solidFill>
              <a:schemeClr val="bg2"/>
            </a:solidFill>
          </a:ln>
        </c:spPr>
        <c:txPr>
          <a:bodyPr rot="-2700000"/>
          <a:lstStyle/>
          <a:p>
            <a:pPr>
              <a:defRPr sz="1500" b="1">
                <a:solidFill>
                  <a:schemeClr val="bg2"/>
                </a:solidFill>
              </a:defRPr>
            </a:pPr>
            <a:endParaRPr lang="en-US"/>
          </a:p>
        </c:txPr>
        <c:crossAx val="397825432"/>
        <c:crosses val="autoZero"/>
        <c:auto val="1"/>
        <c:lblAlgn val="ctr"/>
        <c:lblOffset val="100"/>
        <c:tickLblSkip val="1"/>
        <c:noMultiLvlLbl val="0"/>
      </c:catAx>
      <c:valAx>
        <c:axId val="397825432"/>
        <c:scaling>
          <c:orientation val="minMax"/>
          <c:max val="100"/>
          <c:min val="0"/>
        </c:scaling>
        <c:delete val="0"/>
        <c:axPos val="l"/>
        <c:majorGridlines>
          <c:spPr>
            <a:ln>
              <a:solidFill>
                <a:schemeClr val="bg2"/>
              </a:solidFill>
            </a:ln>
          </c:spPr>
        </c:majorGridlines>
        <c:title>
          <c:tx>
            <c:rich>
              <a:bodyPr rot="-5400000" vert="horz"/>
              <a:lstStyle/>
              <a:p>
                <a:pPr>
                  <a:defRPr sz="1700">
                    <a:solidFill>
                      <a:schemeClr val="bg2"/>
                    </a:solidFill>
                  </a:defRPr>
                </a:pPr>
                <a:r>
                  <a:rPr lang="en-US" sz="1700" dirty="0" smtClean="0">
                    <a:solidFill>
                      <a:schemeClr val="bg2"/>
                    </a:solidFill>
                  </a:rPr>
                  <a:t>% of Cases</a:t>
                </a:r>
                <a:endParaRPr lang="en-US" sz="1700" dirty="0">
                  <a:solidFill>
                    <a:schemeClr val="bg2"/>
                  </a:solidFill>
                </a:endParaRPr>
              </a:p>
            </c:rich>
          </c:tx>
          <c:layout/>
          <c:overlay val="0"/>
        </c:title>
        <c:numFmt formatCode="0" sourceLinked="0"/>
        <c:majorTickMark val="out"/>
        <c:minorTickMark val="none"/>
        <c:tickLblPos val="nextTo"/>
        <c:spPr>
          <a:ln>
            <a:solidFill>
              <a:schemeClr val="bg2"/>
            </a:solidFill>
          </a:ln>
        </c:spPr>
        <c:txPr>
          <a:bodyPr/>
          <a:lstStyle/>
          <a:p>
            <a:pPr>
              <a:defRPr sz="1500" b="1">
                <a:solidFill>
                  <a:schemeClr val="bg2"/>
                </a:solidFill>
              </a:defRPr>
            </a:pPr>
            <a:endParaRPr lang="en-US"/>
          </a:p>
        </c:txPr>
        <c:crossAx val="396264232"/>
        <c:crossesAt val="1"/>
        <c:crossBetween val="midCat"/>
        <c:majorUnit val="25"/>
      </c:valAx>
      <c:spPr>
        <a:noFill/>
        <a:ln>
          <a:solidFill>
            <a:schemeClr val="bg2"/>
          </a:solidFill>
        </a:ln>
      </c:spPr>
    </c:plotArea>
    <c:legend>
      <c:legendPos val="r"/>
      <c:layout>
        <c:manualLayout>
          <c:xMode val="edge"/>
          <c:yMode val="edge"/>
          <c:x val="0.10855631327334084"/>
          <c:y val="0.11894006999125112"/>
          <c:w val="0.53759803921568661"/>
          <c:h val="0.1436010498687664"/>
        </c:manualLayout>
      </c:layout>
      <c:overlay val="0"/>
      <c:spPr>
        <a:solidFill>
          <a:schemeClr val="tx1"/>
        </a:solidFill>
        <a:ln>
          <a:solidFill>
            <a:schemeClr val="bg2"/>
          </a:solidFill>
        </a:ln>
      </c:spPr>
      <c:txPr>
        <a:bodyPr/>
        <a:lstStyle/>
        <a:p>
          <a:pPr>
            <a:defRPr sz="15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808208064900978"/>
          <c:y val="0.11937143292879641"/>
          <c:w val="0.86362491052256585"/>
          <c:h val="0.71419359506030911"/>
        </c:manualLayout>
      </c:layout>
      <c:barChart>
        <c:barDir val="col"/>
        <c:grouping val="percentStacked"/>
        <c:varyColors val="0"/>
        <c:ser>
          <c:idx val="0"/>
          <c:order val="0"/>
          <c:tx>
            <c:strRef>
              <c:f>Sheet1!$A$2</c:f>
              <c:strCache>
                <c:ptCount val="1"/>
                <c:pt idx="0">
                  <c:v>&lt;1</c:v>
                </c:pt>
              </c:strCache>
            </c:strRef>
          </c:tx>
          <c:spPr>
            <a:gradFill flip="none" rotWithShape="1">
              <a:gsLst>
                <a:gs pos="0">
                  <a:srgbClr val="6600CC"/>
                </a:gs>
                <a:gs pos="50000">
                  <a:srgbClr val="9933FF"/>
                </a:gs>
                <a:gs pos="100000">
                  <a:srgbClr val="6600CC"/>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Sheet1!$B$2:$D$2</c:f>
              <c:numCache>
                <c:formatCode>General</c:formatCode>
                <c:ptCount val="3"/>
                <c:pt idx="0">
                  <c:v>0</c:v>
                </c:pt>
                <c:pt idx="1">
                  <c:v>6</c:v>
                </c:pt>
                <c:pt idx="2">
                  <c:v>0</c:v>
                </c:pt>
              </c:numCache>
            </c:numRef>
          </c:val>
          <c:extLst>
            <c:ext xmlns:c16="http://schemas.microsoft.com/office/drawing/2014/chart" uri="{C3380CC4-5D6E-409C-BE32-E72D297353CC}">
              <c16:uniqueId val="{00000000-E663-44B2-8BBD-8A8639562189}"/>
            </c:ext>
          </c:extLst>
        </c:ser>
        <c:ser>
          <c:idx val="1"/>
          <c:order val="1"/>
          <c:tx>
            <c:strRef>
              <c:f>Sheet1!$A$3</c:f>
              <c:strCache>
                <c:ptCount val="1"/>
                <c:pt idx="0">
                  <c:v>1-5</c:v>
                </c:pt>
              </c:strCache>
            </c:strRef>
          </c:tx>
          <c:spPr>
            <a:gradFill flip="none" rotWithShape="1">
              <a:gsLst>
                <a:gs pos="0">
                  <a:srgbClr val="A6A200"/>
                </a:gs>
                <a:gs pos="50000">
                  <a:srgbClr val="FFFF00"/>
                </a:gs>
                <a:gs pos="100000">
                  <a:srgbClr val="A6A200"/>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Sheet1!$B$3:$D$3</c:f>
              <c:numCache>
                <c:formatCode>General</c:formatCode>
                <c:ptCount val="3"/>
                <c:pt idx="0">
                  <c:v>10</c:v>
                </c:pt>
                <c:pt idx="1">
                  <c:v>13</c:v>
                </c:pt>
                <c:pt idx="2">
                  <c:v>4</c:v>
                </c:pt>
              </c:numCache>
            </c:numRef>
          </c:val>
          <c:extLst>
            <c:ext xmlns:c16="http://schemas.microsoft.com/office/drawing/2014/chart" uri="{C3380CC4-5D6E-409C-BE32-E72D297353CC}">
              <c16:uniqueId val="{00000001-E663-44B2-8BBD-8A8639562189}"/>
            </c:ext>
          </c:extLst>
        </c:ser>
        <c:ser>
          <c:idx val="2"/>
          <c:order val="2"/>
          <c:tx>
            <c:strRef>
              <c:f>Sheet1!$A$4</c:f>
              <c:strCache>
                <c:ptCount val="1"/>
                <c:pt idx="0">
                  <c:v>6-10</c:v>
                </c:pt>
              </c:strCache>
            </c:strRef>
          </c:tx>
          <c:spPr>
            <a:gradFill flip="none" rotWithShape="1">
              <a:gsLst>
                <a:gs pos="0">
                  <a:srgbClr val="C00000"/>
                </a:gs>
                <a:gs pos="50000">
                  <a:srgbClr val="FF0000"/>
                </a:gs>
                <a:gs pos="100000">
                  <a:srgbClr val="C00000"/>
                </a:gs>
              </a:gsLst>
              <a:lin ang="10800000" scaled="1"/>
              <a:tileRect/>
            </a:gradFill>
            <a:ln>
              <a:solidFill>
                <a:srgbClr val="000000"/>
              </a:solidFill>
            </a:ln>
          </c:spPr>
          <c:invertIfNegative val="0"/>
          <c:cat>
            <c:strRef>
              <c:f>Sheet1!$B$1:$D$1</c:f>
              <c:strCache>
                <c:ptCount val="3"/>
                <c:pt idx="0">
                  <c:v>Europe</c:v>
                </c:pt>
                <c:pt idx="1">
                  <c:v>North America</c:v>
                </c:pt>
                <c:pt idx="2">
                  <c:v>Other</c:v>
                </c:pt>
              </c:strCache>
            </c:strRef>
          </c:cat>
          <c:val>
            <c:numRef>
              <c:f>Sheet1!$B$4:$D$4</c:f>
              <c:numCache>
                <c:formatCode>General</c:formatCode>
                <c:ptCount val="3"/>
                <c:pt idx="0">
                  <c:v>13</c:v>
                </c:pt>
                <c:pt idx="1">
                  <c:v>11</c:v>
                </c:pt>
                <c:pt idx="2">
                  <c:v>6</c:v>
                </c:pt>
              </c:numCache>
            </c:numRef>
          </c:val>
          <c:extLst>
            <c:ext xmlns:c16="http://schemas.microsoft.com/office/drawing/2014/chart" uri="{C3380CC4-5D6E-409C-BE32-E72D297353CC}">
              <c16:uniqueId val="{00000002-E663-44B2-8BBD-8A8639562189}"/>
            </c:ext>
          </c:extLst>
        </c:ser>
        <c:ser>
          <c:idx val="3"/>
          <c:order val="3"/>
          <c:tx>
            <c:strRef>
              <c:f>Sheet1!$A$5</c:f>
              <c:strCache>
                <c:ptCount val="1"/>
                <c:pt idx="0">
                  <c:v>11-17</c:v>
                </c:pt>
              </c:strCache>
            </c:strRef>
          </c:tx>
          <c:spPr>
            <a:gradFill>
              <a:gsLst>
                <a:gs pos="0">
                  <a:srgbClr val="208C03"/>
                </a:gs>
                <a:gs pos="50000">
                  <a:srgbClr val="20F703"/>
                </a:gs>
                <a:gs pos="100000">
                  <a:srgbClr val="208C03"/>
                </a:gs>
              </a:gsLst>
              <a:lin ang="10800000" scaled="1"/>
            </a:gradFill>
            <a:ln>
              <a:solidFill>
                <a:schemeClr val="bg2"/>
              </a:solidFill>
            </a:ln>
          </c:spPr>
          <c:invertIfNegative val="0"/>
          <c:cat>
            <c:strRef>
              <c:f>Sheet1!$B$1:$D$1</c:f>
              <c:strCache>
                <c:ptCount val="3"/>
                <c:pt idx="0">
                  <c:v>Europe</c:v>
                </c:pt>
                <c:pt idx="1">
                  <c:v>North America</c:v>
                </c:pt>
                <c:pt idx="2">
                  <c:v>Other</c:v>
                </c:pt>
              </c:strCache>
            </c:strRef>
          </c:cat>
          <c:val>
            <c:numRef>
              <c:f>Sheet1!$B$5:$D$5</c:f>
              <c:numCache>
                <c:formatCode>General</c:formatCode>
                <c:ptCount val="3"/>
                <c:pt idx="0">
                  <c:v>79</c:v>
                </c:pt>
                <c:pt idx="1">
                  <c:v>51</c:v>
                </c:pt>
                <c:pt idx="2">
                  <c:v>13</c:v>
                </c:pt>
              </c:numCache>
            </c:numRef>
          </c:val>
          <c:extLst>
            <c:ext xmlns:c16="http://schemas.microsoft.com/office/drawing/2014/chart" uri="{C3380CC4-5D6E-409C-BE32-E72D297353CC}">
              <c16:uniqueId val="{00000003-E663-44B2-8BBD-8A8639562189}"/>
            </c:ext>
          </c:extLst>
        </c:ser>
        <c:dLbls>
          <c:showLegendKey val="0"/>
          <c:showVal val="0"/>
          <c:showCatName val="0"/>
          <c:showSerName val="0"/>
          <c:showPercent val="0"/>
          <c:showBubbleSize val="0"/>
        </c:dLbls>
        <c:gapWidth val="40"/>
        <c:overlap val="100"/>
        <c:axId val="397826608"/>
        <c:axId val="397827000"/>
      </c:barChart>
      <c:catAx>
        <c:axId val="397826608"/>
        <c:scaling>
          <c:orientation val="minMax"/>
        </c:scaling>
        <c:delete val="0"/>
        <c:axPos val="b"/>
        <c:numFmt formatCode="General" sourceLinked="0"/>
        <c:majorTickMark val="out"/>
        <c:minorTickMark val="none"/>
        <c:tickLblPos val="nextTo"/>
        <c:spPr>
          <a:ln>
            <a:solidFill>
              <a:schemeClr val="bg2"/>
            </a:solidFill>
          </a:ln>
        </c:spPr>
        <c:txPr>
          <a:bodyPr/>
          <a:lstStyle/>
          <a:p>
            <a:pPr>
              <a:defRPr sz="1500" b="1">
                <a:solidFill>
                  <a:schemeClr val="bg2"/>
                </a:solidFill>
              </a:defRPr>
            </a:pPr>
            <a:endParaRPr lang="en-US"/>
          </a:p>
        </c:txPr>
        <c:crossAx val="397827000"/>
        <c:crosses val="autoZero"/>
        <c:auto val="1"/>
        <c:lblAlgn val="ctr"/>
        <c:lblOffset val="100"/>
        <c:noMultiLvlLbl val="0"/>
      </c:catAx>
      <c:valAx>
        <c:axId val="397827000"/>
        <c:scaling>
          <c:orientation val="minMax"/>
        </c:scaling>
        <c:delete val="0"/>
        <c:axPos val="l"/>
        <c:majorGridlines>
          <c:spPr>
            <a:ln w="6350">
              <a:solidFill>
                <a:schemeClr val="bg2"/>
              </a:solidFill>
              <a:prstDash val="sysDash"/>
            </a:ln>
          </c:spPr>
        </c:majorGridlines>
        <c:title>
          <c:tx>
            <c:rich>
              <a:bodyPr rot="-5400000" vert="horz"/>
              <a:lstStyle/>
              <a:p>
                <a:pPr>
                  <a:defRPr sz="1700">
                    <a:solidFill>
                      <a:schemeClr val="bg2"/>
                    </a:solidFill>
                  </a:defRPr>
                </a:pPr>
                <a:r>
                  <a:rPr lang="en-US" sz="1700" dirty="0" smtClean="0">
                    <a:solidFill>
                      <a:schemeClr val="bg2"/>
                    </a:solidFill>
                  </a:rPr>
                  <a:t>% of Transplants</a:t>
                </a:r>
                <a:endParaRPr lang="en-US" sz="1700" dirty="0">
                  <a:solidFill>
                    <a:schemeClr val="bg2"/>
                  </a:solidFill>
                </a:endParaRPr>
              </a:p>
            </c:rich>
          </c:tx>
          <c:layout/>
          <c:overlay val="0"/>
        </c:title>
        <c:numFmt formatCode="0%"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397826608"/>
        <c:crosses val="autoZero"/>
        <c:crossBetween val="between"/>
        <c:majorUnit val="0.2"/>
      </c:valAx>
      <c:spPr>
        <a:noFill/>
        <a:ln w="12700">
          <a:solidFill>
            <a:schemeClr val="bg2"/>
          </a:solidFill>
        </a:ln>
      </c:spPr>
    </c:plotArea>
    <c:legend>
      <c:legendPos val="t"/>
      <c:layout>
        <c:manualLayout>
          <c:xMode val="edge"/>
          <c:yMode val="edge"/>
          <c:x val="0.11957609285908227"/>
          <c:y val="3.125E-2"/>
          <c:w val="0.86180400941261648"/>
          <c:h val="7.3732864860425962E-2"/>
        </c:manualLayout>
      </c:layout>
      <c:overlay val="0"/>
      <c:spPr>
        <a:noFill/>
        <a:ln w="12700">
          <a:solidFill>
            <a:schemeClr val="bg2"/>
          </a:solidFill>
        </a:ln>
      </c:spPr>
      <c:txPr>
        <a:bodyPr/>
        <a:lstStyle/>
        <a:p>
          <a:pPr>
            <a:defRPr sz="15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246549461489534"/>
          <c:y val="0.12151662568053843"/>
          <c:w val="0.85181045796000165"/>
          <c:h val="0.71204853233934529"/>
        </c:manualLayout>
      </c:layout>
      <c:barChart>
        <c:barDir val="col"/>
        <c:grouping val="percentStacked"/>
        <c:varyColors val="0"/>
        <c:ser>
          <c:idx val="0"/>
          <c:order val="0"/>
          <c:tx>
            <c:strRef>
              <c:f>Sheet1!$A$2</c:f>
              <c:strCache>
                <c:ptCount val="1"/>
                <c:pt idx="0">
                  <c:v>CF</c:v>
                </c:pt>
              </c:strCache>
            </c:strRef>
          </c:tx>
          <c:spPr>
            <a:gradFill flip="none" rotWithShape="1">
              <a:gsLst>
                <a:gs pos="0">
                  <a:srgbClr val="00B050"/>
                </a:gs>
                <a:gs pos="50000">
                  <a:srgbClr val="00FF00"/>
                </a:gs>
                <a:gs pos="100000">
                  <a:srgbClr val="00B050"/>
                </a:gs>
              </a:gsLst>
              <a:lin ang="10800000" scaled="1"/>
              <a:tileRect/>
            </a:gradFill>
            <a:ln>
              <a:solidFill>
                <a:schemeClr val="bg2"/>
              </a:solidFill>
            </a:ln>
          </c:spPr>
          <c:invertIfNegative val="0"/>
          <c:cat>
            <c:strRef>
              <c:f>Sheet1!$B$1:$D$1</c:f>
              <c:strCache>
                <c:ptCount val="3"/>
                <c:pt idx="0">
                  <c:v>Europe (N=79)</c:v>
                </c:pt>
                <c:pt idx="1">
                  <c:v>North America (N=63)</c:v>
                </c:pt>
                <c:pt idx="2">
                  <c:v>Other (N=19)</c:v>
                </c:pt>
              </c:strCache>
            </c:strRef>
          </c:cat>
          <c:val>
            <c:numRef>
              <c:f>Sheet1!$B$2:$D$2</c:f>
              <c:numCache>
                <c:formatCode>General</c:formatCode>
                <c:ptCount val="3"/>
                <c:pt idx="0">
                  <c:v>23</c:v>
                </c:pt>
                <c:pt idx="1">
                  <c:v>4</c:v>
                </c:pt>
                <c:pt idx="2">
                  <c:v>3</c:v>
                </c:pt>
              </c:numCache>
            </c:numRef>
          </c:val>
          <c:extLst>
            <c:ext xmlns:c16="http://schemas.microsoft.com/office/drawing/2014/chart" uri="{C3380CC4-5D6E-409C-BE32-E72D297353CC}">
              <c16:uniqueId val="{00000000-7F46-4B45-9D20-D4AFF275BE2C}"/>
            </c:ext>
          </c:extLst>
        </c:ser>
        <c:ser>
          <c:idx val="1"/>
          <c:order val="1"/>
          <c:tx>
            <c:strRef>
              <c:f>Sheet1!$A$3</c:f>
              <c:strCache>
                <c:ptCount val="1"/>
                <c:pt idx="0">
                  <c:v>IPAH</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invertIfNegative val="0"/>
          <c:cat>
            <c:strRef>
              <c:f>Sheet1!$B$1:$D$1</c:f>
              <c:strCache>
                <c:ptCount val="3"/>
                <c:pt idx="0">
                  <c:v>Europe (N=79)</c:v>
                </c:pt>
                <c:pt idx="1">
                  <c:v>North America (N=63)</c:v>
                </c:pt>
                <c:pt idx="2">
                  <c:v>Other (N=19)</c:v>
                </c:pt>
              </c:strCache>
            </c:strRef>
          </c:cat>
          <c:val>
            <c:numRef>
              <c:f>Sheet1!$B$3:$D$3</c:f>
              <c:numCache>
                <c:formatCode>General</c:formatCode>
                <c:ptCount val="3"/>
                <c:pt idx="0">
                  <c:v>24</c:v>
                </c:pt>
                <c:pt idx="1">
                  <c:v>34</c:v>
                </c:pt>
                <c:pt idx="2">
                  <c:v>8</c:v>
                </c:pt>
              </c:numCache>
            </c:numRef>
          </c:val>
          <c:extLst>
            <c:ext xmlns:c16="http://schemas.microsoft.com/office/drawing/2014/chart" uri="{C3380CC4-5D6E-409C-BE32-E72D297353CC}">
              <c16:uniqueId val="{00000001-7F46-4B45-9D20-D4AFF275BE2C}"/>
            </c:ext>
          </c:extLst>
        </c:ser>
        <c:ser>
          <c:idx val="2"/>
          <c:order val="2"/>
          <c:tx>
            <c:strRef>
              <c:f>Sheet1!$A$4</c:f>
              <c:strCache>
                <c:ptCount val="1"/>
                <c:pt idx="0">
                  <c:v>PH-not IPAH</c:v>
                </c:pt>
              </c:strCache>
            </c:strRef>
          </c:tx>
          <c:spPr>
            <a:gradFill flip="none" rotWithShape="1">
              <a:gsLst>
                <a:gs pos="0">
                  <a:srgbClr val="A6A200"/>
                </a:gs>
                <a:gs pos="50000">
                  <a:srgbClr val="FFFF00"/>
                </a:gs>
                <a:gs pos="100000">
                  <a:srgbClr val="A6A200"/>
                </a:gs>
              </a:gsLst>
              <a:lin ang="10800000" scaled="1"/>
              <a:tileRect/>
            </a:gradFill>
            <a:ln>
              <a:solidFill>
                <a:srgbClr val="000000"/>
              </a:solidFill>
            </a:ln>
          </c:spPr>
          <c:invertIfNegative val="0"/>
          <c:cat>
            <c:strRef>
              <c:f>Sheet1!$B$1:$D$1</c:f>
              <c:strCache>
                <c:ptCount val="3"/>
                <c:pt idx="0">
                  <c:v>Europe (N=79)</c:v>
                </c:pt>
                <c:pt idx="1">
                  <c:v>North America (N=63)</c:v>
                </c:pt>
                <c:pt idx="2">
                  <c:v>Other (N=19)</c:v>
                </c:pt>
              </c:strCache>
            </c:strRef>
          </c:cat>
          <c:val>
            <c:numRef>
              <c:f>Sheet1!$B$4:$D$4</c:f>
              <c:numCache>
                <c:formatCode>General</c:formatCode>
                <c:ptCount val="3"/>
                <c:pt idx="0">
                  <c:v>26</c:v>
                </c:pt>
                <c:pt idx="1">
                  <c:v>16</c:v>
                </c:pt>
                <c:pt idx="2">
                  <c:v>3</c:v>
                </c:pt>
              </c:numCache>
            </c:numRef>
          </c:val>
          <c:extLst>
            <c:ext xmlns:c16="http://schemas.microsoft.com/office/drawing/2014/chart" uri="{C3380CC4-5D6E-409C-BE32-E72D297353CC}">
              <c16:uniqueId val="{00000002-7F46-4B45-9D20-D4AFF275BE2C}"/>
            </c:ext>
          </c:extLst>
        </c:ser>
        <c:ser>
          <c:idx val="3"/>
          <c:order val="3"/>
          <c:tx>
            <c:strRef>
              <c:f>Sheet1!$A$5</c:f>
              <c:strCache>
                <c:ptCount val="1"/>
                <c:pt idx="0">
                  <c:v>Other</c:v>
                </c:pt>
              </c:strCache>
            </c:strRef>
          </c:tx>
          <c:spPr>
            <a:gradFill flip="none" rotWithShape="1">
              <a:gsLst>
                <a:gs pos="0">
                  <a:srgbClr val="6600CC"/>
                </a:gs>
                <a:gs pos="50000">
                  <a:srgbClr val="9933FF"/>
                </a:gs>
                <a:gs pos="100000">
                  <a:srgbClr val="6600CC"/>
                </a:gs>
              </a:gsLst>
              <a:lin ang="10800000" scaled="1"/>
              <a:tileRect/>
            </a:gradFill>
            <a:ln>
              <a:solidFill>
                <a:schemeClr val="bg2"/>
              </a:solidFill>
            </a:ln>
          </c:spPr>
          <c:invertIfNegative val="0"/>
          <c:cat>
            <c:strRef>
              <c:f>Sheet1!$B$1:$D$1</c:f>
              <c:strCache>
                <c:ptCount val="3"/>
                <c:pt idx="0">
                  <c:v>Europe (N=79)</c:v>
                </c:pt>
                <c:pt idx="1">
                  <c:v>North America (N=63)</c:v>
                </c:pt>
                <c:pt idx="2">
                  <c:v>Other (N=19)</c:v>
                </c:pt>
              </c:strCache>
            </c:strRef>
          </c:cat>
          <c:val>
            <c:numRef>
              <c:f>Sheet1!$B$5:$D$5</c:f>
              <c:numCache>
                <c:formatCode>General</c:formatCode>
                <c:ptCount val="3"/>
                <c:pt idx="0">
                  <c:v>6</c:v>
                </c:pt>
                <c:pt idx="1">
                  <c:v>9</c:v>
                </c:pt>
                <c:pt idx="2">
                  <c:v>5</c:v>
                </c:pt>
              </c:numCache>
            </c:numRef>
          </c:val>
          <c:extLst>
            <c:ext xmlns:c16="http://schemas.microsoft.com/office/drawing/2014/chart" uri="{C3380CC4-5D6E-409C-BE32-E72D297353CC}">
              <c16:uniqueId val="{00000003-7F46-4B45-9D20-D4AFF275BE2C}"/>
            </c:ext>
          </c:extLst>
        </c:ser>
        <c:dLbls>
          <c:showLegendKey val="0"/>
          <c:showVal val="0"/>
          <c:showCatName val="0"/>
          <c:showSerName val="0"/>
          <c:showPercent val="0"/>
          <c:showBubbleSize val="0"/>
        </c:dLbls>
        <c:gapWidth val="45"/>
        <c:overlap val="100"/>
        <c:axId val="397827392"/>
        <c:axId val="397827784"/>
      </c:barChart>
      <c:catAx>
        <c:axId val="397827392"/>
        <c:scaling>
          <c:orientation val="minMax"/>
        </c:scaling>
        <c:delete val="0"/>
        <c:axPos val="b"/>
        <c:numFmt formatCode="General" sourceLinked="0"/>
        <c:majorTickMark val="out"/>
        <c:minorTickMark val="none"/>
        <c:tickLblPos val="nextTo"/>
        <c:spPr>
          <a:ln>
            <a:solidFill>
              <a:schemeClr val="bg2"/>
            </a:solidFill>
          </a:ln>
        </c:spPr>
        <c:txPr>
          <a:bodyPr/>
          <a:lstStyle/>
          <a:p>
            <a:pPr>
              <a:defRPr sz="1500" b="1">
                <a:solidFill>
                  <a:schemeClr val="bg2"/>
                </a:solidFill>
              </a:defRPr>
            </a:pPr>
            <a:endParaRPr lang="en-US"/>
          </a:p>
        </c:txPr>
        <c:crossAx val="397827784"/>
        <c:crosses val="autoZero"/>
        <c:auto val="1"/>
        <c:lblAlgn val="ctr"/>
        <c:lblOffset val="100"/>
        <c:noMultiLvlLbl val="0"/>
      </c:catAx>
      <c:valAx>
        <c:axId val="397827784"/>
        <c:scaling>
          <c:orientation val="minMax"/>
        </c:scaling>
        <c:delete val="0"/>
        <c:axPos val="l"/>
        <c:majorGridlines>
          <c:spPr>
            <a:ln w="6350">
              <a:solidFill>
                <a:schemeClr val="bg2"/>
              </a:solidFill>
              <a:prstDash val="sysDash"/>
            </a:ln>
          </c:spPr>
        </c:majorGridlines>
        <c:title>
          <c:tx>
            <c:rich>
              <a:bodyPr rot="-5400000" vert="horz"/>
              <a:lstStyle/>
              <a:p>
                <a:pPr>
                  <a:defRPr sz="1700">
                    <a:solidFill>
                      <a:schemeClr val="bg2"/>
                    </a:solidFill>
                  </a:defRPr>
                </a:pPr>
                <a:r>
                  <a:rPr lang="en-US" sz="1700" dirty="0" smtClean="0">
                    <a:solidFill>
                      <a:schemeClr val="bg2"/>
                    </a:solidFill>
                  </a:rPr>
                  <a:t>% of Transplants</a:t>
                </a:r>
                <a:endParaRPr lang="en-US" sz="1700" dirty="0">
                  <a:solidFill>
                    <a:schemeClr val="bg2"/>
                  </a:solidFill>
                </a:endParaRPr>
              </a:p>
            </c:rich>
          </c:tx>
          <c:layout>
            <c:manualLayout>
              <c:xMode val="edge"/>
              <c:yMode val="edge"/>
              <c:x val="9.2878314779618106E-3"/>
              <c:y val="0.31176160597112862"/>
            </c:manualLayout>
          </c:layout>
          <c:overlay val="0"/>
        </c:title>
        <c:numFmt formatCode="0%"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397827392"/>
        <c:crosses val="autoZero"/>
        <c:crossBetween val="between"/>
        <c:majorUnit val="0.2"/>
      </c:valAx>
      <c:spPr>
        <a:noFill/>
        <a:ln w="12700">
          <a:solidFill>
            <a:schemeClr val="bg2"/>
          </a:solidFill>
        </a:ln>
      </c:spPr>
    </c:plotArea>
    <c:legend>
      <c:legendPos val="t"/>
      <c:legendEntry>
        <c:idx val="1"/>
        <c:txPr>
          <a:bodyPr/>
          <a:lstStyle/>
          <a:p>
            <a:pPr>
              <a:defRPr sz="1500" b="1">
                <a:solidFill>
                  <a:schemeClr val="bg2"/>
                </a:solidFill>
              </a:defRPr>
            </a:pPr>
            <a:endParaRPr lang="en-US"/>
          </a:p>
        </c:txPr>
      </c:legendEntry>
      <c:layout>
        <c:manualLayout>
          <c:xMode val="edge"/>
          <c:yMode val="edge"/>
          <c:x val="0.10886193780862138"/>
          <c:y val="3.1250086835017434E-2"/>
          <c:w val="0.85670659281996531"/>
          <c:h val="7.4092598877793861E-2"/>
        </c:manualLayout>
      </c:layout>
      <c:overlay val="0"/>
      <c:spPr>
        <a:noFill/>
        <a:ln w="12700">
          <a:solidFill>
            <a:schemeClr val="bg2"/>
          </a:solidFill>
        </a:ln>
      </c:spPr>
      <c:txPr>
        <a:bodyPr/>
        <a:lstStyle/>
        <a:p>
          <a:pPr>
            <a:defRPr sz="15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246549461489531"/>
          <c:y val="0.11034879429133858"/>
          <c:w val="0.86186792922436428"/>
          <c:h val="0.74925812007874015"/>
        </c:manualLayout>
      </c:layout>
      <c:barChart>
        <c:barDir val="col"/>
        <c:grouping val="percentStacked"/>
        <c:varyColors val="0"/>
        <c:ser>
          <c:idx val="0"/>
          <c:order val="0"/>
          <c:tx>
            <c:strRef>
              <c:f>Sheet1!$A$2</c:f>
              <c:strCache>
                <c:ptCount val="1"/>
                <c:pt idx="0">
                  <c:v>0-10</c:v>
                </c:pt>
              </c:strCache>
            </c:strRef>
          </c:tx>
          <c:spPr>
            <a:gradFill flip="none" rotWithShape="1">
              <a:gsLst>
                <a:gs pos="0">
                  <a:srgbClr val="208C03"/>
                </a:gs>
                <a:gs pos="50000">
                  <a:srgbClr val="20F703"/>
                </a:gs>
                <a:gs pos="100000">
                  <a:srgbClr val="208C03"/>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Sheet1!$B$2:$D$2</c:f>
              <c:numCache>
                <c:formatCode>General</c:formatCode>
                <c:ptCount val="3"/>
                <c:pt idx="0">
                  <c:v>27</c:v>
                </c:pt>
                <c:pt idx="1">
                  <c:v>45</c:v>
                </c:pt>
                <c:pt idx="2">
                  <c:v>12</c:v>
                </c:pt>
              </c:numCache>
            </c:numRef>
          </c:val>
          <c:extLst>
            <c:ext xmlns:c16="http://schemas.microsoft.com/office/drawing/2014/chart" uri="{C3380CC4-5D6E-409C-BE32-E72D297353CC}">
              <c16:uniqueId val="{00000000-EADC-4400-B2AF-E7A20160B590}"/>
            </c:ext>
          </c:extLst>
        </c:ser>
        <c:ser>
          <c:idx val="1"/>
          <c:order val="1"/>
          <c:tx>
            <c:strRef>
              <c:f>Sheet1!$A$3</c:f>
              <c:strCache>
                <c:ptCount val="1"/>
                <c:pt idx="0">
                  <c:v>11-17</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Sheet1!$B$3:$D$3</c:f>
              <c:numCache>
                <c:formatCode>General</c:formatCode>
                <c:ptCount val="3"/>
                <c:pt idx="0">
                  <c:v>31</c:v>
                </c:pt>
                <c:pt idx="1">
                  <c:v>24</c:v>
                </c:pt>
                <c:pt idx="2">
                  <c:v>4</c:v>
                </c:pt>
              </c:numCache>
            </c:numRef>
          </c:val>
          <c:extLst>
            <c:ext xmlns:c16="http://schemas.microsoft.com/office/drawing/2014/chart" uri="{C3380CC4-5D6E-409C-BE32-E72D297353CC}">
              <c16:uniqueId val="{00000001-EADC-4400-B2AF-E7A20160B590}"/>
            </c:ext>
          </c:extLst>
        </c:ser>
        <c:ser>
          <c:idx val="2"/>
          <c:order val="2"/>
          <c:tx>
            <c:strRef>
              <c:f>Sheet1!$A$4</c:f>
              <c:strCache>
                <c:ptCount val="1"/>
                <c:pt idx="0">
                  <c:v>18-34</c:v>
                </c:pt>
              </c:strCache>
            </c:strRef>
          </c:tx>
          <c:spPr>
            <a:gradFill flip="none" rotWithShape="1">
              <a:gsLst>
                <a:gs pos="0">
                  <a:srgbClr val="A6A200"/>
                </a:gs>
                <a:gs pos="50000">
                  <a:srgbClr val="FFFF00"/>
                </a:gs>
                <a:gs pos="100000">
                  <a:srgbClr val="A6A200"/>
                </a:gs>
              </a:gsLst>
              <a:lin ang="10800000" scaled="1"/>
              <a:tileRect/>
            </a:gradFill>
            <a:ln>
              <a:solidFill>
                <a:srgbClr val="000000"/>
              </a:solidFill>
            </a:ln>
          </c:spPr>
          <c:invertIfNegative val="0"/>
          <c:cat>
            <c:strRef>
              <c:f>Sheet1!$B$1:$D$1</c:f>
              <c:strCache>
                <c:ptCount val="3"/>
                <c:pt idx="0">
                  <c:v>Europe</c:v>
                </c:pt>
                <c:pt idx="1">
                  <c:v>North America</c:v>
                </c:pt>
                <c:pt idx="2">
                  <c:v>Other</c:v>
                </c:pt>
              </c:strCache>
            </c:strRef>
          </c:cat>
          <c:val>
            <c:numRef>
              <c:f>Sheet1!$B$4:$D$4</c:f>
              <c:numCache>
                <c:formatCode>General</c:formatCode>
                <c:ptCount val="3"/>
                <c:pt idx="0">
                  <c:v>12</c:v>
                </c:pt>
                <c:pt idx="1">
                  <c:v>9</c:v>
                </c:pt>
                <c:pt idx="2">
                  <c:v>5</c:v>
                </c:pt>
              </c:numCache>
            </c:numRef>
          </c:val>
          <c:extLst>
            <c:ext xmlns:c16="http://schemas.microsoft.com/office/drawing/2014/chart" uri="{C3380CC4-5D6E-409C-BE32-E72D297353CC}">
              <c16:uniqueId val="{00000002-EADC-4400-B2AF-E7A20160B590}"/>
            </c:ext>
          </c:extLst>
        </c:ser>
        <c:ser>
          <c:idx val="3"/>
          <c:order val="3"/>
          <c:tx>
            <c:strRef>
              <c:f>Sheet1!$A$5</c:f>
              <c:strCache>
                <c:ptCount val="1"/>
                <c:pt idx="0">
                  <c:v>35-49</c:v>
                </c:pt>
              </c:strCache>
            </c:strRef>
          </c:tx>
          <c:spPr>
            <a:gradFill flip="none" rotWithShape="1">
              <a:gsLst>
                <a:gs pos="0">
                  <a:srgbClr val="000077"/>
                </a:gs>
                <a:gs pos="50000">
                  <a:srgbClr val="2626FF"/>
                </a:gs>
                <a:gs pos="100000">
                  <a:srgbClr val="000077"/>
                </a:gs>
              </a:gsLst>
              <a:lin ang="0" scaled="1"/>
              <a:tileRect/>
            </a:gradFill>
            <a:ln>
              <a:solidFill>
                <a:srgbClr val="000000"/>
              </a:solidFill>
            </a:ln>
          </c:spPr>
          <c:invertIfNegative val="0"/>
          <c:cat>
            <c:strRef>
              <c:f>Sheet1!$B$1:$D$1</c:f>
              <c:strCache>
                <c:ptCount val="3"/>
                <c:pt idx="0">
                  <c:v>Europe</c:v>
                </c:pt>
                <c:pt idx="1">
                  <c:v>North America</c:v>
                </c:pt>
                <c:pt idx="2">
                  <c:v>Other</c:v>
                </c:pt>
              </c:strCache>
            </c:strRef>
          </c:cat>
          <c:val>
            <c:numRef>
              <c:f>Sheet1!$B$5:$D$5</c:f>
              <c:numCache>
                <c:formatCode>General</c:formatCode>
                <c:ptCount val="3"/>
                <c:pt idx="0">
                  <c:v>23</c:v>
                </c:pt>
                <c:pt idx="1">
                  <c:v>3</c:v>
                </c:pt>
                <c:pt idx="2">
                  <c:v>1</c:v>
                </c:pt>
              </c:numCache>
            </c:numRef>
          </c:val>
          <c:extLst>
            <c:ext xmlns:c16="http://schemas.microsoft.com/office/drawing/2014/chart" uri="{C3380CC4-5D6E-409C-BE32-E72D297353CC}">
              <c16:uniqueId val="{00000003-EADC-4400-B2AF-E7A20160B590}"/>
            </c:ext>
          </c:extLst>
        </c:ser>
        <c:ser>
          <c:idx val="4"/>
          <c:order val="4"/>
          <c:tx>
            <c:strRef>
              <c:f>Sheet1!$A$6</c:f>
              <c:strCache>
                <c:ptCount val="1"/>
                <c:pt idx="0">
                  <c:v>50-59</c:v>
                </c:pt>
              </c:strCache>
            </c:strRef>
          </c:tx>
          <c:spPr>
            <a:gradFill flip="none" rotWithShape="1">
              <a:gsLst>
                <a:gs pos="0">
                  <a:srgbClr val="009999"/>
                </a:gs>
                <a:gs pos="50000">
                  <a:srgbClr val="66FFFF"/>
                </a:gs>
                <a:gs pos="100000">
                  <a:srgbClr val="009999"/>
                </a:gs>
              </a:gsLst>
              <a:lin ang="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Sheet1!$B$6:$D$6</c:f>
              <c:numCache>
                <c:formatCode>General</c:formatCode>
                <c:ptCount val="3"/>
                <c:pt idx="0">
                  <c:v>8</c:v>
                </c:pt>
                <c:pt idx="1">
                  <c:v>0</c:v>
                </c:pt>
                <c:pt idx="2">
                  <c:v>0</c:v>
                </c:pt>
              </c:numCache>
            </c:numRef>
          </c:val>
          <c:extLst>
            <c:ext xmlns:c16="http://schemas.microsoft.com/office/drawing/2014/chart" uri="{C3380CC4-5D6E-409C-BE32-E72D297353CC}">
              <c16:uniqueId val="{00000004-EADC-4400-B2AF-E7A20160B590}"/>
            </c:ext>
          </c:extLst>
        </c:ser>
        <c:ser>
          <c:idx val="5"/>
          <c:order val="5"/>
          <c:tx>
            <c:strRef>
              <c:f>Sheet1!$A$7</c:f>
              <c:strCache>
                <c:ptCount val="1"/>
                <c:pt idx="0">
                  <c:v>60+</c:v>
                </c:pt>
              </c:strCache>
            </c:strRef>
          </c:tx>
          <c:spPr>
            <a:gradFill>
              <a:gsLst>
                <a:gs pos="0">
                  <a:srgbClr val="6600CC"/>
                </a:gs>
                <a:gs pos="50000">
                  <a:srgbClr val="9933FF"/>
                </a:gs>
                <a:gs pos="100000">
                  <a:srgbClr val="6600CC"/>
                </a:gs>
              </a:gsLst>
              <a:lin ang="5400000" scaled="0"/>
            </a:gradFill>
            <a:ln>
              <a:solidFill>
                <a:schemeClr val="bg2"/>
              </a:solidFill>
            </a:ln>
          </c:spPr>
          <c:invertIfNegative val="0"/>
          <c:cat>
            <c:strRef>
              <c:f>Sheet1!$B$1:$D$1</c:f>
              <c:strCache>
                <c:ptCount val="3"/>
                <c:pt idx="0">
                  <c:v>Europe</c:v>
                </c:pt>
                <c:pt idx="1">
                  <c:v>North America</c:v>
                </c:pt>
                <c:pt idx="2">
                  <c:v>Other</c:v>
                </c:pt>
              </c:strCache>
            </c:strRef>
          </c:cat>
          <c:val>
            <c:numRef>
              <c:f>Sheet1!$B$7:$D$7</c:f>
              <c:numCache>
                <c:formatCode>General</c:formatCode>
                <c:ptCount val="3"/>
                <c:pt idx="0">
                  <c:v>1</c:v>
                </c:pt>
                <c:pt idx="1">
                  <c:v>0</c:v>
                </c:pt>
                <c:pt idx="2">
                  <c:v>0</c:v>
                </c:pt>
              </c:numCache>
            </c:numRef>
          </c:val>
          <c:extLst>
            <c:ext xmlns:c16="http://schemas.microsoft.com/office/drawing/2014/chart" uri="{C3380CC4-5D6E-409C-BE32-E72D297353CC}">
              <c16:uniqueId val="{00000005-EADC-4400-B2AF-E7A20160B590}"/>
            </c:ext>
          </c:extLst>
        </c:ser>
        <c:dLbls>
          <c:showLegendKey val="0"/>
          <c:showVal val="0"/>
          <c:showCatName val="0"/>
          <c:showSerName val="0"/>
          <c:showPercent val="0"/>
          <c:showBubbleSize val="0"/>
        </c:dLbls>
        <c:gapWidth val="45"/>
        <c:overlap val="100"/>
        <c:axId val="397828568"/>
        <c:axId val="397828960"/>
      </c:barChart>
      <c:catAx>
        <c:axId val="397828568"/>
        <c:scaling>
          <c:orientation val="minMax"/>
        </c:scaling>
        <c:delete val="0"/>
        <c:axPos val="b"/>
        <c:numFmt formatCode="General" sourceLinked="0"/>
        <c:majorTickMark val="out"/>
        <c:minorTickMark val="none"/>
        <c:tickLblPos val="nextTo"/>
        <c:spPr>
          <a:ln>
            <a:solidFill>
              <a:schemeClr val="bg2"/>
            </a:solidFill>
          </a:ln>
        </c:spPr>
        <c:txPr>
          <a:bodyPr/>
          <a:lstStyle/>
          <a:p>
            <a:pPr>
              <a:defRPr sz="1500" b="1">
                <a:solidFill>
                  <a:schemeClr val="bg2"/>
                </a:solidFill>
              </a:defRPr>
            </a:pPr>
            <a:endParaRPr lang="en-US"/>
          </a:p>
        </c:txPr>
        <c:crossAx val="397828960"/>
        <c:crosses val="autoZero"/>
        <c:auto val="1"/>
        <c:lblAlgn val="ctr"/>
        <c:lblOffset val="100"/>
        <c:noMultiLvlLbl val="0"/>
      </c:catAx>
      <c:valAx>
        <c:axId val="397828960"/>
        <c:scaling>
          <c:orientation val="minMax"/>
        </c:scaling>
        <c:delete val="0"/>
        <c:axPos val="l"/>
        <c:majorGridlines>
          <c:spPr>
            <a:ln w="6350">
              <a:solidFill>
                <a:schemeClr val="bg2"/>
              </a:solidFill>
              <a:prstDash val="sysDash"/>
            </a:ln>
          </c:spPr>
        </c:majorGridlines>
        <c:title>
          <c:tx>
            <c:rich>
              <a:bodyPr rot="-5400000" vert="horz"/>
              <a:lstStyle/>
              <a:p>
                <a:pPr>
                  <a:defRPr sz="1700">
                    <a:solidFill>
                      <a:schemeClr val="bg2"/>
                    </a:solidFill>
                  </a:defRPr>
                </a:pPr>
                <a:r>
                  <a:rPr lang="en-US" sz="1700" dirty="0" smtClean="0">
                    <a:solidFill>
                      <a:schemeClr val="bg2"/>
                    </a:solidFill>
                  </a:rPr>
                  <a:t>% of Donors</a:t>
                </a:r>
                <a:endParaRPr lang="en-US" sz="1700" dirty="0">
                  <a:solidFill>
                    <a:schemeClr val="bg2"/>
                  </a:solidFill>
                </a:endParaRPr>
              </a:p>
            </c:rich>
          </c:tx>
          <c:layout>
            <c:manualLayout>
              <c:xMode val="edge"/>
              <c:yMode val="edge"/>
              <c:x val="9.2878314779618106E-3"/>
              <c:y val="0.31176160597112862"/>
            </c:manualLayout>
          </c:layout>
          <c:overlay val="0"/>
        </c:title>
        <c:numFmt formatCode="0%"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397828568"/>
        <c:crosses val="autoZero"/>
        <c:crossBetween val="between"/>
        <c:majorUnit val="0.2"/>
      </c:valAx>
      <c:spPr>
        <a:noFill/>
        <a:ln w="12700">
          <a:solidFill>
            <a:schemeClr val="bg2"/>
          </a:solidFill>
        </a:ln>
      </c:spPr>
    </c:plotArea>
    <c:legend>
      <c:legendPos val="t"/>
      <c:layout>
        <c:manualLayout>
          <c:xMode val="edge"/>
          <c:yMode val="edge"/>
          <c:x val="0.11144436148067699"/>
          <c:y val="1.5625E-2"/>
          <c:w val="0.861206896551724"/>
          <c:h val="7.7063238188976382E-2"/>
        </c:manualLayout>
      </c:layout>
      <c:overlay val="0"/>
      <c:spPr>
        <a:noFill/>
        <a:ln w="12700">
          <a:solidFill>
            <a:schemeClr val="bg2"/>
          </a:solidFill>
        </a:ln>
      </c:spPr>
      <c:txPr>
        <a:bodyPr/>
        <a:lstStyle/>
        <a:p>
          <a:pPr>
            <a:defRPr sz="15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6799293893573043E-2"/>
          <c:y val="3.3590508847684365E-2"/>
          <c:w val="0.87737962511323264"/>
          <c:h val="0.80568876471086259"/>
        </c:manualLayout>
      </c:layout>
      <c:scatterChart>
        <c:scatterStyle val="lineMarker"/>
        <c:varyColors val="0"/>
        <c:ser>
          <c:idx val="0"/>
          <c:order val="0"/>
          <c:tx>
            <c:strRef>
              <c:f>Sheet1!$B$1</c:f>
              <c:strCache>
                <c:ptCount val="1"/>
                <c:pt idx="0">
                  <c:v>CF (N=138)</c:v>
                </c:pt>
              </c:strCache>
            </c:strRef>
          </c:tx>
          <c:spPr>
            <a:ln w="41275">
              <a:solidFill>
                <a:srgbClr val="00B050"/>
              </a:solidFill>
            </a:ln>
          </c:spPr>
          <c:marker>
            <c:symbol val="none"/>
          </c:marker>
          <c:xVal>
            <c:numRef>
              <c:f>Sheet1!$A$2:$A$33</c:f>
              <c:numCache>
                <c:formatCode>General</c:formatCode>
                <c:ptCount val="32"/>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numCache>
            </c:numRef>
          </c:xVal>
          <c:yVal>
            <c:numRef>
              <c:f>Sheet1!$B$2:$B$33</c:f>
              <c:numCache>
                <c:formatCode>General</c:formatCode>
                <c:ptCount val="32"/>
                <c:pt idx="0">
                  <c:v>100</c:v>
                </c:pt>
                <c:pt idx="1">
                  <c:v>90.525999999999996</c:v>
                </c:pt>
                <c:pt idx="2">
                  <c:v>81.765000000000001</c:v>
                </c:pt>
                <c:pt idx="3">
                  <c:v>81.034999999999997</c:v>
                </c:pt>
                <c:pt idx="4">
                  <c:v>81.034999999999997</c:v>
                </c:pt>
                <c:pt idx="5">
                  <c:v>79.575000000000003</c:v>
                </c:pt>
                <c:pt idx="6">
                  <c:v>76.655000000000001</c:v>
                </c:pt>
                <c:pt idx="7">
                  <c:v>76.655000000000001</c:v>
                </c:pt>
                <c:pt idx="8">
                  <c:v>76.655000000000001</c:v>
                </c:pt>
                <c:pt idx="9">
                  <c:v>76.655000000000001</c:v>
                </c:pt>
                <c:pt idx="10">
                  <c:v>74.444000000000003</c:v>
                </c:pt>
                <c:pt idx="11">
                  <c:v>73.706000000000003</c:v>
                </c:pt>
                <c:pt idx="12">
                  <c:v>72.231999999999999</c:v>
                </c:pt>
                <c:pt idx="13">
                  <c:v>63.677999999999997</c:v>
                </c:pt>
                <c:pt idx="14">
                  <c:v>55.718000000000004</c:v>
                </c:pt>
                <c:pt idx="15">
                  <c:v>47.652999999999999</c:v>
                </c:pt>
                <c:pt idx="16">
                  <c:v>42.546999999999997</c:v>
                </c:pt>
                <c:pt idx="17">
                  <c:v>37.277000000000001</c:v>
                </c:pt>
                <c:pt idx="18">
                  <c:v>34.615000000000002</c:v>
                </c:pt>
                <c:pt idx="19">
                  <c:v>31.856000000000002</c:v>
                </c:pt>
                <c:pt idx="20">
                  <c:v>28.108000000000001</c:v>
                </c:pt>
                <c:pt idx="21">
                  <c:v>26.234000000000002</c:v>
                </c:pt>
                <c:pt idx="22">
                  <c:v>23.318999999999999</c:v>
                </c:pt>
                <c:pt idx="23">
                  <c:v>21.292000000000002</c:v>
                </c:pt>
                <c:pt idx="24">
                  <c:v>20.170999999999999</c:v>
                </c:pt>
                <c:pt idx="25">
                  <c:v>20.170999999999999</c:v>
                </c:pt>
                <c:pt idx="26">
                  <c:v>20.170999999999999</c:v>
                </c:pt>
                <c:pt idx="27">
                  <c:v>18.73</c:v>
                </c:pt>
                <c:pt idx="28">
                  <c:v>#N/A</c:v>
                </c:pt>
                <c:pt idx="29">
                  <c:v>#N/A</c:v>
                </c:pt>
                <c:pt idx="30">
                  <c:v>#N/A</c:v>
                </c:pt>
                <c:pt idx="31">
                  <c:v>#N/A</c:v>
                </c:pt>
              </c:numCache>
            </c:numRef>
          </c:yVal>
          <c:smooth val="0"/>
          <c:extLst>
            <c:ext xmlns:c16="http://schemas.microsoft.com/office/drawing/2014/chart" uri="{C3380CC4-5D6E-409C-BE32-E72D297353CC}">
              <c16:uniqueId val="{00000000-5F43-4FBC-A689-F80EDFE6120B}"/>
            </c:ext>
          </c:extLst>
        </c:ser>
        <c:ser>
          <c:idx val="1"/>
          <c:order val="1"/>
          <c:tx>
            <c:strRef>
              <c:f>Sheet1!$C$1</c:f>
              <c:strCache>
                <c:ptCount val="1"/>
                <c:pt idx="0">
                  <c:v>IPAH (N=131)</c:v>
                </c:pt>
              </c:strCache>
            </c:strRef>
          </c:tx>
          <c:spPr>
            <a:ln w="41275">
              <a:solidFill>
                <a:srgbClr val="FF0000"/>
              </a:solidFill>
              <a:prstDash val="solid"/>
            </a:ln>
          </c:spPr>
          <c:marker>
            <c:symbol val="none"/>
          </c:marker>
          <c:xVal>
            <c:numRef>
              <c:f>Sheet1!$A$2:$A$33</c:f>
              <c:numCache>
                <c:formatCode>General</c:formatCode>
                <c:ptCount val="32"/>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numCache>
            </c:numRef>
          </c:xVal>
          <c:yVal>
            <c:numRef>
              <c:f>Sheet1!$C$2:$C$33</c:f>
              <c:numCache>
                <c:formatCode>General</c:formatCode>
                <c:ptCount val="32"/>
                <c:pt idx="0">
                  <c:v>100</c:v>
                </c:pt>
                <c:pt idx="1">
                  <c:v>90.075999999999993</c:v>
                </c:pt>
                <c:pt idx="2">
                  <c:v>88.55</c:v>
                </c:pt>
                <c:pt idx="3">
                  <c:v>86.24</c:v>
                </c:pt>
                <c:pt idx="4">
                  <c:v>85.47</c:v>
                </c:pt>
                <c:pt idx="5">
                  <c:v>84.7</c:v>
                </c:pt>
                <c:pt idx="6">
                  <c:v>80.849999999999994</c:v>
                </c:pt>
                <c:pt idx="7">
                  <c:v>80.08</c:v>
                </c:pt>
                <c:pt idx="8">
                  <c:v>80.08</c:v>
                </c:pt>
                <c:pt idx="9">
                  <c:v>78.540000000000006</c:v>
                </c:pt>
                <c:pt idx="10">
                  <c:v>78.540000000000006</c:v>
                </c:pt>
                <c:pt idx="11">
                  <c:v>77.77</c:v>
                </c:pt>
                <c:pt idx="12">
                  <c:v>77</c:v>
                </c:pt>
                <c:pt idx="13">
                  <c:v>64.661000000000001</c:v>
                </c:pt>
                <c:pt idx="14">
                  <c:v>58.994999999999997</c:v>
                </c:pt>
                <c:pt idx="15">
                  <c:v>53.79</c:v>
                </c:pt>
                <c:pt idx="16">
                  <c:v>49.274999999999999</c:v>
                </c:pt>
                <c:pt idx="17">
                  <c:v>47.378999999999998</c:v>
                </c:pt>
                <c:pt idx="18">
                  <c:v>42.305</c:v>
                </c:pt>
                <c:pt idx="19">
                  <c:v>37.819000000000003</c:v>
                </c:pt>
                <c:pt idx="20">
                  <c:v>37.819000000000003</c:v>
                </c:pt>
                <c:pt idx="21">
                  <c:v>36.469000000000001</c:v>
                </c:pt>
                <c:pt idx="22">
                  <c:v>36.469000000000001</c:v>
                </c:pt>
                <c:pt idx="23">
                  <c:v>34.883000000000003</c:v>
                </c:pt>
                <c:pt idx="24">
                  <c:v>31.474</c:v>
                </c:pt>
                <c:pt idx="25">
                  <c:v>29.622</c:v>
                </c:pt>
                <c:pt idx="26">
                  <c:v>29.622</c:v>
                </c:pt>
                <c:pt idx="27">
                  <c:v>27.344000000000001</c:v>
                </c:pt>
                <c:pt idx="28">
                  <c:v>#N/A</c:v>
                </c:pt>
                <c:pt idx="29">
                  <c:v>#N/A</c:v>
                </c:pt>
                <c:pt idx="30">
                  <c:v>#N/A</c:v>
                </c:pt>
                <c:pt idx="31">
                  <c:v>#N/A</c:v>
                </c:pt>
              </c:numCache>
            </c:numRef>
          </c:yVal>
          <c:smooth val="0"/>
          <c:extLst>
            <c:ext xmlns:c16="http://schemas.microsoft.com/office/drawing/2014/chart" uri="{C3380CC4-5D6E-409C-BE32-E72D297353CC}">
              <c16:uniqueId val="{00000001-5F43-4FBC-A689-F80EDFE6120B}"/>
            </c:ext>
          </c:extLst>
        </c:ser>
        <c:ser>
          <c:idx val="2"/>
          <c:order val="2"/>
          <c:tx>
            <c:strRef>
              <c:f>Sheet1!$D$1</c:f>
              <c:strCache>
                <c:ptCount val="1"/>
                <c:pt idx="0">
                  <c:v>PH-not IPAH (N=153)</c:v>
                </c:pt>
              </c:strCache>
            </c:strRef>
          </c:tx>
          <c:spPr>
            <a:ln w="41275">
              <a:solidFill>
                <a:srgbClr val="CCCC00"/>
              </a:solidFill>
              <a:prstDash val="solid"/>
            </a:ln>
          </c:spPr>
          <c:marker>
            <c:symbol val="none"/>
          </c:marker>
          <c:xVal>
            <c:numRef>
              <c:f>Sheet1!$A$2:$A$33</c:f>
              <c:numCache>
                <c:formatCode>General</c:formatCode>
                <c:ptCount val="32"/>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numCache>
            </c:numRef>
          </c:xVal>
          <c:yVal>
            <c:numRef>
              <c:f>Sheet1!$D$2:$D$33</c:f>
              <c:numCache>
                <c:formatCode>General</c:formatCode>
                <c:ptCount val="32"/>
                <c:pt idx="0">
                  <c:v>100</c:v>
                </c:pt>
                <c:pt idx="1">
                  <c:v>84.244</c:v>
                </c:pt>
                <c:pt idx="2">
                  <c:v>78.915000000000006</c:v>
                </c:pt>
                <c:pt idx="3">
                  <c:v>76.855999999999995</c:v>
                </c:pt>
                <c:pt idx="4">
                  <c:v>74.798000000000002</c:v>
                </c:pt>
                <c:pt idx="5">
                  <c:v>72.052999999999997</c:v>
                </c:pt>
                <c:pt idx="6">
                  <c:v>70.680000000000007</c:v>
                </c:pt>
                <c:pt idx="7">
                  <c:v>70.680000000000007</c:v>
                </c:pt>
                <c:pt idx="8">
                  <c:v>68.622</c:v>
                </c:pt>
                <c:pt idx="9">
                  <c:v>67.936000000000007</c:v>
                </c:pt>
                <c:pt idx="10">
                  <c:v>67.936000000000007</c:v>
                </c:pt>
                <c:pt idx="11">
                  <c:v>67.248999999999995</c:v>
                </c:pt>
                <c:pt idx="12">
                  <c:v>64.504999999999995</c:v>
                </c:pt>
                <c:pt idx="13">
                  <c:v>53.198</c:v>
                </c:pt>
                <c:pt idx="14">
                  <c:v>48.115000000000002</c:v>
                </c:pt>
                <c:pt idx="15">
                  <c:v>40.764000000000003</c:v>
                </c:pt>
                <c:pt idx="16">
                  <c:v>39.195999999999998</c:v>
                </c:pt>
                <c:pt idx="17">
                  <c:v>35.277000000000001</c:v>
                </c:pt>
                <c:pt idx="18">
                  <c:v>33.671999999999997</c:v>
                </c:pt>
                <c:pt idx="19">
                  <c:v>31.077999999999999</c:v>
                </c:pt>
                <c:pt idx="20">
                  <c:v>29.221</c:v>
                </c:pt>
                <c:pt idx="21">
                  <c:v>29.221</c:v>
                </c:pt>
                <c:pt idx="22">
                  <c:v>27.206</c:v>
                </c:pt>
                <c:pt idx="23">
                  <c:v>25.07</c:v>
                </c:pt>
                <c:pt idx="24">
                  <c:v>22.89</c:v>
                </c:pt>
                <c:pt idx="25">
                  <c:v>21.8</c:v>
                </c:pt>
                <c:pt idx="26">
                  <c:v>21.8</c:v>
                </c:pt>
                <c:pt idx="27">
                  <c:v>21.8</c:v>
                </c:pt>
                <c:pt idx="28">
                  <c:v>21.8</c:v>
                </c:pt>
                <c:pt idx="29">
                  <c:v>20.437000000000001</c:v>
                </c:pt>
                <c:pt idx="30">
                  <c:v>17.606999999999999</c:v>
                </c:pt>
                <c:pt idx="31">
                  <c:v>16.007000000000001</c:v>
                </c:pt>
              </c:numCache>
            </c:numRef>
          </c:yVal>
          <c:smooth val="0"/>
          <c:extLst>
            <c:ext xmlns:c16="http://schemas.microsoft.com/office/drawing/2014/chart" uri="{C3380CC4-5D6E-409C-BE32-E72D297353CC}">
              <c16:uniqueId val="{00000002-5F43-4FBC-A689-F80EDFE6120B}"/>
            </c:ext>
          </c:extLst>
        </c:ser>
        <c:dLbls>
          <c:showLegendKey val="0"/>
          <c:showVal val="0"/>
          <c:showCatName val="0"/>
          <c:showSerName val="0"/>
          <c:showPercent val="0"/>
          <c:showBubbleSize val="0"/>
        </c:dLbls>
        <c:axId val="395034448"/>
        <c:axId val="395033664"/>
      </c:scatterChart>
      <c:valAx>
        <c:axId val="395034448"/>
        <c:scaling>
          <c:orientation val="minMax"/>
          <c:max val="15"/>
          <c:min val="0"/>
        </c:scaling>
        <c:delete val="0"/>
        <c:axPos val="b"/>
        <c:title>
          <c:tx>
            <c:rich>
              <a:bodyPr/>
              <a:lstStyle/>
              <a:p>
                <a:pPr>
                  <a:defRPr sz="1700">
                    <a:solidFill>
                      <a:schemeClr val="bg2"/>
                    </a:solidFill>
                  </a:defRPr>
                </a:pPr>
                <a:r>
                  <a:rPr lang="en-US" sz="1700" dirty="0" smtClean="0">
                    <a:solidFill>
                      <a:schemeClr val="bg2"/>
                    </a:solidFill>
                  </a:rPr>
                  <a:t>Years</a:t>
                </a:r>
                <a:endParaRPr lang="en-US" sz="1700" dirty="0">
                  <a:solidFill>
                    <a:schemeClr val="bg2"/>
                  </a:solidFill>
                </a:endParaRPr>
              </a:p>
            </c:rich>
          </c:tx>
          <c:layout/>
          <c:overlay val="0"/>
        </c:title>
        <c:numFmt formatCode="#,##0" sourceLinked="0"/>
        <c:majorTickMark val="out"/>
        <c:minorTickMark val="none"/>
        <c:tickLblPos val="nextTo"/>
        <c:spPr>
          <a:ln>
            <a:solidFill>
              <a:schemeClr val="bg2"/>
            </a:solidFill>
          </a:ln>
        </c:spPr>
        <c:txPr>
          <a:bodyPr rot="0"/>
          <a:lstStyle/>
          <a:p>
            <a:pPr>
              <a:defRPr sz="1500" b="1">
                <a:solidFill>
                  <a:schemeClr val="bg2"/>
                </a:solidFill>
              </a:defRPr>
            </a:pPr>
            <a:endParaRPr lang="en-US"/>
          </a:p>
        </c:txPr>
        <c:crossAx val="395033664"/>
        <c:crosses val="autoZero"/>
        <c:crossBetween val="midCat"/>
        <c:majorUnit val="1"/>
      </c:valAx>
      <c:valAx>
        <c:axId val="395033664"/>
        <c:scaling>
          <c:orientation val="minMax"/>
          <c:max val="100"/>
          <c:min val="0"/>
        </c:scaling>
        <c:delete val="0"/>
        <c:axPos val="l"/>
        <c:majorGridlines>
          <c:spPr>
            <a:ln>
              <a:solidFill>
                <a:schemeClr val="bg2"/>
              </a:solidFill>
              <a:prstDash val="sysDash"/>
            </a:ln>
          </c:spPr>
        </c:majorGridlines>
        <c:title>
          <c:tx>
            <c:rich>
              <a:bodyPr rot="-5400000" vert="horz"/>
              <a:lstStyle/>
              <a:p>
                <a:pPr>
                  <a:defRPr sz="1700">
                    <a:solidFill>
                      <a:schemeClr val="bg2"/>
                    </a:solidFill>
                  </a:defRPr>
                </a:pPr>
                <a:r>
                  <a:rPr lang="en-US" sz="1700" b="1" i="0" baseline="0" dirty="0" smtClean="0">
                    <a:solidFill>
                      <a:schemeClr val="bg2"/>
                    </a:solidFill>
                  </a:rPr>
                  <a:t>Survival (%)</a:t>
                </a:r>
                <a:endParaRPr lang="en-US" sz="1700" b="1" i="0" baseline="0" dirty="0">
                  <a:solidFill>
                    <a:schemeClr val="bg2"/>
                  </a:solidFill>
                </a:endParaRPr>
              </a:p>
            </c:rich>
          </c:tx>
          <c:layout/>
          <c:overlay val="0"/>
        </c:title>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395034448"/>
        <c:crosses val="autoZero"/>
        <c:crossBetween val="midCat"/>
        <c:majorUnit val="25"/>
      </c:valAx>
      <c:spPr>
        <a:noFill/>
        <a:ln>
          <a:solidFill>
            <a:schemeClr val="bg2"/>
          </a:solidFill>
        </a:ln>
      </c:spPr>
    </c:plotArea>
    <c:legend>
      <c:legendPos val="r"/>
      <c:layout>
        <c:manualLayout>
          <c:xMode val="edge"/>
          <c:yMode val="edge"/>
          <c:x val="0.35233770004413162"/>
          <c:y val="5.0540809414951961E-2"/>
          <c:w val="0.60488943859893618"/>
          <c:h val="0.12607992549318431"/>
        </c:manualLayout>
      </c:layout>
      <c:overlay val="1"/>
      <c:spPr>
        <a:noFill/>
        <a:ln>
          <a:solidFill>
            <a:schemeClr val="bg2"/>
          </a:solidFill>
        </a:ln>
      </c:spPr>
      <c:txPr>
        <a:bodyPr/>
        <a:lstStyle/>
        <a:p>
          <a:pPr>
            <a:defRPr sz="14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6799293893573043E-2"/>
          <c:y val="3.3590508847684365E-2"/>
          <c:w val="0.87737962511323264"/>
          <c:h val="0.80568876471086259"/>
        </c:manualLayout>
      </c:layout>
      <c:scatterChart>
        <c:scatterStyle val="lineMarker"/>
        <c:varyColors val="0"/>
        <c:ser>
          <c:idx val="0"/>
          <c:order val="0"/>
          <c:tx>
            <c:strRef>
              <c:f>Sheet1!$B$1</c:f>
              <c:strCache>
                <c:ptCount val="1"/>
                <c:pt idx="0">
                  <c:v>CF (N=98)</c:v>
                </c:pt>
              </c:strCache>
            </c:strRef>
          </c:tx>
          <c:spPr>
            <a:ln w="41275">
              <a:solidFill>
                <a:srgbClr val="00B050"/>
              </a:solidFill>
            </a:ln>
          </c:spPr>
          <c:marker>
            <c:symbol val="none"/>
          </c:marker>
          <c:xVal>
            <c:numRef>
              <c:f>Sheet1!$A$2:$A$22</c:f>
              <c:numCache>
                <c:formatCode>General</c:formatCode>
                <c:ptCount val="2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numCache>
            </c:numRef>
          </c:xVal>
          <c:yVal>
            <c:numRef>
              <c:f>Sheet1!$B$2:$B$22</c:f>
              <c:numCache>
                <c:formatCode>General</c:formatCode>
                <c:ptCount val="21"/>
                <c:pt idx="0">
                  <c:v>100</c:v>
                </c:pt>
                <c:pt idx="1">
                  <c:v>100</c:v>
                </c:pt>
                <c:pt idx="2">
                  <c:v>88.156999999999996</c:v>
                </c:pt>
                <c:pt idx="3">
                  <c:v>77.137</c:v>
                </c:pt>
                <c:pt idx="4">
                  <c:v>65.971999999999994</c:v>
                </c:pt>
                <c:pt idx="5">
                  <c:v>58.902999999999999</c:v>
                </c:pt>
                <c:pt idx="6">
                  <c:v>51.607999999999997</c:v>
                </c:pt>
                <c:pt idx="7">
                  <c:v>47.920999999999999</c:v>
                </c:pt>
                <c:pt idx="8">
                  <c:v>44.101999999999997</c:v>
                </c:pt>
                <c:pt idx="9">
                  <c:v>38.914000000000001</c:v>
                </c:pt>
                <c:pt idx="10">
                  <c:v>36.319000000000003</c:v>
                </c:pt>
                <c:pt idx="11">
                  <c:v>32.283999999999999</c:v>
                </c:pt>
                <c:pt idx="12">
                  <c:v>29.477</c:v>
                </c:pt>
                <c:pt idx="13">
                  <c:v>27.925000000000001</c:v>
                </c:pt>
                <c:pt idx="14">
                  <c:v>27.925000000000001</c:v>
                </c:pt>
                <c:pt idx="15">
                  <c:v>27.925000000000001</c:v>
                </c:pt>
                <c:pt idx="16">
                  <c:v>25.931000000000001</c:v>
                </c:pt>
                <c:pt idx="17">
                  <c:v>#N/A</c:v>
                </c:pt>
                <c:pt idx="18">
                  <c:v>#N/A</c:v>
                </c:pt>
                <c:pt idx="19">
                  <c:v>#N/A</c:v>
                </c:pt>
                <c:pt idx="20">
                  <c:v>#N/A</c:v>
                </c:pt>
              </c:numCache>
            </c:numRef>
          </c:yVal>
          <c:smooth val="0"/>
          <c:extLst>
            <c:ext xmlns:c16="http://schemas.microsoft.com/office/drawing/2014/chart" uri="{C3380CC4-5D6E-409C-BE32-E72D297353CC}">
              <c16:uniqueId val="{00000000-A190-4B69-BDAD-B12C4B10184D}"/>
            </c:ext>
          </c:extLst>
        </c:ser>
        <c:ser>
          <c:idx val="1"/>
          <c:order val="1"/>
          <c:tx>
            <c:strRef>
              <c:f>Sheet1!$C$1</c:f>
              <c:strCache>
                <c:ptCount val="1"/>
                <c:pt idx="0">
                  <c:v>IPAH (N=100)</c:v>
                </c:pt>
              </c:strCache>
            </c:strRef>
          </c:tx>
          <c:spPr>
            <a:ln w="41275">
              <a:solidFill>
                <a:srgbClr val="FF0000"/>
              </a:solidFill>
              <a:prstDash val="solid"/>
            </a:ln>
          </c:spPr>
          <c:marker>
            <c:symbol val="none"/>
          </c:marker>
          <c:xVal>
            <c:numRef>
              <c:f>Sheet1!$A$2:$A$22</c:f>
              <c:numCache>
                <c:formatCode>General</c:formatCode>
                <c:ptCount val="2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numCache>
            </c:numRef>
          </c:xVal>
          <c:yVal>
            <c:numRef>
              <c:f>Sheet1!$C$2:$C$22</c:f>
              <c:numCache>
                <c:formatCode>General</c:formatCode>
                <c:ptCount val="21"/>
                <c:pt idx="0">
                  <c:v>100</c:v>
                </c:pt>
                <c:pt idx="1">
                  <c:v>100</c:v>
                </c:pt>
                <c:pt idx="2">
                  <c:v>83.975999999999999</c:v>
                </c:pt>
                <c:pt idx="3">
                  <c:v>76.617000000000004</c:v>
                </c:pt>
                <c:pt idx="4">
                  <c:v>69.856999999999999</c:v>
                </c:pt>
                <c:pt idx="5">
                  <c:v>63.994</c:v>
                </c:pt>
                <c:pt idx="6">
                  <c:v>61.530999999999999</c:v>
                </c:pt>
                <c:pt idx="7">
                  <c:v>54.942</c:v>
                </c:pt>
                <c:pt idx="8">
                  <c:v>49.116</c:v>
                </c:pt>
                <c:pt idx="9">
                  <c:v>49.116</c:v>
                </c:pt>
                <c:pt idx="10">
                  <c:v>47.362000000000002</c:v>
                </c:pt>
                <c:pt idx="11">
                  <c:v>47.362000000000002</c:v>
                </c:pt>
                <c:pt idx="12">
                  <c:v>45.302999999999997</c:v>
                </c:pt>
                <c:pt idx="13">
                  <c:v>40.875</c:v>
                </c:pt>
                <c:pt idx="14">
                  <c:v>38.47</c:v>
                </c:pt>
                <c:pt idx="15">
                  <c:v>38.47</c:v>
                </c:pt>
                <c:pt idx="16">
                  <c:v>35.511000000000003</c:v>
                </c:pt>
                <c:pt idx="17">
                  <c:v>#N/A</c:v>
                </c:pt>
                <c:pt idx="18">
                  <c:v>#N/A</c:v>
                </c:pt>
                <c:pt idx="19">
                  <c:v>#N/A</c:v>
                </c:pt>
                <c:pt idx="20">
                  <c:v>#N/A</c:v>
                </c:pt>
              </c:numCache>
            </c:numRef>
          </c:yVal>
          <c:smooth val="0"/>
          <c:extLst>
            <c:ext xmlns:c16="http://schemas.microsoft.com/office/drawing/2014/chart" uri="{C3380CC4-5D6E-409C-BE32-E72D297353CC}">
              <c16:uniqueId val="{00000001-A190-4B69-BDAD-B12C4B10184D}"/>
            </c:ext>
          </c:extLst>
        </c:ser>
        <c:ser>
          <c:idx val="2"/>
          <c:order val="2"/>
          <c:tx>
            <c:strRef>
              <c:f>Sheet1!$D$1</c:f>
              <c:strCache>
                <c:ptCount val="1"/>
                <c:pt idx="0">
                  <c:v>PH-not IPAH (N=94)</c:v>
                </c:pt>
              </c:strCache>
            </c:strRef>
          </c:tx>
          <c:spPr>
            <a:ln w="41275">
              <a:solidFill>
                <a:srgbClr val="CCCC00"/>
              </a:solidFill>
              <a:prstDash val="solid"/>
            </a:ln>
          </c:spPr>
          <c:marker>
            <c:symbol val="none"/>
          </c:marker>
          <c:xVal>
            <c:numRef>
              <c:f>Sheet1!$A$2:$A$22</c:f>
              <c:numCache>
                <c:formatCode>General</c:formatCode>
                <c:ptCount val="2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numCache>
            </c:numRef>
          </c:xVal>
          <c:yVal>
            <c:numRef>
              <c:f>Sheet1!$D$2:$D$22</c:f>
              <c:numCache>
                <c:formatCode>General</c:formatCode>
                <c:ptCount val="21"/>
                <c:pt idx="0">
                  <c:v>100</c:v>
                </c:pt>
                <c:pt idx="1">
                  <c:v>100</c:v>
                </c:pt>
                <c:pt idx="2">
                  <c:v>82.471999999999994</c:v>
                </c:pt>
                <c:pt idx="3">
                  <c:v>74.591999999999999</c:v>
                </c:pt>
                <c:pt idx="4">
                  <c:v>63.195999999999998</c:v>
                </c:pt>
                <c:pt idx="5">
                  <c:v>60.765000000000001</c:v>
                </c:pt>
                <c:pt idx="6">
                  <c:v>54.689</c:v>
                </c:pt>
                <c:pt idx="7">
                  <c:v>52.2</c:v>
                </c:pt>
                <c:pt idx="8">
                  <c:v>48.179000000000002</c:v>
                </c:pt>
                <c:pt idx="9">
                  <c:v>45.301000000000002</c:v>
                </c:pt>
                <c:pt idx="10">
                  <c:v>45.301000000000002</c:v>
                </c:pt>
                <c:pt idx="11">
                  <c:v>42.177</c:v>
                </c:pt>
                <c:pt idx="12">
                  <c:v>38.865000000000002</c:v>
                </c:pt>
                <c:pt idx="13">
                  <c:v>35.484999999999999</c:v>
                </c:pt>
                <c:pt idx="14">
                  <c:v>33.795000000000002</c:v>
                </c:pt>
                <c:pt idx="15">
                  <c:v>33.795000000000002</c:v>
                </c:pt>
                <c:pt idx="16">
                  <c:v>33.795000000000002</c:v>
                </c:pt>
                <c:pt idx="17">
                  <c:v>33.795000000000002</c:v>
                </c:pt>
                <c:pt idx="18">
                  <c:v>31.683</c:v>
                </c:pt>
                <c:pt idx="19">
                  <c:v>27.295999999999999</c:v>
                </c:pt>
                <c:pt idx="20">
                  <c:v>24.815000000000001</c:v>
                </c:pt>
              </c:numCache>
            </c:numRef>
          </c:yVal>
          <c:smooth val="0"/>
          <c:extLst>
            <c:ext xmlns:c16="http://schemas.microsoft.com/office/drawing/2014/chart" uri="{C3380CC4-5D6E-409C-BE32-E72D297353CC}">
              <c16:uniqueId val="{00000002-A190-4B69-BDAD-B12C4B10184D}"/>
            </c:ext>
          </c:extLst>
        </c:ser>
        <c:dLbls>
          <c:showLegendKey val="0"/>
          <c:showVal val="0"/>
          <c:showCatName val="0"/>
          <c:showSerName val="0"/>
          <c:showPercent val="0"/>
          <c:showBubbleSize val="0"/>
        </c:dLbls>
        <c:axId val="400510040"/>
        <c:axId val="400510432"/>
      </c:scatterChart>
      <c:valAx>
        <c:axId val="400510040"/>
        <c:scaling>
          <c:orientation val="minMax"/>
          <c:max val="15"/>
          <c:min val="0"/>
        </c:scaling>
        <c:delete val="0"/>
        <c:axPos val="b"/>
        <c:title>
          <c:tx>
            <c:rich>
              <a:bodyPr/>
              <a:lstStyle/>
              <a:p>
                <a:pPr>
                  <a:defRPr sz="1700">
                    <a:solidFill>
                      <a:schemeClr val="bg2"/>
                    </a:solidFill>
                  </a:defRPr>
                </a:pPr>
                <a:r>
                  <a:rPr lang="en-US" sz="1700" dirty="0" smtClean="0">
                    <a:solidFill>
                      <a:schemeClr val="bg2"/>
                    </a:solidFill>
                  </a:rPr>
                  <a:t>Years</a:t>
                </a:r>
                <a:endParaRPr lang="en-US" sz="1700" dirty="0">
                  <a:solidFill>
                    <a:schemeClr val="bg2"/>
                  </a:solidFill>
                </a:endParaRPr>
              </a:p>
            </c:rich>
          </c:tx>
          <c:layout/>
          <c:overlay val="0"/>
        </c:title>
        <c:numFmt formatCode="#,##0" sourceLinked="0"/>
        <c:majorTickMark val="out"/>
        <c:minorTickMark val="none"/>
        <c:tickLblPos val="nextTo"/>
        <c:spPr>
          <a:ln>
            <a:solidFill>
              <a:schemeClr val="bg2"/>
            </a:solidFill>
          </a:ln>
        </c:spPr>
        <c:txPr>
          <a:bodyPr rot="0"/>
          <a:lstStyle/>
          <a:p>
            <a:pPr>
              <a:defRPr sz="1500" b="1">
                <a:solidFill>
                  <a:schemeClr val="bg2"/>
                </a:solidFill>
              </a:defRPr>
            </a:pPr>
            <a:endParaRPr lang="en-US"/>
          </a:p>
        </c:txPr>
        <c:crossAx val="400510432"/>
        <c:crosses val="autoZero"/>
        <c:crossBetween val="midCat"/>
        <c:majorUnit val="1"/>
      </c:valAx>
      <c:valAx>
        <c:axId val="400510432"/>
        <c:scaling>
          <c:orientation val="minMax"/>
          <c:max val="100"/>
          <c:min val="0"/>
        </c:scaling>
        <c:delete val="0"/>
        <c:axPos val="l"/>
        <c:majorGridlines>
          <c:spPr>
            <a:ln>
              <a:solidFill>
                <a:schemeClr val="bg2"/>
              </a:solidFill>
              <a:prstDash val="sysDash"/>
            </a:ln>
          </c:spPr>
        </c:majorGridlines>
        <c:title>
          <c:tx>
            <c:rich>
              <a:bodyPr rot="-5400000" vert="horz"/>
              <a:lstStyle/>
              <a:p>
                <a:pPr>
                  <a:defRPr sz="1700">
                    <a:solidFill>
                      <a:schemeClr val="bg2"/>
                    </a:solidFill>
                  </a:defRPr>
                </a:pPr>
                <a:r>
                  <a:rPr lang="en-US" sz="1700" b="1" i="0" baseline="0" dirty="0" smtClean="0">
                    <a:solidFill>
                      <a:schemeClr val="bg2"/>
                    </a:solidFill>
                  </a:rPr>
                  <a:t>Survival (%)</a:t>
                </a:r>
                <a:endParaRPr lang="en-US" sz="1700" b="1" i="0" baseline="0" dirty="0">
                  <a:solidFill>
                    <a:schemeClr val="bg2"/>
                  </a:solidFill>
                </a:endParaRPr>
              </a:p>
            </c:rich>
          </c:tx>
          <c:layout/>
          <c:overlay val="0"/>
        </c:title>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400510040"/>
        <c:crosses val="autoZero"/>
        <c:crossBetween val="midCat"/>
        <c:majorUnit val="25"/>
      </c:valAx>
      <c:spPr>
        <a:noFill/>
        <a:ln>
          <a:solidFill>
            <a:schemeClr val="bg2"/>
          </a:solidFill>
        </a:ln>
      </c:spPr>
    </c:plotArea>
    <c:legend>
      <c:legendPos val="r"/>
      <c:legendEntry>
        <c:idx val="2"/>
        <c:txPr>
          <a:bodyPr/>
          <a:lstStyle/>
          <a:p>
            <a:pPr>
              <a:defRPr sz="1400" b="1">
                <a:solidFill>
                  <a:schemeClr val="bg2"/>
                </a:solidFill>
              </a:defRPr>
            </a:pPr>
            <a:endParaRPr lang="en-US"/>
          </a:p>
        </c:txPr>
      </c:legendEntry>
      <c:layout>
        <c:manualLayout>
          <c:xMode val="edge"/>
          <c:yMode val="edge"/>
          <c:x val="0.48508106287599001"/>
          <c:y val="5.0540809414951961E-2"/>
          <c:w val="0.47214607576707779"/>
          <c:h val="0.12607992549318431"/>
        </c:manualLayout>
      </c:layout>
      <c:overlay val="1"/>
      <c:spPr>
        <a:noFill/>
        <a:ln>
          <a:solidFill>
            <a:schemeClr val="bg2"/>
          </a:solidFill>
        </a:ln>
      </c:spPr>
      <c:txPr>
        <a:bodyPr/>
        <a:lstStyle/>
        <a:p>
          <a:pPr>
            <a:defRPr sz="14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6799293893573043E-2"/>
          <c:y val="3.3590508847684365E-2"/>
          <c:w val="0.87737962511323264"/>
          <c:h val="0.80568876471086259"/>
        </c:manualLayout>
      </c:layout>
      <c:scatterChart>
        <c:scatterStyle val="lineMarker"/>
        <c:varyColors val="0"/>
        <c:ser>
          <c:idx val="0"/>
          <c:order val="0"/>
          <c:tx>
            <c:strRef>
              <c:f>Sheet1!$B$1</c:f>
              <c:strCache>
                <c:ptCount val="1"/>
                <c:pt idx="0">
                  <c:v>&lt;1 (N = 19)</c:v>
                </c:pt>
              </c:strCache>
            </c:strRef>
          </c:tx>
          <c:spPr>
            <a:ln w="41275">
              <a:solidFill>
                <a:srgbClr val="9966FF"/>
              </a:solidFill>
            </a:ln>
          </c:spPr>
          <c:marker>
            <c:symbol val="none"/>
          </c:marker>
          <c:xVal>
            <c:numRef>
              <c:f>Sheet1!$A$2:$A$33</c:f>
              <c:numCache>
                <c:formatCode>General</c:formatCode>
                <c:ptCount val="32"/>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numCache>
            </c:numRef>
          </c:xVal>
          <c:yVal>
            <c:numRef>
              <c:f>Sheet1!$B$2:$B$33</c:f>
              <c:numCache>
                <c:formatCode>General</c:formatCode>
                <c:ptCount val="32"/>
                <c:pt idx="0">
                  <c:v>100</c:v>
                </c:pt>
                <c:pt idx="1">
                  <c:v>68.421000000000006</c:v>
                </c:pt>
                <c:pt idx="2">
                  <c:v>#N/A</c:v>
                </c:pt>
                <c:pt idx="3">
                  <c:v>#N/A</c:v>
                </c:pt>
                <c:pt idx="4">
                  <c:v>#N/A</c:v>
                </c:pt>
                <c:pt idx="5">
                  <c:v>#N/A</c:v>
                </c:pt>
                <c:pt idx="6">
                  <c:v>#N/A</c:v>
                </c:pt>
                <c:pt idx="7">
                  <c:v>#N/A</c:v>
                </c:pt>
                <c:pt idx="8">
                  <c:v>#N/A</c:v>
                </c:pt>
                <c:pt idx="9">
                  <c:v>#N/A</c:v>
                </c:pt>
                <c:pt idx="10">
                  <c:v>#N/A</c:v>
                </c:pt>
                <c:pt idx="11">
                  <c:v>#N/A</c:v>
                </c:pt>
                <c:pt idx="12">
                  <c:v>#N/A</c:v>
                </c:pt>
                <c:pt idx="13">
                  <c:v>#N/A</c:v>
                </c:pt>
                <c:pt idx="14">
                  <c:v>#N/A</c:v>
                </c:pt>
                <c:pt idx="15">
                  <c:v>#N/A</c:v>
                </c:pt>
                <c:pt idx="16">
                  <c:v>#N/A</c:v>
                </c:pt>
                <c:pt idx="17">
                  <c:v>#N/A</c:v>
                </c:pt>
                <c:pt idx="18">
                  <c:v>#N/A</c:v>
                </c:pt>
                <c:pt idx="19">
                  <c:v>#N/A</c:v>
                </c:pt>
                <c:pt idx="20">
                  <c:v>#N/A</c:v>
                </c:pt>
                <c:pt idx="21">
                  <c:v>#N/A</c:v>
                </c:pt>
                <c:pt idx="22">
                  <c:v>#N/A</c:v>
                </c:pt>
                <c:pt idx="23">
                  <c:v>#N/A</c:v>
                </c:pt>
                <c:pt idx="24">
                  <c:v>#N/A</c:v>
                </c:pt>
                <c:pt idx="25">
                  <c:v>#N/A</c:v>
                </c:pt>
                <c:pt idx="26">
                  <c:v>#N/A</c:v>
                </c:pt>
                <c:pt idx="27">
                  <c:v>#N/A</c:v>
                </c:pt>
                <c:pt idx="28">
                  <c:v>#N/A</c:v>
                </c:pt>
                <c:pt idx="29">
                  <c:v>#N/A</c:v>
                </c:pt>
                <c:pt idx="30">
                  <c:v>#N/A</c:v>
                </c:pt>
                <c:pt idx="31">
                  <c:v>#N/A</c:v>
                </c:pt>
              </c:numCache>
            </c:numRef>
          </c:yVal>
          <c:smooth val="0"/>
          <c:extLst>
            <c:ext xmlns:c16="http://schemas.microsoft.com/office/drawing/2014/chart" uri="{C3380CC4-5D6E-409C-BE32-E72D297353CC}">
              <c16:uniqueId val="{00000000-1BAD-4E15-A344-7F35E375891E}"/>
            </c:ext>
          </c:extLst>
        </c:ser>
        <c:ser>
          <c:idx val="1"/>
          <c:order val="1"/>
          <c:tx>
            <c:strRef>
              <c:f>Sheet1!$C$1</c:f>
              <c:strCache>
                <c:ptCount val="1"/>
                <c:pt idx="0">
                  <c:v>1-5 (N = 111)</c:v>
                </c:pt>
              </c:strCache>
            </c:strRef>
          </c:tx>
          <c:spPr>
            <a:ln w="41275">
              <a:solidFill>
                <a:srgbClr val="FF9900"/>
              </a:solidFill>
              <a:prstDash val="solid"/>
            </a:ln>
          </c:spPr>
          <c:marker>
            <c:symbol val="none"/>
          </c:marker>
          <c:xVal>
            <c:numRef>
              <c:f>Sheet1!$A$2:$A$33</c:f>
              <c:numCache>
                <c:formatCode>General</c:formatCode>
                <c:ptCount val="32"/>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numCache>
            </c:numRef>
          </c:xVal>
          <c:yVal>
            <c:numRef>
              <c:f>Sheet1!$C$2:$C$33</c:f>
              <c:numCache>
                <c:formatCode>General</c:formatCode>
                <c:ptCount val="32"/>
                <c:pt idx="0">
                  <c:v>100</c:v>
                </c:pt>
                <c:pt idx="1">
                  <c:v>85.585999999999999</c:v>
                </c:pt>
                <c:pt idx="2">
                  <c:v>74.677000000000007</c:v>
                </c:pt>
                <c:pt idx="3">
                  <c:v>70.123000000000005</c:v>
                </c:pt>
                <c:pt idx="4">
                  <c:v>67.391000000000005</c:v>
                </c:pt>
                <c:pt idx="5">
                  <c:v>66.480999999999995</c:v>
                </c:pt>
                <c:pt idx="6">
                  <c:v>66.480999999999995</c:v>
                </c:pt>
                <c:pt idx="7">
                  <c:v>66.480999999999995</c:v>
                </c:pt>
                <c:pt idx="8">
                  <c:v>64.634</c:v>
                </c:pt>
                <c:pt idx="9">
                  <c:v>62.786999999999999</c:v>
                </c:pt>
                <c:pt idx="10">
                  <c:v>61.863999999999997</c:v>
                </c:pt>
                <c:pt idx="11">
                  <c:v>60.941000000000003</c:v>
                </c:pt>
                <c:pt idx="12">
                  <c:v>59.094000000000001</c:v>
                </c:pt>
                <c:pt idx="13">
                  <c:v>44.892000000000003</c:v>
                </c:pt>
                <c:pt idx="14">
                  <c:v>42.94</c:v>
                </c:pt>
                <c:pt idx="15">
                  <c:v>40.819000000000003</c:v>
                </c:pt>
                <c:pt idx="16">
                  <c:v>38.551000000000002</c:v>
                </c:pt>
                <c:pt idx="17">
                  <c:v>34.936999999999998</c:v>
                </c:pt>
                <c:pt idx="18">
                  <c:v>32.435000000000002</c:v>
                </c:pt>
                <c:pt idx="19">
                  <c:v>28.484000000000002</c:v>
                </c:pt>
                <c:pt idx="20">
                  <c:v>27.126999999999999</c:v>
                </c:pt>
                <c:pt idx="21">
                  <c:v>25.7</c:v>
                </c:pt>
                <c:pt idx="22">
                  <c:v>22.273</c:v>
                </c:pt>
                <c:pt idx="23">
                  <c:v>22.273</c:v>
                </c:pt>
                <c:pt idx="24">
                  <c:v>20.248000000000001</c:v>
                </c:pt>
                <c:pt idx="25">
                  <c:v>#N/A</c:v>
                </c:pt>
                <c:pt idx="26">
                  <c:v>#N/A</c:v>
                </c:pt>
                <c:pt idx="27">
                  <c:v>#N/A</c:v>
                </c:pt>
                <c:pt idx="28">
                  <c:v>#N/A</c:v>
                </c:pt>
                <c:pt idx="29">
                  <c:v>#N/A</c:v>
                </c:pt>
                <c:pt idx="30">
                  <c:v>#N/A</c:v>
                </c:pt>
                <c:pt idx="31">
                  <c:v>#N/A</c:v>
                </c:pt>
              </c:numCache>
            </c:numRef>
          </c:yVal>
          <c:smooth val="0"/>
          <c:extLst>
            <c:ext xmlns:c16="http://schemas.microsoft.com/office/drawing/2014/chart" uri="{C3380CC4-5D6E-409C-BE32-E72D297353CC}">
              <c16:uniqueId val="{00000001-1BAD-4E15-A344-7F35E375891E}"/>
            </c:ext>
          </c:extLst>
        </c:ser>
        <c:ser>
          <c:idx val="2"/>
          <c:order val="2"/>
          <c:tx>
            <c:strRef>
              <c:f>Sheet1!$D$1</c:f>
              <c:strCache>
                <c:ptCount val="1"/>
                <c:pt idx="0">
                  <c:v>6-10 (N = 135)</c:v>
                </c:pt>
              </c:strCache>
            </c:strRef>
          </c:tx>
          <c:spPr>
            <a:ln w="41275">
              <a:solidFill>
                <a:srgbClr val="FF0000"/>
              </a:solidFill>
              <a:prstDash val="solid"/>
            </a:ln>
          </c:spPr>
          <c:marker>
            <c:symbol val="none"/>
          </c:marker>
          <c:xVal>
            <c:numRef>
              <c:f>Sheet1!$A$2:$A$33</c:f>
              <c:numCache>
                <c:formatCode>General</c:formatCode>
                <c:ptCount val="32"/>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numCache>
            </c:numRef>
          </c:xVal>
          <c:yVal>
            <c:numRef>
              <c:f>Sheet1!$D$2:$D$33</c:f>
              <c:numCache>
                <c:formatCode>General</c:formatCode>
                <c:ptCount val="32"/>
                <c:pt idx="0">
                  <c:v>100</c:v>
                </c:pt>
                <c:pt idx="1">
                  <c:v>87.406999999999996</c:v>
                </c:pt>
                <c:pt idx="2">
                  <c:v>84.418999999999997</c:v>
                </c:pt>
                <c:pt idx="3">
                  <c:v>82.156999999999996</c:v>
                </c:pt>
                <c:pt idx="4">
                  <c:v>79.896000000000001</c:v>
                </c:pt>
                <c:pt idx="5">
                  <c:v>79.141999999999996</c:v>
                </c:pt>
                <c:pt idx="6">
                  <c:v>76.128</c:v>
                </c:pt>
                <c:pt idx="7">
                  <c:v>75.373999999999995</c:v>
                </c:pt>
                <c:pt idx="8">
                  <c:v>75.373999999999995</c:v>
                </c:pt>
                <c:pt idx="9">
                  <c:v>75.373999999999995</c:v>
                </c:pt>
                <c:pt idx="10">
                  <c:v>73.113</c:v>
                </c:pt>
                <c:pt idx="11">
                  <c:v>72.358999999999995</c:v>
                </c:pt>
                <c:pt idx="12">
                  <c:v>70.850999999999999</c:v>
                </c:pt>
                <c:pt idx="13">
                  <c:v>60.765000000000001</c:v>
                </c:pt>
                <c:pt idx="14">
                  <c:v>54.344999999999999</c:v>
                </c:pt>
                <c:pt idx="15">
                  <c:v>46.759</c:v>
                </c:pt>
                <c:pt idx="16">
                  <c:v>45.042999999999999</c:v>
                </c:pt>
                <c:pt idx="17">
                  <c:v>41.415999999999997</c:v>
                </c:pt>
                <c:pt idx="18">
                  <c:v>37.493000000000002</c:v>
                </c:pt>
                <c:pt idx="19">
                  <c:v>33.401000000000003</c:v>
                </c:pt>
                <c:pt idx="20">
                  <c:v>32.249000000000002</c:v>
                </c:pt>
                <c:pt idx="21">
                  <c:v>32.249000000000002</c:v>
                </c:pt>
                <c:pt idx="22">
                  <c:v>31.007999999999999</c:v>
                </c:pt>
                <c:pt idx="23">
                  <c:v>29.599</c:v>
                </c:pt>
                <c:pt idx="24">
                  <c:v>25.158999999999999</c:v>
                </c:pt>
                <c:pt idx="25">
                  <c:v>23.587</c:v>
                </c:pt>
                <c:pt idx="26">
                  <c:v>23.587</c:v>
                </c:pt>
                <c:pt idx="27">
                  <c:v>21.902000000000001</c:v>
                </c:pt>
                <c:pt idx="28">
                  <c:v>#N/A</c:v>
                </c:pt>
                <c:pt idx="29">
                  <c:v>#N/A</c:v>
                </c:pt>
                <c:pt idx="30">
                  <c:v>#N/A</c:v>
                </c:pt>
                <c:pt idx="31">
                  <c:v>#N/A</c:v>
                </c:pt>
              </c:numCache>
            </c:numRef>
          </c:yVal>
          <c:smooth val="0"/>
          <c:extLst>
            <c:ext xmlns:c16="http://schemas.microsoft.com/office/drawing/2014/chart" uri="{C3380CC4-5D6E-409C-BE32-E72D297353CC}">
              <c16:uniqueId val="{00000002-1BAD-4E15-A344-7F35E375891E}"/>
            </c:ext>
          </c:extLst>
        </c:ser>
        <c:ser>
          <c:idx val="3"/>
          <c:order val="3"/>
          <c:tx>
            <c:strRef>
              <c:f>Sheet1!$E$1</c:f>
              <c:strCache>
                <c:ptCount val="1"/>
                <c:pt idx="0">
                  <c:v>11-17 (N = 461)</c:v>
                </c:pt>
              </c:strCache>
            </c:strRef>
          </c:tx>
          <c:spPr>
            <a:ln w="41275">
              <a:solidFill>
                <a:srgbClr val="00B050"/>
              </a:solidFill>
            </a:ln>
          </c:spPr>
          <c:marker>
            <c:symbol val="none"/>
          </c:marker>
          <c:xVal>
            <c:numRef>
              <c:f>Sheet1!$A$2:$A$33</c:f>
              <c:numCache>
                <c:formatCode>General</c:formatCode>
                <c:ptCount val="32"/>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numCache>
            </c:numRef>
          </c:xVal>
          <c:yVal>
            <c:numRef>
              <c:f>Sheet1!$E$2:$E$33</c:f>
              <c:numCache>
                <c:formatCode>General</c:formatCode>
                <c:ptCount val="32"/>
                <c:pt idx="0">
                  <c:v>100</c:v>
                </c:pt>
                <c:pt idx="1">
                  <c:v>84.308000000000007</c:v>
                </c:pt>
                <c:pt idx="2">
                  <c:v>78.137</c:v>
                </c:pt>
                <c:pt idx="3">
                  <c:v>76.138999999999996</c:v>
                </c:pt>
                <c:pt idx="4">
                  <c:v>75.694999999999993</c:v>
                </c:pt>
                <c:pt idx="5">
                  <c:v>73.475999999999999</c:v>
                </c:pt>
                <c:pt idx="6">
                  <c:v>71.477999999999994</c:v>
                </c:pt>
                <c:pt idx="7">
                  <c:v>71.256</c:v>
                </c:pt>
                <c:pt idx="8">
                  <c:v>70.366</c:v>
                </c:pt>
                <c:pt idx="9">
                  <c:v>70.143000000000001</c:v>
                </c:pt>
                <c:pt idx="10">
                  <c:v>69.92</c:v>
                </c:pt>
                <c:pt idx="11">
                  <c:v>69.471000000000004</c:v>
                </c:pt>
                <c:pt idx="12">
                  <c:v>68.795000000000002</c:v>
                </c:pt>
                <c:pt idx="13">
                  <c:v>59.689</c:v>
                </c:pt>
                <c:pt idx="14">
                  <c:v>52.594999999999999</c:v>
                </c:pt>
                <c:pt idx="15">
                  <c:v>46.82</c:v>
                </c:pt>
                <c:pt idx="16">
                  <c:v>42.655999999999999</c:v>
                </c:pt>
                <c:pt idx="17">
                  <c:v>38.847999999999999</c:v>
                </c:pt>
                <c:pt idx="18">
                  <c:v>36.6</c:v>
                </c:pt>
                <c:pt idx="19">
                  <c:v>34.780999999999999</c:v>
                </c:pt>
                <c:pt idx="20">
                  <c:v>32.561</c:v>
                </c:pt>
                <c:pt idx="21">
                  <c:v>31.262</c:v>
                </c:pt>
                <c:pt idx="22">
                  <c:v>29.23</c:v>
                </c:pt>
                <c:pt idx="23">
                  <c:v>26.367999999999999</c:v>
                </c:pt>
                <c:pt idx="24">
                  <c:v>25.209</c:v>
                </c:pt>
                <c:pt idx="25">
                  <c:v>24.001999999999999</c:v>
                </c:pt>
                <c:pt idx="26">
                  <c:v>22.722999999999999</c:v>
                </c:pt>
                <c:pt idx="27">
                  <c:v>21.795999999999999</c:v>
                </c:pt>
                <c:pt idx="28">
                  <c:v>19.201000000000001</c:v>
                </c:pt>
                <c:pt idx="29">
                  <c:v>18.134</c:v>
                </c:pt>
                <c:pt idx="30">
                  <c:v>17.568000000000001</c:v>
                </c:pt>
                <c:pt idx="31">
                  <c:v>16.981999999999999</c:v>
                </c:pt>
              </c:numCache>
            </c:numRef>
          </c:yVal>
          <c:smooth val="0"/>
          <c:extLst>
            <c:ext xmlns:c16="http://schemas.microsoft.com/office/drawing/2014/chart" uri="{C3380CC4-5D6E-409C-BE32-E72D297353CC}">
              <c16:uniqueId val="{00000003-1BAD-4E15-A344-7F35E375891E}"/>
            </c:ext>
          </c:extLst>
        </c:ser>
        <c:dLbls>
          <c:showLegendKey val="0"/>
          <c:showVal val="0"/>
          <c:showCatName val="0"/>
          <c:showSerName val="0"/>
          <c:showPercent val="0"/>
          <c:showBubbleSize val="0"/>
        </c:dLbls>
        <c:axId val="400512000"/>
        <c:axId val="400512392"/>
      </c:scatterChart>
      <c:valAx>
        <c:axId val="400512000"/>
        <c:scaling>
          <c:orientation val="minMax"/>
          <c:max val="20"/>
          <c:min val="0"/>
        </c:scaling>
        <c:delete val="0"/>
        <c:axPos val="b"/>
        <c:title>
          <c:tx>
            <c:rich>
              <a:bodyPr/>
              <a:lstStyle/>
              <a:p>
                <a:pPr>
                  <a:defRPr sz="1700">
                    <a:solidFill>
                      <a:schemeClr val="bg2"/>
                    </a:solidFill>
                  </a:defRPr>
                </a:pPr>
                <a:r>
                  <a:rPr lang="en-US" sz="1700" dirty="0" smtClean="0">
                    <a:solidFill>
                      <a:schemeClr val="bg2"/>
                    </a:solidFill>
                  </a:rPr>
                  <a:t>Years</a:t>
                </a:r>
                <a:endParaRPr lang="en-US" sz="1700" dirty="0">
                  <a:solidFill>
                    <a:schemeClr val="bg2"/>
                  </a:solidFill>
                </a:endParaRPr>
              </a:p>
            </c:rich>
          </c:tx>
          <c:layout/>
          <c:overlay val="0"/>
        </c:title>
        <c:numFmt formatCode="#,##0" sourceLinked="0"/>
        <c:majorTickMark val="out"/>
        <c:minorTickMark val="none"/>
        <c:tickLblPos val="nextTo"/>
        <c:spPr>
          <a:ln>
            <a:solidFill>
              <a:schemeClr val="bg2"/>
            </a:solidFill>
          </a:ln>
        </c:spPr>
        <c:txPr>
          <a:bodyPr rot="0"/>
          <a:lstStyle/>
          <a:p>
            <a:pPr>
              <a:defRPr sz="1500" b="1">
                <a:solidFill>
                  <a:schemeClr val="bg2"/>
                </a:solidFill>
              </a:defRPr>
            </a:pPr>
            <a:endParaRPr lang="en-US"/>
          </a:p>
        </c:txPr>
        <c:crossAx val="400512392"/>
        <c:crosses val="autoZero"/>
        <c:crossBetween val="midCat"/>
        <c:majorUnit val="1"/>
      </c:valAx>
      <c:valAx>
        <c:axId val="400512392"/>
        <c:scaling>
          <c:orientation val="minMax"/>
          <c:max val="100"/>
          <c:min val="0"/>
        </c:scaling>
        <c:delete val="0"/>
        <c:axPos val="l"/>
        <c:majorGridlines>
          <c:spPr>
            <a:ln>
              <a:solidFill>
                <a:schemeClr val="bg2"/>
              </a:solidFill>
              <a:prstDash val="sysDash"/>
            </a:ln>
          </c:spPr>
        </c:majorGridlines>
        <c:title>
          <c:tx>
            <c:rich>
              <a:bodyPr rot="-5400000" vert="horz"/>
              <a:lstStyle/>
              <a:p>
                <a:pPr>
                  <a:defRPr sz="1700">
                    <a:solidFill>
                      <a:schemeClr val="bg2"/>
                    </a:solidFill>
                  </a:defRPr>
                </a:pPr>
                <a:r>
                  <a:rPr lang="en-US" sz="1700" b="1" i="0" baseline="0" dirty="0" smtClean="0">
                    <a:solidFill>
                      <a:schemeClr val="bg2"/>
                    </a:solidFill>
                  </a:rPr>
                  <a:t>Survival (%)</a:t>
                </a:r>
                <a:endParaRPr lang="en-US" sz="1700" b="1" i="0" baseline="0" dirty="0">
                  <a:solidFill>
                    <a:schemeClr val="bg2"/>
                  </a:solidFill>
                </a:endParaRPr>
              </a:p>
            </c:rich>
          </c:tx>
          <c:layout/>
          <c:overlay val="0"/>
        </c:title>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400512000"/>
        <c:crosses val="autoZero"/>
        <c:crossBetween val="midCat"/>
        <c:majorUnit val="25"/>
      </c:valAx>
      <c:spPr>
        <a:noFill/>
        <a:ln>
          <a:solidFill>
            <a:schemeClr val="bg2"/>
          </a:solidFill>
        </a:ln>
      </c:spPr>
    </c:plotArea>
    <c:legend>
      <c:legendPos val="r"/>
      <c:legendEntry>
        <c:idx val="0"/>
        <c:txPr>
          <a:bodyPr/>
          <a:lstStyle/>
          <a:p>
            <a:pPr>
              <a:defRPr sz="1400" b="1">
                <a:solidFill>
                  <a:schemeClr val="bg2"/>
                </a:solidFill>
              </a:defRPr>
            </a:pPr>
            <a:endParaRPr lang="en-US"/>
          </a:p>
        </c:txPr>
      </c:legendEntry>
      <c:legendEntry>
        <c:idx val="2"/>
        <c:txPr>
          <a:bodyPr/>
          <a:lstStyle/>
          <a:p>
            <a:pPr>
              <a:defRPr sz="1400" b="1">
                <a:solidFill>
                  <a:schemeClr val="bg2"/>
                </a:solidFill>
              </a:defRPr>
            </a:pPr>
            <a:endParaRPr lang="en-US"/>
          </a:p>
        </c:txPr>
      </c:legendEntry>
      <c:layout>
        <c:manualLayout>
          <c:xMode val="edge"/>
          <c:yMode val="edge"/>
          <c:x val="0.7166444847048985"/>
          <c:y val="8.0110701888070443E-2"/>
          <c:w val="0.22942477876106199"/>
          <c:h val="0.25788840911015154"/>
        </c:manualLayout>
      </c:layout>
      <c:overlay val="1"/>
      <c:spPr>
        <a:solidFill>
          <a:schemeClr val="tx1"/>
        </a:solidFill>
        <a:ln>
          <a:solidFill>
            <a:schemeClr val="bg2"/>
          </a:solidFill>
        </a:ln>
      </c:spPr>
      <c:txPr>
        <a:bodyPr/>
        <a:lstStyle/>
        <a:p>
          <a:pPr>
            <a:defRPr sz="14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6799293893573043E-2"/>
          <c:y val="3.3590508847684365E-2"/>
          <c:w val="0.87737962511323264"/>
          <c:h val="0.80568876471086259"/>
        </c:manualLayout>
      </c:layout>
      <c:scatterChart>
        <c:scatterStyle val="lineMarker"/>
        <c:varyColors val="0"/>
        <c:ser>
          <c:idx val="0"/>
          <c:order val="0"/>
          <c:tx>
            <c:strRef>
              <c:f>Sheet1!$B$1</c:f>
              <c:strCache>
                <c:ptCount val="1"/>
                <c:pt idx="0">
                  <c:v>1-5 (N = 64)</c:v>
                </c:pt>
              </c:strCache>
            </c:strRef>
          </c:tx>
          <c:spPr>
            <a:ln w="41275">
              <a:solidFill>
                <a:srgbClr val="FF9900"/>
              </a:solidFill>
            </a:ln>
          </c:spPr>
          <c:marker>
            <c:symbol val="none"/>
          </c:marker>
          <c:xVal>
            <c:numRef>
              <c:f>Sheet1!$A$2:$A$22</c:f>
              <c:numCache>
                <c:formatCode>General</c:formatCode>
                <c:ptCount val="2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numCache>
            </c:numRef>
          </c:xVal>
          <c:yVal>
            <c:numRef>
              <c:f>Sheet1!$B$2:$B$22</c:f>
              <c:numCache>
                <c:formatCode>General</c:formatCode>
                <c:ptCount val="21"/>
                <c:pt idx="0">
                  <c:v>100</c:v>
                </c:pt>
                <c:pt idx="1">
                  <c:v>100</c:v>
                </c:pt>
                <c:pt idx="2">
                  <c:v>75.968000000000004</c:v>
                </c:pt>
                <c:pt idx="3">
                  <c:v>72.665000000000006</c:v>
                </c:pt>
                <c:pt idx="4">
                  <c:v>69.075000000000003</c:v>
                </c:pt>
                <c:pt idx="5">
                  <c:v>65.236999999999995</c:v>
                </c:pt>
                <c:pt idx="6">
                  <c:v>59.121000000000002</c:v>
                </c:pt>
                <c:pt idx="7">
                  <c:v>54.887</c:v>
                </c:pt>
                <c:pt idx="8">
                  <c:v>48.201000000000001</c:v>
                </c:pt>
                <c:pt idx="9">
                  <c:v>45.905999999999999</c:v>
                </c:pt>
                <c:pt idx="10">
                  <c:v>43.488999999999997</c:v>
                </c:pt>
                <c:pt idx="11">
                  <c:v>37.691000000000003</c:v>
                </c:pt>
                <c:pt idx="12">
                  <c:v>37.691000000000003</c:v>
                </c:pt>
                <c:pt idx="13">
                  <c:v>34.264000000000003</c:v>
                </c:pt>
                <c:pt idx="14">
                  <c:v>#N/A</c:v>
                </c:pt>
                <c:pt idx="15">
                  <c:v>#N/A</c:v>
                </c:pt>
                <c:pt idx="16">
                  <c:v>#N/A</c:v>
                </c:pt>
                <c:pt idx="17">
                  <c:v>#N/A</c:v>
                </c:pt>
                <c:pt idx="18">
                  <c:v>#N/A</c:v>
                </c:pt>
                <c:pt idx="19">
                  <c:v>#N/A</c:v>
                </c:pt>
                <c:pt idx="20">
                  <c:v>#N/A</c:v>
                </c:pt>
              </c:numCache>
            </c:numRef>
          </c:yVal>
          <c:smooth val="0"/>
          <c:extLst>
            <c:ext xmlns:c16="http://schemas.microsoft.com/office/drawing/2014/chart" uri="{C3380CC4-5D6E-409C-BE32-E72D297353CC}">
              <c16:uniqueId val="{00000000-1833-4FB3-B235-F15BF68692A5}"/>
            </c:ext>
          </c:extLst>
        </c:ser>
        <c:ser>
          <c:idx val="1"/>
          <c:order val="1"/>
          <c:tx>
            <c:strRef>
              <c:f>Sheet1!$C$1</c:f>
              <c:strCache>
                <c:ptCount val="1"/>
                <c:pt idx="0">
                  <c:v>6-10 (N = 94)</c:v>
                </c:pt>
              </c:strCache>
            </c:strRef>
          </c:tx>
          <c:spPr>
            <a:ln w="41275">
              <a:solidFill>
                <a:srgbClr val="FF0000"/>
              </a:solidFill>
              <a:prstDash val="solid"/>
            </a:ln>
          </c:spPr>
          <c:marker>
            <c:symbol val="none"/>
          </c:marker>
          <c:xVal>
            <c:numRef>
              <c:f>Sheet1!$A$2:$A$22</c:f>
              <c:numCache>
                <c:formatCode>General</c:formatCode>
                <c:ptCount val="2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numCache>
            </c:numRef>
          </c:xVal>
          <c:yVal>
            <c:numRef>
              <c:f>Sheet1!$C$2:$C$22</c:f>
              <c:numCache>
                <c:formatCode>General</c:formatCode>
                <c:ptCount val="21"/>
                <c:pt idx="0">
                  <c:v>100</c:v>
                </c:pt>
                <c:pt idx="1">
                  <c:v>100</c:v>
                </c:pt>
                <c:pt idx="2">
                  <c:v>85.763000000000005</c:v>
                </c:pt>
                <c:pt idx="3">
                  <c:v>76.703000000000003</c:v>
                </c:pt>
                <c:pt idx="4">
                  <c:v>65.995999999999995</c:v>
                </c:pt>
                <c:pt idx="5">
                  <c:v>63.573999999999998</c:v>
                </c:pt>
                <c:pt idx="6">
                  <c:v>58.454999999999998</c:v>
                </c:pt>
                <c:pt idx="7">
                  <c:v>52.917999999999999</c:v>
                </c:pt>
                <c:pt idx="8">
                  <c:v>47.142000000000003</c:v>
                </c:pt>
                <c:pt idx="9">
                  <c:v>45.515999999999998</c:v>
                </c:pt>
                <c:pt idx="10">
                  <c:v>45.515999999999998</c:v>
                </c:pt>
                <c:pt idx="11">
                  <c:v>43.765999999999998</c:v>
                </c:pt>
                <c:pt idx="12">
                  <c:v>41.776000000000003</c:v>
                </c:pt>
                <c:pt idx="13">
                  <c:v>35.51</c:v>
                </c:pt>
                <c:pt idx="14">
                  <c:v>33.29</c:v>
                </c:pt>
                <c:pt idx="15">
                  <c:v>33.29</c:v>
                </c:pt>
                <c:pt idx="16">
                  <c:v>30.913</c:v>
                </c:pt>
                <c:pt idx="17">
                  <c:v>#N/A</c:v>
                </c:pt>
                <c:pt idx="18">
                  <c:v>#N/A</c:v>
                </c:pt>
                <c:pt idx="19">
                  <c:v>#N/A</c:v>
                </c:pt>
                <c:pt idx="20">
                  <c:v>#N/A</c:v>
                </c:pt>
              </c:numCache>
            </c:numRef>
          </c:yVal>
          <c:smooth val="0"/>
          <c:extLst>
            <c:ext xmlns:c16="http://schemas.microsoft.com/office/drawing/2014/chart" uri="{C3380CC4-5D6E-409C-BE32-E72D297353CC}">
              <c16:uniqueId val="{00000001-1833-4FB3-B235-F15BF68692A5}"/>
            </c:ext>
          </c:extLst>
        </c:ser>
        <c:ser>
          <c:idx val="2"/>
          <c:order val="2"/>
          <c:tx>
            <c:strRef>
              <c:f>Sheet1!$D$1</c:f>
              <c:strCache>
                <c:ptCount val="1"/>
                <c:pt idx="0">
                  <c:v>11-17 (N = 305)</c:v>
                </c:pt>
              </c:strCache>
            </c:strRef>
          </c:tx>
          <c:spPr>
            <a:ln w="41275">
              <a:solidFill>
                <a:srgbClr val="00B050"/>
              </a:solidFill>
              <a:prstDash val="solid"/>
            </a:ln>
          </c:spPr>
          <c:marker>
            <c:symbol val="none"/>
          </c:marker>
          <c:xVal>
            <c:numRef>
              <c:f>Sheet1!$A$2:$A$22</c:f>
              <c:numCache>
                <c:formatCode>General</c:formatCode>
                <c:ptCount val="2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numCache>
            </c:numRef>
          </c:xVal>
          <c:yVal>
            <c:numRef>
              <c:f>Sheet1!$D$2:$D$22</c:f>
              <c:numCache>
                <c:formatCode>General</c:formatCode>
                <c:ptCount val="21"/>
                <c:pt idx="0">
                  <c:v>100</c:v>
                </c:pt>
                <c:pt idx="1">
                  <c:v>100</c:v>
                </c:pt>
                <c:pt idx="2">
                  <c:v>86.763000000000005</c:v>
                </c:pt>
                <c:pt idx="3">
                  <c:v>76.450999999999993</c:v>
                </c:pt>
                <c:pt idx="4">
                  <c:v>68.057000000000002</c:v>
                </c:pt>
                <c:pt idx="5">
                  <c:v>62.005000000000003</c:v>
                </c:pt>
                <c:pt idx="6">
                  <c:v>56.469000000000001</c:v>
                </c:pt>
                <c:pt idx="7">
                  <c:v>53.201000000000001</c:v>
                </c:pt>
                <c:pt idx="8">
                  <c:v>50.557000000000002</c:v>
                </c:pt>
                <c:pt idx="9">
                  <c:v>47.331000000000003</c:v>
                </c:pt>
                <c:pt idx="10">
                  <c:v>45.441000000000003</c:v>
                </c:pt>
                <c:pt idx="11">
                  <c:v>42.488</c:v>
                </c:pt>
                <c:pt idx="12">
                  <c:v>38.328000000000003</c:v>
                </c:pt>
                <c:pt idx="13">
                  <c:v>36.643999999999998</c:v>
                </c:pt>
                <c:pt idx="14">
                  <c:v>34.889000000000003</c:v>
                </c:pt>
                <c:pt idx="15">
                  <c:v>33.03</c:v>
                </c:pt>
                <c:pt idx="16">
                  <c:v>31.681999999999999</c:v>
                </c:pt>
                <c:pt idx="17">
                  <c:v>27.91</c:v>
                </c:pt>
                <c:pt idx="18">
                  <c:v>26.36</c:v>
                </c:pt>
                <c:pt idx="19">
                  <c:v>25.536000000000001</c:v>
                </c:pt>
                <c:pt idx="20">
                  <c:v>24.684999999999999</c:v>
                </c:pt>
              </c:numCache>
            </c:numRef>
          </c:yVal>
          <c:smooth val="0"/>
          <c:extLst>
            <c:ext xmlns:c16="http://schemas.microsoft.com/office/drawing/2014/chart" uri="{C3380CC4-5D6E-409C-BE32-E72D297353CC}">
              <c16:uniqueId val="{00000002-1833-4FB3-B235-F15BF68692A5}"/>
            </c:ext>
          </c:extLst>
        </c:ser>
        <c:dLbls>
          <c:showLegendKey val="0"/>
          <c:showVal val="0"/>
          <c:showCatName val="0"/>
          <c:showSerName val="0"/>
          <c:showPercent val="0"/>
          <c:showBubbleSize val="0"/>
        </c:dLbls>
        <c:axId val="400513176"/>
        <c:axId val="401184184"/>
      </c:scatterChart>
      <c:valAx>
        <c:axId val="400513176"/>
        <c:scaling>
          <c:orientation val="minMax"/>
          <c:max val="20"/>
          <c:min val="0"/>
        </c:scaling>
        <c:delete val="0"/>
        <c:axPos val="b"/>
        <c:title>
          <c:tx>
            <c:rich>
              <a:bodyPr/>
              <a:lstStyle/>
              <a:p>
                <a:pPr>
                  <a:defRPr sz="1700">
                    <a:solidFill>
                      <a:schemeClr val="bg2"/>
                    </a:solidFill>
                  </a:defRPr>
                </a:pPr>
                <a:r>
                  <a:rPr lang="en-US" sz="1700" dirty="0" smtClean="0">
                    <a:solidFill>
                      <a:schemeClr val="bg2"/>
                    </a:solidFill>
                  </a:rPr>
                  <a:t>Years</a:t>
                </a:r>
                <a:endParaRPr lang="en-US" sz="1700" dirty="0">
                  <a:solidFill>
                    <a:schemeClr val="bg2"/>
                  </a:solidFill>
                </a:endParaRPr>
              </a:p>
            </c:rich>
          </c:tx>
          <c:layout/>
          <c:overlay val="0"/>
        </c:title>
        <c:numFmt formatCode="#,##0" sourceLinked="0"/>
        <c:majorTickMark val="out"/>
        <c:minorTickMark val="none"/>
        <c:tickLblPos val="nextTo"/>
        <c:spPr>
          <a:ln>
            <a:solidFill>
              <a:schemeClr val="bg2"/>
            </a:solidFill>
          </a:ln>
        </c:spPr>
        <c:txPr>
          <a:bodyPr rot="0"/>
          <a:lstStyle/>
          <a:p>
            <a:pPr>
              <a:defRPr sz="1500" b="1">
                <a:solidFill>
                  <a:schemeClr val="bg2"/>
                </a:solidFill>
              </a:defRPr>
            </a:pPr>
            <a:endParaRPr lang="en-US"/>
          </a:p>
        </c:txPr>
        <c:crossAx val="401184184"/>
        <c:crosses val="autoZero"/>
        <c:crossBetween val="midCat"/>
        <c:majorUnit val="1"/>
      </c:valAx>
      <c:valAx>
        <c:axId val="401184184"/>
        <c:scaling>
          <c:orientation val="minMax"/>
          <c:max val="100"/>
          <c:min val="0"/>
        </c:scaling>
        <c:delete val="0"/>
        <c:axPos val="l"/>
        <c:majorGridlines>
          <c:spPr>
            <a:ln>
              <a:solidFill>
                <a:schemeClr val="bg2"/>
              </a:solidFill>
              <a:prstDash val="sysDash"/>
            </a:ln>
          </c:spPr>
        </c:majorGridlines>
        <c:title>
          <c:tx>
            <c:rich>
              <a:bodyPr rot="-5400000" vert="horz"/>
              <a:lstStyle/>
              <a:p>
                <a:pPr>
                  <a:defRPr sz="1700">
                    <a:solidFill>
                      <a:schemeClr val="bg2"/>
                    </a:solidFill>
                  </a:defRPr>
                </a:pPr>
                <a:r>
                  <a:rPr lang="en-US" sz="1700" b="1" i="0" baseline="0" dirty="0" smtClean="0">
                    <a:solidFill>
                      <a:schemeClr val="bg2"/>
                    </a:solidFill>
                  </a:rPr>
                  <a:t>Survival (%)</a:t>
                </a:r>
                <a:endParaRPr lang="en-US" sz="1700" b="1" i="0" baseline="0" dirty="0">
                  <a:solidFill>
                    <a:schemeClr val="bg2"/>
                  </a:solidFill>
                </a:endParaRPr>
              </a:p>
            </c:rich>
          </c:tx>
          <c:layout/>
          <c:overlay val="0"/>
        </c:title>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400513176"/>
        <c:crosses val="autoZero"/>
        <c:crossBetween val="midCat"/>
        <c:majorUnit val="25"/>
      </c:valAx>
      <c:spPr>
        <a:noFill/>
        <a:ln>
          <a:solidFill>
            <a:schemeClr val="bg2"/>
          </a:solidFill>
        </a:ln>
      </c:spPr>
    </c:plotArea>
    <c:legend>
      <c:legendPos val="r"/>
      <c:layout>
        <c:manualLayout>
          <c:xMode val="edge"/>
          <c:yMode val="edge"/>
          <c:x val="0.7166444847048985"/>
          <c:y val="8.0110701888070443E-2"/>
          <c:w val="0.22942477876106199"/>
          <c:h val="0.25788840911015154"/>
        </c:manualLayout>
      </c:layout>
      <c:overlay val="1"/>
      <c:spPr>
        <a:solidFill>
          <a:schemeClr val="tx1"/>
        </a:solidFill>
        <a:ln>
          <a:solidFill>
            <a:schemeClr val="bg2"/>
          </a:solidFill>
        </a:ln>
      </c:spPr>
      <c:txPr>
        <a:bodyPr/>
        <a:lstStyle/>
        <a:p>
          <a:pPr>
            <a:defRPr sz="14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6799293893573043E-2"/>
          <c:y val="3.3590508847684365E-2"/>
          <c:w val="0.87737962511323264"/>
          <c:h val="0.80568876471086259"/>
        </c:manualLayout>
      </c:layout>
      <c:scatterChart>
        <c:scatterStyle val="lineMarker"/>
        <c:varyColors val="0"/>
        <c:ser>
          <c:idx val="0"/>
          <c:order val="0"/>
          <c:tx>
            <c:strRef>
              <c:f>Sheet1!$B$1</c:f>
              <c:strCache>
                <c:ptCount val="1"/>
                <c:pt idx="0">
                  <c:v>1985-1989 (N=180)</c:v>
                </c:pt>
              </c:strCache>
            </c:strRef>
          </c:tx>
          <c:spPr>
            <a:ln w="41275">
              <a:solidFill>
                <a:srgbClr val="00B0F0"/>
              </a:solidFill>
            </a:ln>
          </c:spPr>
          <c:marker>
            <c:symbol val="none"/>
          </c:marker>
          <c:xVal>
            <c:numRef>
              <c:f>Sheet1!$A$2:$A$37</c:f>
              <c:numCache>
                <c:formatCode>General</c:formatCode>
                <c:ptCount val="36"/>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numCache>
            </c:numRef>
          </c:xVal>
          <c:yVal>
            <c:numRef>
              <c:f>Sheet1!$B$2:$B$37</c:f>
              <c:numCache>
                <c:formatCode>General</c:formatCode>
                <c:ptCount val="36"/>
                <c:pt idx="0">
                  <c:v>100</c:v>
                </c:pt>
                <c:pt idx="1">
                  <c:v>77.680999999999997</c:v>
                </c:pt>
                <c:pt idx="2">
                  <c:v>69.128</c:v>
                </c:pt>
                <c:pt idx="3">
                  <c:v>63.987000000000002</c:v>
                </c:pt>
                <c:pt idx="4">
                  <c:v>63.414999999999999</c:v>
                </c:pt>
                <c:pt idx="5">
                  <c:v>60.558999999999997</c:v>
                </c:pt>
                <c:pt idx="6">
                  <c:v>59.987000000000002</c:v>
                </c:pt>
                <c:pt idx="7">
                  <c:v>59.987000000000002</c:v>
                </c:pt>
                <c:pt idx="8">
                  <c:v>58.273000000000003</c:v>
                </c:pt>
                <c:pt idx="9">
                  <c:v>58.273000000000003</c:v>
                </c:pt>
                <c:pt idx="10">
                  <c:v>57.697000000000003</c:v>
                </c:pt>
                <c:pt idx="11">
                  <c:v>57.697000000000003</c:v>
                </c:pt>
                <c:pt idx="12">
                  <c:v>57.697000000000003</c:v>
                </c:pt>
                <c:pt idx="13">
                  <c:v>48.027000000000001</c:v>
                </c:pt>
                <c:pt idx="14">
                  <c:v>43.491</c:v>
                </c:pt>
                <c:pt idx="15">
                  <c:v>42.152999999999999</c:v>
                </c:pt>
                <c:pt idx="16">
                  <c:v>39.476999999999997</c:v>
                </c:pt>
                <c:pt idx="17">
                  <c:v>35.247</c:v>
                </c:pt>
                <c:pt idx="18">
                  <c:v>32.182000000000002</c:v>
                </c:pt>
                <c:pt idx="19">
                  <c:v>30.532</c:v>
                </c:pt>
                <c:pt idx="20">
                  <c:v>28.881</c:v>
                </c:pt>
                <c:pt idx="21">
                  <c:v>28.881</c:v>
                </c:pt>
                <c:pt idx="22">
                  <c:v>27.131</c:v>
                </c:pt>
                <c:pt idx="23">
                  <c:v>23.63</c:v>
                </c:pt>
                <c:pt idx="24">
                  <c:v>21.812999999999999</c:v>
                </c:pt>
                <c:pt idx="25">
                  <c:v>19.003</c:v>
                </c:pt>
                <c:pt idx="26">
                  <c:v>16.003</c:v>
                </c:pt>
                <c:pt idx="27">
                  <c:v>16.003</c:v>
                </c:pt>
                <c:pt idx="28">
                  <c:v>14.936</c:v>
                </c:pt>
                <c:pt idx="29">
                  <c:v>14.936</c:v>
                </c:pt>
                <c:pt idx="30">
                  <c:v>14.936</c:v>
                </c:pt>
                <c:pt idx="31">
                  <c:v>14.936</c:v>
                </c:pt>
                <c:pt idx="32">
                  <c:v>13.691000000000001</c:v>
                </c:pt>
                <c:pt idx="33">
                  <c:v>13.691000000000001</c:v>
                </c:pt>
                <c:pt idx="34">
                  <c:v>13.691000000000001</c:v>
                </c:pt>
                <c:pt idx="35">
                  <c:v>#N/A</c:v>
                </c:pt>
              </c:numCache>
            </c:numRef>
          </c:yVal>
          <c:smooth val="0"/>
          <c:extLst>
            <c:ext xmlns:c16="http://schemas.microsoft.com/office/drawing/2014/chart" uri="{C3380CC4-5D6E-409C-BE32-E72D297353CC}">
              <c16:uniqueId val="{00000000-0042-4687-9E64-911F7C44A412}"/>
            </c:ext>
          </c:extLst>
        </c:ser>
        <c:ser>
          <c:idx val="1"/>
          <c:order val="1"/>
          <c:tx>
            <c:strRef>
              <c:f>Sheet1!$C$1</c:f>
              <c:strCache>
                <c:ptCount val="1"/>
                <c:pt idx="0">
                  <c:v>1990-1999 (N=346)</c:v>
                </c:pt>
              </c:strCache>
            </c:strRef>
          </c:tx>
          <c:spPr>
            <a:ln w="41275">
              <a:solidFill>
                <a:srgbClr val="FF0000"/>
              </a:solidFill>
              <a:prstDash val="solid"/>
            </a:ln>
          </c:spPr>
          <c:marker>
            <c:symbol val="none"/>
          </c:marker>
          <c:xVal>
            <c:numRef>
              <c:f>Sheet1!$A$2:$A$37</c:f>
              <c:numCache>
                <c:formatCode>General</c:formatCode>
                <c:ptCount val="36"/>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numCache>
            </c:numRef>
          </c:xVal>
          <c:yVal>
            <c:numRef>
              <c:f>Sheet1!$C$2:$C$37</c:f>
              <c:numCache>
                <c:formatCode>General</c:formatCode>
                <c:ptCount val="36"/>
                <c:pt idx="0">
                  <c:v>100</c:v>
                </c:pt>
                <c:pt idx="1">
                  <c:v>87.835999999999999</c:v>
                </c:pt>
                <c:pt idx="2">
                  <c:v>80.254999999999995</c:v>
                </c:pt>
                <c:pt idx="3">
                  <c:v>78.19</c:v>
                </c:pt>
                <c:pt idx="4">
                  <c:v>77.009</c:v>
                </c:pt>
                <c:pt idx="5">
                  <c:v>75.828999999999994</c:v>
                </c:pt>
                <c:pt idx="6">
                  <c:v>73.174000000000007</c:v>
                </c:pt>
                <c:pt idx="7">
                  <c:v>73.174000000000007</c:v>
                </c:pt>
                <c:pt idx="8">
                  <c:v>72.286000000000001</c:v>
                </c:pt>
                <c:pt idx="9">
                  <c:v>71.694000000000003</c:v>
                </c:pt>
                <c:pt idx="10">
                  <c:v>70.507999999999996</c:v>
                </c:pt>
                <c:pt idx="11">
                  <c:v>69.027000000000001</c:v>
                </c:pt>
                <c:pt idx="12">
                  <c:v>67.25</c:v>
                </c:pt>
                <c:pt idx="13">
                  <c:v>57.475000000000001</c:v>
                </c:pt>
                <c:pt idx="14">
                  <c:v>50.62</c:v>
                </c:pt>
                <c:pt idx="15">
                  <c:v>42.911000000000001</c:v>
                </c:pt>
                <c:pt idx="16">
                  <c:v>38.889000000000003</c:v>
                </c:pt>
                <c:pt idx="17">
                  <c:v>35.076999999999998</c:v>
                </c:pt>
                <c:pt idx="18">
                  <c:v>32.646000000000001</c:v>
                </c:pt>
                <c:pt idx="19">
                  <c:v>29.466000000000001</c:v>
                </c:pt>
                <c:pt idx="20">
                  <c:v>28.018999999999998</c:v>
                </c:pt>
                <c:pt idx="21">
                  <c:v>26.559000000000001</c:v>
                </c:pt>
                <c:pt idx="22">
                  <c:v>23.977</c:v>
                </c:pt>
                <c:pt idx="23">
                  <c:v>22.864000000000001</c:v>
                </c:pt>
                <c:pt idx="24">
                  <c:v>20.925000000000001</c:v>
                </c:pt>
                <c:pt idx="25">
                  <c:v>20.135999999999999</c:v>
                </c:pt>
                <c:pt idx="26">
                  <c:v>20.135999999999999</c:v>
                </c:pt>
                <c:pt idx="27">
                  <c:v>19.305</c:v>
                </c:pt>
                <c:pt idx="28">
                  <c:v>17.111000000000001</c:v>
                </c:pt>
                <c:pt idx="29">
                  <c:v>16.132999999999999</c:v>
                </c:pt>
                <c:pt idx="30">
                  <c:v>14.5</c:v>
                </c:pt>
                <c:pt idx="31">
                  <c:v>13.92</c:v>
                </c:pt>
                <c:pt idx="32">
                  <c:v>13.92</c:v>
                </c:pt>
                <c:pt idx="33">
                  <c:v>12.455</c:v>
                </c:pt>
                <c:pt idx="34">
                  <c:v>11.497</c:v>
                </c:pt>
                <c:pt idx="35">
                  <c:v>11.497</c:v>
                </c:pt>
              </c:numCache>
            </c:numRef>
          </c:yVal>
          <c:smooth val="0"/>
          <c:extLst>
            <c:ext xmlns:c16="http://schemas.microsoft.com/office/drawing/2014/chart" uri="{C3380CC4-5D6E-409C-BE32-E72D297353CC}">
              <c16:uniqueId val="{00000001-0042-4687-9E64-911F7C44A412}"/>
            </c:ext>
          </c:extLst>
        </c:ser>
        <c:ser>
          <c:idx val="2"/>
          <c:order val="2"/>
          <c:tx>
            <c:strRef>
              <c:f>Sheet1!$D$1</c:f>
              <c:strCache>
                <c:ptCount val="1"/>
                <c:pt idx="0">
                  <c:v>2000-2005 (N=94)</c:v>
                </c:pt>
              </c:strCache>
            </c:strRef>
          </c:tx>
          <c:spPr>
            <a:ln w="41275">
              <a:solidFill>
                <a:srgbClr val="00B050"/>
              </a:solidFill>
              <a:prstDash val="solid"/>
            </a:ln>
          </c:spPr>
          <c:marker>
            <c:symbol val="none"/>
          </c:marker>
          <c:xVal>
            <c:numRef>
              <c:f>Sheet1!$A$2:$A$37</c:f>
              <c:numCache>
                <c:formatCode>General</c:formatCode>
                <c:ptCount val="36"/>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numCache>
            </c:numRef>
          </c:xVal>
          <c:yVal>
            <c:numRef>
              <c:f>Sheet1!$D$2:$D$37</c:f>
              <c:numCache>
                <c:formatCode>General</c:formatCode>
                <c:ptCount val="36"/>
                <c:pt idx="0">
                  <c:v>100</c:v>
                </c:pt>
                <c:pt idx="1">
                  <c:v>83.915000000000006</c:v>
                </c:pt>
                <c:pt idx="2">
                  <c:v>79.555000000000007</c:v>
                </c:pt>
                <c:pt idx="3">
                  <c:v>77.344999999999999</c:v>
                </c:pt>
                <c:pt idx="4">
                  <c:v>76.241</c:v>
                </c:pt>
                <c:pt idx="5">
                  <c:v>74.031000000000006</c:v>
                </c:pt>
                <c:pt idx="6">
                  <c:v>71.820999999999998</c:v>
                </c:pt>
                <c:pt idx="7">
                  <c:v>71.820999999999998</c:v>
                </c:pt>
                <c:pt idx="8">
                  <c:v>71.820999999999998</c:v>
                </c:pt>
                <c:pt idx="9">
                  <c:v>71.820999999999998</c:v>
                </c:pt>
                <c:pt idx="10">
                  <c:v>71.820999999999998</c:v>
                </c:pt>
                <c:pt idx="11">
                  <c:v>71.820999999999998</c:v>
                </c:pt>
                <c:pt idx="12">
                  <c:v>69.575999999999993</c:v>
                </c:pt>
                <c:pt idx="13">
                  <c:v>62.732999999999997</c:v>
                </c:pt>
                <c:pt idx="14">
                  <c:v>55.802</c:v>
                </c:pt>
                <c:pt idx="15">
                  <c:v>51.151000000000003</c:v>
                </c:pt>
                <c:pt idx="16">
                  <c:v>48.826000000000001</c:v>
                </c:pt>
                <c:pt idx="17">
                  <c:v>46.500999999999998</c:v>
                </c:pt>
                <c:pt idx="18">
                  <c:v>44.05</c:v>
                </c:pt>
                <c:pt idx="19">
                  <c:v>41.459000000000003</c:v>
                </c:pt>
                <c:pt idx="20">
                  <c:v>37.572000000000003</c:v>
                </c:pt>
                <c:pt idx="21">
                  <c:v>36.277000000000001</c:v>
                </c:pt>
                <c:pt idx="22">
                  <c:v>36.277000000000001</c:v>
                </c:pt>
                <c:pt idx="23">
                  <c:v>33.122</c:v>
                </c:pt>
                <c:pt idx="24">
                  <c:v>31.052</c:v>
                </c:pt>
                <c:pt idx="25">
                  <c:v>31.052</c:v>
                </c:pt>
                <c:pt idx="26">
                  <c:v>#N/A</c:v>
                </c:pt>
                <c:pt idx="27">
                  <c:v>#N/A</c:v>
                </c:pt>
                <c:pt idx="28">
                  <c:v>#N/A</c:v>
                </c:pt>
                <c:pt idx="29">
                  <c:v>#N/A</c:v>
                </c:pt>
                <c:pt idx="30">
                  <c:v>#N/A</c:v>
                </c:pt>
                <c:pt idx="31">
                  <c:v>#N/A</c:v>
                </c:pt>
                <c:pt idx="32">
                  <c:v>#N/A</c:v>
                </c:pt>
                <c:pt idx="33">
                  <c:v>#N/A</c:v>
                </c:pt>
                <c:pt idx="34">
                  <c:v>#N/A</c:v>
                </c:pt>
                <c:pt idx="35">
                  <c:v>#N/A</c:v>
                </c:pt>
              </c:numCache>
            </c:numRef>
          </c:yVal>
          <c:smooth val="0"/>
          <c:extLst>
            <c:ext xmlns:c16="http://schemas.microsoft.com/office/drawing/2014/chart" uri="{C3380CC4-5D6E-409C-BE32-E72D297353CC}">
              <c16:uniqueId val="{00000002-0042-4687-9E64-911F7C44A412}"/>
            </c:ext>
          </c:extLst>
        </c:ser>
        <c:ser>
          <c:idx val="3"/>
          <c:order val="3"/>
          <c:tx>
            <c:strRef>
              <c:f>Sheet1!$E$1</c:f>
              <c:strCache>
                <c:ptCount val="1"/>
                <c:pt idx="0">
                  <c:v>2006-6/2016 (N=106)</c:v>
                </c:pt>
              </c:strCache>
            </c:strRef>
          </c:tx>
          <c:spPr>
            <a:ln w="41275">
              <a:solidFill>
                <a:schemeClr val="bg1">
                  <a:lumMod val="50000"/>
                  <a:lumOff val="50000"/>
                </a:schemeClr>
              </a:solidFill>
            </a:ln>
          </c:spPr>
          <c:marker>
            <c:symbol val="none"/>
          </c:marker>
          <c:xVal>
            <c:numRef>
              <c:f>Sheet1!$A$2:$A$37</c:f>
              <c:numCache>
                <c:formatCode>General</c:formatCode>
                <c:ptCount val="36"/>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numCache>
            </c:numRef>
          </c:xVal>
          <c:yVal>
            <c:numRef>
              <c:f>Sheet1!$E$2:$E$37</c:f>
              <c:numCache>
                <c:formatCode>General</c:formatCode>
                <c:ptCount val="36"/>
                <c:pt idx="0">
                  <c:v>100</c:v>
                </c:pt>
                <c:pt idx="1">
                  <c:v>86.792000000000002</c:v>
                </c:pt>
                <c:pt idx="2">
                  <c:v>83.962000000000003</c:v>
                </c:pt>
                <c:pt idx="3">
                  <c:v>83.962000000000003</c:v>
                </c:pt>
                <c:pt idx="4">
                  <c:v>82.075000000000003</c:v>
                </c:pt>
                <c:pt idx="5">
                  <c:v>81.132000000000005</c:v>
                </c:pt>
                <c:pt idx="6">
                  <c:v>79.245000000000005</c:v>
                </c:pt>
                <c:pt idx="7">
                  <c:v>77.358000000000004</c:v>
                </c:pt>
                <c:pt idx="8">
                  <c:v>77.358000000000004</c:v>
                </c:pt>
                <c:pt idx="9">
                  <c:v>76.415000000000006</c:v>
                </c:pt>
                <c:pt idx="10">
                  <c:v>76.415000000000006</c:v>
                </c:pt>
                <c:pt idx="11">
                  <c:v>76.415000000000006</c:v>
                </c:pt>
                <c:pt idx="12">
                  <c:v>76.415000000000006</c:v>
                </c:pt>
                <c:pt idx="13">
                  <c:v>61.494999999999997</c:v>
                </c:pt>
                <c:pt idx="14">
                  <c:v>57.070999999999998</c:v>
                </c:pt>
                <c:pt idx="15">
                  <c:v>52.182000000000002</c:v>
                </c:pt>
                <c:pt idx="16">
                  <c:v>49.432000000000002</c:v>
                </c:pt>
                <c:pt idx="17">
                  <c:v>46.335999999999999</c:v>
                </c:pt>
                <c:pt idx="18">
                  <c:v>44.554000000000002</c:v>
                </c:pt>
                <c:pt idx="19">
                  <c:v>44.554000000000002</c:v>
                </c:pt>
                <c:pt idx="20">
                  <c:v>#N/A</c:v>
                </c:pt>
                <c:pt idx="21">
                  <c:v>#N/A</c:v>
                </c:pt>
                <c:pt idx="22">
                  <c:v>#N/A</c:v>
                </c:pt>
                <c:pt idx="23">
                  <c:v>#N/A</c:v>
                </c:pt>
                <c:pt idx="24">
                  <c:v>#N/A</c:v>
                </c:pt>
                <c:pt idx="25">
                  <c:v>#N/A</c:v>
                </c:pt>
                <c:pt idx="26">
                  <c:v>#N/A</c:v>
                </c:pt>
                <c:pt idx="27">
                  <c:v>#N/A</c:v>
                </c:pt>
                <c:pt idx="28">
                  <c:v>#N/A</c:v>
                </c:pt>
                <c:pt idx="29">
                  <c:v>#N/A</c:v>
                </c:pt>
                <c:pt idx="30">
                  <c:v>#N/A</c:v>
                </c:pt>
                <c:pt idx="31">
                  <c:v>#N/A</c:v>
                </c:pt>
                <c:pt idx="32">
                  <c:v>#N/A</c:v>
                </c:pt>
                <c:pt idx="33">
                  <c:v>#N/A</c:v>
                </c:pt>
                <c:pt idx="34">
                  <c:v>#N/A</c:v>
                </c:pt>
                <c:pt idx="35">
                  <c:v>#N/A</c:v>
                </c:pt>
              </c:numCache>
            </c:numRef>
          </c:yVal>
          <c:smooth val="0"/>
          <c:extLst>
            <c:ext xmlns:c16="http://schemas.microsoft.com/office/drawing/2014/chart" uri="{C3380CC4-5D6E-409C-BE32-E72D297353CC}">
              <c16:uniqueId val="{00000003-0042-4687-9E64-911F7C44A412}"/>
            </c:ext>
          </c:extLst>
        </c:ser>
        <c:dLbls>
          <c:showLegendKey val="0"/>
          <c:showVal val="0"/>
          <c:showCatName val="0"/>
          <c:showSerName val="0"/>
          <c:showPercent val="0"/>
          <c:showBubbleSize val="0"/>
        </c:dLbls>
        <c:axId val="401184576"/>
        <c:axId val="401184968"/>
      </c:scatterChart>
      <c:valAx>
        <c:axId val="401184576"/>
        <c:scaling>
          <c:orientation val="minMax"/>
          <c:max val="23"/>
          <c:min val="0"/>
        </c:scaling>
        <c:delete val="0"/>
        <c:axPos val="b"/>
        <c:title>
          <c:tx>
            <c:rich>
              <a:bodyPr/>
              <a:lstStyle/>
              <a:p>
                <a:pPr>
                  <a:defRPr sz="1700">
                    <a:solidFill>
                      <a:schemeClr val="bg2"/>
                    </a:solidFill>
                  </a:defRPr>
                </a:pPr>
                <a:r>
                  <a:rPr lang="en-US" sz="1700" dirty="0" smtClean="0">
                    <a:solidFill>
                      <a:schemeClr val="bg2"/>
                    </a:solidFill>
                  </a:rPr>
                  <a:t>Years</a:t>
                </a:r>
                <a:endParaRPr lang="en-US" sz="1700" dirty="0">
                  <a:solidFill>
                    <a:schemeClr val="bg2"/>
                  </a:solidFill>
                </a:endParaRPr>
              </a:p>
            </c:rich>
          </c:tx>
          <c:layout/>
          <c:overlay val="0"/>
        </c:title>
        <c:numFmt formatCode="#,##0" sourceLinked="0"/>
        <c:majorTickMark val="out"/>
        <c:minorTickMark val="none"/>
        <c:tickLblPos val="nextTo"/>
        <c:spPr>
          <a:ln>
            <a:solidFill>
              <a:schemeClr val="bg2"/>
            </a:solidFill>
          </a:ln>
        </c:spPr>
        <c:txPr>
          <a:bodyPr rot="0"/>
          <a:lstStyle/>
          <a:p>
            <a:pPr>
              <a:defRPr sz="1500" b="1">
                <a:solidFill>
                  <a:schemeClr val="bg2"/>
                </a:solidFill>
              </a:defRPr>
            </a:pPr>
            <a:endParaRPr lang="en-US"/>
          </a:p>
        </c:txPr>
        <c:crossAx val="401184968"/>
        <c:crosses val="autoZero"/>
        <c:crossBetween val="midCat"/>
        <c:majorUnit val="1"/>
      </c:valAx>
      <c:valAx>
        <c:axId val="401184968"/>
        <c:scaling>
          <c:orientation val="minMax"/>
          <c:max val="100"/>
          <c:min val="0"/>
        </c:scaling>
        <c:delete val="0"/>
        <c:axPos val="l"/>
        <c:majorGridlines>
          <c:spPr>
            <a:ln>
              <a:solidFill>
                <a:schemeClr val="bg2"/>
              </a:solidFill>
              <a:prstDash val="sysDash"/>
            </a:ln>
          </c:spPr>
        </c:majorGridlines>
        <c:title>
          <c:tx>
            <c:rich>
              <a:bodyPr rot="-5400000" vert="horz"/>
              <a:lstStyle/>
              <a:p>
                <a:pPr>
                  <a:defRPr sz="1700">
                    <a:solidFill>
                      <a:schemeClr val="bg2"/>
                    </a:solidFill>
                  </a:defRPr>
                </a:pPr>
                <a:r>
                  <a:rPr lang="en-US" sz="1700" b="1" i="0" baseline="0" dirty="0" smtClean="0">
                    <a:solidFill>
                      <a:schemeClr val="bg2"/>
                    </a:solidFill>
                  </a:rPr>
                  <a:t>Survival (%)</a:t>
                </a:r>
                <a:endParaRPr lang="en-US" sz="1700" b="1" i="0" baseline="0" dirty="0">
                  <a:solidFill>
                    <a:schemeClr val="bg2"/>
                  </a:solidFill>
                </a:endParaRPr>
              </a:p>
            </c:rich>
          </c:tx>
          <c:layout/>
          <c:overlay val="0"/>
        </c:title>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401184576"/>
        <c:crosses val="autoZero"/>
        <c:crossBetween val="midCat"/>
        <c:majorUnit val="25"/>
      </c:valAx>
      <c:spPr>
        <a:noFill/>
        <a:ln>
          <a:solidFill>
            <a:schemeClr val="bg2"/>
          </a:solidFill>
        </a:ln>
      </c:spPr>
    </c:plotArea>
    <c:legend>
      <c:legendPos val="r"/>
      <c:layout>
        <c:manualLayout>
          <c:xMode val="edge"/>
          <c:yMode val="edge"/>
          <c:x val="0.43050879148955939"/>
          <c:y val="6.6669841673016678E-2"/>
          <c:w val="0.52609144542772857"/>
          <c:h val="0.14229701126068919"/>
        </c:manualLayout>
      </c:layout>
      <c:overlay val="1"/>
      <c:spPr>
        <a:noFill/>
        <a:ln>
          <a:solidFill>
            <a:schemeClr val="bg2"/>
          </a:solidFill>
        </a:ln>
      </c:spPr>
      <c:txPr>
        <a:bodyPr/>
        <a:lstStyle/>
        <a:p>
          <a:pPr>
            <a:defRPr sz="14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6799293893573043E-2"/>
          <c:y val="3.3590508847684365E-2"/>
          <c:w val="0.87737962511323264"/>
          <c:h val="0.80568876471086259"/>
        </c:manualLayout>
      </c:layout>
      <c:scatterChart>
        <c:scatterStyle val="lineMarker"/>
        <c:varyColors val="0"/>
        <c:ser>
          <c:idx val="0"/>
          <c:order val="0"/>
          <c:tx>
            <c:strRef>
              <c:f>Sheet1!$B$1</c:f>
              <c:strCache>
                <c:ptCount val="1"/>
                <c:pt idx="0">
                  <c:v>1985-1989 (N=98)</c:v>
                </c:pt>
              </c:strCache>
            </c:strRef>
          </c:tx>
          <c:spPr>
            <a:ln w="41275">
              <a:solidFill>
                <a:srgbClr val="00B0F0"/>
              </a:solidFill>
            </a:ln>
          </c:spPr>
          <c:marker>
            <c:symbol val="none"/>
          </c:marker>
          <c:xVal>
            <c:numRef>
              <c:f>Sheet1!$A$2:$A$22</c:f>
              <c:numCache>
                <c:formatCode>General</c:formatCode>
                <c:ptCount val="2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numCache>
            </c:numRef>
          </c:xVal>
          <c:yVal>
            <c:numRef>
              <c:f>Sheet1!$B$2:$B$22</c:f>
              <c:numCache>
                <c:formatCode>General</c:formatCode>
                <c:ptCount val="21"/>
                <c:pt idx="0">
                  <c:v>100</c:v>
                </c:pt>
                <c:pt idx="1">
                  <c:v>100</c:v>
                </c:pt>
                <c:pt idx="2">
                  <c:v>83.24</c:v>
                </c:pt>
                <c:pt idx="3">
                  <c:v>75.38</c:v>
                </c:pt>
                <c:pt idx="4">
                  <c:v>73.06</c:v>
                </c:pt>
                <c:pt idx="5">
                  <c:v>68.421999999999997</c:v>
                </c:pt>
                <c:pt idx="6">
                  <c:v>61.091000000000001</c:v>
                </c:pt>
                <c:pt idx="7">
                  <c:v>55.777999999999999</c:v>
                </c:pt>
                <c:pt idx="8">
                  <c:v>52.917999999999999</c:v>
                </c:pt>
                <c:pt idx="9">
                  <c:v>50.058</c:v>
                </c:pt>
                <c:pt idx="10">
                  <c:v>50.058</c:v>
                </c:pt>
                <c:pt idx="11">
                  <c:v>47.024000000000001</c:v>
                </c:pt>
                <c:pt idx="12">
                  <c:v>40.956000000000003</c:v>
                </c:pt>
                <c:pt idx="13">
                  <c:v>37.805999999999997</c:v>
                </c:pt>
                <c:pt idx="14">
                  <c:v>32.936999999999998</c:v>
                </c:pt>
                <c:pt idx="15">
                  <c:v>27.736000000000001</c:v>
                </c:pt>
                <c:pt idx="16">
                  <c:v>27.736000000000001</c:v>
                </c:pt>
                <c:pt idx="17">
                  <c:v>25.887</c:v>
                </c:pt>
                <c:pt idx="18">
                  <c:v>25.887</c:v>
                </c:pt>
                <c:pt idx="19">
                  <c:v>25.887</c:v>
                </c:pt>
                <c:pt idx="20">
                  <c:v>25.887</c:v>
                </c:pt>
              </c:numCache>
            </c:numRef>
          </c:yVal>
          <c:smooth val="0"/>
          <c:extLst>
            <c:ext xmlns:c16="http://schemas.microsoft.com/office/drawing/2014/chart" uri="{C3380CC4-5D6E-409C-BE32-E72D297353CC}">
              <c16:uniqueId val="{00000000-D68D-40A9-BE22-69F9F808156D}"/>
            </c:ext>
          </c:extLst>
        </c:ser>
        <c:ser>
          <c:idx val="1"/>
          <c:order val="1"/>
          <c:tx>
            <c:strRef>
              <c:f>Sheet1!$C$1</c:f>
              <c:strCache>
                <c:ptCount val="1"/>
                <c:pt idx="0">
                  <c:v>1990-1999 (N=227)</c:v>
                </c:pt>
              </c:strCache>
            </c:strRef>
          </c:tx>
          <c:spPr>
            <a:ln w="41275">
              <a:solidFill>
                <a:srgbClr val="FF0000"/>
              </a:solidFill>
              <a:prstDash val="solid"/>
            </a:ln>
          </c:spPr>
          <c:marker>
            <c:symbol val="none"/>
          </c:marker>
          <c:xVal>
            <c:numRef>
              <c:f>Sheet1!$A$2:$A$22</c:f>
              <c:numCache>
                <c:formatCode>General</c:formatCode>
                <c:ptCount val="2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numCache>
            </c:numRef>
          </c:xVal>
          <c:yVal>
            <c:numRef>
              <c:f>Sheet1!$C$2:$C$22</c:f>
              <c:numCache>
                <c:formatCode>General</c:formatCode>
                <c:ptCount val="21"/>
                <c:pt idx="0">
                  <c:v>100</c:v>
                </c:pt>
                <c:pt idx="1">
                  <c:v>100</c:v>
                </c:pt>
                <c:pt idx="2">
                  <c:v>85.463999999999999</c:v>
                </c:pt>
                <c:pt idx="3">
                  <c:v>75.271000000000001</c:v>
                </c:pt>
                <c:pt idx="4">
                  <c:v>63.808</c:v>
                </c:pt>
                <c:pt idx="5">
                  <c:v>57.826999999999998</c:v>
                </c:pt>
                <c:pt idx="6">
                  <c:v>52.16</c:v>
                </c:pt>
                <c:pt idx="7">
                  <c:v>48.545000000000002</c:v>
                </c:pt>
                <c:pt idx="8">
                  <c:v>43.814999999999998</c:v>
                </c:pt>
                <c:pt idx="9">
                  <c:v>41.664000000000001</c:v>
                </c:pt>
                <c:pt idx="10">
                  <c:v>39.491999999999997</c:v>
                </c:pt>
                <c:pt idx="11">
                  <c:v>35.652999999999999</c:v>
                </c:pt>
                <c:pt idx="12">
                  <c:v>33.999000000000002</c:v>
                </c:pt>
                <c:pt idx="13">
                  <c:v>31.116</c:v>
                </c:pt>
                <c:pt idx="14">
                  <c:v>29.940999999999999</c:v>
                </c:pt>
                <c:pt idx="15">
                  <c:v>29.940999999999999</c:v>
                </c:pt>
                <c:pt idx="16">
                  <c:v>28.706</c:v>
                </c:pt>
                <c:pt idx="17">
                  <c:v>25.443999999999999</c:v>
                </c:pt>
                <c:pt idx="18">
                  <c:v>23.99</c:v>
                </c:pt>
                <c:pt idx="19">
                  <c:v>21.562000000000001</c:v>
                </c:pt>
                <c:pt idx="20">
                  <c:v>20.699000000000002</c:v>
                </c:pt>
              </c:numCache>
            </c:numRef>
          </c:yVal>
          <c:smooth val="0"/>
          <c:extLst>
            <c:ext xmlns:c16="http://schemas.microsoft.com/office/drawing/2014/chart" uri="{C3380CC4-5D6E-409C-BE32-E72D297353CC}">
              <c16:uniqueId val="{00000001-D68D-40A9-BE22-69F9F808156D}"/>
            </c:ext>
          </c:extLst>
        </c:ser>
        <c:ser>
          <c:idx val="2"/>
          <c:order val="2"/>
          <c:tx>
            <c:strRef>
              <c:f>Sheet1!$D$1</c:f>
              <c:strCache>
                <c:ptCount val="1"/>
                <c:pt idx="0">
                  <c:v>2000-2005 (N=62)</c:v>
                </c:pt>
              </c:strCache>
            </c:strRef>
          </c:tx>
          <c:spPr>
            <a:ln w="41275">
              <a:solidFill>
                <a:srgbClr val="00B050"/>
              </a:solidFill>
              <a:prstDash val="solid"/>
            </a:ln>
          </c:spPr>
          <c:marker>
            <c:symbol val="none"/>
          </c:marker>
          <c:xVal>
            <c:numRef>
              <c:f>Sheet1!$A$2:$A$22</c:f>
              <c:numCache>
                <c:formatCode>General</c:formatCode>
                <c:ptCount val="2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numCache>
            </c:numRef>
          </c:xVal>
          <c:yVal>
            <c:numRef>
              <c:f>Sheet1!$D$2:$D$22</c:f>
              <c:numCache>
                <c:formatCode>General</c:formatCode>
                <c:ptCount val="21"/>
                <c:pt idx="0">
                  <c:v>100</c:v>
                </c:pt>
                <c:pt idx="1">
                  <c:v>100</c:v>
                </c:pt>
                <c:pt idx="2">
                  <c:v>90.164000000000001</c:v>
                </c:pt>
                <c:pt idx="3">
                  <c:v>80.201999999999998</c:v>
                </c:pt>
                <c:pt idx="4">
                  <c:v>73.518000000000001</c:v>
                </c:pt>
                <c:pt idx="5">
                  <c:v>70.177000000000007</c:v>
                </c:pt>
                <c:pt idx="6">
                  <c:v>66.834999999999994</c:v>
                </c:pt>
                <c:pt idx="7">
                  <c:v>63.311999999999998</c:v>
                </c:pt>
                <c:pt idx="8">
                  <c:v>59.588000000000001</c:v>
                </c:pt>
                <c:pt idx="9">
                  <c:v>54.002000000000002</c:v>
                </c:pt>
                <c:pt idx="10">
                  <c:v>52.139000000000003</c:v>
                </c:pt>
                <c:pt idx="11">
                  <c:v>52.139000000000003</c:v>
                </c:pt>
                <c:pt idx="12">
                  <c:v>47.606000000000002</c:v>
                </c:pt>
                <c:pt idx="13">
                  <c:v>44.63</c:v>
                </c:pt>
                <c:pt idx="14">
                  <c:v>44.63</c:v>
                </c:pt>
                <c:pt idx="15">
                  <c:v>#N/A</c:v>
                </c:pt>
                <c:pt idx="16">
                  <c:v>#N/A</c:v>
                </c:pt>
                <c:pt idx="17">
                  <c:v>#N/A</c:v>
                </c:pt>
                <c:pt idx="18">
                  <c:v>#N/A</c:v>
                </c:pt>
                <c:pt idx="19">
                  <c:v>#N/A</c:v>
                </c:pt>
                <c:pt idx="20">
                  <c:v>#N/A</c:v>
                </c:pt>
              </c:numCache>
            </c:numRef>
          </c:yVal>
          <c:smooth val="0"/>
          <c:extLst>
            <c:ext xmlns:c16="http://schemas.microsoft.com/office/drawing/2014/chart" uri="{C3380CC4-5D6E-409C-BE32-E72D297353CC}">
              <c16:uniqueId val="{00000002-D68D-40A9-BE22-69F9F808156D}"/>
            </c:ext>
          </c:extLst>
        </c:ser>
        <c:ser>
          <c:idx val="3"/>
          <c:order val="3"/>
          <c:tx>
            <c:strRef>
              <c:f>Sheet1!$E$1</c:f>
              <c:strCache>
                <c:ptCount val="1"/>
                <c:pt idx="0">
                  <c:v>2006-6/2016 (N=80)</c:v>
                </c:pt>
              </c:strCache>
            </c:strRef>
          </c:tx>
          <c:spPr>
            <a:ln w="41275">
              <a:solidFill>
                <a:schemeClr val="bg1">
                  <a:lumMod val="50000"/>
                  <a:lumOff val="50000"/>
                </a:schemeClr>
              </a:solidFill>
            </a:ln>
          </c:spPr>
          <c:marker>
            <c:symbol val="none"/>
          </c:marker>
          <c:xVal>
            <c:numRef>
              <c:f>Sheet1!$A$2:$A$22</c:f>
              <c:numCache>
                <c:formatCode>General</c:formatCode>
                <c:ptCount val="2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numCache>
            </c:numRef>
          </c:xVal>
          <c:yVal>
            <c:numRef>
              <c:f>Sheet1!$E$2:$E$22</c:f>
              <c:numCache>
                <c:formatCode>General</c:formatCode>
                <c:ptCount val="21"/>
                <c:pt idx="0">
                  <c:v>100</c:v>
                </c:pt>
                <c:pt idx="1">
                  <c:v>100</c:v>
                </c:pt>
                <c:pt idx="2">
                  <c:v>80.474000000000004</c:v>
                </c:pt>
                <c:pt idx="3">
                  <c:v>74.685000000000002</c:v>
                </c:pt>
                <c:pt idx="4">
                  <c:v>68.287000000000006</c:v>
                </c:pt>
                <c:pt idx="5">
                  <c:v>64.688000000000002</c:v>
                </c:pt>
                <c:pt idx="6">
                  <c:v>60.637</c:v>
                </c:pt>
                <c:pt idx="7">
                  <c:v>58.305</c:v>
                </c:pt>
                <c:pt idx="8">
                  <c:v>58.305</c:v>
                </c:pt>
                <c:pt idx="9">
                  <c:v>#N/A</c:v>
                </c:pt>
                <c:pt idx="10">
                  <c:v>#N/A</c:v>
                </c:pt>
                <c:pt idx="11">
                  <c:v>#N/A</c:v>
                </c:pt>
                <c:pt idx="12">
                  <c:v>#N/A</c:v>
                </c:pt>
                <c:pt idx="13">
                  <c:v>#N/A</c:v>
                </c:pt>
                <c:pt idx="14">
                  <c:v>#N/A</c:v>
                </c:pt>
                <c:pt idx="15">
                  <c:v>#N/A</c:v>
                </c:pt>
                <c:pt idx="16">
                  <c:v>#N/A</c:v>
                </c:pt>
                <c:pt idx="17">
                  <c:v>#N/A</c:v>
                </c:pt>
                <c:pt idx="18">
                  <c:v>#N/A</c:v>
                </c:pt>
                <c:pt idx="19">
                  <c:v>#N/A</c:v>
                </c:pt>
                <c:pt idx="20">
                  <c:v>#N/A</c:v>
                </c:pt>
              </c:numCache>
            </c:numRef>
          </c:yVal>
          <c:smooth val="0"/>
          <c:extLst>
            <c:ext xmlns:c16="http://schemas.microsoft.com/office/drawing/2014/chart" uri="{C3380CC4-5D6E-409C-BE32-E72D297353CC}">
              <c16:uniqueId val="{00000003-D68D-40A9-BE22-69F9F808156D}"/>
            </c:ext>
          </c:extLst>
        </c:ser>
        <c:dLbls>
          <c:showLegendKey val="0"/>
          <c:showVal val="0"/>
          <c:showCatName val="0"/>
          <c:showSerName val="0"/>
          <c:showPercent val="0"/>
          <c:showBubbleSize val="0"/>
        </c:dLbls>
        <c:axId val="401186536"/>
        <c:axId val="401186928"/>
      </c:scatterChart>
      <c:valAx>
        <c:axId val="401186536"/>
        <c:scaling>
          <c:orientation val="minMax"/>
          <c:max val="20"/>
          <c:min val="0"/>
        </c:scaling>
        <c:delete val="0"/>
        <c:axPos val="b"/>
        <c:title>
          <c:tx>
            <c:rich>
              <a:bodyPr/>
              <a:lstStyle/>
              <a:p>
                <a:pPr>
                  <a:defRPr sz="1700">
                    <a:solidFill>
                      <a:schemeClr val="bg2"/>
                    </a:solidFill>
                  </a:defRPr>
                </a:pPr>
                <a:r>
                  <a:rPr lang="en-US" sz="1700" dirty="0" smtClean="0">
                    <a:solidFill>
                      <a:schemeClr val="bg2"/>
                    </a:solidFill>
                  </a:rPr>
                  <a:t>Years</a:t>
                </a:r>
                <a:endParaRPr lang="en-US" sz="1700" dirty="0">
                  <a:solidFill>
                    <a:schemeClr val="bg2"/>
                  </a:solidFill>
                </a:endParaRPr>
              </a:p>
            </c:rich>
          </c:tx>
          <c:layout/>
          <c:overlay val="0"/>
        </c:title>
        <c:numFmt formatCode="#,##0" sourceLinked="0"/>
        <c:majorTickMark val="out"/>
        <c:minorTickMark val="none"/>
        <c:tickLblPos val="nextTo"/>
        <c:spPr>
          <a:ln>
            <a:solidFill>
              <a:schemeClr val="bg2"/>
            </a:solidFill>
          </a:ln>
        </c:spPr>
        <c:txPr>
          <a:bodyPr rot="0"/>
          <a:lstStyle/>
          <a:p>
            <a:pPr>
              <a:defRPr sz="1500" b="1">
                <a:solidFill>
                  <a:schemeClr val="bg2"/>
                </a:solidFill>
              </a:defRPr>
            </a:pPr>
            <a:endParaRPr lang="en-US"/>
          </a:p>
        </c:txPr>
        <c:crossAx val="401186928"/>
        <c:crosses val="autoZero"/>
        <c:crossBetween val="midCat"/>
        <c:majorUnit val="1"/>
      </c:valAx>
      <c:valAx>
        <c:axId val="401186928"/>
        <c:scaling>
          <c:orientation val="minMax"/>
          <c:max val="100"/>
          <c:min val="0"/>
        </c:scaling>
        <c:delete val="0"/>
        <c:axPos val="l"/>
        <c:majorGridlines>
          <c:spPr>
            <a:ln>
              <a:solidFill>
                <a:schemeClr val="bg2"/>
              </a:solidFill>
              <a:prstDash val="sysDash"/>
            </a:ln>
          </c:spPr>
        </c:majorGridlines>
        <c:title>
          <c:tx>
            <c:rich>
              <a:bodyPr rot="-5400000" vert="horz"/>
              <a:lstStyle/>
              <a:p>
                <a:pPr>
                  <a:defRPr sz="1700">
                    <a:solidFill>
                      <a:schemeClr val="bg2"/>
                    </a:solidFill>
                  </a:defRPr>
                </a:pPr>
                <a:r>
                  <a:rPr lang="en-US" sz="1700" b="1" i="0" baseline="0" dirty="0" smtClean="0">
                    <a:solidFill>
                      <a:schemeClr val="bg2"/>
                    </a:solidFill>
                  </a:rPr>
                  <a:t>Survival (%)</a:t>
                </a:r>
                <a:endParaRPr lang="en-US" sz="1700" b="1" i="0" baseline="0" dirty="0">
                  <a:solidFill>
                    <a:schemeClr val="bg2"/>
                  </a:solidFill>
                </a:endParaRPr>
              </a:p>
            </c:rich>
          </c:tx>
          <c:layout/>
          <c:overlay val="0"/>
        </c:title>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401186536"/>
        <c:crosses val="autoZero"/>
        <c:crossBetween val="midCat"/>
        <c:majorUnit val="25"/>
      </c:valAx>
      <c:spPr>
        <a:noFill/>
        <a:ln>
          <a:solidFill>
            <a:schemeClr val="bg2"/>
          </a:solidFill>
        </a:ln>
      </c:spPr>
    </c:plotArea>
    <c:legend>
      <c:legendPos val="r"/>
      <c:layout>
        <c:manualLayout>
          <c:xMode val="edge"/>
          <c:yMode val="edge"/>
          <c:x val="0.49393062039811386"/>
          <c:y val="6.3981669630005927E-2"/>
          <c:w val="0.46034666573757932"/>
          <c:h val="0.14498518330369994"/>
        </c:manualLayout>
      </c:layout>
      <c:overlay val="1"/>
      <c:spPr>
        <a:noFill/>
        <a:ln>
          <a:solidFill>
            <a:schemeClr val="bg2"/>
          </a:solidFill>
        </a:ln>
      </c:spPr>
      <c:txPr>
        <a:bodyPr/>
        <a:lstStyle/>
        <a:p>
          <a:pPr>
            <a:defRPr sz="14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564885141569696"/>
          <c:y val="3.9152185718164582E-2"/>
          <c:w val="0.8596805100689866"/>
          <c:h val="0.80522535976106357"/>
        </c:manualLayout>
      </c:layout>
      <c:barChart>
        <c:barDir val="col"/>
        <c:grouping val="clustered"/>
        <c:varyColors val="0"/>
        <c:ser>
          <c:idx val="0"/>
          <c:order val="0"/>
          <c:tx>
            <c:strRef>
              <c:f>Sheet1!$B$1</c:f>
              <c:strCache>
                <c:ptCount val="1"/>
                <c:pt idx="0">
                  <c:v>N</c:v>
                </c:pt>
              </c:strCache>
            </c:strRef>
          </c:tx>
          <c:spPr>
            <a:gradFill flip="none" rotWithShape="1">
              <a:gsLst>
                <a:gs pos="0">
                  <a:srgbClr val="208C03"/>
                </a:gs>
                <a:gs pos="50000">
                  <a:srgbClr val="20F703"/>
                </a:gs>
                <a:gs pos="100000">
                  <a:srgbClr val="208C03"/>
                </a:gs>
              </a:gsLst>
              <a:lin ang="10800000" scaled="1"/>
              <a:tileRect/>
            </a:gradFill>
            <a:ln>
              <a:solidFill>
                <a:schemeClr val="bg2"/>
              </a:solidFill>
            </a:ln>
          </c:spPr>
          <c:invertIfNegative val="0"/>
          <c:dLbls>
            <c:dLbl>
              <c:idx val="0"/>
              <c:layout>
                <c:manualLayout>
                  <c:x val="-1.4749262536873156E-3"/>
                  <c:y val="5.7471264367816282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66A9-4822-B524-72AA672E5265}"/>
                </c:ext>
              </c:extLst>
            </c:dLbl>
            <c:dLbl>
              <c:idx val="3"/>
              <c:layout>
                <c:manualLayout>
                  <c:x val="0"/>
                  <c:y val="-1.7241379310344827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66A9-4822-B524-72AA672E5265}"/>
                </c:ext>
              </c:extLst>
            </c:dLbl>
            <c:spPr>
              <a:noFill/>
            </c:spPr>
            <c:txPr>
              <a:bodyPr/>
              <a:lstStyle/>
              <a:p>
                <a:pPr>
                  <a:defRPr sz="1400" b="1">
                    <a:solidFill>
                      <a:schemeClr val="bg2"/>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Sheet1!$A$2:$A$7</c:f>
              <c:strCache>
                <c:ptCount val="6"/>
                <c:pt idx="0">
                  <c:v>0-10</c:v>
                </c:pt>
                <c:pt idx="1">
                  <c:v>11-17</c:v>
                </c:pt>
                <c:pt idx="2">
                  <c:v>18-34</c:v>
                </c:pt>
                <c:pt idx="3">
                  <c:v>35-49</c:v>
                </c:pt>
                <c:pt idx="4">
                  <c:v>50-59</c:v>
                </c:pt>
                <c:pt idx="5">
                  <c:v>60+</c:v>
                </c:pt>
              </c:strCache>
            </c:strRef>
          </c:cat>
          <c:val>
            <c:numRef>
              <c:f>Sheet1!$B$2:$B$7</c:f>
              <c:numCache>
                <c:formatCode>General</c:formatCode>
                <c:ptCount val="6"/>
                <c:pt idx="0">
                  <c:v>352</c:v>
                </c:pt>
                <c:pt idx="1">
                  <c:v>169</c:v>
                </c:pt>
                <c:pt idx="2">
                  <c:v>70</c:v>
                </c:pt>
                <c:pt idx="3">
                  <c:v>44</c:v>
                </c:pt>
                <c:pt idx="4">
                  <c:v>11</c:v>
                </c:pt>
                <c:pt idx="5">
                  <c:v>1</c:v>
                </c:pt>
              </c:numCache>
            </c:numRef>
          </c:val>
          <c:extLst>
            <c:ext xmlns:c16="http://schemas.microsoft.com/office/drawing/2014/chart" uri="{C3380CC4-5D6E-409C-BE32-E72D297353CC}">
              <c16:uniqueId val="{00000002-66A9-4822-B524-72AA672E5265}"/>
            </c:ext>
          </c:extLst>
        </c:ser>
        <c:dLbls>
          <c:showLegendKey val="0"/>
          <c:showVal val="0"/>
          <c:showCatName val="0"/>
          <c:showSerName val="0"/>
          <c:showPercent val="0"/>
          <c:showBubbleSize val="0"/>
        </c:dLbls>
        <c:gapWidth val="35"/>
        <c:axId val="395243696"/>
        <c:axId val="395244088"/>
      </c:barChart>
      <c:catAx>
        <c:axId val="395243696"/>
        <c:scaling>
          <c:orientation val="minMax"/>
        </c:scaling>
        <c:delete val="0"/>
        <c:axPos val="b"/>
        <c:title>
          <c:tx>
            <c:rich>
              <a:bodyPr/>
              <a:lstStyle/>
              <a:p>
                <a:pPr>
                  <a:defRPr sz="1700">
                    <a:solidFill>
                      <a:schemeClr val="bg2"/>
                    </a:solidFill>
                  </a:defRPr>
                </a:pPr>
                <a:r>
                  <a:rPr lang="en-US" sz="1700" dirty="0" smtClean="0">
                    <a:solidFill>
                      <a:schemeClr val="bg2"/>
                    </a:solidFill>
                  </a:rPr>
                  <a:t>Donor  Age (Years)</a:t>
                </a:r>
                <a:endParaRPr lang="en-US" sz="1700" dirty="0">
                  <a:solidFill>
                    <a:schemeClr val="bg2"/>
                  </a:solidFill>
                </a:endParaRPr>
              </a:p>
            </c:rich>
          </c:tx>
          <c:layout/>
          <c:overlay val="0"/>
        </c:title>
        <c:numFmt formatCode="General" sourceLinked="1"/>
        <c:majorTickMark val="out"/>
        <c:minorTickMark val="none"/>
        <c:tickLblPos val="nextTo"/>
        <c:spPr>
          <a:ln>
            <a:solidFill>
              <a:schemeClr val="bg2"/>
            </a:solidFill>
          </a:ln>
        </c:spPr>
        <c:txPr>
          <a:bodyPr rot="0"/>
          <a:lstStyle/>
          <a:p>
            <a:pPr>
              <a:defRPr sz="1500" b="1">
                <a:solidFill>
                  <a:schemeClr val="bg2"/>
                </a:solidFill>
              </a:defRPr>
            </a:pPr>
            <a:endParaRPr lang="en-US"/>
          </a:p>
        </c:txPr>
        <c:crossAx val="395244088"/>
        <c:crosses val="autoZero"/>
        <c:auto val="1"/>
        <c:lblAlgn val="ctr"/>
        <c:lblOffset val="100"/>
        <c:tickLblSkip val="1"/>
        <c:noMultiLvlLbl val="0"/>
      </c:catAx>
      <c:valAx>
        <c:axId val="395244088"/>
        <c:scaling>
          <c:orientation val="minMax"/>
          <c:max val="400"/>
        </c:scaling>
        <c:delete val="0"/>
        <c:axPos val="l"/>
        <c:majorGridlines>
          <c:spPr>
            <a:ln>
              <a:solidFill>
                <a:schemeClr val="bg2"/>
              </a:solidFill>
              <a:prstDash val="sysDash"/>
            </a:ln>
          </c:spPr>
        </c:majorGridlines>
        <c:title>
          <c:tx>
            <c:rich>
              <a:bodyPr rot="-5400000" vert="horz"/>
              <a:lstStyle/>
              <a:p>
                <a:pPr>
                  <a:defRPr sz="1700">
                    <a:solidFill>
                      <a:schemeClr val="bg2"/>
                    </a:solidFill>
                  </a:defRPr>
                </a:pPr>
                <a:r>
                  <a:rPr lang="en-US" sz="1700" b="1" i="0" baseline="0" dirty="0" smtClean="0">
                    <a:solidFill>
                      <a:schemeClr val="bg2"/>
                    </a:solidFill>
                  </a:rPr>
                  <a:t>Number of Transplants</a:t>
                </a:r>
                <a:endParaRPr lang="en-US" sz="1700" b="1" i="0" baseline="0" dirty="0">
                  <a:solidFill>
                    <a:schemeClr val="bg2"/>
                  </a:solidFill>
                </a:endParaRPr>
              </a:p>
            </c:rich>
          </c:tx>
          <c:layout>
            <c:manualLayout>
              <c:xMode val="edge"/>
              <c:yMode val="edge"/>
              <c:x val="9.6357977376721761E-4"/>
              <c:y val="0.18724613087157313"/>
            </c:manualLayout>
          </c:layout>
          <c:overlay val="0"/>
        </c:title>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395243696"/>
        <c:crosses val="autoZero"/>
        <c:crossBetween val="between"/>
        <c:majorUnit val="50"/>
      </c:valAx>
      <c:spPr>
        <a:noFill/>
        <a:ln>
          <a:solidFill>
            <a:schemeClr val="bg2"/>
          </a:solidFill>
        </a:ln>
      </c:spPr>
    </c:plotArea>
    <c:plotVisOnly val="1"/>
    <c:dispBlanksAs val="gap"/>
    <c:showDLblsOverMax val="0"/>
  </c:chart>
  <c:txPr>
    <a:bodyPr/>
    <a:lstStyle/>
    <a:p>
      <a:pPr>
        <a:defRPr sz="1800"/>
      </a:pPr>
      <a:endParaRPr lang="en-US"/>
    </a:p>
  </c:txPr>
  <c:externalData r:id="rId1">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282396903776858"/>
          <c:y val="3.0986302493438322E-2"/>
          <c:w val="0.86853006759110862"/>
          <c:h val="0.77074252815172339"/>
        </c:manualLayout>
      </c:layout>
      <c:lineChart>
        <c:grouping val="standard"/>
        <c:varyColors val="0"/>
        <c:ser>
          <c:idx val="0"/>
          <c:order val="0"/>
          <c:tx>
            <c:strRef>
              <c:f>Sheet1!$A$2</c:f>
              <c:strCache>
                <c:ptCount val="1"/>
                <c:pt idx="0">
                  <c:v>OB/BOS</c:v>
                </c:pt>
              </c:strCache>
            </c:strRef>
          </c:tx>
          <c:spPr>
            <a:ln w="41275">
              <a:solidFill>
                <a:srgbClr val="FF0000"/>
              </a:solidFill>
            </a:ln>
          </c:spPr>
          <c:marker>
            <c:symbol val="diamond"/>
            <c:size val="9"/>
            <c:spPr>
              <a:solidFill>
                <a:srgbClr val="FF0000"/>
              </a:solidFill>
              <a:ln>
                <a:solidFill>
                  <a:srgbClr val="FF0000"/>
                </a:solidFill>
              </a:ln>
            </c:spPr>
          </c:marker>
          <c:cat>
            <c:strRef>
              <c:f>Sheet1!$B$1:$F$1</c:f>
              <c:strCache>
                <c:ptCount val="5"/>
                <c:pt idx="0">
                  <c:v>0-30 Days
(N = 28)</c:v>
                </c:pt>
                <c:pt idx="1">
                  <c:v>31 Days - 1 Year
(N  = 19)</c:v>
                </c:pt>
                <c:pt idx="2">
                  <c:v>&gt;1 Year - 3 Years
(N = 31)</c:v>
                </c:pt>
                <c:pt idx="3">
                  <c:v>&gt;3 Years - 5 Years (N = 14)</c:v>
                </c:pt>
                <c:pt idx="4">
                  <c:v>&gt;5 Years
(N = 62)</c:v>
                </c:pt>
              </c:strCache>
            </c:strRef>
          </c:cat>
          <c:val>
            <c:numRef>
              <c:f>Sheet1!$B$2:$F$2</c:f>
              <c:numCache>
                <c:formatCode>General</c:formatCode>
                <c:ptCount val="5"/>
                <c:pt idx="0">
                  <c:v>0</c:v>
                </c:pt>
                <c:pt idx="1">
                  <c:v>5.3</c:v>
                </c:pt>
                <c:pt idx="2">
                  <c:v>38.700000000000003</c:v>
                </c:pt>
                <c:pt idx="3">
                  <c:v>35.700000000000003</c:v>
                </c:pt>
                <c:pt idx="4">
                  <c:v>19.399999999999999</c:v>
                </c:pt>
              </c:numCache>
            </c:numRef>
          </c:val>
          <c:smooth val="0"/>
          <c:extLst>
            <c:ext xmlns:c16="http://schemas.microsoft.com/office/drawing/2014/chart" uri="{C3380CC4-5D6E-409C-BE32-E72D297353CC}">
              <c16:uniqueId val="{00000000-B60C-4A4C-AADC-4D1677721807}"/>
            </c:ext>
          </c:extLst>
        </c:ser>
        <c:ser>
          <c:idx val="1"/>
          <c:order val="1"/>
          <c:tx>
            <c:strRef>
              <c:f>Sheet1!$A$3</c:f>
              <c:strCache>
                <c:ptCount val="1"/>
                <c:pt idx="0">
                  <c:v>Infection (Non-CMV)</c:v>
                </c:pt>
              </c:strCache>
            </c:strRef>
          </c:tx>
          <c:spPr>
            <a:ln w="41275">
              <a:solidFill>
                <a:srgbClr val="9933FF"/>
              </a:solidFill>
              <a:prstDash val="solid"/>
            </a:ln>
          </c:spPr>
          <c:marker>
            <c:symbol val="diamond"/>
            <c:size val="9"/>
            <c:spPr>
              <a:solidFill>
                <a:srgbClr val="9933FF"/>
              </a:solidFill>
              <a:ln>
                <a:noFill/>
              </a:ln>
            </c:spPr>
          </c:marker>
          <c:cat>
            <c:strRef>
              <c:f>Sheet1!$B$1:$F$1</c:f>
              <c:strCache>
                <c:ptCount val="5"/>
                <c:pt idx="0">
                  <c:v>0-30 Days
(N = 28)</c:v>
                </c:pt>
                <c:pt idx="1">
                  <c:v>31 Days - 1 Year
(N  = 19)</c:v>
                </c:pt>
                <c:pt idx="2">
                  <c:v>&gt;1 Year - 3 Years
(N = 31)</c:v>
                </c:pt>
                <c:pt idx="3">
                  <c:v>&gt;3 Years - 5 Years (N = 14)</c:v>
                </c:pt>
                <c:pt idx="4">
                  <c:v>&gt;5 Years
(N = 62)</c:v>
                </c:pt>
              </c:strCache>
            </c:strRef>
          </c:cat>
          <c:val>
            <c:numRef>
              <c:f>Sheet1!$B$3:$F$3</c:f>
              <c:numCache>
                <c:formatCode>General</c:formatCode>
                <c:ptCount val="5"/>
                <c:pt idx="0">
                  <c:v>10.7</c:v>
                </c:pt>
                <c:pt idx="1">
                  <c:v>21.1</c:v>
                </c:pt>
                <c:pt idx="2">
                  <c:v>6.5</c:v>
                </c:pt>
                <c:pt idx="3">
                  <c:v>14.3</c:v>
                </c:pt>
                <c:pt idx="4">
                  <c:v>16.100000000000001</c:v>
                </c:pt>
              </c:numCache>
            </c:numRef>
          </c:val>
          <c:smooth val="0"/>
          <c:extLst>
            <c:ext xmlns:c16="http://schemas.microsoft.com/office/drawing/2014/chart" uri="{C3380CC4-5D6E-409C-BE32-E72D297353CC}">
              <c16:uniqueId val="{00000001-B60C-4A4C-AADC-4D1677721807}"/>
            </c:ext>
          </c:extLst>
        </c:ser>
        <c:ser>
          <c:idx val="2"/>
          <c:order val="2"/>
          <c:tx>
            <c:strRef>
              <c:f>Sheet1!$A$4</c:f>
              <c:strCache>
                <c:ptCount val="1"/>
                <c:pt idx="0">
                  <c:v>Graft Failure</c:v>
                </c:pt>
              </c:strCache>
            </c:strRef>
          </c:tx>
          <c:spPr>
            <a:ln w="41275">
              <a:solidFill>
                <a:srgbClr val="00B050"/>
              </a:solidFill>
            </a:ln>
          </c:spPr>
          <c:marker>
            <c:symbol val="diamond"/>
            <c:size val="9"/>
            <c:spPr>
              <a:solidFill>
                <a:srgbClr val="00B050"/>
              </a:solidFill>
              <a:ln>
                <a:noFill/>
              </a:ln>
            </c:spPr>
          </c:marker>
          <c:cat>
            <c:strRef>
              <c:f>Sheet1!$B$1:$F$1</c:f>
              <c:strCache>
                <c:ptCount val="5"/>
                <c:pt idx="0">
                  <c:v>0-30 Days
(N = 28)</c:v>
                </c:pt>
                <c:pt idx="1">
                  <c:v>31 Days - 1 Year
(N  = 19)</c:v>
                </c:pt>
                <c:pt idx="2">
                  <c:v>&gt;1 Year - 3 Years
(N = 31)</c:v>
                </c:pt>
                <c:pt idx="3">
                  <c:v>&gt;3 Years - 5 Years (N = 14)</c:v>
                </c:pt>
                <c:pt idx="4">
                  <c:v>&gt;5 Years
(N = 62)</c:v>
                </c:pt>
              </c:strCache>
            </c:strRef>
          </c:cat>
          <c:val>
            <c:numRef>
              <c:f>Sheet1!$B$4:$F$4</c:f>
              <c:numCache>
                <c:formatCode>General</c:formatCode>
                <c:ptCount val="5"/>
                <c:pt idx="0">
                  <c:v>25</c:v>
                </c:pt>
                <c:pt idx="1">
                  <c:v>10.5</c:v>
                </c:pt>
                <c:pt idx="2">
                  <c:v>35.5</c:v>
                </c:pt>
                <c:pt idx="3">
                  <c:v>21.4</c:v>
                </c:pt>
                <c:pt idx="4">
                  <c:v>24.2</c:v>
                </c:pt>
              </c:numCache>
            </c:numRef>
          </c:val>
          <c:smooth val="0"/>
          <c:extLst>
            <c:ext xmlns:c16="http://schemas.microsoft.com/office/drawing/2014/chart" uri="{C3380CC4-5D6E-409C-BE32-E72D297353CC}">
              <c16:uniqueId val="{00000002-B60C-4A4C-AADC-4D1677721807}"/>
            </c:ext>
          </c:extLst>
        </c:ser>
        <c:ser>
          <c:idx val="3"/>
          <c:order val="3"/>
          <c:tx>
            <c:strRef>
              <c:f>Sheet1!$A$5</c:f>
              <c:strCache>
                <c:ptCount val="1"/>
                <c:pt idx="0">
                  <c:v>Cardiovascular</c:v>
                </c:pt>
              </c:strCache>
            </c:strRef>
          </c:tx>
          <c:spPr>
            <a:ln w="41275">
              <a:solidFill>
                <a:srgbClr val="00B0F0"/>
              </a:solidFill>
            </a:ln>
          </c:spPr>
          <c:marker>
            <c:symbol val="diamond"/>
            <c:size val="9"/>
            <c:spPr>
              <a:solidFill>
                <a:srgbClr val="00B0F0"/>
              </a:solidFill>
              <a:ln>
                <a:noFill/>
              </a:ln>
            </c:spPr>
          </c:marker>
          <c:cat>
            <c:strRef>
              <c:f>Sheet1!$B$1:$F$1</c:f>
              <c:strCache>
                <c:ptCount val="5"/>
                <c:pt idx="0">
                  <c:v>0-30 Days
(N = 28)</c:v>
                </c:pt>
                <c:pt idx="1">
                  <c:v>31 Days - 1 Year
(N  = 19)</c:v>
                </c:pt>
                <c:pt idx="2">
                  <c:v>&gt;1 Year - 3 Years
(N = 31)</c:v>
                </c:pt>
                <c:pt idx="3">
                  <c:v>&gt;3 Years - 5 Years (N = 14)</c:v>
                </c:pt>
                <c:pt idx="4">
                  <c:v>&gt;5 Years
(N = 62)</c:v>
                </c:pt>
              </c:strCache>
            </c:strRef>
          </c:cat>
          <c:val>
            <c:numRef>
              <c:f>Sheet1!$B$5:$F$5</c:f>
              <c:numCache>
                <c:formatCode>General</c:formatCode>
                <c:ptCount val="5"/>
                <c:pt idx="0">
                  <c:v>7.1</c:v>
                </c:pt>
                <c:pt idx="1">
                  <c:v>5.3</c:v>
                </c:pt>
                <c:pt idx="2">
                  <c:v>6.5</c:v>
                </c:pt>
                <c:pt idx="3">
                  <c:v>7.1</c:v>
                </c:pt>
                <c:pt idx="4">
                  <c:v>14.5</c:v>
                </c:pt>
              </c:numCache>
            </c:numRef>
          </c:val>
          <c:smooth val="0"/>
          <c:extLst>
            <c:ext xmlns:c16="http://schemas.microsoft.com/office/drawing/2014/chart" uri="{C3380CC4-5D6E-409C-BE32-E72D297353CC}">
              <c16:uniqueId val="{00000003-B60C-4A4C-AADC-4D1677721807}"/>
            </c:ext>
          </c:extLst>
        </c:ser>
        <c:dLbls>
          <c:showLegendKey val="0"/>
          <c:showVal val="0"/>
          <c:showCatName val="0"/>
          <c:showSerName val="0"/>
          <c:showPercent val="0"/>
          <c:showBubbleSize val="0"/>
        </c:dLbls>
        <c:marker val="1"/>
        <c:smooth val="0"/>
        <c:axId val="401187320"/>
        <c:axId val="401187712"/>
      </c:lineChart>
      <c:catAx>
        <c:axId val="401187320"/>
        <c:scaling>
          <c:orientation val="minMax"/>
        </c:scaling>
        <c:delete val="0"/>
        <c:axPos val="b"/>
        <c:numFmt formatCode="General" sourceLinked="1"/>
        <c:majorTickMark val="out"/>
        <c:minorTickMark val="none"/>
        <c:tickLblPos val="nextTo"/>
        <c:spPr>
          <a:ln>
            <a:solidFill>
              <a:schemeClr val="bg2"/>
            </a:solidFill>
          </a:ln>
        </c:spPr>
        <c:txPr>
          <a:bodyPr rot="0"/>
          <a:lstStyle/>
          <a:p>
            <a:pPr>
              <a:defRPr sz="1300" b="1">
                <a:solidFill>
                  <a:schemeClr val="bg2"/>
                </a:solidFill>
              </a:defRPr>
            </a:pPr>
            <a:endParaRPr lang="en-US"/>
          </a:p>
        </c:txPr>
        <c:crossAx val="401187712"/>
        <c:crosses val="autoZero"/>
        <c:auto val="1"/>
        <c:lblAlgn val="ctr"/>
        <c:lblOffset val="100"/>
        <c:noMultiLvlLbl val="0"/>
      </c:catAx>
      <c:valAx>
        <c:axId val="401187712"/>
        <c:scaling>
          <c:orientation val="minMax"/>
          <c:max val="60"/>
          <c:min val="0"/>
        </c:scaling>
        <c:delete val="0"/>
        <c:axPos val="l"/>
        <c:majorGridlines>
          <c:spPr>
            <a:ln>
              <a:solidFill>
                <a:schemeClr val="bg2"/>
              </a:solidFill>
              <a:prstDash val="sysDash"/>
            </a:ln>
          </c:spPr>
        </c:majorGridlines>
        <c:title>
          <c:tx>
            <c:rich>
              <a:bodyPr rot="-5400000" vert="horz"/>
              <a:lstStyle/>
              <a:p>
                <a:pPr>
                  <a:defRPr sz="1700">
                    <a:solidFill>
                      <a:schemeClr val="bg2"/>
                    </a:solidFill>
                  </a:defRPr>
                </a:pPr>
                <a:r>
                  <a:rPr lang="en-US" sz="1700" b="1" i="0" baseline="0" dirty="0" smtClean="0">
                    <a:solidFill>
                      <a:schemeClr val="bg2"/>
                    </a:solidFill>
                  </a:rPr>
                  <a:t>% of Deaths</a:t>
                </a:r>
                <a:endParaRPr lang="en-US" sz="1700" b="1" i="0" baseline="0" dirty="0">
                  <a:solidFill>
                    <a:schemeClr val="bg2"/>
                  </a:solidFill>
                </a:endParaRPr>
              </a:p>
            </c:rich>
          </c:tx>
          <c:layout>
            <c:manualLayout>
              <c:xMode val="edge"/>
              <c:yMode val="edge"/>
              <c:x val="1.5476854110050425E-2"/>
              <c:y val="0.32582317331302257"/>
            </c:manualLayout>
          </c:layout>
          <c:overlay val="0"/>
        </c:title>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401187320"/>
        <c:crosses val="autoZero"/>
        <c:crossBetween val="between"/>
        <c:majorUnit val="10"/>
      </c:valAx>
      <c:spPr>
        <a:noFill/>
        <a:ln>
          <a:solidFill>
            <a:schemeClr val="bg2"/>
          </a:solidFill>
        </a:ln>
      </c:spPr>
    </c:plotArea>
    <c:legend>
      <c:legendPos val="r"/>
      <c:layout>
        <c:manualLayout>
          <c:xMode val="edge"/>
          <c:yMode val="edge"/>
          <c:x val="0.13122418879056055"/>
          <c:y val="4.8999237998476025E-2"/>
          <c:w val="0.81437321441014565"/>
          <c:h val="9.5078316823300313E-2"/>
        </c:manualLayout>
      </c:layout>
      <c:overlay val="1"/>
      <c:spPr>
        <a:noFill/>
        <a:ln>
          <a:solidFill>
            <a:schemeClr val="bg2"/>
          </a:solidFill>
        </a:ln>
      </c:spPr>
      <c:txPr>
        <a:bodyPr/>
        <a:lstStyle/>
        <a:p>
          <a:pPr>
            <a:defRPr sz="14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00835017304253"/>
          <c:y val="3.4494427950604534E-2"/>
          <c:w val="0.87711355770793975"/>
          <c:h val="0.82250053784260557"/>
        </c:manualLayout>
      </c:layout>
      <c:barChart>
        <c:barDir val="col"/>
        <c:grouping val="stacked"/>
        <c:varyColors val="0"/>
        <c:ser>
          <c:idx val="0"/>
          <c:order val="0"/>
          <c:tx>
            <c:strRef>
              <c:f>Sheet1!$B$1</c:f>
              <c:strCache>
                <c:ptCount val="1"/>
                <c:pt idx="0">
                  <c:v>&lt;1</c:v>
                </c:pt>
              </c:strCache>
            </c:strRef>
          </c:tx>
          <c:spPr>
            <a:gradFill flip="none" rotWithShape="1">
              <a:gsLst>
                <a:gs pos="0">
                  <a:srgbClr val="6600CC"/>
                </a:gs>
                <a:gs pos="50000">
                  <a:srgbClr val="9933FF"/>
                </a:gs>
                <a:gs pos="100000">
                  <a:srgbClr val="6600CC"/>
                </a:gs>
              </a:gsLst>
              <a:lin ang="10800000" scaled="1"/>
              <a:tileRect/>
            </a:gradFill>
            <a:ln>
              <a:solidFill>
                <a:schemeClr val="bg2"/>
              </a:solidFill>
            </a:ln>
          </c:spPr>
          <c:invertIfNegative val="0"/>
          <c:cat>
            <c:numRef>
              <c:f>Sheet1!$A$2:$A$34</c:f>
              <c:numCache>
                <c:formatCode>General</c:formatCode>
                <c:ptCount val="33"/>
                <c:pt idx="0">
                  <c:v>1984</c:v>
                </c:pt>
                <c:pt idx="1">
                  <c:v>1985</c:v>
                </c:pt>
                <c:pt idx="2">
                  <c:v>1986</c:v>
                </c:pt>
                <c:pt idx="3">
                  <c:v>1987</c:v>
                </c:pt>
                <c:pt idx="4">
                  <c:v>1988</c:v>
                </c:pt>
                <c:pt idx="5">
                  <c:v>1989</c:v>
                </c:pt>
                <c:pt idx="6">
                  <c:v>1990</c:v>
                </c:pt>
                <c:pt idx="7">
                  <c:v>1991</c:v>
                </c:pt>
                <c:pt idx="8">
                  <c:v>1992</c:v>
                </c:pt>
                <c:pt idx="9">
                  <c:v>1993</c:v>
                </c:pt>
                <c:pt idx="10">
                  <c:v>1994</c:v>
                </c:pt>
                <c:pt idx="11">
                  <c:v>1995</c:v>
                </c:pt>
                <c:pt idx="12">
                  <c:v>1996</c:v>
                </c:pt>
                <c:pt idx="13">
                  <c:v>1997</c:v>
                </c:pt>
                <c:pt idx="14">
                  <c:v>1998</c:v>
                </c:pt>
                <c:pt idx="15">
                  <c:v>1999</c:v>
                </c:pt>
                <c:pt idx="16">
                  <c:v>2000</c:v>
                </c:pt>
                <c:pt idx="17">
                  <c:v>2001</c:v>
                </c:pt>
                <c:pt idx="18">
                  <c:v>2002</c:v>
                </c:pt>
                <c:pt idx="19">
                  <c:v>2003</c:v>
                </c:pt>
                <c:pt idx="20">
                  <c:v>2004</c:v>
                </c:pt>
                <c:pt idx="21">
                  <c:v>2005</c:v>
                </c:pt>
                <c:pt idx="22">
                  <c:v>2006</c:v>
                </c:pt>
                <c:pt idx="23">
                  <c:v>2007</c:v>
                </c:pt>
                <c:pt idx="24">
                  <c:v>2008</c:v>
                </c:pt>
                <c:pt idx="25">
                  <c:v>2009</c:v>
                </c:pt>
                <c:pt idx="26">
                  <c:v>2010</c:v>
                </c:pt>
                <c:pt idx="27">
                  <c:v>2011</c:v>
                </c:pt>
                <c:pt idx="28">
                  <c:v>2012</c:v>
                </c:pt>
                <c:pt idx="29">
                  <c:v>2013</c:v>
                </c:pt>
                <c:pt idx="30">
                  <c:v>2014</c:v>
                </c:pt>
                <c:pt idx="31">
                  <c:v>2015</c:v>
                </c:pt>
                <c:pt idx="32">
                  <c:v>2016</c:v>
                </c:pt>
              </c:numCache>
            </c:numRef>
          </c:cat>
          <c:val>
            <c:numRef>
              <c:f>Sheet1!$B$2:$B$34</c:f>
              <c:numCache>
                <c:formatCode>General</c:formatCode>
                <c:ptCount val="33"/>
                <c:pt idx="0">
                  <c:v>0</c:v>
                </c:pt>
                <c:pt idx="1">
                  <c:v>0</c:v>
                </c:pt>
                <c:pt idx="2">
                  <c:v>1</c:v>
                </c:pt>
                <c:pt idx="3">
                  <c:v>0</c:v>
                </c:pt>
                <c:pt idx="4">
                  <c:v>0</c:v>
                </c:pt>
                <c:pt idx="5">
                  <c:v>3</c:v>
                </c:pt>
                <c:pt idx="6">
                  <c:v>0</c:v>
                </c:pt>
                <c:pt idx="7">
                  <c:v>0</c:v>
                </c:pt>
                <c:pt idx="8">
                  <c:v>1</c:v>
                </c:pt>
                <c:pt idx="9">
                  <c:v>0</c:v>
                </c:pt>
                <c:pt idx="10">
                  <c:v>0</c:v>
                </c:pt>
                <c:pt idx="11">
                  <c:v>2</c:v>
                </c:pt>
                <c:pt idx="12">
                  <c:v>0</c:v>
                </c:pt>
                <c:pt idx="13">
                  <c:v>0</c:v>
                </c:pt>
                <c:pt idx="14">
                  <c:v>5</c:v>
                </c:pt>
                <c:pt idx="15">
                  <c:v>1</c:v>
                </c:pt>
                <c:pt idx="16">
                  <c:v>1</c:v>
                </c:pt>
                <c:pt idx="17">
                  <c:v>0</c:v>
                </c:pt>
                <c:pt idx="18">
                  <c:v>1</c:v>
                </c:pt>
                <c:pt idx="19">
                  <c:v>0</c:v>
                </c:pt>
                <c:pt idx="20">
                  <c:v>0</c:v>
                </c:pt>
                <c:pt idx="21">
                  <c:v>0</c:v>
                </c:pt>
                <c:pt idx="22">
                  <c:v>3</c:v>
                </c:pt>
                <c:pt idx="23">
                  <c:v>1</c:v>
                </c:pt>
                <c:pt idx="24">
                  <c:v>0</c:v>
                </c:pt>
                <c:pt idx="25">
                  <c:v>0</c:v>
                </c:pt>
                <c:pt idx="26">
                  <c:v>0</c:v>
                </c:pt>
                <c:pt idx="27">
                  <c:v>0</c:v>
                </c:pt>
                <c:pt idx="28">
                  <c:v>0</c:v>
                </c:pt>
                <c:pt idx="29">
                  <c:v>0</c:v>
                </c:pt>
                <c:pt idx="30">
                  <c:v>0</c:v>
                </c:pt>
                <c:pt idx="31">
                  <c:v>0</c:v>
                </c:pt>
                <c:pt idx="32">
                  <c:v>0</c:v>
                </c:pt>
              </c:numCache>
            </c:numRef>
          </c:val>
          <c:extLst>
            <c:ext xmlns:c16="http://schemas.microsoft.com/office/drawing/2014/chart" uri="{C3380CC4-5D6E-409C-BE32-E72D297353CC}">
              <c16:uniqueId val="{00000000-6FE2-463E-B221-962E27DA860B}"/>
            </c:ext>
          </c:extLst>
        </c:ser>
        <c:ser>
          <c:idx val="1"/>
          <c:order val="1"/>
          <c:tx>
            <c:strRef>
              <c:f>Sheet1!$C$1</c:f>
              <c:strCache>
                <c:ptCount val="1"/>
                <c:pt idx="0">
                  <c:v>1-5</c:v>
                </c:pt>
              </c:strCache>
            </c:strRef>
          </c:tx>
          <c:spPr>
            <a:gradFill flip="none" rotWithShape="1">
              <a:gsLst>
                <a:gs pos="0">
                  <a:srgbClr val="A6A200"/>
                </a:gs>
                <a:gs pos="50000">
                  <a:srgbClr val="FFFF00"/>
                </a:gs>
                <a:gs pos="100000">
                  <a:srgbClr val="A6A200"/>
                </a:gs>
              </a:gsLst>
              <a:lin ang="10800000" scaled="1"/>
              <a:tileRect/>
            </a:gradFill>
            <a:ln>
              <a:solidFill>
                <a:schemeClr val="bg2"/>
              </a:solidFill>
            </a:ln>
          </c:spPr>
          <c:invertIfNegative val="0"/>
          <c:cat>
            <c:numRef>
              <c:f>Sheet1!$A$2:$A$34</c:f>
              <c:numCache>
                <c:formatCode>General</c:formatCode>
                <c:ptCount val="33"/>
                <c:pt idx="0">
                  <c:v>1984</c:v>
                </c:pt>
                <c:pt idx="1">
                  <c:v>1985</c:v>
                </c:pt>
                <c:pt idx="2">
                  <c:v>1986</c:v>
                </c:pt>
                <c:pt idx="3">
                  <c:v>1987</c:v>
                </c:pt>
                <c:pt idx="4">
                  <c:v>1988</c:v>
                </c:pt>
                <c:pt idx="5">
                  <c:v>1989</c:v>
                </c:pt>
                <c:pt idx="6">
                  <c:v>1990</c:v>
                </c:pt>
                <c:pt idx="7">
                  <c:v>1991</c:v>
                </c:pt>
                <c:pt idx="8">
                  <c:v>1992</c:v>
                </c:pt>
                <c:pt idx="9">
                  <c:v>1993</c:v>
                </c:pt>
                <c:pt idx="10">
                  <c:v>1994</c:v>
                </c:pt>
                <c:pt idx="11">
                  <c:v>1995</c:v>
                </c:pt>
                <c:pt idx="12">
                  <c:v>1996</c:v>
                </c:pt>
                <c:pt idx="13">
                  <c:v>1997</c:v>
                </c:pt>
                <c:pt idx="14">
                  <c:v>1998</c:v>
                </c:pt>
                <c:pt idx="15">
                  <c:v>1999</c:v>
                </c:pt>
                <c:pt idx="16">
                  <c:v>2000</c:v>
                </c:pt>
                <c:pt idx="17">
                  <c:v>2001</c:v>
                </c:pt>
                <c:pt idx="18">
                  <c:v>2002</c:v>
                </c:pt>
                <c:pt idx="19">
                  <c:v>2003</c:v>
                </c:pt>
                <c:pt idx="20">
                  <c:v>2004</c:v>
                </c:pt>
                <c:pt idx="21">
                  <c:v>2005</c:v>
                </c:pt>
                <c:pt idx="22">
                  <c:v>2006</c:v>
                </c:pt>
                <c:pt idx="23">
                  <c:v>2007</c:v>
                </c:pt>
                <c:pt idx="24">
                  <c:v>2008</c:v>
                </c:pt>
                <c:pt idx="25">
                  <c:v>2009</c:v>
                </c:pt>
                <c:pt idx="26">
                  <c:v>2010</c:v>
                </c:pt>
                <c:pt idx="27">
                  <c:v>2011</c:v>
                </c:pt>
                <c:pt idx="28">
                  <c:v>2012</c:v>
                </c:pt>
                <c:pt idx="29">
                  <c:v>2013</c:v>
                </c:pt>
                <c:pt idx="30">
                  <c:v>2014</c:v>
                </c:pt>
                <c:pt idx="31">
                  <c:v>2015</c:v>
                </c:pt>
                <c:pt idx="32">
                  <c:v>2016</c:v>
                </c:pt>
              </c:numCache>
            </c:numRef>
          </c:cat>
          <c:val>
            <c:numRef>
              <c:f>Sheet1!$C$2:$C$34</c:f>
              <c:numCache>
                <c:formatCode>General</c:formatCode>
                <c:ptCount val="33"/>
                <c:pt idx="0">
                  <c:v>0</c:v>
                </c:pt>
                <c:pt idx="1">
                  <c:v>2</c:v>
                </c:pt>
                <c:pt idx="2">
                  <c:v>4</c:v>
                </c:pt>
                <c:pt idx="3">
                  <c:v>6</c:v>
                </c:pt>
                <c:pt idx="4">
                  <c:v>10</c:v>
                </c:pt>
                <c:pt idx="5">
                  <c:v>8</c:v>
                </c:pt>
                <c:pt idx="6">
                  <c:v>11</c:v>
                </c:pt>
                <c:pt idx="7">
                  <c:v>4</c:v>
                </c:pt>
                <c:pt idx="8">
                  <c:v>5</c:v>
                </c:pt>
                <c:pt idx="9">
                  <c:v>7</c:v>
                </c:pt>
                <c:pt idx="10">
                  <c:v>6</c:v>
                </c:pt>
                <c:pt idx="11">
                  <c:v>1</c:v>
                </c:pt>
                <c:pt idx="12">
                  <c:v>7</c:v>
                </c:pt>
                <c:pt idx="13">
                  <c:v>5</c:v>
                </c:pt>
                <c:pt idx="14">
                  <c:v>4</c:v>
                </c:pt>
                <c:pt idx="15">
                  <c:v>6</c:v>
                </c:pt>
                <c:pt idx="16">
                  <c:v>2</c:v>
                </c:pt>
                <c:pt idx="17">
                  <c:v>3</c:v>
                </c:pt>
                <c:pt idx="18">
                  <c:v>0</c:v>
                </c:pt>
                <c:pt idx="19">
                  <c:v>1</c:v>
                </c:pt>
                <c:pt idx="20">
                  <c:v>2</c:v>
                </c:pt>
                <c:pt idx="21">
                  <c:v>1</c:v>
                </c:pt>
                <c:pt idx="22">
                  <c:v>2</c:v>
                </c:pt>
                <c:pt idx="23">
                  <c:v>3</c:v>
                </c:pt>
                <c:pt idx="24">
                  <c:v>3</c:v>
                </c:pt>
                <c:pt idx="25">
                  <c:v>2</c:v>
                </c:pt>
                <c:pt idx="26">
                  <c:v>1</c:v>
                </c:pt>
                <c:pt idx="27">
                  <c:v>1</c:v>
                </c:pt>
                <c:pt idx="28">
                  <c:v>1</c:v>
                </c:pt>
                <c:pt idx="29">
                  <c:v>3</c:v>
                </c:pt>
                <c:pt idx="30">
                  <c:v>1</c:v>
                </c:pt>
                <c:pt idx="31">
                  <c:v>0</c:v>
                </c:pt>
                <c:pt idx="32">
                  <c:v>1</c:v>
                </c:pt>
              </c:numCache>
            </c:numRef>
          </c:val>
          <c:extLst>
            <c:ext xmlns:c16="http://schemas.microsoft.com/office/drawing/2014/chart" uri="{C3380CC4-5D6E-409C-BE32-E72D297353CC}">
              <c16:uniqueId val="{00000001-6FE2-463E-B221-962E27DA860B}"/>
            </c:ext>
          </c:extLst>
        </c:ser>
        <c:ser>
          <c:idx val="2"/>
          <c:order val="2"/>
          <c:tx>
            <c:strRef>
              <c:f>Sheet1!$D$1</c:f>
              <c:strCache>
                <c:ptCount val="1"/>
                <c:pt idx="0">
                  <c:v>6-10</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invertIfNegative val="0"/>
          <c:cat>
            <c:numRef>
              <c:f>Sheet1!$A$2:$A$34</c:f>
              <c:numCache>
                <c:formatCode>General</c:formatCode>
                <c:ptCount val="33"/>
                <c:pt idx="0">
                  <c:v>1984</c:v>
                </c:pt>
                <c:pt idx="1">
                  <c:v>1985</c:v>
                </c:pt>
                <c:pt idx="2">
                  <c:v>1986</c:v>
                </c:pt>
                <c:pt idx="3">
                  <c:v>1987</c:v>
                </c:pt>
                <c:pt idx="4">
                  <c:v>1988</c:v>
                </c:pt>
                <c:pt idx="5">
                  <c:v>1989</c:v>
                </c:pt>
                <c:pt idx="6">
                  <c:v>1990</c:v>
                </c:pt>
                <c:pt idx="7">
                  <c:v>1991</c:v>
                </c:pt>
                <c:pt idx="8">
                  <c:v>1992</c:v>
                </c:pt>
                <c:pt idx="9">
                  <c:v>1993</c:v>
                </c:pt>
                <c:pt idx="10">
                  <c:v>1994</c:v>
                </c:pt>
                <c:pt idx="11">
                  <c:v>1995</c:v>
                </c:pt>
                <c:pt idx="12">
                  <c:v>1996</c:v>
                </c:pt>
                <c:pt idx="13">
                  <c:v>1997</c:v>
                </c:pt>
                <c:pt idx="14">
                  <c:v>1998</c:v>
                </c:pt>
                <c:pt idx="15">
                  <c:v>1999</c:v>
                </c:pt>
                <c:pt idx="16">
                  <c:v>2000</c:v>
                </c:pt>
                <c:pt idx="17">
                  <c:v>2001</c:v>
                </c:pt>
                <c:pt idx="18">
                  <c:v>2002</c:v>
                </c:pt>
                <c:pt idx="19">
                  <c:v>2003</c:v>
                </c:pt>
                <c:pt idx="20">
                  <c:v>2004</c:v>
                </c:pt>
                <c:pt idx="21">
                  <c:v>2005</c:v>
                </c:pt>
                <c:pt idx="22">
                  <c:v>2006</c:v>
                </c:pt>
                <c:pt idx="23">
                  <c:v>2007</c:v>
                </c:pt>
                <c:pt idx="24">
                  <c:v>2008</c:v>
                </c:pt>
                <c:pt idx="25">
                  <c:v>2009</c:v>
                </c:pt>
                <c:pt idx="26">
                  <c:v>2010</c:v>
                </c:pt>
                <c:pt idx="27">
                  <c:v>2011</c:v>
                </c:pt>
                <c:pt idx="28">
                  <c:v>2012</c:v>
                </c:pt>
                <c:pt idx="29">
                  <c:v>2013</c:v>
                </c:pt>
                <c:pt idx="30">
                  <c:v>2014</c:v>
                </c:pt>
                <c:pt idx="31">
                  <c:v>2015</c:v>
                </c:pt>
                <c:pt idx="32">
                  <c:v>2016</c:v>
                </c:pt>
              </c:numCache>
            </c:numRef>
          </c:cat>
          <c:val>
            <c:numRef>
              <c:f>Sheet1!$D$2:$D$34</c:f>
              <c:numCache>
                <c:formatCode>General</c:formatCode>
                <c:ptCount val="33"/>
                <c:pt idx="0">
                  <c:v>0</c:v>
                </c:pt>
                <c:pt idx="1">
                  <c:v>1</c:v>
                </c:pt>
                <c:pt idx="2">
                  <c:v>6</c:v>
                </c:pt>
                <c:pt idx="3">
                  <c:v>8</c:v>
                </c:pt>
                <c:pt idx="4">
                  <c:v>11</c:v>
                </c:pt>
                <c:pt idx="5">
                  <c:v>13</c:v>
                </c:pt>
                <c:pt idx="6">
                  <c:v>12</c:v>
                </c:pt>
                <c:pt idx="7">
                  <c:v>15</c:v>
                </c:pt>
                <c:pt idx="8">
                  <c:v>9</c:v>
                </c:pt>
                <c:pt idx="9">
                  <c:v>5</c:v>
                </c:pt>
                <c:pt idx="10">
                  <c:v>9</c:v>
                </c:pt>
                <c:pt idx="11">
                  <c:v>4</c:v>
                </c:pt>
                <c:pt idx="12">
                  <c:v>6</c:v>
                </c:pt>
                <c:pt idx="13">
                  <c:v>3</c:v>
                </c:pt>
                <c:pt idx="14">
                  <c:v>1</c:v>
                </c:pt>
                <c:pt idx="15">
                  <c:v>3</c:v>
                </c:pt>
                <c:pt idx="16">
                  <c:v>4</c:v>
                </c:pt>
                <c:pt idx="17">
                  <c:v>4</c:v>
                </c:pt>
                <c:pt idx="18">
                  <c:v>0</c:v>
                </c:pt>
                <c:pt idx="19">
                  <c:v>2</c:v>
                </c:pt>
                <c:pt idx="20">
                  <c:v>2</c:v>
                </c:pt>
                <c:pt idx="21">
                  <c:v>2</c:v>
                </c:pt>
                <c:pt idx="22">
                  <c:v>1</c:v>
                </c:pt>
                <c:pt idx="23">
                  <c:v>0</c:v>
                </c:pt>
                <c:pt idx="24">
                  <c:v>2</c:v>
                </c:pt>
                <c:pt idx="25">
                  <c:v>2</c:v>
                </c:pt>
                <c:pt idx="26">
                  <c:v>2</c:v>
                </c:pt>
                <c:pt idx="27">
                  <c:v>1</c:v>
                </c:pt>
                <c:pt idx="28">
                  <c:v>1</c:v>
                </c:pt>
                <c:pt idx="29">
                  <c:v>3</c:v>
                </c:pt>
                <c:pt idx="30">
                  <c:v>2</c:v>
                </c:pt>
                <c:pt idx="31">
                  <c:v>1</c:v>
                </c:pt>
                <c:pt idx="32">
                  <c:v>1</c:v>
                </c:pt>
              </c:numCache>
            </c:numRef>
          </c:val>
          <c:extLst>
            <c:ext xmlns:c16="http://schemas.microsoft.com/office/drawing/2014/chart" uri="{C3380CC4-5D6E-409C-BE32-E72D297353CC}">
              <c16:uniqueId val="{00000002-6FE2-463E-B221-962E27DA860B}"/>
            </c:ext>
          </c:extLst>
        </c:ser>
        <c:ser>
          <c:idx val="3"/>
          <c:order val="3"/>
          <c:tx>
            <c:strRef>
              <c:f>Sheet1!$E$1</c:f>
              <c:strCache>
                <c:ptCount val="1"/>
                <c:pt idx="0">
                  <c:v>11-17</c:v>
                </c:pt>
              </c:strCache>
            </c:strRef>
          </c:tx>
          <c:spPr>
            <a:gradFill>
              <a:gsLst>
                <a:gs pos="0">
                  <a:srgbClr val="208C03"/>
                </a:gs>
                <a:gs pos="50000">
                  <a:srgbClr val="20F703"/>
                </a:gs>
                <a:gs pos="100000">
                  <a:srgbClr val="208C03"/>
                </a:gs>
              </a:gsLst>
              <a:lin ang="10800000" scaled="1"/>
            </a:gradFill>
            <a:ln>
              <a:solidFill>
                <a:schemeClr val="bg2"/>
              </a:solidFill>
            </a:ln>
          </c:spPr>
          <c:invertIfNegative val="0"/>
          <c:cat>
            <c:numRef>
              <c:f>Sheet1!$A$2:$A$34</c:f>
              <c:numCache>
                <c:formatCode>General</c:formatCode>
                <c:ptCount val="33"/>
                <c:pt idx="0">
                  <c:v>1984</c:v>
                </c:pt>
                <c:pt idx="1">
                  <c:v>1985</c:v>
                </c:pt>
                <c:pt idx="2">
                  <c:v>1986</c:v>
                </c:pt>
                <c:pt idx="3">
                  <c:v>1987</c:v>
                </c:pt>
                <c:pt idx="4">
                  <c:v>1988</c:v>
                </c:pt>
                <c:pt idx="5">
                  <c:v>1989</c:v>
                </c:pt>
                <c:pt idx="6">
                  <c:v>1990</c:v>
                </c:pt>
                <c:pt idx="7">
                  <c:v>1991</c:v>
                </c:pt>
                <c:pt idx="8">
                  <c:v>1992</c:v>
                </c:pt>
                <c:pt idx="9">
                  <c:v>1993</c:v>
                </c:pt>
                <c:pt idx="10">
                  <c:v>1994</c:v>
                </c:pt>
                <c:pt idx="11">
                  <c:v>1995</c:v>
                </c:pt>
                <c:pt idx="12">
                  <c:v>1996</c:v>
                </c:pt>
                <c:pt idx="13">
                  <c:v>1997</c:v>
                </c:pt>
                <c:pt idx="14">
                  <c:v>1998</c:v>
                </c:pt>
                <c:pt idx="15">
                  <c:v>1999</c:v>
                </c:pt>
                <c:pt idx="16">
                  <c:v>2000</c:v>
                </c:pt>
                <c:pt idx="17">
                  <c:v>2001</c:v>
                </c:pt>
                <c:pt idx="18">
                  <c:v>2002</c:v>
                </c:pt>
                <c:pt idx="19">
                  <c:v>2003</c:v>
                </c:pt>
                <c:pt idx="20">
                  <c:v>2004</c:v>
                </c:pt>
                <c:pt idx="21">
                  <c:v>2005</c:v>
                </c:pt>
                <c:pt idx="22">
                  <c:v>2006</c:v>
                </c:pt>
                <c:pt idx="23">
                  <c:v>2007</c:v>
                </c:pt>
                <c:pt idx="24">
                  <c:v>2008</c:v>
                </c:pt>
                <c:pt idx="25">
                  <c:v>2009</c:v>
                </c:pt>
                <c:pt idx="26">
                  <c:v>2010</c:v>
                </c:pt>
                <c:pt idx="27">
                  <c:v>2011</c:v>
                </c:pt>
                <c:pt idx="28">
                  <c:v>2012</c:v>
                </c:pt>
                <c:pt idx="29">
                  <c:v>2013</c:v>
                </c:pt>
                <c:pt idx="30">
                  <c:v>2014</c:v>
                </c:pt>
                <c:pt idx="31">
                  <c:v>2015</c:v>
                </c:pt>
                <c:pt idx="32">
                  <c:v>2016</c:v>
                </c:pt>
              </c:numCache>
            </c:numRef>
          </c:cat>
          <c:val>
            <c:numRef>
              <c:f>Sheet1!$E$2:$E$34</c:f>
              <c:numCache>
                <c:formatCode>General</c:formatCode>
                <c:ptCount val="33"/>
                <c:pt idx="0">
                  <c:v>1</c:v>
                </c:pt>
                <c:pt idx="1">
                  <c:v>6</c:v>
                </c:pt>
                <c:pt idx="2">
                  <c:v>12</c:v>
                </c:pt>
                <c:pt idx="3">
                  <c:v>22</c:v>
                </c:pt>
                <c:pt idx="4">
                  <c:v>30</c:v>
                </c:pt>
                <c:pt idx="5">
                  <c:v>37</c:v>
                </c:pt>
                <c:pt idx="6">
                  <c:v>32</c:v>
                </c:pt>
                <c:pt idx="7">
                  <c:v>27</c:v>
                </c:pt>
                <c:pt idx="8">
                  <c:v>26</c:v>
                </c:pt>
                <c:pt idx="9">
                  <c:v>19</c:v>
                </c:pt>
                <c:pt idx="10">
                  <c:v>29</c:v>
                </c:pt>
                <c:pt idx="11">
                  <c:v>19</c:v>
                </c:pt>
                <c:pt idx="12">
                  <c:v>18</c:v>
                </c:pt>
                <c:pt idx="13">
                  <c:v>12</c:v>
                </c:pt>
                <c:pt idx="14">
                  <c:v>14</c:v>
                </c:pt>
                <c:pt idx="15">
                  <c:v>19</c:v>
                </c:pt>
                <c:pt idx="16">
                  <c:v>12</c:v>
                </c:pt>
                <c:pt idx="17">
                  <c:v>13</c:v>
                </c:pt>
                <c:pt idx="18">
                  <c:v>10</c:v>
                </c:pt>
                <c:pt idx="19">
                  <c:v>14</c:v>
                </c:pt>
                <c:pt idx="20">
                  <c:v>12</c:v>
                </c:pt>
                <c:pt idx="21">
                  <c:v>9</c:v>
                </c:pt>
                <c:pt idx="22">
                  <c:v>16</c:v>
                </c:pt>
                <c:pt idx="23">
                  <c:v>6</c:v>
                </c:pt>
                <c:pt idx="24">
                  <c:v>6</c:v>
                </c:pt>
                <c:pt idx="25">
                  <c:v>5</c:v>
                </c:pt>
                <c:pt idx="26">
                  <c:v>5</c:v>
                </c:pt>
                <c:pt idx="27">
                  <c:v>6</c:v>
                </c:pt>
                <c:pt idx="28">
                  <c:v>5</c:v>
                </c:pt>
                <c:pt idx="29">
                  <c:v>5</c:v>
                </c:pt>
                <c:pt idx="30">
                  <c:v>9</c:v>
                </c:pt>
                <c:pt idx="31">
                  <c:v>7</c:v>
                </c:pt>
                <c:pt idx="32">
                  <c:v>2</c:v>
                </c:pt>
              </c:numCache>
            </c:numRef>
          </c:val>
          <c:extLst>
            <c:ext xmlns:c16="http://schemas.microsoft.com/office/drawing/2014/chart" uri="{C3380CC4-5D6E-409C-BE32-E72D297353CC}">
              <c16:uniqueId val="{00000003-6FE2-463E-B221-962E27DA860B}"/>
            </c:ext>
          </c:extLst>
        </c:ser>
        <c:dLbls>
          <c:showLegendKey val="0"/>
          <c:showVal val="0"/>
          <c:showCatName val="0"/>
          <c:showSerName val="0"/>
          <c:showPercent val="0"/>
          <c:showBubbleSize val="0"/>
        </c:dLbls>
        <c:gapWidth val="35"/>
        <c:overlap val="100"/>
        <c:axId val="395244872"/>
        <c:axId val="395245264"/>
      </c:barChart>
      <c:catAx>
        <c:axId val="395244872"/>
        <c:scaling>
          <c:orientation val="minMax"/>
        </c:scaling>
        <c:delete val="0"/>
        <c:axPos val="b"/>
        <c:numFmt formatCode="General" sourceLinked="1"/>
        <c:majorTickMark val="out"/>
        <c:minorTickMark val="none"/>
        <c:tickLblPos val="nextTo"/>
        <c:spPr>
          <a:ln>
            <a:solidFill>
              <a:schemeClr val="bg2"/>
            </a:solidFill>
          </a:ln>
        </c:spPr>
        <c:txPr>
          <a:bodyPr rot="-2700000"/>
          <a:lstStyle/>
          <a:p>
            <a:pPr>
              <a:defRPr sz="1400" b="1">
                <a:solidFill>
                  <a:schemeClr val="bg2"/>
                </a:solidFill>
              </a:defRPr>
            </a:pPr>
            <a:endParaRPr lang="en-US"/>
          </a:p>
        </c:txPr>
        <c:crossAx val="395245264"/>
        <c:crosses val="autoZero"/>
        <c:auto val="1"/>
        <c:lblAlgn val="ctr"/>
        <c:lblOffset val="100"/>
        <c:tickLblSkip val="1"/>
        <c:noMultiLvlLbl val="0"/>
      </c:catAx>
      <c:valAx>
        <c:axId val="395245264"/>
        <c:scaling>
          <c:orientation val="minMax"/>
          <c:max val="65"/>
        </c:scaling>
        <c:delete val="0"/>
        <c:axPos val="l"/>
        <c:majorGridlines>
          <c:spPr>
            <a:ln>
              <a:solidFill>
                <a:schemeClr val="bg2"/>
              </a:solidFill>
              <a:prstDash val="sysDash"/>
            </a:ln>
          </c:spPr>
        </c:majorGridlines>
        <c:title>
          <c:tx>
            <c:rich>
              <a:bodyPr rot="-5400000" vert="horz"/>
              <a:lstStyle/>
              <a:p>
                <a:pPr>
                  <a:defRPr sz="1700">
                    <a:solidFill>
                      <a:schemeClr val="bg2"/>
                    </a:solidFill>
                  </a:defRPr>
                </a:pPr>
                <a:r>
                  <a:rPr lang="en-US" sz="1700" dirty="0" smtClean="0">
                    <a:solidFill>
                      <a:schemeClr val="bg2"/>
                    </a:solidFill>
                  </a:rPr>
                  <a:t>Number of Transplants</a:t>
                </a:r>
                <a:endParaRPr lang="en-US" sz="1700" dirty="0">
                  <a:solidFill>
                    <a:schemeClr val="bg2"/>
                  </a:solidFill>
                </a:endParaRPr>
              </a:p>
            </c:rich>
          </c:tx>
          <c:layout>
            <c:manualLayout>
              <c:xMode val="edge"/>
              <c:yMode val="edge"/>
              <c:x val="1.4749262536873156E-3"/>
              <c:y val="0.19827890366163245"/>
            </c:manualLayout>
          </c:layout>
          <c:overlay val="0"/>
        </c:title>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395244872"/>
        <c:crosses val="autoZero"/>
        <c:crossBetween val="between"/>
        <c:majorUnit val="5"/>
      </c:valAx>
      <c:spPr>
        <a:noFill/>
        <a:ln>
          <a:solidFill>
            <a:schemeClr val="bg2"/>
          </a:solidFill>
        </a:ln>
      </c:spPr>
    </c:plotArea>
    <c:legend>
      <c:legendPos val="r"/>
      <c:layout>
        <c:manualLayout>
          <c:xMode val="edge"/>
          <c:yMode val="edge"/>
          <c:x val="0.81214758553410915"/>
          <c:y val="6.8249860160922507E-2"/>
          <c:w val="0.15039672032146481"/>
          <c:h val="0.25968141913295439"/>
        </c:manualLayout>
      </c:layout>
      <c:overlay val="1"/>
      <c:spPr>
        <a:solidFill>
          <a:schemeClr val="tx1"/>
        </a:solidFill>
        <a:ln>
          <a:solidFill>
            <a:schemeClr val="bg2"/>
          </a:solidFill>
        </a:ln>
      </c:spPr>
      <c:txPr>
        <a:bodyPr/>
        <a:lstStyle/>
        <a:p>
          <a:pPr>
            <a:defRPr sz="15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0662959893171247E-2"/>
          <c:y val="4.6939050297717007E-2"/>
          <c:w val="0.80338145231846014"/>
          <c:h val="0.76806178073894604"/>
        </c:manualLayout>
      </c:layout>
      <c:barChart>
        <c:barDir val="col"/>
        <c:grouping val="clustered"/>
        <c:varyColors val="0"/>
        <c:ser>
          <c:idx val="0"/>
          <c:order val="0"/>
          <c:tx>
            <c:strRef>
              <c:f>Sheet1!$B$1</c:f>
              <c:strCache>
                <c:ptCount val="1"/>
                <c:pt idx="0">
                  <c:v>N</c:v>
                </c:pt>
              </c:strCache>
            </c:strRef>
          </c:tx>
          <c:spPr>
            <a:gradFill>
              <a:gsLst>
                <a:gs pos="0">
                  <a:srgbClr val="00B050"/>
                </a:gs>
                <a:gs pos="50000">
                  <a:srgbClr val="00FF00"/>
                </a:gs>
                <a:gs pos="100000">
                  <a:srgbClr val="00B050"/>
                </a:gs>
              </a:gsLst>
              <a:lin ang="10800000" scaled="1"/>
            </a:gradFill>
            <a:ln>
              <a:solidFill>
                <a:schemeClr val="bg2"/>
              </a:solidFill>
            </a:ln>
          </c:spPr>
          <c:invertIfNegative val="0"/>
          <c:cat>
            <c:numRef>
              <c:f>Sheet1!$A$2:$A$34</c:f>
              <c:numCache>
                <c:formatCode>General</c:formatCode>
                <c:ptCount val="33"/>
                <c:pt idx="0">
                  <c:v>1984</c:v>
                </c:pt>
                <c:pt idx="1">
                  <c:v>1985</c:v>
                </c:pt>
                <c:pt idx="2">
                  <c:v>1986</c:v>
                </c:pt>
                <c:pt idx="3">
                  <c:v>1987</c:v>
                </c:pt>
                <c:pt idx="4">
                  <c:v>1988</c:v>
                </c:pt>
                <c:pt idx="5">
                  <c:v>1989</c:v>
                </c:pt>
                <c:pt idx="6">
                  <c:v>1990</c:v>
                </c:pt>
                <c:pt idx="7">
                  <c:v>1991</c:v>
                </c:pt>
                <c:pt idx="8">
                  <c:v>1992</c:v>
                </c:pt>
                <c:pt idx="9">
                  <c:v>1993</c:v>
                </c:pt>
                <c:pt idx="10">
                  <c:v>1994</c:v>
                </c:pt>
                <c:pt idx="11">
                  <c:v>1995</c:v>
                </c:pt>
                <c:pt idx="12">
                  <c:v>1996</c:v>
                </c:pt>
                <c:pt idx="13">
                  <c:v>1997</c:v>
                </c:pt>
                <c:pt idx="14">
                  <c:v>1998</c:v>
                </c:pt>
                <c:pt idx="15">
                  <c:v>1999</c:v>
                </c:pt>
                <c:pt idx="16">
                  <c:v>2000</c:v>
                </c:pt>
                <c:pt idx="17">
                  <c:v>2001</c:v>
                </c:pt>
                <c:pt idx="18">
                  <c:v>2002</c:v>
                </c:pt>
                <c:pt idx="19">
                  <c:v>2003</c:v>
                </c:pt>
                <c:pt idx="20">
                  <c:v>2004</c:v>
                </c:pt>
                <c:pt idx="21">
                  <c:v>2005</c:v>
                </c:pt>
                <c:pt idx="22">
                  <c:v>2006</c:v>
                </c:pt>
                <c:pt idx="23">
                  <c:v>2007</c:v>
                </c:pt>
                <c:pt idx="24">
                  <c:v>2008</c:v>
                </c:pt>
                <c:pt idx="25">
                  <c:v>2009</c:v>
                </c:pt>
                <c:pt idx="26">
                  <c:v>2010</c:v>
                </c:pt>
                <c:pt idx="27">
                  <c:v>2011</c:v>
                </c:pt>
                <c:pt idx="28">
                  <c:v>2012</c:v>
                </c:pt>
                <c:pt idx="29">
                  <c:v>2013</c:v>
                </c:pt>
                <c:pt idx="30">
                  <c:v>2014</c:v>
                </c:pt>
                <c:pt idx="31">
                  <c:v>2015</c:v>
                </c:pt>
                <c:pt idx="32">
                  <c:v>2016</c:v>
                </c:pt>
              </c:numCache>
            </c:numRef>
          </c:cat>
          <c:val>
            <c:numRef>
              <c:f>Sheet1!$B$2:$B$34</c:f>
              <c:numCache>
                <c:formatCode>General</c:formatCode>
                <c:ptCount val="33"/>
                <c:pt idx="0">
                  <c:v>0</c:v>
                </c:pt>
                <c:pt idx="1">
                  <c:v>0</c:v>
                </c:pt>
                <c:pt idx="2">
                  <c:v>0</c:v>
                </c:pt>
                <c:pt idx="3">
                  <c:v>2</c:v>
                </c:pt>
                <c:pt idx="4">
                  <c:v>5</c:v>
                </c:pt>
                <c:pt idx="5">
                  <c:v>4</c:v>
                </c:pt>
                <c:pt idx="6">
                  <c:v>3</c:v>
                </c:pt>
                <c:pt idx="7">
                  <c:v>2</c:v>
                </c:pt>
                <c:pt idx="8">
                  <c:v>1</c:v>
                </c:pt>
                <c:pt idx="9">
                  <c:v>1</c:v>
                </c:pt>
                <c:pt idx="10">
                  <c:v>1</c:v>
                </c:pt>
                <c:pt idx="11">
                  <c:v>0</c:v>
                </c:pt>
                <c:pt idx="12">
                  <c:v>1</c:v>
                </c:pt>
                <c:pt idx="13">
                  <c:v>0</c:v>
                </c:pt>
                <c:pt idx="14">
                  <c:v>1</c:v>
                </c:pt>
                <c:pt idx="15">
                  <c:v>2</c:v>
                </c:pt>
                <c:pt idx="16">
                  <c:v>0</c:v>
                </c:pt>
                <c:pt idx="17">
                  <c:v>0</c:v>
                </c:pt>
                <c:pt idx="18">
                  <c:v>0</c:v>
                </c:pt>
                <c:pt idx="19">
                  <c:v>1</c:v>
                </c:pt>
                <c:pt idx="20">
                  <c:v>0</c:v>
                </c:pt>
                <c:pt idx="21">
                  <c:v>0</c:v>
                </c:pt>
                <c:pt idx="22">
                  <c:v>0</c:v>
                </c:pt>
                <c:pt idx="23">
                  <c:v>0</c:v>
                </c:pt>
                <c:pt idx="24">
                  <c:v>0</c:v>
                </c:pt>
                <c:pt idx="25">
                  <c:v>0</c:v>
                </c:pt>
                <c:pt idx="26">
                  <c:v>0</c:v>
                </c:pt>
                <c:pt idx="27">
                  <c:v>0</c:v>
                </c:pt>
                <c:pt idx="28">
                  <c:v>0</c:v>
                </c:pt>
                <c:pt idx="29">
                  <c:v>0</c:v>
                </c:pt>
                <c:pt idx="30">
                  <c:v>1</c:v>
                </c:pt>
                <c:pt idx="31">
                  <c:v>0</c:v>
                </c:pt>
                <c:pt idx="32">
                  <c:v>0</c:v>
                </c:pt>
              </c:numCache>
            </c:numRef>
          </c:val>
          <c:extLst>
            <c:ext xmlns:c16="http://schemas.microsoft.com/office/drawing/2014/chart" uri="{C3380CC4-5D6E-409C-BE32-E72D297353CC}">
              <c16:uniqueId val="{00000000-8923-44DE-B2B2-D8345D2E68E1}"/>
            </c:ext>
          </c:extLst>
        </c:ser>
        <c:dLbls>
          <c:showLegendKey val="0"/>
          <c:showVal val="0"/>
          <c:showCatName val="0"/>
          <c:showSerName val="0"/>
          <c:showPercent val="0"/>
          <c:showBubbleSize val="0"/>
        </c:dLbls>
        <c:gapWidth val="50"/>
        <c:axId val="231742448"/>
        <c:axId val="231742056"/>
      </c:barChart>
      <c:lineChart>
        <c:grouping val="standard"/>
        <c:varyColors val="0"/>
        <c:ser>
          <c:idx val="1"/>
          <c:order val="1"/>
          <c:tx>
            <c:strRef>
              <c:f>Sheet1!$C$1</c:f>
              <c:strCache>
                <c:ptCount val="1"/>
                <c:pt idx="0">
                  <c:v>%</c:v>
                </c:pt>
              </c:strCache>
            </c:strRef>
          </c:tx>
          <c:spPr>
            <a:ln w="41275">
              <a:solidFill>
                <a:srgbClr val="FF0000"/>
              </a:solidFill>
            </a:ln>
          </c:spPr>
          <c:marker>
            <c:symbol val="none"/>
          </c:marker>
          <c:cat>
            <c:numRef>
              <c:f>Sheet1!$A$2:$A$34</c:f>
              <c:numCache>
                <c:formatCode>General</c:formatCode>
                <c:ptCount val="33"/>
                <c:pt idx="0">
                  <c:v>1984</c:v>
                </c:pt>
                <c:pt idx="1">
                  <c:v>1985</c:v>
                </c:pt>
                <c:pt idx="2">
                  <c:v>1986</c:v>
                </c:pt>
                <c:pt idx="3">
                  <c:v>1987</c:v>
                </c:pt>
                <c:pt idx="4">
                  <c:v>1988</c:v>
                </c:pt>
                <c:pt idx="5">
                  <c:v>1989</c:v>
                </c:pt>
                <c:pt idx="6">
                  <c:v>1990</c:v>
                </c:pt>
                <c:pt idx="7">
                  <c:v>1991</c:v>
                </c:pt>
                <c:pt idx="8">
                  <c:v>1992</c:v>
                </c:pt>
                <c:pt idx="9">
                  <c:v>1993</c:v>
                </c:pt>
                <c:pt idx="10">
                  <c:v>1994</c:v>
                </c:pt>
                <c:pt idx="11">
                  <c:v>1995</c:v>
                </c:pt>
                <c:pt idx="12">
                  <c:v>1996</c:v>
                </c:pt>
                <c:pt idx="13">
                  <c:v>1997</c:v>
                </c:pt>
                <c:pt idx="14">
                  <c:v>1998</c:v>
                </c:pt>
                <c:pt idx="15">
                  <c:v>1999</c:v>
                </c:pt>
                <c:pt idx="16">
                  <c:v>2000</c:v>
                </c:pt>
                <c:pt idx="17">
                  <c:v>2001</c:v>
                </c:pt>
                <c:pt idx="18">
                  <c:v>2002</c:v>
                </c:pt>
                <c:pt idx="19">
                  <c:v>2003</c:v>
                </c:pt>
                <c:pt idx="20">
                  <c:v>2004</c:v>
                </c:pt>
                <c:pt idx="21">
                  <c:v>2005</c:v>
                </c:pt>
                <c:pt idx="22">
                  <c:v>2006</c:v>
                </c:pt>
                <c:pt idx="23">
                  <c:v>2007</c:v>
                </c:pt>
                <c:pt idx="24">
                  <c:v>2008</c:v>
                </c:pt>
                <c:pt idx="25">
                  <c:v>2009</c:v>
                </c:pt>
                <c:pt idx="26">
                  <c:v>2010</c:v>
                </c:pt>
                <c:pt idx="27">
                  <c:v>2011</c:v>
                </c:pt>
                <c:pt idx="28">
                  <c:v>2012</c:v>
                </c:pt>
                <c:pt idx="29">
                  <c:v>2013</c:v>
                </c:pt>
                <c:pt idx="30">
                  <c:v>2014</c:v>
                </c:pt>
                <c:pt idx="31">
                  <c:v>2015</c:v>
                </c:pt>
                <c:pt idx="32">
                  <c:v>2016</c:v>
                </c:pt>
              </c:numCache>
            </c:numRef>
          </c:cat>
          <c:val>
            <c:numRef>
              <c:f>Sheet1!$C$2:$C$34</c:f>
              <c:numCache>
                <c:formatCode>General</c:formatCode>
                <c:ptCount val="33"/>
                <c:pt idx="0">
                  <c:v>0</c:v>
                </c:pt>
                <c:pt idx="1">
                  <c:v>0</c:v>
                </c:pt>
                <c:pt idx="2">
                  <c:v>0</c:v>
                </c:pt>
                <c:pt idx="3">
                  <c:v>5.5555599999999998</c:v>
                </c:pt>
                <c:pt idx="4">
                  <c:v>9.8039199999999997</c:v>
                </c:pt>
                <c:pt idx="5">
                  <c:v>6.5573800000000002</c:v>
                </c:pt>
                <c:pt idx="6">
                  <c:v>5.4545500000000002</c:v>
                </c:pt>
                <c:pt idx="7">
                  <c:v>4.3478300000000001</c:v>
                </c:pt>
                <c:pt idx="8">
                  <c:v>2.4390200000000002</c:v>
                </c:pt>
                <c:pt idx="9">
                  <c:v>3.2258100000000001</c:v>
                </c:pt>
                <c:pt idx="10">
                  <c:v>2.2727300000000001</c:v>
                </c:pt>
                <c:pt idx="11">
                  <c:v>0</c:v>
                </c:pt>
                <c:pt idx="12">
                  <c:v>3.2258100000000001</c:v>
                </c:pt>
                <c:pt idx="13">
                  <c:v>0</c:v>
                </c:pt>
                <c:pt idx="14">
                  <c:v>4.1666699999999999</c:v>
                </c:pt>
                <c:pt idx="15">
                  <c:v>6.8965500000000004</c:v>
                </c:pt>
                <c:pt idx="16">
                  <c:v>0</c:v>
                </c:pt>
                <c:pt idx="17">
                  <c:v>0</c:v>
                </c:pt>
                <c:pt idx="18">
                  <c:v>0</c:v>
                </c:pt>
                <c:pt idx="19">
                  <c:v>5.8823499999999997</c:v>
                </c:pt>
                <c:pt idx="20">
                  <c:v>0</c:v>
                </c:pt>
                <c:pt idx="21">
                  <c:v>0</c:v>
                </c:pt>
                <c:pt idx="22">
                  <c:v>0</c:v>
                </c:pt>
                <c:pt idx="23">
                  <c:v>0</c:v>
                </c:pt>
                <c:pt idx="24">
                  <c:v>0</c:v>
                </c:pt>
                <c:pt idx="25">
                  <c:v>0</c:v>
                </c:pt>
                <c:pt idx="26">
                  <c:v>0</c:v>
                </c:pt>
                <c:pt idx="27">
                  <c:v>0</c:v>
                </c:pt>
                <c:pt idx="28">
                  <c:v>0</c:v>
                </c:pt>
                <c:pt idx="29">
                  <c:v>0</c:v>
                </c:pt>
                <c:pt idx="30">
                  <c:v>8.3333300000000001</c:v>
                </c:pt>
                <c:pt idx="31">
                  <c:v>0</c:v>
                </c:pt>
                <c:pt idx="32">
                  <c:v>0</c:v>
                </c:pt>
              </c:numCache>
            </c:numRef>
          </c:val>
          <c:smooth val="0"/>
          <c:extLst>
            <c:ext xmlns:c16="http://schemas.microsoft.com/office/drawing/2014/chart" uri="{C3380CC4-5D6E-409C-BE32-E72D297353CC}">
              <c16:uniqueId val="{00000001-8923-44DE-B2B2-D8345D2E68E1}"/>
            </c:ext>
          </c:extLst>
        </c:ser>
        <c:dLbls>
          <c:showLegendKey val="0"/>
          <c:showVal val="0"/>
          <c:showCatName val="0"/>
          <c:showSerName val="0"/>
          <c:showPercent val="0"/>
          <c:showBubbleSize val="0"/>
        </c:dLbls>
        <c:marker val="1"/>
        <c:smooth val="0"/>
        <c:axId val="234533296"/>
        <c:axId val="234530552"/>
      </c:lineChart>
      <c:catAx>
        <c:axId val="231742448"/>
        <c:scaling>
          <c:orientation val="minMax"/>
        </c:scaling>
        <c:delete val="0"/>
        <c:axPos val="b"/>
        <c:title>
          <c:tx>
            <c:rich>
              <a:bodyPr/>
              <a:lstStyle/>
              <a:p>
                <a:pPr>
                  <a:defRPr sz="1800">
                    <a:solidFill>
                      <a:schemeClr val="bg2"/>
                    </a:solidFill>
                  </a:defRPr>
                </a:pPr>
                <a:r>
                  <a:rPr lang="en-US" sz="1800" dirty="0" smtClean="0">
                    <a:solidFill>
                      <a:schemeClr val="bg2"/>
                    </a:solidFill>
                  </a:rPr>
                  <a:t>Year of Retransplant</a:t>
                </a:r>
                <a:endParaRPr lang="en-US" sz="1800" dirty="0">
                  <a:solidFill>
                    <a:schemeClr val="bg2"/>
                  </a:solidFill>
                </a:endParaRPr>
              </a:p>
            </c:rich>
          </c:tx>
          <c:layout>
            <c:manualLayout>
              <c:xMode val="edge"/>
              <c:yMode val="edge"/>
              <c:x val="0.39547842703872549"/>
              <c:y val="0.93850187165649079"/>
            </c:manualLayout>
          </c:layout>
          <c:overlay val="0"/>
        </c:title>
        <c:numFmt formatCode="General" sourceLinked="1"/>
        <c:majorTickMark val="out"/>
        <c:minorTickMark val="none"/>
        <c:tickLblPos val="nextTo"/>
        <c:spPr>
          <a:ln>
            <a:solidFill>
              <a:schemeClr val="bg2"/>
            </a:solidFill>
          </a:ln>
        </c:spPr>
        <c:txPr>
          <a:bodyPr rot="-2700000"/>
          <a:lstStyle/>
          <a:p>
            <a:pPr>
              <a:defRPr sz="1500" b="1">
                <a:solidFill>
                  <a:schemeClr val="bg2"/>
                </a:solidFill>
              </a:defRPr>
            </a:pPr>
            <a:endParaRPr lang="en-US"/>
          </a:p>
        </c:txPr>
        <c:crossAx val="231742056"/>
        <c:crosses val="autoZero"/>
        <c:auto val="1"/>
        <c:lblAlgn val="ctr"/>
        <c:lblOffset val="100"/>
        <c:tickLblSkip val="1"/>
        <c:noMultiLvlLbl val="0"/>
      </c:catAx>
      <c:valAx>
        <c:axId val="231742056"/>
        <c:scaling>
          <c:orientation val="minMax"/>
        </c:scaling>
        <c:delete val="0"/>
        <c:axPos val="l"/>
        <c:majorGridlines>
          <c:spPr>
            <a:ln>
              <a:solidFill>
                <a:schemeClr val="bg2"/>
              </a:solidFill>
            </a:ln>
          </c:spPr>
        </c:majorGridlines>
        <c:title>
          <c:tx>
            <c:rich>
              <a:bodyPr rot="-5400000" vert="horz"/>
              <a:lstStyle/>
              <a:p>
                <a:pPr>
                  <a:defRPr>
                    <a:solidFill>
                      <a:schemeClr val="bg2"/>
                    </a:solidFill>
                  </a:defRPr>
                </a:pPr>
                <a:r>
                  <a:rPr lang="en-US" dirty="0" smtClean="0">
                    <a:solidFill>
                      <a:schemeClr val="bg2"/>
                    </a:solidFill>
                  </a:rPr>
                  <a:t>Number of Retransplants</a:t>
                </a:r>
                <a:endParaRPr lang="en-US" dirty="0">
                  <a:solidFill>
                    <a:schemeClr val="bg2"/>
                  </a:solidFill>
                </a:endParaRPr>
              </a:p>
            </c:rich>
          </c:tx>
          <c:layout>
            <c:manualLayout>
              <c:xMode val="edge"/>
              <c:yMode val="edge"/>
              <c:x val="5.7610344578487311E-3"/>
              <c:y val="0.17453401978598829"/>
            </c:manualLayout>
          </c:layout>
          <c:overlay val="0"/>
        </c:title>
        <c:numFmt formatCode="General" sourceLinked="1"/>
        <c:majorTickMark val="out"/>
        <c:minorTickMark val="none"/>
        <c:tickLblPos val="nextTo"/>
        <c:spPr>
          <a:ln>
            <a:solidFill>
              <a:schemeClr val="bg2"/>
            </a:solidFill>
          </a:ln>
        </c:spPr>
        <c:txPr>
          <a:bodyPr/>
          <a:lstStyle/>
          <a:p>
            <a:pPr>
              <a:defRPr sz="1600" b="1">
                <a:solidFill>
                  <a:schemeClr val="bg2"/>
                </a:solidFill>
              </a:defRPr>
            </a:pPr>
            <a:endParaRPr lang="en-US"/>
          </a:p>
        </c:txPr>
        <c:crossAx val="231742448"/>
        <c:crosses val="autoZero"/>
        <c:crossBetween val="between"/>
      </c:valAx>
      <c:valAx>
        <c:axId val="234530552"/>
        <c:scaling>
          <c:orientation val="minMax"/>
          <c:max val="18"/>
        </c:scaling>
        <c:delete val="0"/>
        <c:axPos val="r"/>
        <c:title>
          <c:tx>
            <c:rich>
              <a:bodyPr/>
              <a:lstStyle/>
              <a:p>
                <a:pPr>
                  <a:defRPr>
                    <a:solidFill>
                      <a:schemeClr val="bg2"/>
                    </a:solidFill>
                  </a:defRPr>
                </a:pPr>
                <a:r>
                  <a:rPr lang="en-US" sz="1800" b="1" i="0" baseline="0" dirty="0" smtClean="0">
                    <a:effectLst/>
                  </a:rPr>
                  <a:t>% of </a:t>
                </a:r>
                <a:r>
                  <a:rPr lang="en-US" sz="1800" b="1" i="0" baseline="0" dirty="0" err="1" smtClean="0">
                    <a:effectLst/>
                  </a:rPr>
                  <a:t>Retransplants</a:t>
                </a:r>
                <a:r>
                  <a:rPr lang="en-US" sz="1800" b="1" i="0" baseline="0" dirty="0" smtClean="0">
                    <a:effectLst/>
                  </a:rPr>
                  <a:t> out of All Pediatric Heart-Lung Transplants</a:t>
                </a:r>
                <a:endParaRPr lang="en-US" dirty="0">
                  <a:effectLst/>
                </a:endParaRPr>
              </a:p>
            </c:rich>
          </c:tx>
          <c:layout/>
          <c:overlay val="0"/>
        </c:title>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234533296"/>
        <c:crosses val="max"/>
        <c:crossBetween val="between"/>
        <c:majorUnit val="3"/>
      </c:valAx>
      <c:catAx>
        <c:axId val="234533296"/>
        <c:scaling>
          <c:orientation val="minMax"/>
        </c:scaling>
        <c:delete val="1"/>
        <c:axPos val="b"/>
        <c:numFmt formatCode="General" sourceLinked="1"/>
        <c:majorTickMark val="out"/>
        <c:minorTickMark val="none"/>
        <c:tickLblPos val="nextTo"/>
        <c:crossAx val="234530552"/>
        <c:crosses val="autoZero"/>
        <c:auto val="1"/>
        <c:lblAlgn val="ctr"/>
        <c:lblOffset val="100"/>
        <c:noMultiLvlLbl val="0"/>
      </c:catAx>
      <c:spPr>
        <a:noFill/>
        <a:ln>
          <a:solidFill>
            <a:schemeClr val="bg2"/>
          </a:solidFill>
        </a:ln>
      </c:spPr>
    </c:plotArea>
    <c:legend>
      <c:legendPos val="t"/>
      <c:layout>
        <c:manualLayout>
          <c:xMode val="edge"/>
          <c:yMode val="edge"/>
          <c:x val="0.71885377814615292"/>
          <c:y val="7.4807598122201766E-2"/>
          <c:w val="0.14850405212506329"/>
          <c:h val="8.7929075478859031E-2"/>
        </c:manualLayout>
      </c:layout>
      <c:overlay val="0"/>
      <c:spPr>
        <a:noFill/>
        <a:ln>
          <a:solidFill>
            <a:schemeClr val="bg2"/>
          </a:solidFill>
        </a:ln>
      </c:spPr>
      <c:txPr>
        <a:bodyPr/>
        <a:lstStyle/>
        <a:p>
          <a:pPr>
            <a:defRPr sz="15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592420969502706"/>
          <c:y val="3.6626238252476601E-2"/>
          <c:w val="0.87785160151443342"/>
          <c:h val="0.7702108204216408"/>
        </c:manualLayout>
      </c:layout>
      <c:barChart>
        <c:barDir val="col"/>
        <c:grouping val="stacked"/>
        <c:varyColors val="0"/>
        <c:ser>
          <c:idx val="0"/>
          <c:order val="0"/>
          <c:tx>
            <c:strRef>
              <c:f>Sheet1!$B$1</c:f>
              <c:strCache>
                <c:ptCount val="1"/>
                <c:pt idx="0">
                  <c:v>N</c:v>
                </c:pt>
              </c:strCache>
            </c:strRef>
          </c:tx>
          <c:spPr>
            <a:gradFill flip="none" rotWithShape="1">
              <a:gsLst>
                <a:gs pos="0">
                  <a:srgbClr val="208C03"/>
                </a:gs>
                <a:gs pos="50000">
                  <a:srgbClr val="20F703"/>
                </a:gs>
                <a:gs pos="100000">
                  <a:srgbClr val="208C03"/>
                </a:gs>
              </a:gsLst>
              <a:lin ang="10800000" scaled="1"/>
              <a:tileRect/>
            </a:gradFill>
            <a:ln>
              <a:solidFill>
                <a:schemeClr val="bg2"/>
              </a:solidFill>
            </a:ln>
          </c:spPr>
          <c:invertIfNegative val="0"/>
          <c:cat>
            <c:strRef>
              <c:f>Sheet1!$A$2:$A$5</c:f>
              <c:strCache>
                <c:ptCount val="4"/>
                <c:pt idx="0">
                  <c:v>0-&lt;1 month</c:v>
                </c:pt>
                <c:pt idx="1">
                  <c:v>1-&lt;12 months</c:v>
                </c:pt>
                <c:pt idx="2">
                  <c:v>12-&lt;36 months</c:v>
                </c:pt>
                <c:pt idx="3">
                  <c:v>36+ months</c:v>
                </c:pt>
              </c:strCache>
            </c:strRef>
          </c:cat>
          <c:val>
            <c:numRef>
              <c:f>Sheet1!$B$2:$B$5</c:f>
              <c:numCache>
                <c:formatCode>General</c:formatCode>
                <c:ptCount val="4"/>
                <c:pt idx="0">
                  <c:v>4</c:v>
                </c:pt>
                <c:pt idx="1">
                  <c:v>5</c:v>
                </c:pt>
                <c:pt idx="2">
                  <c:v>9</c:v>
                </c:pt>
                <c:pt idx="3">
                  <c:v>7</c:v>
                </c:pt>
              </c:numCache>
            </c:numRef>
          </c:val>
          <c:extLst>
            <c:ext xmlns:c16="http://schemas.microsoft.com/office/drawing/2014/chart" uri="{C3380CC4-5D6E-409C-BE32-E72D297353CC}">
              <c16:uniqueId val="{00000000-68DF-4199-9ABF-41B4B5319C7F}"/>
            </c:ext>
          </c:extLst>
        </c:ser>
        <c:dLbls>
          <c:showLegendKey val="0"/>
          <c:showVal val="0"/>
          <c:showCatName val="0"/>
          <c:showSerName val="0"/>
          <c:showPercent val="0"/>
          <c:showBubbleSize val="0"/>
        </c:dLbls>
        <c:gapWidth val="35"/>
        <c:overlap val="100"/>
        <c:axId val="395555640"/>
        <c:axId val="395556032"/>
      </c:barChart>
      <c:catAx>
        <c:axId val="395555640"/>
        <c:scaling>
          <c:orientation val="minMax"/>
        </c:scaling>
        <c:delete val="0"/>
        <c:axPos val="b"/>
        <c:title>
          <c:tx>
            <c:rich>
              <a:bodyPr/>
              <a:lstStyle/>
              <a:p>
                <a:pPr>
                  <a:defRPr sz="1700">
                    <a:solidFill>
                      <a:schemeClr val="bg2"/>
                    </a:solidFill>
                  </a:defRPr>
                </a:pPr>
                <a:r>
                  <a:rPr lang="en-US" sz="1700" dirty="0" smtClean="0">
                    <a:solidFill>
                      <a:schemeClr val="bg2"/>
                    </a:solidFill>
                  </a:rPr>
                  <a:t>Time Between Previous and Current Transplant</a:t>
                </a:r>
                <a:endParaRPr lang="en-US" sz="1700" dirty="0">
                  <a:solidFill>
                    <a:schemeClr val="bg2"/>
                  </a:solidFill>
                </a:endParaRPr>
              </a:p>
            </c:rich>
          </c:tx>
          <c:layout>
            <c:manualLayout>
              <c:xMode val="edge"/>
              <c:yMode val="edge"/>
              <c:x val="0.24810593919122947"/>
              <c:y val="0.93961538461538463"/>
            </c:manualLayout>
          </c:layout>
          <c:overlay val="0"/>
        </c:title>
        <c:numFmt formatCode="General" sourceLinked="1"/>
        <c:majorTickMark val="out"/>
        <c:minorTickMark val="none"/>
        <c:tickLblPos val="nextTo"/>
        <c:spPr>
          <a:ln>
            <a:solidFill>
              <a:schemeClr val="bg2"/>
            </a:solidFill>
          </a:ln>
        </c:spPr>
        <c:txPr>
          <a:bodyPr rot="0"/>
          <a:lstStyle/>
          <a:p>
            <a:pPr>
              <a:defRPr sz="1500" b="1">
                <a:solidFill>
                  <a:schemeClr val="bg2"/>
                </a:solidFill>
              </a:defRPr>
            </a:pPr>
            <a:endParaRPr lang="en-US"/>
          </a:p>
        </c:txPr>
        <c:crossAx val="395556032"/>
        <c:crosses val="autoZero"/>
        <c:auto val="1"/>
        <c:lblAlgn val="ctr"/>
        <c:lblOffset val="100"/>
        <c:tickLblSkip val="1"/>
        <c:noMultiLvlLbl val="0"/>
      </c:catAx>
      <c:valAx>
        <c:axId val="395556032"/>
        <c:scaling>
          <c:orientation val="minMax"/>
        </c:scaling>
        <c:delete val="0"/>
        <c:axPos val="l"/>
        <c:majorGridlines>
          <c:spPr>
            <a:ln>
              <a:solidFill>
                <a:schemeClr val="bg2"/>
              </a:solidFill>
              <a:prstDash val="sysDash"/>
            </a:ln>
          </c:spPr>
        </c:majorGridlines>
        <c:title>
          <c:tx>
            <c:rich>
              <a:bodyPr rot="-5400000" vert="horz"/>
              <a:lstStyle/>
              <a:p>
                <a:pPr>
                  <a:defRPr sz="1700">
                    <a:solidFill>
                      <a:schemeClr val="bg2"/>
                    </a:solidFill>
                  </a:defRPr>
                </a:pPr>
                <a:r>
                  <a:rPr lang="en-US" sz="1700" dirty="0" smtClean="0">
                    <a:solidFill>
                      <a:schemeClr val="bg2"/>
                    </a:solidFill>
                  </a:rPr>
                  <a:t>Number of Retransplants</a:t>
                </a:r>
                <a:endParaRPr lang="en-US" sz="1700" dirty="0">
                  <a:solidFill>
                    <a:schemeClr val="bg2"/>
                  </a:solidFill>
                </a:endParaRPr>
              </a:p>
            </c:rich>
          </c:tx>
          <c:layout>
            <c:manualLayout>
              <c:xMode val="edge"/>
              <c:yMode val="edge"/>
              <c:x val="1.4277286135693184E-2"/>
              <c:y val="0.14421340601655591"/>
            </c:manualLayout>
          </c:layout>
          <c:overlay val="0"/>
        </c:title>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395555640"/>
        <c:crosses val="autoZero"/>
        <c:crossBetween val="between"/>
      </c:valAx>
      <c:spPr>
        <a:noFill/>
        <a:ln>
          <a:solidFill>
            <a:schemeClr val="bg2"/>
          </a:solidFill>
        </a:ln>
      </c:spPr>
    </c:plotArea>
    <c:plotVisOnly val="1"/>
    <c:dispBlanksAs val="gap"/>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4977395013123357"/>
          <c:y val="0.15663570374015748"/>
          <c:w val="0.78293667979002635"/>
          <c:h val="0.72801488681102366"/>
        </c:manualLayout>
      </c:layout>
      <c:barChart>
        <c:barDir val="col"/>
        <c:grouping val="percentStacked"/>
        <c:varyColors val="0"/>
        <c:ser>
          <c:idx val="0"/>
          <c:order val="0"/>
          <c:tx>
            <c:strRef>
              <c:f>Sheet1!$A$2</c:f>
              <c:strCache>
                <c:ptCount val="1"/>
                <c:pt idx="0">
                  <c:v>&lt;1</c:v>
                </c:pt>
              </c:strCache>
            </c:strRef>
          </c:tx>
          <c:spPr>
            <a:gradFill>
              <a:gsLst>
                <a:gs pos="0">
                  <a:srgbClr val="6600CC"/>
                </a:gs>
                <a:gs pos="50000">
                  <a:srgbClr val="9933FF"/>
                </a:gs>
                <a:gs pos="100000">
                  <a:srgbClr val="6600CC"/>
                </a:gs>
              </a:gsLst>
              <a:lin ang="10800000" scaled="1"/>
            </a:gradFill>
            <a:ln>
              <a:solidFill>
                <a:schemeClr val="bg2"/>
              </a:solidFill>
            </a:ln>
          </c:spPr>
          <c:invertIfNegative val="0"/>
          <c:cat>
            <c:strRef>
              <c:f>Sheet1!$B$1:$D$1</c:f>
              <c:strCache>
                <c:ptCount val="3"/>
                <c:pt idx="0">
                  <c:v>1985-1999 (N=527)</c:v>
                </c:pt>
                <c:pt idx="1">
                  <c:v>2000-2007 (N=127)</c:v>
                </c:pt>
                <c:pt idx="2">
                  <c:v>2008-6/2017 (N=79)</c:v>
                </c:pt>
              </c:strCache>
            </c:strRef>
          </c:cat>
          <c:val>
            <c:numRef>
              <c:f>Sheet1!$B$2:$D$2</c:f>
              <c:numCache>
                <c:formatCode>General</c:formatCode>
                <c:ptCount val="3"/>
                <c:pt idx="0">
                  <c:v>13</c:v>
                </c:pt>
                <c:pt idx="1">
                  <c:v>6</c:v>
                </c:pt>
                <c:pt idx="2">
                  <c:v>0</c:v>
                </c:pt>
              </c:numCache>
            </c:numRef>
          </c:val>
          <c:extLst>
            <c:ext xmlns:c16="http://schemas.microsoft.com/office/drawing/2014/chart" uri="{C3380CC4-5D6E-409C-BE32-E72D297353CC}">
              <c16:uniqueId val="{00000000-A61A-40EF-9B47-AED2BD796B9A}"/>
            </c:ext>
          </c:extLst>
        </c:ser>
        <c:ser>
          <c:idx val="1"/>
          <c:order val="1"/>
          <c:tx>
            <c:strRef>
              <c:f>Sheet1!$A$3</c:f>
              <c:strCache>
                <c:ptCount val="1"/>
                <c:pt idx="0">
                  <c:v>1-5</c:v>
                </c:pt>
              </c:strCache>
            </c:strRef>
          </c:tx>
          <c:spPr>
            <a:gradFill flip="none" rotWithShape="1">
              <a:gsLst>
                <a:gs pos="0">
                  <a:srgbClr val="A6A200"/>
                </a:gs>
                <a:gs pos="50000">
                  <a:srgbClr val="FFFF00"/>
                </a:gs>
                <a:gs pos="100000">
                  <a:srgbClr val="A6A200"/>
                </a:gs>
              </a:gsLst>
              <a:lin ang="10800000" scaled="1"/>
              <a:tileRect/>
            </a:gradFill>
            <a:ln>
              <a:solidFill>
                <a:schemeClr val="bg2"/>
              </a:solidFill>
            </a:ln>
          </c:spPr>
          <c:invertIfNegative val="0"/>
          <c:cat>
            <c:strRef>
              <c:f>Sheet1!$B$1:$D$1</c:f>
              <c:strCache>
                <c:ptCount val="3"/>
                <c:pt idx="0">
                  <c:v>1985-1999 (N=527)</c:v>
                </c:pt>
                <c:pt idx="1">
                  <c:v>2000-2007 (N=127)</c:v>
                </c:pt>
                <c:pt idx="2">
                  <c:v>2008-6/2017 (N=79)</c:v>
                </c:pt>
              </c:strCache>
            </c:strRef>
          </c:cat>
          <c:val>
            <c:numRef>
              <c:f>Sheet1!$B$3:$D$3</c:f>
              <c:numCache>
                <c:formatCode>General</c:formatCode>
                <c:ptCount val="3"/>
                <c:pt idx="0">
                  <c:v>86</c:v>
                </c:pt>
                <c:pt idx="1">
                  <c:v>14</c:v>
                </c:pt>
                <c:pt idx="2">
                  <c:v>13</c:v>
                </c:pt>
              </c:numCache>
            </c:numRef>
          </c:val>
          <c:extLst>
            <c:ext xmlns:c16="http://schemas.microsoft.com/office/drawing/2014/chart" uri="{C3380CC4-5D6E-409C-BE32-E72D297353CC}">
              <c16:uniqueId val="{00000001-A61A-40EF-9B47-AED2BD796B9A}"/>
            </c:ext>
          </c:extLst>
        </c:ser>
        <c:ser>
          <c:idx val="2"/>
          <c:order val="2"/>
          <c:tx>
            <c:strRef>
              <c:f>Sheet1!$A$4</c:f>
              <c:strCache>
                <c:ptCount val="1"/>
                <c:pt idx="0">
                  <c:v>6-10</c:v>
                </c:pt>
              </c:strCache>
            </c:strRef>
          </c:tx>
          <c:spPr>
            <a:gradFill flip="none" rotWithShape="1">
              <a:gsLst>
                <a:gs pos="0">
                  <a:srgbClr val="C00000"/>
                </a:gs>
                <a:gs pos="50000">
                  <a:srgbClr val="FF0000"/>
                </a:gs>
                <a:gs pos="100000">
                  <a:srgbClr val="C00000"/>
                </a:gs>
              </a:gsLst>
              <a:lin ang="10800000" scaled="1"/>
              <a:tileRect/>
            </a:gradFill>
            <a:ln>
              <a:solidFill>
                <a:srgbClr val="000000"/>
              </a:solidFill>
            </a:ln>
          </c:spPr>
          <c:invertIfNegative val="0"/>
          <c:cat>
            <c:strRef>
              <c:f>Sheet1!$B$1:$D$1</c:f>
              <c:strCache>
                <c:ptCount val="3"/>
                <c:pt idx="0">
                  <c:v>1985-1999 (N=527)</c:v>
                </c:pt>
                <c:pt idx="1">
                  <c:v>2000-2007 (N=127)</c:v>
                </c:pt>
                <c:pt idx="2">
                  <c:v>2008-6/2017 (N=79)</c:v>
                </c:pt>
              </c:strCache>
            </c:strRef>
          </c:cat>
          <c:val>
            <c:numRef>
              <c:f>Sheet1!$B$4:$D$4</c:f>
              <c:numCache>
                <c:formatCode>General</c:formatCode>
                <c:ptCount val="3"/>
                <c:pt idx="0">
                  <c:v>106</c:v>
                </c:pt>
                <c:pt idx="1">
                  <c:v>15</c:v>
                </c:pt>
                <c:pt idx="2">
                  <c:v>15</c:v>
                </c:pt>
              </c:numCache>
            </c:numRef>
          </c:val>
          <c:extLst>
            <c:ext xmlns:c16="http://schemas.microsoft.com/office/drawing/2014/chart" uri="{C3380CC4-5D6E-409C-BE32-E72D297353CC}">
              <c16:uniqueId val="{00000002-A61A-40EF-9B47-AED2BD796B9A}"/>
            </c:ext>
          </c:extLst>
        </c:ser>
        <c:ser>
          <c:idx val="3"/>
          <c:order val="3"/>
          <c:tx>
            <c:strRef>
              <c:f>Sheet1!$A$5</c:f>
              <c:strCache>
                <c:ptCount val="1"/>
                <c:pt idx="0">
                  <c:v>11-17</c:v>
                </c:pt>
              </c:strCache>
            </c:strRef>
          </c:tx>
          <c:spPr>
            <a:gradFill>
              <a:gsLst>
                <a:gs pos="0">
                  <a:srgbClr val="208C03"/>
                </a:gs>
                <a:gs pos="50000">
                  <a:srgbClr val="20F703"/>
                </a:gs>
                <a:gs pos="100000">
                  <a:srgbClr val="208C03"/>
                </a:gs>
              </a:gsLst>
              <a:lin ang="10800000" scaled="1"/>
            </a:gradFill>
            <a:ln>
              <a:solidFill>
                <a:schemeClr val="bg2"/>
              </a:solidFill>
            </a:ln>
          </c:spPr>
          <c:invertIfNegative val="0"/>
          <c:cat>
            <c:strRef>
              <c:f>Sheet1!$B$1:$D$1</c:f>
              <c:strCache>
                <c:ptCount val="3"/>
                <c:pt idx="0">
                  <c:v>1985-1999 (N=527)</c:v>
                </c:pt>
                <c:pt idx="1">
                  <c:v>2000-2007 (N=127)</c:v>
                </c:pt>
                <c:pt idx="2">
                  <c:v>2008-6/2017 (N=79)</c:v>
                </c:pt>
              </c:strCache>
            </c:strRef>
          </c:cat>
          <c:val>
            <c:numRef>
              <c:f>Sheet1!$B$5:$D$5</c:f>
              <c:numCache>
                <c:formatCode>General</c:formatCode>
                <c:ptCount val="3"/>
                <c:pt idx="0">
                  <c:v>322</c:v>
                </c:pt>
                <c:pt idx="1">
                  <c:v>92</c:v>
                </c:pt>
                <c:pt idx="2">
                  <c:v>51</c:v>
                </c:pt>
              </c:numCache>
            </c:numRef>
          </c:val>
          <c:extLst>
            <c:ext xmlns:c16="http://schemas.microsoft.com/office/drawing/2014/chart" uri="{C3380CC4-5D6E-409C-BE32-E72D297353CC}">
              <c16:uniqueId val="{00000003-A61A-40EF-9B47-AED2BD796B9A}"/>
            </c:ext>
          </c:extLst>
        </c:ser>
        <c:dLbls>
          <c:showLegendKey val="0"/>
          <c:showVal val="0"/>
          <c:showCatName val="0"/>
          <c:showSerName val="0"/>
          <c:showPercent val="0"/>
          <c:showBubbleSize val="0"/>
        </c:dLbls>
        <c:gapWidth val="50"/>
        <c:overlap val="100"/>
        <c:axId val="395556816"/>
        <c:axId val="395557208"/>
      </c:barChart>
      <c:catAx>
        <c:axId val="395556816"/>
        <c:scaling>
          <c:orientation val="minMax"/>
        </c:scaling>
        <c:delete val="0"/>
        <c:axPos val="b"/>
        <c:numFmt formatCode="General" sourceLinked="0"/>
        <c:majorTickMark val="out"/>
        <c:minorTickMark val="none"/>
        <c:tickLblPos val="nextTo"/>
        <c:spPr>
          <a:ln>
            <a:solidFill>
              <a:schemeClr val="bg2"/>
            </a:solidFill>
          </a:ln>
        </c:spPr>
        <c:txPr>
          <a:bodyPr/>
          <a:lstStyle/>
          <a:p>
            <a:pPr>
              <a:defRPr sz="1500" b="1">
                <a:solidFill>
                  <a:schemeClr val="bg2"/>
                </a:solidFill>
              </a:defRPr>
            </a:pPr>
            <a:endParaRPr lang="en-US"/>
          </a:p>
        </c:txPr>
        <c:crossAx val="395557208"/>
        <c:crosses val="autoZero"/>
        <c:auto val="1"/>
        <c:lblAlgn val="ctr"/>
        <c:lblOffset val="100"/>
        <c:noMultiLvlLbl val="0"/>
      </c:catAx>
      <c:valAx>
        <c:axId val="395557208"/>
        <c:scaling>
          <c:orientation val="minMax"/>
        </c:scaling>
        <c:delete val="0"/>
        <c:axPos val="l"/>
        <c:majorGridlines>
          <c:spPr>
            <a:ln w="6350">
              <a:solidFill>
                <a:schemeClr val="bg2"/>
              </a:solidFill>
              <a:prstDash val="sysDash"/>
            </a:ln>
          </c:spPr>
        </c:majorGridlines>
        <c:title>
          <c:tx>
            <c:rich>
              <a:bodyPr rot="-5400000" vert="horz"/>
              <a:lstStyle/>
              <a:p>
                <a:pPr>
                  <a:defRPr sz="1700">
                    <a:solidFill>
                      <a:schemeClr val="bg2"/>
                    </a:solidFill>
                  </a:defRPr>
                </a:pPr>
                <a:r>
                  <a:rPr lang="en-US" sz="1700" dirty="0" smtClean="0">
                    <a:solidFill>
                      <a:schemeClr val="bg2"/>
                    </a:solidFill>
                  </a:rPr>
                  <a:t>% of Transplants</a:t>
                </a:r>
                <a:endParaRPr lang="en-US" sz="1700" dirty="0">
                  <a:solidFill>
                    <a:schemeClr val="bg2"/>
                  </a:solidFill>
                </a:endParaRPr>
              </a:p>
            </c:rich>
          </c:tx>
          <c:layout/>
          <c:overlay val="0"/>
        </c:title>
        <c:numFmt formatCode="0%"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395556816"/>
        <c:crosses val="autoZero"/>
        <c:crossBetween val="between"/>
      </c:valAx>
      <c:spPr>
        <a:noFill/>
        <a:ln>
          <a:solidFill>
            <a:schemeClr val="bg2"/>
          </a:solidFill>
        </a:ln>
      </c:spPr>
    </c:plotArea>
    <c:legend>
      <c:legendPos val="t"/>
      <c:layout>
        <c:manualLayout>
          <c:xMode val="edge"/>
          <c:yMode val="edge"/>
          <c:x val="0.27139610673665793"/>
          <c:y val="5.7291666666666664E-2"/>
          <c:w val="0.46802362204724407"/>
          <c:h val="5.8834071522309711E-2"/>
        </c:manualLayout>
      </c:layout>
      <c:overlay val="0"/>
      <c:spPr>
        <a:noFill/>
        <a:ln>
          <a:solidFill>
            <a:schemeClr val="bg2"/>
          </a:solidFill>
        </a:ln>
      </c:spPr>
      <c:txPr>
        <a:bodyPr/>
        <a:lstStyle/>
        <a:p>
          <a:pPr>
            <a:defRPr sz="15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Sheet1!$B$1</c:f>
              <c:strCache>
                <c:ptCount val="1"/>
                <c:pt idx="0">
                  <c:v>Europe</c:v>
                </c:pt>
              </c:strCache>
            </c:strRef>
          </c:tx>
          <c:spPr>
            <a:gradFill flip="none" rotWithShape="1">
              <a:gsLst>
                <a:gs pos="0">
                  <a:srgbClr val="6600CC"/>
                </a:gs>
                <a:gs pos="50000">
                  <a:srgbClr val="9933FF"/>
                </a:gs>
                <a:gs pos="100000">
                  <a:srgbClr val="6600CC"/>
                </a:gs>
              </a:gsLst>
              <a:lin ang="10800000" scaled="1"/>
              <a:tileRect/>
            </a:gradFill>
            <a:ln>
              <a:solidFill>
                <a:schemeClr val="bg2"/>
              </a:solidFill>
            </a:ln>
          </c:spPr>
          <c:invertIfNegative val="0"/>
          <c:cat>
            <c:numRef>
              <c:f>Sheet1!$A$2:$A$34</c:f>
              <c:numCache>
                <c:formatCode>General</c:formatCode>
                <c:ptCount val="33"/>
                <c:pt idx="0">
                  <c:v>1984</c:v>
                </c:pt>
                <c:pt idx="1">
                  <c:v>1985</c:v>
                </c:pt>
                <c:pt idx="2">
                  <c:v>1986</c:v>
                </c:pt>
                <c:pt idx="3">
                  <c:v>1987</c:v>
                </c:pt>
                <c:pt idx="4">
                  <c:v>1988</c:v>
                </c:pt>
                <c:pt idx="5">
                  <c:v>1989</c:v>
                </c:pt>
                <c:pt idx="6">
                  <c:v>1990</c:v>
                </c:pt>
                <c:pt idx="7">
                  <c:v>1991</c:v>
                </c:pt>
                <c:pt idx="8">
                  <c:v>1992</c:v>
                </c:pt>
                <c:pt idx="9">
                  <c:v>1993</c:v>
                </c:pt>
                <c:pt idx="10">
                  <c:v>1994</c:v>
                </c:pt>
                <c:pt idx="11">
                  <c:v>1995</c:v>
                </c:pt>
                <c:pt idx="12">
                  <c:v>1996</c:v>
                </c:pt>
                <c:pt idx="13">
                  <c:v>1997</c:v>
                </c:pt>
                <c:pt idx="14">
                  <c:v>1998</c:v>
                </c:pt>
                <c:pt idx="15">
                  <c:v>1999</c:v>
                </c:pt>
                <c:pt idx="16">
                  <c:v>2000</c:v>
                </c:pt>
                <c:pt idx="17">
                  <c:v>2001</c:v>
                </c:pt>
                <c:pt idx="18">
                  <c:v>2002</c:v>
                </c:pt>
                <c:pt idx="19">
                  <c:v>2003</c:v>
                </c:pt>
                <c:pt idx="20">
                  <c:v>2004</c:v>
                </c:pt>
                <c:pt idx="21">
                  <c:v>2005</c:v>
                </c:pt>
                <c:pt idx="22">
                  <c:v>2006</c:v>
                </c:pt>
                <c:pt idx="23">
                  <c:v>2007</c:v>
                </c:pt>
                <c:pt idx="24">
                  <c:v>2008</c:v>
                </c:pt>
                <c:pt idx="25">
                  <c:v>2009</c:v>
                </c:pt>
                <c:pt idx="26">
                  <c:v>2010</c:v>
                </c:pt>
                <c:pt idx="27">
                  <c:v>2011</c:v>
                </c:pt>
                <c:pt idx="28">
                  <c:v>2012</c:v>
                </c:pt>
                <c:pt idx="29">
                  <c:v>2013</c:v>
                </c:pt>
                <c:pt idx="30">
                  <c:v>2014</c:v>
                </c:pt>
                <c:pt idx="31">
                  <c:v>2015</c:v>
                </c:pt>
                <c:pt idx="32">
                  <c:v>2016</c:v>
                </c:pt>
              </c:numCache>
            </c:numRef>
          </c:cat>
          <c:val>
            <c:numRef>
              <c:f>Sheet1!$B$2:$B$34</c:f>
              <c:numCache>
                <c:formatCode>General</c:formatCode>
                <c:ptCount val="33"/>
                <c:pt idx="0">
                  <c:v>1</c:v>
                </c:pt>
                <c:pt idx="1">
                  <c:v>1</c:v>
                </c:pt>
                <c:pt idx="2">
                  <c:v>3</c:v>
                </c:pt>
                <c:pt idx="3">
                  <c:v>7</c:v>
                </c:pt>
                <c:pt idx="4">
                  <c:v>11</c:v>
                </c:pt>
                <c:pt idx="5">
                  <c:v>9</c:v>
                </c:pt>
                <c:pt idx="6">
                  <c:v>15</c:v>
                </c:pt>
                <c:pt idx="7">
                  <c:v>15</c:v>
                </c:pt>
                <c:pt idx="8">
                  <c:v>14</c:v>
                </c:pt>
                <c:pt idx="9">
                  <c:v>11</c:v>
                </c:pt>
                <c:pt idx="10">
                  <c:v>14</c:v>
                </c:pt>
                <c:pt idx="11">
                  <c:v>8</c:v>
                </c:pt>
                <c:pt idx="12">
                  <c:v>11</c:v>
                </c:pt>
                <c:pt idx="13">
                  <c:v>9</c:v>
                </c:pt>
                <c:pt idx="14">
                  <c:v>8</c:v>
                </c:pt>
                <c:pt idx="15">
                  <c:v>9</c:v>
                </c:pt>
                <c:pt idx="16">
                  <c:v>6</c:v>
                </c:pt>
                <c:pt idx="17">
                  <c:v>11</c:v>
                </c:pt>
                <c:pt idx="18">
                  <c:v>4</c:v>
                </c:pt>
                <c:pt idx="19">
                  <c:v>7</c:v>
                </c:pt>
                <c:pt idx="20">
                  <c:v>7</c:v>
                </c:pt>
                <c:pt idx="21">
                  <c:v>5</c:v>
                </c:pt>
                <c:pt idx="22">
                  <c:v>6</c:v>
                </c:pt>
                <c:pt idx="23">
                  <c:v>5</c:v>
                </c:pt>
                <c:pt idx="24">
                  <c:v>4</c:v>
                </c:pt>
                <c:pt idx="25">
                  <c:v>3</c:v>
                </c:pt>
                <c:pt idx="26">
                  <c:v>3</c:v>
                </c:pt>
                <c:pt idx="27">
                  <c:v>3</c:v>
                </c:pt>
                <c:pt idx="28">
                  <c:v>4</c:v>
                </c:pt>
                <c:pt idx="29">
                  <c:v>3</c:v>
                </c:pt>
                <c:pt idx="30">
                  <c:v>4</c:v>
                </c:pt>
                <c:pt idx="31">
                  <c:v>2</c:v>
                </c:pt>
                <c:pt idx="32">
                  <c:v>2</c:v>
                </c:pt>
              </c:numCache>
            </c:numRef>
          </c:val>
          <c:extLst>
            <c:ext xmlns:c16="http://schemas.microsoft.com/office/drawing/2014/chart" uri="{C3380CC4-5D6E-409C-BE32-E72D297353CC}">
              <c16:uniqueId val="{00000000-AFF0-4012-BFA6-78ABAEAEFD5E}"/>
            </c:ext>
          </c:extLst>
        </c:ser>
        <c:ser>
          <c:idx val="1"/>
          <c:order val="1"/>
          <c:tx>
            <c:strRef>
              <c:f>Sheet1!$C$1</c:f>
              <c:strCache>
                <c:ptCount val="1"/>
                <c:pt idx="0">
                  <c:v>North America</c:v>
                </c:pt>
              </c:strCache>
            </c:strRef>
          </c:tx>
          <c:spPr>
            <a:gradFill>
              <a:gsLst>
                <a:gs pos="0">
                  <a:srgbClr val="A6A200"/>
                </a:gs>
                <a:gs pos="50000">
                  <a:srgbClr val="FFFF00"/>
                </a:gs>
                <a:gs pos="100000">
                  <a:srgbClr val="A6A200"/>
                </a:gs>
              </a:gsLst>
              <a:lin ang="10800000" scaled="1"/>
            </a:gradFill>
            <a:ln>
              <a:solidFill>
                <a:schemeClr val="bg2"/>
              </a:solidFill>
            </a:ln>
          </c:spPr>
          <c:invertIfNegative val="0"/>
          <c:cat>
            <c:numRef>
              <c:f>Sheet1!$A$2:$A$34</c:f>
              <c:numCache>
                <c:formatCode>General</c:formatCode>
                <c:ptCount val="33"/>
                <c:pt idx="0">
                  <c:v>1984</c:v>
                </c:pt>
                <c:pt idx="1">
                  <c:v>1985</c:v>
                </c:pt>
                <c:pt idx="2">
                  <c:v>1986</c:v>
                </c:pt>
                <c:pt idx="3">
                  <c:v>1987</c:v>
                </c:pt>
                <c:pt idx="4">
                  <c:v>1988</c:v>
                </c:pt>
                <c:pt idx="5">
                  <c:v>1989</c:v>
                </c:pt>
                <c:pt idx="6">
                  <c:v>1990</c:v>
                </c:pt>
                <c:pt idx="7">
                  <c:v>1991</c:v>
                </c:pt>
                <c:pt idx="8">
                  <c:v>1992</c:v>
                </c:pt>
                <c:pt idx="9">
                  <c:v>1993</c:v>
                </c:pt>
                <c:pt idx="10">
                  <c:v>1994</c:v>
                </c:pt>
                <c:pt idx="11">
                  <c:v>1995</c:v>
                </c:pt>
                <c:pt idx="12">
                  <c:v>1996</c:v>
                </c:pt>
                <c:pt idx="13">
                  <c:v>1997</c:v>
                </c:pt>
                <c:pt idx="14">
                  <c:v>1998</c:v>
                </c:pt>
                <c:pt idx="15">
                  <c:v>1999</c:v>
                </c:pt>
                <c:pt idx="16">
                  <c:v>2000</c:v>
                </c:pt>
                <c:pt idx="17">
                  <c:v>2001</c:v>
                </c:pt>
                <c:pt idx="18">
                  <c:v>2002</c:v>
                </c:pt>
                <c:pt idx="19">
                  <c:v>2003</c:v>
                </c:pt>
                <c:pt idx="20">
                  <c:v>2004</c:v>
                </c:pt>
                <c:pt idx="21">
                  <c:v>2005</c:v>
                </c:pt>
                <c:pt idx="22">
                  <c:v>2006</c:v>
                </c:pt>
                <c:pt idx="23">
                  <c:v>2007</c:v>
                </c:pt>
                <c:pt idx="24">
                  <c:v>2008</c:v>
                </c:pt>
                <c:pt idx="25">
                  <c:v>2009</c:v>
                </c:pt>
                <c:pt idx="26">
                  <c:v>2010</c:v>
                </c:pt>
                <c:pt idx="27">
                  <c:v>2011</c:v>
                </c:pt>
                <c:pt idx="28">
                  <c:v>2012</c:v>
                </c:pt>
                <c:pt idx="29">
                  <c:v>2013</c:v>
                </c:pt>
                <c:pt idx="30">
                  <c:v>2014</c:v>
                </c:pt>
                <c:pt idx="31">
                  <c:v>2015</c:v>
                </c:pt>
                <c:pt idx="32">
                  <c:v>2016</c:v>
                </c:pt>
              </c:numCache>
            </c:numRef>
          </c:cat>
          <c:val>
            <c:numRef>
              <c:f>Sheet1!$C$2:$C$34</c:f>
              <c:numCache>
                <c:formatCode>General</c:formatCode>
                <c:ptCount val="33"/>
                <c:pt idx="0">
                  <c:v>0</c:v>
                </c:pt>
                <c:pt idx="1">
                  <c:v>3</c:v>
                </c:pt>
                <c:pt idx="2">
                  <c:v>3</c:v>
                </c:pt>
                <c:pt idx="3">
                  <c:v>6</c:v>
                </c:pt>
                <c:pt idx="4">
                  <c:v>5</c:v>
                </c:pt>
                <c:pt idx="5">
                  <c:v>6</c:v>
                </c:pt>
                <c:pt idx="6">
                  <c:v>7</c:v>
                </c:pt>
                <c:pt idx="7">
                  <c:v>6</c:v>
                </c:pt>
                <c:pt idx="8">
                  <c:v>6</c:v>
                </c:pt>
                <c:pt idx="9">
                  <c:v>8</c:v>
                </c:pt>
                <c:pt idx="10">
                  <c:v>11</c:v>
                </c:pt>
                <c:pt idx="11">
                  <c:v>8</c:v>
                </c:pt>
                <c:pt idx="12">
                  <c:v>9</c:v>
                </c:pt>
                <c:pt idx="13">
                  <c:v>5</c:v>
                </c:pt>
                <c:pt idx="14">
                  <c:v>5</c:v>
                </c:pt>
                <c:pt idx="15">
                  <c:v>6</c:v>
                </c:pt>
                <c:pt idx="16">
                  <c:v>7</c:v>
                </c:pt>
                <c:pt idx="17">
                  <c:v>6</c:v>
                </c:pt>
                <c:pt idx="18">
                  <c:v>5</c:v>
                </c:pt>
                <c:pt idx="19">
                  <c:v>4</c:v>
                </c:pt>
                <c:pt idx="20">
                  <c:v>3</c:v>
                </c:pt>
                <c:pt idx="21">
                  <c:v>5</c:v>
                </c:pt>
                <c:pt idx="22">
                  <c:v>5</c:v>
                </c:pt>
                <c:pt idx="23">
                  <c:v>3</c:v>
                </c:pt>
                <c:pt idx="24">
                  <c:v>2</c:v>
                </c:pt>
                <c:pt idx="25">
                  <c:v>3</c:v>
                </c:pt>
                <c:pt idx="26">
                  <c:v>2</c:v>
                </c:pt>
                <c:pt idx="27">
                  <c:v>3</c:v>
                </c:pt>
                <c:pt idx="28">
                  <c:v>2</c:v>
                </c:pt>
                <c:pt idx="29">
                  <c:v>5</c:v>
                </c:pt>
                <c:pt idx="30">
                  <c:v>3</c:v>
                </c:pt>
                <c:pt idx="31">
                  <c:v>3</c:v>
                </c:pt>
                <c:pt idx="32">
                  <c:v>1</c:v>
                </c:pt>
              </c:numCache>
            </c:numRef>
          </c:val>
          <c:extLst>
            <c:ext xmlns:c16="http://schemas.microsoft.com/office/drawing/2014/chart" uri="{C3380CC4-5D6E-409C-BE32-E72D297353CC}">
              <c16:uniqueId val="{00000001-AFF0-4012-BFA6-78ABAEAEFD5E}"/>
            </c:ext>
          </c:extLst>
        </c:ser>
        <c:ser>
          <c:idx val="2"/>
          <c:order val="2"/>
          <c:tx>
            <c:strRef>
              <c:f>Sheet1!$D$1</c:f>
              <c:strCache>
                <c:ptCount val="1"/>
                <c:pt idx="0">
                  <c:v>Other</c:v>
                </c:pt>
              </c:strCache>
            </c:strRef>
          </c:tx>
          <c:spPr>
            <a:gradFill>
              <a:gsLst>
                <a:gs pos="0">
                  <a:srgbClr val="C00000"/>
                </a:gs>
                <a:gs pos="50000">
                  <a:srgbClr val="FF0000"/>
                </a:gs>
                <a:gs pos="100000">
                  <a:srgbClr val="C00000"/>
                </a:gs>
              </a:gsLst>
              <a:lin ang="10800000" scaled="1"/>
            </a:gradFill>
            <a:ln>
              <a:solidFill>
                <a:schemeClr val="bg2"/>
              </a:solidFill>
            </a:ln>
          </c:spPr>
          <c:invertIfNegative val="0"/>
          <c:cat>
            <c:numRef>
              <c:f>Sheet1!$A$2:$A$34</c:f>
              <c:numCache>
                <c:formatCode>General</c:formatCode>
                <c:ptCount val="33"/>
                <c:pt idx="0">
                  <c:v>1984</c:v>
                </c:pt>
                <c:pt idx="1">
                  <c:v>1985</c:v>
                </c:pt>
                <c:pt idx="2">
                  <c:v>1986</c:v>
                </c:pt>
                <c:pt idx="3">
                  <c:v>1987</c:v>
                </c:pt>
                <c:pt idx="4">
                  <c:v>1988</c:v>
                </c:pt>
                <c:pt idx="5">
                  <c:v>1989</c:v>
                </c:pt>
                <c:pt idx="6">
                  <c:v>1990</c:v>
                </c:pt>
                <c:pt idx="7">
                  <c:v>1991</c:v>
                </c:pt>
                <c:pt idx="8">
                  <c:v>1992</c:v>
                </c:pt>
                <c:pt idx="9">
                  <c:v>1993</c:v>
                </c:pt>
                <c:pt idx="10">
                  <c:v>1994</c:v>
                </c:pt>
                <c:pt idx="11">
                  <c:v>1995</c:v>
                </c:pt>
                <c:pt idx="12">
                  <c:v>1996</c:v>
                </c:pt>
                <c:pt idx="13">
                  <c:v>1997</c:v>
                </c:pt>
                <c:pt idx="14">
                  <c:v>1998</c:v>
                </c:pt>
                <c:pt idx="15">
                  <c:v>1999</c:v>
                </c:pt>
                <c:pt idx="16">
                  <c:v>2000</c:v>
                </c:pt>
                <c:pt idx="17">
                  <c:v>2001</c:v>
                </c:pt>
                <c:pt idx="18">
                  <c:v>2002</c:v>
                </c:pt>
                <c:pt idx="19">
                  <c:v>2003</c:v>
                </c:pt>
                <c:pt idx="20">
                  <c:v>2004</c:v>
                </c:pt>
                <c:pt idx="21">
                  <c:v>2005</c:v>
                </c:pt>
                <c:pt idx="22">
                  <c:v>2006</c:v>
                </c:pt>
                <c:pt idx="23">
                  <c:v>2007</c:v>
                </c:pt>
                <c:pt idx="24">
                  <c:v>2008</c:v>
                </c:pt>
                <c:pt idx="25">
                  <c:v>2009</c:v>
                </c:pt>
                <c:pt idx="26">
                  <c:v>2010</c:v>
                </c:pt>
                <c:pt idx="27">
                  <c:v>2011</c:v>
                </c:pt>
                <c:pt idx="28">
                  <c:v>2012</c:v>
                </c:pt>
                <c:pt idx="29">
                  <c:v>2013</c:v>
                </c:pt>
                <c:pt idx="30">
                  <c:v>2014</c:v>
                </c:pt>
                <c:pt idx="31">
                  <c:v>2015</c:v>
                </c:pt>
                <c:pt idx="32">
                  <c:v>2016</c:v>
                </c:pt>
              </c:numCache>
            </c:numRef>
          </c:cat>
          <c:val>
            <c:numRef>
              <c:f>Sheet1!$D$2:$D$34</c:f>
              <c:numCache>
                <c:formatCode>General</c:formatCode>
                <c:ptCount val="33"/>
                <c:pt idx="0">
                  <c:v>0</c:v>
                </c:pt>
                <c:pt idx="1">
                  <c:v>1</c:v>
                </c:pt>
                <c:pt idx="2">
                  <c:v>0</c:v>
                </c:pt>
                <c:pt idx="3">
                  <c:v>0</c:v>
                </c:pt>
                <c:pt idx="4">
                  <c:v>1</c:v>
                </c:pt>
                <c:pt idx="5">
                  <c:v>1</c:v>
                </c:pt>
                <c:pt idx="6">
                  <c:v>0</c:v>
                </c:pt>
                <c:pt idx="7">
                  <c:v>0</c:v>
                </c:pt>
                <c:pt idx="8">
                  <c:v>2</c:v>
                </c:pt>
                <c:pt idx="9">
                  <c:v>1</c:v>
                </c:pt>
                <c:pt idx="10">
                  <c:v>3</c:v>
                </c:pt>
                <c:pt idx="11">
                  <c:v>2</c:v>
                </c:pt>
                <c:pt idx="12">
                  <c:v>0</c:v>
                </c:pt>
                <c:pt idx="13">
                  <c:v>0</c:v>
                </c:pt>
                <c:pt idx="14">
                  <c:v>2</c:v>
                </c:pt>
                <c:pt idx="15">
                  <c:v>0</c:v>
                </c:pt>
                <c:pt idx="16">
                  <c:v>0</c:v>
                </c:pt>
                <c:pt idx="17">
                  <c:v>2</c:v>
                </c:pt>
                <c:pt idx="18">
                  <c:v>0</c:v>
                </c:pt>
                <c:pt idx="19">
                  <c:v>1</c:v>
                </c:pt>
                <c:pt idx="20">
                  <c:v>0</c:v>
                </c:pt>
                <c:pt idx="21">
                  <c:v>1</c:v>
                </c:pt>
                <c:pt idx="22">
                  <c:v>2</c:v>
                </c:pt>
                <c:pt idx="23">
                  <c:v>1</c:v>
                </c:pt>
                <c:pt idx="24">
                  <c:v>1</c:v>
                </c:pt>
                <c:pt idx="25">
                  <c:v>2</c:v>
                </c:pt>
                <c:pt idx="26">
                  <c:v>1</c:v>
                </c:pt>
                <c:pt idx="27">
                  <c:v>1</c:v>
                </c:pt>
                <c:pt idx="28">
                  <c:v>0</c:v>
                </c:pt>
                <c:pt idx="29">
                  <c:v>1</c:v>
                </c:pt>
                <c:pt idx="30">
                  <c:v>2</c:v>
                </c:pt>
                <c:pt idx="31">
                  <c:v>1</c:v>
                </c:pt>
                <c:pt idx="32">
                  <c:v>1</c:v>
                </c:pt>
              </c:numCache>
            </c:numRef>
          </c:val>
          <c:extLst>
            <c:ext xmlns:c16="http://schemas.microsoft.com/office/drawing/2014/chart" uri="{C3380CC4-5D6E-409C-BE32-E72D297353CC}">
              <c16:uniqueId val="{00000002-AFF0-4012-BFA6-78ABAEAEFD5E}"/>
            </c:ext>
          </c:extLst>
        </c:ser>
        <c:dLbls>
          <c:showLegendKey val="0"/>
          <c:showVal val="0"/>
          <c:showCatName val="0"/>
          <c:showSerName val="0"/>
          <c:showPercent val="0"/>
          <c:showBubbleSize val="0"/>
        </c:dLbls>
        <c:gapWidth val="35"/>
        <c:overlap val="100"/>
        <c:axId val="396261096"/>
        <c:axId val="396261488"/>
      </c:barChart>
      <c:catAx>
        <c:axId val="396261096"/>
        <c:scaling>
          <c:orientation val="minMax"/>
        </c:scaling>
        <c:delete val="0"/>
        <c:axPos val="b"/>
        <c:title>
          <c:tx>
            <c:rich>
              <a:bodyPr/>
              <a:lstStyle/>
              <a:p>
                <a:pPr>
                  <a:defRPr sz="1700">
                    <a:solidFill>
                      <a:schemeClr val="bg2"/>
                    </a:solidFill>
                  </a:defRPr>
                </a:pPr>
                <a:r>
                  <a:rPr lang="en-US" sz="1700" dirty="0" smtClean="0">
                    <a:solidFill>
                      <a:schemeClr val="bg2"/>
                    </a:solidFill>
                  </a:rPr>
                  <a:t>Transplant</a:t>
                </a:r>
                <a:r>
                  <a:rPr lang="en-US" sz="1700" baseline="0" dirty="0" smtClean="0">
                    <a:solidFill>
                      <a:schemeClr val="bg2"/>
                    </a:solidFill>
                  </a:rPr>
                  <a:t> Year</a:t>
                </a:r>
                <a:endParaRPr lang="en-US" sz="1700" dirty="0">
                  <a:solidFill>
                    <a:schemeClr val="bg2"/>
                  </a:solidFill>
                </a:endParaRPr>
              </a:p>
            </c:rich>
          </c:tx>
          <c:layout/>
          <c:overlay val="0"/>
        </c:title>
        <c:numFmt formatCode="General" sourceLinked="1"/>
        <c:majorTickMark val="out"/>
        <c:minorTickMark val="none"/>
        <c:tickLblPos val="nextTo"/>
        <c:spPr>
          <a:ln>
            <a:solidFill>
              <a:schemeClr val="bg2"/>
            </a:solidFill>
          </a:ln>
        </c:spPr>
        <c:txPr>
          <a:bodyPr rot="-2700000"/>
          <a:lstStyle/>
          <a:p>
            <a:pPr>
              <a:defRPr sz="1500" b="1">
                <a:solidFill>
                  <a:schemeClr val="bg2"/>
                </a:solidFill>
              </a:defRPr>
            </a:pPr>
            <a:endParaRPr lang="en-US"/>
          </a:p>
        </c:txPr>
        <c:crossAx val="396261488"/>
        <c:crosses val="autoZero"/>
        <c:auto val="1"/>
        <c:lblAlgn val="ctr"/>
        <c:lblOffset val="100"/>
        <c:tickLblSkip val="1"/>
        <c:noMultiLvlLbl val="0"/>
      </c:catAx>
      <c:valAx>
        <c:axId val="396261488"/>
        <c:scaling>
          <c:orientation val="minMax"/>
        </c:scaling>
        <c:delete val="0"/>
        <c:axPos val="l"/>
        <c:majorGridlines>
          <c:spPr>
            <a:ln>
              <a:solidFill>
                <a:schemeClr val="bg2"/>
              </a:solidFill>
              <a:prstDash val="sysDash"/>
            </a:ln>
          </c:spPr>
        </c:majorGridlines>
        <c:title>
          <c:tx>
            <c:rich>
              <a:bodyPr rot="-5400000" vert="horz"/>
              <a:lstStyle/>
              <a:p>
                <a:pPr>
                  <a:defRPr sz="1700">
                    <a:solidFill>
                      <a:schemeClr val="bg2"/>
                    </a:solidFill>
                  </a:defRPr>
                </a:pPr>
                <a:r>
                  <a:rPr lang="en-US" sz="1500" dirty="0" smtClean="0">
                    <a:solidFill>
                      <a:schemeClr val="bg2"/>
                    </a:solidFill>
                  </a:rPr>
                  <a:t>No.</a:t>
                </a:r>
                <a:r>
                  <a:rPr lang="en-US" sz="1700" baseline="0" dirty="0" smtClean="0">
                    <a:solidFill>
                      <a:schemeClr val="bg2"/>
                    </a:solidFill>
                  </a:rPr>
                  <a:t> </a:t>
                </a:r>
                <a:r>
                  <a:rPr lang="en-US" sz="1700" dirty="0" smtClean="0">
                    <a:solidFill>
                      <a:schemeClr val="bg2"/>
                    </a:solidFill>
                  </a:rPr>
                  <a:t>of Pediatric Transplant Centers</a:t>
                </a:r>
                <a:endParaRPr lang="en-US" sz="1700" dirty="0">
                  <a:solidFill>
                    <a:schemeClr val="bg2"/>
                  </a:solidFill>
                </a:endParaRPr>
              </a:p>
            </c:rich>
          </c:tx>
          <c:layout>
            <c:manualLayout>
              <c:xMode val="edge"/>
              <c:yMode val="edge"/>
              <c:x val="0"/>
              <c:y val="3.3118643372703413E-2"/>
            </c:manualLayout>
          </c:layout>
          <c:overlay val="0"/>
        </c:title>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396261096"/>
        <c:crosses val="autoZero"/>
        <c:crossBetween val="between"/>
      </c:valAx>
      <c:spPr>
        <a:noFill/>
        <a:ln>
          <a:solidFill>
            <a:schemeClr val="bg2"/>
          </a:solidFill>
        </a:ln>
      </c:spPr>
    </c:plotArea>
    <c:legend>
      <c:legendPos val="r"/>
      <c:layout>
        <c:manualLayout>
          <c:xMode val="edge"/>
          <c:yMode val="edge"/>
          <c:x val="0.71514145355724335"/>
          <c:y val="6.25E-2"/>
          <c:w val="0.24651046384688635"/>
          <c:h val="0.24928826279527558"/>
        </c:manualLayout>
      </c:layout>
      <c:overlay val="1"/>
      <c:spPr>
        <a:solidFill>
          <a:schemeClr val="tx1"/>
        </a:solidFill>
        <a:ln>
          <a:solidFill>
            <a:schemeClr val="bg2"/>
          </a:solidFill>
        </a:ln>
      </c:spPr>
      <c:txPr>
        <a:bodyPr/>
        <a:lstStyle/>
        <a:p>
          <a:pPr>
            <a:defRPr sz="15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Sheet1!$B$1</c:f>
              <c:strCache>
                <c:ptCount val="1"/>
                <c:pt idx="0">
                  <c:v>1-4/yr</c:v>
                </c:pt>
              </c:strCache>
            </c:strRef>
          </c:tx>
          <c:spPr>
            <a:gradFill flip="none" rotWithShape="1">
              <a:gsLst>
                <a:gs pos="0">
                  <a:srgbClr val="208C03"/>
                </a:gs>
                <a:gs pos="50000">
                  <a:srgbClr val="20F703"/>
                </a:gs>
                <a:gs pos="100000">
                  <a:srgbClr val="208C03"/>
                </a:gs>
              </a:gsLst>
              <a:lin ang="10800000" scaled="1"/>
              <a:tileRect/>
            </a:gradFill>
            <a:ln>
              <a:solidFill>
                <a:schemeClr val="bg2"/>
              </a:solidFill>
            </a:ln>
          </c:spPr>
          <c:invertIfNegative val="0"/>
          <c:cat>
            <c:numRef>
              <c:f>Sheet1!$A$2:$A$34</c:f>
              <c:numCache>
                <c:formatCode>General</c:formatCode>
                <c:ptCount val="33"/>
                <c:pt idx="0">
                  <c:v>1984</c:v>
                </c:pt>
                <c:pt idx="1">
                  <c:v>1985</c:v>
                </c:pt>
                <c:pt idx="2">
                  <c:v>1986</c:v>
                </c:pt>
                <c:pt idx="3">
                  <c:v>1987</c:v>
                </c:pt>
                <c:pt idx="4">
                  <c:v>1988</c:v>
                </c:pt>
                <c:pt idx="5">
                  <c:v>1989</c:v>
                </c:pt>
                <c:pt idx="6">
                  <c:v>1990</c:v>
                </c:pt>
                <c:pt idx="7">
                  <c:v>1991</c:v>
                </c:pt>
                <c:pt idx="8">
                  <c:v>1992</c:v>
                </c:pt>
                <c:pt idx="9">
                  <c:v>1993</c:v>
                </c:pt>
                <c:pt idx="10">
                  <c:v>1994</c:v>
                </c:pt>
                <c:pt idx="11">
                  <c:v>1995</c:v>
                </c:pt>
                <c:pt idx="12">
                  <c:v>1996</c:v>
                </c:pt>
                <c:pt idx="13">
                  <c:v>1997</c:v>
                </c:pt>
                <c:pt idx="14">
                  <c:v>1998</c:v>
                </c:pt>
                <c:pt idx="15">
                  <c:v>1999</c:v>
                </c:pt>
                <c:pt idx="16">
                  <c:v>2000</c:v>
                </c:pt>
                <c:pt idx="17">
                  <c:v>2001</c:v>
                </c:pt>
                <c:pt idx="18">
                  <c:v>2002</c:v>
                </c:pt>
                <c:pt idx="19">
                  <c:v>2003</c:v>
                </c:pt>
                <c:pt idx="20">
                  <c:v>2004</c:v>
                </c:pt>
                <c:pt idx="21">
                  <c:v>2005</c:v>
                </c:pt>
                <c:pt idx="22">
                  <c:v>2006</c:v>
                </c:pt>
                <c:pt idx="23">
                  <c:v>2007</c:v>
                </c:pt>
                <c:pt idx="24">
                  <c:v>2008</c:v>
                </c:pt>
                <c:pt idx="25">
                  <c:v>2009</c:v>
                </c:pt>
                <c:pt idx="26">
                  <c:v>2010</c:v>
                </c:pt>
                <c:pt idx="27">
                  <c:v>2011</c:v>
                </c:pt>
                <c:pt idx="28">
                  <c:v>2012</c:v>
                </c:pt>
                <c:pt idx="29">
                  <c:v>2013</c:v>
                </c:pt>
                <c:pt idx="30">
                  <c:v>2014</c:v>
                </c:pt>
                <c:pt idx="31">
                  <c:v>2015</c:v>
                </c:pt>
                <c:pt idx="32">
                  <c:v>2016</c:v>
                </c:pt>
              </c:numCache>
            </c:numRef>
          </c:cat>
          <c:val>
            <c:numRef>
              <c:f>Sheet1!$B$2:$B$34</c:f>
              <c:numCache>
                <c:formatCode>General</c:formatCode>
                <c:ptCount val="33"/>
                <c:pt idx="0">
                  <c:v>1</c:v>
                </c:pt>
                <c:pt idx="1">
                  <c:v>5</c:v>
                </c:pt>
                <c:pt idx="2">
                  <c:v>5</c:v>
                </c:pt>
                <c:pt idx="3">
                  <c:v>12</c:v>
                </c:pt>
                <c:pt idx="4">
                  <c:v>15</c:v>
                </c:pt>
                <c:pt idx="5">
                  <c:v>13</c:v>
                </c:pt>
                <c:pt idx="6">
                  <c:v>19</c:v>
                </c:pt>
                <c:pt idx="7">
                  <c:v>20</c:v>
                </c:pt>
                <c:pt idx="8">
                  <c:v>20</c:v>
                </c:pt>
                <c:pt idx="9">
                  <c:v>20</c:v>
                </c:pt>
                <c:pt idx="10">
                  <c:v>27</c:v>
                </c:pt>
                <c:pt idx="11">
                  <c:v>18</c:v>
                </c:pt>
                <c:pt idx="12">
                  <c:v>20</c:v>
                </c:pt>
                <c:pt idx="13">
                  <c:v>14</c:v>
                </c:pt>
                <c:pt idx="14">
                  <c:v>15</c:v>
                </c:pt>
                <c:pt idx="15">
                  <c:v>14</c:v>
                </c:pt>
                <c:pt idx="16">
                  <c:v>13</c:v>
                </c:pt>
                <c:pt idx="17">
                  <c:v>19</c:v>
                </c:pt>
                <c:pt idx="18">
                  <c:v>9</c:v>
                </c:pt>
                <c:pt idx="19">
                  <c:v>12</c:v>
                </c:pt>
                <c:pt idx="20">
                  <c:v>10</c:v>
                </c:pt>
                <c:pt idx="21">
                  <c:v>11</c:v>
                </c:pt>
                <c:pt idx="22">
                  <c:v>13</c:v>
                </c:pt>
                <c:pt idx="23">
                  <c:v>9</c:v>
                </c:pt>
                <c:pt idx="24">
                  <c:v>6</c:v>
                </c:pt>
                <c:pt idx="25">
                  <c:v>8</c:v>
                </c:pt>
                <c:pt idx="26">
                  <c:v>6</c:v>
                </c:pt>
                <c:pt idx="27">
                  <c:v>7</c:v>
                </c:pt>
                <c:pt idx="28">
                  <c:v>6</c:v>
                </c:pt>
                <c:pt idx="29">
                  <c:v>9</c:v>
                </c:pt>
                <c:pt idx="30">
                  <c:v>9</c:v>
                </c:pt>
                <c:pt idx="31">
                  <c:v>6</c:v>
                </c:pt>
                <c:pt idx="32">
                  <c:v>4</c:v>
                </c:pt>
              </c:numCache>
            </c:numRef>
          </c:val>
          <c:extLst>
            <c:ext xmlns:c16="http://schemas.microsoft.com/office/drawing/2014/chart" uri="{C3380CC4-5D6E-409C-BE32-E72D297353CC}">
              <c16:uniqueId val="{00000000-0BA7-4DD4-8135-6711451678C6}"/>
            </c:ext>
          </c:extLst>
        </c:ser>
        <c:ser>
          <c:idx val="1"/>
          <c:order val="1"/>
          <c:tx>
            <c:strRef>
              <c:f>Sheet1!$C$1</c:f>
              <c:strCache>
                <c:ptCount val="1"/>
                <c:pt idx="0">
                  <c:v>5-9/yr</c:v>
                </c:pt>
              </c:strCache>
            </c:strRef>
          </c:tx>
          <c:spPr>
            <a:gradFill flip="none" rotWithShape="1">
              <a:gsLst>
                <a:gs pos="0">
                  <a:srgbClr val="6600CC"/>
                </a:gs>
                <a:gs pos="50000">
                  <a:srgbClr val="9933FF"/>
                </a:gs>
                <a:gs pos="100000">
                  <a:srgbClr val="6600CC"/>
                </a:gs>
              </a:gsLst>
              <a:lin ang="10800000" scaled="1"/>
              <a:tileRect/>
            </a:gradFill>
            <a:ln>
              <a:solidFill>
                <a:schemeClr val="bg2"/>
              </a:solidFill>
            </a:ln>
          </c:spPr>
          <c:invertIfNegative val="0"/>
          <c:cat>
            <c:numRef>
              <c:f>Sheet1!$A$2:$A$34</c:f>
              <c:numCache>
                <c:formatCode>General</c:formatCode>
                <c:ptCount val="33"/>
                <c:pt idx="0">
                  <c:v>1984</c:v>
                </c:pt>
                <c:pt idx="1">
                  <c:v>1985</c:v>
                </c:pt>
                <c:pt idx="2">
                  <c:v>1986</c:v>
                </c:pt>
                <c:pt idx="3">
                  <c:v>1987</c:v>
                </c:pt>
                <c:pt idx="4">
                  <c:v>1988</c:v>
                </c:pt>
                <c:pt idx="5">
                  <c:v>1989</c:v>
                </c:pt>
                <c:pt idx="6">
                  <c:v>1990</c:v>
                </c:pt>
                <c:pt idx="7">
                  <c:v>1991</c:v>
                </c:pt>
                <c:pt idx="8">
                  <c:v>1992</c:v>
                </c:pt>
                <c:pt idx="9">
                  <c:v>1993</c:v>
                </c:pt>
                <c:pt idx="10">
                  <c:v>1994</c:v>
                </c:pt>
                <c:pt idx="11">
                  <c:v>1995</c:v>
                </c:pt>
                <c:pt idx="12">
                  <c:v>1996</c:v>
                </c:pt>
                <c:pt idx="13">
                  <c:v>1997</c:v>
                </c:pt>
                <c:pt idx="14">
                  <c:v>1998</c:v>
                </c:pt>
                <c:pt idx="15">
                  <c:v>1999</c:v>
                </c:pt>
                <c:pt idx="16">
                  <c:v>2000</c:v>
                </c:pt>
                <c:pt idx="17">
                  <c:v>2001</c:v>
                </c:pt>
                <c:pt idx="18">
                  <c:v>2002</c:v>
                </c:pt>
                <c:pt idx="19">
                  <c:v>2003</c:v>
                </c:pt>
                <c:pt idx="20">
                  <c:v>2004</c:v>
                </c:pt>
                <c:pt idx="21">
                  <c:v>2005</c:v>
                </c:pt>
                <c:pt idx="22">
                  <c:v>2006</c:v>
                </c:pt>
                <c:pt idx="23">
                  <c:v>2007</c:v>
                </c:pt>
                <c:pt idx="24">
                  <c:v>2008</c:v>
                </c:pt>
                <c:pt idx="25">
                  <c:v>2009</c:v>
                </c:pt>
                <c:pt idx="26">
                  <c:v>2010</c:v>
                </c:pt>
                <c:pt idx="27">
                  <c:v>2011</c:v>
                </c:pt>
                <c:pt idx="28">
                  <c:v>2012</c:v>
                </c:pt>
                <c:pt idx="29">
                  <c:v>2013</c:v>
                </c:pt>
                <c:pt idx="30">
                  <c:v>2014</c:v>
                </c:pt>
                <c:pt idx="31">
                  <c:v>2015</c:v>
                </c:pt>
                <c:pt idx="32">
                  <c:v>2016</c:v>
                </c:pt>
              </c:numCache>
            </c:numRef>
          </c:cat>
          <c:val>
            <c:numRef>
              <c:f>Sheet1!$C$2:$C$34</c:f>
              <c:numCache>
                <c:formatCode>General</c:formatCode>
                <c:ptCount val="33"/>
                <c:pt idx="0">
                  <c:v>0</c:v>
                </c:pt>
                <c:pt idx="1">
                  <c:v>0</c:v>
                </c:pt>
                <c:pt idx="2">
                  <c:v>0</c:v>
                </c:pt>
                <c:pt idx="3">
                  <c:v>0</c:v>
                </c:pt>
                <c:pt idx="4">
                  <c:v>1</c:v>
                </c:pt>
                <c:pt idx="5">
                  <c:v>2</c:v>
                </c:pt>
                <c:pt idx="6">
                  <c:v>2</c:v>
                </c:pt>
                <c:pt idx="7">
                  <c:v>0</c:v>
                </c:pt>
                <c:pt idx="8">
                  <c:v>2</c:v>
                </c:pt>
                <c:pt idx="9">
                  <c:v>0</c:v>
                </c:pt>
                <c:pt idx="10">
                  <c:v>1</c:v>
                </c:pt>
                <c:pt idx="11">
                  <c:v>0</c:v>
                </c:pt>
                <c:pt idx="12">
                  <c:v>0</c:v>
                </c:pt>
                <c:pt idx="13">
                  <c:v>0</c:v>
                </c:pt>
                <c:pt idx="14">
                  <c:v>0</c:v>
                </c:pt>
                <c:pt idx="15">
                  <c:v>1</c:v>
                </c:pt>
                <c:pt idx="16">
                  <c:v>0</c:v>
                </c:pt>
                <c:pt idx="17">
                  <c:v>0</c:v>
                </c:pt>
                <c:pt idx="18">
                  <c:v>0</c:v>
                </c:pt>
                <c:pt idx="19">
                  <c:v>0</c:v>
                </c:pt>
                <c:pt idx="20">
                  <c:v>0</c:v>
                </c:pt>
                <c:pt idx="21">
                  <c:v>0</c:v>
                </c:pt>
                <c:pt idx="22">
                  <c:v>0</c:v>
                </c:pt>
                <c:pt idx="23">
                  <c:v>0</c:v>
                </c:pt>
                <c:pt idx="24">
                  <c:v>1</c:v>
                </c:pt>
                <c:pt idx="25">
                  <c:v>0</c:v>
                </c:pt>
                <c:pt idx="26">
                  <c:v>0</c:v>
                </c:pt>
                <c:pt idx="27">
                  <c:v>0</c:v>
                </c:pt>
                <c:pt idx="28">
                  <c:v>0</c:v>
                </c:pt>
                <c:pt idx="29">
                  <c:v>0</c:v>
                </c:pt>
                <c:pt idx="30">
                  <c:v>0</c:v>
                </c:pt>
                <c:pt idx="31">
                  <c:v>0</c:v>
                </c:pt>
                <c:pt idx="32">
                  <c:v>0</c:v>
                </c:pt>
              </c:numCache>
            </c:numRef>
          </c:val>
          <c:extLst>
            <c:ext xmlns:c16="http://schemas.microsoft.com/office/drawing/2014/chart" uri="{C3380CC4-5D6E-409C-BE32-E72D297353CC}">
              <c16:uniqueId val="{00000001-0BA7-4DD4-8135-6711451678C6}"/>
            </c:ext>
          </c:extLst>
        </c:ser>
        <c:ser>
          <c:idx val="2"/>
          <c:order val="2"/>
          <c:tx>
            <c:strRef>
              <c:f>Sheet1!$D$1</c:f>
              <c:strCache>
                <c:ptCount val="1"/>
                <c:pt idx="0">
                  <c:v>10-19/yr</c:v>
                </c:pt>
              </c:strCache>
            </c:strRef>
          </c:tx>
          <c:spPr>
            <a:gradFill>
              <a:gsLst>
                <a:gs pos="0">
                  <a:srgbClr val="C00000"/>
                </a:gs>
                <a:gs pos="50000">
                  <a:srgbClr val="FF0000"/>
                </a:gs>
                <a:gs pos="100000">
                  <a:srgbClr val="C00000"/>
                </a:gs>
              </a:gsLst>
              <a:lin ang="10800000" scaled="1"/>
            </a:gradFill>
            <a:ln>
              <a:solidFill>
                <a:schemeClr val="bg2"/>
              </a:solidFill>
            </a:ln>
          </c:spPr>
          <c:invertIfNegative val="0"/>
          <c:cat>
            <c:numRef>
              <c:f>Sheet1!$A$2:$A$34</c:f>
              <c:numCache>
                <c:formatCode>General</c:formatCode>
                <c:ptCount val="33"/>
                <c:pt idx="0">
                  <c:v>1984</c:v>
                </c:pt>
                <c:pt idx="1">
                  <c:v>1985</c:v>
                </c:pt>
                <c:pt idx="2">
                  <c:v>1986</c:v>
                </c:pt>
                <c:pt idx="3">
                  <c:v>1987</c:v>
                </c:pt>
                <c:pt idx="4">
                  <c:v>1988</c:v>
                </c:pt>
                <c:pt idx="5">
                  <c:v>1989</c:v>
                </c:pt>
                <c:pt idx="6">
                  <c:v>1990</c:v>
                </c:pt>
                <c:pt idx="7">
                  <c:v>1991</c:v>
                </c:pt>
                <c:pt idx="8">
                  <c:v>1992</c:v>
                </c:pt>
                <c:pt idx="9">
                  <c:v>1993</c:v>
                </c:pt>
                <c:pt idx="10">
                  <c:v>1994</c:v>
                </c:pt>
                <c:pt idx="11">
                  <c:v>1995</c:v>
                </c:pt>
                <c:pt idx="12">
                  <c:v>1996</c:v>
                </c:pt>
                <c:pt idx="13">
                  <c:v>1997</c:v>
                </c:pt>
                <c:pt idx="14">
                  <c:v>1998</c:v>
                </c:pt>
                <c:pt idx="15">
                  <c:v>1999</c:v>
                </c:pt>
                <c:pt idx="16">
                  <c:v>2000</c:v>
                </c:pt>
                <c:pt idx="17">
                  <c:v>2001</c:v>
                </c:pt>
                <c:pt idx="18">
                  <c:v>2002</c:v>
                </c:pt>
                <c:pt idx="19">
                  <c:v>2003</c:v>
                </c:pt>
                <c:pt idx="20">
                  <c:v>2004</c:v>
                </c:pt>
                <c:pt idx="21">
                  <c:v>2005</c:v>
                </c:pt>
                <c:pt idx="22">
                  <c:v>2006</c:v>
                </c:pt>
                <c:pt idx="23">
                  <c:v>2007</c:v>
                </c:pt>
                <c:pt idx="24">
                  <c:v>2008</c:v>
                </c:pt>
                <c:pt idx="25">
                  <c:v>2009</c:v>
                </c:pt>
                <c:pt idx="26">
                  <c:v>2010</c:v>
                </c:pt>
                <c:pt idx="27">
                  <c:v>2011</c:v>
                </c:pt>
                <c:pt idx="28">
                  <c:v>2012</c:v>
                </c:pt>
                <c:pt idx="29">
                  <c:v>2013</c:v>
                </c:pt>
                <c:pt idx="30">
                  <c:v>2014</c:v>
                </c:pt>
                <c:pt idx="31">
                  <c:v>2015</c:v>
                </c:pt>
                <c:pt idx="32">
                  <c:v>2016</c:v>
                </c:pt>
              </c:numCache>
            </c:numRef>
          </c:cat>
          <c:val>
            <c:numRef>
              <c:f>Sheet1!$D$2:$D$34</c:f>
              <c:numCache>
                <c:formatCode>General</c:formatCode>
                <c:ptCount val="33"/>
                <c:pt idx="0">
                  <c:v>0</c:v>
                </c:pt>
                <c:pt idx="1">
                  <c:v>0</c:v>
                </c:pt>
                <c:pt idx="2">
                  <c:v>1</c:v>
                </c:pt>
                <c:pt idx="3">
                  <c:v>0</c:v>
                </c:pt>
                <c:pt idx="4">
                  <c:v>0</c:v>
                </c:pt>
                <c:pt idx="5">
                  <c:v>0</c:v>
                </c:pt>
                <c:pt idx="6">
                  <c:v>1</c:v>
                </c:pt>
                <c:pt idx="7">
                  <c:v>1</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numCache>
            </c:numRef>
          </c:val>
          <c:extLst>
            <c:ext xmlns:c16="http://schemas.microsoft.com/office/drawing/2014/chart" uri="{C3380CC4-5D6E-409C-BE32-E72D297353CC}">
              <c16:uniqueId val="{00000002-0BA7-4DD4-8135-6711451678C6}"/>
            </c:ext>
          </c:extLst>
        </c:ser>
        <c:ser>
          <c:idx val="3"/>
          <c:order val="3"/>
          <c:tx>
            <c:strRef>
              <c:f>Sheet1!$E$1</c:f>
              <c:strCache>
                <c:ptCount val="1"/>
                <c:pt idx="0">
                  <c:v>20-29/yr</c:v>
                </c:pt>
              </c:strCache>
            </c:strRef>
          </c:tx>
          <c:spPr>
            <a:gradFill>
              <a:gsLst>
                <a:gs pos="0">
                  <a:srgbClr val="A6A200"/>
                </a:gs>
                <a:gs pos="50000">
                  <a:srgbClr val="FFFF00"/>
                </a:gs>
                <a:gs pos="100000">
                  <a:srgbClr val="A6A200"/>
                </a:gs>
              </a:gsLst>
              <a:lin ang="10800000" scaled="1"/>
            </a:gradFill>
            <a:ln>
              <a:solidFill>
                <a:schemeClr val="bg2"/>
              </a:solidFill>
            </a:ln>
          </c:spPr>
          <c:invertIfNegative val="0"/>
          <c:cat>
            <c:numRef>
              <c:f>Sheet1!$A$2:$A$34</c:f>
              <c:numCache>
                <c:formatCode>General</c:formatCode>
                <c:ptCount val="33"/>
                <c:pt idx="0">
                  <c:v>1984</c:v>
                </c:pt>
                <c:pt idx="1">
                  <c:v>1985</c:v>
                </c:pt>
                <c:pt idx="2">
                  <c:v>1986</c:v>
                </c:pt>
                <c:pt idx="3">
                  <c:v>1987</c:v>
                </c:pt>
                <c:pt idx="4">
                  <c:v>1988</c:v>
                </c:pt>
                <c:pt idx="5">
                  <c:v>1989</c:v>
                </c:pt>
                <c:pt idx="6">
                  <c:v>1990</c:v>
                </c:pt>
                <c:pt idx="7">
                  <c:v>1991</c:v>
                </c:pt>
                <c:pt idx="8">
                  <c:v>1992</c:v>
                </c:pt>
                <c:pt idx="9">
                  <c:v>1993</c:v>
                </c:pt>
                <c:pt idx="10">
                  <c:v>1994</c:v>
                </c:pt>
                <c:pt idx="11">
                  <c:v>1995</c:v>
                </c:pt>
                <c:pt idx="12">
                  <c:v>1996</c:v>
                </c:pt>
                <c:pt idx="13">
                  <c:v>1997</c:v>
                </c:pt>
                <c:pt idx="14">
                  <c:v>1998</c:v>
                </c:pt>
                <c:pt idx="15">
                  <c:v>1999</c:v>
                </c:pt>
                <c:pt idx="16">
                  <c:v>2000</c:v>
                </c:pt>
                <c:pt idx="17">
                  <c:v>2001</c:v>
                </c:pt>
                <c:pt idx="18">
                  <c:v>2002</c:v>
                </c:pt>
                <c:pt idx="19">
                  <c:v>2003</c:v>
                </c:pt>
                <c:pt idx="20">
                  <c:v>2004</c:v>
                </c:pt>
                <c:pt idx="21">
                  <c:v>2005</c:v>
                </c:pt>
                <c:pt idx="22">
                  <c:v>2006</c:v>
                </c:pt>
                <c:pt idx="23">
                  <c:v>2007</c:v>
                </c:pt>
                <c:pt idx="24">
                  <c:v>2008</c:v>
                </c:pt>
                <c:pt idx="25">
                  <c:v>2009</c:v>
                </c:pt>
                <c:pt idx="26">
                  <c:v>2010</c:v>
                </c:pt>
                <c:pt idx="27">
                  <c:v>2011</c:v>
                </c:pt>
                <c:pt idx="28">
                  <c:v>2012</c:v>
                </c:pt>
                <c:pt idx="29">
                  <c:v>2013</c:v>
                </c:pt>
                <c:pt idx="30">
                  <c:v>2014</c:v>
                </c:pt>
                <c:pt idx="31">
                  <c:v>2015</c:v>
                </c:pt>
                <c:pt idx="32">
                  <c:v>2016</c:v>
                </c:pt>
              </c:numCache>
            </c:numRef>
          </c:cat>
          <c:val>
            <c:numRef>
              <c:f>Sheet1!$E$2:$E$34</c:f>
              <c:numCache>
                <c:formatCode>General</c:formatCode>
                <c:ptCount val="33"/>
                <c:pt idx="0">
                  <c:v>0</c:v>
                </c:pt>
                <c:pt idx="1">
                  <c:v>0</c:v>
                </c:pt>
                <c:pt idx="2">
                  <c:v>0</c:v>
                </c:pt>
                <c:pt idx="3">
                  <c:v>1</c:v>
                </c:pt>
                <c:pt idx="4">
                  <c:v>1</c:v>
                </c:pt>
                <c:pt idx="5">
                  <c:v>1</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numCache>
            </c:numRef>
          </c:val>
          <c:extLst>
            <c:ext xmlns:c16="http://schemas.microsoft.com/office/drawing/2014/chart" uri="{C3380CC4-5D6E-409C-BE32-E72D297353CC}">
              <c16:uniqueId val="{00000003-0BA7-4DD4-8135-6711451678C6}"/>
            </c:ext>
          </c:extLst>
        </c:ser>
        <c:dLbls>
          <c:showLegendKey val="0"/>
          <c:showVal val="0"/>
          <c:showCatName val="0"/>
          <c:showSerName val="0"/>
          <c:showPercent val="0"/>
          <c:showBubbleSize val="0"/>
        </c:dLbls>
        <c:gapWidth val="35"/>
        <c:overlap val="100"/>
        <c:axId val="396261880"/>
        <c:axId val="396262272"/>
      </c:barChart>
      <c:catAx>
        <c:axId val="396261880"/>
        <c:scaling>
          <c:orientation val="minMax"/>
        </c:scaling>
        <c:delete val="0"/>
        <c:axPos val="b"/>
        <c:title>
          <c:tx>
            <c:rich>
              <a:bodyPr/>
              <a:lstStyle/>
              <a:p>
                <a:pPr>
                  <a:defRPr sz="1700">
                    <a:solidFill>
                      <a:schemeClr val="bg2"/>
                    </a:solidFill>
                  </a:defRPr>
                </a:pPr>
                <a:r>
                  <a:rPr lang="en-US" sz="1700" b="1" i="0" baseline="0" dirty="0" smtClean="0">
                    <a:solidFill>
                      <a:schemeClr val="bg2"/>
                    </a:solidFill>
                  </a:rPr>
                  <a:t>Transplant Year</a:t>
                </a:r>
                <a:endParaRPr lang="en-US" sz="1700" b="1" i="0" baseline="0" dirty="0">
                  <a:solidFill>
                    <a:schemeClr val="bg2"/>
                  </a:solidFill>
                </a:endParaRPr>
              </a:p>
            </c:rich>
          </c:tx>
          <c:layout/>
          <c:overlay val="0"/>
        </c:title>
        <c:numFmt formatCode="General" sourceLinked="1"/>
        <c:majorTickMark val="out"/>
        <c:minorTickMark val="none"/>
        <c:tickLblPos val="nextTo"/>
        <c:spPr>
          <a:ln>
            <a:solidFill>
              <a:schemeClr val="bg2"/>
            </a:solidFill>
          </a:ln>
        </c:spPr>
        <c:txPr>
          <a:bodyPr rot="-2700000"/>
          <a:lstStyle/>
          <a:p>
            <a:pPr>
              <a:defRPr sz="1500" b="1">
                <a:solidFill>
                  <a:schemeClr val="bg2"/>
                </a:solidFill>
              </a:defRPr>
            </a:pPr>
            <a:endParaRPr lang="en-US"/>
          </a:p>
        </c:txPr>
        <c:crossAx val="396262272"/>
        <c:crosses val="autoZero"/>
        <c:auto val="1"/>
        <c:lblAlgn val="ctr"/>
        <c:lblOffset val="100"/>
        <c:tickLblSkip val="1"/>
        <c:noMultiLvlLbl val="0"/>
      </c:catAx>
      <c:valAx>
        <c:axId val="396262272"/>
        <c:scaling>
          <c:orientation val="minMax"/>
        </c:scaling>
        <c:delete val="0"/>
        <c:axPos val="l"/>
        <c:majorGridlines>
          <c:spPr>
            <a:ln>
              <a:solidFill>
                <a:schemeClr val="bg2"/>
              </a:solidFill>
              <a:prstDash val="sysDash"/>
            </a:ln>
          </c:spPr>
        </c:majorGridlines>
        <c:title>
          <c:tx>
            <c:rich>
              <a:bodyPr rot="-5400000" vert="horz"/>
              <a:lstStyle/>
              <a:p>
                <a:pPr>
                  <a:defRPr sz="1700">
                    <a:solidFill>
                      <a:schemeClr val="bg2"/>
                    </a:solidFill>
                  </a:defRPr>
                </a:pPr>
                <a:r>
                  <a:rPr lang="en-US" sz="1700" dirty="0" smtClean="0">
                    <a:solidFill>
                      <a:schemeClr val="bg2"/>
                    </a:solidFill>
                  </a:rPr>
                  <a:t>No.</a:t>
                </a:r>
                <a:r>
                  <a:rPr lang="en-US" sz="1700" baseline="0" dirty="0" smtClean="0">
                    <a:solidFill>
                      <a:schemeClr val="bg2"/>
                    </a:solidFill>
                  </a:rPr>
                  <a:t> </a:t>
                </a:r>
                <a:r>
                  <a:rPr lang="en-US" sz="1700" dirty="0" smtClean="0">
                    <a:solidFill>
                      <a:schemeClr val="bg2"/>
                    </a:solidFill>
                  </a:rPr>
                  <a:t>of Pediatric Transplant Centers</a:t>
                </a:r>
                <a:endParaRPr lang="en-US" sz="1700" dirty="0">
                  <a:solidFill>
                    <a:schemeClr val="bg2"/>
                  </a:solidFill>
                </a:endParaRPr>
              </a:p>
            </c:rich>
          </c:tx>
          <c:layout>
            <c:manualLayout>
              <c:xMode val="edge"/>
              <c:yMode val="edge"/>
              <c:x val="0"/>
              <c:y val="3.6289838770153897E-2"/>
            </c:manualLayout>
          </c:layout>
          <c:overlay val="0"/>
        </c:title>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396261880"/>
        <c:crosses val="autoZero"/>
        <c:crossBetween val="between"/>
      </c:valAx>
      <c:spPr>
        <a:noFill/>
        <a:ln>
          <a:solidFill>
            <a:schemeClr val="bg2"/>
          </a:solidFill>
        </a:ln>
      </c:spPr>
    </c:plotArea>
    <c:legend>
      <c:legendPos val="t"/>
      <c:layout>
        <c:manualLayout>
          <c:xMode val="edge"/>
          <c:yMode val="edge"/>
          <c:x val="0.67956704526978373"/>
          <c:y val="6.5042911302753817E-2"/>
          <c:w val="0.28393375606810212"/>
          <c:h val="0.23601133191684373"/>
        </c:manualLayout>
      </c:layout>
      <c:overlay val="1"/>
      <c:spPr>
        <a:solidFill>
          <a:schemeClr val="tx1"/>
        </a:solidFill>
        <a:ln>
          <a:solidFill>
            <a:schemeClr val="bg2"/>
          </a:solidFill>
        </a:ln>
      </c:spPr>
      <c:txPr>
        <a:bodyPr/>
        <a:lstStyle/>
        <a:p>
          <a:pPr>
            <a:defRPr sz="15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5669142516979193"/>
          <c:y val="0.11488076490438695"/>
          <c:w val="0.27792109749167981"/>
          <c:h val="0.77023847019122604"/>
        </c:manualLayout>
      </c:layout>
      <c:pieChart>
        <c:varyColors val="1"/>
        <c:ser>
          <c:idx val="0"/>
          <c:order val="0"/>
          <c:tx>
            <c:strRef>
              <c:f>Sheet1!$B$1</c:f>
              <c:strCache>
                <c:ptCount val="1"/>
                <c:pt idx="0">
                  <c:v>%</c:v>
                </c:pt>
              </c:strCache>
            </c:strRef>
          </c:tx>
          <c:dPt>
            <c:idx val="0"/>
            <c:bubble3D val="0"/>
            <c:spPr>
              <a:solidFill>
                <a:srgbClr val="00FF00"/>
              </a:solidFill>
              <a:ln>
                <a:solidFill>
                  <a:srgbClr val="000000"/>
                </a:solidFill>
              </a:ln>
            </c:spPr>
            <c:extLst>
              <c:ext xmlns:c16="http://schemas.microsoft.com/office/drawing/2014/chart" uri="{C3380CC4-5D6E-409C-BE32-E72D297353CC}">
                <c16:uniqueId val="{00000001-3B91-4A1A-96FE-B7EAF63F3F5D}"/>
              </c:ext>
            </c:extLst>
          </c:dPt>
          <c:dPt>
            <c:idx val="1"/>
            <c:bubble3D val="0"/>
            <c:spPr>
              <a:solidFill>
                <a:schemeClr val="bg1">
                  <a:lumMod val="50000"/>
                  <a:lumOff val="50000"/>
                </a:schemeClr>
              </a:solidFill>
              <a:ln>
                <a:solidFill>
                  <a:schemeClr val="bg2"/>
                </a:solidFill>
              </a:ln>
            </c:spPr>
            <c:extLst>
              <c:ext xmlns:c16="http://schemas.microsoft.com/office/drawing/2014/chart" uri="{C3380CC4-5D6E-409C-BE32-E72D297353CC}">
                <c16:uniqueId val="{00000003-3B91-4A1A-96FE-B7EAF63F3F5D}"/>
              </c:ext>
            </c:extLst>
          </c:dPt>
          <c:dPt>
            <c:idx val="2"/>
            <c:bubble3D val="0"/>
            <c:spPr>
              <a:solidFill>
                <a:srgbClr val="9933FF"/>
              </a:solidFill>
              <a:ln>
                <a:solidFill>
                  <a:schemeClr val="bg2"/>
                </a:solidFill>
              </a:ln>
            </c:spPr>
            <c:extLst>
              <c:ext xmlns:c16="http://schemas.microsoft.com/office/drawing/2014/chart" uri="{C3380CC4-5D6E-409C-BE32-E72D297353CC}">
                <c16:uniqueId val="{00000005-3B91-4A1A-96FE-B7EAF63F3F5D}"/>
              </c:ext>
            </c:extLst>
          </c:dPt>
          <c:dPt>
            <c:idx val="3"/>
            <c:bubble3D val="0"/>
            <c:spPr>
              <a:solidFill>
                <a:srgbClr val="FF0000"/>
              </a:solidFill>
              <a:ln>
                <a:solidFill>
                  <a:srgbClr val="000000"/>
                </a:solidFill>
              </a:ln>
            </c:spPr>
            <c:extLst>
              <c:ext xmlns:c16="http://schemas.microsoft.com/office/drawing/2014/chart" uri="{C3380CC4-5D6E-409C-BE32-E72D297353CC}">
                <c16:uniqueId val="{00000007-3B91-4A1A-96FE-B7EAF63F3F5D}"/>
              </c:ext>
            </c:extLst>
          </c:dPt>
          <c:dPt>
            <c:idx val="4"/>
            <c:bubble3D val="0"/>
            <c:spPr>
              <a:solidFill>
                <a:srgbClr val="00FFFF"/>
              </a:solidFill>
              <a:ln>
                <a:solidFill>
                  <a:srgbClr val="000000"/>
                </a:solidFill>
              </a:ln>
            </c:spPr>
            <c:extLst>
              <c:ext xmlns:c16="http://schemas.microsoft.com/office/drawing/2014/chart" uri="{C3380CC4-5D6E-409C-BE32-E72D297353CC}">
                <c16:uniqueId val="{00000009-3B91-4A1A-96FE-B7EAF63F3F5D}"/>
              </c:ext>
            </c:extLst>
          </c:dPt>
          <c:dPt>
            <c:idx val="5"/>
            <c:bubble3D val="0"/>
            <c:spPr>
              <a:solidFill>
                <a:srgbClr val="FFFF00"/>
              </a:solidFill>
              <a:ln>
                <a:solidFill>
                  <a:srgbClr val="000000"/>
                </a:solidFill>
              </a:ln>
            </c:spPr>
            <c:extLst>
              <c:ext xmlns:c16="http://schemas.microsoft.com/office/drawing/2014/chart" uri="{C3380CC4-5D6E-409C-BE32-E72D297353CC}">
                <c16:uniqueId val="{0000000B-3B91-4A1A-96FE-B7EAF63F3F5D}"/>
              </c:ext>
            </c:extLst>
          </c:dPt>
          <c:dPt>
            <c:idx val="6"/>
            <c:bubble3D val="0"/>
            <c:spPr>
              <a:solidFill>
                <a:srgbClr val="FF9900"/>
              </a:solidFill>
              <a:ln>
                <a:solidFill>
                  <a:srgbClr val="000000"/>
                </a:solidFill>
              </a:ln>
            </c:spPr>
            <c:extLst>
              <c:ext xmlns:c16="http://schemas.microsoft.com/office/drawing/2014/chart" uri="{C3380CC4-5D6E-409C-BE32-E72D297353CC}">
                <c16:uniqueId val="{0000000D-3B91-4A1A-96FE-B7EAF63F3F5D}"/>
              </c:ext>
            </c:extLst>
          </c:dPt>
          <c:dPt>
            <c:idx val="7"/>
            <c:bubble3D val="0"/>
            <c:spPr>
              <a:solidFill>
                <a:srgbClr val="990000"/>
              </a:solidFill>
              <a:ln>
                <a:solidFill>
                  <a:srgbClr val="000000"/>
                </a:solidFill>
              </a:ln>
            </c:spPr>
            <c:extLst>
              <c:ext xmlns:c16="http://schemas.microsoft.com/office/drawing/2014/chart" uri="{C3380CC4-5D6E-409C-BE32-E72D297353CC}">
                <c16:uniqueId val="{0000000F-3B91-4A1A-96FE-B7EAF63F3F5D}"/>
              </c:ext>
            </c:extLst>
          </c:dPt>
          <c:dPt>
            <c:idx val="8"/>
            <c:bubble3D val="0"/>
            <c:spPr>
              <a:solidFill>
                <a:srgbClr val="6600CC"/>
              </a:solidFill>
              <a:ln>
                <a:solidFill>
                  <a:srgbClr val="000000"/>
                </a:solidFill>
              </a:ln>
            </c:spPr>
            <c:extLst>
              <c:ext xmlns:c16="http://schemas.microsoft.com/office/drawing/2014/chart" uri="{C3380CC4-5D6E-409C-BE32-E72D297353CC}">
                <c16:uniqueId val="{00000011-3B91-4A1A-96FE-B7EAF63F3F5D}"/>
              </c:ext>
            </c:extLst>
          </c:dPt>
          <c:dLbls>
            <c:dLbl>
              <c:idx val="0"/>
              <c:layout>
                <c:manualLayout>
                  <c:x val="-1.9095164650810401E-3"/>
                  <c:y val="-2.1650543682039832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3B91-4A1A-96FE-B7EAF63F3F5D}"/>
                </c:ext>
              </c:extLst>
            </c:dLbl>
            <c:dLbl>
              <c:idx val="1"/>
              <c:layout>
                <c:manualLayout>
                  <c:x val="2.0026517303893713E-2"/>
                  <c:y val="-2.1388076490438869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3B91-4A1A-96FE-B7EAF63F3F5D}"/>
                </c:ext>
              </c:extLst>
            </c:dLbl>
            <c:dLbl>
              <c:idx val="2"/>
              <c:layout>
                <c:manualLayout>
                  <c:x val="-2.5673485401953623E-2"/>
                  <c:y val="-2.5552680914885814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5-3B91-4A1A-96FE-B7EAF63F3F5D}"/>
                </c:ext>
              </c:extLst>
            </c:dLbl>
            <c:dLbl>
              <c:idx val="3"/>
              <c:layout>
                <c:manualLayout>
                  <c:x val="2.1894363719998952E-3"/>
                  <c:y val="6.3931008623922009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7-3B91-4A1A-96FE-B7EAF63F3F5D}"/>
                </c:ext>
              </c:extLst>
            </c:dLbl>
            <c:dLbl>
              <c:idx val="5"/>
              <c:layout>
                <c:manualLayout>
                  <c:x val="-1.4039559488053684E-2"/>
                  <c:y val="2.8709786276715409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B-3B91-4A1A-96FE-B7EAF63F3F5D}"/>
                </c:ext>
              </c:extLst>
            </c:dLbl>
            <c:dLbl>
              <c:idx val="6"/>
              <c:layout>
                <c:manualLayout>
                  <c:x val="-1.2184701139161728E-2"/>
                  <c:y val="2.600299962504687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D-3B91-4A1A-96FE-B7EAF63F3F5D}"/>
                </c:ext>
              </c:extLst>
            </c:dLbl>
            <c:dLbl>
              <c:idx val="7"/>
              <c:layout>
                <c:manualLayout>
                  <c:x val="-1.0047893497848978E-2"/>
                  <c:y val="-1.7101987251593596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F-3B91-4A1A-96FE-B7EAF63F3F5D}"/>
                </c:ext>
              </c:extLst>
            </c:dLbl>
            <c:numFmt formatCode="0%" sourceLinked="0"/>
            <c:spPr>
              <a:noFill/>
              <a:ln>
                <a:noFill/>
              </a:ln>
              <a:effectLst/>
            </c:spPr>
            <c:txPr>
              <a:bodyPr/>
              <a:lstStyle/>
              <a:p>
                <a:pPr>
                  <a:defRPr sz="1500" b="1">
                    <a:solidFill>
                      <a:schemeClr val="bg2"/>
                    </a:solidFill>
                  </a:defRPr>
                </a:pPr>
                <a:endParaRPr lang="en-US"/>
              </a:p>
            </c:txPr>
            <c:showLegendKey val="0"/>
            <c:showVal val="1"/>
            <c:showCatName val="0"/>
            <c:showSerName val="0"/>
            <c:showPercent val="0"/>
            <c:showBubbleSize val="0"/>
            <c:showLeaderLines val="1"/>
            <c:leaderLines>
              <c:spPr>
                <a:ln>
                  <a:solidFill>
                    <a:schemeClr val="bg2"/>
                  </a:solidFill>
                </a:ln>
              </c:spPr>
            </c:leaderLines>
            <c:extLst>
              <c:ext xmlns:c15="http://schemas.microsoft.com/office/drawing/2012/chart" uri="{CE6537A1-D6FC-4f65-9D91-7224C49458BB}">
                <c15:layout/>
              </c:ext>
            </c:extLst>
          </c:dLbls>
          <c:cat>
            <c:strRef>
              <c:f>Sheet1!$A$2:$A$9</c:f>
              <c:strCache>
                <c:ptCount val="8"/>
                <c:pt idx="0">
                  <c:v>CF</c:v>
                </c:pt>
                <c:pt idx="1">
                  <c:v>IIP</c:v>
                </c:pt>
                <c:pt idx="2">
                  <c:v>ILD-not IIP</c:v>
                </c:pt>
                <c:pt idx="3">
                  <c:v>IPAH</c:v>
                </c:pt>
                <c:pt idx="4">
                  <c:v>OB</c:v>
                </c:pt>
                <c:pt idx="5">
                  <c:v>PH-not IPAH</c:v>
                </c:pt>
                <c:pt idx="6">
                  <c:v>Retransplant</c:v>
                </c:pt>
                <c:pt idx="7">
                  <c:v>Other</c:v>
                </c:pt>
              </c:strCache>
            </c:strRef>
          </c:cat>
          <c:val>
            <c:numRef>
              <c:f>Sheet1!$B$2:$B$9</c:f>
              <c:numCache>
                <c:formatCode>0.00%</c:formatCode>
                <c:ptCount val="8"/>
                <c:pt idx="0">
                  <c:v>0.28238999999999997</c:v>
                </c:pt>
                <c:pt idx="1">
                  <c:v>1.495E-2</c:v>
                </c:pt>
                <c:pt idx="2">
                  <c:v>1.6611000000000001E-2</c:v>
                </c:pt>
                <c:pt idx="3">
                  <c:v>0.27409</c:v>
                </c:pt>
                <c:pt idx="4">
                  <c:v>1.1627999999999999E-2</c:v>
                </c:pt>
                <c:pt idx="5">
                  <c:v>0.33887</c:v>
                </c:pt>
                <c:pt idx="6">
                  <c:v>3.1560999999999999E-2</c:v>
                </c:pt>
                <c:pt idx="7">
                  <c:v>2.9899999999999999E-2</c:v>
                </c:pt>
              </c:numCache>
            </c:numRef>
          </c:val>
          <c:extLst>
            <c:ext xmlns:c16="http://schemas.microsoft.com/office/drawing/2014/chart" uri="{C3380CC4-5D6E-409C-BE32-E72D297353CC}">
              <c16:uniqueId val="{00000012-3B91-4A1A-96FE-B7EAF63F3F5D}"/>
            </c:ext>
          </c:extLst>
        </c:ser>
        <c:dLbls>
          <c:showLegendKey val="0"/>
          <c:showVal val="0"/>
          <c:showCatName val="0"/>
          <c:showSerName val="0"/>
          <c:showPercent val="0"/>
          <c:showBubbleSize val="0"/>
          <c:showLeaderLines val="1"/>
        </c:dLbls>
        <c:firstSliceAng val="75"/>
      </c:pieChart>
    </c:plotArea>
    <c:legend>
      <c:legendPos val="r"/>
      <c:layout>
        <c:manualLayout>
          <c:xMode val="edge"/>
          <c:yMode val="edge"/>
          <c:x val="0.64697405092404692"/>
          <c:y val="5.7454818147731533E-2"/>
          <c:w val="0.32897096625809169"/>
          <c:h val="0.81842369703787365"/>
        </c:manualLayout>
      </c:layout>
      <c:overlay val="0"/>
      <c:spPr>
        <a:noFill/>
        <a:ln>
          <a:solidFill>
            <a:schemeClr val="bg2"/>
          </a:solidFill>
        </a:ln>
      </c:spPr>
      <c:txPr>
        <a:bodyPr/>
        <a:lstStyle/>
        <a:p>
          <a:pPr>
            <a:defRPr sz="14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CDB252C-2B20-4579-B4F5-6B70C5EC6897}" type="datetimeFigureOut">
              <a:rPr lang="en-US" smtClean="0"/>
              <a:pPr/>
              <a:t>10/12/2018</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D3FF3A6-B03F-4710-AAA0-E3CB014C4A59}" type="slidenum">
              <a:rPr lang="en-US" smtClean="0"/>
              <a:pPr/>
              <a:t>‹#›</a:t>
            </a:fld>
            <a:endParaRPr lang="en-US" dirty="0"/>
          </a:p>
        </p:txBody>
      </p:sp>
    </p:spTree>
    <p:extLst>
      <p:ext uri="{BB962C8B-B14F-4D97-AF65-F5344CB8AC3E}">
        <p14:creationId xmlns:p14="http://schemas.microsoft.com/office/powerpoint/2010/main" val="37381340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a:t>
            </a:fld>
            <a:endParaRPr lang="en-US" dirty="0"/>
          </a:p>
        </p:txBody>
      </p:sp>
    </p:spTree>
    <p:extLst>
      <p:ext uri="{BB962C8B-B14F-4D97-AF65-F5344CB8AC3E}">
        <p14:creationId xmlns:p14="http://schemas.microsoft.com/office/powerpoint/2010/main" val="19201533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12</a:t>
            </a:fld>
            <a:endParaRPr lang="en-US" dirty="0"/>
          </a:p>
        </p:txBody>
      </p:sp>
    </p:spTree>
    <p:extLst>
      <p:ext uri="{BB962C8B-B14F-4D97-AF65-F5344CB8AC3E}">
        <p14:creationId xmlns:p14="http://schemas.microsoft.com/office/powerpoint/2010/main" val="9348341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13</a:t>
            </a:fld>
            <a:endParaRPr lang="en-US" dirty="0"/>
          </a:p>
        </p:txBody>
      </p:sp>
    </p:spTree>
    <p:extLst>
      <p:ext uri="{BB962C8B-B14F-4D97-AF65-F5344CB8AC3E}">
        <p14:creationId xmlns:p14="http://schemas.microsoft.com/office/powerpoint/2010/main" val="219407351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NOTE: Transplants with unknown diagnosis</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are excluded from this tabulation.</a:t>
            </a:r>
          </a:p>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14</a:t>
            </a:fld>
            <a:endParaRPr lang="en-US" dirty="0"/>
          </a:p>
        </p:txBody>
      </p:sp>
    </p:spTree>
    <p:extLst>
      <p:ext uri="{BB962C8B-B14F-4D97-AF65-F5344CB8AC3E}">
        <p14:creationId xmlns:p14="http://schemas.microsoft.com/office/powerpoint/2010/main" val="287967065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NOTE: Transplants with unknown donor ages are excluded from this tabulation.</a:t>
            </a:r>
          </a:p>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15</a:t>
            </a:fld>
            <a:endParaRPr lang="en-US" dirty="0"/>
          </a:p>
        </p:txBody>
      </p:sp>
    </p:spTree>
    <p:extLst>
      <p:ext uri="{BB962C8B-B14F-4D97-AF65-F5344CB8AC3E}">
        <p14:creationId xmlns:p14="http://schemas.microsoft.com/office/powerpoint/2010/main" val="160181885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The median survival is the estimated time point at which 50% of all of the recipients have died.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Survival rates were compared using the log-rank test statistic. </a:t>
            </a:r>
            <a:r>
              <a:rPr lang="en-US" sz="1200" kern="1200" baseline="0" dirty="0" smtClean="0">
                <a:solidFill>
                  <a:schemeClr val="tx1"/>
                </a:solidFill>
                <a:latin typeface="+mn-lt"/>
                <a:ea typeface="+mn-ea"/>
                <a:cs typeface="+mn-cs"/>
              </a:rPr>
              <a:t>Adjustments for multiple comparisons were done using Scheffe’s method.</a:t>
            </a:r>
            <a:endParaRPr lang="en-US"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17</a:t>
            </a:fld>
            <a:endParaRPr lang="en-US" dirty="0"/>
          </a:p>
        </p:txBody>
      </p:sp>
    </p:spTree>
    <p:extLst>
      <p:ext uri="{BB962C8B-B14F-4D97-AF65-F5344CB8AC3E}">
        <p14:creationId xmlns:p14="http://schemas.microsoft.com/office/powerpoint/2010/main" val="422183527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The median survival is the estimated time point at which 50% of all of the recipients have died.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Survival rates were compared using the log-rank test statistic. </a:t>
            </a:r>
            <a:r>
              <a:rPr lang="en-US" sz="1200" kern="1200" baseline="0" dirty="0" smtClean="0">
                <a:solidFill>
                  <a:schemeClr val="tx1"/>
                </a:solidFill>
                <a:latin typeface="+mn-lt"/>
                <a:ea typeface="+mn-ea"/>
                <a:cs typeface="+mn-cs"/>
              </a:rPr>
              <a:t>Adjustments for multiple comparisons were done using Scheffe’s method.</a:t>
            </a:r>
            <a:endParaRPr lang="en-US"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18</a:t>
            </a:fld>
            <a:endParaRPr lang="en-US" dirty="0"/>
          </a:p>
        </p:txBody>
      </p:sp>
    </p:spTree>
    <p:extLst>
      <p:ext uri="{BB962C8B-B14F-4D97-AF65-F5344CB8AC3E}">
        <p14:creationId xmlns:p14="http://schemas.microsoft.com/office/powerpoint/2010/main" val="289642895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 for all patients.  The median survival is the estimated time point at which 50% of all of the recipients have died. </a:t>
            </a:r>
          </a:p>
          <a:p>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Survival rates were compared using the log-rank test statistic. </a:t>
            </a:r>
            <a:r>
              <a:rPr lang="en-US" sz="1200" kern="1200" baseline="0" dirty="0" smtClean="0">
                <a:solidFill>
                  <a:schemeClr val="tx1"/>
                </a:solidFill>
                <a:latin typeface="+mn-lt"/>
                <a:ea typeface="+mn-ea"/>
                <a:cs typeface="+mn-cs"/>
              </a:rPr>
              <a:t>Adjustments for multiple comparisons were done using Scheffe’s method.</a:t>
            </a:r>
            <a:endParaRPr lang="en-US" sz="1200" kern="1200" dirty="0" smtClean="0">
              <a:solidFill>
                <a:schemeClr val="tx1"/>
              </a:solidFill>
              <a:latin typeface="+mn-lt"/>
              <a:ea typeface="+mn-ea"/>
              <a:cs typeface="+mn-cs"/>
            </a:endParaRPr>
          </a:p>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19</a:t>
            </a:fld>
            <a:endParaRPr lang="en-US" dirty="0"/>
          </a:p>
        </p:txBody>
      </p:sp>
    </p:spTree>
    <p:extLst>
      <p:ext uri="{BB962C8B-B14F-4D97-AF65-F5344CB8AC3E}">
        <p14:creationId xmlns:p14="http://schemas.microsoft.com/office/powerpoint/2010/main" val="62531312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 for all patients.  The median survival is the estimated time point at which 50% of all of the recipients have died. </a:t>
            </a:r>
          </a:p>
          <a:p>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Survival rates were compared using the log-rank test statistic. </a:t>
            </a:r>
            <a:r>
              <a:rPr lang="en-US" sz="1200" kern="1200" baseline="0" dirty="0" smtClean="0">
                <a:solidFill>
                  <a:schemeClr val="tx1"/>
                </a:solidFill>
                <a:latin typeface="+mn-lt"/>
                <a:ea typeface="+mn-ea"/>
                <a:cs typeface="+mn-cs"/>
              </a:rPr>
              <a:t>Adjustments for multiple comparisons were done using Scheffe’s method.</a:t>
            </a:r>
            <a:endParaRPr lang="en-US" sz="1200" kern="1200" dirty="0" smtClean="0">
              <a:solidFill>
                <a:schemeClr val="tx1"/>
              </a:solidFill>
              <a:latin typeface="+mn-lt"/>
              <a:ea typeface="+mn-ea"/>
              <a:cs typeface="+mn-cs"/>
            </a:endParaRPr>
          </a:p>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20</a:t>
            </a:fld>
            <a:endParaRPr lang="en-US" dirty="0"/>
          </a:p>
        </p:txBody>
      </p:sp>
    </p:spTree>
    <p:extLst>
      <p:ext uri="{BB962C8B-B14F-4D97-AF65-F5344CB8AC3E}">
        <p14:creationId xmlns:p14="http://schemas.microsoft.com/office/powerpoint/2010/main" val="330840027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 for all patients.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median survival is the estimated time point at which 50% of all of the recipients have died. Because the decline in survival is greatest during the first year following transplantation, the conditional survival provides a more realistic expectation of survival time for recipients who survive the early post-transplant period.</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Survival rates were compared using the log-rank test statistic. </a:t>
            </a:r>
            <a:r>
              <a:rPr lang="en-US" sz="1200" kern="1200" baseline="0" dirty="0" smtClean="0">
                <a:solidFill>
                  <a:schemeClr val="tx1"/>
                </a:solidFill>
                <a:latin typeface="+mn-lt"/>
                <a:ea typeface="+mn-ea"/>
                <a:cs typeface="+mn-cs"/>
              </a:rPr>
              <a:t>Adjustments for multiple comparisons were done using Scheffe’s method.</a:t>
            </a: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21</a:t>
            </a:fld>
            <a:endParaRPr lang="en-US" dirty="0"/>
          </a:p>
        </p:txBody>
      </p:sp>
    </p:spTree>
    <p:extLst>
      <p:ext uri="{BB962C8B-B14F-4D97-AF65-F5344CB8AC3E}">
        <p14:creationId xmlns:p14="http://schemas.microsoft.com/office/powerpoint/2010/main" val="114718040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 for all patients.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median survival is the estimated time point at which 50% of all of the recipients have died. The conditional median survival is the estimated time point at which 50% of the recipients who survive to at least 1 year have died. Because the decline in survival is greatest during the first year following transplantation, the conditional survival provides a more realistic expectation of survival time for recipients who survive the early post-transplant period.</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Survival rates were compared using the log-rank test statistic. </a:t>
            </a:r>
            <a:r>
              <a:rPr lang="en-US" sz="1200" kern="1200" baseline="0" dirty="0" smtClean="0">
                <a:solidFill>
                  <a:schemeClr val="tx1"/>
                </a:solidFill>
                <a:latin typeface="+mn-lt"/>
                <a:ea typeface="+mn-ea"/>
                <a:cs typeface="+mn-cs"/>
              </a:rPr>
              <a:t>Adjustments for multiple comparisons were done using Scheffe’s method. </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22</a:t>
            </a:fld>
            <a:endParaRPr lang="en-US" dirty="0"/>
          </a:p>
        </p:txBody>
      </p:sp>
    </p:spTree>
    <p:extLst>
      <p:ext uri="{BB962C8B-B14F-4D97-AF65-F5344CB8AC3E}">
        <p14:creationId xmlns:p14="http://schemas.microsoft.com/office/powerpoint/2010/main" val="25643926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4</a:t>
            </a:fld>
            <a:endParaRPr lang="en-US" dirty="0"/>
          </a:p>
        </p:txBody>
      </p:sp>
    </p:spTree>
    <p:extLst>
      <p:ext uri="{BB962C8B-B14F-4D97-AF65-F5344CB8AC3E}">
        <p14:creationId xmlns:p14="http://schemas.microsoft.com/office/powerpoint/2010/main" val="81342468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Only known causes of death are included in the tabulation.</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23</a:t>
            </a:fld>
            <a:endParaRPr lang="en-US" dirty="0"/>
          </a:p>
        </p:txBody>
      </p:sp>
    </p:spTree>
    <p:extLst>
      <p:ext uri="{BB962C8B-B14F-4D97-AF65-F5344CB8AC3E}">
        <p14:creationId xmlns:p14="http://schemas.microsoft.com/office/powerpoint/2010/main" val="281029513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Only known causes of death are included in the tabulation.</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24</a:t>
            </a:fld>
            <a:endParaRPr lang="en-US" dirty="0"/>
          </a:p>
        </p:txBody>
      </p:sp>
    </p:spTree>
    <p:extLst>
      <p:ext uri="{BB962C8B-B14F-4D97-AF65-F5344CB8AC3E}">
        <p14:creationId xmlns:p14="http://schemas.microsoft.com/office/powerpoint/2010/main" val="6957881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NOTE: Transplants where donor age is unknown are excluded from this tabulation.</a:t>
            </a:r>
          </a:p>
        </p:txBody>
      </p:sp>
      <p:sp>
        <p:nvSpPr>
          <p:cNvPr id="4" name="Slide Number Placeholder 3"/>
          <p:cNvSpPr>
            <a:spLocks noGrp="1"/>
          </p:cNvSpPr>
          <p:nvPr>
            <p:ph type="sldNum" sz="quarter" idx="10"/>
          </p:nvPr>
        </p:nvSpPr>
        <p:spPr/>
        <p:txBody>
          <a:bodyPr/>
          <a:lstStyle/>
          <a:p>
            <a:fld id="{8D3FF3A6-B03F-4710-AAA0-E3CB014C4A59}" type="slidenum">
              <a:rPr lang="en-US" smtClean="0"/>
              <a:pPr/>
              <a:t>5</a:t>
            </a:fld>
            <a:endParaRPr lang="en-US" dirty="0"/>
          </a:p>
        </p:txBody>
      </p:sp>
    </p:spTree>
    <p:extLst>
      <p:ext uri="{BB962C8B-B14F-4D97-AF65-F5344CB8AC3E}">
        <p14:creationId xmlns:p14="http://schemas.microsoft.com/office/powerpoint/2010/main" val="36916785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6</a:t>
            </a:fld>
            <a:endParaRPr lang="en-US" dirty="0"/>
          </a:p>
        </p:txBody>
      </p:sp>
    </p:spTree>
    <p:extLst>
      <p:ext uri="{BB962C8B-B14F-4D97-AF65-F5344CB8AC3E}">
        <p14:creationId xmlns:p14="http://schemas.microsoft.com/office/powerpoint/2010/main" val="16723295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Grp="1" noRot="1" noChangeAspect="1" noChangeArrowheads="1" noTextEdit="1"/>
          </p:cNvSpPr>
          <p:nvPr>
            <p:ph type="sldImg"/>
          </p:nvPr>
        </p:nvSpPr>
        <p:spPr>
          <a:xfrm>
            <a:off x="1143000" y="685800"/>
            <a:ext cx="4572000" cy="3429000"/>
          </a:xfrm>
          <a:ln/>
        </p:spPr>
      </p:sp>
      <p:sp>
        <p:nvSpPr>
          <p:cNvPr id="137219" name="Rectangle 3"/>
          <p:cNvSpPr>
            <a:spLocks noGrp="1" noChangeArrowheads="1"/>
          </p:cNvSpPr>
          <p:nvPr>
            <p:ph type="body" idx="1"/>
          </p:nvPr>
        </p:nvSpPr>
        <p:spPr>
          <a:xfrm>
            <a:off x="686731" y="4344336"/>
            <a:ext cx="5484540" cy="4113553"/>
          </a:xfrm>
          <a:ln/>
        </p:spPr>
        <p:txBody>
          <a:bodyPr/>
          <a:lstStyle/>
          <a:p>
            <a:endParaRPr lang="en-US" dirty="0" smtClean="0"/>
          </a:p>
        </p:txBody>
      </p:sp>
    </p:spTree>
    <p:extLst>
      <p:ext uri="{BB962C8B-B14F-4D97-AF65-F5344CB8AC3E}">
        <p14:creationId xmlns:p14="http://schemas.microsoft.com/office/powerpoint/2010/main" val="27268789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8</a:t>
            </a:fld>
            <a:endParaRPr lang="en-US" dirty="0"/>
          </a:p>
        </p:txBody>
      </p:sp>
    </p:spTree>
    <p:extLst>
      <p:ext uri="{BB962C8B-B14F-4D97-AF65-F5344CB8AC3E}">
        <p14:creationId xmlns:p14="http://schemas.microsoft.com/office/powerpoint/2010/main" val="35169208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9</a:t>
            </a:fld>
            <a:endParaRPr lang="en-US" dirty="0"/>
          </a:p>
        </p:txBody>
      </p:sp>
    </p:spTree>
    <p:extLst>
      <p:ext uri="{BB962C8B-B14F-4D97-AF65-F5344CB8AC3E}">
        <p14:creationId xmlns:p14="http://schemas.microsoft.com/office/powerpoint/2010/main" val="33197185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10</a:t>
            </a:fld>
            <a:endParaRPr lang="en-US" dirty="0"/>
          </a:p>
        </p:txBody>
      </p:sp>
    </p:spTree>
    <p:extLst>
      <p:ext uri="{BB962C8B-B14F-4D97-AF65-F5344CB8AC3E}">
        <p14:creationId xmlns:p14="http://schemas.microsoft.com/office/powerpoint/2010/main" val="1355744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11</a:t>
            </a:fld>
            <a:endParaRPr lang="en-US" dirty="0"/>
          </a:p>
        </p:txBody>
      </p:sp>
    </p:spTree>
    <p:extLst>
      <p:ext uri="{BB962C8B-B14F-4D97-AF65-F5344CB8AC3E}">
        <p14:creationId xmlns:p14="http://schemas.microsoft.com/office/powerpoint/2010/main" val="31786741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sz="3600" baseline="0">
                <a:solidFill>
                  <a:schemeClr val="tx1"/>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b="0"/>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lvl1pPr>
              <a:defRPr>
                <a:solidFill>
                  <a:schemeClr val="tx1"/>
                </a:solidFill>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152400" y="381000"/>
            <a:ext cx="8839200" cy="11430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685800" y="1600200"/>
            <a:ext cx="7772400" cy="4114800"/>
          </a:xfrm>
        </p:spPr>
        <p:txBody>
          <a:bodyPr/>
          <a:lstStyle/>
          <a:p>
            <a:pPr lvl="0"/>
            <a:endParaRPr lang="en-US" noProof="0" dirty="0" smtClean="0"/>
          </a:p>
        </p:txBody>
      </p:sp>
    </p:spTree>
    <p:extLst>
      <p:ext uri="{BB962C8B-B14F-4D97-AF65-F5344CB8AC3E}">
        <p14:creationId xmlns:p14="http://schemas.microsoft.com/office/powerpoint/2010/main" val="17349979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chemeClr val="tx1"/>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solidFill>
                  <a:schemeClr val="tx1"/>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solidFill>
                  <a:schemeClr val="tx1"/>
                </a:solidFill>
              </a:defRPr>
            </a:lvl1pPr>
          </a:lstStyle>
          <a:p>
            <a:r>
              <a:rPr lang="en-US" dirty="0" smtClean="0"/>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rtl="0" eaLnBrk="1" fontAlgn="base" hangingPunct="1">
        <a:spcBef>
          <a:spcPct val="0"/>
        </a:spcBef>
        <a:spcAft>
          <a:spcPct val="0"/>
        </a:spcAft>
        <a:defRPr sz="4000" b="1">
          <a:solidFill>
            <a:schemeClr val="tx2"/>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p:titleStyle>
    <p:bodyStyle>
      <a:lvl1pPr marL="342900" indent="-342900" algn="l" rtl="0" eaLnBrk="1" fontAlgn="base" hangingPunct="1">
        <a:spcBef>
          <a:spcPct val="20000"/>
        </a:spcBef>
        <a:spcAft>
          <a:spcPct val="0"/>
        </a:spcAft>
        <a:buClr>
          <a:schemeClr val="tx2"/>
        </a:buClr>
        <a:buSzPct val="75000"/>
        <a:buFont typeface="Webdings" charset="2"/>
        <a:buChar char="&lt;"/>
        <a:defRPr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Font typeface="Times" charset="0"/>
        <a:buChar char="•"/>
        <a:defRPr sz="2800">
          <a:solidFill>
            <a:schemeClr val="tx1"/>
          </a:solidFill>
          <a:latin typeface="+mn-lt"/>
        </a:defRPr>
      </a:lvl2pPr>
      <a:lvl3pPr marL="1143000" indent="-228600" algn="l" rtl="0" eaLnBrk="1" fontAlgn="base" hangingPunct="1">
        <a:spcBef>
          <a:spcPct val="20000"/>
        </a:spcBef>
        <a:spcAft>
          <a:spcPct val="0"/>
        </a:spcAft>
        <a:buClr>
          <a:schemeClr val="tx2"/>
        </a:buClr>
        <a:buFont typeface="Times" charset="0"/>
        <a:buChar char="•"/>
        <a:defRPr sz="2400">
          <a:solidFill>
            <a:schemeClr val="tx1"/>
          </a:solidFill>
          <a:latin typeface="+mn-lt"/>
        </a:defRPr>
      </a:lvl3pPr>
      <a:lvl4pPr marL="16002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4pPr>
      <a:lvl5pPr marL="20574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5pPr>
      <a:lvl6pPr marL="25146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6pPr>
      <a:lvl7pPr marL="29718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7pPr>
      <a:lvl8pPr marL="34290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8pPr>
      <a:lvl9pPr marL="38862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chart" Target="../charts/chart10.xml"/></Relationships>
</file>

<file path=ppt/slides/_rels/slide13.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4.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5.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8.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9.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1.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2.xml.rels><?xml version="1.0" encoding="UTF-8" standalone="yes"?>
<Relationships xmlns="http://schemas.openxmlformats.org/package/2006/relationships"><Relationship Id="rId3" Type="http://schemas.openxmlformats.org/officeDocument/2006/relationships/chart" Target="../charts/chart19.xml"/><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chart" Target="../charts/chart20.xml"/><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5.xml"/><Relationship Id="rId1" Type="http://schemas.openxmlformats.org/officeDocument/2006/relationships/slideLayout" Target="../slideLayouts/slideLayout12.xm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2130425"/>
            <a:ext cx="8839200" cy="1470025"/>
          </a:xfrm>
        </p:spPr>
        <p:txBody>
          <a:bodyPr/>
          <a:lstStyle/>
          <a:p>
            <a:r>
              <a:rPr lang="en-US" dirty="0" smtClean="0">
                <a:solidFill>
                  <a:srgbClr val="002060"/>
                </a:solidFill>
              </a:rPr>
              <a:t>HEART-LUNG TRANSPLANTATION</a:t>
            </a:r>
            <a:endParaRPr lang="en-US" dirty="0">
              <a:solidFill>
                <a:srgbClr val="002060"/>
              </a:solidFill>
            </a:endParaRPr>
          </a:p>
        </p:txBody>
      </p:sp>
      <p:sp>
        <p:nvSpPr>
          <p:cNvPr id="3" name="Subtitle 2"/>
          <p:cNvSpPr>
            <a:spLocks noGrp="1"/>
          </p:cNvSpPr>
          <p:nvPr>
            <p:ph type="subTitle" idx="1"/>
          </p:nvPr>
        </p:nvSpPr>
        <p:spPr/>
        <p:txBody>
          <a:bodyPr/>
          <a:lstStyle/>
          <a:p>
            <a:r>
              <a:rPr lang="en-US" dirty="0" smtClean="0">
                <a:solidFill>
                  <a:srgbClr val="002060"/>
                </a:solidFill>
              </a:rPr>
              <a:t>Pediatric Recipients</a:t>
            </a:r>
            <a:endParaRPr lang="en-US" dirty="0">
              <a:solidFill>
                <a:srgbClr val="002060"/>
              </a:solidFill>
            </a:endParaRPr>
          </a:p>
        </p:txBody>
      </p:sp>
      <p:grpSp>
        <p:nvGrpSpPr>
          <p:cNvPr id="9" name="Group 8"/>
          <p:cNvGrpSpPr/>
          <p:nvPr/>
        </p:nvGrpSpPr>
        <p:grpSpPr>
          <a:xfrm>
            <a:off x="2" y="6146792"/>
            <a:ext cx="4715932" cy="711201"/>
            <a:chOff x="2" y="6146792"/>
            <a:chExt cx="4715932" cy="711201"/>
          </a:xfrm>
        </p:grpSpPr>
        <p:grpSp>
          <p:nvGrpSpPr>
            <p:cNvPr id="15" name="Group 14"/>
            <p:cNvGrpSpPr/>
            <p:nvPr/>
          </p:nvGrpSpPr>
          <p:grpSpPr>
            <a:xfrm>
              <a:off x="2" y="6146792"/>
              <a:ext cx="4715932" cy="711201"/>
              <a:chOff x="1" y="6067776"/>
              <a:chExt cx="4952999" cy="790224"/>
            </a:xfrm>
          </p:grpSpPr>
          <p:pic>
            <p:nvPicPr>
              <p:cNvPr id="17" name="Picture 16"/>
              <p:cNvPicPr>
                <a:picLocks noChangeAspect="1"/>
              </p:cNvPicPr>
              <p:nvPr/>
            </p:nvPicPr>
            <p:blipFill>
              <a:blip r:embed="rId2" cstate="print"/>
              <a:stretch>
                <a:fillRect/>
              </a:stretch>
            </p:blipFill>
            <p:spPr>
              <a:xfrm>
                <a:off x="1" y="6172200"/>
                <a:ext cx="4952999" cy="685800"/>
              </a:xfrm>
              <a:prstGeom prst="rect">
                <a:avLst/>
              </a:prstGeom>
              <a:ln>
                <a:solidFill>
                  <a:schemeClr val="bg2"/>
                </a:solidFill>
              </a:ln>
            </p:spPr>
          </p:pic>
          <p:sp>
            <p:nvSpPr>
              <p:cNvPr id="18"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smtClean="0">
                    <a:solidFill>
                      <a:schemeClr val="bg1"/>
                    </a:solidFill>
                    <a:latin typeface="Arial"/>
                    <a:cs typeface="Arial"/>
                  </a:rPr>
                  <a:t>2018</a:t>
                </a:r>
                <a:endParaRPr lang="en-US" sz="2100" b="1" dirty="0">
                  <a:solidFill>
                    <a:schemeClr val="bg1"/>
                  </a:solidFill>
                  <a:latin typeface="Arial"/>
                  <a:cs typeface="Arial"/>
                </a:endParaRPr>
              </a:p>
            </p:txBody>
          </p:sp>
        </p:grpSp>
        <p:sp>
          <p:nvSpPr>
            <p:cNvPr id="16"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smtClean="0">
                  <a:solidFill>
                    <a:schemeClr val="bg1"/>
                  </a:solidFill>
                  <a:latin typeface="Arial"/>
                  <a:cs typeface="Arial"/>
                </a:rPr>
                <a:t>JHLT. 2018 Oct; 37(10): 1155-1206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234839529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4113583474"/>
              </p:ext>
            </p:extLst>
          </p:nvPr>
        </p:nvGraphicFramePr>
        <p:xfrm>
          <a:off x="228600" y="1371600"/>
          <a:ext cx="8610600" cy="4876800"/>
        </p:xfrm>
        <a:graphic>
          <a:graphicData uri="http://schemas.openxmlformats.org/drawingml/2006/chart">
            <c:chart xmlns:c="http://schemas.openxmlformats.org/drawingml/2006/chart" xmlns:r="http://schemas.openxmlformats.org/officeDocument/2006/relationships" r:id="rId3"/>
          </a:graphicData>
        </a:graphic>
      </p:graphicFrame>
      <p:sp>
        <p:nvSpPr>
          <p:cNvPr id="17" name="Title 1"/>
          <p:cNvSpPr txBox="1">
            <a:spLocks/>
          </p:cNvSpPr>
          <p:nvPr/>
        </p:nvSpPr>
        <p:spPr bwMode="auto">
          <a:xfrm>
            <a:off x="228600" y="143263"/>
            <a:ext cx="8534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Pediatric Heart-Lung Transplants</a:t>
            </a:r>
            <a:r>
              <a:rPr lang="en-US" sz="2800" kern="0" dirty="0" smtClean="0">
                <a:solidFill>
                  <a:srgbClr val="002060"/>
                </a:solidFill>
              </a:rPr>
              <a:t/>
            </a:r>
            <a:br>
              <a:rPr lang="en-US" sz="2800" kern="0" dirty="0" smtClean="0">
                <a:solidFill>
                  <a:srgbClr val="002060"/>
                </a:solidFill>
              </a:rPr>
            </a:br>
            <a:r>
              <a:rPr lang="en-US" sz="2400" kern="0" dirty="0" smtClean="0">
                <a:solidFill>
                  <a:srgbClr val="002060"/>
                </a:solidFill>
              </a:rPr>
              <a:t>Number of Centers Reporting Transplants by Location</a:t>
            </a:r>
            <a:r>
              <a:rPr lang="en-US" sz="2800" kern="0" dirty="0" smtClean="0">
                <a:solidFill>
                  <a:srgbClr val="002060"/>
                </a:solidFill>
              </a:rPr>
              <a:t/>
            </a:r>
            <a:br>
              <a:rPr lang="en-US" sz="2800" kern="0" dirty="0" smtClean="0">
                <a:solidFill>
                  <a:srgbClr val="002060"/>
                </a:solidFill>
              </a:rPr>
            </a:br>
            <a:endParaRPr lang="en-US" sz="2000" kern="0" dirty="0">
              <a:solidFill>
                <a:srgbClr val="002060"/>
              </a:solidFill>
            </a:endParaRPr>
          </a:p>
        </p:txBody>
      </p:sp>
      <p:sp>
        <p:nvSpPr>
          <p:cNvPr id="3" name="title_cohort"/>
          <p:cNvSpPr txBox="1"/>
          <p:nvPr/>
        </p:nvSpPr>
        <p:spPr>
          <a:xfrm>
            <a:off x="1636776" y="922728"/>
            <a:ext cx="5867400" cy="400110"/>
          </a:xfrm>
          <a:prstGeom prst="rect">
            <a:avLst/>
          </a:prstGeom>
          <a:noFill/>
        </p:spPr>
        <p:txBody>
          <a:bodyPr wrap="square" rtlCol="0">
            <a:spAutoFit/>
          </a:bodyPr>
          <a:lstStyle/>
          <a:p>
            <a:r>
              <a:rPr lang="en-US" sz="2000" b="1" kern="0" smtClean="0">
                <a:solidFill>
                  <a:srgbClr val="002060"/>
                </a:solidFill>
              </a:rPr>
              <a:t>(Transplants: January 1984 – December 2016)</a:t>
            </a:r>
            <a:endParaRPr lang="en-US" sz="2000" b="1" kern="0" dirty="0">
              <a:solidFill>
                <a:srgbClr val="002060"/>
              </a:solidFill>
            </a:endParaRPr>
          </a:p>
        </p:txBody>
      </p:sp>
      <p:grpSp>
        <p:nvGrpSpPr>
          <p:cNvPr id="12" name="Group 11"/>
          <p:cNvGrpSpPr/>
          <p:nvPr/>
        </p:nvGrpSpPr>
        <p:grpSpPr>
          <a:xfrm>
            <a:off x="2" y="6146792"/>
            <a:ext cx="4715932" cy="711201"/>
            <a:chOff x="2" y="6146792"/>
            <a:chExt cx="4715932" cy="711201"/>
          </a:xfrm>
        </p:grpSpPr>
        <p:grpSp>
          <p:nvGrpSpPr>
            <p:cNvPr id="13" name="Group 12"/>
            <p:cNvGrpSpPr/>
            <p:nvPr/>
          </p:nvGrpSpPr>
          <p:grpSpPr>
            <a:xfrm>
              <a:off x="2" y="6146792"/>
              <a:ext cx="4715932" cy="711201"/>
              <a:chOff x="1" y="6067776"/>
              <a:chExt cx="4952999" cy="790224"/>
            </a:xfrm>
          </p:grpSpPr>
          <p:pic>
            <p:nvPicPr>
              <p:cNvPr id="19" name="Picture 18"/>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0"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smtClean="0">
                    <a:solidFill>
                      <a:schemeClr val="bg1"/>
                    </a:solidFill>
                    <a:latin typeface="Arial"/>
                    <a:cs typeface="Arial"/>
                  </a:rPr>
                  <a:t>2018</a:t>
                </a:r>
                <a:endParaRPr lang="en-US" sz="2100" b="1" dirty="0">
                  <a:solidFill>
                    <a:schemeClr val="bg1"/>
                  </a:solidFill>
                  <a:latin typeface="Arial"/>
                  <a:cs typeface="Arial"/>
                </a:endParaRPr>
              </a:p>
            </p:txBody>
          </p:sp>
        </p:grpSp>
        <p:sp>
          <p:nvSpPr>
            <p:cNvPr id="18"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smtClean="0">
                  <a:solidFill>
                    <a:schemeClr val="bg1"/>
                  </a:solidFill>
                  <a:latin typeface="Arial"/>
                  <a:cs typeface="Arial"/>
                </a:rPr>
                <a:t>JHLT. 2018 Oct; 37(10): 1155-1206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423088828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915400" cy="1143000"/>
          </a:xfrm>
        </p:spPr>
        <p:txBody>
          <a:bodyPr/>
          <a:lstStyle/>
          <a:p>
            <a:r>
              <a:rPr lang="en-US" sz="2600" dirty="0" smtClean="0">
                <a:solidFill>
                  <a:srgbClr val="002060"/>
                </a:solidFill>
              </a:rPr>
              <a:t>Pediatric Heart-Lung Transplants</a:t>
            </a:r>
            <a:r>
              <a:rPr lang="en-US" sz="2800" dirty="0" smtClean="0">
                <a:solidFill>
                  <a:srgbClr val="002060"/>
                </a:solidFill>
              </a:rPr>
              <a:t/>
            </a:r>
            <a:br>
              <a:rPr lang="en-US" sz="2800" dirty="0" smtClean="0">
                <a:solidFill>
                  <a:srgbClr val="002060"/>
                </a:solidFill>
              </a:rPr>
            </a:br>
            <a:r>
              <a:rPr lang="en-US" sz="2400" dirty="0" smtClean="0">
                <a:solidFill>
                  <a:srgbClr val="002060"/>
                </a:solidFill>
              </a:rPr>
              <a:t>Number of Centers Reporting Transplants </a:t>
            </a:r>
            <a:br>
              <a:rPr lang="en-US" sz="2400" dirty="0" smtClean="0">
                <a:solidFill>
                  <a:srgbClr val="002060"/>
                </a:solidFill>
              </a:rPr>
            </a:br>
            <a:r>
              <a:rPr lang="en-US" sz="2400" dirty="0" smtClean="0">
                <a:solidFill>
                  <a:srgbClr val="002060"/>
                </a:solidFill>
              </a:rPr>
              <a:t>by Center Volume</a:t>
            </a:r>
            <a:endParaRPr lang="en-US" sz="2400" dirty="0">
              <a:solidFill>
                <a:srgbClr val="002060"/>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107694195"/>
              </p:ext>
            </p:extLst>
          </p:nvPr>
        </p:nvGraphicFramePr>
        <p:xfrm>
          <a:off x="228600" y="1371600"/>
          <a:ext cx="8610600" cy="4800600"/>
        </p:xfrm>
        <a:graphic>
          <a:graphicData uri="http://schemas.openxmlformats.org/drawingml/2006/chart">
            <c:chart xmlns:c="http://schemas.openxmlformats.org/drawingml/2006/chart" xmlns:r="http://schemas.openxmlformats.org/officeDocument/2006/relationships" r:id="rId3"/>
          </a:graphicData>
        </a:graphic>
      </p:graphicFrame>
      <p:grpSp>
        <p:nvGrpSpPr>
          <p:cNvPr id="9" name="Group 8"/>
          <p:cNvGrpSpPr/>
          <p:nvPr/>
        </p:nvGrpSpPr>
        <p:grpSpPr>
          <a:xfrm>
            <a:off x="2" y="6146792"/>
            <a:ext cx="4715932" cy="711201"/>
            <a:chOff x="2" y="6146792"/>
            <a:chExt cx="4715932" cy="711201"/>
          </a:xfrm>
        </p:grpSpPr>
        <p:grpSp>
          <p:nvGrpSpPr>
            <p:cNvPr id="12" name="Group 11"/>
            <p:cNvGrpSpPr/>
            <p:nvPr/>
          </p:nvGrpSpPr>
          <p:grpSpPr>
            <a:xfrm>
              <a:off x="2" y="6146792"/>
              <a:ext cx="4715932" cy="711201"/>
              <a:chOff x="1" y="6067776"/>
              <a:chExt cx="4952999" cy="790224"/>
            </a:xfrm>
          </p:grpSpPr>
          <p:pic>
            <p:nvPicPr>
              <p:cNvPr id="17" name="Picture 16"/>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18"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smtClean="0">
                    <a:solidFill>
                      <a:schemeClr val="bg1"/>
                    </a:solidFill>
                    <a:latin typeface="Arial"/>
                    <a:cs typeface="Arial"/>
                  </a:rPr>
                  <a:t>2018</a:t>
                </a:r>
                <a:endParaRPr lang="en-US" sz="2100" b="1" dirty="0">
                  <a:solidFill>
                    <a:schemeClr val="bg1"/>
                  </a:solidFill>
                  <a:latin typeface="Arial"/>
                  <a:cs typeface="Arial"/>
                </a:endParaRPr>
              </a:p>
            </p:txBody>
          </p:sp>
        </p:grpSp>
        <p:sp>
          <p:nvSpPr>
            <p:cNvPr id="13"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smtClean="0">
                  <a:solidFill>
                    <a:schemeClr val="bg1"/>
                  </a:solidFill>
                  <a:latin typeface="Arial"/>
                  <a:cs typeface="Arial"/>
                </a:rPr>
                <a:t>JHLT. 2018 Oct; 37(10): 1155-1206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401887866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Chart 13"/>
          <p:cNvGraphicFramePr/>
          <p:nvPr>
            <p:extLst/>
          </p:nvPr>
        </p:nvGraphicFramePr>
        <p:xfrm>
          <a:off x="1020234" y="1151442"/>
          <a:ext cx="7391400" cy="2667000"/>
        </p:xfrm>
        <a:graphic>
          <a:graphicData uri="http://schemas.openxmlformats.org/drawingml/2006/chart">
            <c:chart xmlns:c="http://schemas.openxmlformats.org/drawingml/2006/chart" xmlns:r="http://schemas.openxmlformats.org/officeDocument/2006/relationships" r:id="rId3"/>
          </a:graphicData>
        </a:graphic>
      </p:graphicFrame>
      <p:sp>
        <p:nvSpPr>
          <p:cNvPr id="15" name="TextBox 14"/>
          <p:cNvSpPr txBox="1"/>
          <p:nvPr/>
        </p:nvSpPr>
        <p:spPr>
          <a:xfrm>
            <a:off x="185254" y="1524000"/>
            <a:ext cx="2378538" cy="954107"/>
          </a:xfrm>
          <a:prstGeom prst="rect">
            <a:avLst/>
          </a:prstGeom>
          <a:noFill/>
        </p:spPr>
        <p:txBody>
          <a:bodyPr wrap="square" rtlCol="0">
            <a:spAutoFit/>
          </a:bodyPr>
          <a:lstStyle/>
          <a:p>
            <a:r>
              <a:rPr lang="en-US" sz="1400" b="1" dirty="0" smtClean="0">
                <a:solidFill>
                  <a:srgbClr val="002060"/>
                </a:solidFill>
              </a:rPr>
              <a:t>“Other” includes A1ATD, Non CF-bronchiectasis, and LAM/tuberous sclerosis</a:t>
            </a:r>
            <a:endParaRPr lang="en-US" sz="1400" b="1" dirty="0">
              <a:solidFill>
                <a:srgbClr val="002060"/>
              </a:solidFill>
            </a:endParaRPr>
          </a:p>
        </p:txBody>
      </p:sp>
      <p:graphicFrame>
        <p:nvGraphicFramePr>
          <p:cNvPr id="16" name="Content Placeholder 9"/>
          <p:cNvGraphicFramePr>
            <a:graphicFrameLocks noGrp="1"/>
          </p:cNvGraphicFramePr>
          <p:nvPr>
            <p:ph idx="1"/>
            <p:extLst/>
          </p:nvPr>
        </p:nvGraphicFramePr>
        <p:xfrm>
          <a:off x="292547" y="3678397"/>
          <a:ext cx="8534400" cy="2286000"/>
        </p:xfrm>
        <a:graphic>
          <a:graphicData uri="http://schemas.openxmlformats.org/drawingml/2006/chart">
            <c:chart xmlns:c="http://schemas.openxmlformats.org/drawingml/2006/chart" xmlns:r="http://schemas.openxmlformats.org/officeDocument/2006/relationships" r:id="rId4"/>
          </a:graphicData>
        </a:graphic>
      </p:graphicFrame>
      <p:sp>
        <p:nvSpPr>
          <p:cNvPr id="17" name="TextBox 16"/>
          <p:cNvSpPr txBox="1"/>
          <p:nvPr/>
        </p:nvSpPr>
        <p:spPr>
          <a:xfrm>
            <a:off x="2209800" y="5803638"/>
            <a:ext cx="6324600" cy="276999"/>
          </a:xfrm>
          <a:prstGeom prst="rect">
            <a:avLst/>
          </a:prstGeom>
          <a:noFill/>
        </p:spPr>
        <p:txBody>
          <a:bodyPr wrap="square" rtlCol="0">
            <a:spAutoFit/>
          </a:bodyPr>
          <a:lstStyle/>
          <a:p>
            <a:r>
              <a:rPr lang="en-US" sz="1200" b="1" dirty="0" smtClean="0">
                <a:solidFill>
                  <a:srgbClr val="002060"/>
                </a:solidFill>
              </a:rPr>
              <a:t>NOTE: Unknown diagnoses were excluded from this tabulation.</a:t>
            </a:r>
            <a:endParaRPr lang="en-US" sz="1200" dirty="0">
              <a:solidFill>
                <a:srgbClr val="002060"/>
              </a:solidFill>
            </a:endParaRPr>
          </a:p>
        </p:txBody>
      </p:sp>
      <p:sp>
        <p:nvSpPr>
          <p:cNvPr id="24" name="Title 1"/>
          <p:cNvSpPr txBox="1">
            <a:spLocks/>
          </p:cNvSpPr>
          <p:nvPr/>
        </p:nvSpPr>
        <p:spPr bwMode="auto">
          <a:xfrm>
            <a:off x="0" y="348634"/>
            <a:ext cx="9144000" cy="685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Pediatric Heart-Lung Transplants</a:t>
            </a:r>
            <a:br>
              <a:rPr lang="en-US" sz="2600" kern="0" dirty="0" smtClean="0">
                <a:solidFill>
                  <a:srgbClr val="002060"/>
                </a:solidFill>
              </a:rPr>
            </a:br>
            <a:endParaRPr lang="en-US" sz="2000" kern="0" dirty="0">
              <a:solidFill>
                <a:srgbClr val="002060"/>
              </a:solidFill>
            </a:endParaRPr>
          </a:p>
        </p:txBody>
      </p:sp>
      <p:sp>
        <p:nvSpPr>
          <p:cNvPr id="2" name="Title 2"/>
          <p:cNvSpPr txBox="1"/>
          <p:nvPr/>
        </p:nvSpPr>
        <p:spPr>
          <a:xfrm>
            <a:off x="76200" y="713418"/>
            <a:ext cx="3505200" cy="461665"/>
          </a:xfrm>
          <a:prstGeom prst="rect">
            <a:avLst/>
          </a:prstGeom>
          <a:noFill/>
        </p:spPr>
        <p:txBody>
          <a:bodyPr wrap="square" rtlCol="0">
            <a:spAutoFit/>
          </a:bodyPr>
          <a:lstStyle/>
          <a:p>
            <a:r>
              <a:rPr lang="en-US" sz="2400" b="1" kern="0" dirty="0">
                <a:solidFill>
                  <a:srgbClr val="002060"/>
                </a:solidFill>
              </a:rPr>
              <a:t>Diagnosis </a:t>
            </a:r>
            <a:r>
              <a:rPr lang="en-US" sz="2400" b="1" kern="0" dirty="0" smtClean="0">
                <a:solidFill>
                  <a:srgbClr val="002060"/>
                </a:solidFill>
              </a:rPr>
              <a:t>Distribution</a:t>
            </a:r>
            <a:endParaRPr lang="en-US" sz="2400" b="1" kern="0" dirty="0">
              <a:solidFill>
                <a:srgbClr val="002060"/>
              </a:solidFill>
            </a:endParaRPr>
          </a:p>
        </p:txBody>
      </p:sp>
      <p:sp>
        <p:nvSpPr>
          <p:cNvPr id="25" name="title_cohort"/>
          <p:cNvSpPr txBox="1"/>
          <p:nvPr/>
        </p:nvSpPr>
        <p:spPr>
          <a:xfrm>
            <a:off x="3389376" y="751332"/>
            <a:ext cx="5857239" cy="400110"/>
          </a:xfrm>
          <a:prstGeom prst="rect">
            <a:avLst/>
          </a:prstGeom>
          <a:noFill/>
        </p:spPr>
        <p:txBody>
          <a:bodyPr wrap="square" rtlCol="0">
            <a:spAutoFit/>
          </a:bodyPr>
          <a:lstStyle/>
          <a:p>
            <a:r>
              <a:rPr lang="en-US" sz="2000" b="1" kern="0" smtClean="0">
                <a:solidFill>
                  <a:srgbClr val="002060"/>
                </a:solidFill>
              </a:rPr>
              <a:t>(Transplants: January 1986 – December 2016)</a:t>
            </a:r>
            <a:endParaRPr lang="en-US" sz="2000" b="1" kern="0" dirty="0">
              <a:solidFill>
                <a:srgbClr val="002060"/>
              </a:solidFill>
            </a:endParaRPr>
          </a:p>
        </p:txBody>
      </p:sp>
      <p:grpSp>
        <p:nvGrpSpPr>
          <p:cNvPr id="18" name="Group 17"/>
          <p:cNvGrpSpPr/>
          <p:nvPr/>
        </p:nvGrpSpPr>
        <p:grpSpPr>
          <a:xfrm>
            <a:off x="2" y="6146792"/>
            <a:ext cx="4715932" cy="711201"/>
            <a:chOff x="2" y="6146792"/>
            <a:chExt cx="4715932" cy="711201"/>
          </a:xfrm>
        </p:grpSpPr>
        <p:grpSp>
          <p:nvGrpSpPr>
            <p:cNvPr id="26" name="Group 25"/>
            <p:cNvGrpSpPr/>
            <p:nvPr/>
          </p:nvGrpSpPr>
          <p:grpSpPr>
            <a:xfrm>
              <a:off x="2" y="6146792"/>
              <a:ext cx="4715932" cy="711201"/>
              <a:chOff x="1" y="6067776"/>
              <a:chExt cx="4952999" cy="790224"/>
            </a:xfrm>
          </p:grpSpPr>
          <p:pic>
            <p:nvPicPr>
              <p:cNvPr id="28" name="Picture 27"/>
              <p:cNvPicPr>
                <a:picLocks noChangeAspect="1"/>
              </p:cNvPicPr>
              <p:nvPr/>
            </p:nvPicPr>
            <p:blipFill>
              <a:blip r:embed="rId5" cstate="print"/>
              <a:stretch>
                <a:fillRect/>
              </a:stretch>
            </p:blipFill>
            <p:spPr>
              <a:xfrm>
                <a:off x="1" y="6172200"/>
                <a:ext cx="4952999" cy="685800"/>
              </a:xfrm>
              <a:prstGeom prst="rect">
                <a:avLst/>
              </a:prstGeom>
              <a:ln>
                <a:solidFill>
                  <a:schemeClr val="bg2"/>
                </a:solidFill>
              </a:ln>
            </p:spPr>
          </p:pic>
          <p:sp>
            <p:nvSpPr>
              <p:cNvPr id="29"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smtClean="0">
                    <a:solidFill>
                      <a:schemeClr val="bg1"/>
                    </a:solidFill>
                    <a:latin typeface="Arial"/>
                    <a:cs typeface="Arial"/>
                  </a:rPr>
                  <a:t>2018</a:t>
                </a:r>
                <a:endParaRPr lang="en-US" sz="2100" b="1" dirty="0">
                  <a:solidFill>
                    <a:schemeClr val="bg1"/>
                  </a:solidFill>
                  <a:latin typeface="Arial"/>
                  <a:cs typeface="Arial"/>
                </a:endParaRPr>
              </a:p>
            </p:txBody>
          </p:sp>
        </p:grpSp>
        <p:sp>
          <p:nvSpPr>
            <p:cNvPr id="27"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smtClean="0">
                  <a:solidFill>
                    <a:schemeClr val="bg1"/>
                  </a:solidFill>
                  <a:latin typeface="Arial"/>
                  <a:cs typeface="Arial"/>
                </a:rPr>
                <a:t>JHLT. 2018 Oct; 37(10): 1155-1206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306543268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nvPr>
        </p:nvGraphicFramePr>
        <p:xfrm>
          <a:off x="152400" y="1447800"/>
          <a:ext cx="8839200" cy="5114490"/>
        </p:xfrm>
        <a:graphic>
          <a:graphicData uri="http://schemas.openxmlformats.org/drawingml/2006/chart">
            <c:chart xmlns:c="http://schemas.openxmlformats.org/drawingml/2006/chart" xmlns:r="http://schemas.openxmlformats.org/officeDocument/2006/relationships" r:id="rId3"/>
          </a:graphicData>
        </a:graphic>
      </p:graphicFrame>
      <p:sp>
        <p:nvSpPr>
          <p:cNvPr id="18" name="Title 1"/>
          <p:cNvSpPr txBox="1">
            <a:spLocks/>
          </p:cNvSpPr>
          <p:nvPr/>
        </p:nvSpPr>
        <p:spPr bwMode="auto">
          <a:xfrm>
            <a:off x="228600" y="353568"/>
            <a:ext cx="891540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Pediatric Heart-Lung Transplants</a:t>
            </a:r>
            <a:r>
              <a:rPr lang="en-US" sz="2400" kern="0" dirty="0" smtClean="0">
                <a:solidFill>
                  <a:srgbClr val="002060"/>
                </a:solidFill>
              </a:rPr>
              <a:t/>
            </a:r>
            <a:br>
              <a:rPr lang="en-US" sz="2400" kern="0" dirty="0" smtClean="0">
                <a:solidFill>
                  <a:srgbClr val="002060"/>
                </a:solidFill>
              </a:rPr>
            </a:br>
            <a:r>
              <a:rPr lang="en-US" sz="2400" kern="0" dirty="0" smtClean="0">
                <a:solidFill>
                  <a:srgbClr val="002060"/>
                </a:solidFill>
              </a:rPr>
              <a:t>Age Distribution by Location</a:t>
            </a:r>
            <a:br>
              <a:rPr lang="en-US" sz="2400" kern="0" dirty="0" smtClean="0">
                <a:solidFill>
                  <a:srgbClr val="002060"/>
                </a:solidFill>
              </a:rPr>
            </a:br>
            <a:endParaRPr lang="en-US" sz="2000" kern="0" dirty="0">
              <a:solidFill>
                <a:srgbClr val="002060"/>
              </a:solidFill>
            </a:endParaRPr>
          </a:p>
        </p:txBody>
      </p:sp>
      <p:sp>
        <p:nvSpPr>
          <p:cNvPr id="3" name="title_cohort"/>
          <p:cNvSpPr txBox="1"/>
          <p:nvPr/>
        </p:nvSpPr>
        <p:spPr>
          <a:xfrm>
            <a:off x="2161032" y="1042002"/>
            <a:ext cx="5257800" cy="400110"/>
          </a:xfrm>
          <a:prstGeom prst="rect">
            <a:avLst/>
          </a:prstGeom>
          <a:noFill/>
        </p:spPr>
        <p:txBody>
          <a:bodyPr wrap="square" rtlCol="0">
            <a:spAutoFit/>
          </a:bodyPr>
          <a:lstStyle/>
          <a:p>
            <a:r>
              <a:rPr lang="en-US" sz="2000" b="1" kern="0" smtClean="0">
                <a:solidFill>
                  <a:srgbClr val="002060"/>
                </a:solidFill>
              </a:rPr>
              <a:t>(Transplants: January 2000 – June 2017)</a:t>
            </a:r>
            <a:endParaRPr lang="en-US" sz="2000" b="1" kern="0" dirty="0">
              <a:solidFill>
                <a:srgbClr val="002060"/>
              </a:solidFill>
            </a:endParaRPr>
          </a:p>
        </p:txBody>
      </p:sp>
      <p:grpSp>
        <p:nvGrpSpPr>
          <p:cNvPr id="13" name="Group 12"/>
          <p:cNvGrpSpPr/>
          <p:nvPr/>
        </p:nvGrpSpPr>
        <p:grpSpPr>
          <a:xfrm>
            <a:off x="2" y="6146792"/>
            <a:ext cx="4715932" cy="711201"/>
            <a:chOff x="2" y="6146792"/>
            <a:chExt cx="4715932" cy="711201"/>
          </a:xfrm>
        </p:grpSpPr>
        <p:grpSp>
          <p:nvGrpSpPr>
            <p:cNvPr id="14" name="Group 13"/>
            <p:cNvGrpSpPr/>
            <p:nvPr/>
          </p:nvGrpSpPr>
          <p:grpSpPr>
            <a:xfrm>
              <a:off x="2" y="6146792"/>
              <a:ext cx="4715932" cy="711201"/>
              <a:chOff x="1" y="6067776"/>
              <a:chExt cx="4952999" cy="790224"/>
            </a:xfrm>
          </p:grpSpPr>
          <p:pic>
            <p:nvPicPr>
              <p:cNvPr id="20" name="Picture 19"/>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1"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smtClean="0">
                    <a:solidFill>
                      <a:schemeClr val="bg1"/>
                    </a:solidFill>
                    <a:latin typeface="Arial"/>
                    <a:cs typeface="Arial"/>
                  </a:rPr>
                  <a:t>2018</a:t>
                </a:r>
                <a:endParaRPr lang="en-US" sz="2100" b="1" dirty="0">
                  <a:solidFill>
                    <a:schemeClr val="bg1"/>
                  </a:solidFill>
                  <a:latin typeface="Arial"/>
                  <a:cs typeface="Arial"/>
                </a:endParaRPr>
              </a:p>
            </p:txBody>
          </p:sp>
        </p:grpSp>
        <p:sp>
          <p:nvSpPr>
            <p:cNvPr id="19"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smtClean="0">
                  <a:solidFill>
                    <a:schemeClr val="bg1"/>
                  </a:solidFill>
                  <a:latin typeface="Arial"/>
                  <a:cs typeface="Arial"/>
                </a:rPr>
                <a:t>JHLT. 2018 Oct; 37(10): 1155-1206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129787145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nvPr>
        </p:nvGraphicFramePr>
        <p:xfrm>
          <a:off x="152400" y="1447800"/>
          <a:ext cx="8991600" cy="5114490"/>
        </p:xfrm>
        <a:graphic>
          <a:graphicData uri="http://schemas.openxmlformats.org/drawingml/2006/chart">
            <c:chart xmlns:c="http://schemas.openxmlformats.org/drawingml/2006/chart" xmlns:r="http://schemas.openxmlformats.org/officeDocument/2006/relationships" r:id="rId3"/>
          </a:graphicData>
        </a:graphic>
      </p:graphicFrame>
      <p:sp>
        <p:nvSpPr>
          <p:cNvPr id="18" name="Title 1"/>
          <p:cNvSpPr txBox="1">
            <a:spLocks/>
          </p:cNvSpPr>
          <p:nvPr/>
        </p:nvSpPr>
        <p:spPr bwMode="auto">
          <a:xfrm>
            <a:off x="228600" y="381000"/>
            <a:ext cx="891540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Pediatric Heart-Lung Transplants</a:t>
            </a:r>
            <a:r>
              <a:rPr lang="en-US" sz="2400" kern="0" dirty="0" smtClean="0">
                <a:solidFill>
                  <a:srgbClr val="002060"/>
                </a:solidFill>
              </a:rPr>
              <a:t/>
            </a:r>
            <a:br>
              <a:rPr lang="en-US" sz="2400" kern="0" dirty="0" smtClean="0">
                <a:solidFill>
                  <a:srgbClr val="002060"/>
                </a:solidFill>
              </a:rPr>
            </a:br>
            <a:r>
              <a:rPr lang="en-US" sz="2400" kern="0" dirty="0" smtClean="0">
                <a:solidFill>
                  <a:srgbClr val="002060"/>
                </a:solidFill>
              </a:rPr>
              <a:t>Diagnosis Distribution by Location</a:t>
            </a:r>
            <a:br>
              <a:rPr lang="en-US" sz="2400" kern="0" dirty="0" smtClean="0">
                <a:solidFill>
                  <a:srgbClr val="002060"/>
                </a:solidFill>
              </a:rPr>
            </a:br>
            <a:endParaRPr lang="en-US" sz="2000" kern="0" dirty="0">
              <a:solidFill>
                <a:srgbClr val="002060"/>
              </a:solidFill>
            </a:endParaRPr>
          </a:p>
        </p:txBody>
      </p:sp>
      <p:sp>
        <p:nvSpPr>
          <p:cNvPr id="3" name="title_cohort"/>
          <p:cNvSpPr txBox="1"/>
          <p:nvPr/>
        </p:nvSpPr>
        <p:spPr>
          <a:xfrm>
            <a:off x="1866900" y="1035498"/>
            <a:ext cx="5638800" cy="400110"/>
          </a:xfrm>
          <a:prstGeom prst="rect">
            <a:avLst/>
          </a:prstGeom>
          <a:noFill/>
        </p:spPr>
        <p:txBody>
          <a:bodyPr wrap="square" rtlCol="0">
            <a:spAutoFit/>
          </a:bodyPr>
          <a:lstStyle/>
          <a:p>
            <a:pPr algn="ctr"/>
            <a:r>
              <a:rPr lang="en-US" sz="2000" b="1" kern="0" smtClean="0">
                <a:solidFill>
                  <a:srgbClr val="002060"/>
                </a:solidFill>
              </a:rPr>
              <a:t>(Transplants: January 2000 – June 2017)</a:t>
            </a:r>
            <a:endParaRPr lang="en-US" sz="2000" b="1" kern="0" dirty="0">
              <a:solidFill>
                <a:srgbClr val="002060"/>
              </a:solidFill>
            </a:endParaRPr>
          </a:p>
        </p:txBody>
      </p:sp>
      <p:grpSp>
        <p:nvGrpSpPr>
          <p:cNvPr id="11" name="Group 10"/>
          <p:cNvGrpSpPr/>
          <p:nvPr/>
        </p:nvGrpSpPr>
        <p:grpSpPr>
          <a:xfrm>
            <a:off x="2" y="6146792"/>
            <a:ext cx="4715932" cy="711201"/>
            <a:chOff x="2" y="6146792"/>
            <a:chExt cx="4715932" cy="711201"/>
          </a:xfrm>
        </p:grpSpPr>
        <p:grpSp>
          <p:nvGrpSpPr>
            <p:cNvPr id="14" name="Group 13"/>
            <p:cNvGrpSpPr/>
            <p:nvPr/>
          </p:nvGrpSpPr>
          <p:grpSpPr>
            <a:xfrm>
              <a:off x="2" y="6146792"/>
              <a:ext cx="4715932" cy="711201"/>
              <a:chOff x="1" y="6067776"/>
              <a:chExt cx="4952999" cy="790224"/>
            </a:xfrm>
          </p:grpSpPr>
          <p:pic>
            <p:nvPicPr>
              <p:cNvPr id="20" name="Picture 19"/>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1"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smtClean="0">
                    <a:solidFill>
                      <a:schemeClr val="bg1"/>
                    </a:solidFill>
                    <a:latin typeface="Arial"/>
                    <a:cs typeface="Arial"/>
                  </a:rPr>
                  <a:t>2018</a:t>
                </a:r>
                <a:endParaRPr lang="en-US" sz="2100" b="1" dirty="0">
                  <a:solidFill>
                    <a:schemeClr val="bg1"/>
                  </a:solidFill>
                  <a:latin typeface="Arial"/>
                  <a:cs typeface="Arial"/>
                </a:endParaRPr>
              </a:p>
            </p:txBody>
          </p:sp>
        </p:grpSp>
        <p:sp>
          <p:nvSpPr>
            <p:cNvPr id="19"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smtClean="0">
                  <a:solidFill>
                    <a:schemeClr val="bg1"/>
                  </a:solidFill>
                  <a:latin typeface="Arial"/>
                  <a:cs typeface="Arial"/>
                </a:rPr>
                <a:t>JHLT. 2018 Oct; 37(10): 1155-1206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113294280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nvPr>
        </p:nvGraphicFramePr>
        <p:xfrm>
          <a:off x="152400" y="1524000"/>
          <a:ext cx="8839200" cy="4876800"/>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p:cNvSpPr txBox="1"/>
          <p:nvPr/>
        </p:nvSpPr>
        <p:spPr>
          <a:xfrm>
            <a:off x="2757008" y="6605565"/>
            <a:ext cx="1946921" cy="230832"/>
          </a:xfrm>
          <a:prstGeom prst="rect">
            <a:avLst/>
          </a:prstGeom>
          <a:noFill/>
        </p:spPr>
        <p:txBody>
          <a:bodyPr wrap="square" lIns="45720" rIns="0" rtlCol="0" anchor="ctr" anchorCtr="0">
            <a:spAutoFit/>
          </a:bodyPr>
          <a:lstStyle/>
          <a:p>
            <a:r>
              <a:rPr lang="en-US" sz="900" b="1" dirty="0" smtClean="0">
                <a:solidFill>
                  <a:schemeClr val="bg1"/>
                </a:solidFill>
                <a:latin typeface="Arial"/>
                <a:cs typeface="Arial"/>
              </a:rPr>
              <a:t>JHLT. 2014 Oct; 33(10): 1025-1033</a:t>
            </a:r>
            <a:endParaRPr lang="en-US" sz="900" b="1" dirty="0">
              <a:solidFill>
                <a:schemeClr val="bg1"/>
              </a:solidFill>
              <a:latin typeface="Arial"/>
              <a:cs typeface="Arial"/>
            </a:endParaRPr>
          </a:p>
        </p:txBody>
      </p:sp>
      <p:sp>
        <p:nvSpPr>
          <p:cNvPr id="9" name="TextBox 8"/>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2015 Oct; 34(10): 1255-1263</a:t>
            </a:r>
            <a:endParaRPr lang="en-US" sz="900" b="1" dirty="0">
              <a:solidFill>
                <a:schemeClr val="bg1"/>
              </a:solidFill>
              <a:latin typeface="Arial"/>
              <a:cs typeface="Arial"/>
            </a:endParaRPr>
          </a:p>
        </p:txBody>
      </p:sp>
      <p:sp>
        <p:nvSpPr>
          <p:cNvPr id="18" name="Title 1"/>
          <p:cNvSpPr txBox="1">
            <a:spLocks/>
          </p:cNvSpPr>
          <p:nvPr/>
        </p:nvSpPr>
        <p:spPr bwMode="auto">
          <a:xfrm>
            <a:off x="233850" y="380997"/>
            <a:ext cx="891540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Pediatric Heart-Lung Transplants</a:t>
            </a:r>
            <a:r>
              <a:rPr lang="en-US" sz="2400" kern="0" dirty="0" smtClean="0">
                <a:solidFill>
                  <a:srgbClr val="002060"/>
                </a:solidFill>
              </a:rPr>
              <a:t/>
            </a:r>
            <a:br>
              <a:rPr lang="en-US" sz="2400" kern="0" dirty="0" smtClean="0">
                <a:solidFill>
                  <a:srgbClr val="002060"/>
                </a:solidFill>
              </a:rPr>
            </a:br>
            <a:r>
              <a:rPr lang="en-US" sz="2400" kern="0" dirty="0" smtClean="0">
                <a:solidFill>
                  <a:srgbClr val="002060"/>
                </a:solidFill>
              </a:rPr>
              <a:t> Donor Age Distribution by Location</a:t>
            </a:r>
            <a:br>
              <a:rPr lang="en-US" sz="2400" kern="0" dirty="0" smtClean="0">
                <a:solidFill>
                  <a:srgbClr val="002060"/>
                </a:solidFill>
              </a:rPr>
            </a:br>
            <a:endParaRPr lang="en-US" sz="2000" kern="0" dirty="0">
              <a:solidFill>
                <a:srgbClr val="002060"/>
              </a:solidFill>
            </a:endParaRPr>
          </a:p>
        </p:txBody>
      </p:sp>
      <p:sp>
        <p:nvSpPr>
          <p:cNvPr id="3" name="title_cohort"/>
          <p:cNvSpPr txBox="1"/>
          <p:nvPr/>
        </p:nvSpPr>
        <p:spPr>
          <a:xfrm>
            <a:off x="2087034" y="1036039"/>
            <a:ext cx="5257800" cy="400110"/>
          </a:xfrm>
          <a:prstGeom prst="rect">
            <a:avLst/>
          </a:prstGeom>
          <a:noFill/>
        </p:spPr>
        <p:txBody>
          <a:bodyPr wrap="square" rtlCol="0">
            <a:spAutoFit/>
          </a:bodyPr>
          <a:lstStyle/>
          <a:p>
            <a:pPr algn="ctr"/>
            <a:r>
              <a:rPr lang="en-US" sz="2000" b="1" smtClean="0">
                <a:solidFill>
                  <a:srgbClr val="002060"/>
                </a:solidFill>
              </a:rPr>
              <a:t>(Transplants: January 2000 – June 2017)</a:t>
            </a:r>
            <a:endParaRPr lang="en-US" sz="2000" b="1" dirty="0">
              <a:solidFill>
                <a:srgbClr val="002060"/>
              </a:solidFill>
            </a:endParaRPr>
          </a:p>
        </p:txBody>
      </p:sp>
      <p:grpSp>
        <p:nvGrpSpPr>
          <p:cNvPr id="13" name="Group 12"/>
          <p:cNvGrpSpPr/>
          <p:nvPr/>
        </p:nvGrpSpPr>
        <p:grpSpPr>
          <a:xfrm>
            <a:off x="2" y="6146792"/>
            <a:ext cx="4715932" cy="711201"/>
            <a:chOff x="2" y="6146792"/>
            <a:chExt cx="4715932" cy="711201"/>
          </a:xfrm>
        </p:grpSpPr>
        <p:grpSp>
          <p:nvGrpSpPr>
            <p:cNvPr id="14" name="Group 13"/>
            <p:cNvGrpSpPr/>
            <p:nvPr/>
          </p:nvGrpSpPr>
          <p:grpSpPr>
            <a:xfrm>
              <a:off x="2" y="6146792"/>
              <a:ext cx="4715932" cy="711201"/>
              <a:chOff x="1" y="6067776"/>
              <a:chExt cx="4952999" cy="790224"/>
            </a:xfrm>
          </p:grpSpPr>
          <p:pic>
            <p:nvPicPr>
              <p:cNvPr id="20" name="Picture 19"/>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1"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smtClean="0">
                    <a:solidFill>
                      <a:schemeClr val="bg1"/>
                    </a:solidFill>
                    <a:latin typeface="Arial"/>
                    <a:cs typeface="Arial"/>
                  </a:rPr>
                  <a:t>2018</a:t>
                </a:r>
                <a:endParaRPr lang="en-US" sz="2100" b="1" dirty="0">
                  <a:solidFill>
                    <a:schemeClr val="bg1"/>
                  </a:solidFill>
                  <a:latin typeface="Arial"/>
                  <a:cs typeface="Arial"/>
                </a:endParaRPr>
              </a:p>
            </p:txBody>
          </p:sp>
        </p:grpSp>
        <p:sp>
          <p:nvSpPr>
            <p:cNvPr id="19"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smtClean="0">
                  <a:solidFill>
                    <a:schemeClr val="bg1"/>
                  </a:solidFill>
                  <a:latin typeface="Arial"/>
                  <a:cs typeface="Arial"/>
                </a:rPr>
                <a:t>JHLT. 2018 Oct; 37(10): 1155-1206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318160892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209800"/>
            <a:ext cx="8839200" cy="1470025"/>
          </a:xfrm>
        </p:spPr>
        <p:txBody>
          <a:bodyPr/>
          <a:lstStyle/>
          <a:p>
            <a:r>
              <a:rPr lang="en-US" dirty="0" smtClean="0">
                <a:solidFill>
                  <a:srgbClr val="002060"/>
                </a:solidFill>
              </a:rPr>
              <a:t>Post-Transplant: Survival and Other Outcomes</a:t>
            </a:r>
            <a:endParaRPr lang="en-US" dirty="0">
              <a:solidFill>
                <a:srgbClr val="002060"/>
              </a:solidFill>
            </a:endParaRPr>
          </a:p>
        </p:txBody>
      </p:sp>
      <p:grpSp>
        <p:nvGrpSpPr>
          <p:cNvPr id="9" name="Group 8"/>
          <p:cNvGrpSpPr/>
          <p:nvPr/>
        </p:nvGrpSpPr>
        <p:grpSpPr>
          <a:xfrm>
            <a:off x="2" y="6146792"/>
            <a:ext cx="4715932" cy="711201"/>
            <a:chOff x="2" y="6146792"/>
            <a:chExt cx="4715932" cy="711201"/>
          </a:xfrm>
        </p:grpSpPr>
        <p:grpSp>
          <p:nvGrpSpPr>
            <p:cNvPr id="11" name="Group 10"/>
            <p:cNvGrpSpPr/>
            <p:nvPr/>
          </p:nvGrpSpPr>
          <p:grpSpPr>
            <a:xfrm>
              <a:off x="2" y="6146792"/>
              <a:ext cx="4715932" cy="711201"/>
              <a:chOff x="1" y="6067776"/>
              <a:chExt cx="4952999" cy="790224"/>
            </a:xfrm>
          </p:grpSpPr>
          <p:pic>
            <p:nvPicPr>
              <p:cNvPr id="14" name="Picture 13"/>
              <p:cNvPicPr>
                <a:picLocks noChangeAspect="1"/>
              </p:cNvPicPr>
              <p:nvPr/>
            </p:nvPicPr>
            <p:blipFill>
              <a:blip r:embed="rId2" cstate="print"/>
              <a:stretch>
                <a:fillRect/>
              </a:stretch>
            </p:blipFill>
            <p:spPr>
              <a:xfrm>
                <a:off x="1" y="6172200"/>
                <a:ext cx="4952999" cy="685800"/>
              </a:xfrm>
              <a:prstGeom prst="rect">
                <a:avLst/>
              </a:prstGeom>
              <a:ln>
                <a:solidFill>
                  <a:schemeClr val="bg2"/>
                </a:solidFill>
              </a:ln>
            </p:spPr>
          </p:pic>
          <p:sp>
            <p:nvSpPr>
              <p:cNvPr id="15"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smtClean="0">
                    <a:solidFill>
                      <a:schemeClr val="bg1"/>
                    </a:solidFill>
                    <a:latin typeface="Arial"/>
                    <a:cs typeface="Arial"/>
                  </a:rPr>
                  <a:t>2018</a:t>
                </a:r>
                <a:endParaRPr lang="en-US" sz="2100" b="1" dirty="0">
                  <a:solidFill>
                    <a:schemeClr val="bg1"/>
                  </a:solidFill>
                  <a:latin typeface="Arial"/>
                  <a:cs typeface="Arial"/>
                </a:endParaRPr>
              </a:p>
            </p:txBody>
          </p:sp>
        </p:grpSp>
        <p:sp>
          <p:nvSpPr>
            <p:cNvPr id="13"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smtClean="0">
                  <a:solidFill>
                    <a:schemeClr val="bg1"/>
                  </a:solidFill>
                  <a:latin typeface="Arial"/>
                  <a:cs typeface="Arial"/>
                </a:rPr>
                <a:t>JHLT. 2018 Oct; 37(10): 1155-1206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197849086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228600" y="1447800"/>
          <a:ext cx="8610600" cy="4724400"/>
        </p:xfrm>
        <a:graphic>
          <a:graphicData uri="http://schemas.openxmlformats.org/drawingml/2006/chart">
            <c:chart xmlns:c="http://schemas.openxmlformats.org/drawingml/2006/chart" xmlns:r="http://schemas.openxmlformats.org/officeDocument/2006/relationships" r:id="rId3"/>
          </a:graphicData>
        </a:graphic>
      </p:graphicFrame>
      <p:sp>
        <p:nvSpPr>
          <p:cNvPr id="17" name="Title 1"/>
          <p:cNvSpPr txBox="1">
            <a:spLocks/>
          </p:cNvSpPr>
          <p:nvPr/>
        </p:nvSpPr>
        <p:spPr bwMode="auto">
          <a:xfrm>
            <a:off x="0" y="295663"/>
            <a:ext cx="91440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Pediatric Heart-Lung Transplants</a:t>
            </a:r>
            <a:r>
              <a:rPr lang="en-US" sz="3200" kern="0" dirty="0" smtClean="0">
                <a:solidFill>
                  <a:srgbClr val="002060"/>
                </a:solidFill>
              </a:rPr>
              <a:t/>
            </a:r>
            <a:br>
              <a:rPr lang="en-US" sz="3200" kern="0" dirty="0" smtClean="0">
                <a:solidFill>
                  <a:srgbClr val="002060"/>
                </a:solidFill>
              </a:rPr>
            </a:br>
            <a:r>
              <a:rPr lang="en-US" sz="2400" kern="0" dirty="0" smtClean="0">
                <a:solidFill>
                  <a:srgbClr val="002060"/>
                </a:solidFill>
              </a:rPr>
              <a:t>Kaplan-Meier Survival by Major Diagnosis </a:t>
            </a:r>
            <a:r>
              <a:rPr lang="en-US" sz="2600" kern="0" dirty="0" smtClean="0">
                <a:solidFill>
                  <a:srgbClr val="002060"/>
                </a:solidFill>
              </a:rPr>
              <a:t/>
            </a:r>
            <a:br>
              <a:rPr lang="en-US" sz="2600" kern="0" dirty="0" smtClean="0">
                <a:solidFill>
                  <a:srgbClr val="002060"/>
                </a:solidFill>
              </a:rPr>
            </a:br>
            <a:r>
              <a:rPr lang="en-US" sz="2000" kern="0" dirty="0" smtClean="0">
                <a:solidFill>
                  <a:srgbClr val="002060"/>
                </a:solidFill>
              </a:rPr>
              <a:t> </a:t>
            </a:r>
            <a:endParaRPr lang="en-US" sz="2000" kern="0" dirty="0">
              <a:solidFill>
                <a:srgbClr val="002060"/>
              </a:solidFill>
            </a:endParaRPr>
          </a:p>
        </p:txBody>
      </p:sp>
      <p:sp>
        <p:nvSpPr>
          <p:cNvPr id="19" name="median_survival"/>
          <p:cNvSpPr txBox="1"/>
          <p:nvPr/>
        </p:nvSpPr>
        <p:spPr>
          <a:xfrm>
            <a:off x="5257800" y="2855206"/>
            <a:ext cx="3061499" cy="573794"/>
          </a:xfrm>
          <a:prstGeom prst="rect">
            <a:avLst/>
          </a:prstGeom>
          <a:noFill/>
          <a:ln>
            <a:solidFill>
              <a:schemeClr val="bg2"/>
            </a:solidFill>
          </a:ln>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300" b="1" dirty="0" smtClean="0">
                <a:solidFill>
                  <a:schemeClr val="bg2"/>
                </a:solidFill>
              </a:rPr>
              <a:t>Median survival (years):</a:t>
            </a:r>
          </a:p>
          <a:p>
            <a:r>
              <a:rPr lang="en-US" sz="1300" b="1" dirty="0" smtClean="0">
                <a:solidFill>
                  <a:schemeClr val="bg2"/>
                </a:solidFill>
              </a:rPr>
              <a:t>CF=3.8; IPAH=4.8; PH-not IPAH=2.7</a:t>
            </a:r>
            <a:endParaRPr lang="en-US" sz="1300" b="1" dirty="0">
              <a:solidFill>
                <a:schemeClr val="bg2"/>
              </a:solidFill>
            </a:endParaRPr>
          </a:p>
        </p:txBody>
      </p:sp>
      <p:sp>
        <p:nvSpPr>
          <p:cNvPr id="18" name="pvalues"/>
          <p:cNvSpPr txBox="1"/>
          <p:nvPr/>
        </p:nvSpPr>
        <p:spPr>
          <a:xfrm>
            <a:off x="1219200" y="4724400"/>
            <a:ext cx="2971862" cy="53338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b="1" dirty="0">
                <a:solidFill>
                  <a:schemeClr val="bg2"/>
                </a:solidFill>
              </a:rPr>
              <a:t>No pair-wise comparisons were significant at p&lt;0.05.</a:t>
            </a:r>
          </a:p>
        </p:txBody>
      </p:sp>
      <p:sp>
        <p:nvSpPr>
          <p:cNvPr id="3" name="title_cohort"/>
          <p:cNvSpPr txBox="1"/>
          <p:nvPr/>
        </p:nvSpPr>
        <p:spPr>
          <a:xfrm>
            <a:off x="2070889" y="979116"/>
            <a:ext cx="5181600" cy="400110"/>
          </a:xfrm>
          <a:prstGeom prst="rect">
            <a:avLst/>
          </a:prstGeom>
          <a:noFill/>
        </p:spPr>
        <p:txBody>
          <a:bodyPr wrap="square" rtlCol="0">
            <a:spAutoFit/>
          </a:bodyPr>
          <a:lstStyle/>
          <a:p>
            <a:r>
              <a:rPr lang="en-US" sz="2000" b="1" kern="0" smtClean="0">
                <a:solidFill>
                  <a:srgbClr val="002060"/>
                </a:solidFill>
              </a:rPr>
              <a:t>(Transplants: January 1990 – June 2016)</a:t>
            </a:r>
            <a:endParaRPr lang="en-US" sz="2000" b="1" kern="0" dirty="0">
              <a:solidFill>
                <a:srgbClr val="002060"/>
              </a:solidFill>
            </a:endParaRPr>
          </a:p>
        </p:txBody>
      </p:sp>
      <p:grpSp>
        <p:nvGrpSpPr>
          <p:cNvPr id="12" name="Group 11"/>
          <p:cNvGrpSpPr/>
          <p:nvPr/>
        </p:nvGrpSpPr>
        <p:grpSpPr>
          <a:xfrm>
            <a:off x="2" y="6146792"/>
            <a:ext cx="4715932" cy="711201"/>
            <a:chOff x="2" y="6146792"/>
            <a:chExt cx="4715932" cy="711201"/>
          </a:xfrm>
        </p:grpSpPr>
        <p:grpSp>
          <p:nvGrpSpPr>
            <p:cNvPr id="13" name="Group 12"/>
            <p:cNvGrpSpPr/>
            <p:nvPr/>
          </p:nvGrpSpPr>
          <p:grpSpPr>
            <a:xfrm>
              <a:off x="2" y="6146792"/>
              <a:ext cx="4715932" cy="711201"/>
              <a:chOff x="1" y="6067776"/>
              <a:chExt cx="4952999" cy="790224"/>
            </a:xfrm>
          </p:grpSpPr>
          <p:pic>
            <p:nvPicPr>
              <p:cNvPr id="21" name="Picture 20"/>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2"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smtClean="0">
                    <a:solidFill>
                      <a:schemeClr val="bg1"/>
                    </a:solidFill>
                    <a:latin typeface="Arial"/>
                    <a:cs typeface="Arial"/>
                  </a:rPr>
                  <a:t>2018</a:t>
                </a:r>
                <a:endParaRPr lang="en-US" sz="2100" b="1" dirty="0">
                  <a:solidFill>
                    <a:schemeClr val="bg1"/>
                  </a:solidFill>
                  <a:latin typeface="Arial"/>
                  <a:cs typeface="Arial"/>
                </a:endParaRPr>
              </a:p>
            </p:txBody>
          </p:sp>
        </p:grpSp>
        <p:sp>
          <p:nvSpPr>
            <p:cNvPr id="20"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smtClean="0">
                  <a:solidFill>
                    <a:schemeClr val="bg1"/>
                  </a:solidFill>
                  <a:latin typeface="Arial"/>
                  <a:cs typeface="Arial"/>
                </a:rPr>
                <a:t>JHLT. 2018 Oct; 37(10): 1155-1206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288480397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228600" y="1447800"/>
          <a:ext cx="8610600" cy="4724400"/>
        </p:xfrm>
        <a:graphic>
          <a:graphicData uri="http://schemas.openxmlformats.org/drawingml/2006/chart">
            <c:chart xmlns:c="http://schemas.openxmlformats.org/drawingml/2006/chart" xmlns:r="http://schemas.openxmlformats.org/officeDocument/2006/relationships" r:id="rId3"/>
          </a:graphicData>
        </a:graphic>
      </p:graphicFrame>
      <p:sp>
        <p:nvSpPr>
          <p:cNvPr id="17" name="Title 1"/>
          <p:cNvSpPr txBox="1">
            <a:spLocks/>
          </p:cNvSpPr>
          <p:nvPr/>
        </p:nvSpPr>
        <p:spPr bwMode="auto">
          <a:xfrm>
            <a:off x="0" y="152400"/>
            <a:ext cx="91440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Pediatric Heart-Lung Transplants</a:t>
            </a:r>
            <a:r>
              <a:rPr lang="en-US" sz="3200" kern="0" dirty="0" smtClean="0">
                <a:solidFill>
                  <a:srgbClr val="002060"/>
                </a:solidFill>
              </a:rPr>
              <a:t/>
            </a:r>
            <a:br>
              <a:rPr lang="en-US" sz="3200" kern="0" dirty="0" smtClean="0">
                <a:solidFill>
                  <a:srgbClr val="002060"/>
                </a:solidFill>
              </a:rPr>
            </a:br>
            <a:r>
              <a:rPr lang="en-US" sz="2400" kern="0" dirty="0" smtClean="0">
                <a:solidFill>
                  <a:srgbClr val="002060"/>
                </a:solidFill>
              </a:rPr>
              <a:t>Kaplan-Meier Survival </a:t>
            </a:r>
            <a:r>
              <a:rPr lang="en-US" sz="2400" kern="0" dirty="0">
                <a:solidFill>
                  <a:srgbClr val="002060"/>
                </a:solidFill>
              </a:rPr>
              <a:t>Conditional on Survival to </a:t>
            </a:r>
            <a:r>
              <a:rPr lang="en-US" sz="2400" kern="0" dirty="0" smtClean="0">
                <a:solidFill>
                  <a:srgbClr val="002060"/>
                </a:solidFill>
              </a:rPr>
              <a:t>1 Year by</a:t>
            </a:r>
            <a:endParaRPr lang="en-US" sz="2000" kern="0" dirty="0">
              <a:solidFill>
                <a:srgbClr val="002060"/>
              </a:solidFill>
            </a:endParaRPr>
          </a:p>
        </p:txBody>
      </p:sp>
      <p:sp>
        <p:nvSpPr>
          <p:cNvPr id="19" name="median_survival"/>
          <p:cNvSpPr txBox="1"/>
          <p:nvPr/>
        </p:nvSpPr>
        <p:spPr>
          <a:xfrm>
            <a:off x="5486400" y="2667000"/>
            <a:ext cx="2985299" cy="573794"/>
          </a:xfrm>
          <a:prstGeom prst="rect">
            <a:avLst/>
          </a:prstGeom>
          <a:noFill/>
          <a:ln>
            <a:solidFill>
              <a:schemeClr val="bg2"/>
            </a:solidFill>
          </a:ln>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300" b="1" dirty="0" smtClean="0">
                <a:solidFill>
                  <a:schemeClr val="bg2"/>
                </a:solidFill>
              </a:rPr>
              <a:t>Median survival (years):</a:t>
            </a:r>
          </a:p>
          <a:p>
            <a:r>
              <a:rPr lang="en-US" sz="1300" b="1" dirty="0" smtClean="0">
                <a:solidFill>
                  <a:schemeClr val="bg2"/>
                </a:solidFill>
              </a:rPr>
              <a:t>CF=6.5; IPAH=7.7; PH-not IPAH=7.6</a:t>
            </a:r>
            <a:endParaRPr lang="en-US" sz="1300" b="1" dirty="0">
              <a:solidFill>
                <a:schemeClr val="bg2"/>
              </a:solidFill>
            </a:endParaRPr>
          </a:p>
        </p:txBody>
      </p:sp>
      <p:sp>
        <p:nvSpPr>
          <p:cNvPr id="18" name="pvalues"/>
          <p:cNvSpPr txBox="1"/>
          <p:nvPr/>
        </p:nvSpPr>
        <p:spPr>
          <a:xfrm>
            <a:off x="1219200" y="4724400"/>
            <a:ext cx="2971862" cy="53338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b="1" dirty="0">
                <a:solidFill>
                  <a:schemeClr val="bg2"/>
                </a:solidFill>
              </a:rPr>
              <a:t>No pair-wise comparisons were significant at p&lt;0.05.</a:t>
            </a:r>
          </a:p>
        </p:txBody>
      </p:sp>
      <p:sp>
        <p:nvSpPr>
          <p:cNvPr id="3" name="title_cohort"/>
          <p:cNvSpPr txBox="1"/>
          <p:nvPr/>
        </p:nvSpPr>
        <p:spPr>
          <a:xfrm>
            <a:off x="3200400" y="979116"/>
            <a:ext cx="5181600" cy="400110"/>
          </a:xfrm>
          <a:prstGeom prst="rect">
            <a:avLst/>
          </a:prstGeom>
          <a:noFill/>
        </p:spPr>
        <p:txBody>
          <a:bodyPr wrap="square" rtlCol="0">
            <a:spAutoFit/>
          </a:bodyPr>
          <a:lstStyle/>
          <a:p>
            <a:r>
              <a:rPr lang="en-US" sz="2000" b="1" kern="0" smtClean="0">
                <a:solidFill>
                  <a:srgbClr val="002060"/>
                </a:solidFill>
              </a:rPr>
              <a:t>(Transplants: January 1990 – June 2016)</a:t>
            </a:r>
            <a:endParaRPr lang="en-US" sz="2000" b="1" kern="0" dirty="0">
              <a:solidFill>
                <a:srgbClr val="002060"/>
              </a:solidFill>
            </a:endParaRPr>
          </a:p>
        </p:txBody>
      </p:sp>
      <p:sp>
        <p:nvSpPr>
          <p:cNvPr id="2" name="TextBox 1"/>
          <p:cNvSpPr txBox="1"/>
          <p:nvPr/>
        </p:nvSpPr>
        <p:spPr>
          <a:xfrm>
            <a:off x="609600" y="948690"/>
            <a:ext cx="2667000" cy="461665"/>
          </a:xfrm>
          <a:prstGeom prst="rect">
            <a:avLst/>
          </a:prstGeom>
          <a:noFill/>
        </p:spPr>
        <p:txBody>
          <a:bodyPr wrap="square" rtlCol="0">
            <a:spAutoFit/>
          </a:bodyPr>
          <a:lstStyle/>
          <a:p>
            <a:r>
              <a:rPr lang="en-US" sz="2400" b="1" kern="0" dirty="0" smtClean="0">
                <a:solidFill>
                  <a:srgbClr val="002060"/>
                </a:solidFill>
              </a:rPr>
              <a:t>Major Diagnosis </a:t>
            </a:r>
            <a:endParaRPr lang="en-US" sz="2400" b="1" dirty="0">
              <a:solidFill>
                <a:srgbClr val="002060"/>
              </a:solidFill>
            </a:endParaRPr>
          </a:p>
        </p:txBody>
      </p:sp>
      <p:grpSp>
        <p:nvGrpSpPr>
          <p:cNvPr id="13" name="Group 12"/>
          <p:cNvGrpSpPr/>
          <p:nvPr/>
        </p:nvGrpSpPr>
        <p:grpSpPr>
          <a:xfrm>
            <a:off x="2" y="6146792"/>
            <a:ext cx="4715932" cy="711201"/>
            <a:chOff x="2" y="6146792"/>
            <a:chExt cx="4715932" cy="711201"/>
          </a:xfrm>
        </p:grpSpPr>
        <p:grpSp>
          <p:nvGrpSpPr>
            <p:cNvPr id="20" name="Group 19"/>
            <p:cNvGrpSpPr/>
            <p:nvPr/>
          </p:nvGrpSpPr>
          <p:grpSpPr>
            <a:xfrm>
              <a:off x="2" y="6146792"/>
              <a:ext cx="4715932" cy="711201"/>
              <a:chOff x="1" y="6067776"/>
              <a:chExt cx="4952999" cy="790224"/>
            </a:xfrm>
          </p:grpSpPr>
          <p:pic>
            <p:nvPicPr>
              <p:cNvPr id="22" name="Picture 21"/>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3"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smtClean="0">
                    <a:solidFill>
                      <a:schemeClr val="bg1"/>
                    </a:solidFill>
                    <a:latin typeface="Arial"/>
                    <a:cs typeface="Arial"/>
                  </a:rPr>
                  <a:t>2018</a:t>
                </a:r>
                <a:endParaRPr lang="en-US" sz="2100" b="1" dirty="0">
                  <a:solidFill>
                    <a:schemeClr val="bg1"/>
                  </a:solidFill>
                  <a:latin typeface="Arial"/>
                  <a:cs typeface="Arial"/>
                </a:endParaRPr>
              </a:p>
            </p:txBody>
          </p:sp>
        </p:grpSp>
        <p:sp>
          <p:nvSpPr>
            <p:cNvPr id="21"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smtClean="0">
                  <a:solidFill>
                    <a:schemeClr val="bg1"/>
                  </a:solidFill>
                  <a:latin typeface="Arial"/>
                  <a:cs typeface="Arial"/>
                </a:rPr>
                <a:t>JHLT. 2018 Oct; 37(10): 1155-1206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378564489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228600" y="1447800"/>
          <a:ext cx="8610600" cy="4724400"/>
        </p:xfrm>
        <a:graphic>
          <a:graphicData uri="http://schemas.openxmlformats.org/drawingml/2006/chart">
            <c:chart xmlns:c="http://schemas.openxmlformats.org/drawingml/2006/chart" xmlns:r="http://schemas.openxmlformats.org/officeDocument/2006/relationships" r:id="rId3"/>
          </a:graphicData>
        </a:graphic>
      </p:graphicFrame>
      <p:sp>
        <p:nvSpPr>
          <p:cNvPr id="17" name="Title 1"/>
          <p:cNvSpPr txBox="1">
            <a:spLocks/>
          </p:cNvSpPr>
          <p:nvPr/>
        </p:nvSpPr>
        <p:spPr bwMode="auto">
          <a:xfrm>
            <a:off x="0" y="320910"/>
            <a:ext cx="91440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Pediatric Heart-Lung Transplants</a:t>
            </a:r>
            <a:r>
              <a:rPr lang="en-US" sz="3200" kern="0" dirty="0" smtClean="0">
                <a:solidFill>
                  <a:srgbClr val="002060"/>
                </a:solidFill>
              </a:rPr>
              <a:t/>
            </a:r>
            <a:br>
              <a:rPr lang="en-US" sz="3200" kern="0" dirty="0" smtClean="0">
                <a:solidFill>
                  <a:srgbClr val="002060"/>
                </a:solidFill>
              </a:rPr>
            </a:br>
            <a:r>
              <a:rPr lang="en-US" sz="2400" kern="0" dirty="0" smtClean="0">
                <a:solidFill>
                  <a:srgbClr val="002060"/>
                </a:solidFill>
              </a:rPr>
              <a:t>Kaplan-Meier Survival by Age Group</a:t>
            </a:r>
            <a:br>
              <a:rPr lang="en-US" sz="2400" kern="0" dirty="0" smtClean="0">
                <a:solidFill>
                  <a:srgbClr val="002060"/>
                </a:solidFill>
              </a:rPr>
            </a:br>
            <a:endParaRPr lang="en-US" sz="2000" kern="0" dirty="0">
              <a:solidFill>
                <a:srgbClr val="002060"/>
              </a:solidFill>
            </a:endParaRPr>
          </a:p>
        </p:txBody>
      </p:sp>
      <p:sp>
        <p:nvSpPr>
          <p:cNvPr id="18" name="median_survival"/>
          <p:cNvSpPr txBox="1"/>
          <p:nvPr/>
        </p:nvSpPr>
        <p:spPr>
          <a:xfrm>
            <a:off x="1203211" y="4800600"/>
            <a:ext cx="3368789" cy="466360"/>
          </a:xfrm>
          <a:prstGeom prst="rect">
            <a:avLst/>
          </a:prstGeom>
          <a:noFill/>
          <a:ln>
            <a:solidFill>
              <a:schemeClr val="bg2"/>
            </a:solidFill>
          </a:ln>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300" b="1" dirty="0" smtClean="0">
                <a:solidFill>
                  <a:schemeClr val="bg2"/>
                </a:solidFill>
              </a:rPr>
              <a:t>Median survival (years):</a:t>
            </a:r>
          </a:p>
          <a:p>
            <a:r>
              <a:rPr lang="en-US" sz="1300" b="1" dirty="0" smtClean="0">
                <a:solidFill>
                  <a:schemeClr val="bg2"/>
                </a:solidFill>
              </a:rPr>
              <a:t>&lt;1=NA; 1-5=1.6; 6-10=3.5; 11-17=3.3</a:t>
            </a:r>
            <a:endParaRPr lang="en-US" sz="1300" b="1" dirty="0">
              <a:solidFill>
                <a:schemeClr val="bg2"/>
              </a:solidFill>
            </a:endParaRPr>
          </a:p>
        </p:txBody>
      </p:sp>
      <p:sp>
        <p:nvSpPr>
          <p:cNvPr id="19" name="pvalues"/>
          <p:cNvSpPr txBox="1"/>
          <p:nvPr/>
        </p:nvSpPr>
        <p:spPr>
          <a:xfrm>
            <a:off x="2887605" y="2661590"/>
            <a:ext cx="2895486" cy="684444"/>
          </a:xfrm>
          <a:prstGeom prst="rect">
            <a:avLst/>
          </a:prstGeom>
          <a:noFill/>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b="1" dirty="0">
                <a:solidFill>
                  <a:schemeClr val="bg2"/>
                </a:solidFill>
              </a:rPr>
              <a:t>No pair-wise comparisons were significant at p&lt;0.05 except all comparisons with &lt;1.</a:t>
            </a:r>
          </a:p>
        </p:txBody>
      </p:sp>
      <p:sp>
        <p:nvSpPr>
          <p:cNvPr id="3" name="title_cohort"/>
          <p:cNvSpPr txBox="1"/>
          <p:nvPr/>
        </p:nvSpPr>
        <p:spPr>
          <a:xfrm>
            <a:off x="1638300" y="991956"/>
            <a:ext cx="5867400" cy="400110"/>
          </a:xfrm>
          <a:prstGeom prst="rect">
            <a:avLst/>
          </a:prstGeom>
          <a:noFill/>
        </p:spPr>
        <p:txBody>
          <a:bodyPr wrap="square" rtlCol="0">
            <a:spAutoFit/>
          </a:bodyPr>
          <a:lstStyle/>
          <a:p>
            <a:pPr algn="ctr"/>
            <a:r>
              <a:rPr lang="en-US" sz="2000" b="1" kern="0" smtClean="0">
                <a:solidFill>
                  <a:srgbClr val="002060"/>
                </a:solidFill>
              </a:rPr>
              <a:t>(Transplants: January 1985 – June 2016)</a:t>
            </a:r>
            <a:endParaRPr lang="en-US" sz="2000" b="1" kern="0" dirty="0">
              <a:solidFill>
                <a:srgbClr val="002060"/>
              </a:solidFill>
            </a:endParaRPr>
          </a:p>
        </p:txBody>
      </p:sp>
      <p:grpSp>
        <p:nvGrpSpPr>
          <p:cNvPr id="12" name="Group 11"/>
          <p:cNvGrpSpPr/>
          <p:nvPr/>
        </p:nvGrpSpPr>
        <p:grpSpPr>
          <a:xfrm>
            <a:off x="2" y="6146792"/>
            <a:ext cx="4715932" cy="711201"/>
            <a:chOff x="2" y="6146792"/>
            <a:chExt cx="4715932" cy="711201"/>
          </a:xfrm>
        </p:grpSpPr>
        <p:grpSp>
          <p:nvGrpSpPr>
            <p:cNvPr id="13" name="Group 12"/>
            <p:cNvGrpSpPr/>
            <p:nvPr/>
          </p:nvGrpSpPr>
          <p:grpSpPr>
            <a:xfrm>
              <a:off x="2" y="6146792"/>
              <a:ext cx="4715932" cy="711201"/>
              <a:chOff x="1" y="6067776"/>
              <a:chExt cx="4952999" cy="790224"/>
            </a:xfrm>
          </p:grpSpPr>
          <p:pic>
            <p:nvPicPr>
              <p:cNvPr id="21" name="Picture 20"/>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2"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smtClean="0">
                    <a:solidFill>
                      <a:schemeClr val="bg1"/>
                    </a:solidFill>
                    <a:latin typeface="Arial"/>
                    <a:cs typeface="Arial"/>
                  </a:rPr>
                  <a:t>2018</a:t>
                </a:r>
                <a:endParaRPr lang="en-US" sz="2100" b="1" dirty="0">
                  <a:solidFill>
                    <a:schemeClr val="bg1"/>
                  </a:solidFill>
                  <a:latin typeface="Arial"/>
                  <a:cs typeface="Arial"/>
                </a:endParaRPr>
              </a:p>
            </p:txBody>
          </p:sp>
        </p:grpSp>
        <p:sp>
          <p:nvSpPr>
            <p:cNvPr id="20"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smtClean="0">
                  <a:solidFill>
                    <a:schemeClr val="bg1"/>
                  </a:solidFill>
                  <a:latin typeface="Arial"/>
                  <a:cs typeface="Arial"/>
                </a:rPr>
                <a:t>JHLT. 2018 Oct; 37(10): 1155-1206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17363668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6408" y="599185"/>
            <a:ext cx="8610600" cy="1066800"/>
          </a:xfrm>
        </p:spPr>
        <p:txBody>
          <a:bodyPr/>
          <a:lstStyle/>
          <a:p>
            <a:r>
              <a:rPr lang="en-US" sz="3200" dirty="0" smtClean="0">
                <a:solidFill>
                  <a:srgbClr val="002060"/>
                </a:solidFill>
              </a:rPr>
              <a:t>Table of Contents</a:t>
            </a:r>
            <a:endParaRPr lang="en-US" sz="3200" dirty="0">
              <a:solidFill>
                <a:srgbClr val="002060"/>
              </a:solidFill>
            </a:endParaRPr>
          </a:p>
        </p:txBody>
      </p:sp>
      <p:sp>
        <p:nvSpPr>
          <p:cNvPr id="10" name="Content Placeholder 9"/>
          <p:cNvSpPr>
            <a:spLocks noGrp="1"/>
          </p:cNvSpPr>
          <p:nvPr>
            <p:ph idx="1"/>
          </p:nvPr>
        </p:nvSpPr>
        <p:spPr>
          <a:xfrm>
            <a:off x="368808" y="2209800"/>
            <a:ext cx="8458200" cy="2209800"/>
          </a:xfrm>
        </p:spPr>
        <p:txBody>
          <a:bodyPr lIns="9144" rIns="9144"/>
          <a:lstStyle/>
          <a:p>
            <a:pPr>
              <a:lnSpc>
                <a:spcPct val="120000"/>
              </a:lnSpc>
              <a:buClr>
                <a:srgbClr val="0070C0"/>
              </a:buClr>
            </a:pPr>
            <a:r>
              <a:rPr lang="en-US" sz="2800" b="1" dirty="0" smtClean="0">
                <a:solidFill>
                  <a:srgbClr val="002060"/>
                </a:solidFill>
              </a:rPr>
              <a:t>Donor, recipient and center characteristics: slides 3-15</a:t>
            </a:r>
          </a:p>
          <a:p>
            <a:pPr>
              <a:lnSpc>
                <a:spcPct val="120000"/>
              </a:lnSpc>
              <a:buClr>
                <a:srgbClr val="0070C0"/>
              </a:buClr>
            </a:pPr>
            <a:r>
              <a:rPr lang="en-US" sz="2800" b="1" dirty="0" smtClean="0">
                <a:solidFill>
                  <a:srgbClr val="002060"/>
                </a:solidFill>
              </a:rPr>
              <a:t>Post-transplant – survival and other outcomes: slides 16-24</a:t>
            </a:r>
          </a:p>
        </p:txBody>
      </p:sp>
      <p:grpSp>
        <p:nvGrpSpPr>
          <p:cNvPr id="14" name="Group 13"/>
          <p:cNvGrpSpPr/>
          <p:nvPr/>
        </p:nvGrpSpPr>
        <p:grpSpPr>
          <a:xfrm>
            <a:off x="2" y="6146792"/>
            <a:ext cx="4715932" cy="711201"/>
            <a:chOff x="2" y="6146792"/>
            <a:chExt cx="4715932" cy="711201"/>
          </a:xfrm>
        </p:grpSpPr>
        <p:grpSp>
          <p:nvGrpSpPr>
            <p:cNvPr id="15" name="Group 14"/>
            <p:cNvGrpSpPr/>
            <p:nvPr/>
          </p:nvGrpSpPr>
          <p:grpSpPr>
            <a:xfrm>
              <a:off x="2" y="6146792"/>
              <a:ext cx="4715932" cy="711201"/>
              <a:chOff x="1" y="6067776"/>
              <a:chExt cx="4952999" cy="790224"/>
            </a:xfrm>
          </p:grpSpPr>
          <p:pic>
            <p:nvPicPr>
              <p:cNvPr id="17" name="Picture 16"/>
              <p:cNvPicPr>
                <a:picLocks noChangeAspect="1"/>
              </p:cNvPicPr>
              <p:nvPr/>
            </p:nvPicPr>
            <p:blipFill>
              <a:blip r:embed="rId3" cstate="print"/>
              <a:stretch>
                <a:fillRect/>
              </a:stretch>
            </p:blipFill>
            <p:spPr>
              <a:xfrm>
                <a:off x="1" y="6172200"/>
                <a:ext cx="4952999" cy="685800"/>
              </a:xfrm>
              <a:prstGeom prst="rect">
                <a:avLst/>
              </a:prstGeom>
              <a:ln>
                <a:solidFill>
                  <a:schemeClr val="bg2"/>
                </a:solidFill>
              </a:ln>
            </p:spPr>
          </p:pic>
          <p:sp>
            <p:nvSpPr>
              <p:cNvPr id="18"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smtClean="0">
                    <a:solidFill>
                      <a:schemeClr val="bg1"/>
                    </a:solidFill>
                    <a:latin typeface="Arial"/>
                    <a:cs typeface="Arial"/>
                  </a:rPr>
                  <a:t>2018</a:t>
                </a:r>
                <a:endParaRPr lang="en-US" sz="2100" b="1" dirty="0">
                  <a:solidFill>
                    <a:schemeClr val="bg1"/>
                  </a:solidFill>
                  <a:latin typeface="Arial"/>
                  <a:cs typeface="Arial"/>
                </a:endParaRPr>
              </a:p>
            </p:txBody>
          </p:sp>
        </p:grpSp>
        <p:sp>
          <p:nvSpPr>
            <p:cNvPr id="16"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smtClean="0">
                  <a:solidFill>
                    <a:schemeClr val="bg1"/>
                  </a:solidFill>
                  <a:latin typeface="Arial"/>
                  <a:cs typeface="Arial"/>
                </a:rPr>
                <a:t>JHLT. 2018 Oct; 37(10): 1155-1206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362756534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228600" y="1447800"/>
          <a:ext cx="8610600" cy="4724400"/>
        </p:xfrm>
        <a:graphic>
          <a:graphicData uri="http://schemas.openxmlformats.org/drawingml/2006/chart">
            <c:chart xmlns:c="http://schemas.openxmlformats.org/drawingml/2006/chart" xmlns:r="http://schemas.openxmlformats.org/officeDocument/2006/relationships" r:id="rId3"/>
          </a:graphicData>
        </a:graphic>
      </p:graphicFrame>
      <p:sp>
        <p:nvSpPr>
          <p:cNvPr id="17" name="Title 1"/>
          <p:cNvSpPr txBox="1">
            <a:spLocks/>
          </p:cNvSpPr>
          <p:nvPr/>
        </p:nvSpPr>
        <p:spPr bwMode="auto">
          <a:xfrm>
            <a:off x="0" y="320910"/>
            <a:ext cx="91440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Pediatric Heart-Lung Transplants</a:t>
            </a:r>
            <a:r>
              <a:rPr lang="en-US" sz="3200" kern="0" dirty="0" smtClean="0">
                <a:solidFill>
                  <a:srgbClr val="002060"/>
                </a:solidFill>
              </a:rPr>
              <a:t/>
            </a:r>
            <a:br>
              <a:rPr lang="en-US" sz="3200" kern="0" dirty="0" smtClean="0">
                <a:solidFill>
                  <a:srgbClr val="002060"/>
                </a:solidFill>
              </a:rPr>
            </a:br>
            <a:r>
              <a:rPr lang="en-US" sz="2400" kern="0" dirty="0" smtClean="0">
                <a:solidFill>
                  <a:srgbClr val="002060"/>
                </a:solidFill>
              </a:rPr>
              <a:t>Kaplan-Meier Survival </a:t>
            </a:r>
            <a:r>
              <a:rPr lang="en-US" sz="2400" kern="0" dirty="0">
                <a:solidFill>
                  <a:srgbClr val="002060"/>
                </a:solidFill>
              </a:rPr>
              <a:t>Conditional on Survival to 1 Year </a:t>
            </a:r>
            <a:r>
              <a:rPr lang="en-US" sz="2400" kern="0" dirty="0" smtClean="0">
                <a:solidFill>
                  <a:srgbClr val="002060"/>
                </a:solidFill>
              </a:rPr>
              <a:t>by</a:t>
            </a:r>
            <a:br>
              <a:rPr lang="en-US" sz="2400" kern="0" dirty="0" smtClean="0">
                <a:solidFill>
                  <a:srgbClr val="002060"/>
                </a:solidFill>
              </a:rPr>
            </a:br>
            <a:endParaRPr lang="en-US" sz="2000" kern="0" dirty="0">
              <a:solidFill>
                <a:srgbClr val="002060"/>
              </a:solidFill>
            </a:endParaRPr>
          </a:p>
        </p:txBody>
      </p:sp>
      <p:sp>
        <p:nvSpPr>
          <p:cNvPr id="18" name="median_survival"/>
          <p:cNvSpPr txBox="1"/>
          <p:nvPr/>
        </p:nvSpPr>
        <p:spPr>
          <a:xfrm>
            <a:off x="1203211" y="4800600"/>
            <a:ext cx="2835389" cy="466360"/>
          </a:xfrm>
          <a:prstGeom prst="rect">
            <a:avLst/>
          </a:prstGeom>
          <a:noFill/>
          <a:ln>
            <a:solidFill>
              <a:schemeClr val="bg2"/>
            </a:solidFill>
          </a:ln>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300" b="1" dirty="0" smtClean="0">
                <a:solidFill>
                  <a:schemeClr val="bg2"/>
                </a:solidFill>
              </a:rPr>
              <a:t>Median survival (years):</a:t>
            </a:r>
          </a:p>
          <a:p>
            <a:r>
              <a:rPr lang="en-US" sz="1300" b="1" dirty="0" smtClean="0">
                <a:solidFill>
                  <a:schemeClr val="bg2"/>
                </a:solidFill>
              </a:rPr>
              <a:t>1-5=8.0; 6-10=7.4; 11-17=8.2</a:t>
            </a:r>
            <a:endParaRPr lang="en-US" sz="1300" b="1" dirty="0">
              <a:solidFill>
                <a:schemeClr val="bg2"/>
              </a:solidFill>
            </a:endParaRPr>
          </a:p>
        </p:txBody>
      </p:sp>
      <p:sp>
        <p:nvSpPr>
          <p:cNvPr id="19" name="pvalues"/>
          <p:cNvSpPr txBox="1"/>
          <p:nvPr/>
        </p:nvSpPr>
        <p:spPr>
          <a:xfrm>
            <a:off x="2829561" y="1720890"/>
            <a:ext cx="2895486" cy="684444"/>
          </a:xfrm>
          <a:prstGeom prst="rect">
            <a:avLst/>
          </a:prstGeom>
          <a:noFill/>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b="1" dirty="0">
                <a:solidFill>
                  <a:schemeClr val="bg2"/>
                </a:solidFill>
              </a:rPr>
              <a:t>No pair-wise comparisons were significant at p&lt;0.05.</a:t>
            </a:r>
          </a:p>
        </p:txBody>
      </p:sp>
      <p:sp>
        <p:nvSpPr>
          <p:cNvPr id="3" name="title_cohort"/>
          <p:cNvSpPr txBox="1"/>
          <p:nvPr/>
        </p:nvSpPr>
        <p:spPr>
          <a:xfrm>
            <a:off x="2590800" y="991956"/>
            <a:ext cx="5867400" cy="400110"/>
          </a:xfrm>
          <a:prstGeom prst="rect">
            <a:avLst/>
          </a:prstGeom>
          <a:noFill/>
        </p:spPr>
        <p:txBody>
          <a:bodyPr wrap="square" rtlCol="0">
            <a:spAutoFit/>
          </a:bodyPr>
          <a:lstStyle/>
          <a:p>
            <a:pPr algn="ctr"/>
            <a:r>
              <a:rPr lang="en-US" sz="2000" b="1" kern="0" smtClean="0">
                <a:solidFill>
                  <a:srgbClr val="002060"/>
                </a:solidFill>
              </a:rPr>
              <a:t>(Transplants: January 1985 – June 2016)</a:t>
            </a:r>
            <a:endParaRPr lang="en-US" sz="2000" b="1" kern="0" dirty="0">
              <a:solidFill>
                <a:srgbClr val="002060"/>
              </a:solidFill>
            </a:endParaRPr>
          </a:p>
        </p:txBody>
      </p:sp>
      <p:sp>
        <p:nvSpPr>
          <p:cNvPr id="2" name="TextBox 1"/>
          <p:cNvSpPr txBox="1"/>
          <p:nvPr/>
        </p:nvSpPr>
        <p:spPr>
          <a:xfrm>
            <a:off x="1348740" y="961290"/>
            <a:ext cx="1905000" cy="461665"/>
          </a:xfrm>
          <a:prstGeom prst="rect">
            <a:avLst/>
          </a:prstGeom>
          <a:noFill/>
        </p:spPr>
        <p:txBody>
          <a:bodyPr wrap="square" rtlCol="0">
            <a:spAutoFit/>
          </a:bodyPr>
          <a:lstStyle/>
          <a:p>
            <a:r>
              <a:rPr lang="en-US" sz="2400" b="1" kern="0" dirty="0">
                <a:solidFill>
                  <a:srgbClr val="002060"/>
                </a:solidFill>
              </a:rPr>
              <a:t>Age Group</a:t>
            </a:r>
            <a:endParaRPr lang="en-US" sz="2400" b="1" dirty="0">
              <a:solidFill>
                <a:srgbClr val="002060"/>
              </a:solidFill>
            </a:endParaRPr>
          </a:p>
        </p:txBody>
      </p:sp>
      <p:grpSp>
        <p:nvGrpSpPr>
          <p:cNvPr id="13" name="Group 12"/>
          <p:cNvGrpSpPr/>
          <p:nvPr/>
        </p:nvGrpSpPr>
        <p:grpSpPr>
          <a:xfrm>
            <a:off x="2" y="6146792"/>
            <a:ext cx="4715932" cy="711201"/>
            <a:chOff x="2" y="6146792"/>
            <a:chExt cx="4715932" cy="711201"/>
          </a:xfrm>
        </p:grpSpPr>
        <p:grpSp>
          <p:nvGrpSpPr>
            <p:cNvPr id="20" name="Group 19"/>
            <p:cNvGrpSpPr/>
            <p:nvPr/>
          </p:nvGrpSpPr>
          <p:grpSpPr>
            <a:xfrm>
              <a:off x="2" y="6146792"/>
              <a:ext cx="4715932" cy="711201"/>
              <a:chOff x="1" y="6067776"/>
              <a:chExt cx="4952999" cy="790224"/>
            </a:xfrm>
          </p:grpSpPr>
          <p:pic>
            <p:nvPicPr>
              <p:cNvPr id="22" name="Picture 21"/>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3"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smtClean="0">
                    <a:solidFill>
                      <a:schemeClr val="bg1"/>
                    </a:solidFill>
                    <a:latin typeface="Arial"/>
                    <a:cs typeface="Arial"/>
                  </a:rPr>
                  <a:t>2018</a:t>
                </a:r>
                <a:endParaRPr lang="en-US" sz="2100" b="1" dirty="0">
                  <a:solidFill>
                    <a:schemeClr val="bg1"/>
                  </a:solidFill>
                  <a:latin typeface="Arial"/>
                  <a:cs typeface="Arial"/>
                </a:endParaRPr>
              </a:p>
            </p:txBody>
          </p:sp>
        </p:grpSp>
        <p:sp>
          <p:nvSpPr>
            <p:cNvPr id="21"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smtClean="0">
                  <a:solidFill>
                    <a:schemeClr val="bg1"/>
                  </a:solidFill>
                  <a:latin typeface="Arial"/>
                  <a:cs typeface="Arial"/>
                </a:rPr>
                <a:t>JHLT. 2018 Oct; 37(10): 1155-1206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161313337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228600" y="1447800"/>
          <a:ext cx="8610600" cy="4724400"/>
        </p:xfrm>
        <a:graphic>
          <a:graphicData uri="http://schemas.openxmlformats.org/drawingml/2006/chart">
            <c:chart xmlns:c="http://schemas.openxmlformats.org/drawingml/2006/chart" xmlns:r="http://schemas.openxmlformats.org/officeDocument/2006/relationships" r:id="rId3"/>
          </a:graphicData>
        </a:graphic>
      </p:graphicFrame>
      <p:sp>
        <p:nvSpPr>
          <p:cNvPr id="17" name="Title 1"/>
          <p:cNvSpPr txBox="1">
            <a:spLocks/>
          </p:cNvSpPr>
          <p:nvPr/>
        </p:nvSpPr>
        <p:spPr bwMode="auto">
          <a:xfrm>
            <a:off x="18288" y="304800"/>
            <a:ext cx="91440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Pediatric Heart-Lung Transplants</a:t>
            </a:r>
            <a:r>
              <a:rPr lang="en-US" sz="3200" kern="0" dirty="0" smtClean="0">
                <a:solidFill>
                  <a:srgbClr val="002060"/>
                </a:solidFill>
              </a:rPr>
              <a:t/>
            </a:r>
            <a:br>
              <a:rPr lang="en-US" sz="3200" kern="0" dirty="0" smtClean="0">
                <a:solidFill>
                  <a:srgbClr val="002060"/>
                </a:solidFill>
              </a:rPr>
            </a:br>
            <a:r>
              <a:rPr lang="en-US" sz="2400" kern="0" dirty="0" smtClean="0">
                <a:solidFill>
                  <a:srgbClr val="002060"/>
                </a:solidFill>
              </a:rPr>
              <a:t>Kaplan-Meier Survival by Era </a:t>
            </a:r>
            <a:r>
              <a:rPr lang="en-US" sz="2300" kern="0" dirty="0" smtClean="0">
                <a:solidFill>
                  <a:srgbClr val="002060"/>
                </a:solidFill>
              </a:rPr>
              <a:t/>
            </a:r>
            <a:br>
              <a:rPr lang="en-US" sz="2300" kern="0" dirty="0" smtClean="0">
                <a:solidFill>
                  <a:srgbClr val="002060"/>
                </a:solidFill>
              </a:rPr>
            </a:br>
            <a:endParaRPr lang="en-US" sz="2000" kern="0" dirty="0">
              <a:solidFill>
                <a:srgbClr val="002060"/>
              </a:solidFill>
            </a:endParaRPr>
          </a:p>
        </p:txBody>
      </p:sp>
      <p:sp>
        <p:nvSpPr>
          <p:cNvPr id="19" name="median_survival"/>
          <p:cNvSpPr txBox="1"/>
          <p:nvPr/>
        </p:nvSpPr>
        <p:spPr>
          <a:xfrm>
            <a:off x="1423485" y="4495800"/>
            <a:ext cx="2667048" cy="694960"/>
          </a:xfrm>
          <a:prstGeom prst="rect">
            <a:avLst/>
          </a:prstGeom>
          <a:noFill/>
          <a:ln>
            <a:solidFill>
              <a:schemeClr val="bg2"/>
            </a:solidFill>
          </a:ln>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300" b="1" dirty="0" smtClean="0">
                <a:solidFill>
                  <a:schemeClr val="bg2"/>
                </a:solidFill>
              </a:rPr>
              <a:t>Median survival (years):</a:t>
            </a:r>
          </a:p>
          <a:p>
            <a:r>
              <a:rPr lang="en-US" sz="1300" b="1" dirty="0" smtClean="0">
                <a:solidFill>
                  <a:schemeClr val="bg2"/>
                </a:solidFill>
              </a:rPr>
              <a:t>1985-1989=1.7; 1990-1999=3.0; 2000-2005=4.6; 2006-6/2016=4.3</a:t>
            </a:r>
            <a:endParaRPr lang="en-US" sz="1300" b="1" dirty="0">
              <a:solidFill>
                <a:schemeClr val="bg2"/>
              </a:solidFill>
            </a:endParaRPr>
          </a:p>
        </p:txBody>
      </p:sp>
      <p:sp>
        <p:nvSpPr>
          <p:cNvPr id="18" name="pvalues"/>
          <p:cNvSpPr txBox="1"/>
          <p:nvPr/>
        </p:nvSpPr>
        <p:spPr>
          <a:xfrm>
            <a:off x="5105400" y="2819400"/>
            <a:ext cx="2971862" cy="533385"/>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b="1" dirty="0">
                <a:solidFill>
                  <a:schemeClr val="bg2"/>
                </a:solidFill>
              </a:rPr>
              <a:t>No pair-wise comparisons were significant at p&lt;0.05.</a:t>
            </a:r>
          </a:p>
        </p:txBody>
      </p:sp>
      <p:sp>
        <p:nvSpPr>
          <p:cNvPr id="3" name="title_cohort"/>
          <p:cNvSpPr txBox="1"/>
          <p:nvPr/>
        </p:nvSpPr>
        <p:spPr>
          <a:xfrm>
            <a:off x="2045208" y="976056"/>
            <a:ext cx="5638800" cy="400110"/>
          </a:xfrm>
          <a:prstGeom prst="rect">
            <a:avLst/>
          </a:prstGeom>
          <a:noFill/>
        </p:spPr>
        <p:txBody>
          <a:bodyPr wrap="square" rtlCol="0">
            <a:spAutoFit/>
          </a:bodyPr>
          <a:lstStyle/>
          <a:p>
            <a:r>
              <a:rPr lang="en-US" sz="2000" b="1" kern="0" smtClean="0">
                <a:solidFill>
                  <a:srgbClr val="002060"/>
                </a:solidFill>
              </a:rPr>
              <a:t>(Transplants: January 1985 – June 2016)</a:t>
            </a:r>
            <a:endParaRPr lang="en-US" sz="2000" b="1" kern="0" dirty="0">
              <a:solidFill>
                <a:srgbClr val="002060"/>
              </a:solidFill>
            </a:endParaRPr>
          </a:p>
        </p:txBody>
      </p:sp>
      <p:grpSp>
        <p:nvGrpSpPr>
          <p:cNvPr id="12" name="Group 11"/>
          <p:cNvGrpSpPr/>
          <p:nvPr/>
        </p:nvGrpSpPr>
        <p:grpSpPr>
          <a:xfrm>
            <a:off x="2" y="6146792"/>
            <a:ext cx="4715932" cy="711201"/>
            <a:chOff x="2" y="6146792"/>
            <a:chExt cx="4715932" cy="711201"/>
          </a:xfrm>
        </p:grpSpPr>
        <p:grpSp>
          <p:nvGrpSpPr>
            <p:cNvPr id="13" name="Group 12"/>
            <p:cNvGrpSpPr/>
            <p:nvPr/>
          </p:nvGrpSpPr>
          <p:grpSpPr>
            <a:xfrm>
              <a:off x="2" y="6146792"/>
              <a:ext cx="4715932" cy="711201"/>
              <a:chOff x="1" y="6067776"/>
              <a:chExt cx="4952999" cy="790224"/>
            </a:xfrm>
          </p:grpSpPr>
          <p:pic>
            <p:nvPicPr>
              <p:cNvPr id="21" name="Picture 20"/>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2"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smtClean="0">
                    <a:solidFill>
                      <a:schemeClr val="bg1"/>
                    </a:solidFill>
                    <a:latin typeface="Arial"/>
                    <a:cs typeface="Arial"/>
                  </a:rPr>
                  <a:t>2018</a:t>
                </a:r>
                <a:endParaRPr lang="en-US" sz="2100" b="1" dirty="0">
                  <a:solidFill>
                    <a:schemeClr val="bg1"/>
                  </a:solidFill>
                  <a:latin typeface="Arial"/>
                  <a:cs typeface="Arial"/>
                </a:endParaRPr>
              </a:p>
            </p:txBody>
          </p:sp>
        </p:grpSp>
        <p:sp>
          <p:nvSpPr>
            <p:cNvPr id="20"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smtClean="0">
                  <a:solidFill>
                    <a:schemeClr val="bg1"/>
                  </a:solidFill>
                  <a:latin typeface="Arial"/>
                  <a:cs typeface="Arial"/>
                </a:rPr>
                <a:t>JHLT. 2018 Oct; 37(10): 1155-1206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259310421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228600" y="1447800"/>
          <a:ext cx="8610600" cy="4724400"/>
        </p:xfrm>
        <a:graphic>
          <a:graphicData uri="http://schemas.openxmlformats.org/drawingml/2006/chart">
            <c:chart xmlns:c="http://schemas.openxmlformats.org/drawingml/2006/chart" xmlns:r="http://schemas.openxmlformats.org/officeDocument/2006/relationships" r:id="rId3"/>
          </a:graphicData>
        </a:graphic>
      </p:graphicFrame>
      <p:sp>
        <p:nvSpPr>
          <p:cNvPr id="17" name="Title 1"/>
          <p:cNvSpPr txBox="1">
            <a:spLocks/>
          </p:cNvSpPr>
          <p:nvPr/>
        </p:nvSpPr>
        <p:spPr bwMode="auto">
          <a:xfrm>
            <a:off x="0" y="249066"/>
            <a:ext cx="9144000" cy="1066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Pediatric Heart-Lung Transplants</a:t>
            </a:r>
            <a:r>
              <a:rPr lang="en-US" sz="3200" kern="0" dirty="0" smtClean="0">
                <a:solidFill>
                  <a:srgbClr val="002060"/>
                </a:solidFill>
              </a:rPr>
              <a:t/>
            </a:r>
            <a:br>
              <a:rPr lang="en-US" sz="3200" kern="0" dirty="0" smtClean="0">
                <a:solidFill>
                  <a:srgbClr val="002060"/>
                </a:solidFill>
              </a:rPr>
            </a:br>
            <a:r>
              <a:rPr lang="en-US" sz="2400" kern="0" dirty="0" smtClean="0">
                <a:solidFill>
                  <a:srgbClr val="002060"/>
                </a:solidFill>
              </a:rPr>
              <a:t>Kaplan-Meier Survival </a:t>
            </a:r>
            <a:r>
              <a:rPr lang="en-US" sz="2400" kern="0" dirty="0">
                <a:solidFill>
                  <a:srgbClr val="002060"/>
                </a:solidFill>
              </a:rPr>
              <a:t>Conditional on Survival to </a:t>
            </a:r>
            <a:r>
              <a:rPr lang="en-US" sz="2400" kern="0" dirty="0" smtClean="0">
                <a:solidFill>
                  <a:srgbClr val="002060"/>
                </a:solidFill>
              </a:rPr>
              <a:t>1 Year by</a:t>
            </a:r>
            <a:br>
              <a:rPr lang="en-US" sz="2400" kern="0" dirty="0" smtClean="0">
                <a:solidFill>
                  <a:srgbClr val="002060"/>
                </a:solidFill>
              </a:rPr>
            </a:br>
            <a:endParaRPr lang="en-US" sz="2000" kern="0" dirty="0">
              <a:solidFill>
                <a:srgbClr val="002060"/>
              </a:solidFill>
            </a:endParaRPr>
          </a:p>
        </p:txBody>
      </p:sp>
      <p:sp>
        <p:nvSpPr>
          <p:cNvPr id="3" name="Title 2"/>
          <p:cNvSpPr txBox="1"/>
          <p:nvPr/>
        </p:nvSpPr>
        <p:spPr>
          <a:xfrm>
            <a:off x="1905000" y="1005185"/>
            <a:ext cx="1295400" cy="461665"/>
          </a:xfrm>
          <a:prstGeom prst="rect">
            <a:avLst/>
          </a:prstGeom>
          <a:noFill/>
        </p:spPr>
        <p:txBody>
          <a:bodyPr wrap="square" rtlCol="0">
            <a:spAutoFit/>
          </a:bodyPr>
          <a:lstStyle/>
          <a:p>
            <a:r>
              <a:rPr lang="en-US" sz="2400" b="1" kern="0" dirty="0" smtClean="0">
                <a:solidFill>
                  <a:srgbClr val="002060"/>
                </a:solidFill>
              </a:rPr>
              <a:t>Era</a:t>
            </a:r>
            <a:endParaRPr lang="en-US" sz="2400" b="1" kern="0" dirty="0">
              <a:solidFill>
                <a:srgbClr val="002060"/>
              </a:solidFill>
            </a:endParaRPr>
          </a:p>
        </p:txBody>
      </p:sp>
      <p:sp>
        <p:nvSpPr>
          <p:cNvPr id="20" name="median_survival"/>
          <p:cNvSpPr txBox="1"/>
          <p:nvPr/>
        </p:nvSpPr>
        <p:spPr>
          <a:xfrm>
            <a:off x="1233018" y="4572000"/>
            <a:ext cx="3047981" cy="704078"/>
          </a:xfrm>
          <a:prstGeom prst="rect">
            <a:avLst/>
          </a:prstGeom>
          <a:noFill/>
          <a:ln>
            <a:solidFill>
              <a:schemeClr val="bg2"/>
            </a:solidFill>
          </a:ln>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300" b="1" dirty="0" smtClean="0">
                <a:solidFill>
                  <a:schemeClr val="bg2"/>
                </a:solidFill>
              </a:rPr>
              <a:t>Median survival (years):</a:t>
            </a:r>
          </a:p>
          <a:p>
            <a:r>
              <a:rPr lang="en-US" sz="1300" b="1" dirty="0" smtClean="0">
                <a:solidFill>
                  <a:schemeClr val="bg2"/>
                </a:solidFill>
              </a:rPr>
              <a:t>1985-1989=10.1; 1990-1999=6.3; 2000-2005=11.2; 2006-6/2016=NA</a:t>
            </a:r>
            <a:endParaRPr lang="en-US" sz="1300" b="1" dirty="0">
              <a:solidFill>
                <a:schemeClr val="bg2"/>
              </a:solidFill>
            </a:endParaRPr>
          </a:p>
        </p:txBody>
      </p:sp>
      <p:sp>
        <p:nvSpPr>
          <p:cNvPr id="19" name="pvalues"/>
          <p:cNvSpPr txBox="1"/>
          <p:nvPr/>
        </p:nvSpPr>
        <p:spPr>
          <a:xfrm>
            <a:off x="5410200" y="2576536"/>
            <a:ext cx="3047981" cy="609637"/>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b="1" dirty="0">
                <a:solidFill>
                  <a:schemeClr val="bg2"/>
                </a:solidFill>
              </a:rPr>
              <a:t>No pair-wise comparisons were significant at p&lt;0.05.</a:t>
            </a:r>
          </a:p>
        </p:txBody>
      </p:sp>
      <p:sp>
        <p:nvSpPr>
          <p:cNvPr id="18" name="title_cohort"/>
          <p:cNvSpPr txBox="1"/>
          <p:nvPr/>
        </p:nvSpPr>
        <p:spPr>
          <a:xfrm>
            <a:off x="2538984" y="1050745"/>
            <a:ext cx="5376332" cy="400110"/>
          </a:xfrm>
          <a:prstGeom prst="rect">
            <a:avLst/>
          </a:prstGeom>
          <a:noFill/>
        </p:spPr>
        <p:txBody>
          <a:bodyPr wrap="square" rtlCol="0">
            <a:spAutoFit/>
          </a:bodyPr>
          <a:lstStyle/>
          <a:p>
            <a:r>
              <a:rPr lang="en-US" sz="2000" b="1" kern="0" smtClean="0">
                <a:solidFill>
                  <a:srgbClr val="002060"/>
                </a:solidFill>
              </a:rPr>
              <a:t>(Transplants: January 1985 – June 2016)</a:t>
            </a:r>
            <a:endParaRPr lang="en-US" sz="2000" b="1" kern="0" dirty="0">
              <a:solidFill>
                <a:srgbClr val="002060"/>
              </a:solidFill>
            </a:endParaRPr>
          </a:p>
        </p:txBody>
      </p:sp>
      <p:grpSp>
        <p:nvGrpSpPr>
          <p:cNvPr id="13" name="Group 12"/>
          <p:cNvGrpSpPr/>
          <p:nvPr/>
        </p:nvGrpSpPr>
        <p:grpSpPr>
          <a:xfrm>
            <a:off x="2" y="6146792"/>
            <a:ext cx="4715932" cy="711201"/>
            <a:chOff x="2" y="6146792"/>
            <a:chExt cx="4715932" cy="711201"/>
          </a:xfrm>
        </p:grpSpPr>
        <p:grpSp>
          <p:nvGrpSpPr>
            <p:cNvPr id="21" name="Group 20"/>
            <p:cNvGrpSpPr/>
            <p:nvPr/>
          </p:nvGrpSpPr>
          <p:grpSpPr>
            <a:xfrm>
              <a:off x="2" y="6146792"/>
              <a:ext cx="4715932" cy="711201"/>
              <a:chOff x="1" y="6067776"/>
              <a:chExt cx="4952999" cy="790224"/>
            </a:xfrm>
          </p:grpSpPr>
          <p:pic>
            <p:nvPicPr>
              <p:cNvPr id="23" name="Picture 22"/>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4"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smtClean="0">
                    <a:solidFill>
                      <a:schemeClr val="bg1"/>
                    </a:solidFill>
                    <a:latin typeface="Arial"/>
                    <a:cs typeface="Arial"/>
                  </a:rPr>
                  <a:t>2018</a:t>
                </a:r>
                <a:endParaRPr lang="en-US" sz="2100" b="1" dirty="0">
                  <a:solidFill>
                    <a:schemeClr val="bg1"/>
                  </a:solidFill>
                  <a:latin typeface="Arial"/>
                  <a:cs typeface="Arial"/>
                </a:endParaRPr>
              </a:p>
            </p:txBody>
          </p:sp>
        </p:grpSp>
        <p:sp>
          <p:nvSpPr>
            <p:cNvPr id="22"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smtClean="0">
                  <a:solidFill>
                    <a:schemeClr val="bg1"/>
                  </a:solidFill>
                  <a:latin typeface="Arial"/>
                  <a:cs typeface="Arial"/>
                </a:rPr>
                <a:t>JHLT. 2018 Oct; 37(10): 1155-1206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50819215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Content Placeholder 12"/>
          <p:cNvGraphicFramePr>
            <a:graphicFrameLocks noGrp="1"/>
          </p:cNvGraphicFramePr>
          <p:nvPr>
            <p:ph idx="1"/>
            <p:extLst>
              <p:ext uri="{D42A27DB-BD31-4B8C-83A1-F6EECF244321}">
                <p14:modId xmlns:p14="http://schemas.microsoft.com/office/powerpoint/2010/main" val="2356862475"/>
              </p:ext>
            </p:extLst>
          </p:nvPr>
        </p:nvGraphicFramePr>
        <p:xfrm>
          <a:off x="304800" y="1295400"/>
          <a:ext cx="8534399" cy="4648196"/>
        </p:xfrm>
        <a:graphic>
          <a:graphicData uri="http://schemas.openxmlformats.org/drawingml/2006/table">
            <a:tbl>
              <a:tblPr>
                <a:tableStyleId>{5C22544A-7EE6-4342-B048-85BDC9FD1C3A}</a:tableStyleId>
              </a:tblPr>
              <a:tblGrid>
                <a:gridCol w="1981200">
                  <a:extLst>
                    <a:ext uri="{9D8B030D-6E8A-4147-A177-3AD203B41FA5}">
                      <a16:colId xmlns:a16="http://schemas.microsoft.com/office/drawing/2014/main" val="20000"/>
                    </a:ext>
                  </a:extLst>
                </a:gridCol>
                <a:gridCol w="11430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gridCol w="1524000">
                  <a:extLst>
                    <a:ext uri="{9D8B030D-6E8A-4147-A177-3AD203B41FA5}">
                      <a16:colId xmlns:a16="http://schemas.microsoft.com/office/drawing/2014/main" val="20003"/>
                    </a:ext>
                  </a:extLst>
                </a:gridCol>
                <a:gridCol w="1524000">
                  <a:extLst>
                    <a:ext uri="{9D8B030D-6E8A-4147-A177-3AD203B41FA5}">
                      <a16:colId xmlns:a16="http://schemas.microsoft.com/office/drawing/2014/main" val="20004"/>
                    </a:ext>
                  </a:extLst>
                </a:gridCol>
                <a:gridCol w="990599">
                  <a:extLst>
                    <a:ext uri="{9D8B030D-6E8A-4147-A177-3AD203B41FA5}">
                      <a16:colId xmlns:a16="http://schemas.microsoft.com/office/drawing/2014/main" val="20005"/>
                    </a:ext>
                  </a:extLst>
                </a:gridCol>
              </a:tblGrid>
              <a:tr h="617818">
                <a:tc>
                  <a:txBody>
                    <a:bodyPr/>
                    <a:lstStyle/>
                    <a:p>
                      <a:pPr algn="l" rtl="0" fontAlgn="t"/>
                      <a:r>
                        <a:rPr lang="en-US" sz="1400" b="1" dirty="0">
                          <a:solidFill>
                            <a:schemeClr val="bg2"/>
                          </a:solidFill>
                        </a:rPr>
                        <a:t>CAUSE OF DEATH</a:t>
                      </a:r>
                      <a:endParaRPr lang="en-US" dirty="0">
                        <a:solidFill>
                          <a:schemeClr val="bg2"/>
                        </a:solidFill>
                      </a:endParaRPr>
                    </a:p>
                  </a:txBody>
                  <a:tcPr marT="91440" marB="9144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300" b="1" i="0" u="none" strike="noStrike" dirty="0">
                          <a:solidFill>
                            <a:srgbClr val="000000"/>
                          </a:solidFill>
                          <a:effectLst/>
                          <a:latin typeface="+mj-lt"/>
                        </a:rPr>
                        <a:t>0-30 </a:t>
                      </a:r>
                      <a:r>
                        <a:rPr lang="en-US" sz="1300" b="1" i="0" u="none" strike="noStrike" dirty="0" smtClean="0">
                          <a:solidFill>
                            <a:srgbClr val="000000"/>
                          </a:solidFill>
                          <a:effectLst/>
                          <a:latin typeface="+mj-lt"/>
                        </a:rPr>
                        <a:t>Days</a:t>
                      </a:r>
                    </a:p>
                    <a:p>
                      <a:pPr algn="ctr" fontAlgn="ctr"/>
                      <a:r>
                        <a:rPr lang="en-US" sz="1300" b="1" i="0" u="none" strike="noStrike" dirty="0" smtClean="0">
                          <a:solidFill>
                            <a:srgbClr val="000000"/>
                          </a:solidFill>
                          <a:effectLst/>
                          <a:latin typeface="+mj-lt"/>
                        </a:rPr>
                        <a:t>(N </a:t>
                      </a:r>
                      <a:r>
                        <a:rPr lang="en-US" sz="1300" b="1" i="0" u="none" strike="noStrike" dirty="0">
                          <a:solidFill>
                            <a:srgbClr val="000000"/>
                          </a:solidFill>
                          <a:effectLst/>
                          <a:latin typeface="+mj-lt"/>
                        </a:rPr>
                        <a:t>= 28)</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300" b="1" i="0" u="none" strike="noStrike">
                          <a:solidFill>
                            <a:srgbClr val="000000"/>
                          </a:solidFill>
                          <a:effectLst/>
                          <a:latin typeface="+mj-lt"/>
                        </a:rPr>
                        <a:t>31 Days - 1 Year (N = 19)</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300" b="1" i="0" u="none" strike="noStrike">
                          <a:solidFill>
                            <a:srgbClr val="000000"/>
                          </a:solidFill>
                          <a:effectLst/>
                          <a:latin typeface="+mj-lt"/>
                        </a:rPr>
                        <a:t>&gt;1 Year - 3 Years (N = 31)</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300" b="1" i="0" u="none" strike="noStrike">
                          <a:solidFill>
                            <a:srgbClr val="000000"/>
                          </a:solidFill>
                          <a:effectLst/>
                          <a:latin typeface="+mj-lt"/>
                        </a:rPr>
                        <a:t>&gt;3 Years - 5 Years (N = 14)</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300" b="1" i="0" u="none" strike="noStrike" dirty="0">
                          <a:solidFill>
                            <a:srgbClr val="000000"/>
                          </a:solidFill>
                          <a:effectLst/>
                          <a:latin typeface="+mj-lt"/>
                        </a:rPr>
                        <a:t>&gt;5 </a:t>
                      </a:r>
                      <a:r>
                        <a:rPr lang="en-US" sz="1300" b="1" i="0" u="none" strike="noStrike" dirty="0" smtClean="0">
                          <a:solidFill>
                            <a:srgbClr val="000000"/>
                          </a:solidFill>
                          <a:effectLst/>
                          <a:latin typeface="+mj-lt"/>
                        </a:rPr>
                        <a:t>Years</a:t>
                      </a:r>
                    </a:p>
                    <a:p>
                      <a:pPr algn="ctr" fontAlgn="ctr"/>
                      <a:r>
                        <a:rPr lang="en-US" sz="1300" b="1" i="0" u="none" strike="noStrike" dirty="0" smtClean="0">
                          <a:solidFill>
                            <a:srgbClr val="000000"/>
                          </a:solidFill>
                          <a:effectLst/>
                          <a:latin typeface="+mj-lt"/>
                        </a:rPr>
                        <a:t>(N </a:t>
                      </a:r>
                      <a:r>
                        <a:rPr lang="en-US" sz="1300" b="1" i="0" u="none" strike="noStrike" dirty="0">
                          <a:solidFill>
                            <a:srgbClr val="000000"/>
                          </a:solidFill>
                          <a:effectLst/>
                          <a:latin typeface="+mj-lt"/>
                        </a:rPr>
                        <a:t>= 62)</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400757">
                <a:tc>
                  <a:txBody>
                    <a:bodyPr/>
                    <a:lstStyle/>
                    <a:p>
                      <a:pPr rtl="0"/>
                      <a:r>
                        <a:rPr lang="en-US" sz="1300" b="1" dirty="0" smtClean="0">
                          <a:solidFill>
                            <a:schemeClr val="bg2"/>
                          </a:solidFill>
                        </a:rPr>
                        <a:t>OB/BOS</a:t>
                      </a:r>
                      <a:endParaRPr lang="en-US" dirty="0">
                        <a:solidFill>
                          <a:schemeClr val="bg2"/>
                        </a:solidFill>
                      </a:endParaRPr>
                    </a:p>
                  </a:txBody>
                  <a:tcPr marL="4572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a:solidFill>
                            <a:srgbClr val="000000"/>
                          </a:solidFill>
                          <a:effectLst/>
                          <a:latin typeface="+mj-lt"/>
                        </a:rPr>
                        <a:t>0</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a:solidFill>
                            <a:srgbClr val="000000"/>
                          </a:solidFill>
                          <a:effectLst/>
                          <a:latin typeface="+mj-lt"/>
                        </a:rPr>
                        <a:t>1 (5.3%)</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a:solidFill>
                            <a:srgbClr val="000000"/>
                          </a:solidFill>
                          <a:effectLst/>
                          <a:latin typeface="+mj-lt"/>
                        </a:rPr>
                        <a:t>12 (38.7%)</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a:solidFill>
                            <a:srgbClr val="000000"/>
                          </a:solidFill>
                          <a:effectLst/>
                          <a:latin typeface="+mj-lt"/>
                        </a:rPr>
                        <a:t>5 (35.7%)</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a:solidFill>
                            <a:srgbClr val="000000"/>
                          </a:solidFill>
                          <a:effectLst/>
                          <a:latin typeface="+mj-lt"/>
                        </a:rPr>
                        <a:t>12 (19.4%)</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400757">
                <a:tc>
                  <a:txBody>
                    <a:bodyPr/>
                    <a:lstStyle/>
                    <a:p>
                      <a:pPr rtl="0"/>
                      <a:r>
                        <a:rPr lang="en-US" sz="1300" b="1" dirty="0" smtClean="0">
                          <a:solidFill>
                            <a:schemeClr val="bg2"/>
                          </a:solidFill>
                        </a:rPr>
                        <a:t>Acute rejection</a:t>
                      </a:r>
                      <a:endParaRPr lang="en-US" dirty="0">
                        <a:solidFill>
                          <a:schemeClr val="bg2"/>
                        </a:solidFill>
                      </a:endParaRPr>
                    </a:p>
                  </a:txBody>
                  <a:tcPr marL="4572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a:solidFill>
                            <a:srgbClr val="000000"/>
                          </a:solidFill>
                          <a:effectLst/>
                          <a:latin typeface="+mj-lt"/>
                        </a:rPr>
                        <a:t>2 (7.1%)</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a:solidFill>
                            <a:srgbClr val="000000"/>
                          </a:solidFill>
                          <a:effectLst/>
                          <a:latin typeface="+mj-lt"/>
                        </a:rPr>
                        <a:t>0</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a:solidFill>
                            <a:srgbClr val="000000"/>
                          </a:solidFill>
                          <a:effectLst/>
                          <a:latin typeface="+mj-lt"/>
                        </a:rPr>
                        <a:t>0</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a:solidFill>
                            <a:srgbClr val="000000"/>
                          </a:solidFill>
                          <a:effectLst/>
                          <a:latin typeface="+mj-lt"/>
                        </a:rPr>
                        <a:t>1 (7.1%)</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a:solidFill>
                            <a:srgbClr val="000000"/>
                          </a:solidFill>
                          <a:effectLst/>
                          <a:latin typeface="+mj-lt"/>
                        </a:rPr>
                        <a:t>1 (1.6%)</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400757">
                <a:tc>
                  <a:txBody>
                    <a:bodyPr/>
                    <a:lstStyle/>
                    <a:p>
                      <a:pPr rtl="0"/>
                      <a:r>
                        <a:rPr lang="en-US" sz="1300" b="1" dirty="0" smtClean="0">
                          <a:solidFill>
                            <a:schemeClr val="bg2"/>
                          </a:solidFill>
                        </a:rPr>
                        <a:t>Lymphoma</a:t>
                      </a:r>
                      <a:endParaRPr lang="en-US" dirty="0">
                        <a:solidFill>
                          <a:schemeClr val="bg2"/>
                        </a:solidFill>
                      </a:endParaRPr>
                    </a:p>
                  </a:txBody>
                  <a:tcPr marL="4572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a:solidFill>
                            <a:srgbClr val="000000"/>
                          </a:solidFill>
                          <a:effectLst/>
                          <a:latin typeface="+mj-lt"/>
                        </a:rPr>
                        <a:t>0</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a:solidFill>
                            <a:srgbClr val="000000"/>
                          </a:solidFill>
                          <a:effectLst/>
                          <a:latin typeface="+mj-lt"/>
                        </a:rPr>
                        <a:t>1 (5.3%)</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a:solidFill>
                            <a:srgbClr val="000000"/>
                          </a:solidFill>
                          <a:effectLst/>
                          <a:latin typeface="+mj-lt"/>
                        </a:rPr>
                        <a:t>0</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a:solidFill>
                            <a:srgbClr val="000000"/>
                          </a:solidFill>
                          <a:effectLst/>
                          <a:latin typeface="+mj-lt"/>
                        </a:rPr>
                        <a:t>0</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a:solidFill>
                            <a:srgbClr val="000000"/>
                          </a:solidFill>
                          <a:effectLst/>
                          <a:latin typeface="+mj-lt"/>
                        </a:rPr>
                        <a:t>1 (1.6%)</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400757">
                <a:tc>
                  <a:txBody>
                    <a:bodyPr/>
                    <a:lstStyle/>
                    <a:p>
                      <a:pPr rtl="0"/>
                      <a:r>
                        <a:rPr lang="en-US" sz="1300" b="1" dirty="0" smtClean="0">
                          <a:solidFill>
                            <a:schemeClr val="bg2"/>
                          </a:solidFill>
                        </a:rPr>
                        <a:t>Malignancy, other</a:t>
                      </a:r>
                      <a:endParaRPr lang="en-US" dirty="0">
                        <a:solidFill>
                          <a:schemeClr val="bg2"/>
                        </a:solidFill>
                      </a:endParaRPr>
                    </a:p>
                  </a:txBody>
                  <a:tcPr marL="4572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a:solidFill>
                            <a:srgbClr val="000000"/>
                          </a:solidFill>
                          <a:effectLst/>
                          <a:latin typeface="+mj-lt"/>
                        </a:rPr>
                        <a:t>0</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a:solidFill>
                            <a:srgbClr val="000000"/>
                          </a:solidFill>
                          <a:effectLst/>
                          <a:latin typeface="+mj-lt"/>
                        </a:rPr>
                        <a:t>1 (5.3%)</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a:solidFill>
                            <a:srgbClr val="000000"/>
                          </a:solidFill>
                          <a:effectLst/>
                          <a:latin typeface="+mj-lt"/>
                        </a:rPr>
                        <a:t>1 (3.2%)</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a:solidFill>
                            <a:srgbClr val="000000"/>
                          </a:solidFill>
                          <a:effectLst/>
                          <a:latin typeface="+mj-lt"/>
                        </a:rPr>
                        <a:t>0</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a:solidFill>
                            <a:srgbClr val="000000"/>
                          </a:solidFill>
                          <a:effectLst/>
                          <a:latin typeface="+mj-lt"/>
                        </a:rPr>
                        <a:t>2 (3.2%)</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400757">
                <a:tc>
                  <a:txBody>
                    <a:bodyPr/>
                    <a:lstStyle/>
                    <a:p>
                      <a:pPr rtl="0"/>
                      <a:r>
                        <a:rPr lang="en-US" sz="1300" b="1" dirty="0" smtClean="0">
                          <a:solidFill>
                            <a:schemeClr val="bg2"/>
                          </a:solidFill>
                        </a:rPr>
                        <a:t>Infection, non-CMV</a:t>
                      </a:r>
                      <a:endParaRPr lang="en-US" dirty="0">
                        <a:solidFill>
                          <a:schemeClr val="bg2"/>
                        </a:solidFill>
                      </a:endParaRPr>
                    </a:p>
                  </a:txBody>
                  <a:tcPr marL="4572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a:solidFill>
                            <a:srgbClr val="000000"/>
                          </a:solidFill>
                          <a:effectLst/>
                          <a:latin typeface="+mj-lt"/>
                        </a:rPr>
                        <a:t>3 (10.7%)</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a:solidFill>
                            <a:srgbClr val="000000"/>
                          </a:solidFill>
                          <a:effectLst/>
                          <a:latin typeface="+mj-lt"/>
                        </a:rPr>
                        <a:t>4 (21.1%)</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a:solidFill>
                            <a:srgbClr val="000000"/>
                          </a:solidFill>
                          <a:effectLst/>
                          <a:latin typeface="+mj-lt"/>
                        </a:rPr>
                        <a:t>2 (6.5%)</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a:solidFill>
                            <a:srgbClr val="000000"/>
                          </a:solidFill>
                          <a:effectLst/>
                          <a:latin typeface="+mj-lt"/>
                        </a:rPr>
                        <a:t>2 (14.3%)</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a:solidFill>
                            <a:srgbClr val="000000"/>
                          </a:solidFill>
                          <a:effectLst/>
                          <a:latin typeface="+mj-lt"/>
                        </a:rPr>
                        <a:t>10 (16.1%)</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400757">
                <a:tc>
                  <a:txBody>
                    <a:bodyPr/>
                    <a:lstStyle/>
                    <a:p>
                      <a:pPr rtl="0"/>
                      <a:r>
                        <a:rPr lang="en-US" sz="1300" b="1" dirty="0" smtClean="0">
                          <a:solidFill>
                            <a:schemeClr val="bg2"/>
                          </a:solidFill>
                        </a:rPr>
                        <a:t>Graft failure</a:t>
                      </a:r>
                      <a:endParaRPr lang="en-US" dirty="0">
                        <a:solidFill>
                          <a:schemeClr val="bg2"/>
                        </a:solidFill>
                      </a:endParaRPr>
                    </a:p>
                  </a:txBody>
                  <a:tcPr marL="4572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a:solidFill>
                            <a:srgbClr val="000000"/>
                          </a:solidFill>
                          <a:effectLst/>
                          <a:latin typeface="+mj-lt"/>
                        </a:rPr>
                        <a:t>7 (25.0%)</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a:solidFill>
                            <a:srgbClr val="000000"/>
                          </a:solidFill>
                          <a:effectLst/>
                          <a:latin typeface="+mj-lt"/>
                        </a:rPr>
                        <a:t>2 (10.5%)</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a:solidFill>
                            <a:srgbClr val="000000"/>
                          </a:solidFill>
                          <a:effectLst/>
                          <a:latin typeface="+mj-lt"/>
                        </a:rPr>
                        <a:t>11 (35.5%)</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a:solidFill>
                            <a:srgbClr val="000000"/>
                          </a:solidFill>
                          <a:effectLst/>
                          <a:latin typeface="+mj-lt"/>
                        </a:rPr>
                        <a:t>3 (21.4%)</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a:solidFill>
                            <a:srgbClr val="000000"/>
                          </a:solidFill>
                          <a:effectLst/>
                          <a:latin typeface="+mj-lt"/>
                        </a:rPr>
                        <a:t>15 (24.2%)</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r h="400757">
                <a:tc>
                  <a:txBody>
                    <a:bodyPr/>
                    <a:lstStyle/>
                    <a:p>
                      <a:pPr rtl="0"/>
                      <a:r>
                        <a:rPr lang="en-US" sz="1300" b="1" dirty="0" smtClean="0">
                          <a:solidFill>
                            <a:schemeClr val="bg2"/>
                          </a:solidFill>
                        </a:rPr>
                        <a:t>Cardiovascular</a:t>
                      </a:r>
                      <a:endParaRPr lang="en-US" dirty="0">
                        <a:solidFill>
                          <a:schemeClr val="bg2"/>
                        </a:solidFill>
                      </a:endParaRPr>
                    </a:p>
                  </a:txBody>
                  <a:tcPr marL="4572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a:solidFill>
                            <a:srgbClr val="000000"/>
                          </a:solidFill>
                          <a:effectLst/>
                          <a:latin typeface="+mj-lt"/>
                        </a:rPr>
                        <a:t>2 (7.1%)</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a:solidFill>
                            <a:srgbClr val="000000"/>
                          </a:solidFill>
                          <a:effectLst/>
                          <a:latin typeface="+mj-lt"/>
                        </a:rPr>
                        <a:t>1 (5.3%)</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a:solidFill>
                            <a:srgbClr val="000000"/>
                          </a:solidFill>
                          <a:effectLst/>
                          <a:latin typeface="+mj-lt"/>
                        </a:rPr>
                        <a:t>2 (6.5%)</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a:solidFill>
                            <a:srgbClr val="000000"/>
                          </a:solidFill>
                          <a:effectLst/>
                          <a:latin typeface="+mj-lt"/>
                        </a:rPr>
                        <a:t>1 (7.1%)</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a:solidFill>
                            <a:srgbClr val="000000"/>
                          </a:solidFill>
                          <a:effectLst/>
                          <a:latin typeface="+mj-lt"/>
                        </a:rPr>
                        <a:t>9 (14.5%)</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7"/>
                  </a:ext>
                </a:extLst>
              </a:tr>
              <a:tr h="400757">
                <a:tc>
                  <a:txBody>
                    <a:bodyPr/>
                    <a:lstStyle/>
                    <a:p>
                      <a:pPr rtl="0"/>
                      <a:r>
                        <a:rPr lang="en-US" sz="1300" b="1" dirty="0" smtClean="0">
                          <a:solidFill>
                            <a:schemeClr val="bg2"/>
                          </a:solidFill>
                        </a:rPr>
                        <a:t>Technical</a:t>
                      </a:r>
                      <a:endParaRPr lang="en-US" dirty="0">
                        <a:solidFill>
                          <a:schemeClr val="bg2"/>
                        </a:solidFill>
                      </a:endParaRPr>
                    </a:p>
                  </a:txBody>
                  <a:tcPr marL="4572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a:solidFill>
                            <a:srgbClr val="000000"/>
                          </a:solidFill>
                          <a:effectLst/>
                          <a:latin typeface="+mj-lt"/>
                        </a:rPr>
                        <a:t>6 (21.4%)</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a:solidFill>
                            <a:srgbClr val="000000"/>
                          </a:solidFill>
                          <a:effectLst/>
                          <a:latin typeface="+mj-lt"/>
                        </a:rPr>
                        <a:t>0</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a:solidFill>
                            <a:srgbClr val="000000"/>
                          </a:solidFill>
                          <a:effectLst/>
                          <a:latin typeface="+mj-lt"/>
                        </a:rPr>
                        <a:t>0</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a:solidFill>
                            <a:srgbClr val="000000"/>
                          </a:solidFill>
                          <a:effectLst/>
                          <a:latin typeface="+mj-lt"/>
                        </a:rPr>
                        <a:t>1 (7.1%)</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a:solidFill>
                            <a:srgbClr val="000000"/>
                          </a:solidFill>
                          <a:effectLst/>
                          <a:latin typeface="+mj-lt"/>
                        </a:rPr>
                        <a:t>0</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8"/>
                  </a:ext>
                </a:extLst>
              </a:tr>
              <a:tr h="423565">
                <a:tc>
                  <a:txBody>
                    <a:bodyPr/>
                    <a:lstStyle/>
                    <a:p>
                      <a:pPr rtl="0"/>
                      <a:r>
                        <a:rPr lang="en-US" sz="1300" b="1" dirty="0" smtClean="0">
                          <a:solidFill>
                            <a:schemeClr val="bg2"/>
                          </a:solidFill>
                        </a:rPr>
                        <a:t>Multiple organ failure</a:t>
                      </a:r>
                      <a:endParaRPr lang="en-US" sz="1300" b="1" dirty="0">
                        <a:solidFill>
                          <a:schemeClr val="bg2"/>
                        </a:solidFill>
                      </a:endParaRPr>
                    </a:p>
                  </a:txBody>
                  <a:tcPr marL="4572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a:solidFill>
                            <a:srgbClr val="000000"/>
                          </a:solidFill>
                          <a:effectLst/>
                          <a:latin typeface="+mj-lt"/>
                        </a:rPr>
                        <a:t>4 (14.3%)</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a:solidFill>
                            <a:srgbClr val="000000"/>
                          </a:solidFill>
                          <a:effectLst/>
                          <a:latin typeface="+mj-lt"/>
                        </a:rPr>
                        <a:t>2 (10.5%)</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a:solidFill>
                            <a:srgbClr val="000000"/>
                          </a:solidFill>
                          <a:effectLst/>
                          <a:latin typeface="+mj-lt"/>
                        </a:rPr>
                        <a:t>1 (3.2%)</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dirty="0">
                          <a:solidFill>
                            <a:srgbClr val="000000"/>
                          </a:solidFill>
                          <a:effectLst/>
                          <a:latin typeface="+mj-lt"/>
                        </a:rPr>
                        <a:t>0</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a:solidFill>
                            <a:srgbClr val="000000"/>
                          </a:solidFill>
                          <a:effectLst/>
                          <a:latin typeface="+mj-lt"/>
                        </a:rPr>
                        <a:t>7 (11.3%)</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9"/>
                  </a:ext>
                </a:extLst>
              </a:tr>
              <a:tr h="400757">
                <a:tc>
                  <a:txBody>
                    <a:bodyPr/>
                    <a:lstStyle/>
                    <a:p>
                      <a:pPr rtl="0"/>
                      <a:r>
                        <a:rPr lang="en-US" sz="1300" b="1" dirty="0" smtClean="0">
                          <a:solidFill>
                            <a:schemeClr val="bg2"/>
                          </a:solidFill>
                        </a:rPr>
                        <a:t>Other</a:t>
                      </a:r>
                      <a:endParaRPr lang="en-US" dirty="0">
                        <a:solidFill>
                          <a:schemeClr val="bg2"/>
                        </a:solidFill>
                      </a:endParaRPr>
                    </a:p>
                  </a:txBody>
                  <a:tcPr marL="4572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a:solidFill>
                            <a:srgbClr val="000000"/>
                          </a:solidFill>
                          <a:effectLst/>
                          <a:latin typeface="+mj-lt"/>
                        </a:rPr>
                        <a:t>4 (14.3%)</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a:solidFill>
                            <a:srgbClr val="000000"/>
                          </a:solidFill>
                          <a:effectLst/>
                          <a:latin typeface="+mj-lt"/>
                        </a:rPr>
                        <a:t>7 (36.8%)</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a:solidFill>
                            <a:srgbClr val="000000"/>
                          </a:solidFill>
                          <a:effectLst/>
                          <a:latin typeface="+mj-lt"/>
                        </a:rPr>
                        <a:t>2 (6.5%)</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a:solidFill>
                            <a:srgbClr val="000000"/>
                          </a:solidFill>
                          <a:effectLst/>
                          <a:latin typeface="+mj-lt"/>
                        </a:rPr>
                        <a:t>1 (7.1%)</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dirty="0">
                          <a:solidFill>
                            <a:srgbClr val="000000"/>
                          </a:solidFill>
                          <a:effectLst/>
                          <a:latin typeface="+mj-lt"/>
                        </a:rPr>
                        <a:t>5 (8.1%)</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10"/>
                  </a:ext>
                </a:extLst>
              </a:tr>
            </a:tbl>
          </a:graphicData>
        </a:graphic>
      </p:graphicFrame>
      <p:sp>
        <p:nvSpPr>
          <p:cNvPr id="18" name="Title 1"/>
          <p:cNvSpPr txBox="1">
            <a:spLocks/>
          </p:cNvSpPr>
          <p:nvPr/>
        </p:nvSpPr>
        <p:spPr bwMode="auto">
          <a:xfrm>
            <a:off x="0" y="148815"/>
            <a:ext cx="91440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Pediatric Heart-Lung Transplants</a:t>
            </a:r>
            <a:r>
              <a:rPr lang="en-US" sz="2400" kern="0" dirty="0" smtClean="0">
                <a:solidFill>
                  <a:srgbClr val="002060"/>
                </a:solidFill>
              </a:rPr>
              <a:t/>
            </a:r>
            <a:br>
              <a:rPr lang="en-US" sz="2400" kern="0" dirty="0" smtClean="0">
                <a:solidFill>
                  <a:srgbClr val="002060"/>
                </a:solidFill>
              </a:rPr>
            </a:br>
            <a:endParaRPr lang="en-US" sz="2000" kern="0" dirty="0">
              <a:solidFill>
                <a:srgbClr val="002060"/>
              </a:solidFill>
            </a:endParaRPr>
          </a:p>
        </p:txBody>
      </p:sp>
      <p:sp>
        <p:nvSpPr>
          <p:cNvPr id="3" name="Title 2"/>
          <p:cNvSpPr txBox="1"/>
          <p:nvPr/>
        </p:nvSpPr>
        <p:spPr>
          <a:xfrm>
            <a:off x="1208392" y="613148"/>
            <a:ext cx="2491513" cy="461665"/>
          </a:xfrm>
          <a:prstGeom prst="rect">
            <a:avLst/>
          </a:prstGeom>
          <a:noFill/>
        </p:spPr>
        <p:txBody>
          <a:bodyPr wrap="square" rtlCol="0">
            <a:spAutoFit/>
          </a:bodyPr>
          <a:lstStyle/>
          <a:p>
            <a:r>
              <a:rPr lang="en-US" sz="2400" b="1" kern="0" dirty="0">
                <a:solidFill>
                  <a:srgbClr val="002060"/>
                </a:solidFill>
              </a:rPr>
              <a:t>Cause of </a:t>
            </a:r>
            <a:r>
              <a:rPr lang="en-US" sz="2400" b="1" kern="0" dirty="0" smtClean="0">
                <a:solidFill>
                  <a:srgbClr val="002060"/>
                </a:solidFill>
              </a:rPr>
              <a:t>Death</a:t>
            </a:r>
            <a:endParaRPr lang="en-US" sz="2400" b="1" kern="0" dirty="0">
              <a:solidFill>
                <a:srgbClr val="002060"/>
              </a:solidFill>
            </a:endParaRPr>
          </a:p>
        </p:txBody>
      </p:sp>
      <p:sp>
        <p:nvSpPr>
          <p:cNvPr id="19" name="title_cohort"/>
          <p:cNvSpPr txBox="1"/>
          <p:nvPr/>
        </p:nvSpPr>
        <p:spPr>
          <a:xfrm>
            <a:off x="3505200" y="662511"/>
            <a:ext cx="4610100" cy="400110"/>
          </a:xfrm>
          <a:prstGeom prst="rect">
            <a:avLst/>
          </a:prstGeom>
          <a:noFill/>
        </p:spPr>
        <p:txBody>
          <a:bodyPr wrap="square" rtlCol="0">
            <a:spAutoFit/>
          </a:bodyPr>
          <a:lstStyle/>
          <a:p>
            <a:r>
              <a:rPr lang="en-US" sz="2000" b="1" kern="0" dirty="0" smtClean="0">
                <a:solidFill>
                  <a:srgbClr val="002060"/>
                </a:solidFill>
              </a:rPr>
              <a:t>(</a:t>
            </a:r>
            <a:r>
              <a:rPr lang="en-US" sz="2000" b="1" kern="0" dirty="0">
                <a:solidFill>
                  <a:srgbClr val="002060"/>
                </a:solidFill>
              </a:rPr>
              <a:t>Deaths: January 2000 – June </a:t>
            </a:r>
            <a:r>
              <a:rPr lang="en-US" sz="2000" b="1" kern="0" dirty="0" smtClean="0">
                <a:solidFill>
                  <a:srgbClr val="002060"/>
                </a:solidFill>
              </a:rPr>
              <a:t>2017)</a:t>
            </a:r>
            <a:endParaRPr lang="en-US" sz="2000" b="1" kern="0" dirty="0">
              <a:solidFill>
                <a:srgbClr val="002060"/>
              </a:solidFill>
            </a:endParaRPr>
          </a:p>
        </p:txBody>
      </p:sp>
      <p:grpSp>
        <p:nvGrpSpPr>
          <p:cNvPr id="11" name="Group 10"/>
          <p:cNvGrpSpPr/>
          <p:nvPr/>
        </p:nvGrpSpPr>
        <p:grpSpPr>
          <a:xfrm>
            <a:off x="2" y="6146792"/>
            <a:ext cx="4715932" cy="711201"/>
            <a:chOff x="2" y="6146792"/>
            <a:chExt cx="4715932" cy="711201"/>
          </a:xfrm>
        </p:grpSpPr>
        <p:grpSp>
          <p:nvGrpSpPr>
            <p:cNvPr id="15" name="Group 14"/>
            <p:cNvGrpSpPr/>
            <p:nvPr/>
          </p:nvGrpSpPr>
          <p:grpSpPr>
            <a:xfrm>
              <a:off x="2" y="6146792"/>
              <a:ext cx="4715932" cy="711201"/>
              <a:chOff x="1" y="6067776"/>
              <a:chExt cx="4952999" cy="790224"/>
            </a:xfrm>
          </p:grpSpPr>
          <p:pic>
            <p:nvPicPr>
              <p:cNvPr id="17" name="Picture 16"/>
              <p:cNvPicPr>
                <a:picLocks noChangeAspect="1"/>
              </p:cNvPicPr>
              <p:nvPr/>
            </p:nvPicPr>
            <p:blipFill>
              <a:blip r:embed="rId3" cstate="print"/>
              <a:stretch>
                <a:fillRect/>
              </a:stretch>
            </p:blipFill>
            <p:spPr>
              <a:xfrm>
                <a:off x="1" y="6172200"/>
                <a:ext cx="4952999" cy="685800"/>
              </a:xfrm>
              <a:prstGeom prst="rect">
                <a:avLst/>
              </a:prstGeom>
              <a:ln>
                <a:solidFill>
                  <a:schemeClr val="bg2"/>
                </a:solidFill>
              </a:ln>
            </p:spPr>
          </p:pic>
          <p:sp>
            <p:nvSpPr>
              <p:cNvPr id="23"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smtClean="0">
                    <a:solidFill>
                      <a:schemeClr val="bg1"/>
                    </a:solidFill>
                    <a:latin typeface="Arial"/>
                    <a:cs typeface="Arial"/>
                  </a:rPr>
                  <a:t>2018</a:t>
                </a:r>
                <a:endParaRPr lang="en-US" sz="2100" b="1" dirty="0">
                  <a:solidFill>
                    <a:schemeClr val="bg1"/>
                  </a:solidFill>
                  <a:latin typeface="Arial"/>
                  <a:cs typeface="Arial"/>
                </a:endParaRPr>
              </a:p>
            </p:txBody>
          </p:sp>
        </p:grpSp>
        <p:sp>
          <p:nvSpPr>
            <p:cNvPr id="16"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smtClean="0">
                  <a:solidFill>
                    <a:schemeClr val="bg1"/>
                  </a:solidFill>
                  <a:latin typeface="Arial"/>
                  <a:cs typeface="Arial"/>
                </a:rPr>
                <a:t>JHLT. 2018 Oct; 37(10): 1155-1206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96876735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63633838"/>
              </p:ext>
            </p:extLst>
          </p:nvPr>
        </p:nvGraphicFramePr>
        <p:xfrm>
          <a:off x="0" y="1384027"/>
          <a:ext cx="8991600" cy="4876800"/>
        </p:xfrm>
        <a:graphic>
          <a:graphicData uri="http://schemas.openxmlformats.org/drawingml/2006/chart">
            <c:chart xmlns:c="http://schemas.openxmlformats.org/drawingml/2006/chart" xmlns:r="http://schemas.openxmlformats.org/officeDocument/2006/relationships" r:id="rId3"/>
          </a:graphicData>
        </a:graphic>
      </p:graphicFrame>
      <p:sp>
        <p:nvSpPr>
          <p:cNvPr id="22" name="Title 1"/>
          <p:cNvSpPr txBox="1">
            <a:spLocks/>
          </p:cNvSpPr>
          <p:nvPr/>
        </p:nvSpPr>
        <p:spPr bwMode="auto">
          <a:xfrm>
            <a:off x="0" y="304800"/>
            <a:ext cx="91440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Pediatric Heart-Lung Transplants</a:t>
            </a:r>
            <a:r>
              <a:rPr lang="en-US" sz="2800" kern="0" dirty="0" smtClean="0">
                <a:solidFill>
                  <a:srgbClr val="002060"/>
                </a:solidFill>
              </a:rPr>
              <a:t/>
            </a:r>
            <a:br>
              <a:rPr lang="en-US" sz="2800" kern="0" dirty="0" smtClean="0">
                <a:solidFill>
                  <a:srgbClr val="002060"/>
                </a:solidFill>
              </a:rPr>
            </a:br>
            <a:r>
              <a:rPr lang="en-US" sz="2400" kern="0" dirty="0" smtClean="0">
                <a:solidFill>
                  <a:srgbClr val="002060"/>
                </a:solidFill>
              </a:rPr>
              <a:t>Relative Incidence of Leading Causes of Death</a:t>
            </a:r>
            <a:r>
              <a:rPr lang="en-US" sz="2800" kern="0" dirty="0" smtClean="0">
                <a:solidFill>
                  <a:srgbClr val="002060"/>
                </a:solidFill>
              </a:rPr>
              <a:t/>
            </a:r>
            <a:br>
              <a:rPr lang="en-US" sz="2800" kern="0" dirty="0" smtClean="0">
                <a:solidFill>
                  <a:srgbClr val="002060"/>
                </a:solidFill>
              </a:rPr>
            </a:br>
            <a:endParaRPr lang="en-US" sz="2000" kern="0" dirty="0">
              <a:solidFill>
                <a:srgbClr val="002060"/>
              </a:solidFill>
            </a:endParaRPr>
          </a:p>
        </p:txBody>
      </p:sp>
      <p:sp>
        <p:nvSpPr>
          <p:cNvPr id="3" name="title_cohort"/>
          <p:cNvSpPr txBox="1"/>
          <p:nvPr/>
        </p:nvSpPr>
        <p:spPr>
          <a:xfrm>
            <a:off x="2357968" y="983917"/>
            <a:ext cx="5105400" cy="400110"/>
          </a:xfrm>
          <a:prstGeom prst="rect">
            <a:avLst/>
          </a:prstGeom>
          <a:noFill/>
        </p:spPr>
        <p:txBody>
          <a:bodyPr wrap="square" rtlCol="0">
            <a:spAutoFit/>
          </a:bodyPr>
          <a:lstStyle/>
          <a:p>
            <a:r>
              <a:rPr lang="en-US" sz="2000" b="1" kern="0" smtClean="0">
                <a:solidFill>
                  <a:srgbClr val="002060"/>
                </a:solidFill>
              </a:rPr>
              <a:t>(Deaths: January 2000 – June 2017)</a:t>
            </a:r>
            <a:endParaRPr lang="en-US" sz="2000" b="1" kern="0" dirty="0">
              <a:solidFill>
                <a:srgbClr val="002060"/>
              </a:solidFill>
            </a:endParaRPr>
          </a:p>
        </p:txBody>
      </p:sp>
      <p:grpSp>
        <p:nvGrpSpPr>
          <p:cNvPr id="12" name="Group 11"/>
          <p:cNvGrpSpPr/>
          <p:nvPr/>
        </p:nvGrpSpPr>
        <p:grpSpPr>
          <a:xfrm>
            <a:off x="2" y="6146792"/>
            <a:ext cx="4715932" cy="711201"/>
            <a:chOff x="2" y="6146792"/>
            <a:chExt cx="4715932" cy="711201"/>
          </a:xfrm>
        </p:grpSpPr>
        <p:grpSp>
          <p:nvGrpSpPr>
            <p:cNvPr id="13" name="Group 12"/>
            <p:cNvGrpSpPr/>
            <p:nvPr/>
          </p:nvGrpSpPr>
          <p:grpSpPr>
            <a:xfrm>
              <a:off x="2" y="6146792"/>
              <a:ext cx="4715932" cy="711201"/>
              <a:chOff x="1" y="6067776"/>
              <a:chExt cx="4952999" cy="790224"/>
            </a:xfrm>
          </p:grpSpPr>
          <p:pic>
            <p:nvPicPr>
              <p:cNvPr id="18" name="Picture 17"/>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19"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smtClean="0">
                    <a:solidFill>
                      <a:schemeClr val="bg1"/>
                    </a:solidFill>
                    <a:latin typeface="Arial"/>
                    <a:cs typeface="Arial"/>
                  </a:rPr>
                  <a:t>2018</a:t>
                </a:r>
                <a:endParaRPr lang="en-US" sz="2100" b="1" dirty="0">
                  <a:solidFill>
                    <a:schemeClr val="bg1"/>
                  </a:solidFill>
                  <a:latin typeface="Arial"/>
                  <a:cs typeface="Arial"/>
                </a:endParaRPr>
              </a:p>
            </p:txBody>
          </p:sp>
        </p:grpSp>
        <p:sp>
          <p:nvSpPr>
            <p:cNvPr id="17"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smtClean="0">
                  <a:solidFill>
                    <a:schemeClr val="bg1"/>
                  </a:solidFill>
                  <a:latin typeface="Arial"/>
                  <a:cs typeface="Arial"/>
                </a:rPr>
                <a:t>JHLT. 2018 Oct; 37(10): 1155-1206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14432363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209800"/>
            <a:ext cx="8839200" cy="1470025"/>
          </a:xfrm>
        </p:spPr>
        <p:txBody>
          <a:bodyPr/>
          <a:lstStyle/>
          <a:p>
            <a:r>
              <a:rPr lang="en-US" dirty="0" smtClean="0">
                <a:solidFill>
                  <a:srgbClr val="002060"/>
                </a:solidFill>
              </a:rPr>
              <a:t>Donor, Recipient and Center Characteristics</a:t>
            </a:r>
            <a:endParaRPr lang="en-US" dirty="0">
              <a:solidFill>
                <a:srgbClr val="002060"/>
              </a:solidFill>
            </a:endParaRPr>
          </a:p>
        </p:txBody>
      </p:sp>
      <p:grpSp>
        <p:nvGrpSpPr>
          <p:cNvPr id="9" name="Group 8"/>
          <p:cNvGrpSpPr/>
          <p:nvPr/>
        </p:nvGrpSpPr>
        <p:grpSpPr>
          <a:xfrm>
            <a:off x="2" y="6146792"/>
            <a:ext cx="4715932" cy="711201"/>
            <a:chOff x="2" y="6146792"/>
            <a:chExt cx="4715932" cy="711201"/>
          </a:xfrm>
        </p:grpSpPr>
        <p:grpSp>
          <p:nvGrpSpPr>
            <p:cNvPr id="11" name="Group 10"/>
            <p:cNvGrpSpPr/>
            <p:nvPr/>
          </p:nvGrpSpPr>
          <p:grpSpPr>
            <a:xfrm>
              <a:off x="2" y="6146792"/>
              <a:ext cx="4715932" cy="711201"/>
              <a:chOff x="1" y="6067776"/>
              <a:chExt cx="4952999" cy="790224"/>
            </a:xfrm>
          </p:grpSpPr>
          <p:pic>
            <p:nvPicPr>
              <p:cNvPr id="14" name="Picture 13"/>
              <p:cNvPicPr>
                <a:picLocks noChangeAspect="1"/>
              </p:cNvPicPr>
              <p:nvPr/>
            </p:nvPicPr>
            <p:blipFill>
              <a:blip r:embed="rId2" cstate="print"/>
              <a:stretch>
                <a:fillRect/>
              </a:stretch>
            </p:blipFill>
            <p:spPr>
              <a:xfrm>
                <a:off x="1" y="6172200"/>
                <a:ext cx="4952999" cy="685800"/>
              </a:xfrm>
              <a:prstGeom prst="rect">
                <a:avLst/>
              </a:prstGeom>
              <a:ln>
                <a:solidFill>
                  <a:schemeClr val="bg2"/>
                </a:solidFill>
              </a:ln>
            </p:spPr>
          </p:pic>
          <p:sp>
            <p:nvSpPr>
              <p:cNvPr id="15"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smtClean="0">
                    <a:solidFill>
                      <a:schemeClr val="bg1"/>
                    </a:solidFill>
                    <a:latin typeface="Arial"/>
                    <a:cs typeface="Arial"/>
                  </a:rPr>
                  <a:t>2018</a:t>
                </a:r>
                <a:endParaRPr lang="en-US" sz="2100" b="1" dirty="0">
                  <a:solidFill>
                    <a:schemeClr val="bg1"/>
                  </a:solidFill>
                  <a:latin typeface="Arial"/>
                  <a:cs typeface="Arial"/>
                </a:endParaRPr>
              </a:p>
            </p:txBody>
          </p:sp>
        </p:grpSp>
        <p:sp>
          <p:nvSpPr>
            <p:cNvPr id="13"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smtClean="0">
                  <a:solidFill>
                    <a:schemeClr val="bg1"/>
                  </a:solidFill>
                  <a:latin typeface="Arial"/>
                  <a:cs typeface="Arial"/>
                </a:rPr>
                <a:t>JHLT. 2018 Oct; 37(10): 1155-1206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29124776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228600" y="1524000"/>
          <a:ext cx="8610600" cy="4419600"/>
        </p:xfrm>
        <a:graphic>
          <a:graphicData uri="http://schemas.openxmlformats.org/drawingml/2006/chart">
            <c:chart xmlns:c="http://schemas.openxmlformats.org/drawingml/2006/chart" xmlns:r="http://schemas.openxmlformats.org/officeDocument/2006/relationships" r:id="rId3"/>
          </a:graphicData>
        </a:graphic>
      </p:graphicFrame>
      <p:sp>
        <p:nvSpPr>
          <p:cNvPr id="17" name="Title 1"/>
          <p:cNvSpPr txBox="1">
            <a:spLocks/>
          </p:cNvSpPr>
          <p:nvPr/>
        </p:nvSpPr>
        <p:spPr bwMode="auto">
          <a:xfrm>
            <a:off x="152400" y="169818"/>
            <a:ext cx="88392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Pediatric Heart-Lung Transplants</a:t>
            </a:r>
            <a:r>
              <a:rPr lang="en-US" sz="2400" kern="0" dirty="0" smtClean="0">
                <a:solidFill>
                  <a:srgbClr val="002060"/>
                </a:solidFill>
              </a:rPr>
              <a:t/>
            </a:r>
            <a:br>
              <a:rPr lang="en-US" sz="2400" kern="0" dirty="0" smtClean="0">
                <a:solidFill>
                  <a:srgbClr val="002060"/>
                </a:solidFill>
              </a:rPr>
            </a:br>
            <a:r>
              <a:rPr lang="en-US" sz="2400" kern="0" dirty="0" smtClean="0">
                <a:solidFill>
                  <a:srgbClr val="002060"/>
                </a:solidFill>
              </a:rPr>
              <a:t>Recipient Age Distribution</a:t>
            </a:r>
            <a:r>
              <a:rPr lang="en-US" sz="2000" kern="0" dirty="0" smtClean="0">
                <a:solidFill>
                  <a:srgbClr val="002060"/>
                </a:solidFill>
              </a:rPr>
              <a:t/>
            </a:r>
            <a:br>
              <a:rPr lang="en-US" sz="2000" kern="0" dirty="0" smtClean="0">
                <a:solidFill>
                  <a:srgbClr val="002060"/>
                </a:solidFill>
              </a:rPr>
            </a:br>
            <a:endParaRPr lang="en-US" sz="2000" kern="0" dirty="0">
              <a:solidFill>
                <a:srgbClr val="002060"/>
              </a:solidFill>
            </a:endParaRPr>
          </a:p>
        </p:txBody>
      </p:sp>
      <p:sp>
        <p:nvSpPr>
          <p:cNvPr id="3" name="title_cohort"/>
          <p:cNvSpPr txBox="1"/>
          <p:nvPr/>
        </p:nvSpPr>
        <p:spPr>
          <a:xfrm>
            <a:off x="1687068" y="912051"/>
            <a:ext cx="5791200" cy="400110"/>
          </a:xfrm>
          <a:prstGeom prst="rect">
            <a:avLst/>
          </a:prstGeom>
          <a:noFill/>
        </p:spPr>
        <p:txBody>
          <a:bodyPr wrap="square" rtlCol="0">
            <a:spAutoFit/>
          </a:bodyPr>
          <a:lstStyle/>
          <a:p>
            <a:pPr algn="ctr"/>
            <a:r>
              <a:rPr lang="en-US" sz="2000" b="1" kern="0" smtClean="0">
                <a:solidFill>
                  <a:srgbClr val="002060"/>
                </a:solidFill>
              </a:rPr>
              <a:t>(Transplants: January 1985 – June 2017)</a:t>
            </a:r>
            <a:endParaRPr lang="en-US" sz="2000" b="1" kern="0" dirty="0">
              <a:solidFill>
                <a:srgbClr val="002060"/>
              </a:solidFill>
            </a:endParaRPr>
          </a:p>
        </p:txBody>
      </p:sp>
      <p:grpSp>
        <p:nvGrpSpPr>
          <p:cNvPr id="12" name="Group 11"/>
          <p:cNvGrpSpPr/>
          <p:nvPr/>
        </p:nvGrpSpPr>
        <p:grpSpPr>
          <a:xfrm>
            <a:off x="2" y="6146792"/>
            <a:ext cx="4715932" cy="711201"/>
            <a:chOff x="2" y="6146792"/>
            <a:chExt cx="4715932" cy="711201"/>
          </a:xfrm>
        </p:grpSpPr>
        <p:grpSp>
          <p:nvGrpSpPr>
            <p:cNvPr id="13" name="Group 12"/>
            <p:cNvGrpSpPr/>
            <p:nvPr/>
          </p:nvGrpSpPr>
          <p:grpSpPr>
            <a:xfrm>
              <a:off x="2" y="6146792"/>
              <a:ext cx="4715932" cy="711201"/>
              <a:chOff x="1" y="6067776"/>
              <a:chExt cx="4952999" cy="790224"/>
            </a:xfrm>
          </p:grpSpPr>
          <p:pic>
            <p:nvPicPr>
              <p:cNvPr id="19" name="Picture 18"/>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0"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smtClean="0">
                    <a:solidFill>
                      <a:schemeClr val="bg1"/>
                    </a:solidFill>
                    <a:latin typeface="Arial"/>
                    <a:cs typeface="Arial"/>
                  </a:rPr>
                  <a:t>2018</a:t>
                </a:r>
                <a:endParaRPr lang="en-US" sz="2100" b="1" dirty="0">
                  <a:solidFill>
                    <a:schemeClr val="bg1"/>
                  </a:solidFill>
                  <a:latin typeface="Arial"/>
                  <a:cs typeface="Arial"/>
                </a:endParaRPr>
              </a:p>
            </p:txBody>
          </p:sp>
        </p:grpSp>
        <p:sp>
          <p:nvSpPr>
            <p:cNvPr id="18"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smtClean="0">
                  <a:solidFill>
                    <a:schemeClr val="bg1"/>
                  </a:solidFill>
                  <a:latin typeface="Arial"/>
                  <a:cs typeface="Arial"/>
                </a:rPr>
                <a:t>JHLT. 2018 Oct; 37(10): 1155-1206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222766409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228600" y="1524000"/>
          <a:ext cx="8610600" cy="4419600"/>
        </p:xfrm>
        <a:graphic>
          <a:graphicData uri="http://schemas.openxmlformats.org/drawingml/2006/chart">
            <c:chart xmlns:c="http://schemas.openxmlformats.org/drawingml/2006/chart" xmlns:r="http://schemas.openxmlformats.org/officeDocument/2006/relationships" r:id="rId3"/>
          </a:graphicData>
        </a:graphic>
      </p:graphicFrame>
      <p:sp>
        <p:nvSpPr>
          <p:cNvPr id="17" name="Title 1"/>
          <p:cNvSpPr txBox="1">
            <a:spLocks/>
          </p:cNvSpPr>
          <p:nvPr/>
        </p:nvSpPr>
        <p:spPr bwMode="auto">
          <a:xfrm>
            <a:off x="152400" y="152400"/>
            <a:ext cx="88392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Pediatric Heart-Lung Transplants</a:t>
            </a:r>
            <a:r>
              <a:rPr lang="en-US" sz="2800" kern="0" dirty="0" smtClean="0">
                <a:solidFill>
                  <a:srgbClr val="002060"/>
                </a:solidFill>
              </a:rPr>
              <a:t/>
            </a:r>
            <a:br>
              <a:rPr lang="en-US" sz="2800" kern="0" dirty="0" smtClean="0">
                <a:solidFill>
                  <a:srgbClr val="002060"/>
                </a:solidFill>
              </a:rPr>
            </a:br>
            <a:r>
              <a:rPr lang="en-US" sz="2400" kern="0" dirty="0" smtClean="0">
                <a:solidFill>
                  <a:srgbClr val="002060"/>
                </a:solidFill>
              </a:rPr>
              <a:t>Donor Age Distribution</a:t>
            </a:r>
            <a:r>
              <a:rPr lang="en-US" sz="2600" kern="0" dirty="0" smtClean="0">
                <a:solidFill>
                  <a:srgbClr val="002060"/>
                </a:solidFill>
              </a:rPr>
              <a:t/>
            </a:r>
            <a:br>
              <a:rPr lang="en-US" sz="2600" kern="0" dirty="0" smtClean="0">
                <a:solidFill>
                  <a:srgbClr val="002060"/>
                </a:solidFill>
              </a:rPr>
            </a:br>
            <a:endParaRPr lang="en-US" sz="2000" kern="0" dirty="0">
              <a:solidFill>
                <a:srgbClr val="002060"/>
              </a:solidFill>
            </a:endParaRPr>
          </a:p>
        </p:txBody>
      </p:sp>
      <p:sp>
        <p:nvSpPr>
          <p:cNvPr id="3" name="title_cohort"/>
          <p:cNvSpPr txBox="1"/>
          <p:nvPr/>
        </p:nvSpPr>
        <p:spPr>
          <a:xfrm>
            <a:off x="1714500" y="923157"/>
            <a:ext cx="5715000" cy="400110"/>
          </a:xfrm>
          <a:prstGeom prst="rect">
            <a:avLst/>
          </a:prstGeom>
          <a:noFill/>
        </p:spPr>
        <p:txBody>
          <a:bodyPr wrap="square" rtlCol="0">
            <a:spAutoFit/>
          </a:bodyPr>
          <a:lstStyle/>
          <a:p>
            <a:pPr algn="ctr"/>
            <a:r>
              <a:rPr lang="en-US" sz="2000" b="1" kern="0" smtClean="0">
                <a:solidFill>
                  <a:srgbClr val="002060"/>
                </a:solidFill>
              </a:rPr>
              <a:t>(Transplants: January 1985 – June 2017)</a:t>
            </a:r>
            <a:endParaRPr lang="en-US" sz="2000" b="1" dirty="0">
              <a:solidFill>
                <a:srgbClr val="002060"/>
              </a:solidFill>
            </a:endParaRPr>
          </a:p>
        </p:txBody>
      </p:sp>
      <p:grpSp>
        <p:nvGrpSpPr>
          <p:cNvPr id="12" name="Group 11"/>
          <p:cNvGrpSpPr/>
          <p:nvPr/>
        </p:nvGrpSpPr>
        <p:grpSpPr>
          <a:xfrm>
            <a:off x="2" y="6146792"/>
            <a:ext cx="4715932" cy="711201"/>
            <a:chOff x="2" y="6146792"/>
            <a:chExt cx="4715932" cy="711201"/>
          </a:xfrm>
        </p:grpSpPr>
        <p:grpSp>
          <p:nvGrpSpPr>
            <p:cNvPr id="13" name="Group 12"/>
            <p:cNvGrpSpPr/>
            <p:nvPr/>
          </p:nvGrpSpPr>
          <p:grpSpPr>
            <a:xfrm>
              <a:off x="2" y="6146792"/>
              <a:ext cx="4715932" cy="711201"/>
              <a:chOff x="1" y="6067776"/>
              <a:chExt cx="4952999" cy="790224"/>
            </a:xfrm>
          </p:grpSpPr>
          <p:pic>
            <p:nvPicPr>
              <p:cNvPr id="19" name="Picture 18"/>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0"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smtClean="0">
                    <a:solidFill>
                      <a:schemeClr val="bg1"/>
                    </a:solidFill>
                    <a:latin typeface="Arial"/>
                    <a:cs typeface="Arial"/>
                  </a:rPr>
                  <a:t>2018</a:t>
                </a:r>
                <a:endParaRPr lang="en-US" sz="2100" b="1" dirty="0">
                  <a:solidFill>
                    <a:schemeClr val="bg1"/>
                  </a:solidFill>
                  <a:latin typeface="Arial"/>
                  <a:cs typeface="Arial"/>
                </a:endParaRPr>
              </a:p>
            </p:txBody>
          </p:sp>
        </p:grpSp>
        <p:sp>
          <p:nvSpPr>
            <p:cNvPr id="18"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smtClean="0">
                  <a:solidFill>
                    <a:schemeClr val="bg1"/>
                  </a:solidFill>
                  <a:latin typeface="Arial"/>
                  <a:cs typeface="Arial"/>
                </a:rPr>
                <a:t>JHLT. 2018 Oct; 37(10): 1155-1206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31221505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8991600" cy="1143000"/>
          </a:xfrm>
        </p:spPr>
        <p:txBody>
          <a:bodyPr/>
          <a:lstStyle/>
          <a:p>
            <a:r>
              <a:rPr lang="en-US" sz="2600" dirty="0" smtClean="0">
                <a:solidFill>
                  <a:srgbClr val="002060"/>
                </a:solidFill>
              </a:rPr>
              <a:t>Pediatric Heart-Lung Transplants</a:t>
            </a:r>
            <a:r>
              <a:rPr lang="en-US" sz="2800" dirty="0" smtClean="0">
                <a:solidFill>
                  <a:srgbClr val="002060"/>
                </a:solidFill>
              </a:rPr>
              <a:t/>
            </a:r>
            <a:br>
              <a:rPr lang="en-US" sz="2800" dirty="0" smtClean="0">
                <a:solidFill>
                  <a:srgbClr val="002060"/>
                </a:solidFill>
              </a:rPr>
            </a:br>
            <a:r>
              <a:rPr lang="en-US" sz="2400" dirty="0" smtClean="0">
                <a:solidFill>
                  <a:srgbClr val="002060"/>
                </a:solidFill>
              </a:rPr>
              <a:t>Age Distribution by Year</a:t>
            </a:r>
            <a:endParaRPr lang="en-US" sz="2400" dirty="0">
              <a:solidFill>
                <a:srgbClr val="002060"/>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077525617"/>
              </p:ext>
            </p:extLst>
          </p:nvPr>
        </p:nvGraphicFramePr>
        <p:xfrm>
          <a:off x="228600" y="1143000"/>
          <a:ext cx="8610600" cy="46482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4953000" y="5715000"/>
            <a:ext cx="4038600" cy="1015663"/>
          </a:xfrm>
          <a:prstGeom prst="rect">
            <a:avLst/>
          </a:prstGeom>
          <a:noFill/>
        </p:spPr>
        <p:txBody>
          <a:bodyPr wrap="square" rtlCol="0">
            <a:spAutoFit/>
          </a:bodyPr>
          <a:lstStyle/>
          <a:p>
            <a:r>
              <a:rPr lang="en-US" sz="1200" b="1" dirty="0" smtClean="0">
                <a:solidFill>
                  <a:srgbClr val="002060"/>
                </a:solidFill>
              </a:rPr>
              <a:t>NOTE: This figure includes only the heart-lung transplants that are reported to the ISHLT Transplant Registry.  As such, this should not be construed as evidence that the number of pediatric heart-lung transplants worldwide has declined in recent years.</a:t>
            </a:r>
            <a:endParaRPr lang="en-US" dirty="0">
              <a:solidFill>
                <a:srgbClr val="002060"/>
              </a:solidFill>
            </a:endParaRPr>
          </a:p>
        </p:txBody>
      </p:sp>
      <p:grpSp>
        <p:nvGrpSpPr>
          <p:cNvPr id="10" name="Group 9"/>
          <p:cNvGrpSpPr/>
          <p:nvPr/>
        </p:nvGrpSpPr>
        <p:grpSpPr>
          <a:xfrm>
            <a:off x="2" y="6146792"/>
            <a:ext cx="4715932" cy="711201"/>
            <a:chOff x="2" y="6146792"/>
            <a:chExt cx="4715932" cy="711201"/>
          </a:xfrm>
        </p:grpSpPr>
        <p:grpSp>
          <p:nvGrpSpPr>
            <p:cNvPr id="13" name="Group 12"/>
            <p:cNvGrpSpPr/>
            <p:nvPr/>
          </p:nvGrpSpPr>
          <p:grpSpPr>
            <a:xfrm>
              <a:off x="2" y="6146792"/>
              <a:ext cx="4715932" cy="711201"/>
              <a:chOff x="1" y="6067776"/>
              <a:chExt cx="4952999" cy="790224"/>
            </a:xfrm>
          </p:grpSpPr>
          <p:pic>
            <p:nvPicPr>
              <p:cNvPr id="15" name="Picture 14"/>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19"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smtClean="0">
                    <a:solidFill>
                      <a:schemeClr val="bg1"/>
                    </a:solidFill>
                    <a:latin typeface="Arial"/>
                    <a:cs typeface="Arial"/>
                  </a:rPr>
                  <a:t>2018</a:t>
                </a:r>
                <a:endParaRPr lang="en-US" sz="2100" b="1" dirty="0">
                  <a:solidFill>
                    <a:schemeClr val="bg1"/>
                  </a:solidFill>
                  <a:latin typeface="Arial"/>
                  <a:cs typeface="Arial"/>
                </a:endParaRPr>
              </a:p>
            </p:txBody>
          </p:sp>
        </p:grpSp>
        <p:sp>
          <p:nvSpPr>
            <p:cNvPr id="14"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smtClean="0">
                  <a:solidFill>
                    <a:schemeClr val="bg1"/>
                  </a:solidFill>
                  <a:latin typeface="Arial"/>
                  <a:cs typeface="Arial"/>
                </a:rPr>
                <a:t>JHLT. 2018 Oct; 37(10): 1155-1206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50289060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2"/>
          <p:cNvSpPr>
            <a:spLocks noGrp="1" noChangeArrowheads="1"/>
          </p:cNvSpPr>
          <p:nvPr>
            <p:ph type="title"/>
          </p:nvPr>
        </p:nvSpPr>
        <p:spPr>
          <a:xfrm>
            <a:off x="0" y="152400"/>
            <a:ext cx="9144000" cy="1143000"/>
          </a:xfrm>
        </p:spPr>
        <p:txBody>
          <a:bodyPr/>
          <a:lstStyle/>
          <a:p>
            <a:r>
              <a:rPr lang="en-US" sz="2600" dirty="0" smtClean="0">
                <a:solidFill>
                  <a:srgbClr val="002060"/>
                </a:solidFill>
              </a:rPr>
              <a:t>Pediatric Heart-Lung Retransplants</a:t>
            </a:r>
            <a:br>
              <a:rPr lang="en-US" sz="2600" dirty="0" smtClean="0">
                <a:solidFill>
                  <a:srgbClr val="002060"/>
                </a:solidFill>
              </a:rPr>
            </a:br>
            <a:r>
              <a:rPr lang="en-US" sz="2400" dirty="0" smtClean="0">
                <a:solidFill>
                  <a:srgbClr val="002060"/>
                </a:solidFill>
              </a:rPr>
              <a:t>by Year of Retransplant</a:t>
            </a:r>
            <a:endParaRPr lang="en-US" sz="2000" dirty="0" smtClean="0">
              <a:solidFill>
                <a:srgbClr val="002060"/>
              </a:solidFill>
            </a:endParaRPr>
          </a:p>
        </p:txBody>
      </p:sp>
      <p:sp>
        <p:nvSpPr>
          <p:cNvPr id="8196" name="Rectangle 8"/>
          <p:cNvSpPr>
            <a:spLocks noChangeArrowheads="1"/>
          </p:cNvSpPr>
          <p:nvPr/>
        </p:nvSpPr>
        <p:spPr bwMode="auto">
          <a:xfrm>
            <a:off x="1066800" y="6553200"/>
            <a:ext cx="184150" cy="304800"/>
          </a:xfrm>
          <a:prstGeom prst="rect">
            <a:avLst/>
          </a:prstGeom>
          <a:noFill/>
          <a:ln w="12700" algn="ctr">
            <a:noFill/>
            <a:miter lim="800000"/>
            <a:headEnd/>
            <a:tailEnd/>
          </a:ln>
        </p:spPr>
        <p:txBody>
          <a:bodyPr wrap="none" anchor="ctr">
            <a:spAutoFit/>
          </a:bodyPr>
          <a:lstStyle/>
          <a:p>
            <a:endParaRPr lang="en-US" sz="1400" dirty="0">
              <a:solidFill>
                <a:srgbClr val="FFFF00"/>
              </a:solidFill>
            </a:endParaRPr>
          </a:p>
        </p:txBody>
      </p:sp>
      <p:sp>
        <p:nvSpPr>
          <p:cNvPr id="8197" name="Text Box 14"/>
          <p:cNvSpPr txBox="1">
            <a:spLocks noChangeArrowheads="1"/>
          </p:cNvSpPr>
          <p:nvPr/>
        </p:nvSpPr>
        <p:spPr bwMode="auto">
          <a:xfrm>
            <a:off x="5257800" y="6240774"/>
            <a:ext cx="3505200" cy="461665"/>
          </a:xfrm>
          <a:prstGeom prst="rect">
            <a:avLst/>
          </a:prstGeom>
          <a:noFill/>
          <a:ln w="12700">
            <a:noFill/>
            <a:miter lim="800000"/>
            <a:headEnd/>
            <a:tailEnd/>
          </a:ln>
        </p:spPr>
        <p:txBody>
          <a:bodyPr wrap="square">
            <a:spAutoFit/>
          </a:bodyPr>
          <a:lstStyle/>
          <a:p>
            <a:pPr>
              <a:spcBef>
                <a:spcPct val="50000"/>
              </a:spcBef>
            </a:pPr>
            <a:r>
              <a:rPr lang="en-US" sz="1200" b="1" dirty="0">
                <a:solidFill>
                  <a:srgbClr val="002060"/>
                </a:solidFill>
              </a:rPr>
              <a:t>Only patients who were less than 18 years old at the time of </a:t>
            </a:r>
            <a:r>
              <a:rPr lang="en-US" sz="1200" b="1" dirty="0" smtClean="0">
                <a:solidFill>
                  <a:srgbClr val="002060"/>
                </a:solidFill>
              </a:rPr>
              <a:t>retransplant </a:t>
            </a:r>
            <a:r>
              <a:rPr lang="en-US" sz="1200" b="1" dirty="0">
                <a:solidFill>
                  <a:srgbClr val="002060"/>
                </a:solidFill>
              </a:rPr>
              <a:t>are included.</a:t>
            </a:r>
          </a:p>
        </p:txBody>
      </p:sp>
      <p:graphicFrame>
        <p:nvGraphicFramePr>
          <p:cNvPr id="11" name="Chart 10"/>
          <p:cNvGraphicFramePr/>
          <p:nvPr>
            <p:extLst>
              <p:ext uri="{D42A27DB-BD31-4B8C-83A1-F6EECF244321}">
                <p14:modId xmlns:p14="http://schemas.microsoft.com/office/powerpoint/2010/main" val="2325757279"/>
              </p:ext>
            </p:extLst>
          </p:nvPr>
        </p:nvGraphicFramePr>
        <p:xfrm>
          <a:off x="304800" y="1066800"/>
          <a:ext cx="8686800" cy="5079992"/>
        </p:xfrm>
        <a:graphic>
          <a:graphicData uri="http://schemas.openxmlformats.org/drawingml/2006/chart">
            <c:chart xmlns:c="http://schemas.openxmlformats.org/drawingml/2006/chart" xmlns:r="http://schemas.openxmlformats.org/officeDocument/2006/relationships" r:id="rId3"/>
          </a:graphicData>
        </a:graphic>
      </p:graphicFrame>
      <p:grpSp>
        <p:nvGrpSpPr>
          <p:cNvPr id="12" name="Group 11"/>
          <p:cNvGrpSpPr/>
          <p:nvPr/>
        </p:nvGrpSpPr>
        <p:grpSpPr>
          <a:xfrm>
            <a:off x="2" y="6146792"/>
            <a:ext cx="4715932" cy="711201"/>
            <a:chOff x="2" y="6146792"/>
            <a:chExt cx="4715932" cy="711201"/>
          </a:xfrm>
        </p:grpSpPr>
        <p:grpSp>
          <p:nvGrpSpPr>
            <p:cNvPr id="13" name="Group 12"/>
            <p:cNvGrpSpPr/>
            <p:nvPr/>
          </p:nvGrpSpPr>
          <p:grpSpPr>
            <a:xfrm>
              <a:off x="2" y="6146792"/>
              <a:ext cx="4715932" cy="711201"/>
              <a:chOff x="1" y="6067776"/>
              <a:chExt cx="4952999" cy="790224"/>
            </a:xfrm>
          </p:grpSpPr>
          <p:pic>
            <p:nvPicPr>
              <p:cNvPr id="20" name="Picture 19"/>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1"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smtClean="0">
                    <a:solidFill>
                      <a:schemeClr val="bg1"/>
                    </a:solidFill>
                    <a:latin typeface="Arial"/>
                    <a:cs typeface="Arial"/>
                  </a:rPr>
                  <a:t>2018</a:t>
                </a:r>
                <a:endParaRPr lang="en-US" sz="2100" b="1" dirty="0">
                  <a:solidFill>
                    <a:schemeClr val="bg1"/>
                  </a:solidFill>
                  <a:latin typeface="Arial"/>
                  <a:cs typeface="Arial"/>
                </a:endParaRPr>
              </a:p>
            </p:txBody>
          </p:sp>
        </p:grpSp>
        <p:sp>
          <p:nvSpPr>
            <p:cNvPr id="14"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smtClean="0">
                  <a:solidFill>
                    <a:schemeClr val="bg1"/>
                  </a:solidFill>
                  <a:latin typeface="Arial"/>
                  <a:cs typeface="Arial"/>
                </a:rPr>
                <a:t>JHLT. 2018 Oct; 37(10): 1155-1206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310238364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304800" y="1143000"/>
          <a:ext cx="8610600" cy="4953000"/>
        </p:xfrm>
        <a:graphic>
          <a:graphicData uri="http://schemas.openxmlformats.org/drawingml/2006/chart">
            <c:chart xmlns:c="http://schemas.openxmlformats.org/drawingml/2006/chart" xmlns:r="http://schemas.openxmlformats.org/officeDocument/2006/relationships" r:id="rId3"/>
          </a:graphicData>
        </a:graphic>
      </p:graphicFrame>
      <p:sp>
        <p:nvSpPr>
          <p:cNvPr id="10" name="TextBox 9"/>
          <p:cNvSpPr txBox="1"/>
          <p:nvPr/>
        </p:nvSpPr>
        <p:spPr>
          <a:xfrm>
            <a:off x="5029200" y="6248400"/>
            <a:ext cx="3886200" cy="461665"/>
          </a:xfrm>
          <a:prstGeom prst="rect">
            <a:avLst/>
          </a:prstGeom>
          <a:noFill/>
        </p:spPr>
        <p:txBody>
          <a:bodyPr wrap="square" rtlCol="0">
            <a:spAutoFit/>
          </a:bodyPr>
          <a:lstStyle/>
          <a:p>
            <a:r>
              <a:rPr lang="en-US" sz="1200" b="1" dirty="0" smtClean="0">
                <a:solidFill>
                  <a:srgbClr val="002060"/>
                </a:solidFill>
              </a:rPr>
              <a:t>Analysis includes deceased and living donor transplants.</a:t>
            </a:r>
            <a:endParaRPr lang="en-US" sz="1200" dirty="0">
              <a:solidFill>
                <a:srgbClr val="002060"/>
              </a:solidFill>
            </a:endParaRPr>
          </a:p>
        </p:txBody>
      </p:sp>
      <p:sp>
        <p:nvSpPr>
          <p:cNvPr id="19" name="Title 1"/>
          <p:cNvSpPr txBox="1">
            <a:spLocks/>
          </p:cNvSpPr>
          <p:nvPr/>
        </p:nvSpPr>
        <p:spPr bwMode="auto">
          <a:xfrm>
            <a:off x="228600" y="315469"/>
            <a:ext cx="8610600" cy="827531"/>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Pediatric Heart-Lung Retransplants</a:t>
            </a:r>
            <a:r>
              <a:rPr lang="en-US" sz="2800" kern="0" dirty="0" smtClean="0">
                <a:solidFill>
                  <a:srgbClr val="002060"/>
                </a:solidFill>
              </a:rPr>
              <a:t/>
            </a:r>
            <a:br>
              <a:rPr lang="en-US" sz="2800" kern="0" dirty="0" smtClean="0">
                <a:solidFill>
                  <a:srgbClr val="002060"/>
                </a:solidFill>
              </a:rPr>
            </a:br>
            <a:endParaRPr lang="en-US" sz="2000" kern="0" dirty="0">
              <a:solidFill>
                <a:srgbClr val="002060"/>
              </a:solidFill>
            </a:endParaRPr>
          </a:p>
        </p:txBody>
      </p:sp>
      <p:sp>
        <p:nvSpPr>
          <p:cNvPr id="3" name="title_cohort"/>
          <p:cNvSpPr txBox="1"/>
          <p:nvPr/>
        </p:nvSpPr>
        <p:spPr>
          <a:xfrm>
            <a:off x="1858434" y="723900"/>
            <a:ext cx="5715000" cy="400110"/>
          </a:xfrm>
          <a:prstGeom prst="rect">
            <a:avLst/>
          </a:prstGeom>
          <a:noFill/>
        </p:spPr>
        <p:txBody>
          <a:bodyPr wrap="square" rtlCol="0">
            <a:spAutoFit/>
          </a:bodyPr>
          <a:lstStyle/>
          <a:p>
            <a:r>
              <a:rPr lang="en-US" sz="2000" b="1" kern="0" smtClean="0">
                <a:solidFill>
                  <a:srgbClr val="002060"/>
                </a:solidFill>
              </a:rPr>
              <a:t>(Retransplants: January 1985 – June 2017)</a:t>
            </a:r>
            <a:endParaRPr lang="en-US" sz="2000" b="1" kern="0" dirty="0">
              <a:solidFill>
                <a:srgbClr val="002060"/>
              </a:solidFill>
            </a:endParaRPr>
          </a:p>
        </p:txBody>
      </p:sp>
      <p:grpSp>
        <p:nvGrpSpPr>
          <p:cNvPr id="13" name="Group 12"/>
          <p:cNvGrpSpPr/>
          <p:nvPr/>
        </p:nvGrpSpPr>
        <p:grpSpPr>
          <a:xfrm>
            <a:off x="2" y="6146792"/>
            <a:ext cx="4715932" cy="711201"/>
            <a:chOff x="2" y="6146792"/>
            <a:chExt cx="4715932" cy="711201"/>
          </a:xfrm>
        </p:grpSpPr>
        <p:grpSp>
          <p:nvGrpSpPr>
            <p:cNvPr id="14" name="Group 13"/>
            <p:cNvGrpSpPr/>
            <p:nvPr/>
          </p:nvGrpSpPr>
          <p:grpSpPr>
            <a:xfrm>
              <a:off x="2" y="6146792"/>
              <a:ext cx="4715932" cy="711201"/>
              <a:chOff x="1" y="6067776"/>
              <a:chExt cx="4952999" cy="790224"/>
            </a:xfrm>
          </p:grpSpPr>
          <p:pic>
            <p:nvPicPr>
              <p:cNvPr id="20" name="Picture 19"/>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1"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smtClean="0">
                    <a:solidFill>
                      <a:schemeClr val="bg1"/>
                    </a:solidFill>
                    <a:latin typeface="Arial"/>
                    <a:cs typeface="Arial"/>
                  </a:rPr>
                  <a:t>2018</a:t>
                </a:r>
                <a:endParaRPr lang="en-US" sz="2100" b="1" dirty="0">
                  <a:solidFill>
                    <a:schemeClr val="bg1"/>
                  </a:solidFill>
                  <a:latin typeface="Arial"/>
                  <a:cs typeface="Arial"/>
                </a:endParaRPr>
              </a:p>
            </p:txBody>
          </p:sp>
        </p:grpSp>
        <p:sp>
          <p:nvSpPr>
            <p:cNvPr id="15"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smtClean="0">
                  <a:solidFill>
                    <a:schemeClr val="bg1"/>
                  </a:solidFill>
                  <a:latin typeface="Arial"/>
                  <a:cs typeface="Arial"/>
                </a:rPr>
                <a:t>JHLT. 2018 Oct; 37(10): 1155-1206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193048431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914400"/>
          </a:xfrm>
        </p:spPr>
        <p:txBody>
          <a:bodyPr/>
          <a:lstStyle/>
          <a:p>
            <a:r>
              <a:rPr lang="en-US" sz="2600" dirty="0" smtClean="0">
                <a:solidFill>
                  <a:srgbClr val="002060"/>
                </a:solidFill>
              </a:rPr>
              <a:t>Pediatric Heart-Lung Transplants</a:t>
            </a:r>
            <a:r>
              <a:rPr lang="en-US" sz="2800" dirty="0" smtClean="0">
                <a:solidFill>
                  <a:srgbClr val="002060"/>
                </a:solidFill>
              </a:rPr>
              <a:t/>
            </a:r>
            <a:br>
              <a:rPr lang="en-US" sz="2800" dirty="0" smtClean="0">
                <a:solidFill>
                  <a:srgbClr val="002060"/>
                </a:solidFill>
              </a:rPr>
            </a:br>
            <a:r>
              <a:rPr lang="en-US" sz="2400" dirty="0" smtClean="0">
                <a:solidFill>
                  <a:srgbClr val="002060"/>
                </a:solidFill>
              </a:rPr>
              <a:t>Age Distribution by Era of Transplant</a:t>
            </a:r>
            <a:endParaRPr lang="en-US" sz="2400" dirty="0">
              <a:solidFill>
                <a:srgbClr val="002060"/>
              </a:solidFill>
            </a:endParaRPr>
          </a:p>
        </p:txBody>
      </p:sp>
      <p:graphicFrame>
        <p:nvGraphicFramePr>
          <p:cNvPr id="10" name="Content Placeholder 9"/>
          <p:cNvGraphicFramePr>
            <a:graphicFrameLocks noGrp="1"/>
          </p:cNvGraphicFramePr>
          <p:nvPr>
            <p:ph idx="1"/>
            <p:extLst/>
          </p:nvPr>
        </p:nvGraphicFramePr>
        <p:xfrm>
          <a:off x="0" y="1143000"/>
          <a:ext cx="9144000" cy="48768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2015 Oct; 34(10): 1255-1263</a:t>
            </a:r>
            <a:endParaRPr lang="en-US" sz="900" b="1" dirty="0">
              <a:solidFill>
                <a:schemeClr val="bg1"/>
              </a:solidFill>
              <a:latin typeface="Arial"/>
              <a:cs typeface="Arial"/>
            </a:endParaRPr>
          </a:p>
        </p:txBody>
      </p:sp>
      <p:grpSp>
        <p:nvGrpSpPr>
          <p:cNvPr id="13" name="Group 12"/>
          <p:cNvGrpSpPr/>
          <p:nvPr/>
        </p:nvGrpSpPr>
        <p:grpSpPr>
          <a:xfrm>
            <a:off x="2" y="6146792"/>
            <a:ext cx="4715932" cy="711201"/>
            <a:chOff x="2" y="6146792"/>
            <a:chExt cx="4715932" cy="711201"/>
          </a:xfrm>
        </p:grpSpPr>
        <p:grpSp>
          <p:nvGrpSpPr>
            <p:cNvPr id="14" name="Group 13"/>
            <p:cNvGrpSpPr/>
            <p:nvPr/>
          </p:nvGrpSpPr>
          <p:grpSpPr>
            <a:xfrm>
              <a:off x="2" y="6146792"/>
              <a:ext cx="4715932" cy="711201"/>
              <a:chOff x="1" y="6067776"/>
              <a:chExt cx="4952999" cy="790224"/>
            </a:xfrm>
          </p:grpSpPr>
          <p:pic>
            <p:nvPicPr>
              <p:cNvPr id="19" name="Picture 18"/>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0"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smtClean="0">
                    <a:solidFill>
                      <a:schemeClr val="bg1"/>
                    </a:solidFill>
                    <a:latin typeface="Arial"/>
                    <a:cs typeface="Arial"/>
                  </a:rPr>
                  <a:t>2018</a:t>
                </a:r>
                <a:endParaRPr lang="en-US" sz="2100" b="1" dirty="0">
                  <a:solidFill>
                    <a:schemeClr val="bg1"/>
                  </a:solidFill>
                  <a:latin typeface="Arial"/>
                  <a:cs typeface="Arial"/>
                </a:endParaRPr>
              </a:p>
            </p:txBody>
          </p:sp>
        </p:grpSp>
        <p:sp>
          <p:nvSpPr>
            <p:cNvPr id="18"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smtClean="0">
                  <a:solidFill>
                    <a:schemeClr val="bg1"/>
                  </a:solidFill>
                  <a:latin typeface="Arial"/>
                  <a:cs typeface="Arial"/>
                </a:rPr>
                <a:t>JHLT. 2018 Oct; 37(10): 1155-1206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4107319086"/>
      </p:ext>
    </p:extLst>
  </p:cSld>
  <p:clrMapOvr>
    <a:masterClrMapping/>
  </p:clrMapOvr>
  <p:timing>
    <p:tnLst>
      <p:par>
        <p:cTn id="1" dur="indefinite" restart="never" nodeType="tmRoot"/>
      </p:par>
    </p:tnLst>
  </p:timing>
</p:sld>
</file>

<file path=ppt/theme/theme1.xml><?xml version="1.0" encoding="utf-8"?>
<a:theme xmlns:a="http://schemas.openxmlformats.org/drawingml/2006/main" name="UNOSTemplate">
  <a:themeElements>
    <a:clrScheme name="Blank Presentation 13">
      <a:dk1>
        <a:srgbClr val="000000"/>
      </a:dk1>
      <a:lt1>
        <a:srgbClr val="FFFFFF"/>
      </a:lt1>
      <a:dk2>
        <a:srgbClr val="00004C"/>
      </a:dk2>
      <a:lt2>
        <a:srgbClr val="FFCC00"/>
      </a:lt2>
      <a:accent1>
        <a:srgbClr val="99CC66"/>
      </a:accent1>
      <a:accent2>
        <a:srgbClr val="B97E33"/>
      </a:accent2>
      <a:accent3>
        <a:srgbClr val="AAAAB2"/>
      </a:accent3>
      <a:accent4>
        <a:srgbClr val="DADADA"/>
      </a:accent4>
      <a:accent5>
        <a:srgbClr val="CAE2B8"/>
      </a:accent5>
      <a:accent6>
        <a:srgbClr val="A7722D"/>
      </a:accent6>
      <a:hlink>
        <a:srgbClr val="4C97CC"/>
      </a:hlink>
      <a:folHlink>
        <a:srgbClr val="6633CC"/>
      </a:folHlink>
    </a:clrScheme>
    <a:fontScheme name="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Verdana"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Verdana"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ank Presentation 13">
        <a:dk1>
          <a:srgbClr val="000000"/>
        </a:dk1>
        <a:lt1>
          <a:srgbClr val="FFFFFF"/>
        </a:lt1>
        <a:dk2>
          <a:srgbClr val="00004C"/>
        </a:dk2>
        <a:lt2>
          <a:srgbClr val="FFCC00"/>
        </a:lt2>
        <a:accent1>
          <a:srgbClr val="99CC66"/>
        </a:accent1>
        <a:accent2>
          <a:srgbClr val="B97E33"/>
        </a:accent2>
        <a:accent3>
          <a:srgbClr val="AAAAB2"/>
        </a:accent3>
        <a:accent4>
          <a:srgbClr val="DADADA"/>
        </a:accent4>
        <a:accent5>
          <a:srgbClr val="CAE2B8"/>
        </a:accent5>
        <a:accent6>
          <a:srgbClr val="A7722D"/>
        </a:accent6>
        <a:hlink>
          <a:srgbClr val="4C97CC"/>
        </a:hlink>
        <a:folHlink>
          <a:srgbClr val="6633CC"/>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documentManagement/>
</p:properties>
</file>

<file path=customXml/item2.xml><?xml version="1.0" encoding="utf-8"?>
<?mso-contentType ?>
<customXsn xmlns="http://schemas.microsoft.com/office/2006/metadata/customXsn">
  <xsnLocation>http://departments/research/PMO/Private/Document Management and Control/Templates/Document Request and Tracking Form.doc</xsnLocation>
  <cached>True</cached>
  <openByDefault>False</openByDefault>
  <xsnScope>http://departments/research/Staff/ISHLT</xsnScope>
</customXsn>
</file>

<file path=customXml/item3.xml><?xml version="1.0" encoding="utf-8"?>
<ct:contentTypeSchema xmlns:ct="http://schemas.microsoft.com/office/2006/metadata/contentType" xmlns:ma="http://schemas.microsoft.com/office/2006/metadata/properties/metaAttributes" ct:_="" ma:_="" ma:contentTypeName="Document" ma:contentTypeID="0x0101003C4A9236091AB348876378E1F235635F" ma:contentTypeVersion="0" ma:contentTypeDescription="Create a new document." ma:contentTypeScope="" ma:versionID="b8d2993a86a15f6ae2380fc1e2ee2d99">
  <xsd:schema xmlns:xsd="http://www.w3.org/2001/XMLSchema" xmlns:xs="http://www.w3.org/2001/XMLSchema" xmlns:p="http://schemas.microsoft.com/office/2006/metadata/properties" targetNamespace="http://schemas.microsoft.com/office/2006/metadata/properties" ma:root="true" ma:fieldsID="1b05d82d297216baf5b26c55225140df">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91805D6-AC72-435D-A51A-1C2C01D7BD28}">
  <ds:schemaRefs>
    <ds:schemaRef ds:uri="http://schemas.openxmlformats.org/package/2006/metadata/core-properties"/>
    <ds:schemaRef ds:uri="http://purl.org/dc/terms/"/>
    <ds:schemaRef ds:uri="http://schemas.microsoft.com/office/2006/documentManagement/types"/>
    <ds:schemaRef ds:uri="http://purl.org/dc/dcmitype/"/>
    <ds:schemaRef ds:uri="http://schemas.microsoft.com/office/infopath/2007/PartnerControls"/>
    <ds:schemaRef ds:uri="http://purl.org/dc/elements/1.1/"/>
    <ds:schemaRef ds:uri="http://www.w3.org/XML/1998/namespace"/>
    <ds:schemaRef ds:uri="1df23a4e-d417-4e0a-a778-b7db59ac479a"/>
    <ds:schemaRef ds:uri="http://schemas.microsoft.com/office/2006/metadata/properties"/>
  </ds:schemaRefs>
</ds:datastoreItem>
</file>

<file path=customXml/itemProps2.xml><?xml version="1.0" encoding="utf-8"?>
<ds:datastoreItem xmlns:ds="http://schemas.openxmlformats.org/officeDocument/2006/customXml" ds:itemID="{AF872129-1255-43EB-BF43-BD5F4D767695}">
  <ds:schemaRefs>
    <ds:schemaRef ds:uri="http://schemas.microsoft.com/office/2006/metadata/customXsn"/>
  </ds:schemaRefs>
</ds:datastoreItem>
</file>

<file path=customXml/itemProps3.xml><?xml version="1.0" encoding="utf-8"?>
<ds:datastoreItem xmlns:ds="http://schemas.openxmlformats.org/officeDocument/2006/customXml" ds:itemID="{8B8665C4-8ACA-4B0C-958C-91E5AABCA544}"/>
</file>

<file path=customXml/itemProps4.xml><?xml version="1.0" encoding="utf-8"?>
<ds:datastoreItem xmlns:ds="http://schemas.openxmlformats.org/officeDocument/2006/customXml" ds:itemID="{867B47CE-0255-4774-B4EC-289B3F01EA0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UNOSTemplate</Template>
  <TotalTime>3590</TotalTime>
  <Words>1797</Words>
  <Application>Microsoft Office PowerPoint</Application>
  <PresentationFormat>On-screen Show (4:3)</PresentationFormat>
  <Paragraphs>279</Paragraphs>
  <Slides>24</Slides>
  <Notes>21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Calibri</vt:lpstr>
      <vt:lpstr>Times</vt:lpstr>
      <vt:lpstr>Webdings</vt:lpstr>
      <vt:lpstr>UNOSTemplate</vt:lpstr>
      <vt:lpstr>HEART-LUNG TRANSPLANTATION</vt:lpstr>
      <vt:lpstr>Table of Contents</vt:lpstr>
      <vt:lpstr>Donor, Recipient and Center Characteristics</vt:lpstr>
      <vt:lpstr>PowerPoint Presentation</vt:lpstr>
      <vt:lpstr>PowerPoint Presentation</vt:lpstr>
      <vt:lpstr>Pediatric Heart-Lung Transplants Age Distribution by Year</vt:lpstr>
      <vt:lpstr>Pediatric Heart-Lung Retransplants by Year of Retransplant</vt:lpstr>
      <vt:lpstr>PowerPoint Presentation</vt:lpstr>
      <vt:lpstr>Pediatric Heart-Lung Transplants Age Distribution by Era of Transplant</vt:lpstr>
      <vt:lpstr>PowerPoint Presentation</vt:lpstr>
      <vt:lpstr>Pediatric Heart-Lung Transplants Number of Centers Reporting Transplants  by Center Volume</vt:lpstr>
      <vt:lpstr>PowerPoint Presentation</vt:lpstr>
      <vt:lpstr>PowerPoint Presentation</vt:lpstr>
      <vt:lpstr>PowerPoint Presentation</vt:lpstr>
      <vt:lpstr>PowerPoint Presentation</vt:lpstr>
      <vt:lpstr>Post-Transplant: Survival and Other Outcomes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UNOS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ISHLT Registry Slides</dc:title>
  <dc:creator>Manny Carwile</dc:creator>
  <cp:lastModifiedBy>Cherri Taylor</cp:lastModifiedBy>
  <cp:revision>827</cp:revision>
  <dcterms:created xsi:type="dcterms:W3CDTF">2009-06-30T12:53:17Z</dcterms:created>
  <dcterms:modified xsi:type="dcterms:W3CDTF">2018-10-12T18:58:25Z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0x0101003C4A9236091AB348876378E1F235635F</vt:lpwstr>
  </property>
</Properties>
</file>