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notesSlides/notesSlide7.xml" ContentType="application/vnd.openxmlformats-officedocument.presentationml.notesSlide+xml"/>
  <Override PartName="/ppt/charts/chart7.xml" ContentType="application/vnd.openxmlformats-officedocument.drawingml.chart+xml"/>
  <Override PartName="/ppt/notesSlides/notesSlide8.xml" ContentType="application/vnd.openxmlformats-officedocument.presentationml.notesSlide+xml"/>
  <Override PartName="/ppt/charts/chart8.xml" ContentType="application/vnd.openxmlformats-officedocument.drawingml.chart+xml"/>
  <Override PartName="/ppt/drawings/drawing1.xml" ContentType="application/vnd.openxmlformats-officedocument.drawingml.chartshapes+xml"/>
  <Override PartName="/ppt/notesSlides/notesSlide9.xml" ContentType="application/vnd.openxmlformats-officedocument.presentationml.notesSlide+xml"/>
  <Override PartName="/ppt/charts/chart9.xml" ContentType="application/vnd.openxmlformats-officedocument.drawingml.chart+xml"/>
  <Override PartName="/ppt/notesSlides/notesSlide10.xml" ContentType="application/vnd.openxmlformats-officedocument.presentationml.notesSlide+xml"/>
  <Override PartName="/ppt/charts/chart10.xml" ContentType="application/vnd.openxmlformats-officedocument.drawingml.chart+xml"/>
  <Override PartName="/ppt/notesSlides/notesSlide11.xml" ContentType="application/vnd.openxmlformats-officedocument.presentationml.notesSlide+xml"/>
  <Override PartName="/ppt/charts/chart11.xml" ContentType="application/vnd.openxmlformats-officedocument.drawingml.chart+xml"/>
  <Override PartName="/ppt/notesSlides/notesSlide12.xml" ContentType="application/vnd.openxmlformats-officedocument.presentationml.notesSlide+xml"/>
  <Override PartName="/ppt/charts/chart12.xml" ContentType="application/vnd.openxmlformats-officedocument.drawingml.chart+xml"/>
  <Override PartName="/ppt/notesSlides/notesSlide13.xml" ContentType="application/vnd.openxmlformats-officedocument.presentationml.notesSlide+xml"/>
  <Override PartName="/ppt/charts/chart13.xml" ContentType="application/vnd.openxmlformats-officedocument.drawingml.chart+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20"/>
  </p:notesMasterIdLst>
  <p:sldIdLst>
    <p:sldId id="270" r:id="rId6"/>
    <p:sldId id="283" r:id="rId7"/>
    <p:sldId id="271" r:id="rId8"/>
    <p:sldId id="272" r:id="rId9"/>
    <p:sldId id="273" r:id="rId10"/>
    <p:sldId id="274" r:id="rId11"/>
    <p:sldId id="275" r:id="rId12"/>
    <p:sldId id="276" r:id="rId13"/>
    <p:sldId id="277" r:id="rId14"/>
    <p:sldId id="278" r:id="rId15"/>
    <p:sldId id="279" r:id="rId16"/>
    <p:sldId id="280" r:id="rId17"/>
    <p:sldId id="281" r:id="rId18"/>
    <p:sldId id="28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FFFF00"/>
    <a:srgbClr val="00FFFF"/>
    <a:srgbClr val="00FF00"/>
    <a:srgbClr val="006600"/>
    <a:srgbClr val="00CC99"/>
    <a:srgbClr val="33CC33"/>
    <a:srgbClr val="008000"/>
    <a:srgbClr val="009999"/>
    <a:srgbClr val="33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187" autoAdjust="0"/>
    <p:restoredTop sz="92743" autoAdjust="0"/>
  </p:normalViewPr>
  <p:slideViewPr>
    <p:cSldViewPr>
      <p:cViewPr varScale="1">
        <p:scale>
          <a:sx n="76" d="100"/>
          <a:sy n="76" d="100"/>
        </p:scale>
        <p:origin x="1860" y="96"/>
      </p:cViewPr>
      <p:guideLst>
        <p:guide orient="horz" pos="2160"/>
        <p:guide pos="2880"/>
      </p:guideLst>
    </p:cSldViewPr>
  </p:slideViewPr>
  <p:notesTextViewPr>
    <p:cViewPr>
      <p:scale>
        <a:sx n="3" d="2"/>
        <a:sy n="3" d="2"/>
      </p:scale>
      <p:origin x="0" y="0"/>
    </p:cViewPr>
  </p:notesTextViewPr>
  <p:sorterViewPr>
    <p:cViewPr>
      <p:scale>
        <a:sx n="80" d="100"/>
        <a:sy n="80" d="100"/>
      </p:scale>
      <p:origin x="0" y="1554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22" Type="http://schemas.openxmlformats.org/officeDocument/2006/relationships/viewProps" Target="viewProps.xml"/><Relationship Id="rId9" Type="http://schemas.openxmlformats.org/officeDocument/2006/relationships/slide" Target="slides/slide4.xml"/><Relationship Id="rId14" Type="http://schemas.openxmlformats.org/officeDocument/2006/relationships/slide" Target="slides/slide9.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2.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993595351863071"/>
          <c:y val="3.202653379265092E-2"/>
          <c:w val="0.8619230769230769"/>
          <c:h val="0.81785699639107601"/>
        </c:manualLayout>
      </c:layout>
      <c:barChart>
        <c:barDir val="col"/>
        <c:grouping val="stacked"/>
        <c:varyColors val="0"/>
        <c:ser>
          <c:idx val="0"/>
          <c:order val="0"/>
          <c:tx>
            <c:strRef>
              <c:f>Sheet1!$B$1</c:f>
              <c:strCache>
                <c:ptCount val="1"/>
                <c:pt idx="0">
                  <c:v>Europe</c:v>
                </c:pt>
              </c:strCache>
            </c:strRef>
          </c:tx>
          <c:spPr>
            <a:gradFill flip="none" rotWithShape="1">
              <a:gsLst>
                <a:gs pos="0">
                  <a:schemeClr val="tx2">
                    <a:lumMod val="75000"/>
                  </a:schemeClr>
                </a:gs>
                <a:gs pos="50000">
                  <a:srgbClr val="FFFF00"/>
                </a:gs>
                <a:gs pos="100000">
                  <a:schemeClr val="tx2">
                    <a:lumMod val="75000"/>
                  </a:schemeClr>
                </a:gs>
              </a:gsLst>
              <a:lin ang="10800000" scaled="1"/>
              <a:tileRect/>
            </a:gradFill>
            <a:ln>
              <a:solidFill>
                <a:srgbClr val="000000"/>
              </a:solidFill>
            </a:ln>
          </c:spPr>
          <c:invertIfNegative val="0"/>
          <c:cat>
            <c:numRef>
              <c:f>Sheet1!$A$2:$A$33</c:f>
              <c:numCache>
                <c:formatCode>General</c:formatCode>
                <c:ptCount val="32"/>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pt idx="31">
                  <c:v>2016</c:v>
                </c:pt>
              </c:numCache>
            </c:numRef>
          </c:cat>
          <c:val>
            <c:numRef>
              <c:f>Sheet1!$B$2:$B$33</c:f>
              <c:numCache>
                <c:formatCode>General</c:formatCode>
                <c:ptCount val="32"/>
                <c:pt idx="0">
                  <c:v>0</c:v>
                </c:pt>
                <c:pt idx="1">
                  <c:v>3</c:v>
                </c:pt>
                <c:pt idx="2">
                  <c:v>8</c:v>
                </c:pt>
                <c:pt idx="3">
                  <c:v>41</c:v>
                </c:pt>
                <c:pt idx="4">
                  <c:v>87</c:v>
                </c:pt>
                <c:pt idx="5">
                  <c:v>189</c:v>
                </c:pt>
                <c:pt idx="6">
                  <c:v>281</c:v>
                </c:pt>
                <c:pt idx="7">
                  <c:v>363</c:v>
                </c:pt>
                <c:pt idx="8">
                  <c:v>380</c:v>
                </c:pt>
                <c:pt idx="9">
                  <c:v>436</c:v>
                </c:pt>
                <c:pt idx="10">
                  <c:v>402</c:v>
                </c:pt>
                <c:pt idx="11">
                  <c:v>439</c:v>
                </c:pt>
                <c:pt idx="12">
                  <c:v>417</c:v>
                </c:pt>
                <c:pt idx="13">
                  <c:v>521</c:v>
                </c:pt>
                <c:pt idx="14">
                  <c:v>507</c:v>
                </c:pt>
                <c:pt idx="15">
                  <c:v>513</c:v>
                </c:pt>
                <c:pt idx="16">
                  <c:v>513</c:v>
                </c:pt>
                <c:pt idx="17">
                  <c:v>686</c:v>
                </c:pt>
                <c:pt idx="18">
                  <c:v>713</c:v>
                </c:pt>
                <c:pt idx="19">
                  <c:v>783</c:v>
                </c:pt>
                <c:pt idx="20">
                  <c:v>875</c:v>
                </c:pt>
                <c:pt idx="21">
                  <c:v>1057</c:v>
                </c:pt>
                <c:pt idx="22">
                  <c:v>1133</c:v>
                </c:pt>
                <c:pt idx="23">
                  <c:v>1137</c:v>
                </c:pt>
                <c:pt idx="24">
                  <c:v>1241</c:v>
                </c:pt>
                <c:pt idx="25">
                  <c:v>1368</c:v>
                </c:pt>
                <c:pt idx="26">
                  <c:v>1534</c:v>
                </c:pt>
                <c:pt idx="27">
                  <c:v>1593</c:v>
                </c:pt>
                <c:pt idx="28">
                  <c:v>1650</c:v>
                </c:pt>
                <c:pt idx="29">
                  <c:v>1662</c:v>
                </c:pt>
                <c:pt idx="30">
                  <c:v>1574</c:v>
                </c:pt>
                <c:pt idx="31">
                  <c:v>1687</c:v>
                </c:pt>
              </c:numCache>
            </c:numRef>
          </c:val>
          <c:extLst>
            <c:ext xmlns:c16="http://schemas.microsoft.com/office/drawing/2014/chart" uri="{C3380CC4-5D6E-409C-BE32-E72D297353CC}">
              <c16:uniqueId val="{00000000-438C-497A-9721-3F4835A5D66A}"/>
            </c:ext>
          </c:extLst>
        </c:ser>
        <c:ser>
          <c:idx val="1"/>
          <c:order val="1"/>
          <c:tx>
            <c:strRef>
              <c:f>Sheet1!$C$1</c:f>
              <c:strCache>
                <c:ptCount val="1"/>
                <c:pt idx="0">
                  <c:v>North America</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numRef>
              <c:f>Sheet1!$A$2:$A$33</c:f>
              <c:numCache>
                <c:formatCode>General</c:formatCode>
                <c:ptCount val="32"/>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pt idx="31">
                  <c:v>2016</c:v>
                </c:pt>
              </c:numCache>
            </c:numRef>
          </c:cat>
          <c:val>
            <c:numRef>
              <c:f>Sheet1!$C$2:$C$33</c:f>
              <c:numCache>
                <c:formatCode>General</c:formatCode>
                <c:ptCount val="32"/>
                <c:pt idx="0">
                  <c:v>5</c:v>
                </c:pt>
                <c:pt idx="1">
                  <c:v>4</c:v>
                </c:pt>
                <c:pt idx="2">
                  <c:v>30</c:v>
                </c:pt>
                <c:pt idx="3">
                  <c:v>49</c:v>
                </c:pt>
                <c:pt idx="4">
                  <c:v>117</c:v>
                </c:pt>
                <c:pt idx="5">
                  <c:v>257</c:v>
                </c:pt>
                <c:pt idx="6">
                  <c:v>464</c:v>
                </c:pt>
                <c:pt idx="7">
                  <c:v>585</c:v>
                </c:pt>
                <c:pt idx="8">
                  <c:v>728</c:v>
                </c:pt>
                <c:pt idx="9">
                  <c:v>780</c:v>
                </c:pt>
                <c:pt idx="10">
                  <c:v>935</c:v>
                </c:pt>
                <c:pt idx="11">
                  <c:v>878</c:v>
                </c:pt>
                <c:pt idx="12">
                  <c:v>1009</c:v>
                </c:pt>
                <c:pt idx="13">
                  <c:v>937</c:v>
                </c:pt>
                <c:pt idx="14">
                  <c:v>968</c:v>
                </c:pt>
                <c:pt idx="15">
                  <c:v>1065</c:v>
                </c:pt>
                <c:pt idx="16">
                  <c:v>1175</c:v>
                </c:pt>
                <c:pt idx="17">
                  <c:v>1173</c:v>
                </c:pt>
                <c:pt idx="18">
                  <c:v>1192</c:v>
                </c:pt>
                <c:pt idx="19">
                  <c:v>1300</c:v>
                </c:pt>
                <c:pt idx="20">
                  <c:v>1545</c:v>
                </c:pt>
                <c:pt idx="21">
                  <c:v>1571</c:v>
                </c:pt>
                <c:pt idx="22">
                  <c:v>1650</c:v>
                </c:pt>
                <c:pt idx="23">
                  <c:v>1638</c:v>
                </c:pt>
                <c:pt idx="24">
                  <c:v>1843</c:v>
                </c:pt>
                <c:pt idx="25">
                  <c:v>1942</c:v>
                </c:pt>
                <c:pt idx="26">
                  <c:v>1994</c:v>
                </c:pt>
                <c:pt idx="27">
                  <c:v>1943</c:v>
                </c:pt>
                <c:pt idx="28">
                  <c:v>2146</c:v>
                </c:pt>
                <c:pt idx="29">
                  <c:v>2107</c:v>
                </c:pt>
                <c:pt idx="30">
                  <c:v>2280</c:v>
                </c:pt>
                <c:pt idx="31">
                  <c:v>2575</c:v>
                </c:pt>
              </c:numCache>
            </c:numRef>
          </c:val>
          <c:extLst>
            <c:ext xmlns:c16="http://schemas.microsoft.com/office/drawing/2014/chart" uri="{C3380CC4-5D6E-409C-BE32-E72D297353CC}">
              <c16:uniqueId val="{00000001-438C-497A-9721-3F4835A5D66A}"/>
            </c:ext>
          </c:extLst>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invertIfNegative val="0"/>
          <c:cat>
            <c:numRef>
              <c:f>Sheet1!$A$2:$A$33</c:f>
              <c:numCache>
                <c:formatCode>General</c:formatCode>
                <c:ptCount val="32"/>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pt idx="31">
                  <c:v>2016</c:v>
                </c:pt>
              </c:numCache>
            </c:numRef>
          </c:cat>
          <c:val>
            <c:numRef>
              <c:f>Sheet1!$D$2:$D$33</c:f>
              <c:numCache>
                <c:formatCode>General</c:formatCode>
                <c:ptCount val="32"/>
                <c:pt idx="0">
                  <c:v>0</c:v>
                </c:pt>
                <c:pt idx="1">
                  <c:v>0</c:v>
                </c:pt>
                <c:pt idx="2">
                  <c:v>0</c:v>
                </c:pt>
                <c:pt idx="3">
                  <c:v>0</c:v>
                </c:pt>
                <c:pt idx="4">
                  <c:v>0</c:v>
                </c:pt>
                <c:pt idx="5">
                  <c:v>7</c:v>
                </c:pt>
                <c:pt idx="6">
                  <c:v>20</c:v>
                </c:pt>
                <c:pt idx="7">
                  <c:v>33</c:v>
                </c:pt>
                <c:pt idx="8">
                  <c:v>62</c:v>
                </c:pt>
                <c:pt idx="9">
                  <c:v>78</c:v>
                </c:pt>
                <c:pt idx="10">
                  <c:v>78</c:v>
                </c:pt>
                <c:pt idx="11">
                  <c:v>77</c:v>
                </c:pt>
                <c:pt idx="12">
                  <c:v>87</c:v>
                </c:pt>
                <c:pt idx="13">
                  <c:v>95</c:v>
                </c:pt>
                <c:pt idx="14">
                  <c:v>95</c:v>
                </c:pt>
                <c:pt idx="15">
                  <c:v>131</c:v>
                </c:pt>
                <c:pt idx="16">
                  <c:v>98</c:v>
                </c:pt>
                <c:pt idx="17">
                  <c:v>120</c:v>
                </c:pt>
                <c:pt idx="18">
                  <c:v>113</c:v>
                </c:pt>
                <c:pt idx="19">
                  <c:v>146</c:v>
                </c:pt>
                <c:pt idx="20">
                  <c:v>166</c:v>
                </c:pt>
                <c:pt idx="21">
                  <c:v>189</c:v>
                </c:pt>
                <c:pt idx="22">
                  <c:v>169</c:v>
                </c:pt>
                <c:pt idx="23">
                  <c:v>254</c:v>
                </c:pt>
                <c:pt idx="24">
                  <c:v>232</c:v>
                </c:pt>
                <c:pt idx="25">
                  <c:v>280</c:v>
                </c:pt>
                <c:pt idx="26">
                  <c:v>343</c:v>
                </c:pt>
                <c:pt idx="27">
                  <c:v>318</c:v>
                </c:pt>
                <c:pt idx="28">
                  <c:v>385</c:v>
                </c:pt>
                <c:pt idx="29">
                  <c:v>331</c:v>
                </c:pt>
                <c:pt idx="30">
                  <c:v>410</c:v>
                </c:pt>
                <c:pt idx="31">
                  <c:v>399</c:v>
                </c:pt>
              </c:numCache>
            </c:numRef>
          </c:val>
          <c:extLst>
            <c:ext xmlns:c16="http://schemas.microsoft.com/office/drawing/2014/chart" uri="{C3380CC4-5D6E-409C-BE32-E72D297353CC}">
              <c16:uniqueId val="{00000002-438C-497A-9721-3F4835A5D66A}"/>
            </c:ext>
          </c:extLst>
        </c:ser>
        <c:dLbls>
          <c:showLegendKey val="0"/>
          <c:showVal val="0"/>
          <c:showCatName val="0"/>
          <c:showSerName val="0"/>
          <c:showPercent val="0"/>
          <c:showBubbleSize val="0"/>
        </c:dLbls>
        <c:gapWidth val="25"/>
        <c:overlap val="100"/>
        <c:axId val="553540744"/>
        <c:axId val="498155920"/>
      </c:barChart>
      <c:catAx>
        <c:axId val="553540744"/>
        <c:scaling>
          <c:orientation val="minMax"/>
        </c:scaling>
        <c:delete val="0"/>
        <c:axPos val="b"/>
        <c:numFmt formatCode="General" sourceLinked="1"/>
        <c:majorTickMark val="out"/>
        <c:minorTickMark val="none"/>
        <c:tickLblPos val="nextTo"/>
        <c:spPr>
          <a:ln>
            <a:solidFill>
              <a:schemeClr val="bg2"/>
            </a:solidFill>
          </a:ln>
        </c:spPr>
        <c:txPr>
          <a:bodyPr rot="-2700000"/>
          <a:lstStyle/>
          <a:p>
            <a:pPr>
              <a:defRPr sz="1500" b="1">
                <a:solidFill>
                  <a:schemeClr val="bg2"/>
                </a:solidFill>
              </a:defRPr>
            </a:pPr>
            <a:endParaRPr lang="en-US"/>
          </a:p>
        </c:txPr>
        <c:crossAx val="498155920"/>
        <c:crosses val="autoZero"/>
        <c:auto val="1"/>
        <c:lblAlgn val="ctr"/>
        <c:lblOffset val="100"/>
        <c:tickLblSkip val="1"/>
        <c:noMultiLvlLbl val="0"/>
      </c:catAx>
      <c:valAx>
        <c:axId val="498155920"/>
        <c:scaling>
          <c:orientation val="minMax"/>
          <c:max val="500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Number of transplants</a:t>
                </a:r>
                <a:endParaRPr lang="en-US" sz="1700" dirty="0">
                  <a:solidFill>
                    <a:schemeClr val="bg2"/>
                  </a:solidFill>
                </a:endParaRPr>
              </a:p>
            </c:rich>
          </c:tx>
          <c:layout>
            <c:manualLayout>
              <c:xMode val="edge"/>
              <c:yMode val="edge"/>
              <c:x val="7.3746312684365781E-3"/>
              <c:y val="0.18741666666666665"/>
            </c:manualLayout>
          </c:layout>
          <c:overlay val="0"/>
        </c:title>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53540744"/>
        <c:crosses val="autoZero"/>
        <c:crossBetween val="between"/>
        <c:majorUnit val="500"/>
      </c:valAx>
      <c:spPr>
        <a:noFill/>
        <a:ln>
          <a:solidFill>
            <a:schemeClr val="bg2"/>
          </a:solidFill>
        </a:ln>
      </c:spPr>
    </c:plotArea>
    <c:legend>
      <c:legendPos val="r"/>
      <c:layout>
        <c:manualLayout>
          <c:xMode val="edge"/>
          <c:yMode val="edge"/>
          <c:x val="0.12974695470758463"/>
          <c:y val="4.7822752624671915E-2"/>
          <c:w val="0.17112256985575688"/>
          <c:h val="0.18845282497582541"/>
        </c:manualLayout>
      </c:layout>
      <c:overlay val="0"/>
      <c:spPr>
        <a:solidFill>
          <a:schemeClr val="tx1"/>
        </a:solid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3.3590508847684365E-2"/>
          <c:w val="0.88204654727893528"/>
          <c:h val="0.83525865718398107"/>
        </c:manualLayout>
      </c:layout>
      <c:scatterChart>
        <c:scatterStyle val="lineMarker"/>
        <c:varyColors val="0"/>
        <c:ser>
          <c:idx val="0"/>
          <c:order val="0"/>
          <c:tx>
            <c:strRef>
              <c:f>Sheet1!$B$1</c:f>
              <c:strCache>
                <c:ptCount val="1"/>
                <c:pt idx="0">
                  <c:v>Adult/Primary (N=57,609)</c:v>
                </c:pt>
              </c:strCache>
            </c:strRef>
          </c:tx>
          <c:spPr>
            <a:ln w="41275">
              <a:solidFill>
                <a:srgbClr val="00B0F0"/>
              </a:solidFill>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Sheet1!$B$2:$B$36</c:f>
              <c:numCache>
                <c:formatCode>General</c:formatCode>
                <c:ptCount val="35"/>
                <c:pt idx="0">
                  <c:v>100</c:v>
                </c:pt>
                <c:pt idx="1">
                  <c:v>93.471999999999994</c:v>
                </c:pt>
                <c:pt idx="2">
                  <c:v>91.167000000000002</c:v>
                </c:pt>
                <c:pt idx="3">
                  <c:v>89.552999999999997</c:v>
                </c:pt>
                <c:pt idx="4">
                  <c:v>88.364999999999995</c:v>
                </c:pt>
                <c:pt idx="5">
                  <c:v>87.251000000000005</c:v>
                </c:pt>
                <c:pt idx="6">
                  <c:v>86.195999999999998</c:v>
                </c:pt>
                <c:pt idx="7">
                  <c:v>85.165000000000006</c:v>
                </c:pt>
                <c:pt idx="8">
                  <c:v>84.316999999999993</c:v>
                </c:pt>
                <c:pt idx="9">
                  <c:v>83.534000000000006</c:v>
                </c:pt>
                <c:pt idx="10">
                  <c:v>82.712999999999994</c:v>
                </c:pt>
                <c:pt idx="11">
                  <c:v>81.959000000000003</c:v>
                </c:pt>
                <c:pt idx="12">
                  <c:v>81.238</c:v>
                </c:pt>
                <c:pt idx="13">
                  <c:v>73.421999999999997</c:v>
                </c:pt>
                <c:pt idx="14">
                  <c:v>66.769000000000005</c:v>
                </c:pt>
                <c:pt idx="15">
                  <c:v>61</c:v>
                </c:pt>
                <c:pt idx="16">
                  <c:v>55.631</c:v>
                </c:pt>
                <c:pt idx="17">
                  <c:v>50.735999999999997</c:v>
                </c:pt>
                <c:pt idx="18">
                  <c:v>46.054000000000002</c:v>
                </c:pt>
                <c:pt idx="19">
                  <c:v>41.676000000000002</c:v>
                </c:pt>
                <c:pt idx="20">
                  <c:v>37.746000000000002</c:v>
                </c:pt>
                <c:pt idx="21">
                  <c:v>33.789000000000001</c:v>
                </c:pt>
                <c:pt idx="22">
                  <c:v>30.172999999999998</c:v>
                </c:pt>
                <c:pt idx="23">
                  <c:v>26.911000000000001</c:v>
                </c:pt>
                <c:pt idx="24">
                  <c:v>24.029</c:v>
                </c:pt>
                <c:pt idx="25">
                  <c:v>21.681000000000001</c:v>
                </c:pt>
                <c:pt idx="26">
                  <c:v>19.437000000000001</c:v>
                </c:pt>
                <c:pt idx="27">
                  <c:v>17.324000000000002</c:v>
                </c:pt>
                <c:pt idx="28">
                  <c:v>15.644</c:v>
                </c:pt>
                <c:pt idx="29">
                  <c:v>13.88</c:v>
                </c:pt>
                <c:pt idx="30">
                  <c:v>12.628</c:v>
                </c:pt>
                <c:pt idx="31">
                  <c:v>11.308</c:v>
                </c:pt>
                <c:pt idx="32">
                  <c:v>10.295999999999999</c:v>
                </c:pt>
                <c:pt idx="33">
                  <c:v>8.9489999999999998</c:v>
                </c:pt>
                <c:pt idx="34">
                  <c:v>8.3320000000000007</c:v>
                </c:pt>
              </c:numCache>
            </c:numRef>
          </c:yVal>
          <c:smooth val="0"/>
          <c:extLst>
            <c:ext xmlns:c16="http://schemas.microsoft.com/office/drawing/2014/chart" uri="{C3380CC4-5D6E-409C-BE32-E72D297353CC}">
              <c16:uniqueId val="{00000000-D122-4607-8533-77BB6BBD53F3}"/>
            </c:ext>
          </c:extLst>
        </c:ser>
        <c:ser>
          <c:idx val="1"/>
          <c:order val="1"/>
          <c:tx>
            <c:strRef>
              <c:f>Sheet1!$C$1</c:f>
              <c:strCache>
                <c:ptCount val="1"/>
                <c:pt idx="0">
                  <c:v>Adult/First Retx (N=2,280)</c:v>
                </c:pt>
              </c:strCache>
            </c:strRef>
          </c:tx>
          <c:spPr>
            <a:ln w="41275">
              <a:solidFill>
                <a:srgbClr val="FF9933"/>
              </a:solidFill>
              <a:prstDash val="solid"/>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Sheet1!$C$2:$C$36</c:f>
              <c:numCache>
                <c:formatCode>General</c:formatCode>
                <c:ptCount val="35"/>
                <c:pt idx="0">
                  <c:v>100</c:v>
                </c:pt>
                <c:pt idx="1">
                  <c:v>86.903000000000006</c:v>
                </c:pt>
                <c:pt idx="2">
                  <c:v>82.376000000000005</c:v>
                </c:pt>
                <c:pt idx="3">
                  <c:v>80.052999999999997</c:v>
                </c:pt>
                <c:pt idx="4">
                  <c:v>78.349999999999994</c:v>
                </c:pt>
                <c:pt idx="5">
                  <c:v>76.373999999999995</c:v>
                </c:pt>
                <c:pt idx="6">
                  <c:v>74.753</c:v>
                </c:pt>
                <c:pt idx="7">
                  <c:v>73.400999999999996</c:v>
                </c:pt>
                <c:pt idx="8">
                  <c:v>72.363</c:v>
                </c:pt>
                <c:pt idx="9">
                  <c:v>71.233000000000004</c:v>
                </c:pt>
                <c:pt idx="10">
                  <c:v>69.831000000000003</c:v>
                </c:pt>
                <c:pt idx="11">
                  <c:v>69.105000000000004</c:v>
                </c:pt>
                <c:pt idx="12">
                  <c:v>68.007999999999996</c:v>
                </c:pt>
                <c:pt idx="13">
                  <c:v>58.203000000000003</c:v>
                </c:pt>
                <c:pt idx="14">
                  <c:v>50.341999999999999</c:v>
                </c:pt>
                <c:pt idx="15">
                  <c:v>44.86</c:v>
                </c:pt>
                <c:pt idx="16">
                  <c:v>40.476999999999997</c:v>
                </c:pt>
                <c:pt idx="17">
                  <c:v>35.625999999999998</c:v>
                </c:pt>
                <c:pt idx="18">
                  <c:v>31.315000000000001</c:v>
                </c:pt>
                <c:pt idx="19">
                  <c:v>27.391999999999999</c:v>
                </c:pt>
                <c:pt idx="20">
                  <c:v>25.097999999999999</c:v>
                </c:pt>
                <c:pt idx="21">
                  <c:v>21.23</c:v>
                </c:pt>
                <c:pt idx="22">
                  <c:v>19.292999999999999</c:v>
                </c:pt>
                <c:pt idx="23">
                  <c:v>17.765000000000001</c:v>
                </c:pt>
                <c:pt idx="24">
                  <c:v>15.372999999999999</c:v>
                </c:pt>
                <c:pt idx="25">
                  <c:v>13.76</c:v>
                </c:pt>
                <c:pt idx="26">
                  <c:v>12.499000000000001</c:v>
                </c:pt>
                <c:pt idx="27">
                  <c:v>11.715999999999999</c:v>
                </c:pt>
                <c:pt idx="28">
                  <c:v>10.795999999999999</c:v>
                </c:pt>
                <c:pt idx="29">
                  <c:v>9.2539999999999996</c:v>
                </c:pt>
                <c:pt idx="30">
                  <c:v>8.2249999999999996</c:v>
                </c:pt>
                <c:pt idx="31">
                  <c:v>7.6379999999999999</c:v>
                </c:pt>
                <c:pt idx="32">
                  <c:v>#N/A</c:v>
                </c:pt>
                <c:pt idx="33">
                  <c:v>#N/A</c:v>
                </c:pt>
                <c:pt idx="34">
                  <c:v>#N/A</c:v>
                </c:pt>
              </c:numCache>
            </c:numRef>
          </c:yVal>
          <c:smooth val="0"/>
          <c:extLst>
            <c:ext xmlns:c16="http://schemas.microsoft.com/office/drawing/2014/chart" uri="{C3380CC4-5D6E-409C-BE32-E72D297353CC}">
              <c16:uniqueId val="{00000001-D122-4607-8533-77BB6BBD53F3}"/>
            </c:ext>
          </c:extLst>
        </c:ser>
        <c:ser>
          <c:idx val="2"/>
          <c:order val="2"/>
          <c:tx>
            <c:strRef>
              <c:f>Sheet1!$D$1</c:f>
              <c:strCache>
                <c:ptCount val="1"/>
                <c:pt idx="0">
                  <c:v>Pediatric/Primary (N=2,052)</c:v>
                </c:pt>
              </c:strCache>
            </c:strRef>
          </c:tx>
          <c:spPr>
            <a:ln w="41275">
              <a:solidFill>
                <a:schemeClr val="bg1">
                  <a:lumMod val="50000"/>
                  <a:lumOff val="50000"/>
                </a:schemeClr>
              </a:solidFill>
              <a:prstDash val="solid"/>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Sheet1!$D$2:$D$36</c:f>
              <c:numCache>
                <c:formatCode>General</c:formatCode>
                <c:ptCount val="35"/>
                <c:pt idx="0">
                  <c:v>100</c:v>
                </c:pt>
                <c:pt idx="1">
                  <c:v>92.953999999999994</c:v>
                </c:pt>
                <c:pt idx="2">
                  <c:v>90.713999999999999</c:v>
                </c:pt>
                <c:pt idx="3">
                  <c:v>89.201999999999998</c:v>
                </c:pt>
                <c:pt idx="4">
                  <c:v>88.290999999999997</c:v>
                </c:pt>
                <c:pt idx="5">
                  <c:v>87.224999999999994</c:v>
                </c:pt>
                <c:pt idx="6">
                  <c:v>86.106999999999999</c:v>
                </c:pt>
                <c:pt idx="7">
                  <c:v>85.545000000000002</c:v>
                </c:pt>
                <c:pt idx="8">
                  <c:v>84.775000000000006</c:v>
                </c:pt>
                <c:pt idx="9">
                  <c:v>84.207999999999998</c:v>
                </c:pt>
                <c:pt idx="10">
                  <c:v>83.123000000000005</c:v>
                </c:pt>
                <c:pt idx="11">
                  <c:v>82.085999999999999</c:v>
                </c:pt>
                <c:pt idx="12">
                  <c:v>81.2</c:v>
                </c:pt>
                <c:pt idx="13">
                  <c:v>72.082999999999998</c:v>
                </c:pt>
                <c:pt idx="14">
                  <c:v>63.598999999999997</c:v>
                </c:pt>
                <c:pt idx="15">
                  <c:v>57.890999999999998</c:v>
                </c:pt>
                <c:pt idx="16">
                  <c:v>52.970999999999997</c:v>
                </c:pt>
                <c:pt idx="17">
                  <c:v>48.765999999999998</c:v>
                </c:pt>
                <c:pt idx="18">
                  <c:v>45.776000000000003</c:v>
                </c:pt>
                <c:pt idx="19">
                  <c:v>43.179000000000002</c:v>
                </c:pt>
                <c:pt idx="20">
                  <c:v>40.529000000000003</c:v>
                </c:pt>
                <c:pt idx="21">
                  <c:v>38.530999999999999</c:v>
                </c:pt>
                <c:pt idx="22">
                  <c:v>36.399000000000001</c:v>
                </c:pt>
                <c:pt idx="23">
                  <c:v>34.914000000000001</c:v>
                </c:pt>
                <c:pt idx="24">
                  <c:v>31.367000000000001</c:v>
                </c:pt>
                <c:pt idx="25">
                  <c:v>30.766999999999999</c:v>
                </c:pt>
                <c:pt idx="26">
                  <c:v>28.763999999999999</c:v>
                </c:pt>
                <c:pt idx="27">
                  <c:v>28.045000000000002</c:v>
                </c:pt>
                <c:pt idx="28">
                  <c:v>27.265999999999998</c:v>
                </c:pt>
                <c:pt idx="29">
                  <c:v>25.510999999999999</c:v>
                </c:pt>
                <c:pt idx="30">
                  <c:v>24.422000000000001</c:v>
                </c:pt>
                <c:pt idx="31">
                  <c:v>23.744</c:v>
                </c:pt>
                <c:pt idx="32">
                  <c:v>22.864000000000001</c:v>
                </c:pt>
                <c:pt idx="33">
                  <c:v>22.864000000000001</c:v>
                </c:pt>
                <c:pt idx="34">
                  <c:v>22.864000000000001</c:v>
                </c:pt>
              </c:numCache>
            </c:numRef>
          </c:yVal>
          <c:smooth val="0"/>
          <c:extLst>
            <c:ext xmlns:c16="http://schemas.microsoft.com/office/drawing/2014/chart" uri="{C3380CC4-5D6E-409C-BE32-E72D297353CC}">
              <c16:uniqueId val="{00000002-D122-4607-8533-77BB6BBD53F3}"/>
            </c:ext>
          </c:extLst>
        </c:ser>
        <c:ser>
          <c:idx val="3"/>
          <c:order val="3"/>
          <c:tx>
            <c:strRef>
              <c:f>Sheet1!$E$1</c:f>
              <c:strCache>
                <c:ptCount val="1"/>
                <c:pt idx="0">
                  <c:v>Pediatric/First Retx (N=147)</c:v>
                </c:pt>
              </c:strCache>
            </c:strRef>
          </c:tx>
          <c:spPr>
            <a:ln w="41275">
              <a:solidFill>
                <a:srgbClr val="C00000"/>
              </a:solidFill>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Sheet1!$E$2:$E$36</c:f>
              <c:numCache>
                <c:formatCode>General</c:formatCode>
                <c:ptCount val="35"/>
                <c:pt idx="0">
                  <c:v>100</c:v>
                </c:pt>
                <c:pt idx="1">
                  <c:v>79.494</c:v>
                </c:pt>
                <c:pt idx="2">
                  <c:v>75.936999999999998</c:v>
                </c:pt>
                <c:pt idx="3">
                  <c:v>72.355000000000004</c:v>
                </c:pt>
                <c:pt idx="4">
                  <c:v>68.772999999999996</c:v>
                </c:pt>
                <c:pt idx="5">
                  <c:v>68.057000000000002</c:v>
                </c:pt>
                <c:pt idx="6">
                  <c:v>66.593000000000004</c:v>
                </c:pt>
                <c:pt idx="7">
                  <c:v>66.593000000000004</c:v>
                </c:pt>
                <c:pt idx="8">
                  <c:v>66.593000000000004</c:v>
                </c:pt>
                <c:pt idx="9">
                  <c:v>64.397999999999996</c:v>
                </c:pt>
                <c:pt idx="10">
                  <c:v>61.47</c:v>
                </c:pt>
                <c:pt idx="11">
                  <c:v>60.738999999999997</c:v>
                </c:pt>
                <c:pt idx="12">
                  <c:v>59.274999999999999</c:v>
                </c:pt>
                <c:pt idx="13">
                  <c:v>48.744</c:v>
                </c:pt>
                <c:pt idx="14">
                  <c:v>47.033000000000001</c:v>
                </c:pt>
                <c:pt idx="15">
                  <c:v>43.210999999999999</c:v>
                </c:pt>
                <c:pt idx="16">
                  <c:v>37.847000000000001</c:v>
                </c:pt>
                <c:pt idx="17">
                  <c:v>34.298999999999999</c:v>
                </c:pt>
                <c:pt idx="18">
                  <c:v>29.399000000000001</c:v>
                </c:pt>
                <c:pt idx="19">
                  <c:v>29.399000000000001</c:v>
                </c:pt>
                <c:pt idx="20">
                  <c:v>29.399000000000001</c:v>
                </c:pt>
                <c:pt idx="21">
                  <c:v>26.376999999999999</c:v>
                </c:pt>
                <c:pt idx="22">
                  <c:v>24.619</c:v>
                </c:pt>
                <c:pt idx="23">
                  <c:v>#N/A</c:v>
                </c:pt>
                <c:pt idx="24">
                  <c:v>#N/A</c:v>
                </c:pt>
                <c:pt idx="25">
                  <c:v>#N/A</c:v>
                </c:pt>
                <c:pt idx="26">
                  <c:v>#N/A</c:v>
                </c:pt>
                <c:pt idx="27">
                  <c:v>#N/A</c:v>
                </c:pt>
                <c:pt idx="28">
                  <c:v>#N/A</c:v>
                </c:pt>
                <c:pt idx="29">
                  <c:v>#N/A</c:v>
                </c:pt>
                <c:pt idx="30">
                  <c:v>#N/A</c:v>
                </c:pt>
                <c:pt idx="31">
                  <c:v>#N/A</c:v>
                </c:pt>
                <c:pt idx="32">
                  <c:v>#N/A</c:v>
                </c:pt>
                <c:pt idx="33">
                  <c:v>#N/A</c:v>
                </c:pt>
                <c:pt idx="34">
                  <c:v>#N/A</c:v>
                </c:pt>
              </c:numCache>
            </c:numRef>
          </c:yVal>
          <c:smooth val="0"/>
          <c:extLst>
            <c:ext xmlns:c16="http://schemas.microsoft.com/office/drawing/2014/chart" uri="{C3380CC4-5D6E-409C-BE32-E72D297353CC}">
              <c16:uniqueId val="{00000003-D122-4607-8533-77BB6BBD53F3}"/>
            </c:ext>
          </c:extLst>
        </c:ser>
        <c:dLbls>
          <c:showLegendKey val="0"/>
          <c:showVal val="0"/>
          <c:showCatName val="0"/>
          <c:showSerName val="0"/>
          <c:showPercent val="0"/>
          <c:showBubbleSize val="0"/>
        </c:dLbls>
        <c:axId val="549806192"/>
        <c:axId val="549807368"/>
      </c:scatterChart>
      <c:valAx>
        <c:axId val="549806192"/>
        <c:scaling>
          <c:orientation val="minMax"/>
          <c:max val="21"/>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549807368"/>
        <c:crosses val="autoZero"/>
        <c:crossBetween val="midCat"/>
        <c:majorUnit val="1"/>
      </c:valAx>
      <c:valAx>
        <c:axId val="549807368"/>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49806192"/>
        <c:crosses val="autoZero"/>
        <c:crossBetween val="midCat"/>
        <c:majorUnit val="25"/>
      </c:valAx>
      <c:spPr>
        <a:noFill/>
        <a:ln>
          <a:solidFill>
            <a:schemeClr val="bg2"/>
          </a:solidFill>
        </a:ln>
      </c:spPr>
    </c:plotArea>
    <c:legend>
      <c:legendPos val="r"/>
      <c:layout>
        <c:manualLayout>
          <c:xMode val="edge"/>
          <c:yMode val="edge"/>
          <c:x val="0.2768979801437863"/>
          <c:y val="6.1916010498687654E-2"/>
          <c:w val="0.67873970101563397"/>
          <c:h val="0.1799314198628397"/>
        </c:manualLayout>
      </c:layout>
      <c:overlay val="0"/>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4.7031369062738131E-2"/>
          <c:w val="0.88204654727893528"/>
          <c:h val="0.82181779696892732"/>
        </c:manualLayout>
      </c:layout>
      <c:scatterChart>
        <c:scatterStyle val="lineMarker"/>
        <c:varyColors val="0"/>
        <c:ser>
          <c:idx val="0"/>
          <c:order val="0"/>
          <c:tx>
            <c:strRef>
              <c:f>Sheet1!$B$1</c:f>
              <c:strCache>
                <c:ptCount val="1"/>
                <c:pt idx="0">
                  <c:v>Adult (N=45,780)</c:v>
                </c:pt>
              </c:strCache>
            </c:strRef>
          </c:tx>
          <c:spPr>
            <a:ln w="41275">
              <a:solidFill>
                <a:srgbClr val="00B050"/>
              </a:solidFill>
            </a:ln>
          </c:spPr>
          <c:marker>
            <c:symbol val="none"/>
          </c:marker>
          <c:xVal>
            <c:numRef>
              <c:f>Sheet1!$A$2:$A$25</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Sheet1!$B$2:$B$25</c:f>
              <c:numCache>
                <c:formatCode>General</c:formatCode>
                <c:ptCount val="24"/>
                <c:pt idx="0">
                  <c:v>100</c:v>
                </c:pt>
                <c:pt idx="1">
                  <c:v>100</c:v>
                </c:pt>
                <c:pt idx="2">
                  <c:v>90.215000000000003</c:v>
                </c:pt>
                <c:pt idx="3">
                  <c:v>81.909000000000006</c:v>
                </c:pt>
                <c:pt idx="4">
                  <c:v>74.775999999999996</c:v>
                </c:pt>
                <c:pt idx="5">
                  <c:v>68.17</c:v>
                </c:pt>
                <c:pt idx="6">
                  <c:v>62.116</c:v>
                </c:pt>
                <c:pt idx="7">
                  <c:v>56.344000000000001</c:v>
                </c:pt>
                <c:pt idx="8">
                  <c:v>50.953000000000003</c:v>
                </c:pt>
                <c:pt idx="9">
                  <c:v>46.152999999999999</c:v>
                </c:pt>
                <c:pt idx="10">
                  <c:v>41.265000000000001</c:v>
                </c:pt>
                <c:pt idx="11">
                  <c:v>36.865000000000002</c:v>
                </c:pt>
                <c:pt idx="12">
                  <c:v>32.904000000000003</c:v>
                </c:pt>
                <c:pt idx="13">
                  <c:v>29.364000000000001</c:v>
                </c:pt>
                <c:pt idx="14">
                  <c:v>26.492000000000001</c:v>
                </c:pt>
                <c:pt idx="15">
                  <c:v>23.759</c:v>
                </c:pt>
                <c:pt idx="16">
                  <c:v>21.196999999999999</c:v>
                </c:pt>
                <c:pt idx="17">
                  <c:v>19.149999999999999</c:v>
                </c:pt>
                <c:pt idx="18">
                  <c:v>16.975999999999999</c:v>
                </c:pt>
                <c:pt idx="19">
                  <c:v>15.436</c:v>
                </c:pt>
                <c:pt idx="20">
                  <c:v>13.836</c:v>
                </c:pt>
                <c:pt idx="21">
                  <c:v>12.589</c:v>
                </c:pt>
                <c:pt idx="22">
                  <c:v>10.944000000000001</c:v>
                </c:pt>
                <c:pt idx="23">
                  <c:v>10.132</c:v>
                </c:pt>
              </c:numCache>
            </c:numRef>
          </c:yVal>
          <c:smooth val="0"/>
          <c:extLst>
            <c:ext xmlns:c16="http://schemas.microsoft.com/office/drawing/2014/chart" uri="{C3380CC4-5D6E-409C-BE32-E72D297353CC}">
              <c16:uniqueId val="{00000000-04F4-42FA-A3E6-D6FBC3004F73}"/>
            </c:ext>
          </c:extLst>
        </c:ser>
        <c:ser>
          <c:idx val="1"/>
          <c:order val="1"/>
          <c:tx>
            <c:strRef>
              <c:f>Sheet1!$C$1</c:f>
              <c:strCache>
                <c:ptCount val="1"/>
                <c:pt idx="0">
                  <c:v>LCL (Adult)</c:v>
                </c:pt>
              </c:strCache>
            </c:strRef>
          </c:tx>
          <c:spPr>
            <a:ln w="41275">
              <a:solidFill>
                <a:srgbClr val="00B050"/>
              </a:solidFill>
              <a:prstDash val="sysDash"/>
            </a:ln>
          </c:spPr>
          <c:marker>
            <c:symbol val="none"/>
          </c:marker>
          <c:xVal>
            <c:numRef>
              <c:f>Sheet1!$A$2:$A$25</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Sheet1!$C$2:$C$25</c:f>
              <c:numCache>
                <c:formatCode>General</c:formatCode>
                <c:ptCount val="24"/>
                <c:pt idx="0">
                  <c:v>100</c:v>
                </c:pt>
                <c:pt idx="1">
                  <c:v>100</c:v>
                </c:pt>
                <c:pt idx="2">
                  <c:v>89.933000000000007</c:v>
                </c:pt>
                <c:pt idx="3">
                  <c:v>81.534999999999997</c:v>
                </c:pt>
                <c:pt idx="4">
                  <c:v>74.343000000000004</c:v>
                </c:pt>
                <c:pt idx="5">
                  <c:v>67.691999999999993</c:v>
                </c:pt>
                <c:pt idx="6">
                  <c:v>61.601999999999997</c:v>
                </c:pt>
                <c:pt idx="7">
                  <c:v>55.798999999999999</c:v>
                </c:pt>
                <c:pt idx="8">
                  <c:v>50.381</c:v>
                </c:pt>
                <c:pt idx="9">
                  <c:v>45.558999999999997</c:v>
                </c:pt>
                <c:pt idx="10">
                  <c:v>40.65</c:v>
                </c:pt>
                <c:pt idx="11">
                  <c:v>36.231999999999999</c:v>
                </c:pt>
                <c:pt idx="12">
                  <c:v>32.253999999999998</c:v>
                </c:pt>
                <c:pt idx="13">
                  <c:v>28.699000000000002</c:v>
                </c:pt>
                <c:pt idx="14">
                  <c:v>25.814</c:v>
                </c:pt>
                <c:pt idx="15">
                  <c:v>23.065999999999999</c:v>
                </c:pt>
                <c:pt idx="16">
                  <c:v>20.489000000000001</c:v>
                </c:pt>
                <c:pt idx="17">
                  <c:v>18.427</c:v>
                </c:pt>
                <c:pt idx="18">
                  <c:v>16.231999999999999</c:v>
                </c:pt>
                <c:pt idx="19">
                  <c:v>14.673</c:v>
                </c:pt>
                <c:pt idx="20">
                  <c:v>13.047000000000001</c:v>
                </c:pt>
                <c:pt idx="21">
                  <c:v>11.773</c:v>
                </c:pt>
                <c:pt idx="22">
                  <c:v>10.071</c:v>
                </c:pt>
                <c:pt idx="23">
                  <c:v>9.218</c:v>
                </c:pt>
              </c:numCache>
            </c:numRef>
          </c:yVal>
          <c:smooth val="0"/>
          <c:extLst>
            <c:ext xmlns:c16="http://schemas.microsoft.com/office/drawing/2014/chart" uri="{C3380CC4-5D6E-409C-BE32-E72D297353CC}">
              <c16:uniqueId val="{00000001-04F4-42FA-A3E6-D6FBC3004F73}"/>
            </c:ext>
          </c:extLst>
        </c:ser>
        <c:ser>
          <c:idx val="2"/>
          <c:order val="2"/>
          <c:tx>
            <c:strRef>
              <c:f>Sheet1!$D$1</c:f>
              <c:strCache>
                <c:ptCount val="1"/>
                <c:pt idx="0">
                  <c:v>UCL (Adult)</c:v>
                </c:pt>
              </c:strCache>
            </c:strRef>
          </c:tx>
          <c:spPr>
            <a:ln w="41275">
              <a:solidFill>
                <a:srgbClr val="00B050"/>
              </a:solidFill>
              <a:prstDash val="sysDash"/>
            </a:ln>
          </c:spPr>
          <c:marker>
            <c:symbol val="none"/>
          </c:marker>
          <c:xVal>
            <c:numRef>
              <c:f>Sheet1!$A$2:$A$25</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Sheet1!$D$2:$D$25</c:f>
              <c:numCache>
                <c:formatCode>General</c:formatCode>
                <c:ptCount val="24"/>
                <c:pt idx="0">
                  <c:v>100</c:v>
                </c:pt>
                <c:pt idx="1">
                  <c:v>100</c:v>
                </c:pt>
                <c:pt idx="2">
                  <c:v>90.489000000000004</c:v>
                </c:pt>
                <c:pt idx="3">
                  <c:v>82.275999999999996</c:v>
                </c:pt>
                <c:pt idx="4">
                  <c:v>75.201999999999998</c:v>
                </c:pt>
                <c:pt idx="5">
                  <c:v>68.643000000000001</c:v>
                </c:pt>
                <c:pt idx="6">
                  <c:v>62.625999999999998</c:v>
                </c:pt>
                <c:pt idx="7">
                  <c:v>56.886000000000003</c:v>
                </c:pt>
                <c:pt idx="8">
                  <c:v>51.521999999999998</c:v>
                </c:pt>
                <c:pt idx="9">
                  <c:v>46.744999999999997</c:v>
                </c:pt>
                <c:pt idx="10">
                  <c:v>41.878999999999998</c:v>
                </c:pt>
                <c:pt idx="11">
                  <c:v>37.497999999999998</c:v>
                </c:pt>
                <c:pt idx="12">
                  <c:v>33.554000000000002</c:v>
                </c:pt>
                <c:pt idx="13">
                  <c:v>30.032</c:v>
                </c:pt>
                <c:pt idx="14">
                  <c:v>27.175000000000001</c:v>
                </c:pt>
                <c:pt idx="15">
                  <c:v>24.457999999999998</c:v>
                </c:pt>
                <c:pt idx="16">
                  <c:v>21.914000000000001</c:v>
                </c:pt>
                <c:pt idx="17">
                  <c:v>19.884</c:v>
                </c:pt>
                <c:pt idx="18">
                  <c:v>17.734000000000002</c:v>
                </c:pt>
                <c:pt idx="19">
                  <c:v>16.216999999999999</c:v>
                </c:pt>
                <c:pt idx="20">
                  <c:v>14.647</c:v>
                </c:pt>
                <c:pt idx="21">
                  <c:v>13.433999999999999</c:v>
                </c:pt>
                <c:pt idx="22">
                  <c:v>11.858000000000001</c:v>
                </c:pt>
                <c:pt idx="23">
                  <c:v>11.095000000000001</c:v>
                </c:pt>
              </c:numCache>
            </c:numRef>
          </c:yVal>
          <c:smooth val="0"/>
          <c:extLst>
            <c:ext xmlns:c16="http://schemas.microsoft.com/office/drawing/2014/chart" uri="{C3380CC4-5D6E-409C-BE32-E72D297353CC}">
              <c16:uniqueId val="{00000002-04F4-42FA-A3E6-D6FBC3004F73}"/>
            </c:ext>
          </c:extLst>
        </c:ser>
        <c:ser>
          <c:idx val="3"/>
          <c:order val="3"/>
          <c:tx>
            <c:strRef>
              <c:f>Sheet1!$E$1</c:f>
              <c:strCache>
                <c:ptCount val="1"/>
                <c:pt idx="0">
                  <c:v>Pediatric (N=1,634)</c:v>
                </c:pt>
              </c:strCache>
            </c:strRef>
          </c:tx>
          <c:spPr>
            <a:ln w="41275">
              <a:solidFill>
                <a:srgbClr val="00B0F0"/>
              </a:solidFill>
            </a:ln>
          </c:spPr>
          <c:marker>
            <c:symbol val="none"/>
          </c:marker>
          <c:xVal>
            <c:numRef>
              <c:f>Sheet1!$A$2:$A$25</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Sheet1!$E$2:$E$25</c:f>
              <c:numCache>
                <c:formatCode>General</c:formatCode>
                <c:ptCount val="24"/>
                <c:pt idx="0">
                  <c:v>100</c:v>
                </c:pt>
                <c:pt idx="1">
                  <c:v>100</c:v>
                </c:pt>
                <c:pt idx="2">
                  <c:v>88.340999999999994</c:v>
                </c:pt>
                <c:pt idx="3">
                  <c:v>78.283000000000001</c:v>
                </c:pt>
                <c:pt idx="4">
                  <c:v>71.296999999999997</c:v>
                </c:pt>
                <c:pt idx="5">
                  <c:v>65.111000000000004</c:v>
                </c:pt>
                <c:pt idx="6">
                  <c:v>59.912999999999997</c:v>
                </c:pt>
                <c:pt idx="7">
                  <c:v>55.984000000000002</c:v>
                </c:pt>
                <c:pt idx="8">
                  <c:v>52.985999999999997</c:v>
                </c:pt>
                <c:pt idx="9">
                  <c:v>49.942999999999998</c:v>
                </c:pt>
                <c:pt idx="10">
                  <c:v>47.298999999999999</c:v>
                </c:pt>
                <c:pt idx="11">
                  <c:v>44.64</c:v>
                </c:pt>
                <c:pt idx="12">
                  <c:v>42.423000000000002</c:v>
                </c:pt>
                <c:pt idx="13">
                  <c:v>38.04</c:v>
                </c:pt>
                <c:pt idx="14">
                  <c:v>37.351999999999997</c:v>
                </c:pt>
                <c:pt idx="15">
                  <c:v>35.069000000000003</c:v>
                </c:pt>
                <c:pt idx="16">
                  <c:v>34.244</c:v>
                </c:pt>
                <c:pt idx="17">
                  <c:v>33.331000000000003</c:v>
                </c:pt>
                <c:pt idx="18">
                  <c:v>31.283999999999999</c:v>
                </c:pt>
                <c:pt idx="19">
                  <c:v>30.029</c:v>
                </c:pt>
                <c:pt idx="20">
                  <c:v>29.218</c:v>
                </c:pt>
                <c:pt idx="21">
                  <c:v>28.173999999999999</c:v>
                </c:pt>
                <c:pt idx="22">
                  <c:v>28.173999999999999</c:v>
                </c:pt>
                <c:pt idx="23">
                  <c:v>28.173999999999999</c:v>
                </c:pt>
              </c:numCache>
            </c:numRef>
          </c:yVal>
          <c:smooth val="0"/>
          <c:extLst>
            <c:ext xmlns:c16="http://schemas.microsoft.com/office/drawing/2014/chart" uri="{C3380CC4-5D6E-409C-BE32-E72D297353CC}">
              <c16:uniqueId val="{00000003-04F4-42FA-A3E6-D6FBC3004F73}"/>
            </c:ext>
          </c:extLst>
        </c:ser>
        <c:ser>
          <c:idx val="4"/>
          <c:order val="4"/>
          <c:tx>
            <c:strRef>
              <c:f>Sheet1!$F$1</c:f>
              <c:strCache>
                <c:ptCount val="1"/>
                <c:pt idx="0">
                  <c:v>LCL (Ped)</c:v>
                </c:pt>
              </c:strCache>
            </c:strRef>
          </c:tx>
          <c:spPr>
            <a:ln w="41275">
              <a:solidFill>
                <a:srgbClr val="00B0F0"/>
              </a:solidFill>
              <a:prstDash val="sysDash"/>
            </a:ln>
          </c:spPr>
          <c:marker>
            <c:symbol val="none"/>
          </c:marker>
          <c:xVal>
            <c:numRef>
              <c:f>Sheet1!$A$2:$A$25</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Sheet1!$F$2:$F$25</c:f>
              <c:numCache>
                <c:formatCode>General</c:formatCode>
                <c:ptCount val="24"/>
                <c:pt idx="0">
                  <c:v>100</c:v>
                </c:pt>
                <c:pt idx="1">
                  <c:v>100</c:v>
                </c:pt>
                <c:pt idx="2">
                  <c:v>86.643000000000001</c:v>
                </c:pt>
                <c:pt idx="3">
                  <c:v>76.099999999999994</c:v>
                </c:pt>
                <c:pt idx="4">
                  <c:v>68.872</c:v>
                </c:pt>
                <c:pt idx="5">
                  <c:v>62.500999999999998</c:v>
                </c:pt>
                <c:pt idx="6">
                  <c:v>57.158000000000001</c:v>
                </c:pt>
                <c:pt idx="7">
                  <c:v>53.115000000000002</c:v>
                </c:pt>
                <c:pt idx="8">
                  <c:v>50.018999999999998</c:v>
                </c:pt>
                <c:pt idx="9">
                  <c:v>46.859000000000002</c:v>
                </c:pt>
                <c:pt idx="10">
                  <c:v>44.103000000000002</c:v>
                </c:pt>
                <c:pt idx="11">
                  <c:v>41.313000000000002</c:v>
                </c:pt>
                <c:pt idx="12">
                  <c:v>38.963999999999999</c:v>
                </c:pt>
                <c:pt idx="13">
                  <c:v>34.307000000000002</c:v>
                </c:pt>
                <c:pt idx="14">
                  <c:v>33.57</c:v>
                </c:pt>
                <c:pt idx="15">
                  <c:v>31.116</c:v>
                </c:pt>
                <c:pt idx="16">
                  <c:v>30.23</c:v>
                </c:pt>
                <c:pt idx="17">
                  <c:v>29.239000000000001</c:v>
                </c:pt>
                <c:pt idx="18">
                  <c:v>27.004000000000001</c:v>
                </c:pt>
                <c:pt idx="19">
                  <c:v>25.603999999999999</c:v>
                </c:pt>
                <c:pt idx="20">
                  <c:v>24.655999999999999</c:v>
                </c:pt>
                <c:pt idx="21">
                  <c:v>23.373000000000001</c:v>
                </c:pt>
                <c:pt idx="22">
                  <c:v>23.373000000000001</c:v>
                </c:pt>
                <c:pt idx="23">
                  <c:v>23.373000000000001</c:v>
                </c:pt>
              </c:numCache>
            </c:numRef>
          </c:yVal>
          <c:smooth val="0"/>
          <c:extLst>
            <c:ext xmlns:c16="http://schemas.microsoft.com/office/drawing/2014/chart" uri="{C3380CC4-5D6E-409C-BE32-E72D297353CC}">
              <c16:uniqueId val="{00000004-04F4-42FA-A3E6-D6FBC3004F73}"/>
            </c:ext>
          </c:extLst>
        </c:ser>
        <c:ser>
          <c:idx val="5"/>
          <c:order val="5"/>
          <c:tx>
            <c:strRef>
              <c:f>Sheet1!$G$1</c:f>
              <c:strCache>
                <c:ptCount val="1"/>
                <c:pt idx="0">
                  <c:v>UCL (Ped)</c:v>
                </c:pt>
              </c:strCache>
            </c:strRef>
          </c:tx>
          <c:spPr>
            <a:ln w="41275">
              <a:solidFill>
                <a:srgbClr val="00B0F0"/>
              </a:solidFill>
              <a:prstDash val="sysDash"/>
            </a:ln>
          </c:spPr>
          <c:marker>
            <c:symbol val="none"/>
          </c:marker>
          <c:xVal>
            <c:numRef>
              <c:f>Sheet1!$A$2:$A$25</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Sheet1!$G$2:$G$25</c:f>
              <c:numCache>
                <c:formatCode>General</c:formatCode>
                <c:ptCount val="24"/>
                <c:pt idx="0">
                  <c:v>100</c:v>
                </c:pt>
                <c:pt idx="1">
                  <c:v>100</c:v>
                </c:pt>
                <c:pt idx="2">
                  <c:v>89.835999999999999</c:v>
                </c:pt>
                <c:pt idx="3">
                  <c:v>80.293000000000006</c:v>
                </c:pt>
                <c:pt idx="4">
                  <c:v>73.570999999999998</c:v>
                </c:pt>
                <c:pt idx="5">
                  <c:v>67.588999999999999</c:v>
                </c:pt>
                <c:pt idx="6">
                  <c:v>62.554000000000002</c:v>
                </c:pt>
                <c:pt idx="7">
                  <c:v>58.75</c:v>
                </c:pt>
                <c:pt idx="8">
                  <c:v>55.860999999999997</c:v>
                </c:pt>
                <c:pt idx="9">
                  <c:v>52.944000000000003</c:v>
                </c:pt>
                <c:pt idx="10">
                  <c:v>50.426000000000002</c:v>
                </c:pt>
                <c:pt idx="11">
                  <c:v>47.908000000000001</c:v>
                </c:pt>
                <c:pt idx="12">
                  <c:v>45.837000000000003</c:v>
                </c:pt>
                <c:pt idx="13">
                  <c:v>41.762</c:v>
                </c:pt>
                <c:pt idx="14">
                  <c:v>41.128999999999998</c:v>
                </c:pt>
                <c:pt idx="15">
                  <c:v>39.042999999999999</c:v>
                </c:pt>
                <c:pt idx="16">
                  <c:v>38.290999999999997</c:v>
                </c:pt>
                <c:pt idx="17">
                  <c:v>37.47</c:v>
                </c:pt>
                <c:pt idx="18">
                  <c:v>35.646999999999998</c:v>
                </c:pt>
                <c:pt idx="19">
                  <c:v>34.567999999999998</c:v>
                </c:pt>
                <c:pt idx="20">
                  <c:v>33.918999999999997</c:v>
                </c:pt>
                <c:pt idx="21">
                  <c:v>33.155999999999999</c:v>
                </c:pt>
                <c:pt idx="22">
                  <c:v>33.155999999999999</c:v>
                </c:pt>
                <c:pt idx="23">
                  <c:v>33.155999999999999</c:v>
                </c:pt>
              </c:numCache>
            </c:numRef>
          </c:yVal>
          <c:smooth val="0"/>
          <c:extLst>
            <c:ext xmlns:c16="http://schemas.microsoft.com/office/drawing/2014/chart" uri="{C3380CC4-5D6E-409C-BE32-E72D297353CC}">
              <c16:uniqueId val="{00000005-04F4-42FA-A3E6-D6FBC3004F73}"/>
            </c:ext>
          </c:extLst>
        </c:ser>
        <c:dLbls>
          <c:showLegendKey val="0"/>
          <c:showVal val="0"/>
          <c:showCatName val="0"/>
          <c:showSerName val="0"/>
          <c:showPercent val="0"/>
          <c:showBubbleSize val="0"/>
        </c:dLbls>
        <c:axId val="544017976"/>
        <c:axId val="544017584"/>
      </c:scatterChart>
      <c:valAx>
        <c:axId val="544017976"/>
        <c:scaling>
          <c:orientation val="minMax"/>
          <c:max val="21"/>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544017584"/>
        <c:crosses val="autoZero"/>
        <c:crossBetween val="midCat"/>
        <c:majorUnit val="1"/>
      </c:valAx>
      <c:valAx>
        <c:axId val="544017584"/>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44017976"/>
        <c:crosses val="autoZero"/>
        <c:crossBetween val="midCat"/>
        <c:majorUnit val="25"/>
      </c:valAx>
      <c:spPr>
        <a:noFill/>
        <a:ln>
          <a:solidFill>
            <a:schemeClr val="bg2"/>
          </a:solidFill>
        </a:ln>
      </c:spPr>
    </c:plotArea>
    <c:legend>
      <c:legendPos val="r"/>
      <c:legendEntry>
        <c:idx val="1"/>
        <c:delete val="1"/>
      </c:legendEntry>
      <c:legendEntry>
        <c:idx val="2"/>
        <c:delete val="1"/>
      </c:legendEntry>
      <c:legendEntry>
        <c:idx val="4"/>
        <c:delete val="1"/>
      </c:legendEntry>
      <c:legendEntry>
        <c:idx val="5"/>
        <c:delete val="1"/>
      </c:legendEntry>
      <c:layout>
        <c:manualLayout>
          <c:xMode val="edge"/>
          <c:yMode val="edge"/>
          <c:x val="0.69414869336985052"/>
          <c:y val="6.6669841673016678E-2"/>
          <c:w val="0.23123234052265207"/>
          <c:h val="0.11550334434002202"/>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3.3590508847684365E-2"/>
          <c:w val="0.88204654727893528"/>
          <c:h val="0.83525865718398107"/>
        </c:manualLayout>
      </c:layout>
      <c:scatterChart>
        <c:scatterStyle val="lineMarker"/>
        <c:varyColors val="0"/>
        <c:ser>
          <c:idx val="0"/>
          <c:order val="0"/>
          <c:tx>
            <c:strRef>
              <c:f>Sheet1!$B$1</c:f>
              <c:strCache>
                <c:ptCount val="1"/>
                <c:pt idx="0">
                  <c:v>Adult/Primary (N=44,255)</c:v>
                </c:pt>
              </c:strCache>
            </c:strRef>
          </c:tx>
          <c:spPr>
            <a:ln w="41275">
              <a:solidFill>
                <a:srgbClr val="00B0F0"/>
              </a:solidFill>
            </a:ln>
          </c:spPr>
          <c:marker>
            <c:symbol val="none"/>
          </c:marker>
          <c:xVal>
            <c:numRef>
              <c:f>Sheet1!$A$2:$A$25</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Sheet1!$B$2:$B$25</c:f>
              <c:numCache>
                <c:formatCode>General</c:formatCode>
                <c:ptCount val="24"/>
                <c:pt idx="0">
                  <c:v>100</c:v>
                </c:pt>
                <c:pt idx="1">
                  <c:v>100</c:v>
                </c:pt>
                <c:pt idx="2">
                  <c:v>90.38</c:v>
                </c:pt>
                <c:pt idx="3">
                  <c:v>82.19</c:v>
                </c:pt>
                <c:pt idx="4">
                  <c:v>75.088999999999999</c:v>
                </c:pt>
                <c:pt idx="5">
                  <c:v>68.478999999999999</c:v>
                </c:pt>
                <c:pt idx="6">
                  <c:v>62.453000000000003</c:v>
                </c:pt>
                <c:pt idx="7">
                  <c:v>56.69</c:v>
                </c:pt>
                <c:pt idx="8">
                  <c:v>51.301000000000002</c:v>
                </c:pt>
                <c:pt idx="9">
                  <c:v>46.463999999999999</c:v>
                </c:pt>
                <c:pt idx="10">
                  <c:v>41.591999999999999</c:v>
                </c:pt>
                <c:pt idx="11">
                  <c:v>37.142000000000003</c:v>
                </c:pt>
                <c:pt idx="12">
                  <c:v>33.125999999999998</c:v>
                </c:pt>
                <c:pt idx="13">
                  <c:v>29.579000000000001</c:v>
                </c:pt>
                <c:pt idx="14">
                  <c:v>26.689</c:v>
                </c:pt>
                <c:pt idx="15">
                  <c:v>23.925999999999998</c:v>
                </c:pt>
                <c:pt idx="16">
                  <c:v>21.324999999999999</c:v>
                </c:pt>
                <c:pt idx="17">
                  <c:v>19.257999999999999</c:v>
                </c:pt>
                <c:pt idx="18">
                  <c:v>17.085999999999999</c:v>
                </c:pt>
                <c:pt idx="19">
                  <c:v>15.545</c:v>
                </c:pt>
                <c:pt idx="20">
                  <c:v>13.92</c:v>
                </c:pt>
                <c:pt idx="21">
                  <c:v>12.673999999999999</c:v>
                </c:pt>
                <c:pt idx="22">
                  <c:v>11.016</c:v>
                </c:pt>
                <c:pt idx="23">
                  <c:v>10.256</c:v>
                </c:pt>
              </c:numCache>
            </c:numRef>
          </c:yVal>
          <c:smooth val="0"/>
          <c:extLst>
            <c:ext xmlns:c16="http://schemas.microsoft.com/office/drawing/2014/chart" uri="{C3380CC4-5D6E-409C-BE32-E72D297353CC}">
              <c16:uniqueId val="{00000000-74CA-457B-AC5D-EFE1318C0F11}"/>
            </c:ext>
          </c:extLst>
        </c:ser>
        <c:ser>
          <c:idx val="1"/>
          <c:order val="1"/>
          <c:tx>
            <c:strRef>
              <c:f>Sheet1!$C$1</c:f>
              <c:strCache>
                <c:ptCount val="1"/>
                <c:pt idx="0">
                  <c:v>Adult/First Retx (N=1,465)</c:v>
                </c:pt>
              </c:strCache>
            </c:strRef>
          </c:tx>
          <c:spPr>
            <a:ln w="41275">
              <a:solidFill>
                <a:srgbClr val="FF9933"/>
              </a:solidFill>
              <a:prstDash val="solid"/>
            </a:ln>
          </c:spPr>
          <c:marker>
            <c:symbol val="none"/>
          </c:marker>
          <c:xVal>
            <c:numRef>
              <c:f>Sheet1!$A$2:$A$25</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Sheet1!$C$2:$C$25</c:f>
              <c:numCache>
                <c:formatCode>General</c:formatCode>
                <c:ptCount val="24"/>
                <c:pt idx="0">
                  <c:v>100</c:v>
                </c:pt>
                <c:pt idx="1">
                  <c:v>100</c:v>
                </c:pt>
                <c:pt idx="2">
                  <c:v>85.582999999999998</c:v>
                </c:pt>
                <c:pt idx="3">
                  <c:v>74.024000000000001</c:v>
                </c:pt>
                <c:pt idx="4">
                  <c:v>65.962999999999994</c:v>
                </c:pt>
                <c:pt idx="5">
                  <c:v>59.518999999999998</c:v>
                </c:pt>
                <c:pt idx="6">
                  <c:v>52.386000000000003</c:v>
                </c:pt>
                <c:pt idx="7">
                  <c:v>46.045999999999999</c:v>
                </c:pt>
                <c:pt idx="8">
                  <c:v>40.277999999999999</c:v>
                </c:pt>
                <c:pt idx="9">
                  <c:v>36.904000000000003</c:v>
                </c:pt>
                <c:pt idx="10">
                  <c:v>31.216999999999999</c:v>
                </c:pt>
                <c:pt idx="11">
                  <c:v>28.369</c:v>
                </c:pt>
                <c:pt idx="12">
                  <c:v>26.122</c:v>
                </c:pt>
                <c:pt idx="13">
                  <c:v>22.605</c:v>
                </c:pt>
                <c:pt idx="14">
                  <c:v>20.231999999999999</c:v>
                </c:pt>
                <c:pt idx="15">
                  <c:v>18.378</c:v>
                </c:pt>
                <c:pt idx="16">
                  <c:v>17.227</c:v>
                </c:pt>
                <c:pt idx="17">
                  <c:v>15.874000000000001</c:v>
                </c:pt>
                <c:pt idx="18">
                  <c:v>13.606999999999999</c:v>
                </c:pt>
                <c:pt idx="19">
                  <c:v>12.095000000000001</c:v>
                </c:pt>
                <c:pt idx="20">
                  <c:v>11.231</c:v>
                </c:pt>
                <c:pt idx="21">
                  <c:v>#N/A</c:v>
                </c:pt>
                <c:pt idx="22">
                  <c:v>#N/A</c:v>
                </c:pt>
                <c:pt idx="23">
                  <c:v>#N/A</c:v>
                </c:pt>
              </c:numCache>
            </c:numRef>
          </c:yVal>
          <c:smooth val="0"/>
          <c:extLst>
            <c:ext xmlns:c16="http://schemas.microsoft.com/office/drawing/2014/chart" uri="{C3380CC4-5D6E-409C-BE32-E72D297353CC}">
              <c16:uniqueId val="{00000001-74CA-457B-AC5D-EFE1318C0F11}"/>
            </c:ext>
          </c:extLst>
        </c:ser>
        <c:ser>
          <c:idx val="2"/>
          <c:order val="2"/>
          <c:tx>
            <c:strRef>
              <c:f>Sheet1!$D$1</c:f>
              <c:strCache>
                <c:ptCount val="1"/>
                <c:pt idx="0">
                  <c:v>Pediatric/Primary (N=1,549)</c:v>
                </c:pt>
              </c:strCache>
            </c:strRef>
          </c:tx>
          <c:spPr>
            <a:ln w="41275">
              <a:solidFill>
                <a:schemeClr val="bg1">
                  <a:lumMod val="50000"/>
                  <a:lumOff val="50000"/>
                </a:schemeClr>
              </a:solidFill>
              <a:prstDash val="solid"/>
            </a:ln>
          </c:spPr>
          <c:marker>
            <c:symbol val="none"/>
          </c:marker>
          <c:xVal>
            <c:numRef>
              <c:f>Sheet1!$A$2:$A$25</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Sheet1!$D$2:$D$25</c:f>
              <c:numCache>
                <c:formatCode>General</c:formatCode>
                <c:ptCount val="24"/>
                <c:pt idx="0">
                  <c:v>100</c:v>
                </c:pt>
                <c:pt idx="1">
                  <c:v>100</c:v>
                </c:pt>
                <c:pt idx="2">
                  <c:v>88.772000000000006</c:v>
                </c:pt>
                <c:pt idx="3">
                  <c:v>78.323999999999998</c:v>
                </c:pt>
                <c:pt idx="4">
                  <c:v>71.293999999999997</c:v>
                </c:pt>
                <c:pt idx="5">
                  <c:v>65.236000000000004</c:v>
                </c:pt>
                <c:pt idx="6">
                  <c:v>60.057000000000002</c:v>
                </c:pt>
                <c:pt idx="7">
                  <c:v>56.374000000000002</c:v>
                </c:pt>
                <c:pt idx="8">
                  <c:v>53.177</c:v>
                </c:pt>
                <c:pt idx="9">
                  <c:v>49.912999999999997</c:v>
                </c:pt>
                <c:pt idx="10">
                  <c:v>47.451999999999998</c:v>
                </c:pt>
                <c:pt idx="11">
                  <c:v>44.826000000000001</c:v>
                </c:pt>
                <c:pt idx="12">
                  <c:v>42.997999999999998</c:v>
                </c:pt>
                <c:pt idx="13">
                  <c:v>38.630000000000003</c:v>
                </c:pt>
                <c:pt idx="14">
                  <c:v>37.890999999999998</c:v>
                </c:pt>
                <c:pt idx="15">
                  <c:v>35.423999999999999</c:v>
                </c:pt>
                <c:pt idx="16">
                  <c:v>34.539000000000001</c:v>
                </c:pt>
                <c:pt idx="17">
                  <c:v>33.579000000000001</c:v>
                </c:pt>
                <c:pt idx="18">
                  <c:v>31.417000000000002</c:v>
                </c:pt>
                <c:pt idx="19">
                  <c:v>30.076000000000001</c:v>
                </c:pt>
                <c:pt idx="20">
                  <c:v>29.241</c:v>
                </c:pt>
                <c:pt idx="21">
                  <c:v>28.158000000000001</c:v>
                </c:pt>
                <c:pt idx="22">
                  <c:v>28.158000000000001</c:v>
                </c:pt>
                <c:pt idx="23">
                  <c:v>28.158000000000001</c:v>
                </c:pt>
              </c:numCache>
            </c:numRef>
          </c:yVal>
          <c:smooth val="0"/>
          <c:extLst>
            <c:ext xmlns:c16="http://schemas.microsoft.com/office/drawing/2014/chart" uri="{C3380CC4-5D6E-409C-BE32-E72D297353CC}">
              <c16:uniqueId val="{00000002-74CA-457B-AC5D-EFE1318C0F11}"/>
            </c:ext>
          </c:extLst>
        </c:ser>
        <c:ser>
          <c:idx val="3"/>
          <c:order val="3"/>
          <c:tx>
            <c:strRef>
              <c:f>Sheet1!$E$1</c:f>
              <c:strCache>
                <c:ptCount val="1"/>
                <c:pt idx="0">
                  <c:v>Pediatric/First Retx (N=81)</c:v>
                </c:pt>
              </c:strCache>
            </c:strRef>
          </c:tx>
          <c:spPr>
            <a:ln w="41275">
              <a:solidFill>
                <a:srgbClr val="C00000"/>
              </a:solidFill>
            </a:ln>
          </c:spPr>
          <c:marker>
            <c:symbol val="none"/>
          </c:marker>
          <c:xVal>
            <c:numRef>
              <c:f>Sheet1!$A$2:$A$25</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Sheet1!$E$2:$E$25</c:f>
              <c:numCache>
                <c:formatCode>General</c:formatCode>
                <c:ptCount val="24"/>
                <c:pt idx="0">
                  <c:v>100</c:v>
                </c:pt>
                <c:pt idx="1">
                  <c:v>100</c:v>
                </c:pt>
                <c:pt idx="2">
                  <c:v>82.233999999999995</c:v>
                </c:pt>
                <c:pt idx="3">
                  <c:v>79.346000000000004</c:v>
                </c:pt>
                <c:pt idx="4">
                  <c:v>72.900000000000006</c:v>
                </c:pt>
                <c:pt idx="5">
                  <c:v>63.85</c:v>
                </c:pt>
                <c:pt idx="6">
                  <c:v>57.863999999999997</c:v>
                </c:pt>
                <c:pt idx="7">
                  <c:v>49.597999999999999</c:v>
                </c:pt>
                <c:pt idx="8">
                  <c:v>49.597999999999999</c:v>
                </c:pt>
                <c:pt idx="9">
                  <c:v>49.597999999999999</c:v>
                </c:pt>
                <c:pt idx="10">
                  <c:v>44.5</c:v>
                </c:pt>
                <c:pt idx="11">
                  <c:v>41.533000000000001</c:v>
                </c:pt>
                <c:pt idx="12">
                  <c:v>#N/A</c:v>
                </c:pt>
                <c:pt idx="13">
                  <c:v>#N/A</c:v>
                </c:pt>
                <c:pt idx="14">
                  <c:v>#N/A</c:v>
                </c:pt>
                <c:pt idx="15">
                  <c:v>#N/A</c:v>
                </c:pt>
                <c:pt idx="16">
                  <c:v>#N/A</c:v>
                </c:pt>
                <c:pt idx="17">
                  <c:v>#N/A</c:v>
                </c:pt>
                <c:pt idx="18">
                  <c:v>#N/A</c:v>
                </c:pt>
                <c:pt idx="19">
                  <c:v>#N/A</c:v>
                </c:pt>
                <c:pt idx="20">
                  <c:v>#N/A</c:v>
                </c:pt>
                <c:pt idx="21">
                  <c:v>#N/A</c:v>
                </c:pt>
                <c:pt idx="22">
                  <c:v>#N/A</c:v>
                </c:pt>
                <c:pt idx="23">
                  <c:v>#N/A</c:v>
                </c:pt>
              </c:numCache>
            </c:numRef>
          </c:yVal>
          <c:smooth val="0"/>
          <c:extLst>
            <c:ext xmlns:c16="http://schemas.microsoft.com/office/drawing/2014/chart" uri="{C3380CC4-5D6E-409C-BE32-E72D297353CC}">
              <c16:uniqueId val="{00000003-74CA-457B-AC5D-EFE1318C0F11}"/>
            </c:ext>
          </c:extLst>
        </c:ser>
        <c:dLbls>
          <c:showLegendKey val="0"/>
          <c:showVal val="0"/>
          <c:showCatName val="0"/>
          <c:showSerName val="0"/>
          <c:showPercent val="0"/>
          <c:showBubbleSize val="0"/>
        </c:dLbls>
        <c:axId val="392936040"/>
        <c:axId val="392938000"/>
      </c:scatterChart>
      <c:valAx>
        <c:axId val="392936040"/>
        <c:scaling>
          <c:orientation val="minMax"/>
          <c:max val="21"/>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392938000"/>
        <c:crosses val="autoZero"/>
        <c:crossBetween val="midCat"/>
        <c:majorUnit val="1"/>
      </c:valAx>
      <c:valAx>
        <c:axId val="392938000"/>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2936040"/>
        <c:crosses val="autoZero"/>
        <c:crossBetween val="midCat"/>
        <c:majorUnit val="25"/>
      </c:valAx>
      <c:spPr>
        <a:noFill/>
        <a:ln>
          <a:solidFill>
            <a:schemeClr val="bg2"/>
          </a:solidFill>
        </a:ln>
      </c:spPr>
    </c:plotArea>
    <c:legend>
      <c:legendPos val="r"/>
      <c:layout>
        <c:manualLayout>
          <c:xMode val="edge"/>
          <c:yMode val="edge"/>
          <c:x val="0.2768979801437863"/>
          <c:y val="4.8475150283633903E-2"/>
          <c:w val="0.67042086043592375"/>
          <c:h val="0.17724324781982898"/>
        </c:manualLayout>
      </c:layout>
      <c:overlay val="0"/>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053372132831223"/>
          <c:y val="0.10403756620046319"/>
          <c:w val="0.77963927878580397"/>
          <c:h val="0.68527668616121529"/>
        </c:manualLayout>
      </c:layout>
      <c:barChart>
        <c:barDir val="col"/>
        <c:grouping val="stacked"/>
        <c:varyColors val="0"/>
        <c:ser>
          <c:idx val="0"/>
          <c:order val="0"/>
          <c:tx>
            <c:strRef>
              <c:f>Sheet1!$B$1</c:f>
              <c:strCache>
                <c:ptCount val="1"/>
                <c:pt idx="0">
                  <c:v>N - Adult</c:v>
                </c:pt>
              </c:strCache>
            </c:strRef>
          </c:tx>
          <c:spPr>
            <a:gradFill flip="none" rotWithShape="1">
              <a:gsLst>
                <a:gs pos="0">
                  <a:srgbClr val="008000"/>
                </a:gs>
                <a:gs pos="50000">
                  <a:srgbClr val="20F703"/>
                </a:gs>
                <a:gs pos="100000">
                  <a:srgbClr val="008000"/>
                </a:gs>
              </a:gsLst>
              <a:lin ang="10800000" scaled="1"/>
              <a:tileRect/>
            </a:gradFill>
            <a:ln>
              <a:solidFill>
                <a:schemeClr val="bg2"/>
              </a:solidFill>
            </a:ln>
          </c:spPr>
          <c:invertIfNegative val="0"/>
          <c:cat>
            <c:numRef>
              <c:f>Sheet1!$A$2:$A$28</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Sheet1!$B$2:$B$28</c:f>
              <c:numCache>
                <c:formatCode>General</c:formatCode>
                <c:ptCount val="27"/>
                <c:pt idx="0">
                  <c:v>28</c:v>
                </c:pt>
                <c:pt idx="1">
                  <c:v>35</c:v>
                </c:pt>
                <c:pt idx="2">
                  <c:v>36</c:v>
                </c:pt>
                <c:pt idx="3">
                  <c:v>37</c:v>
                </c:pt>
                <c:pt idx="4">
                  <c:v>56</c:v>
                </c:pt>
                <c:pt idx="5">
                  <c:v>43</c:v>
                </c:pt>
                <c:pt idx="6">
                  <c:v>37</c:v>
                </c:pt>
                <c:pt idx="7">
                  <c:v>47</c:v>
                </c:pt>
                <c:pt idx="8">
                  <c:v>43</c:v>
                </c:pt>
                <c:pt idx="9">
                  <c:v>49</c:v>
                </c:pt>
                <c:pt idx="10">
                  <c:v>42</c:v>
                </c:pt>
                <c:pt idx="11">
                  <c:v>55</c:v>
                </c:pt>
                <c:pt idx="12">
                  <c:v>62</c:v>
                </c:pt>
                <c:pt idx="13">
                  <c:v>62</c:v>
                </c:pt>
                <c:pt idx="14">
                  <c:v>61</c:v>
                </c:pt>
                <c:pt idx="15">
                  <c:v>113</c:v>
                </c:pt>
                <c:pt idx="16">
                  <c:v>103</c:v>
                </c:pt>
                <c:pt idx="17">
                  <c:v>158</c:v>
                </c:pt>
                <c:pt idx="18">
                  <c:v>138</c:v>
                </c:pt>
                <c:pt idx="19">
                  <c:v>156</c:v>
                </c:pt>
                <c:pt idx="20">
                  <c:v>146</c:v>
                </c:pt>
                <c:pt idx="21">
                  <c:v>138</c:v>
                </c:pt>
                <c:pt idx="22">
                  <c:v>183</c:v>
                </c:pt>
                <c:pt idx="23">
                  <c:v>168</c:v>
                </c:pt>
                <c:pt idx="24">
                  <c:v>163</c:v>
                </c:pt>
                <c:pt idx="25">
                  <c:v>156</c:v>
                </c:pt>
                <c:pt idx="26">
                  <c:v>174</c:v>
                </c:pt>
              </c:numCache>
            </c:numRef>
          </c:val>
          <c:extLst>
            <c:ext xmlns:c16="http://schemas.microsoft.com/office/drawing/2014/chart" uri="{C3380CC4-5D6E-409C-BE32-E72D297353CC}">
              <c16:uniqueId val="{00000000-19AA-421B-83D7-6329DD55B9E5}"/>
            </c:ext>
          </c:extLst>
        </c:ser>
        <c:ser>
          <c:idx val="1"/>
          <c:order val="1"/>
          <c:tx>
            <c:strRef>
              <c:f>Sheet1!$C$1</c:f>
              <c:strCache>
                <c:ptCount val="1"/>
                <c:pt idx="0">
                  <c:v>N - Pediatric</c:v>
                </c:pt>
              </c:strCache>
            </c:strRef>
          </c:tx>
          <c:spPr>
            <a:gradFill flip="none" rotWithShape="1">
              <a:gsLst>
                <a:gs pos="0">
                  <a:srgbClr val="009999"/>
                </a:gs>
                <a:gs pos="50000">
                  <a:srgbClr val="00FFFF"/>
                </a:gs>
                <a:gs pos="100000">
                  <a:srgbClr val="009999"/>
                </a:gs>
              </a:gsLst>
              <a:lin ang="10800000" scaled="1"/>
              <a:tileRect/>
            </a:gradFill>
            <a:ln>
              <a:solidFill>
                <a:schemeClr val="bg2"/>
              </a:solidFill>
            </a:ln>
          </c:spPr>
          <c:invertIfNegative val="0"/>
          <c:cat>
            <c:numRef>
              <c:f>Sheet1!$A$2:$A$28</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Sheet1!$C$2:$C$28</c:f>
              <c:numCache>
                <c:formatCode>General</c:formatCode>
                <c:ptCount val="27"/>
                <c:pt idx="0">
                  <c:v>3</c:v>
                </c:pt>
                <c:pt idx="1">
                  <c:v>5</c:v>
                </c:pt>
                <c:pt idx="2">
                  <c:v>3</c:v>
                </c:pt>
                <c:pt idx="3">
                  <c:v>2</c:v>
                </c:pt>
                <c:pt idx="4">
                  <c:v>5</c:v>
                </c:pt>
                <c:pt idx="5">
                  <c:v>9</c:v>
                </c:pt>
                <c:pt idx="6">
                  <c:v>10</c:v>
                </c:pt>
                <c:pt idx="7">
                  <c:v>6</c:v>
                </c:pt>
                <c:pt idx="8">
                  <c:v>8</c:v>
                </c:pt>
                <c:pt idx="9">
                  <c:v>8</c:v>
                </c:pt>
                <c:pt idx="10">
                  <c:v>5</c:v>
                </c:pt>
                <c:pt idx="11">
                  <c:v>5</c:v>
                </c:pt>
                <c:pt idx="12">
                  <c:v>3</c:v>
                </c:pt>
                <c:pt idx="13">
                  <c:v>5</c:v>
                </c:pt>
                <c:pt idx="14">
                  <c:v>7</c:v>
                </c:pt>
                <c:pt idx="15">
                  <c:v>4</c:v>
                </c:pt>
                <c:pt idx="16">
                  <c:v>8</c:v>
                </c:pt>
                <c:pt idx="17">
                  <c:v>7</c:v>
                </c:pt>
                <c:pt idx="18">
                  <c:v>9</c:v>
                </c:pt>
                <c:pt idx="19">
                  <c:v>7</c:v>
                </c:pt>
                <c:pt idx="20">
                  <c:v>9</c:v>
                </c:pt>
                <c:pt idx="21">
                  <c:v>6</c:v>
                </c:pt>
                <c:pt idx="22">
                  <c:v>4</c:v>
                </c:pt>
                <c:pt idx="23">
                  <c:v>5</c:v>
                </c:pt>
                <c:pt idx="24">
                  <c:v>9</c:v>
                </c:pt>
                <c:pt idx="25">
                  <c:v>9</c:v>
                </c:pt>
                <c:pt idx="26">
                  <c:v>2</c:v>
                </c:pt>
              </c:numCache>
            </c:numRef>
          </c:val>
          <c:extLst>
            <c:ext xmlns:c16="http://schemas.microsoft.com/office/drawing/2014/chart" uri="{C3380CC4-5D6E-409C-BE32-E72D297353CC}">
              <c16:uniqueId val="{00000001-19AA-421B-83D7-6329DD55B9E5}"/>
            </c:ext>
          </c:extLst>
        </c:ser>
        <c:dLbls>
          <c:showLegendKey val="0"/>
          <c:showVal val="0"/>
          <c:showCatName val="0"/>
          <c:showSerName val="0"/>
          <c:showPercent val="0"/>
          <c:showBubbleSize val="0"/>
        </c:dLbls>
        <c:gapWidth val="35"/>
        <c:overlap val="100"/>
        <c:axId val="392938392"/>
        <c:axId val="392937608"/>
      </c:barChart>
      <c:lineChart>
        <c:grouping val="standard"/>
        <c:varyColors val="0"/>
        <c:ser>
          <c:idx val="2"/>
          <c:order val="2"/>
          <c:tx>
            <c:strRef>
              <c:f>Sheet1!$D$1</c:f>
              <c:strCache>
                <c:ptCount val="1"/>
                <c:pt idx="0">
                  <c:v>% - Adult</c:v>
                </c:pt>
              </c:strCache>
            </c:strRef>
          </c:tx>
          <c:spPr>
            <a:ln w="41275">
              <a:solidFill>
                <a:srgbClr val="FF0000"/>
              </a:solidFill>
            </a:ln>
          </c:spPr>
          <c:marker>
            <c:symbol val="none"/>
          </c:marker>
          <c:cat>
            <c:numRef>
              <c:f>Sheet1!$A$2:$A$28</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Sheet1!$D$2:$D$28</c:f>
              <c:numCache>
                <c:formatCode>General</c:formatCode>
                <c:ptCount val="27"/>
                <c:pt idx="0">
                  <c:v>6.5116300000000003</c:v>
                </c:pt>
                <c:pt idx="1">
                  <c:v>4.8678699999999999</c:v>
                </c:pt>
                <c:pt idx="2">
                  <c:v>3.8585199999999999</c:v>
                </c:pt>
                <c:pt idx="3">
                  <c:v>3.3006199999999999</c:v>
                </c:pt>
                <c:pt idx="4">
                  <c:v>4.5161300000000004</c:v>
                </c:pt>
                <c:pt idx="5">
                  <c:v>3.2600500000000001</c:v>
                </c:pt>
                <c:pt idx="6">
                  <c:v>2.82443</c:v>
                </c:pt>
                <c:pt idx="7">
                  <c:v>3.31453</c:v>
                </c:pt>
                <c:pt idx="8">
                  <c:v>2.9655200000000002</c:v>
                </c:pt>
                <c:pt idx="9">
                  <c:v>3.2710300000000001</c:v>
                </c:pt>
                <c:pt idx="10">
                  <c:v>2.56724</c:v>
                </c:pt>
                <c:pt idx="11">
                  <c:v>3.2088700000000001</c:v>
                </c:pt>
                <c:pt idx="12">
                  <c:v>3.2580100000000001</c:v>
                </c:pt>
                <c:pt idx="13">
                  <c:v>3.1991700000000001</c:v>
                </c:pt>
                <c:pt idx="14">
                  <c:v>2.8517999999999999</c:v>
                </c:pt>
                <c:pt idx="15">
                  <c:v>4.5436300000000003</c:v>
                </c:pt>
                <c:pt idx="16">
                  <c:v>3.7937400000000001</c:v>
                </c:pt>
                <c:pt idx="17">
                  <c:v>5.5575099999999997</c:v>
                </c:pt>
                <c:pt idx="18">
                  <c:v>4.7373799999999999</c:v>
                </c:pt>
                <c:pt idx="19">
                  <c:v>4.8918200000000001</c:v>
                </c:pt>
                <c:pt idx="20">
                  <c:v>4.2147800000000002</c:v>
                </c:pt>
                <c:pt idx="21">
                  <c:v>3.6682600000000001</c:v>
                </c:pt>
                <c:pt idx="22">
                  <c:v>4.8747999999999996</c:v>
                </c:pt>
                <c:pt idx="23">
                  <c:v>4.1543000000000001</c:v>
                </c:pt>
                <c:pt idx="24">
                  <c:v>4.08317</c:v>
                </c:pt>
                <c:pt idx="25">
                  <c:v>3.7437</c:v>
                </c:pt>
                <c:pt idx="26">
                  <c:v>3.8208199999999999</c:v>
                </c:pt>
              </c:numCache>
            </c:numRef>
          </c:val>
          <c:smooth val="0"/>
          <c:extLst>
            <c:ext xmlns:c16="http://schemas.microsoft.com/office/drawing/2014/chart" uri="{C3380CC4-5D6E-409C-BE32-E72D297353CC}">
              <c16:uniqueId val="{00000002-19AA-421B-83D7-6329DD55B9E5}"/>
            </c:ext>
          </c:extLst>
        </c:ser>
        <c:ser>
          <c:idx val="3"/>
          <c:order val="3"/>
          <c:tx>
            <c:strRef>
              <c:f>Sheet1!$E$1</c:f>
              <c:strCache>
                <c:ptCount val="1"/>
                <c:pt idx="0">
                  <c:v>% - Pediatric</c:v>
                </c:pt>
              </c:strCache>
            </c:strRef>
          </c:tx>
          <c:spPr>
            <a:ln w="41275">
              <a:solidFill>
                <a:schemeClr val="bg1">
                  <a:lumMod val="50000"/>
                  <a:lumOff val="50000"/>
                </a:schemeClr>
              </a:solidFill>
            </a:ln>
          </c:spPr>
          <c:marker>
            <c:symbol val="none"/>
          </c:marker>
          <c:cat>
            <c:numRef>
              <c:f>Sheet1!$A$2:$A$28</c:f>
              <c:numCache>
                <c:formatCode>General</c:formatCode>
                <c:ptCount val="27"/>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numCache>
            </c:numRef>
          </c:cat>
          <c:val>
            <c:numRef>
              <c:f>Sheet1!$E$2:$E$28</c:f>
              <c:numCache>
                <c:formatCode>General</c:formatCode>
                <c:ptCount val="27"/>
                <c:pt idx="0">
                  <c:v>13.0435</c:v>
                </c:pt>
                <c:pt idx="1">
                  <c:v>10.8696</c:v>
                </c:pt>
                <c:pt idx="2">
                  <c:v>6.25</c:v>
                </c:pt>
                <c:pt idx="3">
                  <c:v>4.1666999999999996</c:v>
                </c:pt>
                <c:pt idx="4">
                  <c:v>9.6153999999999993</c:v>
                </c:pt>
                <c:pt idx="5">
                  <c:v>9.375</c:v>
                </c:pt>
                <c:pt idx="6">
                  <c:v>12.5</c:v>
                </c:pt>
                <c:pt idx="7">
                  <c:v>6.3158000000000003</c:v>
                </c:pt>
                <c:pt idx="8">
                  <c:v>8.2474000000000007</c:v>
                </c:pt>
                <c:pt idx="9">
                  <c:v>11.1111</c:v>
                </c:pt>
                <c:pt idx="10">
                  <c:v>6.8493000000000004</c:v>
                </c:pt>
                <c:pt idx="11">
                  <c:v>7.0423</c:v>
                </c:pt>
                <c:pt idx="12">
                  <c:v>3.9474</c:v>
                </c:pt>
                <c:pt idx="13">
                  <c:v>6.25</c:v>
                </c:pt>
                <c:pt idx="14">
                  <c:v>7.7778</c:v>
                </c:pt>
                <c:pt idx="15">
                  <c:v>4.0815999999999999</c:v>
                </c:pt>
                <c:pt idx="16">
                  <c:v>8</c:v>
                </c:pt>
                <c:pt idx="17">
                  <c:v>6.4814999999999996</c:v>
                </c:pt>
                <c:pt idx="18">
                  <c:v>7.7586000000000004</c:v>
                </c:pt>
                <c:pt idx="19">
                  <c:v>5.5118</c:v>
                </c:pt>
                <c:pt idx="20">
                  <c:v>7.1429</c:v>
                </c:pt>
                <c:pt idx="21">
                  <c:v>5.5045999999999999</c:v>
                </c:pt>
                <c:pt idx="22">
                  <c:v>4.0404</c:v>
                </c:pt>
                <c:pt idx="23">
                  <c:v>3.6496</c:v>
                </c:pt>
                <c:pt idx="24">
                  <c:v>8.4111999999999991</c:v>
                </c:pt>
                <c:pt idx="25">
                  <c:v>9.2783999999999995</c:v>
                </c:pt>
                <c:pt idx="26">
                  <c:v>1.8692</c:v>
                </c:pt>
              </c:numCache>
            </c:numRef>
          </c:val>
          <c:smooth val="0"/>
          <c:extLst>
            <c:ext xmlns:c16="http://schemas.microsoft.com/office/drawing/2014/chart" uri="{C3380CC4-5D6E-409C-BE32-E72D297353CC}">
              <c16:uniqueId val="{00000003-19AA-421B-83D7-6329DD55B9E5}"/>
            </c:ext>
          </c:extLst>
        </c:ser>
        <c:dLbls>
          <c:showLegendKey val="0"/>
          <c:showVal val="0"/>
          <c:showCatName val="0"/>
          <c:showSerName val="0"/>
          <c:showPercent val="0"/>
          <c:showBubbleSize val="0"/>
        </c:dLbls>
        <c:marker val="1"/>
        <c:smooth val="0"/>
        <c:axId val="392937216"/>
        <c:axId val="392936824"/>
      </c:lineChart>
      <c:catAx>
        <c:axId val="392938392"/>
        <c:scaling>
          <c:orientation val="minMax"/>
        </c:scaling>
        <c:delete val="0"/>
        <c:axPos val="b"/>
        <c:title>
          <c:tx>
            <c:rich>
              <a:bodyPr/>
              <a:lstStyle/>
              <a:p>
                <a:pPr>
                  <a:defRPr>
                    <a:solidFill>
                      <a:schemeClr val="bg2"/>
                    </a:solidFill>
                  </a:defRPr>
                </a:pPr>
                <a:r>
                  <a:rPr lang="en-US" dirty="0" smtClean="0">
                    <a:solidFill>
                      <a:schemeClr val="bg2"/>
                    </a:solidFill>
                  </a:rPr>
                  <a:t>Year of Transplant</a:t>
                </a:r>
                <a:endParaRPr lang="en-US" dirty="0">
                  <a:solidFill>
                    <a:schemeClr val="bg2"/>
                  </a:solidFill>
                </a:endParaRPr>
              </a:p>
            </c:rich>
          </c:tx>
          <c:layout>
            <c:manualLayout>
              <c:xMode val="edge"/>
              <c:yMode val="edge"/>
              <c:x val="0.3910766961651917"/>
              <c:y val="0.91370544578991308"/>
            </c:manualLayout>
          </c:layout>
          <c:overlay val="0"/>
        </c:title>
        <c:numFmt formatCode="General" sourceLinked="1"/>
        <c:majorTickMark val="out"/>
        <c:minorTickMark val="none"/>
        <c:tickLblPos val="nextTo"/>
        <c:spPr>
          <a:ln>
            <a:solidFill>
              <a:schemeClr val="bg2"/>
            </a:solidFill>
          </a:ln>
        </c:spPr>
        <c:txPr>
          <a:bodyPr rot="-2700000"/>
          <a:lstStyle/>
          <a:p>
            <a:pPr>
              <a:defRPr sz="1300" b="1">
                <a:solidFill>
                  <a:schemeClr val="bg2"/>
                </a:solidFill>
              </a:defRPr>
            </a:pPr>
            <a:endParaRPr lang="en-US"/>
          </a:p>
        </c:txPr>
        <c:crossAx val="392937608"/>
        <c:crosses val="autoZero"/>
        <c:auto val="1"/>
        <c:lblAlgn val="ctr"/>
        <c:lblOffset val="100"/>
        <c:tickLblSkip val="1"/>
        <c:noMultiLvlLbl val="0"/>
      </c:catAx>
      <c:valAx>
        <c:axId val="392937608"/>
        <c:scaling>
          <c:orientation val="minMax"/>
          <c:max val="20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Number of Retransplants (bars)</a:t>
                </a:r>
                <a:endParaRPr lang="en-US" sz="1700" dirty="0">
                  <a:solidFill>
                    <a:schemeClr val="bg2"/>
                  </a:solidFill>
                </a:endParaRPr>
              </a:p>
            </c:rich>
          </c:tx>
          <c:layout>
            <c:manualLayout>
              <c:xMode val="edge"/>
              <c:yMode val="edge"/>
              <c:x val="7.3232911103503365E-3"/>
              <c:y val="0.15320765494900321"/>
            </c:manualLayout>
          </c:layout>
          <c:overlay val="0"/>
        </c:title>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392938392"/>
        <c:crosses val="autoZero"/>
        <c:crossBetween val="between"/>
        <c:majorUnit val="25"/>
      </c:valAx>
      <c:valAx>
        <c:axId val="392936824"/>
        <c:scaling>
          <c:orientation val="minMax"/>
          <c:max val="40"/>
        </c:scaling>
        <c:delete val="0"/>
        <c:axPos val="r"/>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2937216"/>
        <c:crosses val="max"/>
        <c:crossBetween val="between"/>
      </c:valAx>
      <c:catAx>
        <c:axId val="392937216"/>
        <c:scaling>
          <c:orientation val="minMax"/>
        </c:scaling>
        <c:delete val="1"/>
        <c:axPos val="b"/>
        <c:numFmt formatCode="General" sourceLinked="1"/>
        <c:majorTickMark val="out"/>
        <c:minorTickMark val="none"/>
        <c:tickLblPos val="nextTo"/>
        <c:crossAx val="392936824"/>
        <c:crosses val="autoZero"/>
        <c:auto val="1"/>
        <c:lblAlgn val="ctr"/>
        <c:lblOffset val="100"/>
        <c:noMultiLvlLbl val="0"/>
      </c:catAx>
      <c:spPr>
        <a:noFill/>
        <a:ln>
          <a:solidFill>
            <a:schemeClr val="bg2"/>
          </a:solidFill>
        </a:ln>
      </c:spPr>
    </c:plotArea>
    <c:legend>
      <c:legendPos val="t"/>
      <c:layout>
        <c:manualLayout>
          <c:xMode val="edge"/>
          <c:yMode val="edge"/>
          <c:x val="0.10532297400877987"/>
          <c:y val="1.5625E-2"/>
          <c:w val="0.79672856711495132"/>
          <c:h val="7.7063238188976382E-2"/>
        </c:manualLayout>
      </c:layout>
      <c:overlay val="0"/>
      <c:spPr>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Single Lung</c:v>
                </c:pt>
              </c:strCache>
            </c:strRef>
          </c:tx>
          <c:spPr>
            <a:gradFill flip="none" rotWithShape="1">
              <a:gsLst>
                <a:gs pos="0">
                  <a:srgbClr val="208C03"/>
                </a:gs>
                <a:gs pos="50000">
                  <a:srgbClr val="20F703"/>
                </a:gs>
                <a:gs pos="100000">
                  <a:srgbClr val="208C03"/>
                </a:gs>
              </a:gsLst>
              <a:lin ang="10800000" scaled="1"/>
              <a:tileRect/>
            </a:gradFill>
          </c:spPr>
          <c:invertIfNegative val="0"/>
          <c:cat>
            <c:numRef>
              <c:f>Sheet1!$A$2:$A$33</c:f>
              <c:numCache>
                <c:formatCode>General</c:formatCode>
                <c:ptCount val="32"/>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pt idx="31">
                  <c:v>2016</c:v>
                </c:pt>
              </c:numCache>
            </c:numRef>
          </c:cat>
          <c:val>
            <c:numRef>
              <c:f>Sheet1!$B$2:$B$33</c:f>
              <c:numCache>
                <c:formatCode>General</c:formatCode>
                <c:ptCount val="32"/>
                <c:pt idx="0">
                  <c:v>4</c:v>
                </c:pt>
                <c:pt idx="1">
                  <c:v>3</c:v>
                </c:pt>
                <c:pt idx="2">
                  <c:v>23</c:v>
                </c:pt>
                <c:pt idx="3">
                  <c:v>34</c:v>
                </c:pt>
                <c:pt idx="4">
                  <c:v>109</c:v>
                </c:pt>
                <c:pt idx="5">
                  <c:v>240</c:v>
                </c:pt>
                <c:pt idx="6">
                  <c:v>432</c:v>
                </c:pt>
                <c:pt idx="7">
                  <c:v>559</c:v>
                </c:pt>
                <c:pt idx="8">
                  <c:v>645</c:v>
                </c:pt>
                <c:pt idx="9">
                  <c:v>673</c:v>
                </c:pt>
                <c:pt idx="10">
                  <c:v>715</c:v>
                </c:pt>
                <c:pt idx="11">
                  <c:v>701</c:v>
                </c:pt>
                <c:pt idx="12">
                  <c:v>751</c:v>
                </c:pt>
                <c:pt idx="13">
                  <c:v>780</c:v>
                </c:pt>
                <c:pt idx="14">
                  <c:v>826</c:v>
                </c:pt>
                <c:pt idx="15">
                  <c:v>824</c:v>
                </c:pt>
                <c:pt idx="16">
                  <c:v>874</c:v>
                </c:pt>
                <c:pt idx="17">
                  <c:v>862</c:v>
                </c:pt>
                <c:pt idx="18">
                  <c:v>786</c:v>
                </c:pt>
                <c:pt idx="19">
                  <c:v>825</c:v>
                </c:pt>
                <c:pt idx="20">
                  <c:v>926</c:v>
                </c:pt>
                <c:pt idx="21">
                  <c:v>926</c:v>
                </c:pt>
                <c:pt idx="22">
                  <c:v>912</c:v>
                </c:pt>
                <c:pt idx="23">
                  <c:v>895</c:v>
                </c:pt>
                <c:pt idx="24">
                  <c:v>948</c:v>
                </c:pt>
                <c:pt idx="25">
                  <c:v>938</c:v>
                </c:pt>
                <c:pt idx="26">
                  <c:v>1008</c:v>
                </c:pt>
                <c:pt idx="27">
                  <c:v>943</c:v>
                </c:pt>
                <c:pt idx="28">
                  <c:v>995</c:v>
                </c:pt>
                <c:pt idx="29">
                  <c:v>949</c:v>
                </c:pt>
                <c:pt idx="30">
                  <c:v>917</c:v>
                </c:pt>
                <c:pt idx="31">
                  <c:v>913</c:v>
                </c:pt>
              </c:numCache>
            </c:numRef>
          </c:val>
          <c:extLst>
            <c:ext xmlns:c16="http://schemas.microsoft.com/office/drawing/2014/chart" uri="{C3380CC4-5D6E-409C-BE32-E72D297353CC}">
              <c16:uniqueId val="{00000000-1FA7-4FA6-A70B-E6A6A86F8179}"/>
            </c:ext>
          </c:extLst>
        </c:ser>
        <c:ser>
          <c:idx val="1"/>
          <c:order val="1"/>
          <c:tx>
            <c:strRef>
              <c:f>Sheet1!$C$1</c:f>
              <c:strCache>
                <c:ptCount val="1"/>
                <c:pt idx="0">
                  <c:v>Bilateral/Double Lung</c:v>
                </c:pt>
              </c:strCache>
            </c:strRef>
          </c:tx>
          <c:spPr>
            <a:gradFill flip="none" rotWithShape="1">
              <a:gsLst>
                <a:gs pos="0">
                  <a:srgbClr val="7030A0"/>
                </a:gs>
                <a:gs pos="50000">
                  <a:srgbClr val="CC66FF"/>
                </a:gs>
                <a:gs pos="100000">
                  <a:srgbClr val="7030A0"/>
                </a:gs>
              </a:gsLst>
              <a:lin ang="10800000" scaled="1"/>
              <a:tileRect/>
            </a:gradFill>
          </c:spPr>
          <c:invertIfNegative val="0"/>
          <c:cat>
            <c:numRef>
              <c:f>Sheet1!$A$2:$A$33</c:f>
              <c:numCache>
                <c:formatCode>General</c:formatCode>
                <c:ptCount val="32"/>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pt idx="31">
                  <c:v>2016</c:v>
                </c:pt>
              </c:numCache>
            </c:numRef>
          </c:cat>
          <c:val>
            <c:numRef>
              <c:f>Sheet1!$C$2:$C$33</c:f>
              <c:numCache>
                <c:formatCode>General</c:formatCode>
                <c:ptCount val="32"/>
                <c:pt idx="0">
                  <c:v>1</c:v>
                </c:pt>
                <c:pt idx="1">
                  <c:v>4</c:v>
                </c:pt>
                <c:pt idx="2">
                  <c:v>12</c:v>
                </c:pt>
                <c:pt idx="3">
                  <c:v>40</c:v>
                </c:pt>
                <c:pt idx="4">
                  <c:v>58</c:v>
                </c:pt>
                <c:pt idx="5">
                  <c:v>168</c:v>
                </c:pt>
                <c:pt idx="6">
                  <c:v>277</c:v>
                </c:pt>
                <c:pt idx="7">
                  <c:v>364</c:v>
                </c:pt>
                <c:pt idx="8">
                  <c:v>460</c:v>
                </c:pt>
                <c:pt idx="9">
                  <c:v>540</c:v>
                </c:pt>
                <c:pt idx="10">
                  <c:v>676</c:v>
                </c:pt>
                <c:pt idx="11">
                  <c:v>691</c:v>
                </c:pt>
                <c:pt idx="12">
                  <c:v>761</c:v>
                </c:pt>
                <c:pt idx="13">
                  <c:v>770</c:v>
                </c:pt>
                <c:pt idx="14">
                  <c:v>742</c:v>
                </c:pt>
                <c:pt idx="15">
                  <c:v>884</c:v>
                </c:pt>
                <c:pt idx="16">
                  <c:v>911</c:v>
                </c:pt>
                <c:pt idx="17">
                  <c:v>1117</c:v>
                </c:pt>
                <c:pt idx="18">
                  <c:v>1232</c:v>
                </c:pt>
                <c:pt idx="19">
                  <c:v>1403</c:v>
                </c:pt>
                <c:pt idx="20">
                  <c:v>1657</c:v>
                </c:pt>
                <c:pt idx="21">
                  <c:v>1885</c:v>
                </c:pt>
                <c:pt idx="22">
                  <c:v>2038</c:v>
                </c:pt>
                <c:pt idx="23">
                  <c:v>2130</c:v>
                </c:pt>
                <c:pt idx="24">
                  <c:v>2365</c:v>
                </c:pt>
                <c:pt idx="25">
                  <c:v>2649</c:v>
                </c:pt>
                <c:pt idx="26">
                  <c:v>2861</c:v>
                </c:pt>
                <c:pt idx="27">
                  <c:v>2909</c:v>
                </c:pt>
                <c:pt idx="28">
                  <c:v>3182</c:v>
                </c:pt>
                <c:pt idx="29">
                  <c:v>3149</c:v>
                </c:pt>
                <c:pt idx="30">
                  <c:v>3344</c:v>
                </c:pt>
                <c:pt idx="31">
                  <c:v>3748</c:v>
                </c:pt>
              </c:numCache>
            </c:numRef>
          </c:val>
          <c:extLst>
            <c:ext xmlns:c16="http://schemas.microsoft.com/office/drawing/2014/chart" uri="{C3380CC4-5D6E-409C-BE32-E72D297353CC}">
              <c16:uniqueId val="{00000001-1FA7-4FA6-A70B-E6A6A86F8179}"/>
            </c:ext>
          </c:extLst>
        </c:ser>
        <c:ser>
          <c:idx val="2"/>
          <c:order val="2"/>
          <c:tx>
            <c:strRef>
              <c:f>Sheet1!$D$1</c:f>
              <c:strCache>
                <c:ptCount val="1"/>
                <c:pt idx="0">
                  <c:v>Total</c:v>
                </c:pt>
              </c:strCache>
            </c:strRef>
          </c:tx>
          <c:spPr>
            <a:noFill/>
          </c:spPr>
          <c:invertIfNegative val="0"/>
          <c:dLbls>
            <c:dLbl>
              <c:idx val="10"/>
              <c:layout>
                <c:manualLayout>
                  <c:x val="2.9498525073745892E-3"/>
                  <c:y val="0.11084380899755951"/>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1FA7-4FA6-A70B-E6A6A86F8179}"/>
                </c:ext>
              </c:extLst>
            </c:dLbl>
            <c:dLbl>
              <c:idx val="13"/>
              <c:layout>
                <c:manualLayout>
                  <c:x val="-1.4749262536873156E-3"/>
                  <c:y val="0.12329557489524544"/>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1FA7-4FA6-A70B-E6A6A86F8179}"/>
                </c:ext>
              </c:extLst>
            </c:dLbl>
            <c:dLbl>
              <c:idx val="26"/>
              <c:layout>
                <c:manualLayout>
                  <c:x val="1.5493552436379172E-3"/>
                  <c:y val="0.17864903512444066"/>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1FA7-4FA6-A70B-E6A6A86F8179}"/>
                </c:ext>
              </c:extLst>
            </c:dLbl>
            <c:dLbl>
              <c:idx val="27"/>
              <c:layout>
                <c:manualLayout>
                  <c:x val="1.9744379778614631E-3"/>
                  <c:y val="0.15963666352138187"/>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1FA7-4FA6-A70B-E6A6A86F8179}"/>
                </c:ext>
              </c:extLst>
            </c:dLbl>
            <c:numFmt formatCode="General" sourceLinked="0"/>
            <c:spPr>
              <a:noFill/>
              <a:ln>
                <a:noFill/>
              </a:ln>
              <a:effectLst/>
            </c:spPr>
            <c:txPr>
              <a:bodyPr/>
              <a:lstStyle/>
              <a:p>
                <a:pPr>
                  <a:defRPr sz="900" b="1">
                    <a:solidFill>
                      <a:schemeClr val="bg2"/>
                    </a:solidFill>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Sheet1!$A$2:$A$33</c:f>
              <c:numCache>
                <c:formatCode>General</c:formatCode>
                <c:ptCount val="32"/>
                <c:pt idx="0">
                  <c:v>1985</c:v>
                </c:pt>
                <c:pt idx="1">
                  <c:v>1986</c:v>
                </c:pt>
                <c:pt idx="2">
                  <c:v>1987</c:v>
                </c:pt>
                <c:pt idx="3">
                  <c:v>1988</c:v>
                </c:pt>
                <c:pt idx="4">
                  <c:v>1989</c:v>
                </c:pt>
                <c:pt idx="5">
                  <c:v>1990</c:v>
                </c:pt>
                <c:pt idx="6">
                  <c:v>1991</c:v>
                </c:pt>
                <c:pt idx="7">
                  <c:v>1992</c:v>
                </c:pt>
                <c:pt idx="8">
                  <c:v>1993</c:v>
                </c:pt>
                <c:pt idx="9">
                  <c:v>1994</c:v>
                </c:pt>
                <c:pt idx="10">
                  <c:v>1995</c:v>
                </c:pt>
                <c:pt idx="11">
                  <c:v>1996</c:v>
                </c:pt>
                <c:pt idx="12">
                  <c:v>1997</c:v>
                </c:pt>
                <c:pt idx="13">
                  <c:v>1998</c:v>
                </c:pt>
                <c:pt idx="14">
                  <c:v>1999</c:v>
                </c:pt>
                <c:pt idx="15">
                  <c:v>2000</c:v>
                </c:pt>
                <c:pt idx="16">
                  <c:v>2001</c:v>
                </c:pt>
                <c:pt idx="17">
                  <c:v>2002</c:v>
                </c:pt>
                <c:pt idx="18">
                  <c:v>2003</c:v>
                </c:pt>
                <c:pt idx="19">
                  <c:v>2004</c:v>
                </c:pt>
                <c:pt idx="20">
                  <c:v>2005</c:v>
                </c:pt>
                <c:pt idx="21">
                  <c:v>2006</c:v>
                </c:pt>
                <c:pt idx="22">
                  <c:v>2007</c:v>
                </c:pt>
                <c:pt idx="23">
                  <c:v>2008</c:v>
                </c:pt>
                <c:pt idx="24">
                  <c:v>2009</c:v>
                </c:pt>
                <c:pt idx="25">
                  <c:v>2010</c:v>
                </c:pt>
                <c:pt idx="26">
                  <c:v>2011</c:v>
                </c:pt>
                <c:pt idx="27">
                  <c:v>2012</c:v>
                </c:pt>
                <c:pt idx="28">
                  <c:v>2013</c:v>
                </c:pt>
                <c:pt idx="29">
                  <c:v>2014</c:v>
                </c:pt>
                <c:pt idx="30">
                  <c:v>2015</c:v>
                </c:pt>
                <c:pt idx="31">
                  <c:v>2016</c:v>
                </c:pt>
              </c:numCache>
            </c:numRef>
          </c:cat>
          <c:val>
            <c:numRef>
              <c:f>Sheet1!$D$2:$D$33</c:f>
              <c:numCache>
                <c:formatCode>General</c:formatCode>
                <c:ptCount val="32"/>
                <c:pt idx="0">
                  <c:v>5</c:v>
                </c:pt>
                <c:pt idx="1">
                  <c:v>7</c:v>
                </c:pt>
                <c:pt idx="2">
                  <c:v>35</c:v>
                </c:pt>
                <c:pt idx="3">
                  <c:v>74</c:v>
                </c:pt>
                <c:pt idx="4">
                  <c:v>167</c:v>
                </c:pt>
                <c:pt idx="5">
                  <c:v>408</c:v>
                </c:pt>
                <c:pt idx="6">
                  <c:v>709</c:v>
                </c:pt>
                <c:pt idx="7">
                  <c:v>923</c:v>
                </c:pt>
                <c:pt idx="8">
                  <c:v>1105</c:v>
                </c:pt>
                <c:pt idx="9">
                  <c:v>1213</c:v>
                </c:pt>
                <c:pt idx="10">
                  <c:v>1391</c:v>
                </c:pt>
                <c:pt idx="11">
                  <c:v>1392</c:v>
                </c:pt>
                <c:pt idx="12">
                  <c:v>1512</c:v>
                </c:pt>
                <c:pt idx="13">
                  <c:v>1550</c:v>
                </c:pt>
                <c:pt idx="14">
                  <c:v>1568</c:v>
                </c:pt>
                <c:pt idx="15">
                  <c:v>1708</c:v>
                </c:pt>
                <c:pt idx="16">
                  <c:v>1785</c:v>
                </c:pt>
                <c:pt idx="17">
                  <c:v>1979</c:v>
                </c:pt>
                <c:pt idx="18">
                  <c:v>2018</c:v>
                </c:pt>
                <c:pt idx="19">
                  <c:v>2228</c:v>
                </c:pt>
                <c:pt idx="20">
                  <c:v>2583</c:v>
                </c:pt>
                <c:pt idx="21">
                  <c:v>2811</c:v>
                </c:pt>
                <c:pt idx="22">
                  <c:v>2950</c:v>
                </c:pt>
                <c:pt idx="23">
                  <c:v>3025</c:v>
                </c:pt>
                <c:pt idx="24">
                  <c:v>3313</c:v>
                </c:pt>
                <c:pt idx="25">
                  <c:v>3587</c:v>
                </c:pt>
                <c:pt idx="26">
                  <c:v>3869</c:v>
                </c:pt>
                <c:pt idx="27">
                  <c:v>3852</c:v>
                </c:pt>
                <c:pt idx="28">
                  <c:v>4177</c:v>
                </c:pt>
                <c:pt idx="29">
                  <c:v>4098</c:v>
                </c:pt>
                <c:pt idx="30">
                  <c:v>4261</c:v>
                </c:pt>
                <c:pt idx="31">
                  <c:v>4661</c:v>
                </c:pt>
              </c:numCache>
            </c:numRef>
          </c:val>
          <c:extLst>
            <c:ext xmlns:c16="http://schemas.microsoft.com/office/drawing/2014/chart" uri="{C3380CC4-5D6E-409C-BE32-E72D297353CC}">
              <c16:uniqueId val="{00000006-1FA7-4FA6-A70B-E6A6A86F8179}"/>
            </c:ext>
          </c:extLst>
        </c:ser>
        <c:dLbls>
          <c:showLegendKey val="0"/>
          <c:showVal val="0"/>
          <c:showCatName val="0"/>
          <c:showSerName val="0"/>
          <c:showPercent val="0"/>
          <c:showBubbleSize val="0"/>
        </c:dLbls>
        <c:gapWidth val="35"/>
        <c:overlap val="100"/>
        <c:axId val="546440920"/>
        <c:axId val="546441312"/>
      </c:barChart>
      <c:catAx>
        <c:axId val="546440920"/>
        <c:scaling>
          <c:orientation val="minMax"/>
        </c:scaling>
        <c:delete val="0"/>
        <c:axPos val="b"/>
        <c:numFmt formatCode="General" sourceLinked="1"/>
        <c:majorTickMark val="out"/>
        <c:minorTickMark val="none"/>
        <c:tickLblPos val="nextTo"/>
        <c:spPr>
          <a:ln>
            <a:solidFill>
              <a:schemeClr val="bg2"/>
            </a:solidFill>
          </a:ln>
        </c:spPr>
        <c:txPr>
          <a:bodyPr rot="-2700000"/>
          <a:lstStyle/>
          <a:p>
            <a:pPr>
              <a:defRPr sz="1500" b="1">
                <a:solidFill>
                  <a:schemeClr val="bg2"/>
                </a:solidFill>
              </a:defRPr>
            </a:pPr>
            <a:endParaRPr lang="en-US"/>
          </a:p>
        </c:txPr>
        <c:crossAx val="546441312"/>
        <c:crosses val="autoZero"/>
        <c:auto val="1"/>
        <c:lblAlgn val="ctr"/>
        <c:lblOffset val="100"/>
        <c:tickLblSkip val="1"/>
        <c:noMultiLvlLbl val="0"/>
      </c:catAx>
      <c:valAx>
        <c:axId val="546441312"/>
        <c:scaling>
          <c:orientation val="minMax"/>
          <c:max val="50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Number of Transplants</a:t>
                </a:r>
                <a:endParaRPr lang="en-US" sz="1700" dirty="0">
                  <a:solidFill>
                    <a:schemeClr val="bg2"/>
                  </a:solidFill>
                </a:endParaRPr>
              </a:p>
            </c:rich>
          </c:tx>
          <c:layout>
            <c:manualLayout>
              <c:xMode val="edge"/>
              <c:yMode val="edge"/>
              <c:x val="1.4492753623188406E-3"/>
              <c:y val="0.15970990468296725"/>
            </c:manualLayout>
          </c:layout>
          <c:overlay val="0"/>
        </c:title>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46440920"/>
        <c:crosses val="autoZero"/>
        <c:crossBetween val="between"/>
        <c:majorUnit val="500"/>
      </c:valAx>
      <c:spPr>
        <a:noFill/>
        <a:ln>
          <a:solidFill>
            <a:schemeClr val="bg2"/>
          </a:solidFill>
        </a:ln>
      </c:spPr>
    </c:plotArea>
    <c:legend>
      <c:legendPos val="l"/>
      <c:legendEntry>
        <c:idx val="0"/>
        <c:delete val="1"/>
      </c:legendEntry>
      <c:layout>
        <c:manualLayout>
          <c:xMode val="edge"/>
          <c:yMode val="edge"/>
          <c:x val="0.13274336283185842"/>
          <c:y val="7.0441819772528433E-2"/>
          <c:w val="0.26414303300583003"/>
          <c:h val="0.19817792512778018"/>
        </c:manualLayout>
      </c:layout>
      <c:overlay val="1"/>
      <c:spPr>
        <a:solidFill>
          <a:schemeClr val="tx1"/>
        </a:solid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69899890832229"/>
          <c:y val="0.14071460793963253"/>
          <c:w val="0.81543272245836518"/>
          <c:h val="0.69970440170390003"/>
        </c:manualLayout>
      </c:layout>
      <c:barChart>
        <c:barDir val="col"/>
        <c:grouping val="clustered"/>
        <c:varyColors val="0"/>
        <c:ser>
          <c:idx val="0"/>
          <c:order val="0"/>
          <c:tx>
            <c:strRef>
              <c:f>Sheet1!$B$1</c:f>
              <c:strCache>
                <c:ptCount val="1"/>
                <c:pt idx="0">
                  <c:v>Number of centers</c:v>
                </c:pt>
              </c:strCache>
            </c:strRef>
          </c:tx>
          <c:spPr>
            <a:gradFill flip="none" rotWithShape="1">
              <a:gsLst>
                <a:gs pos="0">
                  <a:srgbClr val="208C03"/>
                </a:gs>
                <a:gs pos="50000">
                  <a:srgbClr val="20F703"/>
                </a:gs>
                <a:gs pos="100000">
                  <a:srgbClr val="208C03"/>
                </a:gs>
              </a:gsLst>
              <a:lin ang="10800000" scaled="1"/>
              <a:tileRect/>
            </a:gradFill>
          </c:spPr>
          <c:invertIfNegative val="0"/>
          <c:dLbls>
            <c:spPr>
              <a:noFill/>
              <a:ln>
                <a:noFill/>
              </a:ln>
              <a:effectLst/>
            </c:spPr>
            <c:txPr>
              <a:bodyPr/>
              <a:lstStyle/>
              <a:p>
                <a:pPr>
                  <a:defRPr sz="1600" b="1">
                    <a:solidFill>
                      <a:schemeClr val="bg2"/>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Sheet1!$B$2:$B$8</c:f>
              <c:numCache>
                <c:formatCode>General</c:formatCode>
                <c:ptCount val="7"/>
                <c:pt idx="0">
                  <c:v>42</c:v>
                </c:pt>
                <c:pt idx="1">
                  <c:v>30</c:v>
                </c:pt>
                <c:pt idx="2">
                  <c:v>45</c:v>
                </c:pt>
                <c:pt idx="3">
                  <c:v>28</c:v>
                </c:pt>
                <c:pt idx="4">
                  <c:v>19</c:v>
                </c:pt>
                <c:pt idx="5">
                  <c:v>10</c:v>
                </c:pt>
                <c:pt idx="6">
                  <c:v>15</c:v>
                </c:pt>
              </c:numCache>
            </c:numRef>
          </c:val>
          <c:extLst>
            <c:ext xmlns:c16="http://schemas.microsoft.com/office/drawing/2014/chart" uri="{C3380CC4-5D6E-409C-BE32-E72D297353CC}">
              <c16:uniqueId val="{00000000-74F3-4329-A476-D97C590BC9EF}"/>
            </c:ext>
          </c:extLst>
        </c:ser>
        <c:dLbls>
          <c:showLegendKey val="0"/>
          <c:showVal val="0"/>
          <c:showCatName val="0"/>
          <c:showSerName val="0"/>
          <c:showPercent val="0"/>
          <c:showBubbleSize val="0"/>
        </c:dLbls>
        <c:gapWidth val="35"/>
        <c:axId val="547454272"/>
        <c:axId val="547454664"/>
      </c:barChart>
      <c:lineChart>
        <c:grouping val="standard"/>
        <c:varyColors val="0"/>
        <c:ser>
          <c:idx val="1"/>
          <c:order val="1"/>
          <c:tx>
            <c:strRef>
              <c:f>Sheet1!$C$1</c:f>
              <c:strCache>
                <c:ptCount val="1"/>
                <c:pt idx="0">
                  <c:v>Percentage of transplants</c:v>
                </c:pt>
              </c:strCache>
            </c:strRef>
          </c:tx>
          <c:spPr>
            <a:ln w="41275">
              <a:solidFill>
                <a:srgbClr val="FF0000"/>
              </a:solidFill>
            </a:ln>
          </c:spPr>
          <c:marker>
            <c:spPr>
              <a:solidFill>
                <a:srgbClr val="FF0000"/>
              </a:solidFill>
              <a:ln>
                <a:solidFill>
                  <a:srgbClr val="FF0000"/>
                </a:solidFill>
              </a:ln>
            </c:spPr>
          </c:marker>
          <c:cat>
            <c:strRef>
              <c:f>Sheet1!$A$2:$A$8</c:f>
              <c:strCache>
                <c:ptCount val="7"/>
                <c:pt idx="0">
                  <c:v>1-4</c:v>
                </c:pt>
                <c:pt idx="1">
                  <c:v>5-9</c:v>
                </c:pt>
                <c:pt idx="2">
                  <c:v>10-19</c:v>
                </c:pt>
                <c:pt idx="3">
                  <c:v>20-29</c:v>
                </c:pt>
                <c:pt idx="4">
                  <c:v>30-39</c:v>
                </c:pt>
                <c:pt idx="5">
                  <c:v>40-49</c:v>
                </c:pt>
                <c:pt idx="6">
                  <c:v>50+</c:v>
                </c:pt>
              </c:strCache>
            </c:strRef>
          </c:cat>
          <c:val>
            <c:numRef>
              <c:f>Sheet1!$C$2:$C$8</c:f>
              <c:numCache>
                <c:formatCode>General</c:formatCode>
                <c:ptCount val="7"/>
                <c:pt idx="0">
                  <c:v>1.2</c:v>
                </c:pt>
                <c:pt idx="1">
                  <c:v>3.4</c:v>
                </c:pt>
                <c:pt idx="2">
                  <c:v>16.600000000000001</c:v>
                </c:pt>
                <c:pt idx="3">
                  <c:v>17.399999999999999</c:v>
                </c:pt>
                <c:pt idx="4">
                  <c:v>17.899999999999999</c:v>
                </c:pt>
                <c:pt idx="5">
                  <c:v>12.1</c:v>
                </c:pt>
                <c:pt idx="6">
                  <c:v>31.5</c:v>
                </c:pt>
              </c:numCache>
            </c:numRef>
          </c:val>
          <c:smooth val="0"/>
          <c:extLst>
            <c:ext xmlns:c16="http://schemas.microsoft.com/office/drawing/2014/chart" uri="{C3380CC4-5D6E-409C-BE32-E72D297353CC}">
              <c16:uniqueId val="{00000001-74F3-4329-A476-D97C590BC9EF}"/>
            </c:ext>
          </c:extLst>
        </c:ser>
        <c:dLbls>
          <c:showLegendKey val="0"/>
          <c:showVal val="0"/>
          <c:showCatName val="0"/>
          <c:showSerName val="0"/>
          <c:showPercent val="0"/>
          <c:showBubbleSize val="0"/>
        </c:dLbls>
        <c:marker val="1"/>
        <c:smooth val="0"/>
        <c:axId val="547455448"/>
        <c:axId val="547455056"/>
      </c:lineChart>
      <c:catAx>
        <c:axId val="547454272"/>
        <c:scaling>
          <c:orientation val="minMax"/>
        </c:scaling>
        <c:delete val="0"/>
        <c:axPos val="b"/>
        <c:title>
          <c:tx>
            <c:rich>
              <a:bodyPr/>
              <a:lstStyle/>
              <a:p>
                <a:pPr>
                  <a:defRPr sz="1700">
                    <a:solidFill>
                      <a:schemeClr val="bg2"/>
                    </a:solidFill>
                  </a:defRPr>
                </a:pPr>
                <a:r>
                  <a:rPr lang="en-US" sz="1700" dirty="0" smtClean="0">
                    <a:solidFill>
                      <a:schemeClr val="bg2"/>
                    </a:solidFill>
                  </a:rPr>
                  <a:t>Average number of lung transplants per year</a:t>
                </a:r>
                <a:endParaRPr lang="en-US" sz="1700" dirty="0">
                  <a:solidFill>
                    <a:schemeClr val="bg2"/>
                  </a:solidFill>
                </a:endParaRPr>
              </a:p>
            </c:rich>
          </c:tx>
          <c:layout>
            <c:manualLayout>
              <c:xMode val="edge"/>
              <c:yMode val="edge"/>
              <c:x val="0.23891830999001232"/>
              <c:y val="0.9373082980012114"/>
            </c:manualLayout>
          </c:layout>
          <c:overlay val="0"/>
        </c:title>
        <c:numFmt formatCode="General" sourceLinked="1"/>
        <c:majorTickMark val="out"/>
        <c:minorTickMark val="none"/>
        <c:tickLblPos val="nextTo"/>
        <c:spPr>
          <a:ln>
            <a:solidFill>
              <a:schemeClr val="bg2"/>
            </a:solidFill>
          </a:ln>
        </c:spPr>
        <c:txPr>
          <a:bodyPr rot="0"/>
          <a:lstStyle/>
          <a:p>
            <a:pPr>
              <a:defRPr sz="1500" b="1">
                <a:solidFill>
                  <a:schemeClr val="bg2"/>
                </a:solidFill>
              </a:defRPr>
            </a:pPr>
            <a:endParaRPr lang="en-US"/>
          </a:p>
        </c:txPr>
        <c:crossAx val="547454664"/>
        <c:crosses val="autoZero"/>
        <c:auto val="1"/>
        <c:lblAlgn val="ctr"/>
        <c:lblOffset val="100"/>
        <c:tickLblSkip val="1"/>
        <c:noMultiLvlLbl val="0"/>
      </c:catAx>
      <c:valAx>
        <c:axId val="547454664"/>
        <c:scaling>
          <c:orientation val="minMax"/>
          <c:max val="6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Number of Centers</a:t>
                </a:r>
                <a:endParaRPr lang="en-US" sz="1700" dirty="0">
                  <a:solidFill>
                    <a:schemeClr val="bg2"/>
                  </a:solidFill>
                </a:endParaRPr>
              </a:p>
            </c:rich>
          </c:tx>
          <c:layout>
            <c:manualLayout>
              <c:xMode val="edge"/>
              <c:yMode val="edge"/>
              <c:x val="2.2066187378751569E-2"/>
              <c:y val="0.28668847163335354"/>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47454272"/>
        <c:crosses val="autoZero"/>
        <c:crossBetween val="between"/>
        <c:majorUnit val="10"/>
      </c:valAx>
      <c:valAx>
        <c:axId val="547455056"/>
        <c:scaling>
          <c:orientation val="minMax"/>
        </c:scaling>
        <c:delete val="0"/>
        <c:axPos val="r"/>
        <c:title>
          <c:tx>
            <c:rich>
              <a:bodyPr rot="-5400000" vert="horz"/>
              <a:lstStyle/>
              <a:p>
                <a:pPr>
                  <a:defRPr sz="1700">
                    <a:solidFill>
                      <a:schemeClr val="bg2"/>
                    </a:solidFill>
                  </a:defRPr>
                </a:pPr>
                <a:r>
                  <a:rPr lang="en-US" sz="1700" dirty="0" smtClean="0">
                    <a:solidFill>
                      <a:schemeClr val="bg2"/>
                    </a:solidFill>
                  </a:rPr>
                  <a:t>% of Transplants (red line)</a:t>
                </a:r>
                <a:endParaRPr lang="en-US" sz="170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47455448"/>
        <c:crosses val="max"/>
        <c:crossBetween val="between"/>
        <c:majorUnit val="6"/>
      </c:valAx>
      <c:catAx>
        <c:axId val="547455448"/>
        <c:scaling>
          <c:orientation val="minMax"/>
        </c:scaling>
        <c:delete val="1"/>
        <c:axPos val="b"/>
        <c:numFmt formatCode="General" sourceLinked="1"/>
        <c:majorTickMark val="out"/>
        <c:minorTickMark val="none"/>
        <c:tickLblPos val="none"/>
        <c:crossAx val="547455056"/>
        <c:crosses val="autoZero"/>
        <c:auto val="1"/>
        <c:lblAlgn val="ctr"/>
        <c:lblOffset val="100"/>
        <c:noMultiLvlLbl val="0"/>
      </c:catAx>
      <c:spPr>
        <a:noFill/>
        <a:ln>
          <a:solidFill>
            <a:schemeClr val="bg2"/>
          </a:solidFill>
        </a:ln>
      </c:spPr>
    </c:plotArea>
    <c:legend>
      <c:legendPos val="t"/>
      <c:layout>
        <c:manualLayout>
          <c:xMode val="edge"/>
          <c:yMode val="edge"/>
          <c:x val="0.10351728859979459"/>
          <c:y val="4.6875E-2"/>
          <c:w val="0.81835547187036395"/>
          <c:h val="5.7928931960428025E-2"/>
        </c:manualLayout>
      </c:layout>
      <c:overlay val="0"/>
      <c:spPr>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9152185718164582E-2"/>
          <c:w val="0.88622918263535633"/>
          <c:h val="0.74888472957273777"/>
        </c:manualLayout>
      </c:layout>
      <c:barChart>
        <c:barDir val="col"/>
        <c:grouping val="stacked"/>
        <c:varyColors val="0"/>
        <c:ser>
          <c:idx val="0"/>
          <c:order val="0"/>
          <c:tx>
            <c:strRef>
              <c:f>Sheet1!$B$1</c:f>
              <c:strCache>
                <c:ptCount val="1"/>
                <c:pt idx="0">
                  <c:v>Europe</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Sheet1!$B$2:$B$8</c:f>
              <c:numCache>
                <c:formatCode>General</c:formatCode>
                <c:ptCount val="7"/>
                <c:pt idx="0">
                  <c:v>13</c:v>
                </c:pt>
                <c:pt idx="1">
                  <c:v>8</c:v>
                </c:pt>
                <c:pt idx="2">
                  <c:v>16</c:v>
                </c:pt>
                <c:pt idx="3">
                  <c:v>15</c:v>
                </c:pt>
                <c:pt idx="4">
                  <c:v>8</c:v>
                </c:pt>
                <c:pt idx="5">
                  <c:v>3</c:v>
                </c:pt>
                <c:pt idx="6">
                  <c:v>4</c:v>
                </c:pt>
              </c:numCache>
            </c:numRef>
          </c:val>
          <c:extLst>
            <c:ext xmlns:c16="http://schemas.microsoft.com/office/drawing/2014/chart" uri="{C3380CC4-5D6E-409C-BE32-E72D297353CC}">
              <c16:uniqueId val="{00000000-C02B-4324-B075-816A5C2BE543}"/>
            </c:ext>
          </c:extLst>
        </c:ser>
        <c:ser>
          <c:idx val="1"/>
          <c:order val="1"/>
          <c:tx>
            <c:strRef>
              <c:f>Sheet1!$C$1</c:f>
              <c:strCache>
                <c:ptCount val="1"/>
                <c:pt idx="0">
                  <c:v>North America</c:v>
                </c:pt>
              </c:strCache>
            </c:strRef>
          </c:tx>
          <c:spPr>
            <a:gradFill>
              <a:gsLst>
                <a:gs pos="0">
                  <a:srgbClr val="00B050"/>
                </a:gs>
                <a:gs pos="50000">
                  <a:srgbClr val="00FF00"/>
                </a:gs>
                <a:gs pos="100000">
                  <a:srgbClr val="00B050"/>
                </a:gs>
              </a:gsLst>
              <a:lin ang="10800000" scaled="1"/>
            </a:gradFill>
            <a:ln>
              <a:solidFill>
                <a:srgbClr val="000000"/>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Sheet1!$C$2:$C$8</c:f>
              <c:numCache>
                <c:formatCode>General</c:formatCode>
                <c:ptCount val="7"/>
                <c:pt idx="0">
                  <c:v>15</c:v>
                </c:pt>
                <c:pt idx="1">
                  <c:v>13</c:v>
                </c:pt>
                <c:pt idx="2">
                  <c:v>24</c:v>
                </c:pt>
                <c:pt idx="3">
                  <c:v>10</c:v>
                </c:pt>
                <c:pt idx="4">
                  <c:v>11</c:v>
                </c:pt>
                <c:pt idx="5">
                  <c:v>5</c:v>
                </c:pt>
                <c:pt idx="6">
                  <c:v>10</c:v>
                </c:pt>
              </c:numCache>
            </c:numRef>
          </c:val>
          <c:extLst>
            <c:ext xmlns:c16="http://schemas.microsoft.com/office/drawing/2014/chart" uri="{C3380CC4-5D6E-409C-BE32-E72D297353CC}">
              <c16:uniqueId val="{00000001-C02B-4324-B075-816A5C2BE543}"/>
            </c:ext>
          </c:extLst>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invertIfNegative val="0"/>
          <c:dLbls>
            <c:dLbl>
              <c:idx val="3"/>
              <c:layout>
                <c:manualLayout>
                  <c:x val="1.4749262536872074E-3"/>
                  <c:y val="-2.604166666666666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C02B-4324-B075-816A5C2BE543}"/>
                </c:ext>
              </c:extLst>
            </c:dLbl>
            <c:dLbl>
              <c:idx val="4"/>
              <c:layout>
                <c:manualLayout>
                  <c:x val="0"/>
                  <c:y val="-2.3437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C02B-4324-B075-816A5C2BE543}"/>
                </c:ext>
              </c:extLst>
            </c:dLbl>
            <c:dLbl>
              <c:idx val="6"/>
              <c:layout>
                <c:manualLayout>
                  <c:x val="1.4749262536873156E-3"/>
                  <c:y val="-2.3437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C02B-4324-B075-816A5C2BE543}"/>
                </c:ext>
              </c:extLst>
            </c:dLbl>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Sheet1!$D$2:$D$8</c:f>
              <c:numCache>
                <c:formatCode>General</c:formatCode>
                <c:ptCount val="7"/>
                <c:pt idx="0">
                  <c:v>14</c:v>
                </c:pt>
                <c:pt idx="1">
                  <c:v>9</c:v>
                </c:pt>
                <c:pt idx="2">
                  <c:v>5</c:v>
                </c:pt>
                <c:pt idx="3">
                  <c:v>3</c:v>
                </c:pt>
                <c:pt idx="4">
                  <c:v>0</c:v>
                </c:pt>
                <c:pt idx="5">
                  <c:v>2</c:v>
                </c:pt>
                <c:pt idx="6">
                  <c:v>1</c:v>
                </c:pt>
              </c:numCache>
            </c:numRef>
          </c:val>
          <c:extLst>
            <c:ext xmlns:c16="http://schemas.microsoft.com/office/drawing/2014/chart" uri="{C3380CC4-5D6E-409C-BE32-E72D297353CC}">
              <c16:uniqueId val="{00000005-C02B-4324-B075-816A5C2BE543}"/>
            </c:ext>
          </c:extLst>
        </c:ser>
        <c:dLbls>
          <c:showLegendKey val="0"/>
          <c:showVal val="0"/>
          <c:showCatName val="0"/>
          <c:showSerName val="0"/>
          <c:showPercent val="0"/>
          <c:showBubbleSize val="0"/>
        </c:dLbls>
        <c:gapWidth val="35"/>
        <c:overlap val="100"/>
        <c:axId val="547456232"/>
        <c:axId val="547456624"/>
      </c:barChart>
      <c:catAx>
        <c:axId val="547456232"/>
        <c:scaling>
          <c:orientation val="minMax"/>
        </c:scaling>
        <c:delete val="0"/>
        <c:axPos val="b"/>
        <c:title>
          <c:tx>
            <c:rich>
              <a:bodyPr/>
              <a:lstStyle/>
              <a:p>
                <a:pPr>
                  <a:defRPr sz="1700">
                    <a:solidFill>
                      <a:schemeClr val="bg2"/>
                    </a:solidFill>
                  </a:defRPr>
                </a:pPr>
                <a:r>
                  <a:rPr lang="en-US" sz="1800" b="1" i="0" baseline="0" dirty="0" smtClean="0">
                    <a:solidFill>
                      <a:schemeClr val="bg2"/>
                    </a:solidFill>
                  </a:rPr>
                  <a:t>Average number of lung transplants per year</a:t>
                </a:r>
                <a:endParaRPr lang="en-US" sz="1800" b="1" i="0" baseline="0" dirty="0">
                  <a:solidFill>
                    <a:schemeClr val="bg2"/>
                  </a:solidFill>
                </a:endParaRPr>
              </a:p>
            </c:rich>
          </c:tx>
          <c:layout>
            <c:manualLayout>
              <c:xMode val="edge"/>
              <c:yMode val="edge"/>
              <c:x val="0.24683494762269756"/>
              <c:y val="0.8904150262467192"/>
            </c:manualLayout>
          </c:layout>
          <c:overlay val="0"/>
        </c:title>
        <c:numFmt formatCode="General" sourceLinked="1"/>
        <c:majorTickMark val="out"/>
        <c:minorTickMark val="none"/>
        <c:tickLblPos val="nextTo"/>
        <c:spPr>
          <a:ln>
            <a:solidFill>
              <a:schemeClr val="bg2"/>
            </a:solidFill>
          </a:ln>
        </c:spPr>
        <c:txPr>
          <a:bodyPr rot="0"/>
          <a:lstStyle/>
          <a:p>
            <a:pPr>
              <a:defRPr sz="1500" b="1">
                <a:solidFill>
                  <a:schemeClr val="bg2"/>
                </a:solidFill>
              </a:defRPr>
            </a:pPr>
            <a:endParaRPr lang="en-US"/>
          </a:p>
        </c:txPr>
        <c:crossAx val="547456624"/>
        <c:crosses val="autoZero"/>
        <c:auto val="1"/>
        <c:lblAlgn val="ctr"/>
        <c:lblOffset val="100"/>
        <c:noMultiLvlLbl val="0"/>
      </c:catAx>
      <c:valAx>
        <c:axId val="547456624"/>
        <c:scaling>
          <c:orientation val="minMax"/>
          <c:max val="6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Number of Centers</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47456232"/>
        <c:crosses val="autoZero"/>
        <c:crossBetween val="between"/>
        <c:majorUnit val="10"/>
      </c:valAx>
      <c:spPr>
        <a:noFill/>
        <a:ln>
          <a:solidFill>
            <a:schemeClr val="bg2"/>
          </a:solidFill>
        </a:ln>
      </c:spPr>
    </c:plotArea>
    <c:legend>
      <c:legendPos val="l"/>
      <c:layout>
        <c:manualLayout>
          <c:xMode val="edge"/>
          <c:yMode val="edge"/>
          <c:x val="0.73284056860149116"/>
          <c:y val="7.7020202020202017E-2"/>
          <c:w val="0.21892969131071008"/>
          <c:h val="0.18155273204485806"/>
        </c:manualLayout>
      </c:layout>
      <c:overlay val="0"/>
      <c:spPr>
        <a:solidFill>
          <a:schemeClr val="tx1"/>
        </a:solid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9152185718164582E-2"/>
          <c:w val="0.88622918263535633"/>
          <c:h val="0.74888472957273777"/>
        </c:manualLayout>
      </c:layout>
      <c:barChart>
        <c:barDir val="col"/>
        <c:grouping val="stacked"/>
        <c:varyColors val="0"/>
        <c:ser>
          <c:idx val="0"/>
          <c:order val="0"/>
          <c:tx>
            <c:strRef>
              <c:f>Sheet1!$B$1</c:f>
              <c:strCache>
                <c:ptCount val="1"/>
                <c:pt idx="0">
                  <c:v>Europe</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Sheet1!$B$2:$B$8</c:f>
              <c:numCache>
                <c:formatCode>General</c:formatCode>
                <c:ptCount val="7"/>
                <c:pt idx="0">
                  <c:v>8</c:v>
                </c:pt>
                <c:pt idx="1">
                  <c:v>8</c:v>
                </c:pt>
                <c:pt idx="2">
                  <c:v>13</c:v>
                </c:pt>
                <c:pt idx="3">
                  <c:v>12</c:v>
                </c:pt>
                <c:pt idx="4">
                  <c:v>13</c:v>
                </c:pt>
                <c:pt idx="5">
                  <c:v>2</c:v>
                </c:pt>
                <c:pt idx="6">
                  <c:v>6</c:v>
                </c:pt>
              </c:numCache>
            </c:numRef>
          </c:val>
          <c:extLst>
            <c:ext xmlns:c16="http://schemas.microsoft.com/office/drawing/2014/chart" uri="{C3380CC4-5D6E-409C-BE32-E72D297353CC}">
              <c16:uniqueId val="{00000000-0EA8-4C75-837C-BBB540CC51F8}"/>
            </c:ext>
          </c:extLst>
        </c:ser>
        <c:ser>
          <c:idx val="1"/>
          <c:order val="1"/>
          <c:tx>
            <c:strRef>
              <c:f>Sheet1!$C$1</c:f>
              <c:strCache>
                <c:ptCount val="1"/>
                <c:pt idx="0">
                  <c:v>North America</c:v>
                </c:pt>
              </c:strCache>
            </c:strRef>
          </c:tx>
          <c:spPr>
            <a:gradFill>
              <a:gsLst>
                <a:gs pos="0">
                  <a:srgbClr val="00B050"/>
                </a:gs>
                <a:gs pos="50000">
                  <a:srgbClr val="00FF00"/>
                </a:gs>
                <a:gs pos="100000">
                  <a:srgbClr val="00B050"/>
                </a:gs>
              </a:gsLst>
              <a:lin ang="10800000" scaled="1"/>
            </a:gradFill>
            <a:ln>
              <a:solidFill>
                <a:srgbClr val="000000"/>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Sheet1!$C$2:$C$8</c:f>
              <c:numCache>
                <c:formatCode>General</c:formatCode>
                <c:ptCount val="7"/>
                <c:pt idx="0">
                  <c:v>9</c:v>
                </c:pt>
                <c:pt idx="1">
                  <c:v>13</c:v>
                </c:pt>
                <c:pt idx="2">
                  <c:v>23</c:v>
                </c:pt>
                <c:pt idx="3">
                  <c:v>9</c:v>
                </c:pt>
                <c:pt idx="4">
                  <c:v>10</c:v>
                </c:pt>
                <c:pt idx="5">
                  <c:v>7</c:v>
                </c:pt>
                <c:pt idx="6">
                  <c:v>11</c:v>
                </c:pt>
              </c:numCache>
            </c:numRef>
          </c:val>
          <c:extLst>
            <c:ext xmlns:c16="http://schemas.microsoft.com/office/drawing/2014/chart" uri="{C3380CC4-5D6E-409C-BE32-E72D297353CC}">
              <c16:uniqueId val="{00000001-0EA8-4C75-837C-BBB540CC51F8}"/>
            </c:ext>
          </c:extLst>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invertIfNegative val="0"/>
          <c:dLbls>
            <c:dLbl>
              <c:idx val="3"/>
              <c:layout>
                <c:manualLayout>
                  <c:x val="1.4749262536872074E-3"/>
                  <c:y val="-2.604166666666666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0EA8-4C75-837C-BBB540CC51F8}"/>
                </c:ext>
              </c:extLst>
            </c:dLbl>
            <c:dLbl>
              <c:idx val="4"/>
              <c:layout>
                <c:manualLayout>
                  <c:x val="0"/>
                  <c:y val="-2.3437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0EA8-4C75-837C-BBB540CC51F8}"/>
                </c:ext>
              </c:extLst>
            </c:dLbl>
            <c:dLbl>
              <c:idx val="6"/>
              <c:layout>
                <c:manualLayout>
                  <c:x val="1.4749262536873156E-3"/>
                  <c:y val="-2.3437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0EA8-4C75-837C-BBB540CC51F8}"/>
                </c:ext>
              </c:extLst>
            </c:dLbl>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Sheet1!$D$2:$D$8</c:f>
              <c:numCache>
                <c:formatCode>General</c:formatCode>
                <c:ptCount val="7"/>
                <c:pt idx="0">
                  <c:v>13</c:v>
                </c:pt>
                <c:pt idx="1">
                  <c:v>7</c:v>
                </c:pt>
                <c:pt idx="2">
                  <c:v>6</c:v>
                </c:pt>
                <c:pt idx="3">
                  <c:v>4</c:v>
                </c:pt>
                <c:pt idx="4">
                  <c:v>0</c:v>
                </c:pt>
                <c:pt idx="5">
                  <c:v>2</c:v>
                </c:pt>
                <c:pt idx="6">
                  <c:v>1</c:v>
                </c:pt>
              </c:numCache>
            </c:numRef>
          </c:val>
          <c:extLst>
            <c:ext xmlns:c16="http://schemas.microsoft.com/office/drawing/2014/chart" uri="{C3380CC4-5D6E-409C-BE32-E72D297353CC}">
              <c16:uniqueId val="{00000005-0EA8-4C75-837C-BBB540CC51F8}"/>
            </c:ext>
          </c:extLst>
        </c:ser>
        <c:dLbls>
          <c:showLegendKey val="0"/>
          <c:showVal val="0"/>
          <c:showCatName val="0"/>
          <c:showSerName val="0"/>
          <c:showPercent val="0"/>
          <c:showBubbleSize val="0"/>
        </c:dLbls>
        <c:gapWidth val="35"/>
        <c:overlap val="100"/>
        <c:axId val="545998224"/>
        <c:axId val="547457016"/>
      </c:barChart>
      <c:catAx>
        <c:axId val="545998224"/>
        <c:scaling>
          <c:orientation val="minMax"/>
        </c:scaling>
        <c:delete val="0"/>
        <c:axPos val="b"/>
        <c:title>
          <c:tx>
            <c:rich>
              <a:bodyPr/>
              <a:lstStyle/>
              <a:p>
                <a:pPr>
                  <a:defRPr sz="1700">
                    <a:solidFill>
                      <a:schemeClr val="bg2"/>
                    </a:solidFill>
                  </a:defRPr>
                </a:pPr>
                <a:r>
                  <a:rPr lang="en-US" sz="1800" b="1" i="0" baseline="0" dirty="0" smtClean="0">
                    <a:solidFill>
                      <a:schemeClr val="bg2"/>
                    </a:solidFill>
                  </a:rPr>
                  <a:t>Average number of lung transplants per year</a:t>
                </a:r>
                <a:endParaRPr lang="en-US" sz="1800" b="1" i="0" baseline="0" dirty="0">
                  <a:solidFill>
                    <a:schemeClr val="bg2"/>
                  </a:solidFill>
                </a:endParaRPr>
              </a:p>
            </c:rich>
          </c:tx>
          <c:layout>
            <c:manualLayout>
              <c:xMode val="edge"/>
              <c:yMode val="edge"/>
              <c:x val="0.24683494762269756"/>
              <c:y val="0.89294022906227632"/>
            </c:manualLayout>
          </c:layout>
          <c:overlay val="0"/>
        </c:title>
        <c:numFmt formatCode="General" sourceLinked="1"/>
        <c:majorTickMark val="out"/>
        <c:minorTickMark val="none"/>
        <c:tickLblPos val="nextTo"/>
        <c:spPr>
          <a:ln>
            <a:solidFill>
              <a:schemeClr val="bg2"/>
            </a:solidFill>
          </a:ln>
        </c:spPr>
        <c:txPr>
          <a:bodyPr rot="0"/>
          <a:lstStyle/>
          <a:p>
            <a:pPr>
              <a:defRPr sz="1500" b="1">
                <a:solidFill>
                  <a:schemeClr val="bg2"/>
                </a:solidFill>
              </a:defRPr>
            </a:pPr>
            <a:endParaRPr lang="en-US"/>
          </a:p>
        </c:txPr>
        <c:crossAx val="547457016"/>
        <c:crosses val="autoZero"/>
        <c:auto val="1"/>
        <c:lblAlgn val="ctr"/>
        <c:lblOffset val="100"/>
        <c:noMultiLvlLbl val="0"/>
      </c:catAx>
      <c:valAx>
        <c:axId val="547457016"/>
        <c:scaling>
          <c:orientation val="minMax"/>
          <c:max val="6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Number of Centers</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45998224"/>
        <c:crosses val="autoZero"/>
        <c:crossBetween val="between"/>
        <c:majorUnit val="10"/>
      </c:valAx>
      <c:spPr>
        <a:noFill/>
        <a:ln>
          <a:solidFill>
            <a:schemeClr val="bg2"/>
          </a:solidFill>
        </a:ln>
      </c:spPr>
    </c:plotArea>
    <c:legend>
      <c:legendPos val="l"/>
      <c:layout>
        <c:manualLayout>
          <c:xMode val="edge"/>
          <c:yMode val="edge"/>
          <c:x val="0.73284056860149116"/>
          <c:y val="7.7020202020202017E-2"/>
          <c:w val="0.21892969131071008"/>
          <c:h val="0.18155273204485806"/>
        </c:manualLayout>
      </c:layout>
      <c:overlay val="0"/>
      <c:spPr>
        <a:solidFill>
          <a:schemeClr val="tx1"/>
        </a:solid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658060994588221"/>
          <c:y val="0.12639098909932767"/>
          <c:w val="0.8056514064060708"/>
          <c:h val="0.62223039099652544"/>
        </c:manualLayout>
      </c:layout>
      <c:barChart>
        <c:barDir val="col"/>
        <c:grouping val="percentStacked"/>
        <c:varyColors val="0"/>
        <c:ser>
          <c:idx val="0"/>
          <c:order val="0"/>
          <c:tx>
            <c:strRef>
              <c:f>Sheet1!$B$1</c:f>
              <c:strCache>
                <c:ptCount val="1"/>
                <c:pt idx="0">
                  <c:v>0-10</c:v>
                </c:pt>
              </c:strCache>
            </c:strRef>
          </c:tx>
          <c:spPr>
            <a:gradFill flip="none" rotWithShape="1">
              <a:gsLst>
                <a:gs pos="0">
                  <a:srgbClr val="208C03"/>
                </a:gs>
                <a:gs pos="50000">
                  <a:srgbClr val="20F703"/>
                </a:gs>
                <a:gs pos="100000">
                  <a:srgbClr val="208C03"/>
                </a:gs>
              </a:gsLst>
              <a:lin ang="10800000" scaled="1"/>
              <a:tileRect/>
            </a:gradFill>
            <a:ln w="9525">
              <a:solidFill>
                <a:srgbClr val="000000"/>
              </a:solidFill>
            </a:ln>
          </c:spPr>
          <c:invertIfNegative val="0"/>
          <c:cat>
            <c:numRef>
              <c:f>Sheet1!$A$2:$A$32</c:f>
              <c:numCache>
                <c:formatCode>General</c:formatCode>
                <c:ptCount val="31"/>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pt idx="30">
                  <c:v>2017</c:v>
                </c:pt>
              </c:numCache>
            </c:numRef>
          </c:cat>
          <c:val>
            <c:numRef>
              <c:f>Sheet1!$B$2:$B$32</c:f>
              <c:numCache>
                <c:formatCode>General</c:formatCode>
                <c:ptCount val="31"/>
                <c:pt idx="0">
                  <c:v>1</c:v>
                </c:pt>
                <c:pt idx="1">
                  <c:v>2</c:v>
                </c:pt>
                <c:pt idx="2">
                  <c:v>4</c:v>
                </c:pt>
                <c:pt idx="3">
                  <c:v>6</c:v>
                </c:pt>
                <c:pt idx="4">
                  <c:v>16</c:v>
                </c:pt>
                <c:pt idx="5">
                  <c:v>17</c:v>
                </c:pt>
                <c:pt idx="6">
                  <c:v>17</c:v>
                </c:pt>
                <c:pt idx="7">
                  <c:v>18</c:v>
                </c:pt>
                <c:pt idx="8">
                  <c:v>33</c:v>
                </c:pt>
                <c:pt idx="9">
                  <c:v>20</c:v>
                </c:pt>
                <c:pt idx="10">
                  <c:v>31</c:v>
                </c:pt>
                <c:pt idx="11">
                  <c:v>33</c:v>
                </c:pt>
                <c:pt idx="12">
                  <c:v>22</c:v>
                </c:pt>
                <c:pt idx="13">
                  <c:v>19</c:v>
                </c:pt>
                <c:pt idx="14">
                  <c:v>14</c:v>
                </c:pt>
                <c:pt idx="15">
                  <c:v>21</c:v>
                </c:pt>
                <c:pt idx="16">
                  <c:v>19</c:v>
                </c:pt>
                <c:pt idx="17">
                  <c:v>16</c:v>
                </c:pt>
                <c:pt idx="18">
                  <c:v>25</c:v>
                </c:pt>
                <c:pt idx="19">
                  <c:v>26</c:v>
                </c:pt>
                <c:pt idx="20">
                  <c:v>23</c:v>
                </c:pt>
                <c:pt idx="21">
                  <c:v>25</c:v>
                </c:pt>
                <c:pt idx="22">
                  <c:v>27</c:v>
                </c:pt>
                <c:pt idx="23">
                  <c:v>37</c:v>
                </c:pt>
                <c:pt idx="24">
                  <c:v>29</c:v>
                </c:pt>
                <c:pt idx="25">
                  <c:v>22</c:v>
                </c:pt>
                <c:pt idx="26">
                  <c:v>34</c:v>
                </c:pt>
                <c:pt idx="27">
                  <c:v>28</c:v>
                </c:pt>
                <c:pt idx="28">
                  <c:v>37</c:v>
                </c:pt>
                <c:pt idx="29">
                  <c:v>30</c:v>
                </c:pt>
                <c:pt idx="30">
                  <c:v>12</c:v>
                </c:pt>
              </c:numCache>
            </c:numRef>
          </c:val>
          <c:extLst>
            <c:ext xmlns:c16="http://schemas.microsoft.com/office/drawing/2014/chart" uri="{C3380CC4-5D6E-409C-BE32-E72D297353CC}">
              <c16:uniqueId val="{00000000-352F-4C74-ADC4-1632878376FC}"/>
            </c:ext>
          </c:extLst>
        </c:ser>
        <c:ser>
          <c:idx val="1"/>
          <c:order val="1"/>
          <c:tx>
            <c:strRef>
              <c:f>Sheet1!$C$1</c:f>
              <c:strCache>
                <c:ptCount val="1"/>
                <c:pt idx="0">
                  <c:v>11-17</c:v>
                </c:pt>
              </c:strCache>
            </c:strRef>
          </c:tx>
          <c:spPr>
            <a:gradFill flip="none" rotWithShape="1">
              <a:gsLst>
                <a:gs pos="0">
                  <a:srgbClr val="008080"/>
                </a:gs>
                <a:gs pos="50000">
                  <a:srgbClr val="00FFFF"/>
                </a:gs>
                <a:gs pos="100000">
                  <a:srgbClr val="008080"/>
                </a:gs>
              </a:gsLst>
              <a:lin ang="10800000" scaled="1"/>
              <a:tileRect/>
            </a:gradFill>
            <a:ln>
              <a:solidFill>
                <a:schemeClr val="bg2"/>
              </a:solidFill>
            </a:ln>
          </c:spPr>
          <c:invertIfNegative val="0"/>
          <c:cat>
            <c:numRef>
              <c:f>Sheet1!$A$2:$A$32</c:f>
              <c:numCache>
                <c:formatCode>General</c:formatCode>
                <c:ptCount val="31"/>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pt idx="30">
                  <c:v>2017</c:v>
                </c:pt>
              </c:numCache>
            </c:numRef>
          </c:cat>
          <c:val>
            <c:numRef>
              <c:f>Sheet1!$C$2:$C$32</c:f>
              <c:numCache>
                <c:formatCode>General</c:formatCode>
                <c:ptCount val="31"/>
                <c:pt idx="0">
                  <c:v>2</c:v>
                </c:pt>
                <c:pt idx="1">
                  <c:v>3</c:v>
                </c:pt>
                <c:pt idx="2">
                  <c:v>3</c:v>
                </c:pt>
                <c:pt idx="3">
                  <c:v>17</c:v>
                </c:pt>
                <c:pt idx="4">
                  <c:v>30</c:v>
                </c:pt>
                <c:pt idx="5">
                  <c:v>31</c:v>
                </c:pt>
                <c:pt idx="6">
                  <c:v>31</c:v>
                </c:pt>
                <c:pt idx="7">
                  <c:v>34</c:v>
                </c:pt>
                <c:pt idx="8">
                  <c:v>63</c:v>
                </c:pt>
                <c:pt idx="9">
                  <c:v>60</c:v>
                </c:pt>
                <c:pt idx="10">
                  <c:v>64</c:v>
                </c:pt>
                <c:pt idx="11">
                  <c:v>64</c:v>
                </c:pt>
                <c:pt idx="12">
                  <c:v>50</c:v>
                </c:pt>
                <c:pt idx="13">
                  <c:v>54</c:v>
                </c:pt>
                <c:pt idx="14">
                  <c:v>57</c:v>
                </c:pt>
                <c:pt idx="15">
                  <c:v>55</c:v>
                </c:pt>
                <c:pt idx="16">
                  <c:v>61</c:v>
                </c:pt>
                <c:pt idx="17">
                  <c:v>74</c:v>
                </c:pt>
                <c:pt idx="18">
                  <c:v>73</c:v>
                </c:pt>
                <c:pt idx="19">
                  <c:v>74</c:v>
                </c:pt>
                <c:pt idx="20">
                  <c:v>85</c:v>
                </c:pt>
                <c:pt idx="21">
                  <c:v>91</c:v>
                </c:pt>
                <c:pt idx="22">
                  <c:v>100</c:v>
                </c:pt>
                <c:pt idx="23">
                  <c:v>89</c:v>
                </c:pt>
                <c:pt idx="24">
                  <c:v>80</c:v>
                </c:pt>
                <c:pt idx="25">
                  <c:v>77</c:v>
                </c:pt>
                <c:pt idx="26">
                  <c:v>103</c:v>
                </c:pt>
                <c:pt idx="27">
                  <c:v>79</c:v>
                </c:pt>
                <c:pt idx="28">
                  <c:v>60</c:v>
                </c:pt>
                <c:pt idx="29">
                  <c:v>77</c:v>
                </c:pt>
                <c:pt idx="30">
                  <c:v>30</c:v>
                </c:pt>
              </c:numCache>
            </c:numRef>
          </c:val>
          <c:extLst>
            <c:ext xmlns:c16="http://schemas.microsoft.com/office/drawing/2014/chart" uri="{C3380CC4-5D6E-409C-BE32-E72D297353CC}">
              <c16:uniqueId val="{00000001-352F-4C74-ADC4-1632878376FC}"/>
            </c:ext>
          </c:extLst>
        </c:ser>
        <c:ser>
          <c:idx val="2"/>
          <c:order val="2"/>
          <c:tx>
            <c:strRef>
              <c:f>Sheet1!$D$1</c:f>
              <c:strCache>
                <c:ptCount val="1"/>
                <c:pt idx="0">
                  <c:v>18-34</c:v>
                </c:pt>
              </c:strCache>
            </c:strRef>
          </c:tx>
          <c:spPr>
            <a:gradFill flip="none" rotWithShape="1">
              <a:gsLst>
                <a:gs pos="0">
                  <a:srgbClr val="CC6600"/>
                </a:gs>
                <a:gs pos="50000">
                  <a:srgbClr val="FF9900"/>
                </a:gs>
                <a:gs pos="100000">
                  <a:srgbClr val="CC6600"/>
                </a:gs>
              </a:gsLst>
              <a:lin ang="10800000" scaled="1"/>
              <a:tileRect/>
            </a:gradFill>
            <a:ln>
              <a:solidFill>
                <a:schemeClr val="bg2"/>
              </a:solidFill>
            </a:ln>
          </c:spPr>
          <c:invertIfNegative val="0"/>
          <c:cat>
            <c:numRef>
              <c:f>Sheet1!$A$2:$A$32</c:f>
              <c:numCache>
                <c:formatCode>General</c:formatCode>
                <c:ptCount val="31"/>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pt idx="30">
                  <c:v>2017</c:v>
                </c:pt>
              </c:numCache>
            </c:numRef>
          </c:cat>
          <c:val>
            <c:numRef>
              <c:f>Sheet1!$D$2:$D$32</c:f>
              <c:numCache>
                <c:formatCode>General</c:formatCode>
                <c:ptCount val="31"/>
                <c:pt idx="0">
                  <c:v>5</c:v>
                </c:pt>
                <c:pt idx="1">
                  <c:v>14</c:v>
                </c:pt>
                <c:pt idx="2">
                  <c:v>50</c:v>
                </c:pt>
                <c:pt idx="3">
                  <c:v>112</c:v>
                </c:pt>
                <c:pt idx="4">
                  <c:v>169</c:v>
                </c:pt>
                <c:pt idx="5">
                  <c:v>208</c:v>
                </c:pt>
                <c:pt idx="6">
                  <c:v>246</c:v>
                </c:pt>
                <c:pt idx="7">
                  <c:v>266</c:v>
                </c:pt>
                <c:pt idx="8">
                  <c:v>286</c:v>
                </c:pt>
                <c:pt idx="9">
                  <c:v>252</c:v>
                </c:pt>
                <c:pt idx="10">
                  <c:v>261</c:v>
                </c:pt>
                <c:pt idx="11">
                  <c:v>281</c:v>
                </c:pt>
                <c:pt idx="12">
                  <c:v>264</c:v>
                </c:pt>
                <c:pt idx="13">
                  <c:v>277</c:v>
                </c:pt>
                <c:pt idx="14">
                  <c:v>291</c:v>
                </c:pt>
                <c:pt idx="15">
                  <c:v>327</c:v>
                </c:pt>
                <c:pt idx="16">
                  <c:v>346</c:v>
                </c:pt>
                <c:pt idx="17">
                  <c:v>395</c:v>
                </c:pt>
                <c:pt idx="18">
                  <c:v>401</c:v>
                </c:pt>
                <c:pt idx="19">
                  <c:v>499</c:v>
                </c:pt>
                <c:pt idx="20">
                  <c:v>482</c:v>
                </c:pt>
                <c:pt idx="21">
                  <c:v>461</c:v>
                </c:pt>
                <c:pt idx="22">
                  <c:v>499</c:v>
                </c:pt>
                <c:pt idx="23">
                  <c:v>554</c:v>
                </c:pt>
                <c:pt idx="24">
                  <c:v>616</c:v>
                </c:pt>
                <c:pt idx="25">
                  <c:v>576</c:v>
                </c:pt>
                <c:pt idx="26">
                  <c:v>580</c:v>
                </c:pt>
                <c:pt idx="27">
                  <c:v>562</c:v>
                </c:pt>
                <c:pt idx="28">
                  <c:v>544</c:v>
                </c:pt>
                <c:pt idx="29">
                  <c:v>601</c:v>
                </c:pt>
                <c:pt idx="30">
                  <c:v>216</c:v>
                </c:pt>
              </c:numCache>
            </c:numRef>
          </c:val>
          <c:extLst>
            <c:ext xmlns:c16="http://schemas.microsoft.com/office/drawing/2014/chart" uri="{C3380CC4-5D6E-409C-BE32-E72D297353CC}">
              <c16:uniqueId val="{00000002-352F-4C74-ADC4-1632878376FC}"/>
            </c:ext>
          </c:extLst>
        </c:ser>
        <c:ser>
          <c:idx val="3"/>
          <c:order val="3"/>
          <c:tx>
            <c:strRef>
              <c:f>Sheet1!$E$1</c:f>
              <c:strCache>
                <c:ptCount val="1"/>
                <c:pt idx="0">
                  <c:v>35-49</c:v>
                </c:pt>
              </c:strCache>
            </c:strRef>
          </c:tx>
          <c:spPr>
            <a:gradFill>
              <a:gsLst>
                <a:gs pos="0">
                  <a:srgbClr val="7030A0"/>
                </a:gs>
                <a:gs pos="50000">
                  <a:srgbClr val="9966FF"/>
                </a:gs>
                <a:gs pos="100000">
                  <a:srgbClr val="7030A0"/>
                </a:gs>
              </a:gsLst>
              <a:lin ang="10800000" scaled="1"/>
            </a:gradFill>
            <a:ln>
              <a:solidFill>
                <a:srgbClr val="000000"/>
              </a:solidFill>
            </a:ln>
          </c:spPr>
          <c:invertIfNegative val="0"/>
          <c:cat>
            <c:numRef>
              <c:f>Sheet1!$A$2:$A$32</c:f>
              <c:numCache>
                <c:formatCode>General</c:formatCode>
                <c:ptCount val="31"/>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pt idx="30">
                  <c:v>2017</c:v>
                </c:pt>
              </c:numCache>
            </c:numRef>
          </c:cat>
          <c:val>
            <c:numRef>
              <c:f>Sheet1!$E$2:$E$32</c:f>
              <c:numCache>
                <c:formatCode>General</c:formatCode>
                <c:ptCount val="31"/>
                <c:pt idx="0">
                  <c:v>19</c:v>
                </c:pt>
                <c:pt idx="1">
                  <c:v>35</c:v>
                </c:pt>
                <c:pt idx="2">
                  <c:v>86</c:v>
                </c:pt>
                <c:pt idx="3">
                  <c:v>178</c:v>
                </c:pt>
                <c:pt idx="4">
                  <c:v>299</c:v>
                </c:pt>
                <c:pt idx="5">
                  <c:v>346</c:v>
                </c:pt>
                <c:pt idx="6">
                  <c:v>373</c:v>
                </c:pt>
                <c:pt idx="7">
                  <c:v>403</c:v>
                </c:pt>
                <c:pt idx="8">
                  <c:v>398</c:v>
                </c:pt>
                <c:pt idx="9">
                  <c:v>380</c:v>
                </c:pt>
                <c:pt idx="10">
                  <c:v>419</c:v>
                </c:pt>
                <c:pt idx="11">
                  <c:v>403</c:v>
                </c:pt>
                <c:pt idx="12">
                  <c:v>385</c:v>
                </c:pt>
                <c:pt idx="13">
                  <c:v>448</c:v>
                </c:pt>
                <c:pt idx="14">
                  <c:v>430</c:v>
                </c:pt>
                <c:pt idx="15">
                  <c:v>483</c:v>
                </c:pt>
                <c:pt idx="16">
                  <c:v>448</c:v>
                </c:pt>
                <c:pt idx="17">
                  <c:v>475</c:v>
                </c:pt>
                <c:pt idx="18">
                  <c:v>529</c:v>
                </c:pt>
                <c:pt idx="19">
                  <c:v>505</c:v>
                </c:pt>
                <c:pt idx="20">
                  <c:v>557</c:v>
                </c:pt>
                <c:pt idx="21">
                  <c:v>578</c:v>
                </c:pt>
                <c:pt idx="22">
                  <c:v>602</c:v>
                </c:pt>
                <c:pt idx="23">
                  <c:v>661</c:v>
                </c:pt>
                <c:pt idx="24">
                  <c:v>628</c:v>
                </c:pt>
                <c:pt idx="25">
                  <c:v>649</c:v>
                </c:pt>
                <c:pt idx="26">
                  <c:v>626</c:v>
                </c:pt>
                <c:pt idx="27">
                  <c:v>653</c:v>
                </c:pt>
                <c:pt idx="28">
                  <c:v>688</c:v>
                </c:pt>
                <c:pt idx="29">
                  <c:v>693</c:v>
                </c:pt>
                <c:pt idx="30">
                  <c:v>238</c:v>
                </c:pt>
              </c:numCache>
            </c:numRef>
          </c:val>
          <c:extLst>
            <c:ext xmlns:c16="http://schemas.microsoft.com/office/drawing/2014/chart" uri="{C3380CC4-5D6E-409C-BE32-E72D297353CC}">
              <c16:uniqueId val="{00000003-352F-4C74-ADC4-1632878376FC}"/>
            </c:ext>
          </c:extLst>
        </c:ser>
        <c:ser>
          <c:idx val="4"/>
          <c:order val="4"/>
          <c:tx>
            <c:strRef>
              <c:f>Sheet1!$F$1</c:f>
              <c:strCache>
                <c:ptCount val="1"/>
                <c:pt idx="0">
                  <c:v>50-59</c:v>
                </c:pt>
              </c:strCache>
            </c:strRef>
          </c:tx>
          <c:spPr>
            <a:gradFill flip="none" rotWithShape="1">
              <a:gsLst>
                <a:gs pos="0">
                  <a:srgbClr val="CCCC00"/>
                </a:gs>
                <a:gs pos="50000">
                  <a:srgbClr val="FFFF00"/>
                </a:gs>
                <a:gs pos="100000">
                  <a:srgbClr val="CCCC00"/>
                </a:gs>
              </a:gsLst>
              <a:lin ang="10800000" scaled="1"/>
              <a:tileRect/>
            </a:gradFill>
            <a:ln>
              <a:solidFill>
                <a:schemeClr val="bg2"/>
              </a:solidFill>
            </a:ln>
          </c:spPr>
          <c:invertIfNegative val="0"/>
          <c:cat>
            <c:numRef>
              <c:f>Sheet1!$A$2:$A$32</c:f>
              <c:numCache>
                <c:formatCode>General</c:formatCode>
                <c:ptCount val="31"/>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pt idx="30">
                  <c:v>2017</c:v>
                </c:pt>
              </c:numCache>
            </c:numRef>
          </c:cat>
          <c:val>
            <c:numRef>
              <c:f>Sheet1!$F$2:$F$32</c:f>
              <c:numCache>
                <c:formatCode>General</c:formatCode>
                <c:ptCount val="31"/>
                <c:pt idx="0">
                  <c:v>8</c:v>
                </c:pt>
                <c:pt idx="1">
                  <c:v>29</c:v>
                </c:pt>
                <c:pt idx="2">
                  <c:v>55</c:v>
                </c:pt>
                <c:pt idx="3">
                  <c:v>119</c:v>
                </c:pt>
                <c:pt idx="4">
                  <c:v>209</c:v>
                </c:pt>
                <c:pt idx="5">
                  <c:v>308</c:v>
                </c:pt>
                <c:pt idx="6">
                  <c:v>388</c:v>
                </c:pt>
                <c:pt idx="7">
                  <c:v>448</c:v>
                </c:pt>
                <c:pt idx="8">
                  <c:v>479</c:v>
                </c:pt>
                <c:pt idx="9">
                  <c:v>497</c:v>
                </c:pt>
                <c:pt idx="10">
                  <c:v>542</c:v>
                </c:pt>
                <c:pt idx="11">
                  <c:v>541</c:v>
                </c:pt>
                <c:pt idx="12">
                  <c:v>569</c:v>
                </c:pt>
                <c:pt idx="13">
                  <c:v>624</c:v>
                </c:pt>
                <c:pt idx="14">
                  <c:v>619</c:v>
                </c:pt>
                <c:pt idx="15">
                  <c:v>680</c:v>
                </c:pt>
                <c:pt idx="16">
                  <c:v>713</c:v>
                </c:pt>
                <c:pt idx="17">
                  <c:v>809</c:v>
                </c:pt>
                <c:pt idx="18">
                  <c:v>937</c:v>
                </c:pt>
                <c:pt idx="19">
                  <c:v>969</c:v>
                </c:pt>
                <c:pt idx="20">
                  <c:v>949</c:v>
                </c:pt>
                <c:pt idx="21">
                  <c:v>914</c:v>
                </c:pt>
                <c:pt idx="22">
                  <c:v>1029</c:v>
                </c:pt>
                <c:pt idx="23">
                  <c:v>1058</c:v>
                </c:pt>
                <c:pt idx="24">
                  <c:v>1148</c:v>
                </c:pt>
                <c:pt idx="25">
                  <c:v>1118</c:v>
                </c:pt>
                <c:pt idx="26">
                  <c:v>1259</c:v>
                </c:pt>
                <c:pt idx="27">
                  <c:v>1200</c:v>
                </c:pt>
                <c:pt idx="28">
                  <c:v>1255</c:v>
                </c:pt>
                <c:pt idx="29">
                  <c:v>1341</c:v>
                </c:pt>
                <c:pt idx="30">
                  <c:v>494</c:v>
                </c:pt>
              </c:numCache>
            </c:numRef>
          </c:val>
          <c:extLst>
            <c:ext xmlns:c16="http://schemas.microsoft.com/office/drawing/2014/chart" uri="{C3380CC4-5D6E-409C-BE32-E72D297353CC}">
              <c16:uniqueId val="{00000004-352F-4C74-ADC4-1632878376FC}"/>
            </c:ext>
          </c:extLst>
        </c:ser>
        <c:ser>
          <c:idx val="5"/>
          <c:order val="5"/>
          <c:tx>
            <c:strRef>
              <c:f>Sheet1!$G$1</c:f>
              <c:strCache>
                <c:ptCount val="1"/>
                <c:pt idx="0">
                  <c:v>60-65</c:v>
                </c:pt>
              </c:strCache>
            </c:strRef>
          </c:tx>
          <c:spPr>
            <a:gradFill>
              <a:gsLst>
                <a:gs pos="0">
                  <a:srgbClr val="00004C">
                    <a:lumMod val="90000"/>
                    <a:lumOff val="10000"/>
                  </a:srgbClr>
                </a:gs>
                <a:gs pos="50000">
                  <a:srgbClr val="00004C">
                    <a:lumMod val="50000"/>
                    <a:lumOff val="50000"/>
                  </a:srgbClr>
                </a:gs>
                <a:gs pos="100000">
                  <a:schemeClr val="bg1">
                    <a:lumMod val="90000"/>
                    <a:lumOff val="10000"/>
                  </a:schemeClr>
                </a:gs>
              </a:gsLst>
              <a:lin ang="10800000" scaled="1"/>
            </a:gradFill>
            <a:ln>
              <a:solidFill>
                <a:srgbClr val="000000"/>
              </a:solidFill>
            </a:ln>
          </c:spPr>
          <c:invertIfNegative val="0"/>
          <c:cat>
            <c:numRef>
              <c:f>Sheet1!$A$2:$A$32</c:f>
              <c:numCache>
                <c:formatCode>General</c:formatCode>
                <c:ptCount val="31"/>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pt idx="30">
                  <c:v>2017</c:v>
                </c:pt>
              </c:numCache>
            </c:numRef>
          </c:cat>
          <c:val>
            <c:numRef>
              <c:f>Sheet1!$G$2:$G$32</c:f>
              <c:numCache>
                <c:formatCode>General</c:formatCode>
                <c:ptCount val="31"/>
                <c:pt idx="0">
                  <c:v>3</c:v>
                </c:pt>
                <c:pt idx="1">
                  <c:v>7</c:v>
                </c:pt>
                <c:pt idx="2">
                  <c:v>4</c:v>
                </c:pt>
                <c:pt idx="3">
                  <c:v>20</c:v>
                </c:pt>
                <c:pt idx="4">
                  <c:v>36</c:v>
                </c:pt>
                <c:pt idx="5">
                  <c:v>66</c:v>
                </c:pt>
                <c:pt idx="6">
                  <c:v>104</c:v>
                </c:pt>
                <c:pt idx="7">
                  <c:v>111</c:v>
                </c:pt>
                <c:pt idx="8">
                  <c:v>142</c:v>
                </c:pt>
                <c:pt idx="9">
                  <c:v>160</c:v>
                </c:pt>
                <c:pt idx="10">
                  <c:v>160</c:v>
                </c:pt>
                <c:pt idx="11">
                  <c:v>206</c:v>
                </c:pt>
                <c:pt idx="12">
                  <c:v>246</c:v>
                </c:pt>
                <c:pt idx="13">
                  <c:v>259</c:v>
                </c:pt>
                <c:pt idx="14">
                  <c:v>330</c:v>
                </c:pt>
                <c:pt idx="15">
                  <c:v>371</c:v>
                </c:pt>
                <c:pt idx="16">
                  <c:v>376</c:v>
                </c:pt>
                <c:pt idx="17">
                  <c:v>398</c:v>
                </c:pt>
                <c:pt idx="18">
                  <c:v>520</c:v>
                </c:pt>
                <c:pt idx="19">
                  <c:v>611</c:v>
                </c:pt>
                <c:pt idx="20">
                  <c:v>672</c:v>
                </c:pt>
                <c:pt idx="21">
                  <c:v>692</c:v>
                </c:pt>
                <c:pt idx="22">
                  <c:v>721</c:v>
                </c:pt>
                <c:pt idx="23">
                  <c:v>781</c:v>
                </c:pt>
                <c:pt idx="24">
                  <c:v>924</c:v>
                </c:pt>
                <c:pt idx="25">
                  <c:v>953</c:v>
                </c:pt>
                <c:pt idx="26">
                  <c:v>1025</c:v>
                </c:pt>
                <c:pt idx="27">
                  <c:v>1001</c:v>
                </c:pt>
                <c:pt idx="28">
                  <c:v>1065</c:v>
                </c:pt>
                <c:pt idx="29">
                  <c:v>1179</c:v>
                </c:pt>
                <c:pt idx="30">
                  <c:v>509</c:v>
                </c:pt>
              </c:numCache>
            </c:numRef>
          </c:val>
          <c:extLst>
            <c:ext xmlns:c16="http://schemas.microsoft.com/office/drawing/2014/chart" uri="{C3380CC4-5D6E-409C-BE32-E72D297353CC}">
              <c16:uniqueId val="{00000005-352F-4C74-ADC4-1632878376FC}"/>
            </c:ext>
          </c:extLst>
        </c:ser>
        <c:ser>
          <c:idx val="6"/>
          <c:order val="6"/>
          <c:tx>
            <c:strRef>
              <c:f>Sheet1!$H$1</c:f>
              <c:strCache>
                <c:ptCount val="1"/>
                <c:pt idx="0">
                  <c:v>66+</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numRef>
              <c:f>Sheet1!$A$2:$A$32</c:f>
              <c:numCache>
                <c:formatCode>General</c:formatCode>
                <c:ptCount val="31"/>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pt idx="30">
                  <c:v>2017</c:v>
                </c:pt>
              </c:numCache>
            </c:numRef>
          </c:cat>
          <c:val>
            <c:numRef>
              <c:f>Sheet1!$H$2:$H$32</c:f>
              <c:numCache>
                <c:formatCode>General</c:formatCode>
                <c:ptCount val="31"/>
                <c:pt idx="0">
                  <c:v>0</c:v>
                </c:pt>
                <c:pt idx="1">
                  <c:v>0</c:v>
                </c:pt>
                <c:pt idx="2">
                  <c:v>2</c:v>
                </c:pt>
                <c:pt idx="3">
                  <c:v>1</c:v>
                </c:pt>
                <c:pt idx="4">
                  <c:v>6</c:v>
                </c:pt>
                <c:pt idx="5">
                  <c:v>5</c:v>
                </c:pt>
                <c:pt idx="6">
                  <c:v>10</c:v>
                </c:pt>
                <c:pt idx="7">
                  <c:v>12</c:v>
                </c:pt>
                <c:pt idx="8">
                  <c:v>14</c:v>
                </c:pt>
                <c:pt idx="9">
                  <c:v>21</c:v>
                </c:pt>
                <c:pt idx="10">
                  <c:v>36</c:v>
                </c:pt>
                <c:pt idx="11">
                  <c:v>19</c:v>
                </c:pt>
                <c:pt idx="12">
                  <c:v>34</c:v>
                </c:pt>
                <c:pt idx="13">
                  <c:v>28</c:v>
                </c:pt>
                <c:pt idx="14">
                  <c:v>44</c:v>
                </c:pt>
                <c:pt idx="15">
                  <c:v>42</c:v>
                </c:pt>
                <c:pt idx="16">
                  <c:v>55</c:v>
                </c:pt>
                <c:pt idx="17">
                  <c:v>62</c:v>
                </c:pt>
                <c:pt idx="18">
                  <c:v>100</c:v>
                </c:pt>
                <c:pt idx="19">
                  <c:v>131</c:v>
                </c:pt>
                <c:pt idx="20">
                  <c:v>183</c:v>
                </c:pt>
                <c:pt idx="21">
                  <c:v>268</c:v>
                </c:pt>
                <c:pt idx="22">
                  <c:v>338</c:v>
                </c:pt>
                <c:pt idx="23">
                  <c:v>410</c:v>
                </c:pt>
                <c:pt idx="24">
                  <c:v>446</c:v>
                </c:pt>
                <c:pt idx="25">
                  <c:v>458</c:v>
                </c:pt>
                <c:pt idx="26">
                  <c:v>554</c:v>
                </c:pt>
                <c:pt idx="27">
                  <c:v>576</c:v>
                </c:pt>
                <c:pt idx="28">
                  <c:v>615</c:v>
                </c:pt>
                <c:pt idx="29">
                  <c:v>740</c:v>
                </c:pt>
                <c:pt idx="30">
                  <c:v>361</c:v>
                </c:pt>
              </c:numCache>
            </c:numRef>
          </c:val>
          <c:extLst>
            <c:ext xmlns:c16="http://schemas.microsoft.com/office/drawing/2014/chart" uri="{C3380CC4-5D6E-409C-BE32-E72D297353CC}">
              <c16:uniqueId val="{00000006-352F-4C74-ADC4-1632878376FC}"/>
            </c:ext>
          </c:extLst>
        </c:ser>
        <c:dLbls>
          <c:showLegendKey val="0"/>
          <c:showVal val="0"/>
          <c:showCatName val="0"/>
          <c:showSerName val="0"/>
          <c:showPercent val="0"/>
          <c:showBubbleSize val="0"/>
        </c:dLbls>
        <c:gapWidth val="35"/>
        <c:overlap val="100"/>
        <c:axId val="547457408"/>
        <c:axId val="550109344"/>
      </c:barChart>
      <c:lineChart>
        <c:grouping val="standard"/>
        <c:varyColors val="0"/>
        <c:ser>
          <c:idx val="7"/>
          <c:order val="7"/>
          <c:tx>
            <c:strRef>
              <c:f>Sheet1!$I$1</c:f>
              <c:strCache>
                <c:ptCount val="1"/>
                <c:pt idx="0">
                  <c:v>Median age</c:v>
                </c:pt>
              </c:strCache>
            </c:strRef>
          </c:tx>
          <c:spPr>
            <a:ln w="41275">
              <a:solidFill>
                <a:srgbClr val="00B0F0"/>
              </a:solidFill>
            </a:ln>
          </c:spPr>
          <c:marker>
            <c:symbol val="diamond"/>
            <c:size val="10"/>
            <c:spPr>
              <a:solidFill>
                <a:srgbClr val="00B0F0"/>
              </a:solidFill>
              <a:ln>
                <a:noFill/>
              </a:ln>
            </c:spPr>
          </c:marker>
          <c:cat>
            <c:numRef>
              <c:f>Sheet1!$A$2:$A$32</c:f>
              <c:numCache>
                <c:formatCode>General</c:formatCode>
                <c:ptCount val="31"/>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pt idx="30">
                  <c:v>2017</c:v>
                </c:pt>
              </c:numCache>
            </c:numRef>
          </c:cat>
          <c:val>
            <c:numRef>
              <c:f>Sheet1!$I$2:$I$32</c:f>
              <c:numCache>
                <c:formatCode>General</c:formatCode>
                <c:ptCount val="31"/>
                <c:pt idx="0">
                  <c:v>43</c:v>
                </c:pt>
                <c:pt idx="1">
                  <c:v>46</c:v>
                </c:pt>
                <c:pt idx="2">
                  <c:v>43</c:v>
                </c:pt>
                <c:pt idx="3">
                  <c:v>43</c:v>
                </c:pt>
                <c:pt idx="4">
                  <c:v>44</c:v>
                </c:pt>
                <c:pt idx="5">
                  <c:v>46</c:v>
                </c:pt>
                <c:pt idx="6">
                  <c:v>48</c:v>
                </c:pt>
                <c:pt idx="7">
                  <c:v>48</c:v>
                </c:pt>
                <c:pt idx="8">
                  <c:v>47</c:v>
                </c:pt>
                <c:pt idx="9">
                  <c:v>49</c:v>
                </c:pt>
                <c:pt idx="10">
                  <c:v>49</c:v>
                </c:pt>
                <c:pt idx="11">
                  <c:v>49</c:v>
                </c:pt>
                <c:pt idx="12">
                  <c:v>51</c:v>
                </c:pt>
                <c:pt idx="13">
                  <c:v>50</c:v>
                </c:pt>
                <c:pt idx="14">
                  <c:v>52</c:v>
                </c:pt>
                <c:pt idx="15">
                  <c:v>52</c:v>
                </c:pt>
                <c:pt idx="16">
                  <c:v>52</c:v>
                </c:pt>
                <c:pt idx="17">
                  <c:v>53</c:v>
                </c:pt>
                <c:pt idx="18">
                  <c:v>53</c:v>
                </c:pt>
                <c:pt idx="19">
                  <c:v>54</c:v>
                </c:pt>
                <c:pt idx="20">
                  <c:v>54</c:v>
                </c:pt>
                <c:pt idx="21">
                  <c:v>54</c:v>
                </c:pt>
                <c:pt idx="22">
                  <c:v>55</c:v>
                </c:pt>
                <c:pt idx="23">
                  <c:v>55</c:v>
                </c:pt>
                <c:pt idx="24">
                  <c:v>56</c:v>
                </c:pt>
                <c:pt idx="25">
                  <c:v>56</c:v>
                </c:pt>
                <c:pt idx="26">
                  <c:v>56</c:v>
                </c:pt>
                <c:pt idx="27">
                  <c:v>57</c:v>
                </c:pt>
                <c:pt idx="28">
                  <c:v>57</c:v>
                </c:pt>
                <c:pt idx="29">
                  <c:v>57</c:v>
                </c:pt>
                <c:pt idx="30">
                  <c:v>59</c:v>
                </c:pt>
              </c:numCache>
            </c:numRef>
          </c:val>
          <c:smooth val="0"/>
          <c:extLst>
            <c:ext xmlns:c16="http://schemas.microsoft.com/office/drawing/2014/chart" uri="{C3380CC4-5D6E-409C-BE32-E72D297353CC}">
              <c16:uniqueId val="{00000007-352F-4C74-ADC4-1632878376FC}"/>
            </c:ext>
          </c:extLst>
        </c:ser>
        <c:dLbls>
          <c:showLegendKey val="0"/>
          <c:showVal val="0"/>
          <c:showCatName val="0"/>
          <c:showSerName val="0"/>
          <c:showPercent val="0"/>
          <c:showBubbleSize val="0"/>
        </c:dLbls>
        <c:marker val="1"/>
        <c:smooth val="0"/>
        <c:axId val="550110128"/>
        <c:axId val="550109736"/>
      </c:lineChart>
      <c:catAx>
        <c:axId val="547457408"/>
        <c:scaling>
          <c:orientation val="minMax"/>
        </c:scaling>
        <c:delete val="0"/>
        <c:axPos val="b"/>
        <c:title>
          <c:tx>
            <c:rich>
              <a:bodyPr/>
              <a:lstStyle/>
              <a:p>
                <a:pPr>
                  <a:defRPr sz="1700">
                    <a:solidFill>
                      <a:schemeClr val="bg2"/>
                    </a:solidFill>
                  </a:defRPr>
                </a:pPr>
                <a:r>
                  <a:rPr lang="en-US" sz="1700" dirty="0" smtClean="0">
                    <a:solidFill>
                      <a:schemeClr val="bg2"/>
                    </a:solidFill>
                  </a:rPr>
                  <a:t>Year of Transplant</a:t>
                </a:r>
                <a:endParaRPr lang="en-US" sz="1700" dirty="0">
                  <a:solidFill>
                    <a:schemeClr val="bg2"/>
                  </a:solidFill>
                </a:endParaRPr>
              </a:p>
            </c:rich>
          </c:tx>
          <c:layout>
            <c:manualLayout>
              <c:xMode val="edge"/>
              <c:yMode val="edge"/>
              <c:x val="0.38326931163123135"/>
              <c:y val="0.85450856004002695"/>
            </c:manualLayout>
          </c:layout>
          <c:overlay val="0"/>
        </c:title>
        <c:numFmt formatCode="General" sourceLinked="1"/>
        <c:majorTickMark val="out"/>
        <c:minorTickMark val="none"/>
        <c:tickLblPos val="nextTo"/>
        <c:spPr>
          <a:ln>
            <a:solidFill>
              <a:schemeClr val="bg2"/>
            </a:solidFill>
          </a:ln>
        </c:spPr>
        <c:txPr>
          <a:bodyPr rot="-2700000"/>
          <a:lstStyle/>
          <a:p>
            <a:pPr>
              <a:defRPr sz="1300" b="1">
                <a:solidFill>
                  <a:schemeClr val="bg2"/>
                </a:solidFill>
              </a:defRPr>
            </a:pPr>
            <a:endParaRPr lang="en-US"/>
          </a:p>
        </c:txPr>
        <c:crossAx val="550109344"/>
        <c:crosses val="autoZero"/>
        <c:auto val="1"/>
        <c:lblAlgn val="ctr"/>
        <c:lblOffset val="100"/>
        <c:tickLblSkip val="1"/>
        <c:noMultiLvlLbl val="0"/>
      </c:catAx>
      <c:valAx>
        <c:axId val="550109344"/>
        <c:scaling>
          <c:orientation val="minMax"/>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47457408"/>
        <c:crosses val="autoZero"/>
        <c:crossBetween val="between"/>
        <c:majorUnit val="0.2"/>
      </c:valAx>
      <c:valAx>
        <c:axId val="550109736"/>
        <c:scaling>
          <c:orientation val="minMax"/>
          <c:max val="80"/>
        </c:scaling>
        <c:delete val="0"/>
        <c:axPos val="r"/>
        <c:title>
          <c:tx>
            <c:rich>
              <a:bodyPr rot="-5400000" vert="horz"/>
              <a:lstStyle/>
              <a:p>
                <a:pPr>
                  <a:defRPr sz="1700">
                    <a:solidFill>
                      <a:schemeClr val="bg2"/>
                    </a:solidFill>
                  </a:defRPr>
                </a:pPr>
                <a:r>
                  <a:rPr lang="en-US" sz="1700" dirty="0" smtClean="0">
                    <a:solidFill>
                      <a:schemeClr val="bg2"/>
                    </a:solidFill>
                  </a:rPr>
                  <a:t>Median recipient age (years; blue line)</a:t>
                </a:r>
                <a:endParaRPr lang="en-US" sz="1700" dirty="0">
                  <a:solidFill>
                    <a:schemeClr val="bg2"/>
                  </a:solidFill>
                </a:endParaRPr>
              </a:p>
            </c:rich>
          </c:tx>
          <c:layout>
            <c:manualLayout>
              <c:xMode val="edge"/>
              <c:yMode val="edge"/>
              <c:x val="0.95286769340624133"/>
              <c:y val="6.2730245722300668E-2"/>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50110128"/>
        <c:crosses val="max"/>
        <c:crossBetween val="between"/>
        <c:majorUnit val="16"/>
      </c:valAx>
      <c:catAx>
        <c:axId val="550110128"/>
        <c:scaling>
          <c:orientation val="minMax"/>
        </c:scaling>
        <c:delete val="1"/>
        <c:axPos val="b"/>
        <c:numFmt formatCode="General" sourceLinked="1"/>
        <c:majorTickMark val="out"/>
        <c:minorTickMark val="none"/>
        <c:tickLblPos val="none"/>
        <c:crossAx val="550109736"/>
        <c:crosses val="autoZero"/>
        <c:auto val="1"/>
        <c:lblAlgn val="ctr"/>
        <c:lblOffset val="100"/>
        <c:noMultiLvlLbl val="0"/>
      </c:catAx>
      <c:spPr>
        <a:noFill/>
        <a:ln>
          <a:solidFill>
            <a:schemeClr val="bg2"/>
          </a:solidFill>
        </a:ln>
      </c:spPr>
    </c:plotArea>
    <c:legend>
      <c:legendPos val="t"/>
      <c:layout>
        <c:manualLayout>
          <c:xMode val="edge"/>
          <c:yMode val="edge"/>
          <c:x val="0.10418575991003255"/>
          <c:y val="2.8293663723123107E-2"/>
          <c:w val="0.80513463113951089"/>
          <c:h val="8.3919674957044332E-2"/>
        </c:manualLayout>
      </c:layout>
      <c:overlay val="0"/>
      <c:spPr>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658060994588221"/>
          <c:y val="0.12280608994129991"/>
          <c:w val="0.8056514064060708"/>
          <c:h val="0.59626215708653263"/>
        </c:manualLayout>
      </c:layout>
      <c:barChart>
        <c:barDir val="col"/>
        <c:grouping val="percentStacked"/>
        <c:varyColors val="0"/>
        <c:ser>
          <c:idx val="0"/>
          <c:order val="0"/>
          <c:tx>
            <c:strRef>
              <c:f>Sheet1!$B$1</c:f>
              <c:strCache>
                <c:ptCount val="1"/>
                <c:pt idx="0">
                  <c:v>0-10</c:v>
                </c:pt>
              </c:strCache>
            </c:strRef>
          </c:tx>
          <c:spPr>
            <a:gradFill flip="none" rotWithShape="1">
              <a:gsLst>
                <a:gs pos="0">
                  <a:srgbClr val="208C03"/>
                </a:gs>
                <a:gs pos="50000">
                  <a:srgbClr val="20F703"/>
                </a:gs>
                <a:gs pos="100000">
                  <a:srgbClr val="208C03"/>
                </a:gs>
              </a:gsLst>
              <a:lin ang="10800000" scaled="1"/>
              <a:tileRect/>
            </a:gradFill>
            <a:ln w="9525">
              <a:solidFill>
                <a:srgbClr val="000000"/>
              </a:solidFill>
            </a:ln>
          </c:spPr>
          <c:invertIfNegative val="0"/>
          <c:cat>
            <c:numRef>
              <c:f>Sheet1!$A$2:$A$32</c:f>
              <c:numCache>
                <c:formatCode>General</c:formatCode>
                <c:ptCount val="31"/>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pt idx="30">
                  <c:v>2017</c:v>
                </c:pt>
              </c:numCache>
            </c:numRef>
          </c:cat>
          <c:val>
            <c:numRef>
              <c:f>Sheet1!$B$2:$B$32</c:f>
              <c:numCache>
                <c:formatCode>General</c:formatCode>
                <c:ptCount val="31"/>
                <c:pt idx="0">
                  <c:v>0</c:v>
                </c:pt>
                <c:pt idx="1">
                  <c:v>0</c:v>
                </c:pt>
                <c:pt idx="2">
                  <c:v>3</c:v>
                </c:pt>
                <c:pt idx="3">
                  <c:v>5</c:v>
                </c:pt>
                <c:pt idx="4">
                  <c:v>26</c:v>
                </c:pt>
                <c:pt idx="5">
                  <c:v>26</c:v>
                </c:pt>
                <c:pt idx="6">
                  <c:v>25</c:v>
                </c:pt>
                <c:pt idx="7">
                  <c:v>32</c:v>
                </c:pt>
                <c:pt idx="8">
                  <c:v>49</c:v>
                </c:pt>
                <c:pt idx="9">
                  <c:v>44</c:v>
                </c:pt>
                <c:pt idx="10">
                  <c:v>49</c:v>
                </c:pt>
                <c:pt idx="11">
                  <c:v>53</c:v>
                </c:pt>
                <c:pt idx="12">
                  <c:v>34</c:v>
                </c:pt>
                <c:pt idx="13">
                  <c:v>38</c:v>
                </c:pt>
                <c:pt idx="14">
                  <c:v>38</c:v>
                </c:pt>
                <c:pt idx="15">
                  <c:v>39</c:v>
                </c:pt>
                <c:pt idx="16">
                  <c:v>45</c:v>
                </c:pt>
                <c:pt idx="17">
                  <c:v>37</c:v>
                </c:pt>
                <c:pt idx="18">
                  <c:v>38</c:v>
                </c:pt>
                <c:pt idx="19">
                  <c:v>44</c:v>
                </c:pt>
                <c:pt idx="20">
                  <c:v>34</c:v>
                </c:pt>
                <c:pt idx="21">
                  <c:v>42</c:v>
                </c:pt>
                <c:pt idx="22">
                  <c:v>46</c:v>
                </c:pt>
                <c:pt idx="23">
                  <c:v>55</c:v>
                </c:pt>
                <c:pt idx="24">
                  <c:v>43</c:v>
                </c:pt>
                <c:pt idx="25">
                  <c:v>32</c:v>
                </c:pt>
                <c:pt idx="26">
                  <c:v>49</c:v>
                </c:pt>
                <c:pt idx="27">
                  <c:v>49</c:v>
                </c:pt>
                <c:pt idx="28">
                  <c:v>35</c:v>
                </c:pt>
                <c:pt idx="29">
                  <c:v>35</c:v>
                </c:pt>
                <c:pt idx="30">
                  <c:v>17</c:v>
                </c:pt>
              </c:numCache>
            </c:numRef>
          </c:val>
          <c:extLst>
            <c:ext xmlns:c16="http://schemas.microsoft.com/office/drawing/2014/chart" uri="{C3380CC4-5D6E-409C-BE32-E72D297353CC}">
              <c16:uniqueId val="{00000000-1647-4BBE-BE2B-881BF9D99BA5}"/>
            </c:ext>
          </c:extLst>
        </c:ser>
        <c:ser>
          <c:idx val="1"/>
          <c:order val="1"/>
          <c:tx>
            <c:strRef>
              <c:f>Sheet1!$C$1</c:f>
              <c:strCache>
                <c:ptCount val="1"/>
                <c:pt idx="0">
                  <c:v>11-17</c:v>
                </c:pt>
              </c:strCache>
            </c:strRef>
          </c:tx>
          <c:spPr>
            <a:gradFill flip="none" rotWithShape="1">
              <a:gsLst>
                <a:gs pos="0">
                  <a:srgbClr val="008080"/>
                </a:gs>
                <a:gs pos="50000">
                  <a:srgbClr val="00FFFF"/>
                </a:gs>
                <a:gs pos="100000">
                  <a:srgbClr val="008080"/>
                </a:gs>
              </a:gsLst>
              <a:lin ang="10800000" scaled="1"/>
              <a:tileRect/>
            </a:gradFill>
            <a:ln>
              <a:solidFill>
                <a:schemeClr val="bg2"/>
              </a:solidFill>
            </a:ln>
          </c:spPr>
          <c:invertIfNegative val="0"/>
          <c:cat>
            <c:numRef>
              <c:f>Sheet1!$A$2:$A$32</c:f>
              <c:numCache>
                <c:formatCode>General</c:formatCode>
                <c:ptCount val="31"/>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pt idx="30">
                  <c:v>2017</c:v>
                </c:pt>
              </c:numCache>
            </c:numRef>
          </c:cat>
          <c:val>
            <c:numRef>
              <c:f>Sheet1!$C$2:$C$32</c:f>
              <c:numCache>
                <c:formatCode>General</c:formatCode>
                <c:ptCount val="31"/>
                <c:pt idx="0">
                  <c:v>4</c:v>
                </c:pt>
                <c:pt idx="1">
                  <c:v>13</c:v>
                </c:pt>
                <c:pt idx="2">
                  <c:v>42</c:v>
                </c:pt>
                <c:pt idx="3">
                  <c:v>59</c:v>
                </c:pt>
                <c:pt idx="4">
                  <c:v>109</c:v>
                </c:pt>
                <c:pt idx="5">
                  <c:v>148</c:v>
                </c:pt>
                <c:pt idx="6">
                  <c:v>191</c:v>
                </c:pt>
                <c:pt idx="7">
                  <c:v>208</c:v>
                </c:pt>
                <c:pt idx="8">
                  <c:v>223</c:v>
                </c:pt>
                <c:pt idx="9">
                  <c:v>195</c:v>
                </c:pt>
                <c:pt idx="10">
                  <c:v>221</c:v>
                </c:pt>
                <c:pt idx="11">
                  <c:v>204</c:v>
                </c:pt>
                <c:pt idx="12">
                  <c:v>201</c:v>
                </c:pt>
                <c:pt idx="13">
                  <c:v>218</c:v>
                </c:pt>
                <c:pt idx="14">
                  <c:v>216</c:v>
                </c:pt>
                <c:pt idx="15">
                  <c:v>214</c:v>
                </c:pt>
                <c:pt idx="16">
                  <c:v>209</c:v>
                </c:pt>
                <c:pt idx="17">
                  <c:v>251</c:v>
                </c:pt>
                <c:pt idx="18">
                  <c:v>254</c:v>
                </c:pt>
                <c:pt idx="19">
                  <c:v>278</c:v>
                </c:pt>
                <c:pt idx="20">
                  <c:v>314</c:v>
                </c:pt>
                <c:pt idx="21">
                  <c:v>250</c:v>
                </c:pt>
                <c:pt idx="22">
                  <c:v>271</c:v>
                </c:pt>
                <c:pt idx="23">
                  <c:v>280</c:v>
                </c:pt>
                <c:pt idx="24">
                  <c:v>257</c:v>
                </c:pt>
                <c:pt idx="25">
                  <c:v>255</c:v>
                </c:pt>
                <c:pt idx="26">
                  <c:v>251</c:v>
                </c:pt>
                <c:pt idx="27">
                  <c:v>247</c:v>
                </c:pt>
                <c:pt idx="28">
                  <c:v>268</c:v>
                </c:pt>
                <c:pt idx="29">
                  <c:v>274</c:v>
                </c:pt>
                <c:pt idx="30">
                  <c:v>118</c:v>
                </c:pt>
              </c:numCache>
            </c:numRef>
          </c:val>
          <c:extLst>
            <c:ext xmlns:c16="http://schemas.microsoft.com/office/drawing/2014/chart" uri="{C3380CC4-5D6E-409C-BE32-E72D297353CC}">
              <c16:uniqueId val="{00000001-1647-4BBE-BE2B-881BF9D99BA5}"/>
            </c:ext>
          </c:extLst>
        </c:ser>
        <c:ser>
          <c:idx val="2"/>
          <c:order val="2"/>
          <c:tx>
            <c:strRef>
              <c:f>Sheet1!$D$1</c:f>
              <c:strCache>
                <c:ptCount val="1"/>
                <c:pt idx="0">
                  <c:v>18-34</c:v>
                </c:pt>
              </c:strCache>
            </c:strRef>
          </c:tx>
          <c:spPr>
            <a:gradFill flip="none" rotWithShape="1">
              <a:gsLst>
                <a:gs pos="0">
                  <a:srgbClr val="CC6600"/>
                </a:gs>
                <a:gs pos="50000">
                  <a:srgbClr val="FF9900"/>
                </a:gs>
                <a:gs pos="100000">
                  <a:srgbClr val="CC6600"/>
                </a:gs>
              </a:gsLst>
              <a:lin ang="10800000" scaled="1"/>
              <a:tileRect/>
            </a:gradFill>
            <a:ln>
              <a:solidFill>
                <a:schemeClr val="bg2"/>
              </a:solidFill>
            </a:ln>
          </c:spPr>
          <c:invertIfNegative val="0"/>
          <c:cat>
            <c:numRef>
              <c:f>Sheet1!$A$2:$A$32</c:f>
              <c:numCache>
                <c:formatCode>General</c:formatCode>
                <c:ptCount val="31"/>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pt idx="30">
                  <c:v>2017</c:v>
                </c:pt>
              </c:numCache>
            </c:numRef>
          </c:cat>
          <c:val>
            <c:numRef>
              <c:f>Sheet1!$D$2:$D$32</c:f>
              <c:numCache>
                <c:formatCode>General</c:formatCode>
                <c:ptCount val="31"/>
                <c:pt idx="0">
                  <c:v>16</c:v>
                </c:pt>
                <c:pt idx="1">
                  <c:v>42</c:v>
                </c:pt>
                <c:pt idx="2">
                  <c:v>95</c:v>
                </c:pt>
                <c:pt idx="3">
                  <c:v>208</c:v>
                </c:pt>
                <c:pt idx="4">
                  <c:v>316</c:v>
                </c:pt>
                <c:pt idx="5">
                  <c:v>417</c:v>
                </c:pt>
                <c:pt idx="6">
                  <c:v>574</c:v>
                </c:pt>
                <c:pt idx="7">
                  <c:v>552</c:v>
                </c:pt>
                <c:pt idx="8">
                  <c:v>622</c:v>
                </c:pt>
                <c:pt idx="9">
                  <c:v>556</c:v>
                </c:pt>
                <c:pt idx="10">
                  <c:v>616</c:v>
                </c:pt>
                <c:pt idx="11">
                  <c:v>595</c:v>
                </c:pt>
                <c:pt idx="12">
                  <c:v>537</c:v>
                </c:pt>
                <c:pt idx="13">
                  <c:v>636</c:v>
                </c:pt>
                <c:pt idx="14">
                  <c:v>668</c:v>
                </c:pt>
                <c:pt idx="15">
                  <c:v>714</c:v>
                </c:pt>
                <c:pt idx="16">
                  <c:v>751</c:v>
                </c:pt>
                <c:pt idx="17">
                  <c:v>796</c:v>
                </c:pt>
                <c:pt idx="18">
                  <c:v>924</c:v>
                </c:pt>
                <c:pt idx="19">
                  <c:v>953</c:v>
                </c:pt>
                <c:pt idx="20">
                  <c:v>978</c:v>
                </c:pt>
                <c:pt idx="21">
                  <c:v>1112</c:v>
                </c:pt>
                <c:pt idx="22">
                  <c:v>1080</c:v>
                </c:pt>
                <c:pt idx="23">
                  <c:v>1224</c:v>
                </c:pt>
                <c:pt idx="24">
                  <c:v>1238</c:v>
                </c:pt>
                <c:pt idx="25">
                  <c:v>1218</c:v>
                </c:pt>
                <c:pt idx="26">
                  <c:v>1353</c:v>
                </c:pt>
                <c:pt idx="27">
                  <c:v>1320</c:v>
                </c:pt>
                <c:pt idx="28">
                  <c:v>1395</c:v>
                </c:pt>
                <c:pt idx="29">
                  <c:v>1537</c:v>
                </c:pt>
                <c:pt idx="30">
                  <c:v>681</c:v>
                </c:pt>
              </c:numCache>
            </c:numRef>
          </c:val>
          <c:extLst>
            <c:ext xmlns:c16="http://schemas.microsoft.com/office/drawing/2014/chart" uri="{C3380CC4-5D6E-409C-BE32-E72D297353CC}">
              <c16:uniqueId val="{00000002-1647-4BBE-BE2B-881BF9D99BA5}"/>
            </c:ext>
          </c:extLst>
        </c:ser>
        <c:ser>
          <c:idx val="3"/>
          <c:order val="3"/>
          <c:tx>
            <c:strRef>
              <c:f>Sheet1!$E$1</c:f>
              <c:strCache>
                <c:ptCount val="1"/>
                <c:pt idx="0">
                  <c:v>35-49</c:v>
                </c:pt>
              </c:strCache>
            </c:strRef>
          </c:tx>
          <c:spPr>
            <a:gradFill>
              <a:gsLst>
                <a:gs pos="0">
                  <a:srgbClr val="7030A0"/>
                </a:gs>
                <a:gs pos="50000">
                  <a:srgbClr val="9966FF"/>
                </a:gs>
                <a:gs pos="100000">
                  <a:srgbClr val="7030A0"/>
                </a:gs>
              </a:gsLst>
              <a:lin ang="10800000" scaled="1"/>
            </a:gradFill>
            <a:ln>
              <a:solidFill>
                <a:srgbClr val="000000"/>
              </a:solidFill>
            </a:ln>
          </c:spPr>
          <c:invertIfNegative val="0"/>
          <c:cat>
            <c:numRef>
              <c:f>Sheet1!$A$2:$A$32</c:f>
              <c:numCache>
                <c:formatCode>General</c:formatCode>
                <c:ptCount val="31"/>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pt idx="30">
                  <c:v>2017</c:v>
                </c:pt>
              </c:numCache>
            </c:numRef>
          </c:cat>
          <c:val>
            <c:numRef>
              <c:f>Sheet1!$E$2:$E$32</c:f>
              <c:numCache>
                <c:formatCode>General</c:formatCode>
                <c:ptCount val="31"/>
                <c:pt idx="0">
                  <c:v>3</c:v>
                </c:pt>
                <c:pt idx="1">
                  <c:v>10</c:v>
                </c:pt>
                <c:pt idx="2">
                  <c:v>28</c:v>
                </c:pt>
                <c:pt idx="3">
                  <c:v>95</c:v>
                </c:pt>
                <c:pt idx="4">
                  <c:v>166</c:v>
                </c:pt>
                <c:pt idx="5">
                  <c:v>234</c:v>
                </c:pt>
                <c:pt idx="6">
                  <c:v>284</c:v>
                </c:pt>
                <c:pt idx="7">
                  <c:v>371</c:v>
                </c:pt>
                <c:pt idx="8">
                  <c:v>346</c:v>
                </c:pt>
                <c:pt idx="9">
                  <c:v>404</c:v>
                </c:pt>
                <c:pt idx="10">
                  <c:v>423</c:v>
                </c:pt>
                <c:pt idx="11">
                  <c:v>487</c:v>
                </c:pt>
                <c:pt idx="12">
                  <c:v>516</c:v>
                </c:pt>
                <c:pt idx="13">
                  <c:v>522</c:v>
                </c:pt>
                <c:pt idx="14">
                  <c:v>538</c:v>
                </c:pt>
                <c:pt idx="15">
                  <c:v>625</c:v>
                </c:pt>
                <c:pt idx="16">
                  <c:v>602</c:v>
                </c:pt>
                <c:pt idx="17">
                  <c:v>692</c:v>
                </c:pt>
                <c:pt idx="18">
                  <c:v>768</c:v>
                </c:pt>
                <c:pt idx="19">
                  <c:v>864</c:v>
                </c:pt>
                <c:pt idx="20">
                  <c:v>888</c:v>
                </c:pt>
                <c:pt idx="21">
                  <c:v>910</c:v>
                </c:pt>
                <c:pt idx="22">
                  <c:v>992</c:v>
                </c:pt>
                <c:pt idx="23">
                  <c:v>1045</c:v>
                </c:pt>
                <c:pt idx="24">
                  <c:v>1138</c:v>
                </c:pt>
                <c:pt idx="25">
                  <c:v>1087</c:v>
                </c:pt>
                <c:pt idx="26">
                  <c:v>1164</c:v>
                </c:pt>
                <c:pt idx="27">
                  <c:v>1126</c:v>
                </c:pt>
                <c:pt idx="28">
                  <c:v>1184</c:v>
                </c:pt>
                <c:pt idx="29">
                  <c:v>1181</c:v>
                </c:pt>
                <c:pt idx="30">
                  <c:v>492</c:v>
                </c:pt>
              </c:numCache>
            </c:numRef>
          </c:val>
          <c:extLst>
            <c:ext xmlns:c16="http://schemas.microsoft.com/office/drawing/2014/chart" uri="{C3380CC4-5D6E-409C-BE32-E72D297353CC}">
              <c16:uniqueId val="{00000003-1647-4BBE-BE2B-881BF9D99BA5}"/>
            </c:ext>
          </c:extLst>
        </c:ser>
        <c:ser>
          <c:idx val="4"/>
          <c:order val="4"/>
          <c:tx>
            <c:strRef>
              <c:f>Sheet1!$F$1</c:f>
              <c:strCache>
                <c:ptCount val="1"/>
                <c:pt idx="0">
                  <c:v>50-59</c:v>
                </c:pt>
              </c:strCache>
            </c:strRef>
          </c:tx>
          <c:spPr>
            <a:gradFill flip="none" rotWithShape="1">
              <a:gsLst>
                <a:gs pos="0">
                  <a:srgbClr val="CCCC00"/>
                </a:gs>
                <a:gs pos="50000">
                  <a:srgbClr val="FFFF00"/>
                </a:gs>
                <a:gs pos="100000">
                  <a:srgbClr val="CCCC00"/>
                </a:gs>
              </a:gsLst>
              <a:lin ang="10800000" scaled="1"/>
              <a:tileRect/>
            </a:gradFill>
            <a:ln>
              <a:solidFill>
                <a:schemeClr val="bg2"/>
              </a:solidFill>
            </a:ln>
          </c:spPr>
          <c:invertIfNegative val="0"/>
          <c:cat>
            <c:numRef>
              <c:f>Sheet1!$A$2:$A$32</c:f>
              <c:numCache>
                <c:formatCode>General</c:formatCode>
                <c:ptCount val="31"/>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pt idx="30">
                  <c:v>2017</c:v>
                </c:pt>
              </c:numCache>
            </c:numRef>
          </c:cat>
          <c:val>
            <c:numRef>
              <c:f>Sheet1!$F$2:$F$32</c:f>
              <c:numCache>
                <c:formatCode>General</c:formatCode>
                <c:ptCount val="31"/>
                <c:pt idx="0">
                  <c:v>1</c:v>
                </c:pt>
                <c:pt idx="1">
                  <c:v>0</c:v>
                </c:pt>
                <c:pt idx="2">
                  <c:v>1</c:v>
                </c:pt>
                <c:pt idx="3">
                  <c:v>4</c:v>
                </c:pt>
                <c:pt idx="4">
                  <c:v>32</c:v>
                </c:pt>
                <c:pt idx="5">
                  <c:v>43</c:v>
                </c:pt>
                <c:pt idx="6">
                  <c:v>66</c:v>
                </c:pt>
                <c:pt idx="7">
                  <c:v>96</c:v>
                </c:pt>
                <c:pt idx="8">
                  <c:v>131</c:v>
                </c:pt>
                <c:pt idx="9">
                  <c:v>136</c:v>
                </c:pt>
                <c:pt idx="10">
                  <c:v>166</c:v>
                </c:pt>
                <c:pt idx="11">
                  <c:v>159</c:v>
                </c:pt>
                <c:pt idx="12">
                  <c:v>214</c:v>
                </c:pt>
                <c:pt idx="13">
                  <c:v>249</c:v>
                </c:pt>
                <c:pt idx="14">
                  <c:v>256</c:v>
                </c:pt>
                <c:pt idx="15">
                  <c:v>308</c:v>
                </c:pt>
                <c:pt idx="16">
                  <c:v>323</c:v>
                </c:pt>
                <c:pt idx="17">
                  <c:v>351</c:v>
                </c:pt>
                <c:pt idx="18">
                  <c:v>458</c:v>
                </c:pt>
                <c:pt idx="19">
                  <c:v>492</c:v>
                </c:pt>
                <c:pt idx="20">
                  <c:v>557</c:v>
                </c:pt>
                <c:pt idx="21">
                  <c:v>531</c:v>
                </c:pt>
                <c:pt idx="22">
                  <c:v>676</c:v>
                </c:pt>
                <c:pt idx="23">
                  <c:v>691</c:v>
                </c:pt>
                <c:pt idx="24">
                  <c:v>764</c:v>
                </c:pt>
                <c:pt idx="25">
                  <c:v>800</c:v>
                </c:pt>
                <c:pt idx="26">
                  <c:v>820</c:v>
                </c:pt>
                <c:pt idx="27">
                  <c:v>813</c:v>
                </c:pt>
                <c:pt idx="28">
                  <c:v>856</c:v>
                </c:pt>
                <c:pt idx="29">
                  <c:v>823</c:v>
                </c:pt>
                <c:pt idx="30">
                  <c:v>341</c:v>
                </c:pt>
              </c:numCache>
            </c:numRef>
          </c:val>
          <c:extLst>
            <c:ext xmlns:c16="http://schemas.microsoft.com/office/drawing/2014/chart" uri="{C3380CC4-5D6E-409C-BE32-E72D297353CC}">
              <c16:uniqueId val="{00000004-1647-4BBE-BE2B-881BF9D99BA5}"/>
            </c:ext>
          </c:extLst>
        </c:ser>
        <c:ser>
          <c:idx val="5"/>
          <c:order val="5"/>
          <c:tx>
            <c:strRef>
              <c:f>Sheet1!$G$1</c:f>
              <c:strCache>
                <c:ptCount val="1"/>
                <c:pt idx="0">
                  <c:v>60-65</c:v>
                </c:pt>
              </c:strCache>
            </c:strRef>
          </c:tx>
          <c:spPr>
            <a:gradFill>
              <a:gsLst>
                <a:gs pos="0">
                  <a:srgbClr val="00004C">
                    <a:lumMod val="90000"/>
                    <a:lumOff val="10000"/>
                  </a:srgbClr>
                </a:gs>
                <a:gs pos="50000">
                  <a:srgbClr val="00004C">
                    <a:lumMod val="50000"/>
                    <a:lumOff val="50000"/>
                  </a:srgbClr>
                </a:gs>
                <a:gs pos="100000">
                  <a:schemeClr val="bg1">
                    <a:lumMod val="90000"/>
                    <a:lumOff val="10000"/>
                  </a:schemeClr>
                </a:gs>
              </a:gsLst>
              <a:lin ang="10800000" scaled="1"/>
            </a:gradFill>
            <a:ln>
              <a:solidFill>
                <a:srgbClr val="000000"/>
              </a:solidFill>
            </a:ln>
          </c:spPr>
          <c:invertIfNegative val="0"/>
          <c:cat>
            <c:numRef>
              <c:f>Sheet1!$A$2:$A$32</c:f>
              <c:numCache>
                <c:formatCode>General</c:formatCode>
                <c:ptCount val="31"/>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pt idx="30">
                  <c:v>2017</c:v>
                </c:pt>
              </c:numCache>
            </c:numRef>
          </c:cat>
          <c:val>
            <c:numRef>
              <c:f>Sheet1!$G$2:$G$32</c:f>
              <c:numCache>
                <c:formatCode>General</c:formatCode>
                <c:ptCount val="31"/>
                <c:pt idx="0">
                  <c:v>0</c:v>
                </c:pt>
                <c:pt idx="1">
                  <c:v>0</c:v>
                </c:pt>
                <c:pt idx="2">
                  <c:v>0</c:v>
                </c:pt>
                <c:pt idx="3">
                  <c:v>1</c:v>
                </c:pt>
                <c:pt idx="4">
                  <c:v>1</c:v>
                </c:pt>
                <c:pt idx="5">
                  <c:v>0</c:v>
                </c:pt>
                <c:pt idx="6">
                  <c:v>0</c:v>
                </c:pt>
                <c:pt idx="7">
                  <c:v>3</c:v>
                </c:pt>
                <c:pt idx="8">
                  <c:v>5</c:v>
                </c:pt>
                <c:pt idx="9">
                  <c:v>21</c:v>
                </c:pt>
                <c:pt idx="10">
                  <c:v>13</c:v>
                </c:pt>
                <c:pt idx="11">
                  <c:v>16</c:v>
                </c:pt>
                <c:pt idx="12">
                  <c:v>29</c:v>
                </c:pt>
                <c:pt idx="13">
                  <c:v>16</c:v>
                </c:pt>
                <c:pt idx="14">
                  <c:v>36</c:v>
                </c:pt>
                <c:pt idx="15">
                  <c:v>52</c:v>
                </c:pt>
                <c:pt idx="16">
                  <c:v>57</c:v>
                </c:pt>
                <c:pt idx="17">
                  <c:v>68</c:v>
                </c:pt>
                <c:pt idx="18">
                  <c:v>116</c:v>
                </c:pt>
                <c:pt idx="19">
                  <c:v>113</c:v>
                </c:pt>
                <c:pt idx="20">
                  <c:v>137</c:v>
                </c:pt>
                <c:pt idx="21">
                  <c:v>144</c:v>
                </c:pt>
                <c:pt idx="22">
                  <c:v>185</c:v>
                </c:pt>
                <c:pt idx="23">
                  <c:v>191</c:v>
                </c:pt>
                <c:pt idx="24">
                  <c:v>311</c:v>
                </c:pt>
                <c:pt idx="25">
                  <c:v>290</c:v>
                </c:pt>
                <c:pt idx="26">
                  <c:v>326</c:v>
                </c:pt>
                <c:pt idx="27">
                  <c:v>328</c:v>
                </c:pt>
                <c:pt idx="28">
                  <c:v>294</c:v>
                </c:pt>
                <c:pt idx="29">
                  <c:v>296</c:v>
                </c:pt>
                <c:pt idx="30">
                  <c:v>129</c:v>
                </c:pt>
              </c:numCache>
            </c:numRef>
          </c:val>
          <c:extLst>
            <c:ext xmlns:c16="http://schemas.microsoft.com/office/drawing/2014/chart" uri="{C3380CC4-5D6E-409C-BE32-E72D297353CC}">
              <c16:uniqueId val="{00000005-1647-4BBE-BE2B-881BF9D99BA5}"/>
            </c:ext>
          </c:extLst>
        </c:ser>
        <c:ser>
          <c:idx val="6"/>
          <c:order val="6"/>
          <c:tx>
            <c:strRef>
              <c:f>Sheet1!$H$1</c:f>
              <c:strCache>
                <c:ptCount val="1"/>
                <c:pt idx="0">
                  <c:v>66+</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numRef>
              <c:f>Sheet1!$A$2:$A$32</c:f>
              <c:numCache>
                <c:formatCode>General</c:formatCode>
                <c:ptCount val="31"/>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pt idx="30">
                  <c:v>2017</c:v>
                </c:pt>
              </c:numCache>
            </c:numRef>
          </c:cat>
          <c:val>
            <c:numRef>
              <c:f>Sheet1!$H$2:$H$32</c:f>
              <c:numCache>
                <c:formatCode>General</c:formatCode>
                <c:ptCount val="31"/>
                <c:pt idx="0">
                  <c:v>0</c:v>
                </c:pt>
                <c:pt idx="1">
                  <c:v>0</c:v>
                </c:pt>
                <c:pt idx="2">
                  <c:v>0</c:v>
                </c:pt>
                <c:pt idx="3">
                  <c:v>0</c:v>
                </c:pt>
                <c:pt idx="4">
                  <c:v>0</c:v>
                </c:pt>
                <c:pt idx="5">
                  <c:v>0</c:v>
                </c:pt>
                <c:pt idx="6">
                  <c:v>0</c:v>
                </c:pt>
                <c:pt idx="7">
                  <c:v>1</c:v>
                </c:pt>
                <c:pt idx="8">
                  <c:v>2</c:v>
                </c:pt>
                <c:pt idx="9">
                  <c:v>0</c:v>
                </c:pt>
                <c:pt idx="10">
                  <c:v>2</c:v>
                </c:pt>
                <c:pt idx="11">
                  <c:v>2</c:v>
                </c:pt>
                <c:pt idx="12">
                  <c:v>4</c:v>
                </c:pt>
                <c:pt idx="13">
                  <c:v>5</c:v>
                </c:pt>
                <c:pt idx="14">
                  <c:v>5</c:v>
                </c:pt>
                <c:pt idx="15">
                  <c:v>8</c:v>
                </c:pt>
                <c:pt idx="16">
                  <c:v>13</c:v>
                </c:pt>
                <c:pt idx="17">
                  <c:v>15</c:v>
                </c:pt>
                <c:pt idx="18">
                  <c:v>25</c:v>
                </c:pt>
                <c:pt idx="19">
                  <c:v>25</c:v>
                </c:pt>
                <c:pt idx="20">
                  <c:v>39</c:v>
                </c:pt>
                <c:pt idx="21">
                  <c:v>34</c:v>
                </c:pt>
                <c:pt idx="22">
                  <c:v>60</c:v>
                </c:pt>
                <c:pt idx="23">
                  <c:v>95</c:v>
                </c:pt>
                <c:pt idx="24">
                  <c:v>106</c:v>
                </c:pt>
                <c:pt idx="25">
                  <c:v>162</c:v>
                </c:pt>
                <c:pt idx="26">
                  <c:v>213</c:v>
                </c:pt>
                <c:pt idx="27">
                  <c:v>213</c:v>
                </c:pt>
                <c:pt idx="28">
                  <c:v>230</c:v>
                </c:pt>
                <c:pt idx="29">
                  <c:v>209</c:v>
                </c:pt>
                <c:pt idx="30">
                  <c:v>83</c:v>
                </c:pt>
              </c:numCache>
            </c:numRef>
          </c:val>
          <c:extLst>
            <c:ext xmlns:c16="http://schemas.microsoft.com/office/drawing/2014/chart" uri="{C3380CC4-5D6E-409C-BE32-E72D297353CC}">
              <c16:uniqueId val="{00000006-1647-4BBE-BE2B-881BF9D99BA5}"/>
            </c:ext>
          </c:extLst>
        </c:ser>
        <c:dLbls>
          <c:showLegendKey val="0"/>
          <c:showVal val="0"/>
          <c:showCatName val="0"/>
          <c:showSerName val="0"/>
          <c:showPercent val="0"/>
          <c:showBubbleSize val="0"/>
        </c:dLbls>
        <c:gapWidth val="35"/>
        <c:overlap val="100"/>
        <c:axId val="550110912"/>
        <c:axId val="550111304"/>
      </c:barChart>
      <c:lineChart>
        <c:grouping val="standard"/>
        <c:varyColors val="0"/>
        <c:ser>
          <c:idx val="7"/>
          <c:order val="7"/>
          <c:tx>
            <c:strRef>
              <c:f>Sheet1!$I$1</c:f>
              <c:strCache>
                <c:ptCount val="1"/>
                <c:pt idx="0">
                  <c:v>Median age</c:v>
                </c:pt>
              </c:strCache>
            </c:strRef>
          </c:tx>
          <c:spPr>
            <a:ln w="41275">
              <a:solidFill>
                <a:srgbClr val="00B0F0"/>
              </a:solidFill>
            </a:ln>
          </c:spPr>
          <c:marker>
            <c:symbol val="diamond"/>
            <c:size val="10"/>
            <c:spPr>
              <a:solidFill>
                <a:srgbClr val="00B0F0"/>
              </a:solidFill>
              <a:ln>
                <a:noFill/>
              </a:ln>
            </c:spPr>
          </c:marker>
          <c:cat>
            <c:numRef>
              <c:f>Sheet1!$A$2:$A$32</c:f>
              <c:numCache>
                <c:formatCode>General</c:formatCode>
                <c:ptCount val="31"/>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pt idx="30">
                  <c:v>2017</c:v>
                </c:pt>
              </c:numCache>
            </c:numRef>
          </c:cat>
          <c:val>
            <c:numRef>
              <c:f>Sheet1!$I$2:$I$32</c:f>
              <c:numCache>
                <c:formatCode>General</c:formatCode>
                <c:ptCount val="31"/>
                <c:pt idx="0">
                  <c:v>26</c:v>
                </c:pt>
                <c:pt idx="1">
                  <c:v>23</c:v>
                </c:pt>
                <c:pt idx="2">
                  <c:v>21</c:v>
                </c:pt>
                <c:pt idx="3">
                  <c:v>25.5</c:v>
                </c:pt>
                <c:pt idx="4">
                  <c:v>26.5</c:v>
                </c:pt>
                <c:pt idx="5">
                  <c:v>26</c:v>
                </c:pt>
                <c:pt idx="6">
                  <c:v>26</c:v>
                </c:pt>
                <c:pt idx="7">
                  <c:v>27</c:v>
                </c:pt>
                <c:pt idx="8">
                  <c:v>28</c:v>
                </c:pt>
                <c:pt idx="9">
                  <c:v>30</c:v>
                </c:pt>
                <c:pt idx="10">
                  <c:v>29</c:v>
                </c:pt>
                <c:pt idx="11">
                  <c:v>31</c:v>
                </c:pt>
                <c:pt idx="12">
                  <c:v>34</c:v>
                </c:pt>
                <c:pt idx="13">
                  <c:v>33</c:v>
                </c:pt>
                <c:pt idx="14">
                  <c:v>33</c:v>
                </c:pt>
                <c:pt idx="15">
                  <c:v>35</c:v>
                </c:pt>
                <c:pt idx="16">
                  <c:v>34</c:v>
                </c:pt>
                <c:pt idx="17">
                  <c:v>35</c:v>
                </c:pt>
                <c:pt idx="18">
                  <c:v>36</c:v>
                </c:pt>
                <c:pt idx="19">
                  <c:v>37</c:v>
                </c:pt>
                <c:pt idx="20">
                  <c:v>38</c:v>
                </c:pt>
                <c:pt idx="21">
                  <c:v>37</c:v>
                </c:pt>
                <c:pt idx="22">
                  <c:v>39</c:v>
                </c:pt>
                <c:pt idx="23">
                  <c:v>39</c:v>
                </c:pt>
                <c:pt idx="24">
                  <c:v>41</c:v>
                </c:pt>
                <c:pt idx="25">
                  <c:v>41</c:v>
                </c:pt>
                <c:pt idx="26">
                  <c:v>41</c:v>
                </c:pt>
                <c:pt idx="27">
                  <c:v>41</c:v>
                </c:pt>
                <c:pt idx="28">
                  <c:v>41</c:v>
                </c:pt>
                <c:pt idx="29">
                  <c:v>38</c:v>
                </c:pt>
                <c:pt idx="30">
                  <c:v>38</c:v>
                </c:pt>
              </c:numCache>
            </c:numRef>
          </c:val>
          <c:smooth val="0"/>
          <c:extLst>
            <c:ext xmlns:c16="http://schemas.microsoft.com/office/drawing/2014/chart" uri="{C3380CC4-5D6E-409C-BE32-E72D297353CC}">
              <c16:uniqueId val="{00000007-1647-4BBE-BE2B-881BF9D99BA5}"/>
            </c:ext>
          </c:extLst>
        </c:ser>
        <c:dLbls>
          <c:showLegendKey val="0"/>
          <c:showVal val="0"/>
          <c:showCatName val="0"/>
          <c:showSerName val="0"/>
          <c:showPercent val="0"/>
          <c:showBubbleSize val="0"/>
        </c:dLbls>
        <c:marker val="1"/>
        <c:smooth val="0"/>
        <c:axId val="550112088"/>
        <c:axId val="550111696"/>
      </c:lineChart>
      <c:catAx>
        <c:axId val="550110912"/>
        <c:scaling>
          <c:orientation val="minMax"/>
        </c:scaling>
        <c:delete val="0"/>
        <c:axPos val="b"/>
        <c:title>
          <c:tx>
            <c:rich>
              <a:bodyPr/>
              <a:lstStyle/>
              <a:p>
                <a:pPr>
                  <a:defRPr sz="1700">
                    <a:solidFill>
                      <a:schemeClr val="bg2"/>
                    </a:solidFill>
                  </a:defRPr>
                </a:pPr>
                <a:r>
                  <a:rPr lang="en-US" sz="1700" dirty="0" smtClean="0">
                    <a:solidFill>
                      <a:schemeClr val="bg2"/>
                    </a:solidFill>
                  </a:rPr>
                  <a:t>Year of Transplant</a:t>
                </a:r>
                <a:endParaRPr lang="en-US" sz="1700" dirty="0">
                  <a:solidFill>
                    <a:schemeClr val="bg2"/>
                  </a:solidFill>
                </a:endParaRPr>
              </a:p>
            </c:rich>
          </c:tx>
          <c:layout>
            <c:manualLayout>
              <c:xMode val="edge"/>
              <c:yMode val="edge"/>
              <c:x val="0.38891587113557702"/>
              <c:y val="0.81403821158488832"/>
            </c:manualLayout>
          </c:layout>
          <c:overlay val="0"/>
        </c:title>
        <c:numFmt formatCode="General" sourceLinked="1"/>
        <c:majorTickMark val="out"/>
        <c:minorTickMark val="none"/>
        <c:tickLblPos val="nextTo"/>
        <c:spPr>
          <a:ln>
            <a:solidFill>
              <a:schemeClr val="bg2"/>
            </a:solidFill>
          </a:ln>
        </c:spPr>
        <c:txPr>
          <a:bodyPr rot="-2700000"/>
          <a:lstStyle/>
          <a:p>
            <a:pPr>
              <a:defRPr sz="1300" b="1">
                <a:solidFill>
                  <a:schemeClr val="bg2"/>
                </a:solidFill>
              </a:defRPr>
            </a:pPr>
            <a:endParaRPr lang="en-US"/>
          </a:p>
        </c:txPr>
        <c:crossAx val="550111304"/>
        <c:crosses val="autoZero"/>
        <c:auto val="1"/>
        <c:lblAlgn val="ctr"/>
        <c:lblOffset val="100"/>
        <c:tickLblSkip val="1"/>
        <c:noMultiLvlLbl val="0"/>
      </c:catAx>
      <c:valAx>
        <c:axId val="550111304"/>
        <c:scaling>
          <c:orientation val="minMax"/>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50110912"/>
        <c:crosses val="autoZero"/>
        <c:crossBetween val="between"/>
        <c:majorUnit val="0.2"/>
      </c:valAx>
      <c:valAx>
        <c:axId val="550111696"/>
        <c:scaling>
          <c:orientation val="minMax"/>
          <c:max val="60"/>
        </c:scaling>
        <c:delete val="0"/>
        <c:axPos val="r"/>
        <c:title>
          <c:tx>
            <c:rich>
              <a:bodyPr rot="-5400000" vert="horz"/>
              <a:lstStyle/>
              <a:p>
                <a:pPr>
                  <a:defRPr sz="1700">
                    <a:solidFill>
                      <a:schemeClr val="bg2"/>
                    </a:solidFill>
                  </a:defRPr>
                </a:pPr>
                <a:r>
                  <a:rPr lang="en-US" sz="1700" dirty="0" smtClean="0">
                    <a:solidFill>
                      <a:schemeClr val="bg2"/>
                    </a:solidFill>
                  </a:rPr>
                  <a:t>Median donor age (years; blue line)</a:t>
                </a:r>
                <a:endParaRPr lang="en-US" sz="170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50112088"/>
        <c:crosses val="max"/>
        <c:crossBetween val="between"/>
        <c:majorUnit val="12"/>
      </c:valAx>
      <c:catAx>
        <c:axId val="550112088"/>
        <c:scaling>
          <c:orientation val="minMax"/>
        </c:scaling>
        <c:delete val="1"/>
        <c:axPos val="b"/>
        <c:numFmt formatCode="General" sourceLinked="1"/>
        <c:majorTickMark val="out"/>
        <c:minorTickMark val="none"/>
        <c:tickLblPos val="none"/>
        <c:crossAx val="550111696"/>
        <c:crosses val="autoZero"/>
        <c:auto val="1"/>
        <c:lblAlgn val="ctr"/>
        <c:lblOffset val="100"/>
        <c:noMultiLvlLbl val="0"/>
      </c:catAx>
      <c:spPr>
        <a:noFill/>
        <a:ln>
          <a:solidFill>
            <a:schemeClr val="bg2"/>
          </a:solidFill>
        </a:ln>
      </c:spPr>
    </c:plotArea>
    <c:legend>
      <c:legendPos val="t"/>
      <c:layout>
        <c:manualLayout>
          <c:xMode val="edge"/>
          <c:yMode val="edge"/>
          <c:x val="0.1036231884057971"/>
          <c:y val="2.7130969414104578E-2"/>
          <c:w val="0.80869565217391304"/>
          <c:h val="8.0471096171275472E-2"/>
        </c:manualLayout>
      </c:layout>
      <c:overlay val="0"/>
      <c:spPr>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932718298272417"/>
          <c:w val="0.86362491052257739"/>
          <c:h val="0.71423786578916437"/>
        </c:manualLayout>
      </c:layout>
      <c:barChart>
        <c:barDir val="col"/>
        <c:grouping val="percentStacked"/>
        <c:varyColors val="0"/>
        <c:ser>
          <c:idx val="0"/>
          <c:order val="0"/>
          <c:tx>
            <c:strRef>
              <c:f>Sheet1!$A$2</c:f>
              <c:strCache>
                <c:ptCount val="1"/>
                <c:pt idx="0">
                  <c:v>0-10</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Sheet1!$B$2:$H$2</c:f>
              <c:numCache>
                <c:formatCode>General</c:formatCode>
                <c:ptCount val="7"/>
                <c:pt idx="0">
                  <c:v>534</c:v>
                </c:pt>
                <c:pt idx="1">
                  <c:v>291</c:v>
                </c:pt>
                <c:pt idx="2">
                  <c:v>98</c:v>
                </c:pt>
                <c:pt idx="3">
                  <c:v>51</c:v>
                </c:pt>
                <c:pt idx="4">
                  <c:v>42</c:v>
                </c:pt>
                <c:pt idx="5">
                  <c:v>33</c:v>
                </c:pt>
                <c:pt idx="6">
                  <c:v>10</c:v>
                </c:pt>
              </c:numCache>
            </c:numRef>
          </c:val>
          <c:extLst>
            <c:ext xmlns:c16="http://schemas.microsoft.com/office/drawing/2014/chart" uri="{C3380CC4-5D6E-409C-BE32-E72D297353CC}">
              <c16:uniqueId val="{00000000-7CD6-4949-B99D-863EF361D397}"/>
            </c:ext>
          </c:extLst>
        </c:ser>
        <c:ser>
          <c:idx val="1"/>
          <c:order val="1"/>
          <c:tx>
            <c:strRef>
              <c:f>Sheet1!$A$3</c:f>
              <c:strCache>
                <c:ptCount val="1"/>
                <c:pt idx="0">
                  <c:v>11-17</c:v>
                </c:pt>
              </c:strCache>
            </c:strRef>
          </c:tx>
          <c:spPr>
            <a:gradFill flip="none" rotWithShape="1">
              <a:gsLst>
                <a:gs pos="0">
                  <a:srgbClr val="009999"/>
                </a:gs>
                <a:gs pos="50000">
                  <a:srgbClr val="00FFFF"/>
                </a:gs>
                <a:gs pos="100000">
                  <a:srgbClr val="009999"/>
                </a:gs>
              </a:gsLst>
              <a:lin ang="10800000" scaled="1"/>
              <a:tileRect/>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Sheet1!$B$3:$H$3</c:f>
              <c:numCache>
                <c:formatCode>General</c:formatCode>
                <c:ptCount val="7"/>
                <c:pt idx="0">
                  <c:v>40</c:v>
                </c:pt>
                <c:pt idx="1">
                  <c:v>544</c:v>
                </c:pt>
                <c:pt idx="2">
                  <c:v>1218</c:v>
                </c:pt>
                <c:pt idx="3">
                  <c:v>1277</c:v>
                </c:pt>
                <c:pt idx="4">
                  <c:v>1637</c:v>
                </c:pt>
                <c:pt idx="5">
                  <c:v>1083</c:v>
                </c:pt>
                <c:pt idx="6">
                  <c:v>382</c:v>
                </c:pt>
              </c:numCache>
            </c:numRef>
          </c:val>
          <c:extLst>
            <c:ext xmlns:c16="http://schemas.microsoft.com/office/drawing/2014/chart" uri="{C3380CC4-5D6E-409C-BE32-E72D297353CC}">
              <c16:uniqueId val="{00000001-7CD6-4949-B99D-863EF361D397}"/>
            </c:ext>
          </c:extLst>
        </c:ser>
        <c:ser>
          <c:idx val="2"/>
          <c:order val="2"/>
          <c:tx>
            <c:strRef>
              <c:f>Sheet1!$A$4</c:f>
              <c:strCache>
                <c:ptCount val="1"/>
                <c:pt idx="0">
                  <c:v>18-34</c:v>
                </c:pt>
              </c:strCache>
            </c:strRef>
          </c:tx>
          <c:spPr>
            <a:gradFill flip="none" rotWithShape="1">
              <a:gsLst>
                <a:gs pos="0">
                  <a:srgbClr val="CC6600"/>
                </a:gs>
                <a:gs pos="50000">
                  <a:srgbClr val="FFC000"/>
                </a:gs>
                <a:gs pos="100000">
                  <a:srgbClr val="CC6600"/>
                </a:gs>
              </a:gsLst>
              <a:lin ang="10800000" scaled="1"/>
              <a:tileRect/>
            </a:gradFill>
            <a:ln>
              <a:solidFill>
                <a:srgbClr val="000000"/>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Sheet1!$B$4:$H$4</c:f>
              <c:numCache>
                <c:formatCode>General</c:formatCode>
                <c:ptCount val="7"/>
                <c:pt idx="0">
                  <c:v>18</c:v>
                </c:pt>
                <c:pt idx="1">
                  <c:v>363</c:v>
                </c:pt>
                <c:pt idx="2">
                  <c:v>3967</c:v>
                </c:pt>
                <c:pt idx="3">
                  <c:v>4898</c:v>
                </c:pt>
                <c:pt idx="4">
                  <c:v>7356</c:v>
                </c:pt>
                <c:pt idx="5">
                  <c:v>4777</c:v>
                </c:pt>
                <c:pt idx="6">
                  <c:v>2188</c:v>
                </c:pt>
              </c:numCache>
            </c:numRef>
          </c:val>
          <c:extLst>
            <c:ext xmlns:c16="http://schemas.microsoft.com/office/drawing/2014/chart" uri="{C3380CC4-5D6E-409C-BE32-E72D297353CC}">
              <c16:uniqueId val="{00000002-7CD6-4949-B99D-863EF361D397}"/>
            </c:ext>
          </c:extLst>
        </c:ser>
        <c:ser>
          <c:idx val="3"/>
          <c:order val="3"/>
          <c:tx>
            <c:strRef>
              <c:f>Sheet1!$A$5</c:f>
              <c:strCache>
                <c:ptCount val="1"/>
                <c:pt idx="0">
                  <c:v>35-49</c:v>
                </c:pt>
              </c:strCache>
            </c:strRef>
          </c:tx>
          <c:spPr>
            <a:gradFill flip="none" rotWithShape="1">
              <a:gsLst>
                <a:gs pos="0">
                  <a:srgbClr val="7030A0"/>
                </a:gs>
                <a:gs pos="50000">
                  <a:srgbClr val="9966FF"/>
                </a:gs>
                <a:gs pos="100000">
                  <a:srgbClr val="7030A0"/>
                </a:gs>
              </a:gsLst>
              <a:lin ang="0" scaled="1"/>
              <a:tileRect/>
            </a:gradFill>
            <a:ln>
              <a:solidFill>
                <a:srgbClr val="000000"/>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Sheet1!$B$5:$H$5</c:f>
              <c:numCache>
                <c:formatCode>General</c:formatCode>
                <c:ptCount val="7"/>
                <c:pt idx="0">
                  <c:v>19</c:v>
                </c:pt>
                <c:pt idx="1">
                  <c:v>296</c:v>
                </c:pt>
                <c:pt idx="2">
                  <c:v>3227</c:v>
                </c:pt>
                <c:pt idx="3">
                  <c:v>4119</c:v>
                </c:pt>
                <c:pt idx="4">
                  <c:v>6301</c:v>
                </c:pt>
                <c:pt idx="5">
                  <c:v>3672</c:v>
                </c:pt>
                <c:pt idx="6">
                  <c:v>1502</c:v>
                </c:pt>
              </c:numCache>
            </c:numRef>
          </c:val>
          <c:extLst>
            <c:ext xmlns:c16="http://schemas.microsoft.com/office/drawing/2014/chart" uri="{C3380CC4-5D6E-409C-BE32-E72D297353CC}">
              <c16:uniqueId val="{00000003-7CD6-4949-B99D-863EF361D397}"/>
            </c:ext>
          </c:extLst>
        </c:ser>
        <c:ser>
          <c:idx val="4"/>
          <c:order val="4"/>
          <c:tx>
            <c:strRef>
              <c:f>Sheet1!$A$6</c:f>
              <c:strCache>
                <c:ptCount val="1"/>
                <c:pt idx="0">
                  <c:v>50-59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Sheet1!$B$6:$H$6</c:f>
              <c:numCache>
                <c:formatCode>General</c:formatCode>
                <c:ptCount val="7"/>
                <c:pt idx="0">
                  <c:v>4</c:v>
                </c:pt>
                <c:pt idx="1">
                  <c:v>133</c:v>
                </c:pt>
                <c:pt idx="2">
                  <c:v>1404</c:v>
                </c:pt>
                <c:pt idx="3">
                  <c:v>2204</c:v>
                </c:pt>
                <c:pt idx="4">
                  <c:v>3942</c:v>
                </c:pt>
                <c:pt idx="5">
                  <c:v>2506</c:v>
                </c:pt>
                <c:pt idx="6">
                  <c:v>959</c:v>
                </c:pt>
              </c:numCache>
            </c:numRef>
          </c:val>
          <c:extLst>
            <c:ext xmlns:c16="http://schemas.microsoft.com/office/drawing/2014/chart" uri="{C3380CC4-5D6E-409C-BE32-E72D297353CC}">
              <c16:uniqueId val="{00000004-7CD6-4949-B99D-863EF361D397}"/>
            </c:ext>
          </c:extLst>
        </c:ser>
        <c:ser>
          <c:idx val="5"/>
          <c:order val="5"/>
          <c:tx>
            <c:strRef>
              <c:f>Sheet1!$A$7</c:f>
              <c:strCache>
                <c:ptCount val="1"/>
                <c:pt idx="0">
                  <c:v>60-65</c:v>
                </c:pt>
              </c:strCache>
            </c:strRef>
          </c:tx>
          <c:spPr>
            <a:gradFill>
              <a:gsLst>
                <a:gs pos="0">
                  <a:schemeClr val="bg1">
                    <a:lumMod val="75000"/>
                    <a:lumOff val="25000"/>
                  </a:schemeClr>
                </a:gs>
                <a:gs pos="50000">
                  <a:schemeClr val="bg1">
                    <a:lumMod val="50000"/>
                    <a:lumOff val="50000"/>
                  </a:schemeClr>
                </a:gs>
                <a:gs pos="100000">
                  <a:schemeClr val="bg1">
                    <a:lumMod val="75000"/>
                    <a:lumOff val="25000"/>
                  </a:schemeClr>
                </a:gs>
              </a:gsLst>
              <a:lin ang="10800000" scaled="1"/>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Sheet1!$B$7:$H$7</c:f>
              <c:numCache>
                <c:formatCode>General</c:formatCode>
                <c:ptCount val="7"/>
                <c:pt idx="0">
                  <c:v>2</c:v>
                </c:pt>
                <c:pt idx="1">
                  <c:v>21</c:v>
                </c:pt>
                <c:pt idx="2">
                  <c:v>246</c:v>
                </c:pt>
                <c:pt idx="3">
                  <c:v>503</c:v>
                </c:pt>
                <c:pt idx="4">
                  <c:v>1158</c:v>
                </c:pt>
                <c:pt idx="5">
                  <c:v>930</c:v>
                </c:pt>
                <c:pt idx="6">
                  <c:v>318</c:v>
                </c:pt>
              </c:numCache>
            </c:numRef>
          </c:val>
          <c:extLst>
            <c:ext xmlns:c16="http://schemas.microsoft.com/office/drawing/2014/chart" uri="{C3380CC4-5D6E-409C-BE32-E72D297353CC}">
              <c16:uniqueId val="{00000005-7CD6-4949-B99D-863EF361D397}"/>
            </c:ext>
          </c:extLst>
        </c:ser>
        <c:ser>
          <c:idx val="6"/>
          <c:order val="6"/>
          <c:tx>
            <c:strRef>
              <c:f>Sheet1!$A$8</c:f>
              <c:strCache>
                <c:ptCount val="1"/>
                <c:pt idx="0">
                  <c:v>66+</c:v>
                </c:pt>
              </c:strCache>
            </c:strRef>
          </c:tx>
          <c:spPr>
            <a:gradFill>
              <a:gsLst>
                <a:gs pos="0">
                  <a:srgbClr val="C00000"/>
                </a:gs>
                <a:gs pos="50000">
                  <a:srgbClr val="FF0000"/>
                </a:gs>
                <a:gs pos="100000">
                  <a:srgbClr val="C00000"/>
                </a:gs>
              </a:gsLst>
              <a:lin ang="10800000" scaled="1"/>
            </a:gradFill>
            <a:ln>
              <a:solidFill>
                <a:srgbClr val="000000"/>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Sheet1!$B$8:$H$8</c:f>
              <c:numCache>
                <c:formatCode>General</c:formatCode>
                <c:ptCount val="7"/>
                <c:pt idx="0">
                  <c:v>0</c:v>
                </c:pt>
                <c:pt idx="1">
                  <c:v>0</c:v>
                </c:pt>
                <c:pt idx="2">
                  <c:v>111</c:v>
                </c:pt>
                <c:pt idx="3">
                  <c:v>211</c:v>
                </c:pt>
                <c:pt idx="4">
                  <c:v>542</c:v>
                </c:pt>
                <c:pt idx="5">
                  <c:v>508</c:v>
                </c:pt>
                <c:pt idx="6">
                  <c:v>178</c:v>
                </c:pt>
              </c:numCache>
            </c:numRef>
          </c:val>
          <c:extLst>
            <c:ext xmlns:c16="http://schemas.microsoft.com/office/drawing/2014/chart" uri="{C3380CC4-5D6E-409C-BE32-E72D297353CC}">
              <c16:uniqueId val="{00000006-7CD6-4949-B99D-863EF361D397}"/>
            </c:ext>
          </c:extLst>
        </c:ser>
        <c:dLbls>
          <c:showLegendKey val="0"/>
          <c:showVal val="0"/>
          <c:showCatName val="0"/>
          <c:showSerName val="0"/>
          <c:showPercent val="0"/>
          <c:showBubbleSize val="0"/>
        </c:dLbls>
        <c:gapWidth val="40"/>
        <c:overlap val="100"/>
        <c:axId val="389533768"/>
        <c:axId val="549805408"/>
      </c:barChart>
      <c:catAx>
        <c:axId val="389533768"/>
        <c:scaling>
          <c:orientation val="minMax"/>
        </c:scaling>
        <c:delete val="0"/>
        <c:axPos val="b"/>
        <c:title>
          <c:tx>
            <c:rich>
              <a:bodyPr/>
              <a:lstStyle/>
              <a:p>
                <a:pPr>
                  <a:defRPr sz="1700">
                    <a:solidFill>
                      <a:schemeClr val="bg2"/>
                    </a:solidFill>
                  </a:defRPr>
                </a:pPr>
                <a:r>
                  <a:rPr lang="en-US" sz="1700" dirty="0" smtClean="0">
                    <a:solidFill>
                      <a:schemeClr val="bg2"/>
                    </a:solidFill>
                  </a:rPr>
                  <a:t>Recipient Age (Years)</a:t>
                </a:r>
                <a:endParaRPr lang="en-US" sz="1700" dirty="0">
                  <a:solidFill>
                    <a:schemeClr val="bg2"/>
                  </a:solidFill>
                </a:endParaRPr>
              </a:p>
            </c:rich>
          </c:tx>
          <c:layout>
            <c:manualLayout>
              <c:xMode val="edge"/>
              <c:yMode val="edge"/>
              <c:x val="0.47662764499570298"/>
              <c:y val="0.9084571238296707"/>
            </c:manualLayout>
          </c:layout>
          <c:overlay val="0"/>
        </c:title>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49805408"/>
        <c:crosses val="autoZero"/>
        <c:auto val="1"/>
        <c:lblAlgn val="ctr"/>
        <c:lblOffset val="100"/>
        <c:noMultiLvlLbl val="0"/>
      </c:catAx>
      <c:valAx>
        <c:axId val="549805408"/>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89533768"/>
        <c:crosses val="autoZero"/>
        <c:crossBetween val="between"/>
        <c:majorUnit val="0.2"/>
      </c:valAx>
      <c:spPr>
        <a:noFill/>
        <a:ln w="12700">
          <a:solidFill>
            <a:schemeClr val="bg2"/>
          </a:solidFill>
        </a:ln>
      </c:spPr>
    </c:plotArea>
    <c:legend>
      <c:legendPos val="t"/>
      <c:layout>
        <c:manualLayout>
          <c:xMode val="edge"/>
          <c:yMode val="edge"/>
          <c:x val="0.21983601607321213"/>
          <c:y val="3.125E-2"/>
          <c:w val="0.761177386012589"/>
          <c:h val="7.3342343401104723E-2"/>
        </c:manualLayout>
      </c:layout>
      <c:overlay val="0"/>
      <c:spPr>
        <a:noFill/>
        <a:ln w="12700">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3.3590508847684365E-2"/>
          <c:w val="0.88204654727893528"/>
          <c:h val="0.83525865718398107"/>
        </c:manualLayout>
      </c:layout>
      <c:scatterChart>
        <c:scatterStyle val="lineMarker"/>
        <c:varyColors val="0"/>
        <c:ser>
          <c:idx val="0"/>
          <c:order val="0"/>
          <c:tx>
            <c:strRef>
              <c:f>Sheet1!$B$1</c:f>
              <c:strCache>
                <c:ptCount val="1"/>
                <c:pt idx="0">
                  <c:v>Adult (N = 59,993)</c:v>
                </c:pt>
              </c:strCache>
            </c:strRef>
          </c:tx>
          <c:spPr>
            <a:ln w="41275">
              <a:solidFill>
                <a:srgbClr val="00B050"/>
              </a:solidFill>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Sheet1!$B$2:$B$36</c:f>
              <c:numCache>
                <c:formatCode>General</c:formatCode>
                <c:ptCount val="35"/>
                <c:pt idx="0">
                  <c:v>100</c:v>
                </c:pt>
                <c:pt idx="1">
                  <c:v>93.212999999999994</c:v>
                </c:pt>
                <c:pt idx="2">
                  <c:v>90.822999999999993</c:v>
                </c:pt>
                <c:pt idx="3">
                  <c:v>89.180999999999997</c:v>
                </c:pt>
                <c:pt idx="4">
                  <c:v>87.975999999999999</c:v>
                </c:pt>
                <c:pt idx="5">
                  <c:v>86.822000000000003</c:v>
                </c:pt>
                <c:pt idx="6">
                  <c:v>85.742000000000004</c:v>
                </c:pt>
                <c:pt idx="7">
                  <c:v>84.695999999999998</c:v>
                </c:pt>
                <c:pt idx="8">
                  <c:v>83.84</c:v>
                </c:pt>
                <c:pt idx="9">
                  <c:v>83.043999999999997</c:v>
                </c:pt>
                <c:pt idx="10">
                  <c:v>82.195999999999998</c:v>
                </c:pt>
                <c:pt idx="11">
                  <c:v>81.444000000000003</c:v>
                </c:pt>
                <c:pt idx="12">
                  <c:v>80.706999999999994</c:v>
                </c:pt>
                <c:pt idx="13">
                  <c:v>72.808999999999997</c:v>
                </c:pt>
                <c:pt idx="14">
                  <c:v>66.105999999999995</c:v>
                </c:pt>
                <c:pt idx="15">
                  <c:v>60.348999999999997</c:v>
                </c:pt>
                <c:pt idx="16">
                  <c:v>55.018000000000001</c:v>
                </c:pt>
                <c:pt idx="17">
                  <c:v>50.131999999999998</c:v>
                </c:pt>
                <c:pt idx="18">
                  <c:v>45.473999999999997</c:v>
                </c:pt>
                <c:pt idx="19">
                  <c:v>41.122999999999998</c:v>
                </c:pt>
                <c:pt idx="20">
                  <c:v>37.249000000000002</c:v>
                </c:pt>
                <c:pt idx="21">
                  <c:v>33.304000000000002</c:v>
                </c:pt>
                <c:pt idx="22">
                  <c:v>29.753</c:v>
                </c:pt>
                <c:pt idx="23">
                  <c:v>26.555</c:v>
                </c:pt>
                <c:pt idx="24">
                  <c:v>23.699000000000002</c:v>
                </c:pt>
                <c:pt idx="25">
                  <c:v>21.381</c:v>
                </c:pt>
                <c:pt idx="26">
                  <c:v>19.175000000000001</c:v>
                </c:pt>
                <c:pt idx="27">
                  <c:v>17.108000000000001</c:v>
                </c:pt>
                <c:pt idx="28">
                  <c:v>15.455</c:v>
                </c:pt>
                <c:pt idx="29">
                  <c:v>13.7</c:v>
                </c:pt>
                <c:pt idx="30">
                  <c:v>12.458</c:v>
                </c:pt>
                <c:pt idx="31">
                  <c:v>11.166</c:v>
                </c:pt>
                <c:pt idx="32">
                  <c:v>10.16</c:v>
                </c:pt>
                <c:pt idx="33">
                  <c:v>8.8330000000000002</c:v>
                </c:pt>
                <c:pt idx="34">
                  <c:v>8.1769999999999996</c:v>
                </c:pt>
              </c:numCache>
            </c:numRef>
          </c:yVal>
          <c:smooth val="0"/>
          <c:extLst>
            <c:ext xmlns:c16="http://schemas.microsoft.com/office/drawing/2014/chart" uri="{C3380CC4-5D6E-409C-BE32-E72D297353CC}">
              <c16:uniqueId val="{00000000-74EF-4E74-9D5A-EA5038633C17}"/>
            </c:ext>
          </c:extLst>
        </c:ser>
        <c:ser>
          <c:idx val="1"/>
          <c:order val="1"/>
          <c:tx>
            <c:strRef>
              <c:f>Sheet1!$C$1</c:f>
              <c:strCache>
                <c:ptCount val="1"/>
                <c:pt idx="0">
                  <c:v>LCL (Adult)</c:v>
                </c:pt>
              </c:strCache>
            </c:strRef>
          </c:tx>
          <c:spPr>
            <a:ln w="41275">
              <a:solidFill>
                <a:srgbClr val="00B050"/>
              </a:solidFill>
              <a:prstDash val="sysDash"/>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Sheet1!$C$2:$C$36</c:f>
              <c:numCache>
                <c:formatCode>General</c:formatCode>
                <c:ptCount val="35"/>
                <c:pt idx="0">
                  <c:v>100</c:v>
                </c:pt>
                <c:pt idx="1">
                  <c:v>93.009</c:v>
                </c:pt>
                <c:pt idx="2">
                  <c:v>90.587999999999994</c:v>
                </c:pt>
                <c:pt idx="3">
                  <c:v>88.929000000000002</c:v>
                </c:pt>
                <c:pt idx="4">
                  <c:v>87.710999999999999</c:v>
                </c:pt>
                <c:pt idx="5">
                  <c:v>86.546999999999997</c:v>
                </c:pt>
                <c:pt idx="6">
                  <c:v>85.457999999999998</c:v>
                </c:pt>
                <c:pt idx="7">
                  <c:v>84.403000000000006</c:v>
                </c:pt>
                <c:pt idx="8">
                  <c:v>83.540999999999997</c:v>
                </c:pt>
                <c:pt idx="9">
                  <c:v>82.739000000000004</c:v>
                </c:pt>
                <c:pt idx="10">
                  <c:v>81.885000000000005</c:v>
                </c:pt>
                <c:pt idx="11">
                  <c:v>81.128</c:v>
                </c:pt>
                <c:pt idx="12">
                  <c:v>80.385999999999996</c:v>
                </c:pt>
                <c:pt idx="13">
                  <c:v>72.442999999999998</c:v>
                </c:pt>
                <c:pt idx="14">
                  <c:v>65.706999999999994</c:v>
                </c:pt>
                <c:pt idx="15">
                  <c:v>59.927</c:v>
                </c:pt>
                <c:pt idx="16">
                  <c:v>54.576000000000001</c:v>
                </c:pt>
                <c:pt idx="17">
                  <c:v>49.671999999999997</c:v>
                </c:pt>
                <c:pt idx="18">
                  <c:v>44.999000000000002</c:v>
                </c:pt>
                <c:pt idx="19">
                  <c:v>40.634</c:v>
                </c:pt>
                <c:pt idx="20">
                  <c:v>36.747999999999998</c:v>
                </c:pt>
                <c:pt idx="21">
                  <c:v>32.790999999999997</c:v>
                </c:pt>
                <c:pt idx="22">
                  <c:v>29.228999999999999</c:v>
                </c:pt>
                <c:pt idx="23">
                  <c:v>26.021999999999998</c:v>
                </c:pt>
                <c:pt idx="24">
                  <c:v>23.155000000000001</c:v>
                </c:pt>
                <c:pt idx="25">
                  <c:v>20.827999999999999</c:v>
                </c:pt>
                <c:pt idx="26">
                  <c:v>18.611999999999998</c:v>
                </c:pt>
                <c:pt idx="27">
                  <c:v>16.533000000000001</c:v>
                </c:pt>
                <c:pt idx="28">
                  <c:v>14.869</c:v>
                </c:pt>
                <c:pt idx="29">
                  <c:v>13.099</c:v>
                </c:pt>
                <c:pt idx="30">
                  <c:v>11.840999999999999</c:v>
                </c:pt>
                <c:pt idx="31">
                  <c:v>10.529</c:v>
                </c:pt>
                <c:pt idx="32">
                  <c:v>9.5009999999999994</c:v>
                </c:pt>
                <c:pt idx="33">
                  <c:v>8.1280000000000001</c:v>
                </c:pt>
                <c:pt idx="34">
                  <c:v>7.44</c:v>
                </c:pt>
              </c:numCache>
            </c:numRef>
          </c:yVal>
          <c:smooth val="0"/>
          <c:extLst>
            <c:ext xmlns:c16="http://schemas.microsoft.com/office/drawing/2014/chart" uri="{C3380CC4-5D6E-409C-BE32-E72D297353CC}">
              <c16:uniqueId val="{00000001-74EF-4E74-9D5A-EA5038633C17}"/>
            </c:ext>
          </c:extLst>
        </c:ser>
        <c:ser>
          <c:idx val="2"/>
          <c:order val="2"/>
          <c:tx>
            <c:strRef>
              <c:f>Sheet1!$D$1</c:f>
              <c:strCache>
                <c:ptCount val="1"/>
                <c:pt idx="0">
                  <c:v>UCL (Adult)</c:v>
                </c:pt>
              </c:strCache>
            </c:strRef>
          </c:tx>
          <c:spPr>
            <a:ln w="41275">
              <a:solidFill>
                <a:srgbClr val="00B050"/>
              </a:solidFill>
              <a:prstDash val="sysDash"/>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Sheet1!$D$2:$D$36</c:f>
              <c:numCache>
                <c:formatCode>General</c:formatCode>
                <c:ptCount val="35"/>
                <c:pt idx="0">
                  <c:v>100</c:v>
                </c:pt>
                <c:pt idx="1">
                  <c:v>93.412000000000006</c:v>
                </c:pt>
                <c:pt idx="2">
                  <c:v>91.052000000000007</c:v>
                </c:pt>
                <c:pt idx="3">
                  <c:v>89.427999999999997</c:v>
                </c:pt>
                <c:pt idx="4">
                  <c:v>88.233999999999995</c:v>
                </c:pt>
                <c:pt idx="5">
                  <c:v>87.091999999999999</c:v>
                </c:pt>
                <c:pt idx="6">
                  <c:v>86.021000000000001</c:v>
                </c:pt>
                <c:pt idx="7">
                  <c:v>84.983000000000004</c:v>
                </c:pt>
                <c:pt idx="8">
                  <c:v>84.134</c:v>
                </c:pt>
                <c:pt idx="9">
                  <c:v>83.343999999999994</c:v>
                </c:pt>
                <c:pt idx="10">
                  <c:v>82.501999999999995</c:v>
                </c:pt>
                <c:pt idx="11">
                  <c:v>81.756</c:v>
                </c:pt>
                <c:pt idx="12">
                  <c:v>81.022999999999996</c:v>
                </c:pt>
                <c:pt idx="13">
                  <c:v>73.171999999999997</c:v>
                </c:pt>
                <c:pt idx="14">
                  <c:v>66.501000000000005</c:v>
                </c:pt>
                <c:pt idx="15">
                  <c:v>60.768000000000001</c:v>
                </c:pt>
                <c:pt idx="16">
                  <c:v>55.457000000000001</c:v>
                </c:pt>
                <c:pt idx="17">
                  <c:v>50.588999999999999</c:v>
                </c:pt>
                <c:pt idx="18">
                  <c:v>45.947000000000003</c:v>
                </c:pt>
                <c:pt idx="19">
                  <c:v>41.61</c:v>
                </c:pt>
                <c:pt idx="20">
                  <c:v>37.749000000000002</c:v>
                </c:pt>
                <c:pt idx="21">
                  <c:v>33.817</c:v>
                </c:pt>
                <c:pt idx="22">
                  <c:v>30.277999999999999</c:v>
                </c:pt>
                <c:pt idx="23">
                  <c:v>27.091999999999999</c:v>
                </c:pt>
                <c:pt idx="24">
                  <c:v>24.247</c:v>
                </c:pt>
                <c:pt idx="25">
                  <c:v>21.94</c:v>
                </c:pt>
                <c:pt idx="26">
                  <c:v>19.745000000000001</c:v>
                </c:pt>
                <c:pt idx="27">
                  <c:v>17.690999999999999</c:v>
                </c:pt>
                <c:pt idx="28">
                  <c:v>16.052</c:v>
                </c:pt>
                <c:pt idx="29">
                  <c:v>14.316000000000001</c:v>
                </c:pt>
                <c:pt idx="30">
                  <c:v>13.090999999999999</c:v>
                </c:pt>
                <c:pt idx="31">
                  <c:v>11.824</c:v>
                </c:pt>
                <c:pt idx="32">
                  <c:v>10.845000000000001</c:v>
                </c:pt>
                <c:pt idx="33">
                  <c:v>9.5719999999999992</c:v>
                </c:pt>
                <c:pt idx="34">
                  <c:v>8.9570000000000007</c:v>
                </c:pt>
              </c:numCache>
            </c:numRef>
          </c:yVal>
          <c:smooth val="0"/>
          <c:extLst>
            <c:ext xmlns:c16="http://schemas.microsoft.com/office/drawing/2014/chart" uri="{C3380CC4-5D6E-409C-BE32-E72D297353CC}">
              <c16:uniqueId val="{00000002-74EF-4E74-9D5A-EA5038633C17}"/>
            </c:ext>
          </c:extLst>
        </c:ser>
        <c:ser>
          <c:idx val="3"/>
          <c:order val="3"/>
          <c:tx>
            <c:strRef>
              <c:f>Sheet1!$E$1</c:f>
              <c:strCache>
                <c:ptCount val="1"/>
                <c:pt idx="0">
                  <c:v>Pediatric (N = 2,205)</c:v>
                </c:pt>
              </c:strCache>
            </c:strRef>
          </c:tx>
          <c:spPr>
            <a:ln w="41275">
              <a:solidFill>
                <a:srgbClr val="00B0F0"/>
              </a:solidFill>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Sheet1!$E$2:$E$36</c:f>
              <c:numCache>
                <c:formatCode>General</c:formatCode>
                <c:ptCount val="35"/>
                <c:pt idx="0">
                  <c:v>100</c:v>
                </c:pt>
                <c:pt idx="1">
                  <c:v>92.031000000000006</c:v>
                </c:pt>
                <c:pt idx="2">
                  <c:v>89.710999999999999</c:v>
                </c:pt>
                <c:pt idx="3">
                  <c:v>88.067999999999998</c:v>
                </c:pt>
                <c:pt idx="4">
                  <c:v>86.984999999999999</c:v>
                </c:pt>
                <c:pt idx="5">
                  <c:v>85.944999999999993</c:v>
                </c:pt>
                <c:pt idx="6">
                  <c:v>84.807000000000002</c:v>
                </c:pt>
                <c:pt idx="7">
                  <c:v>84.284000000000006</c:v>
                </c:pt>
                <c:pt idx="8">
                  <c:v>83.566000000000003</c:v>
                </c:pt>
                <c:pt idx="9">
                  <c:v>82.894000000000005</c:v>
                </c:pt>
                <c:pt idx="10">
                  <c:v>81.644000000000005</c:v>
                </c:pt>
                <c:pt idx="11">
                  <c:v>80.629000000000005</c:v>
                </c:pt>
                <c:pt idx="12">
                  <c:v>79.706999999999994</c:v>
                </c:pt>
                <c:pt idx="13">
                  <c:v>70.414000000000001</c:v>
                </c:pt>
                <c:pt idx="14">
                  <c:v>62.396999999999998</c:v>
                </c:pt>
                <c:pt idx="15">
                  <c:v>56.829000000000001</c:v>
                </c:pt>
                <c:pt idx="16">
                  <c:v>51.898000000000003</c:v>
                </c:pt>
                <c:pt idx="17">
                  <c:v>47.755000000000003</c:v>
                </c:pt>
                <c:pt idx="18">
                  <c:v>44.622999999999998</c:v>
                </c:pt>
                <c:pt idx="19">
                  <c:v>42.234000000000002</c:v>
                </c:pt>
                <c:pt idx="20">
                  <c:v>39.808</c:v>
                </c:pt>
                <c:pt idx="21">
                  <c:v>37.701000000000001</c:v>
                </c:pt>
                <c:pt idx="22">
                  <c:v>35.581000000000003</c:v>
                </c:pt>
                <c:pt idx="23">
                  <c:v>33.814999999999998</c:v>
                </c:pt>
                <c:pt idx="24">
                  <c:v>30.321000000000002</c:v>
                </c:pt>
                <c:pt idx="25">
                  <c:v>29.771999999999998</c:v>
                </c:pt>
                <c:pt idx="26">
                  <c:v>27.952999999999999</c:v>
                </c:pt>
                <c:pt idx="27">
                  <c:v>27.295000000000002</c:v>
                </c:pt>
                <c:pt idx="28">
                  <c:v>26.567</c:v>
                </c:pt>
                <c:pt idx="29">
                  <c:v>24.936</c:v>
                </c:pt>
                <c:pt idx="30">
                  <c:v>23.936</c:v>
                </c:pt>
                <c:pt idx="31">
                  <c:v>23.289000000000001</c:v>
                </c:pt>
                <c:pt idx="32">
                  <c:v>22.457000000000001</c:v>
                </c:pt>
                <c:pt idx="33">
                  <c:v>22.457000000000001</c:v>
                </c:pt>
                <c:pt idx="34">
                  <c:v>22.457000000000001</c:v>
                </c:pt>
              </c:numCache>
            </c:numRef>
          </c:yVal>
          <c:smooth val="0"/>
          <c:extLst>
            <c:ext xmlns:c16="http://schemas.microsoft.com/office/drawing/2014/chart" uri="{C3380CC4-5D6E-409C-BE32-E72D297353CC}">
              <c16:uniqueId val="{00000003-74EF-4E74-9D5A-EA5038633C17}"/>
            </c:ext>
          </c:extLst>
        </c:ser>
        <c:ser>
          <c:idx val="4"/>
          <c:order val="4"/>
          <c:tx>
            <c:strRef>
              <c:f>Sheet1!$F$1</c:f>
              <c:strCache>
                <c:ptCount val="1"/>
                <c:pt idx="0">
                  <c:v>LCL (Ped)</c:v>
                </c:pt>
              </c:strCache>
            </c:strRef>
          </c:tx>
          <c:spPr>
            <a:ln w="41275">
              <a:solidFill>
                <a:srgbClr val="00B0F0"/>
              </a:solidFill>
              <a:prstDash val="sysDash"/>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Sheet1!$F$2:$F$36</c:f>
              <c:numCache>
                <c:formatCode>General</c:formatCode>
                <c:ptCount val="35"/>
                <c:pt idx="0">
                  <c:v>100</c:v>
                </c:pt>
                <c:pt idx="1">
                  <c:v>90.817999999999998</c:v>
                </c:pt>
                <c:pt idx="2">
                  <c:v>88.361000000000004</c:v>
                </c:pt>
                <c:pt idx="3">
                  <c:v>86.632000000000005</c:v>
                </c:pt>
                <c:pt idx="4">
                  <c:v>85.495999999999995</c:v>
                </c:pt>
                <c:pt idx="5">
                  <c:v>84.41</c:v>
                </c:pt>
                <c:pt idx="6">
                  <c:v>83.224000000000004</c:v>
                </c:pt>
                <c:pt idx="7">
                  <c:v>82.679000000000002</c:v>
                </c:pt>
                <c:pt idx="8">
                  <c:v>81.933999999999997</c:v>
                </c:pt>
                <c:pt idx="9">
                  <c:v>81.236000000000004</c:v>
                </c:pt>
                <c:pt idx="10">
                  <c:v>79.94</c:v>
                </c:pt>
                <c:pt idx="11">
                  <c:v>78.891000000000005</c:v>
                </c:pt>
                <c:pt idx="12">
                  <c:v>77.938999999999993</c:v>
                </c:pt>
                <c:pt idx="13">
                  <c:v>68.393000000000001</c:v>
                </c:pt>
                <c:pt idx="14">
                  <c:v>60.218000000000004</c:v>
                </c:pt>
                <c:pt idx="15">
                  <c:v>54.563000000000002</c:v>
                </c:pt>
                <c:pt idx="16">
                  <c:v>49.56</c:v>
                </c:pt>
                <c:pt idx="17">
                  <c:v>45.353999999999999</c:v>
                </c:pt>
                <c:pt idx="18">
                  <c:v>42.167000000000002</c:v>
                </c:pt>
                <c:pt idx="19">
                  <c:v>39.725000000000001</c:v>
                </c:pt>
                <c:pt idx="20">
                  <c:v>37.231000000000002</c:v>
                </c:pt>
                <c:pt idx="21">
                  <c:v>35.052999999999997</c:v>
                </c:pt>
                <c:pt idx="22">
                  <c:v>32.847999999999999</c:v>
                </c:pt>
                <c:pt idx="23">
                  <c:v>30.991</c:v>
                </c:pt>
                <c:pt idx="24">
                  <c:v>27.303999999999998</c:v>
                </c:pt>
                <c:pt idx="25">
                  <c:v>26.72</c:v>
                </c:pt>
                <c:pt idx="26">
                  <c:v>24.777000000000001</c:v>
                </c:pt>
                <c:pt idx="27">
                  <c:v>24.074000000000002</c:v>
                </c:pt>
                <c:pt idx="28">
                  <c:v>23.288</c:v>
                </c:pt>
                <c:pt idx="29">
                  <c:v>21.516999999999999</c:v>
                </c:pt>
                <c:pt idx="30">
                  <c:v>20.407</c:v>
                </c:pt>
                <c:pt idx="31">
                  <c:v>19.655000000000001</c:v>
                </c:pt>
                <c:pt idx="32">
                  <c:v>18.638999999999999</c:v>
                </c:pt>
                <c:pt idx="33">
                  <c:v>18.638999999999999</c:v>
                </c:pt>
                <c:pt idx="34">
                  <c:v>18.638999999999999</c:v>
                </c:pt>
              </c:numCache>
            </c:numRef>
          </c:yVal>
          <c:smooth val="0"/>
          <c:extLst>
            <c:ext xmlns:c16="http://schemas.microsoft.com/office/drawing/2014/chart" uri="{C3380CC4-5D6E-409C-BE32-E72D297353CC}">
              <c16:uniqueId val="{00000004-74EF-4E74-9D5A-EA5038633C17}"/>
            </c:ext>
          </c:extLst>
        </c:ser>
        <c:ser>
          <c:idx val="5"/>
          <c:order val="5"/>
          <c:tx>
            <c:strRef>
              <c:f>Sheet1!$G$1</c:f>
              <c:strCache>
                <c:ptCount val="1"/>
                <c:pt idx="0">
                  <c:v>UCL (Ped)</c:v>
                </c:pt>
              </c:strCache>
            </c:strRef>
          </c:tx>
          <c:spPr>
            <a:ln w="41275">
              <a:solidFill>
                <a:srgbClr val="00B0F0"/>
              </a:solidFill>
              <a:prstDash val="sysDash"/>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Sheet1!$G$2:$G$36</c:f>
              <c:numCache>
                <c:formatCode>General</c:formatCode>
                <c:ptCount val="35"/>
                <c:pt idx="0">
                  <c:v>100</c:v>
                </c:pt>
                <c:pt idx="1">
                  <c:v>93.09</c:v>
                </c:pt>
                <c:pt idx="2">
                  <c:v>90.912999999999997</c:v>
                </c:pt>
                <c:pt idx="3">
                  <c:v>89.358999999999995</c:v>
                </c:pt>
                <c:pt idx="4">
                  <c:v>88.331000000000003</c:v>
                </c:pt>
                <c:pt idx="5">
                  <c:v>87.34</c:v>
                </c:pt>
                <c:pt idx="6">
                  <c:v>86.254000000000005</c:v>
                </c:pt>
                <c:pt idx="7">
                  <c:v>85.753</c:v>
                </c:pt>
                <c:pt idx="8">
                  <c:v>85.064999999999998</c:v>
                </c:pt>
                <c:pt idx="9">
                  <c:v>84.42</c:v>
                </c:pt>
                <c:pt idx="10">
                  <c:v>83.218000000000004</c:v>
                </c:pt>
                <c:pt idx="11">
                  <c:v>82.241</c:v>
                </c:pt>
                <c:pt idx="12">
                  <c:v>81.352000000000004</c:v>
                </c:pt>
                <c:pt idx="13">
                  <c:v>72.334000000000003</c:v>
                </c:pt>
                <c:pt idx="14">
                  <c:v>64.494</c:v>
                </c:pt>
                <c:pt idx="15">
                  <c:v>59.027999999999999</c:v>
                </c:pt>
                <c:pt idx="16">
                  <c:v>54.182000000000002</c:v>
                </c:pt>
                <c:pt idx="17">
                  <c:v>50.115000000000002</c:v>
                </c:pt>
                <c:pt idx="18">
                  <c:v>47.048000000000002</c:v>
                </c:pt>
                <c:pt idx="19">
                  <c:v>44.72</c:v>
                </c:pt>
                <c:pt idx="20">
                  <c:v>42.371000000000002</c:v>
                </c:pt>
                <c:pt idx="21">
                  <c:v>40.344999999999999</c:v>
                </c:pt>
                <c:pt idx="22">
                  <c:v>38.320999999999998</c:v>
                </c:pt>
                <c:pt idx="23">
                  <c:v>36.656999999999996</c:v>
                </c:pt>
                <c:pt idx="24">
                  <c:v>33.387999999999998</c:v>
                </c:pt>
                <c:pt idx="25">
                  <c:v>32.880000000000003</c:v>
                </c:pt>
                <c:pt idx="26">
                  <c:v>31.209</c:v>
                </c:pt>
                <c:pt idx="27">
                  <c:v>30.606999999999999</c:v>
                </c:pt>
                <c:pt idx="28">
                  <c:v>29.95</c:v>
                </c:pt>
                <c:pt idx="29">
                  <c:v>28.492000000000001</c:v>
                </c:pt>
                <c:pt idx="30">
                  <c:v>27.629000000000001</c:v>
                </c:pt>
                <c:pt idx="31">
                  <c:v>27.111000000000001</c:v>
                </c:pt>
                <c:pt idx="32">
                  <c:v>26.503</c:v>
                </c:pt>
                <c:pt idx="33">
                  <c:v>26.503</c:v>
                </c:pt>
                <c:pt idx="34">
                  <c:v>26.503</c:v>
                </c:pt>
              </c:numCache>
            </c:numRef>
          </c:yVal>
          <c:smooth val="0"/>
          <c:extLst>
            <c:ext xmlns:c16="http://schemas.microsoft.com/office/drawing/2014/chart" uri="{C3380CC4-5D6E-409C-BE32-E72D297353CC}">
              <c16:uniqueId val="{00000005-74EF-4E74-9D5A-EA5038633C17}"/>
            </c:ext>
          </c:extLst>
        </c:ser>
        <c:dLbls>
          <c:showLegendKey val="0"/>
          <c:showVal val="0"/>
          <c:showCatName val="0"/>
          <c:showSerName val="0"/>
          <c:showPercent val="0"/>
          <c:showBubbleSize val="0"/>
        </c:dLbls>
        <c:axId val="549805800"/>
        <c:axId val="549805016"/>
      </c:scatterChart>
      <c:valAx>
        <c:axId val="549805800"/>
        <c:scaling>
          <c:orientation val="minMax"/>
          <c:max val="21"/>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549805016"/>
        <c:crosses val="autoZero"/>
        <c:crossBetween val="midCat"/>
        <c:majorUnit val="1"/>
      </c:valAx>
      <c:valAx>
        <c:axId val="549805016"/>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49805800"/>
        <c:crosses val="autoZero"/>
        <c:crossBetween val="midCat"/>
        <c:majorUnit val="25"/>
      </c:valAx>
      <c:spPr>
        <a:noFill/>
        <a:ln>
          <a:solidFill>
            <a:schemeClr val="bg2"/>
          </a:solidFill>
        </a:ln>
      </c:spPr>
    </c:plotArea>
    <c:legend>
      <c:legendPos val="r"/>
      <c:legendEntry>
        <c:idx val="1"/>
        <c:delete val="1"/>
      </c:legendEntry>
      <c:legendEntry>
        <c:idx val="2"/>
        <c:delete val="1"/>
      </c:legendEntry>
      <c:legendEntry>
        <c:idx val="4"/>
        <c:delete val="1"/>
      </c:legendEntry>
      <c:legendEntry>
        <c:idx val="5"/>
        <c:delete val="1"/>
      </c:legendEntry>
      <c:layout>
        <c:manualLayout>
          <c:xMode val="edge"/>
          <c:yMode val="edge"/>
          <c:x val="0.69414869336985052"/>
          <c:y val="6.6669841673016678E-2"/>
          <c:w val="0.24137726805888393"/>
          <c:h val="0.11550334434002202"/>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0.0177</cdr:x>
      <cdr:y>0.02985</cdr:y>
    </cdr:from>
    <cdr:to>
      <cdr:x>0.23009</cdr:x>
      <cdr:y>0.10797</cdr:y>
    </cdr:to>
    <cdr:sp macro="" textlink="">
      <cdr:nvSpPr>
        <cdr:cNvPr id="2" name="TextBox 1"/>
        <cdr:cNvSpPr txBox="1"/>
      </cdr:nvSpPr>
      <cdr:spPr>
        <a:xfrm xmlns:a="http://schemas.openxmlformats.org/drawingml/2006/main">
          <a:off x="152408" y="152396"/>
          <a:ext cx="1828792" cy="39883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l"/>
          <a:r>
            <a:rPr lang="en-US" sz="1400" b="1" dirty="0" smtClean="0">
              <a:solidFill>
                <a:schemeClr val="bg2"/>
              </a:solidFill>
            </a:rPr>
            <a:t>Donor Age (Years):</a:t>
          </a:r>
          <a:endParaRPr lang="en-US" sz="1400" b="1" dirty="0">
            <a:solidFill>
              <a:schemeClr val="bg2"/>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0.41739</cdr:x>
      <cdr:y>0.10463</cdr:y>
    </cdr:from>
    <cdr:to>
      <cdr:x>0.44348</cdr:x>
      <cdr:y>0.44843</cdr:y>
    </cdr:to>
    <cdr:sp macro="" textlink="">
      <cdr:nvSpPr>
        <cdr:cNvPr id="2" name="TextBox 1"/>
        <cdr:cNvSpPr txBox="1"/>
      </cdr:nvSpPr>
      <cdr:spPr>
        <a:xfrm xmlns:a="http://schemas.openxmlformats.org/drawingml/2006/main">
          <a:off x="3657600" y="533400"/>
          <a:ext cx="228600" cy="1752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0.21739</cdr:x>
      <cdr:y>0.26906</cdr:y>
    </cdr:from>
    <cdr:to>
      <cdr:x>0.36522</cdr:x>
      <cdr:y>0.3438</cdr:y>
    </cdr:to>
    <cdr:sp macro="" textlink="">
      <cdr:nvSpPr>
        <cdr:cNvPr id="3" name="TextBox 2"/>
        <cdr:cNvSpPr txBox="1"/>
      </cdr:nvSpPr>
      <cdr:spPr>
        <a:xfrm xmlns:a="http://schemas.openxmlformats.org/drawingml/2006/main">
          <a:off x="1905000" y="1371600"/>
          <a:ext cx="12954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0.92273</cdr:x>
      <cdr:y>0.05979</cdr:y>
    </cdr:from>
    <cdr:to>
      <cdr:x>1</cdr:x>
      <cdr:y>0.85202</cdr:y>
    </cdr:to>
    <cdr:sp macro="" textlink="">
      <cdr:nvSpPr>
        <cdr:cNvPr id="4" name="Rectangle 3"/>
        <cdr:cNvSpPr/>
      </cdr:nvSpPr>
      <cdr:spPr>
        <a:xfrm xmlns:a="http://schemas.openxmlformats.org/drawingml/2006/main">
          <a:off x="8085883" y="304796"/>
          <a:ext cx="677108" cy="4038609"/>
        </a:xfrm>
        <a:prstGeom xmlns:a="http://schemas.openxmlformats.org/drawingml/2006/main" prst="rect">
          <a:avLst/>
        </a:prstGeom>
      </cdr:spPr>
      <cdr:txBody>
        <a:bodyPr xmlns:a="http://schemas.openxmlformats.org/drawingml/2006/main" vert="vert270" wrap="square">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600" b="1" dirty="0">
              <a:solidFill>
                <a:schemeClr val="bg2"/>
              </a:solidFill>
            </a:rPr>
            <a:t>Retransplant % of All Transplants  within Age </a:t>
          </a:r>
          <a:r>
            <a:rPr lang="en-US" sz="1600" b="1" dirty="0" smtClean="0">
              <a:solidFill>
                <a:schemeClr val="bg2"/>
              </a:solidFill>
            </a:rPr>
            <a:t>Group (lines)</a:t>
          </a:r>
          <a:endParaRPr lang="en-US" sz="1600" dirty="0">
            <a:solidFill>
              <a:schemeClr val="bg2"/>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59255E-B7F2-4609-A598-10EEBAA7217E}" type="datetimeFigureOut">
              <a:rPr lang="en-US" smtClean="0"/>
              <a:pPr/>
              <a:t>10/12/2018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FBB1FB-AC70-4579-BA4D-6720E6A05D35}" type="slidenum">
              <a:rPr lang="en-US" smtClean="0"/>
              <a:pPr/>
              <a:t>‹#›</a:t>
            </a:fld>
            <a:endParaRPr lang="en-US" dirty="0"/>
          </a:p>
        </p:txBody>
      </p:sp>
    </p:spTree>
    <p:extLst>
      <p:ext uri="{BB962C8B-B14F-4D97-AF65-F5344CB8AC3E}">
        <p14:creationId xmlns:p14="http://schemas.microsoft.com/office/powerpoint/2010/main" val="2383821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dirty="0"/>
          </a:p>
        </p:txBody>
      </p:sp>
    </p:spTree>
    <p:extLst>
      <p:ext uri="{BB962C8B-B14F-4D97-AF65-F5344CB8AC3E}">
        <p14:creationId xmlns:p14="http://schemas.microsoft.com/office/powerpoint/2010/main" val="9057087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Pediatric age group included recipients younger than 18 years at the time of transplant.</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 Results of log-rank</a:t>
            </a:r>
            <a:r>
              <a:rPr lang="en-US" sz="1200" kern="1200" baseline="0" dirty="0" smtClean="0">
                <a:solidFill>
                  <a:schemeClr val="tx1"/>
                </a:solidFill>
                <a:latin typeface="+mn-lt"/>
                <a:ea typeface="+mn-ea"/>
                <a:cs typeface="+mn-cs"/>
              </a:rPr>
              <a:t> test should be interpreted with caution when curves cross.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dirty="0"/>
          </a:p>
        </p:txBody>
      </p:sp>
    </p:spTree>
    <p:extLst>
      <p:ext uri="{BB962C8B-B14F-4D97-AF65-F5344CB8AC3E}">
        <p14:creationId xmlns:p14="http://schemas.microsoft.com/office/powerpoint/2010/main" val="3834909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Pediatric age group included recipients younger than 18 years at the time of transplant.</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Results of log-rank</a:t>
            </a:r>
            <a:r>
              <a:rPr lang="en-US" sz="1200" kern="1200" baseline="0" dirty="0" smtClean="0">
                <a:solidFill>
                  <a:schemeClr val="tx1"/>
                </a:solidFill>
                <a:latin typeface="+mn-lt"/>
                <a:ea typeface="+mn-ea"/>
                <a:cs typeface="+mn-cs"/>
              </a:rPr>
              <a:t> test should be interpreted with caution when curves cross.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dirty="0"/>
          </a:p>
        </p:txBody>
      </p:sp>
    </p:spTree>
    <p:extLst>
      <p:ext uri="{BB962C8B-B14F-4D97-AF65-F5344CB8AC3E}">
        <p14:creationId xmlns:p14="http://schemas.microsoft.com/office/powerpoint/2010/main" val="25062822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Pediatric age group included recipients younger than 18 years at the time of transplant.</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 Results of log-rank</a:t>
            </a:r>
            <a:r>
              <a:rPr lang="en-US" sz="1200" kern="1200" baseline="0" dirty="0" smtClean="0">
                <a:solidFill>
                  <a:schemeClr val="tx1"/>
                </a:solidFill>
                <a:latin typeface="+mn-lt"/>
                <a:ea typeface="+mn-ea"/>
                <a:cs typeface="+mn-cs"/>
              </a:rPr>
              <a:t> test should be interpreted with caution when curves cross.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dirty="0"/>
          </a:p>
        </p:txBody>
      </p:sp>
    </p:spTree>
    <p:extLst>
      <p:ext uri="{BB962C8B-B14F-4D97-AF65-F5344CB8AC3E}">
        <p14:creationId xmlns:p14="http://schemas.microsoft.com/office/powerpoint/2010/main" val="40448643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Pediatric age group included recipients younger than 18 years at the time of transplant.</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14</a:t>
            </a:fld>
            <a:endParaRPr lang="en-US" dirty="0"/>
          </a:p>
        </p:txBody>
      </p:sp>
    </p:spTree>
    <p:extLst>
      <p:ext uri="{BB962C8B-B14F-4D97-AF65-F5344CB8AC3E}">
        <p14:creationId xmlns:p14="http://schemas.microsoft.com/office/powerpoint/2010/main" val="2112335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3</a:t>
            </a:fld>
            <a:endParaRPr lang="en-US" dirty="0"/>
          </a:p>
        </p:txBody>
      </p:sp>
    </p:spTree>
    <p:extLst>
      <p:ext uri="{BB962C8B-B14F-4D97-AF65-F5344CB8AC3E}">
        <p14:creationId xmlns:p14="http://schemas.microsoft.com/office/powerpoint/2010/main" val="4009439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dirty="0"/>
          </a:p>
        </p:txBody>
      </p:sp>
    </p:spTree>
    <p:extLst>
      <p:ext uri="{BB962C8B-B14F-4D97-AF65-F5344CB8AC3E}">
        <p14:creationId xmlns:p14="http://schemas.microsoft.com/office/powerpoint/2010/main" val="17316225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dirty="0"/>
          </a:p>
        </p:txBody>
      </p:sp>
    </p:spTree>
    <p:extLst>
      <p:ext uri="{BB962C8B-B14F-4D97-AF65-F5344CB8AC3E}">
        <p14:creationId xmlns:p14="http://schemas.microsoft.com/office/powerpoint/2010/main" val="42577046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dirty="0"/>
          </a:p>
        </p:txBody>
      </p:sp>
    </p:spTree>
    <p:extLst>
      <p:ext uri="{BB962C8B-B14F-4D97-AF65-F5344CB8AC3E}">
        <p14:creationId xmlns:p14="http://schemas.microsoft.com/office/powerpoint/2010/main" val="18618954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dirty="0"/>
          </a:p>
        </p:txBody>
      </p:sp>
    </p:spTree>
    <p:extLst>
      <p:ext uri="{BB962C8B-B14F-4D97-AF65-F5344CB8AC3E}">
        <p14:creationId xmlns:p14="http://schemas.microsoft.com/office/powerpoint/2010/main" val="24412269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dirty="0"/>
          </a:p>
        </p:txBody>
      </p:sp>
    </p:spTree>
    <p:extLst>
      <p:ext uri="{BB962C8B-B14F-4D97-AF65-F5344CB8AC3E}">
        <p14:creationId xmlns:p14="http://schemas.microsoft.com/office/powerpoint/2010/main" val="25165454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dirty="0"/>
          </a:p>
        </p:txBody>
      </p:sp>
    </p:spTree>
    <p:extLst>
      <p:ext uri="{BB962C8B-B14F-4D97-AF65-F5344CB8AC3E}">
        <p14:creationId xmlns:p14="http://schemas.microsoft.com/office/powerpoint/2010/main" val="21665130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Pediatric age group included recipients younger than 18 years at the time of transplant.</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Results of log-rank</a:t>
            </a:r>
            <a:r>
              <a:rPr lang="en-US" sz="1200" kern="1200" baseline="0" dirty="0" smtClean="0">
                <a:solidFill>
                  <a:schemeClr val="tx1"/>
                </a:solidFill>
                <a:latin typeface="+mn-lt"/>
                <a:ea typeface="+mn-ea"/>
                <a:cs typeface="+mn-cs"/>
              </a:rPr>
              <a:t> test should be interpreted with caution when curves cross.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dirty="0"/>
          </a:p>
        </p:txBody>
      </p:sp>
    </p:spTree>
    <p:extLst>
      <p:ext uri="{BB962C8B-B14F-4D97-AF65-F5344CB8AC3E}">
        <p14:creationId xmlns:p14="http://schemas.microsoft.com/office/powerpoint/2010/main" val="16265975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solidFill>
                  <a:srgbClr val="002060"/>
                </a:solidFill>
              </a:rPr>
              <a:t>LUNG TRANSPLANTATION</a:t>
            </a:r>
            <a:endParaRPr lang="en-US" sz="4000" dirty="0">
              <a:solidFill>
                <a:srgbClr val="002060"/>
              </a:solidFill>
            </a:endParaRPr>
          </a:p>
        </p:txBody>
      </p:sp>
      <p:sp>
        <p:nvSpPr>
          <p:cNvPr id="3" name="Subtitle 2"/>
          <p:cNvSpPr>
            <a:spLocks noGrp="1"/>
          </p:cNvSpPr>
          <p:nvPr>
            <p:ph type="subTitle" idx="1"/>
          </p:nvPr>
        </p:nvSpPr>
        <p:spPr/>
        <p:txBody>
          <a:bodyPr/>
          <a:lstStyle/>
          <a:p>
            <a:r>
              <a:rPr lang="en-US" dirty="0" smtClean="0">
                <a:solidFill>
                  <a:srgbClr val="002060"/>
                </a:solidFill>
              </a:rPr>
              <a:t>Overall</a:t>
            </a:r>
            <a:endParaRPr lang="en-US" dirty="0">
              <a:solidFill>
                <a:srgbClr val="002060"/>
              </a:solidFill>
            </a:endParaRPr>
          </a:p>
        </p:txBody>
      </p:sp>
      <p:grpSp>
        <p:nvGrpSpPr>
          <p:cNvPr id="9" name="Group 8"/>
          <p:cNvGrpSpPr/>
          <p:nvPr/>
        </p:nvGrpSpPr>
        <p:grpSpPr>
          <a:xfrm>
            <a:off x="2" y="6146792"/>
            <a:ext cx="4715932" cy="711201"/>
            <a:chOff x="2" y="6146792"/>
            <a:chExt cx="4715932" cy="711201"/>
          </a:xfrm>
        </p:grpSpPr>
        <p:grpSp>
          <p:nvGrpSpPr>
            <p:cNvPr id="10" name="Group 9"/>
            <p:cNvGrpSpPr/>
            <p:nvPr/>
          </p:nvGrpSpPr>
          <p:grpSpPr>
            <a:xfrm>
              <a:off x="2" y="6146792"/>
              <a:ext cx="4715932" cy="711201"/>
              <a:chOff x="1" y="6067776"/>
              <a:chExt cx="4952999" cy="790224"/>
            </a:xfrm>
          </p:grpSpPr>
          <p:pic>
            <p:nvPicPr>
              <p:cNvPr id="12" name="Picture 11"/>
              <p:cNvPicPr>
                <a:picLocks noChangeAspect="1"/>
              </p:cNvPicPr>
              <p:nvPr/>
            </p:nvPicPr>
            <p:blipFill>
              <a:blip r:embed="rId2" cstate="print"/>
              <a:stretch>
                <a:fillRect/>
              </a:stretch>
            </p:blipFill>
            <p:spPr>
              <a:xfrm>
                <a:off x="1" y="6172200"/>
                <a:ext cx="4952999" cy="685800"/>
              </a:xfrm>
              <a:prstGeom prst="rect">
                <a:avLst/>
              </a:prstGeom>
              <a:ln>
                <a:solidFill>
                  <a:schemeClr val="bg2"/>
                </a:solidFill>
              </a:ln>
            </p:spPr>
          </p:pic>
          <p:sp>
            <p:nvSpPr>
              <p:cNvPr id="13"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1"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3950217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7630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9" name="Title 1"/>
          <p:cNvSpPr txBox="1">
            <a:spLocks/>
          </p:cNvSpPr>
          <p:nvPr/>
        </p:nvSpPr>
        <p:spPr bwMode="auto">
          <a:xfrm>
            <a:off x="0" y="214435"/>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Kaplan-Meier Survival by Age Group </a:t>
            </a:r>
            <a:br>
              <a:rPr lang="en-US" sz="2400" kern="0" dirty="0" smtClean="0">
                <a:solidFill>
                  <a:srgbClr val="002060"/>
                </a:solidFill>
              </a:rPr>
            </a:br>
            <a:endParaRPr lang="en-US" sz="2000" kern="0" dirty="0">
              <a:solidFill>
                <a:srgbClr val="002060"/>
              </a:solidFill>
            </a:endParaRPr>
          </a:p>
        </p:txBody>
      </p:sp>
      <p:sp>
        <p:nvSpPr>
          <p:cNvPr id="20" name="median_survival"/>
          <p:cNvSpPr txBox="1"/>
          <p:nvPr/>
        </p:nvSpPr>
        <p:spPr>
          <a:xfrm>
            <a:off x="1253085" y="4876800"/>
            <a:ext cx="2474252" cy="533385"/>
          </a:xfrm>
          <a:prstGeom prst="rect">
            <a:avLst/>
          </a:prstGeom>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sz="1400" b="1" dirty="0" smtClean="0">
                <a:solidFill>
                  <a:schemeClr val="bg2"/>
                </a:solidFill>
              </a:rPr>
              <a:t>Median survival (years): Adult = 6.0; Pediatric = 5.5</a:t>
            </a:r>
            <a:endParaRPr lang="en-US" sz="1400" b="1" dirty="0">
              <a:solidFill>
                <a:schemeClr val="bg2"/>
              </a:solidFill>
            </a:endParaRPr>
          </a:p>
        </p:txBody>
      </p:sp>
      <p:sp>
        <p:nvSpPr>
          <p:cNvPr id="9" name="pvalues"/>
          <p:cNvSpPr txBox="1"/>
          <p:nvPr/>
        </p:nvSpPr>
        <p:spPr>
          <a:xfrm>
            <a:off x="3727337" y="2743200"/>
            <a:ext cx="2590800" cy="323165"/>
          </a:xfrm>
          <a:prstGeom prst="rect">
            <a:avLst/>
          </a:prstGeom>
          <a:noFill/>
        </p:spPr>
        <p:txBody>
          <a:bodyPr wrap="square" rtlCol="0">
            <a:spAutoFit/>
          </a:bodyPr>
          <a:lstStyle/>
          <a:p>
            <a:pPr algn="ctr"/>
            <a:r>
              <a:rPr lang="en-US" sz="1500" b="1" dirty="0" smtClean="0">
                <a:solidFill>
                  <a:schemeClr val="bg2"/>
                </a:solidFill>
              </a:rPr>
              <a:t>p = 0.1672</a:t>
            </a:r>
            <a:endParaRPr lang="en-US" sz="1500" b="1" dirty="0">
              <a:solidFill>
                <a:schemeClr val="bg2"/>
              </a:solidFill>
            </a:endParaRPr>
          </a:p>
        </p:txBody>
      </p:sp>
      <p:sp>
        <p:nvSpPr>
          <p:cNvPr id="3" name="title_cohort"/>
          <p:cNvSpPr txBox="1"/>
          <p:nvPr/>
        </p:nvSpPr>
        <p:spPr>
          <a:xfrm>
            <a:off x="1943100" y="982290"/>
            <a:ext cx="5257800" cy="400110"/>
          </a:xfrm>
          <a:prstGeom prst="rect">
            <a:avLst/>
          </a:prstGeom>
          <a:noFill/>
        </p:spPr>
        <p:txBody>
          <a:bodyPr wrap="square" rtlCol="0">
            <a:spAutoFit/>
          </a:bodyPr>
          <a:lstStyle/>
          <a:p>
            <a:pPr algn="ctr"/>
            <a:r>
              <a:rPr lang="en-US" sz="2000" b="1" kern="0" dirty="0" smtClean="0">
                <a:solidFill>
                  <a:srgbClr val="002060"/>
                </a:solidFill>
              </a:rPr>
              <a:t>(Transplants: January 1990 – June 2016)</a:t>
            </a:r>
            <a:endParaRPr lang="en-US" sz="2000" b="1" kern="0" dirty="0">
              <a:solidFill>
                <a:srgbClr val="002060"/>
              </a:solidFill>
            </a:endParaRPr>
          </a:p>
        </p:txBody>
      </p:sp>
      <p:grpSp>
        <p:nvGrpSpPr>
          <p:cNvPr id="23" name="Group 22"/>
          <p:cNvGrpSpPr/>
          <p:nvPr/>
        </p:nvGrpSpPr>
        <p:grpSpPr>
          <a:xfrm>
            <a:off x="2" y="6146792"/>
            <a:ext cx="4715932" cy="711201"/>
            <a:chOff x="2" y="6146792"/>
            <a:chExt cx="4715932" cy="711201"/>
          </a:xfrm>
        </p:grpSpPr>
        <p:grpSp>
          <p:nvGrpSpPr>
            <p:cNvPr id="24" name="Group 23"/>
            <p:cNvGrpSpPr/>
            <p:nvPr/>
          </p:nvGrpSpPr>
          <p:grpSpPr>
            <a:xfrm>
              <a:off x="2" y="6146792"/>
              <a:ext cx="4715932" cy="711201"/>
              <a:chOff x="1" y="6067776"/>
              <a:chExt cx="4952999" cy="790224"/>
            </a:xfrm>
          </p:grpSpPr>
          <p:pic>
            <p:nvPicPr>
              <p:cNvPr id="26" name="Picture 25"/>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7"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2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6346821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7630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9" name="Title 1"/>
          <p:cNvSpPr txBox="1">
            <a:spLocks/>
          </p:cNvSpPr>
          <p:nvPr/>
        </p:nvSpPr>
        <p:spPr bwMode="auto">
          <a:xfrm>
            <a:off x="0" y="224026"/>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Kaplan-Meier Survival by Age Group and Transplant Type</a:t>
            </a:r>
            <a:br>
              <a:rPr lang="en-US" sz="2400" kern="0" dirty="0" smtClean="0">
                <a:solidFill>
                  <a:srgbClr val="002060"/>
                </a:solidFill>
              </a:rPr>
            </a:br>
            <a:endParaRPr lang="en-US" sz="2000" kern="0" dirty="0">
              <a:solidFill>
                <a:srgbClr val="002060"/>
              </a:solidFill>
            </a:endParaRPr>
          </a:p>
        </p:txBody>
      </p:sp>
      <p:sp>
        <p:nvSpPr>
          <p:cNvPr id="9" name="pvalues"/>
          <p:cNvSpPr txBox="1"/>
          <p:nvPr/>
        </p:nvSpPr>
        <p:spPr>
          <a:xfrm>
            <a:off x="3810000" y="2752348"/>
            <a:ext cx="4572000" cy="692497"/>
          </a:xfrm>
          <a:prstGeom prst="rect">
            <a:avLst/>
          </a:prstGeom>
          <a:noFill/>
        </p:spPr>
        <p:txBody>
          <a:bodyPr wrap="square" rtlCol="0">
            <a:spAutoFit/>
          </a:bodyPr>
          <a:lstStyle/>
          <a:p>
            <a:r>
              <a:rPr lang="en-US" sz="1300" b="1" dirty="0">
                <a:solidFill>
                  <a:schemeClr val="bg2"/>
                </a:solidFill>
              </a:rPr>
              <a:t>All pairwise comparisons were significant at p &lt; 0.05 except for Adult/Primary vs. Pediatric/Primary and Adult/First Retx vs. Pediatric/First </a:t>
            </a:r>
            <a:r>
              <a:rPr lang="en-US" sz="1300" b="1" dirty="0" smtClean="0">
                <a:solidFill>
                  <a:schemeClr val="bg2"/>
                </a:solidFill>
              </a:rPr>
              <a:t>Retx.</a:t>
            </a:r>
            <a:endParaRPr lang="en-US" sz="1300" b="1" dirty="0">
              <a:solidFill>
                <a:schemeClr val="bg2"/>
              </a:solidFill>
            </a:endParaRPr>
          </a:p>
        </p:txBody>
      </p:sp>
      <p:sp>
        <p:nvSpPr>
          <p:cNvPr id="3" name="title_cohort"/>
          <p:cNvSpPr txBox="1"/>
          <p:nvPr/>
        </p:nvSpPr>
        <p:spPr>
          <a:xfrm>
            <a:off x="1866900" y="988116"/>
            <a:ext cx="5410200" cy="400110"/>
          </a:xfrm>
          <a:prstGeom prst="rect">
            <a:avLst/>
          </a:prstGeom>
          <a:noFill/>
        </p:spPr>
        <p:txBody>
          <a:bodyPr wrap="square" rtlCol="0">
            <a:spAutoFit/>
          </a:bodyPr>
          <a:lstStyle/>
          <a:p>
            <a:pPr algn="ctr"/>
            <a:r>
              <a:rPr lang="en-US" sz="2000" b="1" kern="0" dirty="0" smtClean="0">
                <a:solidFill>
                  <a:srgbClr val="002060"/>
                </a:solidFill>
              </a:rPr>
              <a:t>(Transplants: January 1990 – June 2016)</a:t>
            </a:r>
            <a:endParaRPr lang="en-US" sz="2000" b="1" kern="0"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819955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7630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9" name="Title 1"/>
          <p:cNvSpPr txBox="1">
            <a:spLocks/>
          </p:cNvSpPr>
          <p:nvPr/>
        </p:nvSpPr>
        <p:spPr bwMode="auto">
          <a:xfrm>
            <a:off x="0" y="203284"/>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Kaplan-Meier Survival by Age Group Conditional on </a:t>
            </a:r>
            <a:br>
              <a:rPr lang="en-US" sz="2400" kern="0" dirty="0" smtClean="0">
                <a:solidFill>
                  <a:srgbClr val="002060"/>
                </a:solidFill>
              </a:rPr>
            </a:br>
            <a:endParaRPr lang="en-US" sz="2000" kern="0" dirty="0">
              <a:solidFill>
                <a:srgbClr val="002060"/>
              </a:solidFill>
            </a:endParaRPr>
          </a:p>
        </p:txBody>
      </p:sp>
      <p:sp>
        <p:nvSpPr>
          <p:cNvPr id="3" name="Title 2"/>
          <p:cNvSpPr txBox="1"/>
          <p:nvPr/>
        </p:nvSpPr>
        <p:spPr>
          <a:xfrm>
            <a:off x="430135" y="942234"/>
            <a:ext cx="3352800" cy="461665"/>
          </a:xfrm>
          <a:prstGeom prst="rect">
            <a:avLst/>
          </a:prstGeom>
          <a:noFill/>
        </p:spPr>
        <p:txBody>
          <a:bodyPr wrap="square" rtlCol="0">
            <a:spAutoFit/>
          </a:bodyPr>
          <a:lstStyle/>
          <a:p>
            <a:pPr algn="ctr"/>
            <a:r>
              <a:rPr lang="en-US" sz="2400" b="1" kern="0" dirty="0">
                <a:solidFill>
                  <a:srgbClr val="002060"/>
                </a:solidFill>
              </a:rPr>
              <a:t>Survival to 1 Y</a:t>
            </a:r>
            <a:r>
              <a:rPr lang="en-US" sz="2400" b="1" kern="0" dirty="0" smtClean="0">
                <a:solidFill>
                  <a:srgbClr val="002060"/>
                </a:solidFill>
              </a:rPr>
              <a:t>ear</a:t>
            </a:r>
            <a:endParaRPr lang="en-US" sz="2400" b="1" kern="0" dirty="0">
              <a:solidFill>
                <a:srgbClr val="002060"/>
              </a:solidFill>
            </a:endParaRPr>
          </a:p>
        </p:txBody>
      </p:sp>
      <p:sp>
        <p:nvSpPr>
          <p:cNvPr id="21" name="median_survival"/>
          <p:cNvSpPr txBox="1"/>
          <p:nvPr/>
        </p:nvSpPr>
        <p:spPr>
          <a:xfrm>
            <a:off x="1214966" y="4876800"/>
            <a:ext cx="2442634" cy="533385"/>
          </a:xfrm>
          <a:prstGeom prst="rect">
            <a:avLst/>
          </a:prstGeom>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sz="1400" b="1" dirty="0" smtClean="0">
                <a:solidFill>
                  <a:schemeClr val="bg2"/>
                </a:solidFill>
              </a:rPr>
              <a:t>Median survival (years): Adult = 8.2; Pediatric = 8.9</a:t>
            </a:r>
            <a:endParaRPr lang="en-US" sz="1400" b="1" dirty="0">
              <a:solidFill>
                <a:schemeClr val="bg2"/>
              </a:solidFill>
            </a:endParaRPr>
          </a:p>
        </p:txBody>
      </p:sp>
      <p:sp>
        <p:nvSpPr>
          <p:cNvPr id="9" name="pvalues"/>
          <p:cNvSpPr txBox="1"/>
          <p:nvPr/>
        </p:nvSpPr>
        <p:spPr>
          <a:xfrm>
            <a:off x="4191000" y="2743200"/>
            <a:ext cx="2590800" cy="323165"/>
          </a:xfrm>
          <a:prstGeom prst="rect">
            <a:avLst/>
          </a:prstGeom>
          <a:noFill/>
        </p:spPr>
        <p:txBody>
          <a:bodyPr wrap="square" rtlCol="0">
            <a:spAutoFit/>
          </a:bodyPr>
          <a:lstStyle/>
          <a:p>
            <a:pPr algn="ctr"/>
            <a:r>
              <a:rPr lang="en-US" sz="1500" b="1" dirty="0" smtClean="0">
                <a:solidFill>
                  <a:schemeClr val="bg2"/>
                </a:solidFill>
              </a:rPr>
              <a:t>p = 0.0089</a:t>
            </a:r>
            <a:endParaRPr lang="en-US" sz="1500" b="1" dirty="0">
              <a:solidFill>
                <a:schemeClr val="bg2"/>
              </a:solidFill>
            </a:endParaRPr>
          </a:p>
        </p:txBody>
      </p:sp>
      <p:sp>
        <p:nvSpPr>
          <p:cNvPr id="20" name="title_cohort"/>
          <p:cNvSpPr txBox="1"/>
          <p:nvPr/>
        </p:nvSpPr>
        <p:spPr>
          <a:xfrm>
            <a:off x="3321204" y="1005777"/>
            <a:ext cx="5111863" cy="400110"/>
          </a:xfrm>
          <a:prstGeom prst="rect">
            <a:avLst/>
          </a:prstGeom>
          <a:noFill/>
        </p:spPr>
        <p:txBody>
          <a:bodyPr wrap="square" rtlCol="0">
            <a:spAutoFit/>
          </a:bodyPr>
          <a:lstStyle/>
          <a:p>
            <a:pPr algn="ctr"/>
            <a:r>
              <a:rPr lang="en-US" sz="2000" b="1" kern="0" dirty="0" smtClean="0">
                <a:solidFill>
                  <a:srgbClr val="002060"/>
                </a:solidFill>
              </a:rPr>
              <a:t>(Transplants: January 1990 – June 2016)</a:t>
            </a:r>
            <a:endParaRPr lang="en-US" sz="2000" b="1" kern="0"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22" name="Picture 21"/>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3"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2507290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228600" y="1447800"/>
          <a:ext cx="87630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9" name="Title 1"/>
          <p:cNvSpPr txBox="1">
            <a:spLocks/>
          </p:cNvSpPr>
          <p:nvPr/>
        </p:nvSpPr>
        <p:spPr bwMode="auto">
          <a:xfrm>
            <a:off x="0" y="7620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Kaplan-Meier Survival by Age Group and Transplant Type</a:t>
            </a:r>
            <a:endParaRPr lang="en-US" sz="2000" kern="0" dirty="0">
              <a:solidFill>
                <a:srgbClr val="002060"/>
              </a:solidFill>
            </a:endParaRPr>
          </a:p>
        </p:txBody>
      </p:sp>
      <p:sp>
        <p:nvSpPr>
          <p:cNvPr id="3" name="Title 2"/>
          <p:cNvSpPr txBox="1"/>
          <p:nvPr/>
        </p:nvSpPr>
        <p:spPr>
          <a:xfrm>
            <a:off x="-103208" y="975106"/>
            <a:ext cx="4419600" cy="400110"/>
          </a:xfrm>
          <a:prstGeom prst="rect">
            <a:avLst/>
          </a:prstGeom>
          <a:noFill/>
        </p:spPr>
        <p:txBody>
          <a:bodyPr wrap="square" rtlCol="0">
            <a:spAutoFit/>
          </a:bodyPr>
          <a:lstStyle/>
          <a:p>
            <a:pPr algn="ctr"/>
            <a:r>
              <a:rPr lang="en-US" sz="2000" b="1" kern="0" dirty="0">
                <a:solidFill>
                  <a:srgbClr val="002060"/>
                </a:solidFill>
              </a:rPr>
              <a:t>Conditional on Survival to 1 Y</a:t>
            </a:r>
            <a:r>
              <a:rPr lang="en-US" sz="2000" b="1" kern="0" dirty="0" smtClean="0">
                <a:solidFill>
                  <a:srgbClr val="002060"/>
                </a:solidFill>
              </a:rPr>
              <a:t>ear</a:t>
            </a:r>
            <a:endParaRPr lang="en-US" sz="2000" b="1" kern="0" dirty="0">
              <a:solidFill>
                <a:srgbClr val="002060"/>
              </a:solidFill>
            </a:endParaRPr>
          </a:p>
        </p:txBody>
      </p:sp>
      <p:sp>
        <p:nvSpPr>
          <p:cNvPr id="11" name="pvalues"/>
          <p:cNvSpPr txBox="1"/>
          <p:nvPr/>
        </p:nvSpPr>
        <p:spPr>
          <a:xfrm>
            <a:off x="4191000" y="2725040"/>
            <a:ext cx="4419600" cy="692497"/>
          </a:xfrm>
          <a:prstGeom prst="rect">
            <a:avLst/>
          </a:prstGeom>
          <a:noFill/>
        </p:spPr>
        <p:txBody>
          <a:bodyPr wrap="square" rtlCol="0">
            <a:spAutoFit/>
          </a:bodyPr>
          <a:lstStyle/>
          <a:p>
            <a:r>
              <a:rPr lang="en-US" sz="1300" b="1" dirty="0">
                <a:solidFill>
                  <a:schemeClr val="bg2"/>
                </a:solidFill>
              </a:rPr>
              <a:t>No pairwise comparisons were significant at p &lt; 0.05 except for Adult/Primary vs. Adult/First Retx and Adult/First Retx vs. </a:t>
            </a:r>
            <a:r>
              <a:rPr lang="en-US" sz="1300" b="1" dirty="0" smtClean="0">
                <a:solidFill>
                  <a:schemeClr val="bg2"/>
                </a:solidFill>
              </a:rPr>
              <a:t>Pediatric/Primary.</a:t>
            </a:r>
            <a:endParaRPr lang="en-US" sz="1300" b="1" dirty="0">
              <a:solidFill>
                <a:schemeClr val="bg2"/>
              </a:solidFill>
            </a:endParaRPr>
          </a:p>
        </p:txBody>
      </p:sp>
      <p:sp>
        <p:nvSpPr>
          <p:cNvPr id="21" name="title_cohort"/>
          <p:cNvSpPr txBox="1"/>
          <p:nvPr/>
        </p:nvSpPr>
        <p:spPr>
          <a:xfrm>
            <a:off x="4016298" y="982290"/>
            <a:ext cx="5105400" cy="400110"/>
          </a:xfrm>
          <a:prstGeom prst="rect">
            <a:avLst/>
          </a:prstGeom>
          <a:noFill/>
        </p:spPr>
        <p:txBody>
          <a:bodyPr wrap="square" rtlCol="0">
            <a:spAutoFit/>
          </a:bodyPr>
          <a:lstStyle/>
          <a:p>
            <a:pPr algn="ctr"/>
            <a:r>
              <a:rPr lang="en-US" sz="2000" b="1" kern="0" dirty="0" smtClean="0">
                <a:solidFill>
                  <a:srgbClr val="002060"/>
                </a:solidFill>
              </a:rPr>
              <a:t>(Transplants: January 1990 – June 2016)</a:t>
            </a:r>
            <a:endParaRPr lang="en-US" sz="2000" b="1" kern="0"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2"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5347125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lIns="9144" rIns="9144"/>
          <a:lstStyle/>
          <a:p>
            <a:r>
              <a:rPr lang="en-US" sz="2600" dirty="0" smtClean="0">
                <a:solidFill>
                  <a:srgbClr val="002060"/>
                </a:solidFill>
              </a:rPr>
              <a:t>Adult and Pediatric Lung Retransplants</a:t>
            </a:r>
            <a:r>
              <a:rPr lang="en-US" sz="2800" dirty="0" smtClean="0">
                <a:solidFill>
                  <a:srgbClr val="002060"/>
                </a:solidFill>
              </a:rPr>
              <a:t/>
            </a:r>
            <a:br>
              <a:rPr lang="en-US" sz="2800" dirty="0" smtClean="0">
                <a:solidFill>
                  <a:srgbClr val="002060"/>
                </a:solidFill>
              </a:rPr>
            </a:br>
            <a:r>
              <a:rPr lang="en-US" sz="2400" dirty="0" smtClean="0">
                <a:solidFill>
                  <a:srgbClr val="002060"/>
                </a:solidFill>
              </a:rPr>
              <a:t>Retransplants by Year and Age Group</a:t>
            </a:r>
            <a:endParaRPr lang="en-US" sz="2400" dirty="0">
              <a:solidFill>
                <a:srgbClr val="002060"/>
              </a:solidFill>
            </a:endParaRPr>
          </a:p>
        </p:txBody>
      </p:sp>
      <p:graphicFrame>
        <p:nvGraphicFramePr>
          <p:cNvPr id="4" name="Content Placeholder 3"/>
          <p:cNvGraphicFramePr>
            <a:graphicFrameLocks noGrp="1"/>
          </p:cNvGraphicFramePr>
          <p:nvPr>
            <p:ph idx="1"/>
            <p:extLst/>
          </p:nvPr>
        </p:nvGraphicFramePr>
        <p:xfrm>
          <a:off x="228600" y="1143000"/>
          <a:ext cx="8763000" cy="5097774"/>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8"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2789666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143000"/>
          </a:xfrm>
        </p:spPr>
        <p:txBody>
          <a:bodyPr/>
          <a:lstStyle/>
          <a:p>
            <a:r>
              <a:rPr lang="en-US" sz="2600" dirty="0" smtClean="0">
                <a:solidFill>
                  <a:srgbClr val="002060"/>
                </a:solidFill>
              </a:rPr>
              <a:t>Adult and Pediatric Lung Transplants</a:t>
            </a:r>
            <a:r>
              <a:rPr lang="en-US" sz="2800" dirty="0" smtClean="0">
                <a:solidFill>
                  <a:srgbClr val="002060"/>
                </a:solidFill>
              </a:rPr>
              <a:t/>
            </a:r>
            <a:br>
              <a:rPr lang="en-US" sz="2800" dirty="0" smtClean="0">
                <a:solidFill>
                  <a:srgbClr val="002060"/>
                </a:solidFill>
              </a:rPr>
            </a:br>
            <a:r>
              <a:rPr lang="en-US" sz="2400" dirty="0" smtClean="0">
                <a:solidFill>
                  <a:srgbClr val="002060"/>
                </a:solidFill>
              </a:rPr>
              <a:t>Number of Transplants by Year and Location</a:t>
            </a:r>
            <a:endParaRPr lang="en-US" sz="2400" dirty="0">
              <a:solidFill>
                <a:srgbClr val="00206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40269157"/>
              </p:ext>
            </p:extLst>
          </p:nvPr>
        </p:nvGraphicFramePr>
        <p:xfrm>
          <a:off x="76200" y="1143000"/>
          <a:ext cx="89154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12"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
        <p:nvSpPr>
          <p:cNvPr id="14" name="TextBox 13"/>
          <p:cNvSpPr txBox="1"/>
          <p:nvPr/>
        </p:nvSpPr>
        <p:spPr>
          <a:xfrm>
            <a:off x="4953000" y="5901921"/>
            <a:ext cx="4038600" cy="769441"/>
          </a:xfrm>
          <a:prstGeom prst="rect">
            <a:avLst/>
          </a:prstGeom>
          <a:noFill/>
          <a:ln>
            <a:solidFill>
              <a:schemeClr val="bg2"/>
            </a:solidFill>
          </a:ln>
        </p:spPr>
        <p:txBody>
          <a:bodyPr wrap="square" rtlCol="0">
            <a:spAutoFit/>
          </a:bodyPr>
          <a:lstStyle/>
          <a:p>
            <a:r>
              <a:rPr lang="en-US" sz="1100" b="1" dirty="0" smtClean="0">
                <a:solidFill>
                  <a:srgbClr val="002060"/>
                </a:solidFill>
              </a:rPr>
              <a:t>NOTE: This figure includes only the lung transplants that are reported to the ISHLT Transplant Registry.  As such, this should not be construed as representing changes in the number of lung transplants performed worldwide.</a:t>
            </a:r>
            <a:endParaRPr lang="en-US" sz="1100" dirty="0">
              <a:solidFill>
                <a:srgbClr val="002060"/>
              </a:solidFill>
            </a:endParaRPr>
          </a:p>
        </p:txBody>
      </p:sp>
    </p:spTree>
    <p:extLst>
      <p:ext uri="{BB962C8B-B14F-4D97-AF65-F5344CB8AC3E}">
        <p14:creationId xmlns:p14="http://schemas.microsoft.com/office/powerpoint/2010/main" val="1530391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lIns="9144" rIns="9144"/>
          <a:lstStyle/>
          <a:p>
            <a:r>
              <a:rPr lang="en-US" sz="2600" dirty="0" smtClean="0">
                <a:solidFill>
                  <a:srgbClr val="002060"/>
                </a:solidFill>
              </a:rPr>
              <a:t>Adult and Pediatric Lung Transplants</a:t>
            </a:r>
            <a:r>
              <a:rPr lang="en-US" sz="2800" dirty="0" smtClean="0">
                <a:solidFill>
                  <a:srgbClr val="002060"/>
                </a:solidFill>
              </a:rPr>
              <a:t/>
            </a:r>
            <a:br>
              <a:rPr lang="en-US" sz="2800" dirty="0" smtClean="0">
                <a:solidFill>
                  <a:srgbClr val="002060"/>
                </a:solidFill>
              </a:rPr>
            </a:br>
            <a:r>
              <a:rPr lang="en-US" sz="2400" dirty="0" smtClean="0">
                <a:solidFill>
                  <a:srgbClr val="002060"/>
                </a:solidFill>
              </a:rPr>
              <a:t>Number of Transplants by Year and Procedure Type</a:t>
            </a:r>
            <a:endParaRPr lang="en-US" sz="2400" dirty="0">
              <a:solidFill>
                <a:srgbClr val="00206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38740771"/>
              </p:ext>
            </p:extLst>
          </p:nvPr>
        </p:nvGraphicFramePr>
        <p:xfrm>
          <a:off x="228600" y="1257534"/>
          <a:ext cx="8763000" cy="4457466"/>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901921"/>
            <a:ext cx="4038600" cy="769441"/>
          </a:xfrm>
          <a:prstGeom prst="rect">
            <a:avLst/>
          </a:prstGeom>
          <a:noFill/>
          <a:ln>
            <a:solidFill>
              <a:schemeClr val="bg2"/>
            </a:solidFill>
          </a:ln>
        </p:spPr>
        <p:txBody>
          <a:bodyPr wrap="square" rtlCol="0">
            <a:spAutoFit/>
          </a:bodyPr>
          <a:lstStyle/>
          <a:p>
            <a:r>
              <a:rPr lang="en-US" sz="1100" b="1" dirty="0" smtClean="0">
                <a:solidFill>
                  <a:srgbClr val="002060"/>
                </a:solidFill>
              </a:rPr>
              <a:t>NOTE: This figure includes only the lung transplants that are reported to the ISHLT Transplant Registry.  As such, this should not be construed as representing changes in the number of lung transplants performed worldwide.</a:t>
            </a:r>
            <a:endParaRPr lang="en-US" sz="1100" dirty="0">
              <a:solidFill>
                <a:srgbClr val="002060"/>
              </a:solidFill>
            </a:endParaRPr>
          </a:p>
        </p:txBody>
      </p:sp>
      <p:grpSp>
        <p:nvGrpSpPr>
          <p:cNvPr id="20" name="Group 19"/>
          <p:cNvGrpSpPr/>
          <p:nvPr/>
        </p:nvGrpSpPr>
        <p:grpSpPr>
          <a:xfrm>
            <a:off x="2" y="6146792"/>
            <a:ext cx="4715932" cy="711201"/>
            <a:chOff x="2" y="6146792"/>
            <a:chExt cx="4715932" cy="711201"/>
          </a:xfrm>
        </p:grpSpPr>
        <p:grpSp>
          <p:nvGrpSpPr>
            <p:cNvPr id="21" name="Group 20"/>
            <p:cNvGrpSpPr/>
            <p:nvPr/>
          </p:nvGrpSpPr>
          <p:grpSpPr>
            <a:xfrm>
              <a:off x="2" y="6146792"/>
              <a:ext cx="4715932" cy="711201"/>
              <a:chOff x="1" y="6067776"/>
              <a:chExt cx="4952999" cy="790224"/>
            </a:xfrm>
          </p:grpSpPr>
          <p:pic>
            <p:nvPicPr>
              <p:cNvPr id="23" name="Picture 22"/>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4"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22"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6186720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152400" y="1066800"/>
          <a:ext cx="8763000"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228600" y="124523"/>
            <a:ext cx="8686800" cy="990600"/>
          </a:xfrm>
          <a:prstGeom prst="rect">
            <a:avLst/>
          </a:prstGeom>
          <a:noFill/>
          <a:ln w="9525">
            <a:noFill/>
            <a:miter lim="800000"/>
            <a:headEnd/>
            <a:tailEnd/>
          </a:ln>
        </p:spPr>
        <p:txBody>
          <a:bodyPr vert="horz" wrap="square" lIns="9144" tIns="45720" rIns="9144"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Lung Transplants</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
        <p:nvSpPr>
          <p:cNvPr id="3" name="Title 2"/>
          <p:cNvSpPr txBox="1"/>
          <p:nvPr/>
        </p:nvSpPr>
        <p:spPr>
          <a:xfrm>
            <a:off x="277749" y="636665"/>
            <a:ext cx="4419600" cy="461665"/>
          </a:xfrm>
          <a:prstGeom prst="rect">
            <a:avLst/>
          </a:prstGeom>
          <a:noFill/>
        </p:spPr>
        <p:txBody>
          <a:bodyPr wrap="square" rtlCol="0">
            <a:spAutoFit/>
          </a:bodyPr>
          <a:lstStyle/>
          <a:p>
            <a:r>
              <a:rPr lang="en-US" sz="2400" b="1" kern="0" dirty="0">
                <a:solidFill>
                  <a:srgbClr val="002060"/>
                </a:solidFill>
              </a:rPr>
              <a:t>Average Center </a:t>
            </a:r>
            <a:r>
              <a:rPr lang="en-US" sz="2400" b="1" kern="0" dirty="0" smtClean="0">
                <a:solidFill>
                  <a:srgbClr val="002060"/>
                </a:solidFill>
              </a:rPr>
              <a:t>Volume</a:t>
            </a:r>
            <a:endParaRPr lang="en-US" sz="2400" b="1" kern="0" dirty="0">
              <a:solidFill>
                <a:srgbClr val="002060"/>
              </a:solidFill>
            </a:endParaRPr>
          </a:p>
        </p:txBody>
      </p:sp>
      <p:sp>
        <p:nvSpPr>
          <p:cNvPr id="18" name="title_cohort"/>
          <p:cNvSpPr txBox="1"/>
          <p:nvPr/>
        </p:nvSpPr>
        <p:spPr>
          <a:xfrm>
            <a:off x="3810000" y="664473"/>
            <a:ext cx="5334000" cy="400110"/>
          </a:xfrm>
          <a:prstGeom prst="rect">
            <a:avLst/>
          </a:prstGeom>
          <a:noFill/>
        </p:spPr>
        <p:txBody>
          <a:bodyPr wrap="square" rtlCol="0">
            <a:spAutoFit/>
          </a:bodyPr>
          <a:lstStyle/>
          <a:p>
            <a:r>
              <a:rPr lang="en-US" sz="2000" b="1" kern="0" dirty="0" smtClean="0">
                <a:solidFill>
                  <a:srgbClr val="002060"/>
                </a:solidFill>
              </a:rPr>
              <a:t>(Transplants: January 2004 – June 2017)</a:t>
            </a:r>
            <a:endParaRPr lang="en-US" sz="2000" b="1" kern="0" dirty="0">
              <a:solidFill>
                <a:srgbClr val="002060"/>
              </a:solidFill>
            </a:endParaRPr>
          </a:p>
        </p:txBody>
      </p:sp>
      <p:grpSp>
        <p:nvGrpSpPr>
          <p:cNvPr id="23" name="Group 22"/>
          <p:cNvGrpSpPr/>
          <p:nvPr/>
        </p:nvGrpSpPr>
        <p:grpSpPr>
          <a:xfrm>
            <a:off x="2" y="6146792"/>
            <a:ext cx="4715932" cy="711201"/>
            <a:chOff x="2" y="6146792"/>
            <a:chExt cx="4715932" cy="711201"/>
          </a:xfrm>
        </p:grpSpPr>
        <p:grpSp>
          <p:nvGrpSpPr>
            <p:cNvPr id="24" name="Group 23"/>
            <p:cNvGrpSpPr/>
            <p:nvPr/>
          </p:nvGrpSpPr>
          <p:grpSpPr>
            <a:xfrm>
              <a:off x="2" y="6146792"/>
              <a:ext cx="4715932" cy="711201"/>
              <a:chOff x="1" y="6067776"/>
              <a:chExt cx="4952999" cy="790224"/>
            </a:xfrm>
          </p:grpSpPr>
          <p:pic>
            <p:nvPicPr>
              <p:cNvPr id="26" name="Picture 25"/>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7"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2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6825484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304800" y="1295400"/>
          <a:ext cx="86106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228600" y="152400"/>
            <a:ext cx="8686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Lung Transplants</a:t>
            </a:r>
            <a:r>
              <a:rPr lang="en-US" sz="3600" kern="0" dirty="0" smtClean="0">
                <a:solidFill>
                  <a:srgbClr val="002060"/>
                </a:solidFill>
              </a:rPr>
              <a:t/>
            </a:r>
            <a:br>
              <a:rPr lang="en-US" sz="3600" kern="0" dirty="0" smtClean="0">
                <a:solidFill>
                  <a:srgbClr val="002060"/>
                </a:solidFill>
              </a:rPr>
            </a:br>
            <a:r>
              <a:rPr lang="en-US" sz="2400" kern="0" dirty="0" smtClean="0">
                <a:solidFill>
                  <a:srgbClr val="002060"/>
                </a:solidFill>
              </a:rPr>
              <a:t>Average Center Volume by Location</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2019300" y="906090"/>
            <a:ext cx="5105400" cy="400110"/>
          </a:xfrm>
          <a:prstGeom prst="rect">
            <a:avLst/>
          </a:prstGeom>
          <a:noFill/>
        </p:spPr>
        <p:txBody>
          <a:bodyPr wrap="square" rtlCol="0">
            <a:spAutoFit/>
          </a:bodyPr>
          <a:lstStyle/>
          <a:p>
            <a:pPr algn="ctr"/>
            <a:r>
              <a:rPr lang="en-US" sz="2000" b="1" kern="0" dirty="0" smtClean="0">
                <a:solidFill>
                  <a:srgbClr val="002060"/>
                </a:solidFill>
              </a:rPr>
              <a:t>(Transplants: January 2004 – June 2017)</a:t>
            </a:r>
            <a:endParaRPr lang="en-US" sz="2000" b="1" kern="0" dirty="0">
              <a:solidFill>
                <a:srgbClr val="002060"/>
              </a:solidFill>
            </a:endParaRPr>
          </a:p>
        </p:txBody>
      </p:sp>
      <p:grpSp>
        <p:nvGrpSpPr>
          <p:cNvPr id="20" name="Group 19"/>
          <p:cNvGrpSpPr/>
          <p:nvPr/>
        </p:nvGrpSpPr>
        <p:grpSpPr>
          <a:xfrm>
            <a:off x="2" y="6146792"/>
            <a:ext cx="4715932" cy="711201"/>
            <a:chOff x="2" y="6146792"/>
            <a:chExt cx="4715932" cy="711201"/>
          </a:xfrm>
        </p:grpSpPr>
        <p:grpSp>
          <p:nvGrpSpPr>
            <p:cNvPr id="21" name="Group 20"/>
            <p:cNvGrpSpPr/>
            <p:nvPr/>
          </p:nvGrpSpPr>
          <p:grpSpPr>
            <a:xfrm>
              <a:off x="2" y="6146792"/>
              <a:ext cx="4715932" cy="711201"/>
              <a:chOff x="1" y="6067776"/>
              <a:chExt cx="4952999" cy="790224"/>
            </a:xfrm>
          </p:grpSpPr>
          <p:pic>
            <p:nvPicPr>
              <p:cNvPr id="23" name="Picture 22"/>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4"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22"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40800560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304800" y="1295400"/>
          <a:ext cx="86106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228600" y="163200"/>
            <a:ext cx="8686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Lung Transplants</a:t>
            </a:r>
            <a:r>
              <a:rPr lang="en-US" sz="3600" kern="0" dirty="0" smtClean="0">
                <a:solidFill>
                  <a:srgbClr val="002060"/>
                </a:solidFill>
              </a:rPr>
              <a:t/>
            </a:r>
            <a:br>
              <a:rPr lang="en-US" sz="3600" kern="0" dirty="0" smtClean="0">
                <a:solidFill>
                  <a:srgbClr val="002060"/>
                </a:solidFill>
              </a:rPr>
            </a:br>
            <a:r>
              <a:rPr lang="en-US" sz="2400" kern="0" dirty="0" smtClean="0">
                <a:solidFill>
                  <a:srgbClr val="002060"/>
                </a:solidFill>
              </a:rPr>
              <a:t>Average Center Volume by Location</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1981200" y="895290"/>
            <a:ext cx="5181600" cy="400110"/>
          </a:xfrm>
          <a:prstGeom prst="rect">
            <a:avLst/>
          </a:prstGeom>
          <a:noFill/>
        </p:spPr>
        <p:txBody>
          <a:bodyPr wrap="square" rtlCol="0">
            <a:spAutoFit/>
          </a:bodyPr>
          <a:lstStyle/>
          <a:p>
            <a:pPr algn="ctr"/>
            <a:r>
              <a:rPr lang="en-US" sz="2000" b="1" kern="0" dirty="0" smtClean="0">
                <a:solidFill>
                  <a:srgbClr val="002060"/>
                </a:solidFill>
              </a:rPr>
              <a:t>(Transplants: January 2009 – June 2017)</a:t>
            </a:r>
            <a:endParaRPr lang="en-US" sz="2000" b="1" kern="0" dirty="0">
              <a:solidFill>
                <a:srgbClr val="002060"/>
              </a:solidFill>
            </a:endParaRPr>
          </a:p>
        </p:txBody>
      </p:sp>
      <p:grpSp>
        <p:nvGrpSpPr>
          <p:cNvPr id="20" name="Group 19"/>
          <p:cNvGrpSpPr/>
          <p:nvPr/>
        </p:nvGrpSpPr>
        <p:grpSpPr>
          <a:xfrm>
            <a:off x="2" y="6146792"/>
            <a:ext cx="4715932" cy="711201"/>
            <a:chOff x="2" y="6146792"/>
            <a:chExt cx="4715932" cy="711201"/>
          </a:xfrm>
        </p:grpSpPr>
        <p:grpSp>
          <p:nvGrpSpPr>
            <p:cNvPr id="21" name="Group 20"/>
            <p:cNvGrpSpPr/>
            <p:nvPr/>
          </p:nvGrpSpPr>
          <p:grpSpPr>
            <a:xfrm>
              <a:off x="2" y="6146792"/>
              <a:ext cx="4715932" cy="711201"/>
              <a:chOff x="1" y="6067776"/>
              <a:chExt cx="4952999" cy="790224"/>
            </a:xfrm>
          </p:grpSpPr>
          <p:pic>
            <p:nvPicPr>
              <p:cNvPr id="23" name="Picture 22"/>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4"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22"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1158570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152400" y="1219200"/>
          <a:ext cx="8778013" cy="5386365"/>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0" y="205632"/>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Lung Transplants </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
        <p:nvSpPr>
          <p:cNvPr id="3" name="Title 2"/>
          <p:cNvSpPr txBox="1"/>
          <p:nvPr/>
        </p:nvSpPr>
        <p:spPr>
          <a:xfrm>
            <a:off x="110453" y="686154"/>
            <a:ext cx="3962400" cy="461665"/>
          </a:xfrm>
          <a:prstGeom prst="rect">
            <a:avLst/>
          </a:prstGeom>
          <a:noFill/>
        </p:spPr>
        <p:txBody>
          <a:bodyPr wrap="square" rtlCol="0">
            <a:spAutoFit/>
          </a:bodyPr>
          <a:lstStyle/>
          <a:p>
            <a:pPr algn="ctr"/>
            <a:r>
              <a:rPr lang="en-US" sz="2400" b="1" kern="0" dirty="0">
                <a:solidFill>
                  <a:srgbClr val="002060"/>
                </a:solidFill>
              </a:rPr>
              <a:t>Recipient Age by </a:t>
            </a:r>
            <a:r>
              <a:rPr lang="en-US" sz="2400" b="1" kern="0" dirty="0" smtClean="0">
                <a:solidFill>
                  <a:srgbClr val="002060"/>
                </a:solidFill>
              </a:rPr>
              <a:t>Year</a:t>
            </a:r>
            <a:endParaRPr lang="en-US" sz="2400" b="1" kern="0" dirty="0">
              <a:solidFill>
                <a:srgbClr val="002060"/>
              </a:solidFill>
            </a:endParaRPr>
          </a:p>
        </p:txBody>
      </p:sp>
      <p:sp>
        <p:nvSpPr>
          <p:cNvPr id="18" name="title_cohort"/>
          <p:cNvSpPr txBox="1"/>
          <p:nvPr/>
        </p:nvSpPr>
        <p:spPr>
          <a:xfrm>
            <a:off x="3603702" y="751177"/>
            <a:ext cx="5253568" cy="400110"/>
          </a:xfrm>
          <a:prstGeom prst="rect">
            <a:avLst/>
          </a:prstGeom>
          <a:noFill/>
        </p:spPr>
        <p:txBody>
          <a:bodyPr wrap="square" rtlCol="0">
            <a:spAutoFit/>
          </a:bodyPr>
          <a:lstStyle/>
          <a:p>
            <a:pPr algn="ctr"/>
            <a:r>
              <a:rPr lang="en-US" sz="2000" b="1" kern="0" dirty="0" smtClean="0">
                <a:solidFill>
                  <a:srgbClr val="002060"/>
                </a:solidFill>
              </a:rPr>
              <a:t>(Transplants: January 1987 – June 2017)</a:t>
            </a:r>
            <a:endParaRPr lang="en-US" sz="2000" b="1" kern="0" dirty="0">
              <a:solidFill>
                <a:srgbClr val="002060"/>
              </a:solidFill>
            </a:endParaRPr>
          </a:p>
        </p:txBody>
      </p:sp>
      <p:grpSp>
        <p:nvGrpSpPr>
          <p:cNvPr id="23" name="Group 22"/>
          <p:cNvGrpSpPr/>
          <p:nvPr/>
        </p:nvGrpSpPr>
        <p:grpSpPr>
          <a:xfrm>
            <a:off x="2" y="6146792"/>
            <a:ext cx="4715932" cy="711201"/>
            <a:chOff x="2" y="6146792"/>
            <a:chExt cx="4715932" cy="711201"/>
          </a:xfrm>
        </p:grpSpPr>
        <p:grpSp>
          <p:nvGrpSpPr>
            <p:cNvPr id="24" name="Group 23"/>
            <p:cNvGrpSpPr/>
            <p:nvPr/>
          </p:nvGrpSpPr>
          <p:grpSpPr>
            <a:xfrm>
              <a:off x="2" y="6146792"/>
              <a:ext cx="4715932" cy="711201"/>
              <a:chOff x="1" y="6067776"/>
              <a:chExt cx="4952999" cy="790224"/>
            </a:xfrm>
          </p:grpSpPr>
          <p:pic>
            <p:nvPicPr>
              <p:cNvPr id="26" name="Picture 25"/>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7"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2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7001899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152400" y="1240803"/>
          <a:ext cx="8763000" cy="5617197"/>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5576" y="205946"/>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Lung Transplants </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
        <p:nvSpPr>
          <p:cNvPr id="3" name="Title 2"/>
          <p:cNvSpPr txBox="1"/>
          <p:nvPr/>
        </p:nvSpPr>
        <p:spPr>
          <a:xfrm>
            <a:off x="609600" y="702483"/>
            <a:ext cx="2971800" cy="461665"/>
          </a:xfrm>
          <a:prstGeom prst="rect">
            <a:avLst/>
          </a:prstGeom>
          <a:noFill/>
        </p:spPr>
        <p:txBody>
          <a:bodyPr wrap="square" rtlCol="0">
            <a:spAutoFit/>
          </a:bodyPr>
          <a:lstStyle/>
          <a:p>
            <a:r>
              <a:rPr lang="en-US" sz="2400" b="1" kern="0" dirty="0">
                <a:solidFill>
                  <a:srgbClr val="002060"/>
                </a:solidFill>
              </a:rPr>
              <a:t>Donor Age by </a:t>
            </a:r>
            <a:r>
              <a:rPr lang="en-US" sz="2400" b="1" kern="0" dirty="0" smtClean="0">
                <a:solidFill>
                  <a:srgbClr val="002060"/>
                </a:solidFill>
              </a:rPr>
              <a:t>Year</a:t>
            </a:r>
            <a:endParaRPr lang="en-US" sz="2400" b="1" kern="0" dirty="0">
              <a:solidFill>
                <a:srgbClr val="002060"/>
              </a:solidFill>
            </a:endParaRPr>
          </a:p>
        </p:txBody>
      </p:sp>
      <p:sp>
        <p:nvSpPr>
          <p:cNvPr id="18" name="title_cohort"/>
          <p:cNvSpPr txBox="1"/>
          <p:nvPr/>
        </p:nvSpPr>
        <p:spPr>
          <a:xfrm>
            <a:off x="3287751" y="741736"/>
            <a:ext cx="5374373" cy="400110"/>
          </a:xfrm>
          <a:prstGeom prst="rect">
            <a:avLst/>
          </a:prstGeom>
          <a:noFill/>
        </p:spPr>
        <p:txBody>
          <a:bodyPr wrap="square" rtlCol="0">
            <a:spAutoFit/>
          </a:bodyPr>
          <a:lstStyle/>
          <a:p>
            <a:pPr algn="ctr"/>
            <a:r>
              <a:rPr lang="en-US" sz="2000" b="1" kern="0" dirty="0" smtClean="0">
                <a:solidFill>
                  <a:srgbClr val="002060"/>
                </a:solidFill>
              </a:rPr>
              <a:t>(Transplants: January 1987 – June 2017)</a:t>
            </a:r>
            <a:endParaRPr lang="en-US" sz="2000" b="1" kern="0" dirty="0">
              <a:solidFill>
                <a:srgbClr val="002060"/>
              </a:solidFill>
            </a:endParaRPr>
          </a:p>
        </p:txBody>
      </p:sp>
      <p:grpSp>
        <p:nvGrpSpPr>
          <p:cNvPr id="23" name="Group 22"/>
          <p:cNvGrpSpPr/>
          <p:nvPr/>
        </p:nvGrpSpPr>
        <p:grpSpPr>
          <a:xfrm>
            <a:off x="2" y="6146792"/>
            <a:ext cx="4715932" cy="711201"/>
            <a:chOff x="2" y="6146792"/>
            <a:chExt cx="4715932" cy="711201"/>
          </a:xfrm>
        </p:grpSpPr>
        <p:grpSp>
          <p:nvGrpSpPr>
            <p:cNvPr id="24" name="Group 23"/>
            <p:cNvGrpSpPr/>
            <p:nvPr/>
          </p:nvGrpSpPr>
          <p:grpSpPr>
            <a:xfrm>
              <a:off x="2" y="6146792"/>
              <a:ext cx="4715932" cy="711201"/>
              <a:chOff x="1" y="6067776"/>
              <a:chExt cx="4952999" cy="790224"/>
            </a:xfrm>
          </p:grpSpPr>
          <p:pic>
            <p:nvPicPr>
              <p:cNvPr id="26" name="Picture 25"/>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7"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2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3301536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4090231002"/>
              </p:ext>
            </p:extLst>
          </p:nvPr>
        </p:nvGraphicFramePr>
        <p:xfrm>
          <a:off x="228600" y="1143000"/>
          <a:ext cx="8610600" cy="5105400"/>
        </p:xfrm>
        <a:graphic>
          <a:graphicData uri="http://schemas.openxmlformats.org/drawingml/2006/chart">
            <c:chart xmlns:c="http://schemas.openxmlformats.org/drawingml/2006/chart" xmlns:r="http://schemas.openxmlformats.org/officeDocument/2006/relationships" r:id="rId3"/>
          </a:graphicData>
        </a:graphic>
      </p:graphicFrame>
      <p:sp>
        <p:nvSpPr>
          <p:cNvPr id="18" name="Title 1"/>
          <p:cNvSpPr txBox="1">
            <a:spLocks/>
          </p:cNvSpPr>
          <p:nvPr/>
        </p:nvSpPr>
        <p:spPr bwMode="auto">
          <a:xfrm>
            <a:off x="16727" y="195147"/>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Lung Transplants</a:t>
            </a:r>
            <a:r>
              <a:rPr lang="en-US" sz="3600" kern="0" dirty="0" smtClean="0">
                <a:solidFill>
                  <a:srgbClr val="002060"/>
                </a:solidFill>
              </a:rPr>
              <a:t/>
            </a:r>
            <a:br>
              <a:rPr lang="en-US" sz="3600" kern="0" dirty="0" smtClean="0">
                <a:solidFill>
                  <a:srgbClr val="002060"/>
                </a:solidFill>
              </a:rPr>
            </a:br>
            <a:endParaRPr lang="en-US" sz="2000" kern="0" dirty="0">
              <a:solidFill>
                <a:srgbClr val="002060"/>
              </a:solidFill>
            </a:endParaRPr>
          </a:p>
        </p:txBody>
      </p:sp>
      <p:sp>
        <p:nvSpPr>
          <p:cNvPr id="3" name="Title 2"/>
          <p:cNvSpPr txBox="1"/>
          <p:nvPr/>
        </p:nvSpPr>
        <p:spPr>
          <a:xfrm>
            <a:off x="107796" y="638063"/>
            <a:ext cx="3962400" cy="461665"/>
          </a:xfrm>
          <a:prstGeom prst="rect">
            <a:avLst/>
          </a:prstGeom>
          <a:noFill/>
        </p:spPr>
        <p:txBody>
          <a:bodyPr wrap="square" rtlCol="0">
            <a:spAutoFit/>
          </a:bodyPr>
          <a:lstStyle/>
          <a:p>
            <a:pPr algn="ctr"/>
            <a:r>
              <a:rPr lang="en-US" sz="2400" b="1" kern="0" dirty="0">
                <a:solidFill>
                  <a:srgbClr val="002060"/>
                </a:solidFill>
              </a:rPr>
              <a:t>Donor and Recipient </a:t>
            </a:r>
            <a:r>
              <a:rPr lang="en-US" sz="2400" b="1" kern="0" dirty="0" smtClean="0">
                <a:solidFill>
                  <a:srgbClr val="002060"/>
                </a:solidFill>
              </a:rPr>
              <a:t>Age</a:t>
            </a:r>
            <a:endParaRPr lang="en-US" sz="2400" b="1" kern="0" dirty="0">
              <a:solidFill>
                <a:srgbClr val="002060"/>
              </a:solidFill>
            </a:endParaRPr>
          </a:p>
        </p:txBody>
      </p:sp>
      <p:sp>
        <p:nvSpPr>
          <p:cNvPr id="19" name="title_cohort"/>
          <p:cNvSpPr txBox="1"/>
          <p:nvPr/>
        </p:nvSpPr>
        <p:spPr>
          <a:xfrm>
            <a:off x="3886200" y="699618"/>
            <a:ext cx="5105400" cy="400110"/>
          </a:xfrm>
          <a:prstGeom prst="rect">
            <a:avLst/>
          </a:prstGeom>
          <a:noFill/>
        </p:spPr>
        <p:txBody>
          <a:bodyPr wrap="square" rtlCol="0">
            <a:spAutoFit/>
          </a:bodyPr>
          <a:lstStyle/>
          <a:p>
            <a:pPr algn="ctr"/>
            <a:r>
              <a:rPr lang="en-US" sz="2000" b="1" kern="0" dirty="0" smtClean="0">
                <a:solidFill>
                  <a:srgbClr val="002060"/>
                </a:solidFill>
              </a:rPr>
              <a:t>(Transplants: January 1990 – June 2017)</a:t>
            </a:r>
            <a:endParaRPr lang="en-US" sz="2000" b="1" kern="0" dirty="0">
              <a:solidFill>
                <a:srgbClr val="002060"/>
              </a:solidFill>
            </a:endParaRPr>
          </a:p>
        </p:txBody>
      </p:sp>
      <p:grpSp>
        <p:nvGrpSpPr>
          <p:cNvPr id="22" name="Group 21"/>
          <p:cNvGrpSpPr/>
          <p:nvPr/>
        </p:nvGrpSpPr>
        <p:grpSpPr>
          <a:xfrm>
            <a:off x="2" y="6146792"/>
            <a:ext cx="4715932" cy="711201"/>
            <a:chOff x="2" y="6146792"/>
            <a:chExt cx="4715932" cy="711201"/>
          </a:xfrm>
        </p:grpSpPr>
        <p:grpSp>
          <p:nvGrpSpPr>
            <p:cNvPr id="23" name="Group 22"/>
            <p:cNvGrpSpPr/>
            <p:nvPr/>
          </p:nvGrpSpPr>
          <p:grpSpPr>
            <a:xfrm>
              <a:off x="2" y="6146792"/>
              <a:ext cx="4715932" cy="711201"/>
              <a:chOff x="1" y="6067776"/>
              <a:chExt cx="4952999" cy="790224"/>
            </a:xfrm>
          </p:grpSpPr>
          <p:pic>
            <p:nvPicPr>
              <p:cNvPr id="25" name="Picture 24"/>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6"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2018</a:t>
                </a:r>
                <a:endParaRPr lang="en-US" sz="2100" b="1" dirty="0">
                  <a:solidFill>
                    <a:schemeClr val="bg1"/>
                  </a:solidFill>
                  <a:latin typeface="Arial"/>
                  <a:cs typeface="Arial"/>
                </a:endParaRPr>
              </a:p>
            </p:txBody>
          </p:sp>
        </p:grpSp>
        <p:sp>
          <p:nvSpPr>
            <p:cNvPr id="2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smtClean="0">
                  <a:solidFill>
                    <a:schemeClr val="bg1"/>
                  </a:solidFill>
                  <a:latin typeface="Arial"/>
                  <a:cs typeface="Arial"/>
                </a:rPr>
                <a:t>JHLT. 2018 Oct; 37(10): 1155-1206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59769720"/>
      </p:ext>
    </p:extLst>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C4A9236091AB348876378E1F235635F" ma:contentTypeVersion="0" ma:contentTypeDescription="Create a new document." ma:contentTypeScope="" ma:versionID="b8d2993a86a15f6ae2380fc1e2ee2d99">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ct:contentTypeSchema xmlns:ct="http://schemas.microsoft.com/office/2006/metadata/contentType" xmlns:ma="http://schemas.microsoft.com/office/2006/metadata/properties/metaAttributes" ct:_="" ma:_="" ma:contentTypeName="Document" ma:contentTypeID="0x0101008AF5245B14F216408B1953D66C9FE43C" ma:contentTypeVersion="3" ma:contentTypeDescription="Create a new document." ma:contentTypeScope="" ma:versionID="8eb892a45db1d8fa36d7f98cfb1cb01c">
  <xsd:schema xmlns:xsd="http://www.w3.org/2001/XMLSchema" xmlns:xs="http://www.w3.org/2001/XMLSchema" xmlns:p="http://schemas.microsoft.com/office/2006/metadata/properties" xmlns:ns2="1df23a4e-d417-4e0a-a778-b7db59ac479a" targetNamespace="http://schemas.microsoft.com/office/2006/metadata/properties" ma:root="true" ma:fieldsID="0a4e666b0ee137039274c824be3bca3a" ns2:_="">
    <xsd:import namespace="1df23a4e-d417-4e0a-a778-b7db59ac479a"/>
    <xsd:element name="properties">
      <xsd:complexType>
        <xsd:sequence>
          <xsd:element name="documentManagement">
            <xsd:complexType>
              <xsd:all>
                <xsd:element ref="ns2:Description0" minOccurs="0"/>
                <xsd:element ref="ns2:Archive_x0020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f23a4e-d417-4e0a-a778-b7db59ac479a" elementFormDefault="qualified">
    <xsd:import namespace="http://schemas.microsoft.com/office/2006/documentManagement/types"/>
    <xsd:import namespace="http://schemas.microsoft.com/office/infopath/2007/PartnerControls"/>
    <xsd:element name="Description0" ma:index="8" nillable="true" ma:displayName="Description" ma:internalName="Description0" ma:readOnly="false">
      <xsd:simpleType>
        <xsd:restriction base="dms:Text">
          <xsd:maxLength value="255"/>
        </xsd:restriction>
      </xsd:simpleType>
    </xsd:element>
    <xsd:element name="Archive_x0020_Status" ma:index="9" nillable="true" ma:displayName="Archive Status" ma:default="Active" ma:description="Status field of Active vs. Archive" ma:format="Dropdown" ma:internalName="Archive_x0020_Status">
      <xsd:simpleType>
        <xsd:restriction base="dms:Choice">
          <xsd:enumeration value="Active"/>
          <xsd:enumeration value="Archiv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91805D6-AC72-435D-A51A-1C2C01D7BD28}">
  <ds:schemaRefs>
    <ds:schemaRef ds:uri="1df23a4e-d417-4e0a-a778-b7db59ac479a"/>
    <ds:schemaRef ds:uri="http://schemas.microsoft.com/office/infopath/2007/PartnerControls"/>
    <ds:schemaRef ds:uri="http://www.w3.org/XML/1998/namespace"/>
    <ds:schemaRef ds:uri="http://schemas.microsoft.com/office/2006/documentManagement/types"/>
    <ds:schemaRef ds:uri="http://schemas.openxmlformats.org/package/2006/metadata/core-properties"/>
    <ds:schemaRef ds:uri="http://schemas.microsoft.com/office/2006/metadata/properties"/>
    <ds:schemaRef ds:uri="http://purl.org/dc/dcmitype/"/>
    <ds:schemaRef ds:uri="http://purl.org/dc/terms/"/>
    <ds:schemaRef ds:uri="http://purl.org/dc/elements/1.1/"/>
  </ds:schemaRefs>
</ds:datastoreItem>
</file>

<file path=customXml/itemProps2.xml><?xml version="1.0" encoding="utf-8"?>
<ds:datastoreItem xmlns:ds="http://schemas.openxmlformats.org/officeDocument/2006/customXml" ds:itemID="{867B47CE-0255-4774-B4EC-289B3F01EA05}">
  <ds:schemaRefs>
    <ds:schemaRef ds:uri="http://schemas.microsoft.com/sharepoint/v3/contenttype/forms"/>
  </ds:schemaRefs>
</ds:datastoreItem>
</file>

<file path=customXml/itemProps3.xml><?xml version="1.0" encoding="utf-8"?>
<ds:datastoreItem xmlns:ds="http://schemas.openxmlformats.org/officeDocument/2006/customXml" ds:itemID="{590723E1-ECDF-40E4-8B14-913133755EE1}"/>
</file>

<file path=customXml/itemProps4.xml><?xml version="1.0" encoding="utf-8"?>
<ds:datastoreItem xmlns:ds="http://schemas.openxmlformats.org/officeDocument/2006/customXml" ds:itemID="{BB79EBEF-A44E-405C-9D3C-0472C71BAA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f23a4e-d417-4e0a-a778-b7db59ac47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UNOSTemplate</Template>
  <TotalTime>4076</TotalTime>
  <Words>1061</Words>
  <Application>Microsoft Office PowerPoint</Application>
  <PresentationFormat>On-screen Show (4:3)</PresentationFormat>
  <Paragraphs>140</Paragraphs>
  <Slides>14</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Times</vt:lpstr>
      <vt:lpstr>Webdings</vt:lpstr>
      <vt:lpstr>UNOSTemplate</vt:lpstr>
      <vt:lpstr>LUNG TRANSPLANTATION</vt:lpstr>
      <vt:lpstr>Adult and Pediatric Lung Transplants Number of Transplants by Year and Location</vt:lpstr>
      <vt:lpstr>Adult and Pediatric Lung Transplants Number of Transplants by Year and Procedure Type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Adult and Pediatric Lung Retransplants Retransplants by Year and Age Group</vt:lpstr>
    </vt:vector>
  </TitlesOfParts>
  <Company>UNOS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ISHLT Registry Slides</dc:title>
  <dc:creator>Manny Carwile</dc:creator>
  <cp:lastModifiedBy>Cherri Taylor</cp:lastModifiedBy>
  <cp:revision>987</cp:revision>
  <dcterms:created xsi:type="dcterms:W3CDTF">2009-06-30T12:53:17Z</dcterms:created>
  <dcterms:modified xsi:type="dcterms:W3CDTF">2018-10-12T18:54:15Z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0x0101003C4A9236091AB348876378E1F235635F</vt:lpwstr>
  </property>
</Properties>
</file>