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notesMasterIdLst>
    <p:notesMasterId r:id="rId11"/>
  </p:notesMasterIdLst>
  <p:sldIdLst>
    <p:sldId id="268" r:id="rId6"/>
    <p:sldId id="269" r:id="rId7"/>
    <p:sldId id="270" r:id="rId8"/>
    <p:sldId id="271" r:id="rId9"/>
    <p:sldId id="272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0F703"/>
    <a:srgbClr val="4DEAF1"/>
    <a:srgbClr val="330033"/>
    <a:srgbClr val="208C03"/>
    <a:srgbClr val="FF0000"/>
    <a:srgbClr val="C00000"/>
    <a:srgbClr val="A6A200"/>
    <a:srgbClr val="FFFF00"/>
    <a:srgbClr val="6600CC"/>
    <a:srgbClr val="99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9482" autoAdjust="0"/>
  </p:normalViewPr>
  <p:slideViewPr>
    <p:cSldViewPr>
      <p:cViewPr varScale="1">
        <p:scale>
          <a:sx n="65" d="100"/>
          <a:sy n="65" d="100"/>
        </p:scale>
        <p:origin x="204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1.xml"/><Relationship Id="rId15" Type="http://schemas.openxmlformats.org/officeDocument/2006/relationships/tableStyles" Target="tableStyles.xml"/><Relationship Id="rId10" Type="http://schemas.openxmlformats.org/officeDocument/2006/relationships/slide" Target="slides/slide5.xml"/><Relationship Id="rId14" Type="http://schemas.openxmlformats.org/officeDocument/2006/relationships/theme" Target="theme/theme1.xml"/><Relationship Id="rId9" Type="http://schemas.openxmlformats.org/officeDocument/2006/relationships/slide" Target="slides/slide4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38593129398647"/>
          <c:y val="3.9152185718164575E-2"/>
          <c:w val="0.85834680510068984"/>
          <c:h val="0.81331953117929223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Europe</c:v>
                </c:pt>
              </c:strCache>
            </c:strRef>
          </c:tx>
          <c:spPr>
            <a:gradFill flip="none" rotWithShape="1">
              <a:gsLst>
                <a:gs pos="0">
                  <a:schemeClr val="tx2">
                    <a:lumMod val="75000"/>
                  </a:schemeClr>
                </a:gs>
                <a:gs pos="50000">
                  <a:srgbClr val="FFFF00"/>
                </a:gs>
                <a:gs pos="100000">
                  <a:schemeClr val="tx2">
                    <a:lumMod val="75000"/>
                  </a:schemeClr>
                </a:gs>
              </a:gsLst>
              <a:lin ang="10800000" scaled="1"/>
              <a:tileRect/>
            </a:gradFill>
            <a:ln>
              <a:solidFill>
                <a:schemeClr val="bg2"/>
              </a:solidFill>
            </a:ln>
          </c:spPr>
          <c:invertIfNegative val="0"/>
          <c:cat>
            <c:numRef>
              <c:f>Sheet1!$A$2:$A$36</c:f>
              <c:numCache>
                <c:formatCode>General</c:formatCode>
                <c:ptCount val="35"/>
                <c:pt idx="0">
                  <c:v>1982</c:v>
                </c:pt>
                <c:pt idx="1">
                  <c:v>1983</c:v>
                </c:pt>
                <c:pt idx="2">
                  <c:v>1984</c:v>
                </c:pt>
                <c:pt idx="3">
                  <c:v>1985</c:v>
                </c:pt>
                <c:pt idx="4">
                  <c:v>1986</c:v>
                </c:pt>
                <c:pt idx="5">
                  <c:v>1987</c:v>
                </c:pt>
                <c:pt idx="6">
                  <c:v>1988</c:v>
                </c:pt>
                <c:pt idx="7">
                  <c:v>1989</c:v>
                </c:pt>
                <c:pt idx="8">
                  <c:v>1990</c:v>
                </c:pt>
                <c:pt idx="9">
                  <c:v>1991</c:v>
                </c:pt>
                <c:pt idx="10">
                  <c:v>1992</c:v>
                </c:pt>
                <c:pt idx="11">
                  <c:v>1993</c:v>
                </c:pt>
                <c:pt idx="12">
                  <c:v>1994</c:v>
                </c:pt>
                <c:pt idx="13">
                  <c:v>1995</c:v>
                </c:pt>
                <c:pt idx="14">
                  <c:v>1996</c:v>
                </c:pt>
                <c:pt idx="15">
                  <c:v>1997</c:v>
                </c:pt>
                <c:pt idx="16">
                  <c:v>1998</c:v>
                </c:pt>
                <c:pt idx="17">
                  <c:v>1999</c:v>
                </c:pt>
                <c:pt idx="18">
                  <c:v>2000</c:v>
                </c:pt>
                <c:pt idx="19">
                  <c:v>2001</c:v>
                </c:pt>
                <c:pt idx="20">
                  <c:v>2002</c:v>
                </c:pt>
                <c:pt idx="21">
                  <c:v>2003</c:v>
                </c:pt>
                <c:pt idx="22">
                  <c:v>2004</c:v>
                </c:pt>
                <c:pt idx="23">
                  <c:v>2005</c:v>
                </c:pt>
                <c:pt idx="24">
                  <c:v>2006</c:v>
                </c:pt>
                <c:pt idx="25">
                  <c:v>2007</c:v>
                </c:pt>
                <c:pt idx="26">
                  <c:v>2008</c:v>
                </c:pt>
                <c:pt idx="27">
                  <c:v>2009</c:v>
                </c:pt>
                <c:pt idx="28">
                  <c:v>2010</c:v>
                </c:pt>
                <c:pt idx="29">
                  <c:v>2011</c:v>
                </c:pt>
                <c:pt idx="30">
                  <c:v>2012</c:v>
                </c:pt>
                <c:pt idx="31">
                  <c:v>2013</c:v>
                </c:pt>
                <c:pt idx="32">
                  <c:v>2014</c:v>
                </c:pt>
                <c:pt idx="33">
                  <c:v>2015</c:v>
                </c:pt>
                <c:pt idx="34">
                  <c:v>2016</c:v>
                </c:pt>
              </c:numCache>
            </c:numRef>
          </c:cat>
          <c:val>
            <c:numRef>
              <c:f>Sheet1!$B$2:$B$36</c:f>
              <c:numCache>
                <c:formatCode>General</c:formatCode>
                <c:ptCount val="35"/>
                <c:pt idx="0">
                  <c:v>2</c:v>
                </c:pt>
                <c:pt idx="1">
                  <c:v>4</c:v>
                </c:pt>
                <c:pt idx="2">
                  <c:v>15</c:v>
                </c:pt>
                <c:pt idx="3">
                  <c:v>45</c:v>
                </c:pt>
                <c:pt idx="4">
                  <c:v>65</c:v>
                </c:pt>
                <c:pt idx="5">
                  <c:v>107</c:v>
                </c:pt>
                <c:pt idx="6">
                  <c:v>162</c:v>
                </c:pt>
                <c:pt idx="7">
                  <c:v>185</c:v>
                </c:pt>
                <c:pt idx="8">
                  <c:v>203</c:v>
                </c:pt>
                <c:pt idx="9">
                  <c:v>183</c:v>
                </c:pt>
                <c:pt idx="10">
                  <c:v>162</c:v>
                </c:pt>
                <c:pt idx="11">
                  <c:v>127</c:v>
                </c:pt>
                <c:pt idx="12">
                  <c:v>150</c:v>
                </c:pt>
                <c:pt idx="13">
                  <c:v>135</c:v>
                </c:pt>
                <c:pt idx="14">
                  <c:v>119</c:v>
                </c:pt>
                <c:pt idx="15">
                  <c:v>120</c:v>
                </c:pt>
                <c:pt idx="16">
                  <c:v>106</c:v>
                </c:pt>
                <c:pt idx="17">
                  <c:v>112</c:v>
                </c:pt>
                <c:pt idx="18">
                  <c:v>89</c:v>
                </c:pt>
                <c:pt idx="19">
                  <c:v>88</c:v>
                </c:pt>
                <c:pt idx="20">
                  <c:v>66</c:v>
                </c:pt>
                <c:pt idx="21">
                  <c:v>60</c:v>
                </c:pt>
                <c:pt idx="22">
                  <c:v>65</c:v>
                </c:pt>
                <c:pt idx="23">
                  <c:v>54</c:v>
                </c:pt>
                <c:pt idx="24">
                  <c:v>69</c:v>
                </c:pt>
                <c:pt idx="25">
                  <c:v>57</c:v>
                </c:pt>
                <c:pt idx="26">
                  <c:v>58</c:v>
                </c:pt>
                <c:pt idx="27">
                  <c:v>47</c:v>
                </c:pt>
                <c:pt idx="28">
                  <c:v>53</c:v>
                </c:pt>
                <c:pt idx="29">
                  <c:v>41</c:v>
                </c:pt>
                <c:pt idx="30">
                  <c:v>47</c:v>
                </c:pt>
                <c:pt idx="31">
                  <c:v>37</c:v>
                </c:pt>
                <c:pt idx="32">
                  <c:v>36</c:v>
                </c:pt>
                <c:pt idx="33">
                  <c:v>19</c:v>
                </c:pt>
                <c:pt idx="34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B95-416E-8866-8580D13CE0F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North America</c:v>
                </c:pt>
              </c:strCache>
            </c:strRef>
          </c:tx>
          <c:spPr>
            <a:gradFill>
              <a:gsLst>
                <a:gs pos="0">
                  <a:srgbClr val="00B050"/>
                </a:gs>
                <a:gs pos="50000">
                  <a:srgbClr val="20F703"/>
                </a:gs>
                <a:gs pos="100000">
                  <a:srgbClr val="00B050"/>
                </a:gs>
              </a:gsLst>
              <a:lin ang="10800000" scaled="1"/>
            </a:gradFill>
            <a:ln>
              <a:solidFill>
                <a:schemeClr val="bg2"/>
              </a:solidFill>
            </a:ln>
          </c:spPr>
          <c:invertIfNegative val="0"/>
          <c:cat>
            <c:numRef>
              <c:f>Sheet1!$A$2:$A$36</c:f>
              <c:numCache>
                <c:formatCode>General</c:formatCode>
                <c:ptCount val="35"/>
                <c:pt idx="0">
                  <c:v>1982</c:v>
                </c:pt>
                <c:pt idx="1">
                  <c:v>1983</c:v>
                </c:pt>
                <c:pt idx="2">
                  <c:v>1984</c:v>
                </c:pt>
                <c:pt idx="3">
                  <c:v>1985</c:v>
                </c:pt>
                <c:pt idx="4">
                  <c:v>1986</c:v>
                </c:pt>
                <c:pt idx="5">
                  <c:v>1987</c:v>
                </c:pt>
                <c:pt idx="6">
                  <c:v>1988</c:v>
                </c:pt>
                <c:pt idx="7">
                  <c:v>1989</c:v>
                </c:pt>
                <c:pt idx="8">
                  <c:v>1990</c:v>
                </c:pt>
                <c:pt idx="9">
                  <c:v>1991</c:v>
                </c:pt>
                <c:pt idx="10">
                  <c:v>1992</c:v>
                </c:pt>
                <c:pt idx="11">
                  <c:v>1993</c:v>
                </c:pt>
                <c:pt idx="12">
                  <c:v>1994</c:v>
                </c:pt>
                <c:pt idx="13">
                  <c:v>1995</c:v>
                </c:pt>
                <c:pt idx="14">
                  <c:v>1996</c:v>
                </c:pt>
                <c:pt idx="15">
                  <c:v>1997</c:v>
                </c:pt>
                <c:pt idx="16">
                  <c:v>1998</c:v>
                </c:pt>
                <c:pt idx="17">
                  <c:v>1999</c:v>
                </c:pt>
                <c:pt idx="18">
                  <c:v>2000</c:v>
                </c:pt>
                <c:pt idx="19">
                  <c:v>2001</c:v>
                </c:pt>
                <c:pt idx="20">
                  <c:v>2002</c:v>
                </c:pt>
                <c:pt idx="21">
                  <c:v>2003</c:v>
                </c:pt>
                <c:pt idx="22">
                  <c:v>2004</c:v>
                </c:pt>
                <c:pt idx="23">
                  <c:v>2005</c:v>
                </c:pt>
                <c:pt idx="24">
                  <c:v>2006</c:v>
                </c:pt>
                <c:pt idx="25">
                  <c:v>2007</c:v>
                </c:pt>
                <c:pt idx="26">
                  <c:v>2008</c:v>
                </c:pt>
                <c:pt idx="27">
                  <c:v>2009</c:v>
                </c:pt>
                <c:pt idx="28">
                  <c:v>2010</c:v>
                </c:pt>
                <c:pt idx="29">
                  <c:v>2011</c:v>
                </c:pt>
                <c:pt idx="30">
                  <c:v>2012</c:v>
                </c:pt>
                <c:pt idx="31">
                  <c:v>2013</c:v>
                </c:pt>
                <c:pt idx="32">
                  <c:v>2014</c:v>
                </c:pt>
                <c:pt idx="33">
                  <c:v>2015</c:v>
                </c:pt>
                <c:pt idx="34">
                  <c:v>2016</c:v>
                </c:pt>
              </c:numCache>
            </c:numRef>
          </c:cat>
          <c:val>
            <c:numRef>
              <c:f>Sheet1!$C$2:$C$36</c:f>
              <c:numCache>
                <c:formatCode>General</c:formatCode>
                <c:ptCount val="35"/>
                <c:pt idx="0">
                  <c:v>11</c:v>
                </c:pt>
                <c:pt idx="1">
                  <c:v>15</c:v>
                </c:pt>
                <c:pt idx="2">
                  <c:v>21</c:v>
                </c:pt>
                <c:pt idx="3">
                  <c:v>36</c:v>
                </c:pt>
                <c:pt idx="4">
                  <c:v>50</c:v>
                </c:pt>
                <c:pt idx="5">
                  <c:v>57</c:v>
                </c:pt>
                <c:pt idx="6">
                  <c:v>82</c:v>
                </c:pt>
                <c:pt idx="7">
                  <c:v>86</c:v>
                </c:pt>
                <c:pt idx="8">
                  <c:v>63</c:v>
                </c:pt>
                <c:pt idx="9">
                  <c:v>61</c:v>
                </c:pt>
                <c:pt idx="10">
                  <c:v>57</c:v>
                </c:pt>
                <c:pt idx="11">
                  <c:v>67</c:v>
                </c:pt>
                <c:pt idx="12">
                  <c:v>76</c:v>
                </c:pt>
                <c:pt idx="13">
                  <c:v>75</c:v>
                </c:pt>
                <c:pt idx="14">
                  <c:v>43</c:v>
                </c:pt>
                <c:pt idx="15">
                  <c:v>66</c:v>
                </c:pt>
                <c:pt idx="16">
                  <c:v>53</c:v>
                </c:pt>
                <c:pt idx="17">
                  <c:v>55</c:v>
                </c:pt>
                <c:pt idx="18">
                  <c:v>52</c:v>
                </c:pt>
                <c:pt idx="19">
                  <c:v>31</c:v>
                </c:pt>
                <c:pt idx="20">
                  <c:v>40</c:v>
                </c:pt>
                <c:pt idx="21">
                  <c:v>31</c:v>
                </c:pt>
                <c:pt idx="22">
                  <c:v>44</c:v>
                </c:pt>
                <c:pt idx="23">
                  <c:v>41</c:v>
                </c:pt>
                <c:pt idx="24">
                  <c:v>37</c:v>
                </c:pt>
                <c:pt idx="25">
                  <c:v>35</c:v>
                </c:pt>
                <c:pt idx="26">
                  <c:v>31</c:v>
                </c:pt>
                <c:pt idx="27">
                  <c:v>36</c:v>
                </c:pt>
                <c:pt idx="28">
                  <c:v>44</c:v>
                </c:pt>
                <c:pt idx="29">
                  <c:v>28</c:v>
                </c:pt>
                <c:pt idx="30">
                  <c:v>32</c:v>
                </c:pt>
                <c:pt idx="31">
                  <c:v>23</c:v>
                </c:pt>
                <c:pt idx="32">
                  <c:v>27</c:v>
                </c:pt>
                <c:pt idx="33">
                  <c:v>16</c:v>
                </c:pt>
                <c:pt idx="34">
                  <c:v>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B95-416E-8866-8580D13CE0F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Other</c:v>
                </c:pt>
              </c:strCache>
            </c:strRef>
          </c:tx>
          <c:spPr>
            <a:gradFill>
              <a:gsLst>
                <a:gs pos="0">
                  <a:srgbClr val="C00000"/>
                </a:gs>
                <a:gs pos="50000">
                  <a:srgbClr val="FF0000"/>
                </a:gs>
                <a:gs pos="100000">
                  <a:srgbClr val="C00000"/>
                </a:gs>
              </a:gsLst>
              <a:lin ang="10800000" scaled="1"/>
            </a:gradFill>
            <a:ln>
              <a:solidFill>
                <a:schemeClr val="bg2"/>
              </a:solidFill>
            </a:ln>
          </c:spPr>
          <c:invertIfNegative val="0"/>
          <c:cat>
            <c:numRef>
              <c:f>Sheet1!$A$2:$A$36</c:f>
              <c:numCache>
                <c:formatCode>General</c:formatCode>
                <c:ptCount val="35"/>
                <c:pt idx="0">
                  <c:v>1982</c:v>
                </c:pt>
                <c:pt idx="1">
                  <c:v>1983</c:v>
                </c:pt>
                <c:pt idx="2">
                  <c:v>1984</c:v>
                </c:pt>
                <c:pt idx="3">
                  <c:v>1985</c:v>
                </c:pt>
                <c:pt idx="4">
                  <c:v>1986</c:v>
                </c:pt>
                <c:pt idx="5">
                  <c:v>1987</c:v>
                </c:pt>
                <c:pt idx="6">
                  <c:v>1988</c:v>
                </c:pt>
                <c:pt idx="7">
                  <c:v>1989</c:v>
                </c:pt>
                <c:pt idx="8">
                  <c:v>1990</c:v>
                </c:pt>
                <c:pt idx="9">
                  <c:v>1991</c:v>
                </c:pt>
                <c:pt idx="10">
                  <c:v>1992</c:v>
                </c:pt>
                <c:pt idx="11">
                  <c:v>1993</c:v>
                </c:pt>
                <c:pt idx="12">
                  <c:v>1994</c:v>
                </c:pt>
                <c:pt idx="13">
                  <c:v>1995</c:v>
                </c:pt>
                <c:pt idx="14">
                  <c:v>1996</c:v>
                </c:pt>
                <c:pt idx="15">
                  <c:v>1997</c:v>
                </c:pt>
                <c:pt idx="16">
                  <c:v>1998</c:v>
                </c:pt>
                <c:pt idx="17">
                  <c:v>1999</c:v>
                </c:pt>
                <c:pt idx="18">
                  <c:v>2000</c:v>
                </c:pt>
                <c:pt idx="19">
                  <c:v>2001</c:v>
                </c:pt>
                <c:pt idx="20">
                  <c:v>2002</c:v>
                </c:pt>
                <c:pt idx="21">
                  <c:v>2003</c:v>
                </c:pt>
                <c:pt idx="22">
                  <c:v>2004</c:v>
                </c:pt>
                <c:pt idx="23">
                  <c:v>2005</c:v>
                </c:pt>
                <c:pt idx="24">
                  <c:v>2006</c:v>
                </c:pt>
                <c:pt idx="25">
                  <c:v>2007</c:v>
                </c:pt>
                <c:pt idx="26">
                  <c:v>2008</c:v>
                </c:pt>
                <c:pt idx="27">
                  <c:v>2009</c:v>
                </c:pt>
                <c:pt idx="28">
                  <c:v>2010</c:v>
                </c:pt>
                <c:pt idx="29">
                  <c:v>2011</c:v>
                </c:pt>
                <c:pt idx="30">
                  <c:v>2012</c:v>
                </c:pt>
                <c:pt idx="31">
                  <c:v>2013</c:v>
                </c:pt>
                <c:pt idx="32">
                  <c:v>2014</c:v>
                </c:pt>
                <c:pt idx="33">
                  <c:v>2015</c:v>
                </c:pt>
                <c:pt idx="34">
                  <c:v>2016</c:v>
                </c:pt>
              </c:numCache>
            </c:numRef>
          </c:cat>
          <c:val>
            <c:numRef>
              <c:f>Sheet1!$D$2:$D$36</c:f>
              <c:numCache>
                <c:formatCode>General</c:formatCode>
                <c:ptCount val="3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4</c:v>
                </c:pt>
                <c:pt idx="4">
                  <c:v>8</c:v>
                </c:pt>
                <c:pt idx="5">
                  <c:v>4</c:v>
                </c:pt>
                <c:pt idx="6">
                  <c:v>2</c:v>
                </c:pt>
                <c:pt idx="7">
                  <c:v>15</c:v>
                </c:pt>
                <c:pt idx="8">
                  <c:v>14</c:v>
                </c:pt>
                <c:pt idx="9">
                  <c:v>19</c:v>
                </c:pt>
                <c:pt idx="10">
                  <c:v>22</c:v>
                </c:pt>
                <c:pt idx="11">
                  <c:v>20</c:v>
                </c:pt>
                <c:pt idx="12">
                  <c:v>22</c:v>
                </c:pt>
                <c:pt idx="13">
                  <c:v>21</c:v>
                </c:pt>
                <c:pt idx="14">
                  <c:v>7</c:v>
                </c:pt>
                <c:pt idx="15">
                  <c:v>4</c:v>
                </c:pt>
                <c:pt idx="16">
                  <c:v>8</c:v>
                </c:pt>
                <c:pt idx="17">
                  <c:v>6</c:v>
                </c:pt>
                <c:pt idx="18">
                  <c:v>7</c:v>
                </c:pt>
                <c:pt idx="19">
                  <c:v>9</c:v>
                </c:pt>
                <c:pt idx="20">
                  <c:v>11</c:v>
                </c:pt>
                <c:pt idx="21">
                  <c:v>10</c:v>
                </c:pt>
                <c:pt idx="22">
                  <c:v>11</c:v>
                </c:pt>
                <c:pt idx="23">
                  <c:v>11</c:v>
                </c:pt>
                <c:pt idx="24">
                  <c:v>12</c:v>
                </c:pt>
                <c:pt idx="25">
                  <c:v>7</c:v>
                </c:pt>
                <c:pt idx="26">
                  <c:v>9</c:v>
                </c:pt>
                <c:pt idx="27">
                  <c:v>10</c:v>
                </c:pt>
                <c:pt idx="28">
                  <c:v>6</c:v>
                </c:pt>
                <c:pt idx="29">
                  <c:v>7</c:v>
                </c:pt>
                <c:pt idx="30">
                  <c:v>7</c:v>
                </c:pt>
                <c:pt idx="31">
                  <c:v>5</c:v>
                </c:pt>
                <c:pt idx="32">
                  <c:v>8</c:v>
                </c:pt>
                <c:pt idx="33">
                  <c:v>9</c:v>
                </c:pt>
                <c:pt idx="34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B95-416E-8866-8580D13CE0F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5"/>
        <c:overlap val="100"/>
        <c:axId val="736844608"/>
        <c:axId val="736845000"/>
      </c:barChart>
      <c:catAx>
        <c:axId val="7368446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schemeClr val="bg2"/>
            </a:solidFill>
          </a:ln>
        </c:spPr>
        <c:txPr>
          <a:bodyPr rot="-2700000"/>
          <a:lstStyle/>
          <a:p>
            <a:pPr>
              <a:defRPr sz="1500" b="1">
                <a:solidFill>
                  <a:schemeClr val="bg2"/>
                </a:solidFill>
              </a:defRPr>
            </a:pPr>
            <a:endParaRPr lang="en-US"/>
          </a:p>
        </c:txPr>
        <c:crossAx val="736845000"/>
        <c:crosses val="autoZero"/>
        <c:auto val="1"/>
        <c:lblAlgn val="ctr"/>
        <c:lblOffset val="100"/>
        <c:tickLblSkip val="1"/>
        <c:noMultiLvlLbl val="0"/>
      </c:catAx>
      <c:valAx>
        <c:axId val="736845000"/>
        <c:scaling>
          <c:orientation val="minMax"/>
          <c:max val="300"/>
        </c:scaling>
        <c:delete val="0"/>
        <c:axPos val="l"/>
        <c:majorGridlines>
          <c:spPr>
            <a:ln>
              <a:solidFill>
                <a:schemeClr val="bg2"/>
              </a:solidFill>
              <a:prstDash val="sys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700">
                    <a:solidFill>
                      <a:schemeClr val="bg2"/>
                    </a:solidFill>
                  </a:defRPr>
                </a:pPr>
                <a:r>
                  <a:rPr lang="en-US" sz="1700" dirty="0" smtClean="0">
                    <a:solidFill>
                      <a:schemeClr val="bg2"/>
                    </a:solidFill>
                  </a:rPr>
                  <a:t>Number of Transplants</a:t>
                </a:r>
                <a:endParaRPr lang="en-US" sz="1700" dirty="0">
                  <a:solidFill>
                    <a:schemeClr val="bg2"/>
                  </a:solidFill>
                </a:endParaRPr>
              </a:p>
            </c:rich>
          </c:tx>
          <c:layout>
            <c:manualLayout>
              <c:xMode val="edge"/>
              <c:yMode val="edge"/>
              <c:x val="1.0324483775811209E-2"/>
              <c:y val="0.15968413431079753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bg2"/>
            </a:solidFill>
          </a:ln>
        </c:spPr>
        <c:txPr>
          <a:bodyPr/>
          <a:lstStyle/>
          <a:p>
            <a:pPr>
              <a:defRPr sz="1500" b="1">
                <a:solidFill>
                  <a:schemeClr val="bg2"/>
                </a:solidFill>
              </a:defRPr>
            </a:pPr>
            <a:endParaRPr lang="en-US"/>
          </a:p>
        </c:txPr>
        <c:crossAx val="736844608"/>
        <c:crosses val="autoZero"/>
        <c:crossBetween val="between"/>
      </c:valAx>
      <c:spPr>
        <a:noFill/>
        <a:ln>
          <a:solidFill>
            <a:schemeClr val="bg2"/>
          </a:solidFill>
        </a:ln>
      </c:spPr>
    </c:plotArea>
    <c:legend>
      <c:legendPos val="r"/>
      <c:layout>
        <c:manualLayout>
          <c:xMode val="edge"/>
          <c:yMode val="edge"/>
          <c:x val="0.72399101107936725"/>
          <c:y val="6.7144055763521365E-2"/>
          <c:w val="0.24061075883213712"/>
          <c:h val="0.21242351878146376"/>
        </c:manualLayout>
      </c:layout>
      <c:overlay val="1"/>
      <c:spPr>
        <a:solidFill>
          <a:schemeClr val="tx1"/>
        </a:solidFill>
        <a:ln>
          <a:solidFill>
            <a:schemeClr val="bg2"/>
          </a:solidFill>
        </a:ln>
      </c:spPr>
      <c:txPr>
        <a:bodyPr/>
        <a:lstStyle/>
        <a:p>
          <a:pPr>
            <a:defRPr sz="1500" b="1">
              <a:solidFill>
                <a:schemeClr val="bg2"/>
              </a:solidFill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6799293893573043E-2"/>
          <c:y val="0.10287768256909063"/>
          <c:w val="0.80658316493623994"/>
          <c:h val="0.6923513972518141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Number of centers</c:v>
                </c:pt>
              </c:strCache>
            </c:strRef>
          </c:tx>
          <c:spPr>
            <a:gradFill flip="none" rotWithShape="1">
              <a:gsLst>
                <a:gs pos="0">
                  <a:srgbClr val="208C03"/>
                </a:gs>
                <a:gs pos="50000">
                  <a:srgbClr val="20F703"/>
                </a:gs>
                <a:gs pos="100000">
                  <a:srgbClr val="208C03"/>
                </a:gs>
              </a:gsLst>
              <a:lin ang="10800000" scaled="1"/>
              <a:tileRect/>
            </a:gradFill>
            <a:ln>
              <a:solidFill>
                <a:schemeClr val="bg2"/>
              </a:solidFill>
            </a:ln>
          </c:spPr>
          <c:invertIfNegative val="0"/>
          <c:dLbls>
            <c:dLbl>
              <c:idx val="3"/>
              <c:layout>
                <c:manualLayout>
                  <c:x val="-2.9189319513071585E-3"/>
                  <c:y val="6.17085456229735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76DD-458E-90EB-F2D9FD46AA3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>
                    <a:solidFill>
                      <a:schemeClr val="bg2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4 - 9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61</c:v>
                </c:pt>
                <c:pt idx="1">
                  <c:v>44</c:v>
                </c:pt>
                <c:pt idx="2">
                  <c:v>7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6DD-458E-90EB-F2D9FD46AA3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5"/>
        <c:axId val="736845784"/>
        <c:axId val="736846176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Percentage of transplants</c:v>
                </c:pt>
              </c:strCache>
            </c:strRef>
          </c:tx>
          <c:spPr>
            <a:ln w="41275">
              <a:solidFill>
                <a:srgbClr val="FF0000"/>
              </a:solidFill>
            </a:ln>
          </c:spPr>
          <c:marker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</c:spPr>
          </c:marker>
          <c:cat>
            <c:strRef>
              <c:f>Sheet1!$A$2:$A$5</c:f>
              <c:strCache>
                <c:ptCount val="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4 - 9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20.431000000000001</c:v>
                </c:pt>
                <c:pt idx="1">
                  <c:v>36.810299999999998</c:v>
                </c:pt>
                <c:pt idx="2">
                  <c:v>19.2241</c:v>
                </c:pt>
                <c:pt idx="3">
                  <c:v>23.534500000000001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76DD-458E-90EB-F2D9FD46AA3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36846960"/>
        <c:axId val="736846568"/>
      </c:lineChart>
      <c:catAx>
        <c:axId val="73684578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700">
                    <a:solidFill>
                      <a:schemeClr val="bg2"/>
                    </a:solidFill>
                  </a:defRPr>
                </a:pPr>
                <a:r>
                  <a:rPr lang="en-US" sz="1700" dirty="0" smtClean="0">
                    <a:solidFill>
                      <a:schemeClr val="bg2"/>
                    </a:solidFill>
                  </a:rPr>
                  <a:t>Average number of heart-lung transplants per year</a:t>
                </a:r>
                <a:endParaRPr lang="en-US" sz="1700" dirty="0">
                  <a:solidFill>
                    <a:schemeClr val="bg2"/>
                  </a:solidFill>
                </a:endParaRPr>
              </a:p>
            </c:rich>
          </c:tx>
          <c:layout>
            <c:manualLayout>
              <c:xMode val="edge"/>
              <c:yMode val="edge"/>
              <c:x val="0.20135275258155974"/>
              <c:y val="0.8842320904739851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bg2"/>
            </a:solidFill>
          </a:ln>
        </c:spPr>
        <c:txPr>
          <a:bodyPr rot="0"/>
          <a:lstStyle/>
          <a:p>
            <a:pPr>
              <a:defRPr sz="1500" b="1">
                <a:solidFill>
                  <a:schemeClr val="bg2"/>
                </a:solidFill>
              </a:defRPr>
            </a:pPr>
            <a:endParaRPr lang="en-US"/>
          </a:p>
        </c:txPr>
        <c:crossAx val="736846176"/>
        <c:crosses val="autoZero"/>
        <c:auto val="1"/>
        <c:lblAlgn val="ctr"/>
        <c:lblOffset val="100"/>
        <c:tickLblSkip val="1"/>
        <c:noMultiLvlLbl val="0"/>
      </c:catAx>
      <c:valAx>
        <c:axId val="736846176"/>
        <c:scaling>
          <c:orientation val="minMax"/>
          <c:max val="70"/>
        </c:scaling>
        <c:delete val="0"/>
        <c:axPos val="l"/>
        <c:majorGridlines>
          <c:spPr>
            <a:ln>
              <a:solidFill>
                <a:schemeClr val="bg2"/>
              </a:solidFill>
              <a:prstDash val="sys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700">
                    <a:solidFill>
                      <a:schemeClr val="bg2"/>
                    </a:solidFill>
                  </a:defRPr>
                </a:pPr>
                <a:r>
                  <a:rPr lang="en-US" sz="1700" dirty="0" smtClean="0">
                    <a:solidFill>
                      <a:schemeClr val="bg2"/>
                    </a:solidFill>
                  </a:rPr>
                  <a:t>Number of Centers</a:t>
                </a:r>
                <a:endParaRPr lang="en-US" sz="1700" dirty="0">
                  <a:solidFill>
                    <a:schemeClr val="bg2"/>
                  </a:solidFill>
                </a:endParaRPr>
              </a:p>
            </c:rich>
          </c:tx>
          <c:layout>
            <c:manualLayout>
              <c:xMode val="edge"/>
              <c:yMode val="edge"/>
              <c:x val="4.4149072073955357E-3"/>
              <c:y val="0.19361494772169871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bg2"/>
            </a:solidFill>
          </a:ln>
        </c:spPr>
        <c:txPr>
          <a:bodyPr/>
          <a:lstStyle/>
          <a:p>
            <a:pPr>
              <a:defRPr sz="1500" b="1">
                <a:solidFill>
                  <a:schemeClr val="bg2"/>
                </a:solidFill>
              </a:defRPr>
            </a:pPr>
            <a:endParaRPr lang="en-US"/>
          </a:p>
        </c:txPr>
        <c:crossAx val="736845784"/>
        <c:crosses val="autoZero"/>
        <c:crossBetween val="between"/>
        <c:majorUnit val="10"/>
      </c:valAx>
      <c:valAx>
        <c:axId val="736846568"/>
        <c:scaling>
          <c:orientation val="minMax"/>
          <c:max val="70"/>
        </c:scaling>
        <c:delete val="0"/>
        <c:axPos val="r"/>
        <c:title>
          <c:tx>
            <c:rich>
              <a:bodyPr rot="-5400000" vert="horz"/>
              <a:lstStyle/>
              <a:p>
                <a:pPr>
                  <a:defRPr sz="1700">
                    <a:solidFill>
                      <a:schemeClr val="bg2"/>
                    </a:solidFill>
                  </a:defRPr>
                </a:pPr>
                <a:r>
                  <a:rPr lang="en-US" sz="1700" dirty="0" smtClean="0">
                    <a:solidFill>
                      <a:schemeClr val="bg2"/>
                    </a:solidFill>
                  </a:rPr>
                  <a:t>% of </a:t>
                </a:r>
                <a:r>
                  <a:rPr lang="en-US" sz="1700" smtClean="0">
                    <a:solidFill>
                      <a:schemeClr val="bg2"/>
                    </a:solidFill>
                  </a:rPr>
                  <a:t>Heart-Lung Transplants (red line)</a:t>
                </a:r>
                <a:endParaRPr lang="en-US" sz="1700" dirty="0">
                  <a:solidFill>
                    <a:schemeClr val="bg2"/>
                  </a:solidFill>
                </a:endParaRPr>
              </a:p>
            </c:rich>
          </c:tx>
          <c:layout>
            <c:manualLayout>
              <c:xMode val="edge"/>
              <c:yMode val="edge"/>
              <c:x val="0.95750908460110551"/>
              <c:y val="8.57995599814729E-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bg2"/>
            </a:solidFill>
          </a:ln>
        </c:spPr>
        <c:txPr>
          <a:bodyPr/>
          <a:lstStyle/>
          <a:p>
            <a:pPr>
              <a:defRPr sz="1500" b="1">
                <a:solidFill>
                  <a:schemeClr val="bg2"/>
                </a:solidFill>
              </a:defRPr>
            </a:pPr>
            <a:endParaRPr lang="en-US"/>
          </a:p>
        </c:txPr>
        <c:crossAx val="736846960"/>
        <c:crosses val="max"/>
        <c:crossBetween val="between"/>
        <c:majorUnit val="10"/>
      </c:valAx>
      <c:catAx>
        <c:axId val="73684696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736846568"/>
        <c:crosses val="autoZero"/>
        <c:auto val="1"/>
        <c:lblAlgn val="ctr"/>
        <c:lblOffset val="100"/>
        <c:noMultiLvlLbl val="0"/>
      </c:catAx>
      <c:spPr>
        <a:noFill/>
        <a:ln>
          <a:solidFill>
            <a:schemeClr val="bg2"/>
          </a:solidFill>
        </a:ln>
      </c:spPr>
    </c:plotArea>
    <c:legend>
      <c:legendPos val="t"/>
      <c:layout>
        <c:manualLayout>
          <c:xMode val="edge"/>
          <c:yMode val="edge"/>
          <c:x val="9.6116995331335789E-2"/>
          <c:y val="1.4705882352941176E-2"/>
          <c:w val="0.80480056282524126"/>
          <c:h val="7.2530106530801303E-2"/>
        </c:manualLayout>
      </c:layout>
      <c:overlay val="0"/>
      <c:spPr>
        <a:ln>
          <a:solidFill>
            <a:schemeClr val="bg2"/>
          </a:solidFill>
        </a:ln>
      </c:spPr>
      <c:txPr>
        <a:bodyPr/>
        <a:lstStyle/>
        <a:p>
          <a:pPr>
            <a:defRPr sz="1500" b="1">
              <a:solidFill>
                <a:schemeClr val="bg2"/>
              </a:solidFill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6799293893573043E-2"/>
          <c:y val="3.9152185718164582E-2"/>
          <c:w val="0.86853006759110862"/>
          <c:h val="0.7707426011403917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Percentage of transplants</c:v>
                </c:pt>
              </c:strCache>
            </c:strRef>
          </c:tx>
          <c:spPr>
            <a:gradFill flip="none" rotWithShape="1">
              <a:gsLst>
                <a:gs pos="0">
                  <a:srgbClr val="208C03"/>
                </a:gs>
                <a:gs pos="50000">
                  <a:srgbClr val="20F703"/>
                </a:gs>
                <a:gs pos="100000">
                  <a:srgbClr val="208C03"/>
                </a:gs>
              </a:gsLst>
              <a:lin ang="10800000" scaled="1"/>
              <a:tileRect/>
            </a:gradFill>
            <a:ln>
              <a:solidFill>
                <a:schemeClr val="bg2"/>
              </a:solidFill>
            </a:ln>
          </c:spPr>
          <c:invertIfNegative val="0"/>
          <c:cat>
            <c:strRef>
              <c:f>Sheet1!$A$2:$A$8</c:f>
              <c:strCache>
                <c:ptCount val="7"/>
                <c:pt idx="0">
                  <c:v>1-4</c:v>
                </c:pt>
                <c:pt idx="1">
                  <c:v>5-9</c:v>
                </c:pt>
                <c:pt idx="2">
                  <c:v>10-19</c:v>
                </c:pt>
                <c:pt idx="3">
                  <c:v>20-29</c:v>
                </c:pt>
                <c:pt idx="4">
                  <c:v>30-39</c:v>
                </c:pt>
                <c:pt idx="5">
                  <c:v>40-49</c:v>
                </c:pt>
                <c:pt idx="6">
                  <c:v>50+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6.1242999999999999</c:v>
                </c:pt>
                <c:pt idx="1">
                  <c:v>4.6618000000000004</c:v>
                </c:pt>
                <c:pt idx="2">
                  <c:v>15.9963</c:v>
                </c:pt>
                <c:pt idx="3">
                  <c:v>22.3035</c:v>
                </c:pt>
                <c:pt idx="4">
                  <c:v>15.539300000000001</c:v>
                </c:pt>
                <c:pt idx="5">
                  <c:v>10.1463</c:v>
                </c:pt>
                <c:pt idx="6">
                  <c:v>25.2285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690-4CFE-BABB-A7BA3005BA8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5"/>
        <c:axId val="650066568"/>
        <c:axId val="650066960"/>
      </c:barChart>
      <c:catAx>
        <c:axId val="65006656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700">
                    <a:solidFill>
                      <a:schemeClr val="bg2"/>
                    </a:solidFill>
                  </a:defRPr>
                </a:pPr>
                <a:r>
                  <a:rPr lang="en-US" sz="1700" dirty="0" smtClean="0">
                    <a:solidFill>
                      <a:schemeClr val="bg2"/>
                    </a:solidFill>
                  </a:rPr>
                  <a:t>Average number of lung transplants per year</a:t>
                </a:r>
                <a:endParaRPr lang="en-US" sz="1700" dirty="0">
                  <a:solidFill>
                    <a:schemeClr val="bg2"/>
                  </a:solidFill>
                </a:endParaRPr>
              </a:p>
            </c:rich>
          </c:tx>
          <c:layout>
            <c:manualLayout>
              <c:xMode val="edge"/>
              <c:yMode val="edge"/>
              <c:x val="0.25809235128794744"/>
              <c:y val="0.90416203021896713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bg2"/>
            </a:solidFill>
          </a:ln>
        </c:spPr>
        <c:txPr>
          <a:bodyPr rot="0"/>
          <a:lstStyle/>
          <a:p>
            <a:pPr>
              <a:defRPr sz="1500" b="1">
                <a:solidFill>
                  <a:schemeClr val="bg2"/>
                </a:solidFill>
              </a:defRPr>
            </a:pPr>
            <a:endParaRPr lang="en-US"/>
          </a:p>
        </c:txPr>
        <c:crossAx val="650066960"/>
        <c:crosses val="autoZero"/>
        <c:auto val="1"/>
        <c:lblAlgn val="ctr"/>
        <c:lblOffset val="100"/>
        <c:tickLblSkip val="1"/>
        <c:noMultiLvlLbl val="0"/>
      </c:catAx>
      <c:valAx>
        <c:axId val="650066960"/>
        <c:scaling>
          <c:orientation val="minMax"/>
          <c:max val="30"/>
        </c:scaling>
        <c:delete val="0"/>
        <c:axPos val="l"/>
        <c:majorGridlines>
          <c:spPr>
            <a:ln>
              <a:solidFill>
                <a:schemeClr val="bg2"/>
              </a:solidFill>
              <a:prstDash val="sys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700">
                    <a:solidFill>
                      <a:schemeClr val="bg2"/>
                    </a:solidFill>
                  </a:defRPr>
                </a:pPr>
                <a:r>
                  <a:rPr lang="en-US" sz="1700" b="1" i="0" baseline="0" dirty="0" smtClean="0">
                    <a:solidFill>
                      <a:schemeClr val="bg2"/>
                    </a:solidFill>
                  </a:rPr>
                  <a:t>% of Heart-Lung Transplants</a:t>
                </a:r>
                <a:endParaRPr lang="en-US" sz="1700" b="1" i="0" baseline="0" dirty="0">
                  <a:solidFill>
                    <a:schemeClr val="bg2"/>
                  </a:solidFill>
                </a:endParaRPr>
              </a:p>
            </c:rich>
          </c:tx>
          <c:layout>
            <c:manualLayout>
              <c:xMode val="edge"/>
              <c:yMode val="edge"/>
              <c:x val="0"/>
              <c:y val="8.9156937279391807E-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bg2"/>
            </a:solidFill>
          </a:ln>
        </c:spPr>
        <c:txPr>
          <a:bodyPr/>
          <a:lstStyle/>
          <a:p>
            <a:pPr>
              <a:defRPr sz="1500" b="1">
                <a:solidFill>
                  <a:schemeClr val="bg2"/>
                </a:solidFill>
              </a:defRPr>
            </a:pPr>
            <a:endParaRPr lang="en-US"/>
          </a:p>
        </c:txPr>
        <c:crossAx val="650066568"/>
        <c:crosses val="autoZero"/>
        <c:crossBetween val="between"/>
        <c:majorUnit val="5"/>
      </c:valAx>
      <c:spPr>
        <a:noFill/>
        <a:ln>
          <a:solidFill>
            <a:schemeClr val="bg2"/>
          </a:solidFill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7949736371449164E-2"/>
          <c:y val="3.3687664041994754E-2"/>
          <c:w val="0.87737962511323264"/>
          <c:h val="0.81992298093885796"/>
        </c:manualLayout>
      </c:layout>
      <c:scatterChart>
        <c:scatterStyle val="line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Adult (N=3,998)</c:v>
                </c:pt>
              </c:strCache>
            </c:strRef>
          </c:tx>
          <c:spPr>
            <a:ln w="38100">
              <a:solidFill>
                <a:srgbClr val="00B050"/>
              </a:solidFill>
            </a:ln>
          </c:spPr>
          <c:marker>
            <c:symbol val="none"/>
          </c:marker>
          <c:xVal>
            <c:numRef>
              <c:f>Sheet1!$A$2:$A$42</c:f>
              <c:numCache>
                <c:formatCode>General</c:formatCode>
                <c:ptCount val="41"/>
                <c:pt idx="0">
                  <c:v>0</c:v>
                </c:pt>
                <c:pt idx="1">
                  <c:v>8.3299999999999999E-2</c:v>
                </c:pt>
                <c:pt idx="2">
                  <c:v>0.16669999999999999</c:v>
                </c:pt>
                <c:pt idx="3">
                  <c:v>0.25</c:v>
                </c:pt>
                <c:pt idx="4">
                  <c:v>0.33329999999999999</c:v>
                </c:pt>
                <c:pt idx="5">
                  <c:v>0.41670000000000001</c:v>
                </c:pt>
                <c:pt idx="6">
                  <c:v>0.5</c:v>
                </c:pt>
                <c:pt idx="7">
                  <c:v>0.58330000000000004</c:v>
                </c:pt>
                <c:pt idx="8">
                  <c:v>0.66669999999999996</c:v>
                </c:pt>
                <c:pt idx="9">
                  <c:v>0.75</c:v>
                </c:pt>
                <c:pt idx="10">
                  <c:v>0.83330000000000004</c:v>
                </c:pt>
                <c:pt idx="11">
                  <c:v>0.91669999999999996</c:v>
                </c:pt>
                <c:pt idx="12">
                  <c:v>1</c:v>
                </c:pt>
                <c:pt idx="13">
                  <c:v>2</c:v>
                </c:pt>
                <c:pt idx="14">
                  <c:v>3</c:v>
                </c:pt>
                <c:pt idx="15">
                  <c:v>4</c:v>
                </c:pt>
                <c:pt idx="16">
                  <c:v>5</c:v>
                </c:pt>
                <c:pt idx="17">
                  <c:v>6</c:v>
                </c:pt>
                <c:pt idx="18">
                  <c:v>7</c:v>
                </c:pt>
                <c:pt idx="19">
                  <c:v>8</c:v>
                </c:pt>
                <c:pt idx="20">
                  <c:v>9</c:v>
                </c:pt>
                <c:pt idx="21">
                  <c:v>10</c:v>
                </c:pt>
                <c:pt idx="22">
                  <c:v>11</c:v>
                </c:pt>
                <c:pt idx="23">
                  <c:v>12</c:v>
                </c:pt>
                <c:pt idx="24">
                  <c:v>13</c:v>
                </c:pt>
                <c:pt idx="25">
                  <c:v>14</c:v>
                </c:pt>
                <c:pt idx="26">
                  <c:v>15</c:v>
                </c:pt>
                <c:pt idx="27">
                  <c:v>16</c:v>
                </c:pt>
                <c:pt idx="28">
                  <c:v>17</c:v>
                </c:pt>
                <c:pt idx="29">
                  <c:v>18</c:v>
                </c:pt>
                <c:pt idx="30">
                  <c:v>19</c:v>
                </c:pt>
                <c:pt idx="31">
                  <c:v>20</c:v>
                </c:pt>
                <c:pt idx="32">
                  <c:v>21</c:v>
                </c:pt>
                <c:pt idx="33">
                  <c:v>22</c:v>
                </c:pt>
                <c:pt idx="34">
                  <c:v>23</c:v>
                </c:pt>
                <c:pt idx="35">
                  <c:v>24</c:v>
                </c:pt>
                <c:pt idx="36">
                  <c:v>25</c:v>
                </c:pt>
                <c:pt idx="37">
                  <c:v>26</c:v>
                </c:pt>
                <c:pt idx="38">
                  <c:v>27</c:v>
                </c:pt>
                <c:pt idx="39">
                  <c:v>28</c:v>
                </c:pt>
                <c:pt idx="40">
                  <c:v>29</c:v>
                </c:pt>
              </c:numCache>
            </c:numRef>
          </c:xVal>
          <c:yVal>
            <c:numRef>
              <c:f>Sheet1!$B$2:$B$42</c:f>
              <c:numCache>
                <c:formatCode>General</c:formatCode>
                <c:ptCount val="41"/>
                <c:pt idx="0">
                  <c:v>100</c:v>
                </c:pt>
                <c:pt idx="1">
                  <c:v>78.787000000000006</c:v>
                </c:pt>
                <c:pt idx="2">
                  <c:v>73.561000000000007</c:v>
                </c:pt>
                <c:pt idx="3">
                  <c:v>71.13</c:v>
                </c:pt>
                <c:pt idx="4">
                  <c:v>69.406000000000006</c:v>
                </c:pt>
                <c:pt idx="5">
                  <c:v>68.036000000000001</c:v>
                </c:pt>
                <c:pt idx="6">
                  <c:v>67.096999999999994</c:v>
                </c:pt>
                <c:pt idx="7">
                  <c:v>66.155000000000001</c:v>
                </c:pt>
                <c:pt idx="8">
                  <c:v>65.519000000000005</c:v>
                </c:pt>
                <c:pt idx="9">
                  <c:v>64.856999999999999</c:v>
                </c:pt>
                <c:pt idx="10">
                  <c:v>64.296000000000006</c:v>
                </c:pt>
                <c:pt idx="11">
                  <c:v>63.582000000000001</c:v>
                </c:pt>
                <c:pt idx="12">
                  <c:v>62.892000000000003</c:v>
                </c:pt>
                <c:pt idx="13">
                  <c:v>55.826000000000001</c:v>
                </c:pt>
                <c:pt idx="14">
                  <c:v>51.472999999999999</c:v>
                </c:pt>
                <c:pt idx="15">
                  <c:v>47.83</c:v>
                </c:pt>
                <c:pt idx="16">
                  <c:v>44.685000000000002</c:v>
                </c:pt>
                <c:pt idx="17">
                  <c:v>42.079000000000001</c:v>
                </c:pt>
                <c:pt idx="18">
                  <c:v>39.941000000000003</c:v>
                </c:pt>
                <c:pt idx="19">
                  <c:v>37.350999999999999</c:v>
                </c:pt>
                <c:pt idx="20">
                  <c:v>34.722999999999999</c:v>
                </c:pt>
                <c:pt idx="21">
                  <c:v>32.143999999999998</c:v>
                </c:pt>
                <c:pt idx="22">
                  <c:v>30.125</c:v>
                </c:pt>
                <c:pt idx="23">
                  <c:v>28.561</c:v>
                </c:pt>
                <c:pt idx="24">
                  <c:v>26.917000000000002</c:v>
                </c:pt>
                <c:pt idx="25">
                  <c:v>25.704000000000001</c:v>
                </c:pt>
                <c:pt idx="26">
                  <c:v>24.152999999999999</c:v>
                </c:pt>
                <c:pt idx="27">
                  <c:v>22.553999999999998</c:v>
                </c:pt>
                <c:pt idx="28">
                  <c:v>21.559000000000001</c:v>
                </c:pt>
                <c:pt idx="29">
                  <c:v>20.434999999999999</c:v>
                </c:pt>
                <c:pt idx="30">
                  <c:v>19.349</c:v>
                </c:pt>
                <c:pt idx="31">
                  <c:v>18.195</c:v>
                </c:pt>
                <c:pt idx="32">
                  <c:v>16.829000000000001</c:v>
                </c:pt>
                <c:pt idx="33">
                  <c:v>15.164999999999999</c:v>
                </c:pt>
                <c:pt idx="34">
                  <c:v>14.42</c:v>
                </c:pt>
                <c:pt idx="35">
                  <c:v>13.272</c:v>
                </c:pt>
                <c:pt idx="36">
                  <c:v>12.178000000000001</c:v>
                </c:pt>
                <c:pt idx="37">
                  <c:v>10.987</c:v>
                </c:pt>
                <c:pt idx="38">
                  <c:v>9.9930000000000003</c:v>
                </c:pt>
                <c:pt idx="39">
                  <c:v>9.6080000000000005</c:v>
                </c:pt>
                <c:pt idx="40">
                  <c:v>9.1280000000000001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85AA-4653-9918-5B2F36592CA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LCL (Adult)</c:v>
                </c:pt>
              </c:strCache>
            </c:strRef>
          </c:tx>
          <c:spPr>
            <a:ln w="41275">
              <a:solidFill>
                <a:srgbClr val="00B050"/>
              </a:solidFill>
              <a:prstDash val="sysDash"/>
            </a:ln>
          </c:spPr>
          <c:marker>
            <c:symbol val="none"/>
          </c:marker>
          <c:xVal>
            <c:numRef>
              <c:f>Sheet1!$A$2:$A$42</c:f>
              <c:numCache>
                <c:formatCode>General</c:formatCode>
                <c:ptCount val="41"/>
                <c:pt idx="0">
                  <c:v>0</c:v>
                </c:pt>
                <c:pt idx="1">
                  <c:v>8.3299999999999999E-2</c:v>
                </c:pt>
                <c:pt idx="2">
                  <c:v>0.16669999999999999</c:v>
                </c:pt>
                <c:pt idx="3">
                  <c:v>0.25</c:v>
                </c:pt>
                <c:pt idx="4">
                  <c:v>0.33329999999999999</c:v>
                </c:pt>
                <c:pt idx="5">
                  <c:v>0.41670000000000001</c:v>
                </c:pt>
                <c:pt idx="6">
                  <c:v>0.5</c:v>
                </c:pt>
                <c:pt idx="7">
                  <c:v>0.58330000000000004</c:v>
                </c:pt>
                <c:pt idx="8">
                  <c:v>0.66669999999999996</c:v>
                </c:pt>
                <c:pt idx="9">
                  <c:v>0.75</c:v>
                </c:pt>
                <c:pt idx="10">
                  <c:v>0.83330000000000004</c:v>
                </c:pt>
                <c:pt idx="11">
                  <c:v>0.91669999999999996</c:v>
                </c:pt>
                <c:pt idx="12">
                  <c:v>1</c:v>
                </c:pt>
                <c:pt idx="13">
                  <c:v>2</c:v>
                </c:pt>
                <c:pt idx="14">
                  <c:v>3</c:v>
                </c:pt>
                <c:pt idx="15">
                  <c:v>4</c:v>
                </c:pt>
                <c:pt idx="16">
                  <c:v>5</c:v>
                </c:pt>
                <c:pt idx="17">
                  <c:v>6</c:v>
                </c:pt>
                <c:pt idx="18">
                  <c:v>7</c:v>
                </c:pt>
                <c:pt idx="19">
                  <c:v>8</c:v>
                </c:pt>
                <c:pt idx="20">
                  <c:v>9</c:v>
                </c:pt>
                <c:pt idx="21">
                  <c:v>10</c:v>
                </c:pt>
                <c:pt idx="22">
                  <c:v>11</c:v>
                </c:pt>
                <c:pt idx="23">
                  <c:v>12</c:v>
                </c:pt>
                <c:pt idx="24">
                  <c:v>13</c:v>
                </c:pt>
                <c:pt idx="25">
                  <c:v>14</c:v>
                </c:pt>
                <c:pt idx="26">
                  <c:v>15</c:v>
                </c:pt>
                <c:pt idx="27">
                  <c:v>16</c:v>
                </c:pt>
                <c:pt idx="28">
                  <c:v>17</c:v>
                </c:pt>
                <c:pt idx="29">
                  <c:v>18</c:v>
                </c:pt>
                <c:pt idx="30">
                  <c:v>19</c:v>
                </c:pt>
                <c:pt idx="31">
                  <c:v>20</c:v>
                </c:pt>
                <c:pt idx="32">
                  <c:v>21</c:v>
                </c:pt>
                <c:pt idx="33">
                  <c:v>22</c:v>
                </c:pt>
                <c:pt idx="34">
                  <c:v>23</c:v>
                </c:pt>
                <c:pt idx="35">
                  <c:v>24</c:v>
                </c:pt>
                <c:pt idx="36">
                  <c:v>25</c:v>
                </c:pt>
                <c:pt idx="37">
                  <c:v>26</c:v>
                </c:pt>
                <c:pt idx="38">
                  <c:v>27</c:v>
                </c:pt>
                <c:pt idx="39">
                  <c:v>28</c:v>
                </c:pt>
                <c:pt idx="40">
                  <c:v>29</c:v>
                </c:pt>
              </c:numCache>
            </c:numRef>
          </c:xVal>
          <c:yVal>
            <c:numRef>
              <c:f>Sheet1!$C$2:$C$42</c:f>
              <c:numCache>
                <c:formatCode>General</c:formatCode>
                <c:ptCount val="41"/>
                <c:pt idx="0">
                  <c:v>100</c:v>
                </c:pt>
                <c:pt idx="1">
                  <c:v>77.484999999999999</c:v>
                </c:pt>
                <c:pt idx="2">
                  <c:v>72.162000000000006</c:v>
                </c:pt>
                <c:pt idx="3">
                  <c:v>69.694999999999993</c:v>
                </c:pt>
                <c:pt idx="4">
                  <c:v>67.947000000000003</c:v>
                </c:pt>
                <c:pt idx="5">
                  <c:v>66.561000000000007</c:v>
                </c:pt>
                <c:pt idx="6">
                  <c:v>65.611000000000004</c:v>
                </c:pt>
                <c:pt idx="7">
                  <c:v>64.66</c:v>
                </c:pt>
                <c:pt idx="8">
                  <c:v>64.016999999999996</c:v>
                </c:pt>
                <c:pt idx="9">
                  <c:v>63.348999999999997</c:v>
                </c:pt>
                <c:pt idx="10">
                  <c:v>62.783000000000001</c:v>
                </c:pt>
                <c:pt idx="11">
                  <c:v>62.063000000000002</c:v>
                </c:pt>
                <c:pt idx="12">
                  <c:v>61.366999999999997</c:v>
                </c:pt>
                <c:pt idx="13">
                  <c:v>54.259</c:v>
                </c:pt>
                <c:pt idx="14">
                  <c:v>49.892000000000003</c:v>
                </c:pt>
                <c:pt idx="15">
                  <c:v>46.243000000000002</c:v>
                </c:pt>
                <c:pt idx="16">
                  <c:v>43.097999999999999</c:v>
                </c:pt>
                <c:pt idx="17">
                  <c:v>40.494999999999997</c:v>
                </c:pt>
                <c:pt idx="18">
                  <c:v>38.360999999999997</c:v>
                </c:pt>
                <c:pt idx="19">
                  <c:v>35.776000000000003</c:v>
                </c:pt>
                <c:pt idx="20">
                  <c:v>33.155000000000001</c:v>
                </c:pt>
                <c:pt idx="21">
                  <c:v>30.587</c:v>
                </c:pt>
                <c:pt idx="22">
                  <c:v>28.577999999999999</c:v>
                </c:pt>
                <c:pt idx="23">
                  <c:v>27.023</c:v>
                </c:pt>
                <c:pt idx="24">
                  <c:v>25.388000000000002</c:v>
                </c:pt>
                <c:pt idx="25">
                  <c:v>24.181999999999999</c:v>
                </c:pt>
                <c:pt idx="26">
                  <c:v>22.64</c:v>
                </c:pt>
                <c:pt idx="27">
                  <c:v>21.05</c:v>
                </c:pt>
                <c:pt idx="28">
                  <c:v>20.059999999999999</c:v>
                </c:pt>
                <c:pt idx="29">
                  <c:v>18.939</c:v>
                </c:pt>
                <c:pt idx="30">
                  <c:v>17.855</c:v>
                </c:pt>
                <c:pt idx="31">
                  <c:v>16.699000000000002</c:v>
                </c:pt>
                <c:pt idx="32">
                  <c:v>15.327</c:v>
                </c:pt>
                <c:pt idx="33">
                  <c:v>13.648</c:v>
                </c:pt>
                <c:pt idx="34">
                  <c:v>12.888999999999999</c:v>
                </c:pt>
                <c:pt idx="35">
                  <c:v>11.705</c:v>
                </c:pt>
                <c:pt idx="36">
                  <c:v>10.563000000000001</c:v>
                </c:pt>
                <c:pt idx="37">
                  <c:v>9.3000000000000007</c:v>
                </c:pt>
                <c:pt idx="38">
                  <c:v>8.2349999999999994</c:v>
                </c:pt>
                <c:pt idx="39">
                  <c:v>7.7889999999999997</c:v>
                </c:pt>
                <c:pt idx="40">
                  <c:v>7.2119999999999997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85AA-4653-9918-5B2F36592CA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UCL (Adult)</c:v>
                </c:pt>
              </c:strCache>
            </c:strRef>
          </c:tx>
          <c:spPr>
            <a:ln w="41275">
              <a:solidFill>
                <a:srgbClr val="00B050"/>
              </a:solidFill>
              <a:prstDash val="sysDash"/>
            </a:ln>
          </c:spPr>
          <c:marker>
            <c:symbol val="none"/>
          </c:marker>
          <c:xVal>
            <c:numRef>
              <c:f>Sheet1!$A$2:$A$42</c:f>
              <c:numCache>
                <c:formatCode>General</c:formatCode>
                <c:ptCount val="41"/>
                <c:pt idx="0">
                  <c:v>0</c:v>
                </c:pt>
                <c:pt idx="1">
                  <c:v>8.3299999999999999E-2</c:v>
                </c:pt>
                <c:pt idx="2">
                  <c:v>0.16669999999999999</c:v>
                </c:pt>
                <c:pt idx="3">
                  <c:v>0.25</c:v>
                </c:pt>
                <c:pt idx="4">
                  <c:v>0.33329999999999999</c:v>
                </c:pt>
                <c:pt idx="5">
                  <c:v>0.41670000000000001</c:v>
                </c:pt>
                <c:pt idx="6">
                  <c:v>0.5</c:v>
                </c:pt>
                <c:pt idx="7">
                  <c:v>0.58330000000000004</c:v>
                </c:pt>
                <c:pt idx="8">
                  <c:v>0.66669999999999996</c:v>
                </c:pt>
                <c:pt idx="9">
                  <c:v>0.75</c:v>
                </c:pt>
                <c:pt idx="10">
                  <c:v>0.83330000000000004</c:v>
                </c:pt>
                <c:pt idx="11">
                  <c:v>0.91669999999999996</c:v>
                </c:pt>
                <c:pt idx="12">
                  <c:v>1</c:v>
                </c:pt>
                <c:pt idx="13">
                  <c:v>2</c:v>
                </c:pt>
                <c:pt idx="14">
                  <c:v>3</c:v>
                </c:pt>
                <c:pt idx="15">
                  <c:v>4</c:v>
                </c:pt>
                <c:pt idx="16">
                  <c:v>5</c:v>
                </c:pt>
                <c:pt idx="17">
                  <c:v>6</c:v>
                </c:pt>
                <c:pt idx="18">
                  <c:v>7</c:v>
                </c:pt>
                <c:pt idx="19">
                  <c:v>8</c:v>
                </c:pt>
                <c:pt idx="20">
                  <c:v>9</c:v>
                </c:pt>
                <c:pt idx="21">
                  <c:v>10</c:v>
                </c:pt>
                <c:pt idx="22">
                  <c:v>11</c:v>
                </c:pt>
                <c:pt idx="23">
                  <c:v>12</c:v>
                </c:pt>
                <c:pt idx="24">
                  <c:v>13</c:v>
                </c:pt>
                <c:pt idx="25">
                  <c:v>14</c:v>
                </c:pt>
                <c:pt idx="26">
                  <c:v>15</c:v>
                </c:pt>
                <c:pt idx="27">
                  <c:v>16</c:v>
                </c:pt>
                <c:pt idx="28">
                  <c:v>17</c:v>
                </c:pt>
                <c:pt idx="29">
                  <c:v>18</c:v>
                </c:pt>
                <c:pt idx="30">
                  <c:v>19</c:v>
                </c:pt>
                <c:pt idx="31">
                  <c:v>20</c:v>
                </c:pt>
                <c:pt idx="32">
                  <c:v>21</c:v>
                </c:pt>
                <c:pt idx="33">
                  <c:v>22</c:v>
                </c:pt>
                <c:pt idx="34">
                  <c:v>23</c:v>
                </c:pt>
                <c:pt idx="35">
                  <c:v>24</c:v>
                </c:pt>
                <c:pt idx="36">
                  <c:v>25</c:v>
                </c:pt>
                <c:pt idx="37">
                  <c:v>26</c:v>
                </c:pt>
                <c:pt idx="38">
                  <c:v>27</c:v>
                </c:pt>
                <c:pt idx="39">
                  <c:v>28</c:v>
                </c:pt>
                <c:pt idx="40">
                  <c:v>29</c:v>
                </c:pt>
              </c:numCache>
            </c:numRef>
          </c:xVal>
          <c:yVal>
            <c:numRef>
              <c:f>Sheet1!$D$2:$D$42</c:f>
              <c:numCache>
                <c:formatCode>General</c:formatCode>
                <c:ptCount val="41"/>
                <c:pt idx="0">
                  <c:v>100</c:v>
                </c:pt>
                <c:pt idx="1">
                  <c:v>80.024000000000001</c:v>
                </c:pt>
                <c:pt idx="2">
                  <c:v>74.903000000000006</c:v>
                </c:pt>
                <c:pt idx="3">
                  <c:v>72.512</c:v>
                </c:pt>
                <c:pt idx="4">
                  <c:v>70.813000000000002</c:v>
                </c:pt>
                <c:pt idx="5">
                  <c:v>69.462000000000003</c:v>
                </c:pt>
                <c:pt idx="6">
                  <c:v>68.534000000000006</c:v>
                </c:pt>
                <c:pt idx="7">
                  <c:v>67.603999999999999</c:v>
                </c:pt>
                <c:pt idx="8">
                  <c:v>66.974999999999994</c:v>
                </c:pt>
                <c:pt idx="9">
                  <c:v>66.319999999999993</c:v>
                </c:pt>
                <c:pt idx="10">
                  <c:v>65.766000000000005</c:v>
                </c:pt>
                <c:pt idx="11">
                  <c:v>65.058999999999997</c:v>
                </c:pt>
                <c:pt idx="12">
                  <c:v>64.375</c:v>
                </c:pt>
                <c:pt idx="13">
                  <c:v>57.363</c:v>
                </c:pt>
                <c:pt idx="14">
                  <c:v>53.029000000000003</c:v>
                </c:pt>
                <c:pt idx="15">
                  <c:v>49.396999999999998</c:v>
                </c:pt>
                <c:pt idx="16">
                  <c:v>46.258000000000003</c:v>
                </c:pt>
                <c:pt idx="17">
                  <c:v>43.654000000000003</c:v>
                </c:pt>
                <c:pt idx="18">
                  <c:v>41.517000000000003</c:v>
                </c:pt>
                <c:pt idx="19">
                  <c:v>38.924999999999997</c:v>
                </c:pt>
                <c:pt idx="20">
                  <c:v>36.293999999999997</c:v>
                </c:pt>
                <c:pt idx="21">
                  <c:v>33.71</c:v>
                </c:pt>
                <c:pt idx="22">
                  <c:v>31.686</c:v>
                </c:pt>
                <c:pt idx="23">
                  <c:v>30.116</c:v>
                </c:pt>
                <c:pt idx="24">
                  <c:v>28.466999999999999</c:v>
                </c:pt>
                <c:pt idx="25">
                  <c:v>27.25</c:v>
                </c:pt>
                <c:pt idx="26">
                  <c:v>25.693999999999999</c:v>
                </c:pt>
                <c:pt idx="27">
                  <c:v>24.091000000000001</c:v>
                </c:pt>
                <c:pt idx="28">
                  <c:v>23.096</c:v>
                </c:pt>
                <c:pt idx="29">
                  <c:v>21.972000000000001</c:v>
                </c:pt>
                <c:pt idx="30">
                  <c:v>20.888000000000002</c:v>
                </c:pt>
                <c:pt idx="31">
                  <c:v>19.742999999999999</c:v>
                </c:pt>
                <c:pt idx="32">
                  <c:v>18.393000000000001</c:v>
                </c:pt>
                <c:pt idx="33">
                  <c:v>16.756</c:v>
                </c:pt>
                <c:pt idx="34">
                  <c:v>16.033999999999999</c:v>
                </c:pt>
                <c:pt idx="35">
                  <c:v>14.939</c:v>
                </c:pt>
                <c:pt idx="36">
                  <c:v>13.914</c:v>
                </c:pt>
                <c:pt idx="37">
                  <c:v>12.829000000000001</c:v>
                </c:pt>
                <c:pt idx="38">
                  <c:v>11.944000000000001</c:v>
                </c:pt>
                <c:pt idx="39">
                  <c:v>11.648999999999999</c:v>
                </c:pt>
                <c:pt idx="40">
                  <c:v>11.311999999999999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85AA-4653-9918-5B2F36592CAF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Pediatric (N=726)</c:v>
                </c:pt>
              </c:strCache>
            </c:strRef>
          </c:tx>
          <c:spPr>
            <a:ln w="41275">
              <a:solidFill>
                <a:srgbClr val="00B0F0"/>
              </a:solidFill>
            </a:ln>
          </c:spPr>
          <c:marker>
            <c:symbol val="none"/>
          </c:marker>
          <c:xVal>
            <c:numRef>
              <c:f>Sheet1!$A$2:$A$42</c:f>
              <c:numCache>
                <c:formatCode>General</c:formatCode>
                <c:ptCount val="41"/>
                <c:pt idx="0">
                  <c:v>0</c:v>
                </c:pt>
                <c:pt idx="1">
                  <c:v>8.3299999999999999E-2</c:v>
                </c:pt>
                <c:pt idx="2">
                  <c:v>0.16669999999999999</c:v>
                </c:pt>
                <c:pt idx="3">
                  <c:v>0.25</c:v>
                </c:pt>
                <c:pt idx="4">
                  <c:v>0.33329999999999999</c:v>
                </c:pt>
                <c:pt idx="5">
                  <c:v>0.41670000000000001</c:v>
                </c:pt>
                <c:pt idx="6">
                  <c:v>0.5</c:v>
                </c:pt>
                <c:pt idx="7">
                  <c:v>0.58330000000000004</c:v>
                </c:pt>
                <c:pt idx="8">
                  <c:v>0.66669999999999996</c:v>
                </c:pt>
                <c:pt idx="9">
                  <c:v>0.75</c:v>
                </c:pt>
                <c:pt idx="10">
                  <c:v>0.83330000000000004</c:v>
                </c:pt>
                <c:pt idx="11">
                  <c:v>0.91669999999999996</c:v>
                </c:pt>
                <c:pt idx="12">
                  <c:v>1</c:v>
                </c:pt>
                <c:pt idx="13">
                  <c:v>2</c:v>
                </c:pt>
                <c:pt idx="14">
                  <c:v>3</c:v>
                </c:pt>
                <c:pt idx="15">
                  <c:v>4</c:v>
                </c:pt>
                <c:pt idx="16">
                  <c:v>5</c:v>
                </c:pt>
                <c:pt idx="17">
                  <c:v>6</c:v>
                </c:pt>
                <c:pt idx="18">
                  <c:v>7</c:v>
                </c:pt>
                <c:pt idx="19">
                  <c:v>8</c:v>
                </c:pt>
                <c:pt idx="20">
                  <c:v>9</c:v>
                </c:pt>
                <c:pt idx="21">
                  <c:v>10</c:v>
                </c:pt>
                <c:pt idx="22">
                  <c:v>11</c:v>
                </c:pt>
                <c:pt idx="23">
                  <c:v>12</c:v>
                </c:pt>
                <c:pt idx="24">
                  <c:v>13</c:v>
                </c:pt>
                <c:pt idx="25">
                  <c:v>14</c:v>
                </c:pt>
                <c:pt idx="26">
                  <c:v>15</c:v>
                </c:pt>
                <c:pt idx="27">
                  <c:v>16</c:v>
                </c:pt>
                <c:pt idx="28">
                  <c:v>17</c:v>
                </c:pt>
                <c:pt idx="29">
                  <c:v>18</c:v>
                </c:pt>
                <c:pt idx="30">
                  <c:v>19</c:v>
                </c:pt>
                <c:pt idx="31">
                  <c:v>20</c:v>
                </c:pt>
                <c:pt idx="32">
                  <c:v>21</c:v>
                </c:pt>
                <c:pt idx="33">
                  <c:v>22</c:v>
                </c:pt>
                <c:pt idx="34">
                  <c:v>23</c:v>
                </c:pt>
                <c:pt idx="35">
                  <c:v>24</c:v>
                </c:pt>
                <c:pt idx="36">
                  <c:v>25</c:v>
                </c:pt>
                <c:pt idx="37">
                  <c:v>26</c:v>
                </c:pt>
                <c:pt idx="38">
                  <c:v>27</c:v>
                </c:pt>
                <c:pt idx="39">
                  <c:v>28</c:v>
                </c:pt>
                <c:pt idx="40">
                  <c:v>29</c:v>
                </c:pt>
              </c:numCache>
            </c:numRef>
          </c:xVal>
          <c:yVal>
            <c:numRef>
              <c:f>Sheet1!$E$2:$E$42</c:f>
              <c:numCache>
                <c:formatCode>General</c:formatCode>
                <c:ptCount val="41"/>
                <c:pt idx="0">
                  <c:v>100</c:v>
                </c:pt>
                <c:pt idx="1">
                  <c:v>84.662000000000006</c:v>
                </c:pt>
                <c:pt idx="2">
                  <c:v>77.962000000000003</c:v>
                </c:pt>
                <c:pt idx="3">
                  <c:v>75.429000000000002</c:v>
                </c:pt>
                <c:pt idx="4">
                  <c:v>74.302999999999997</c:v>
                </c:pt>
                <c:pt idx="5">
                  <c:v>72.614000000000004</c:v>
                </c:pt>
                <c:pt idx="6">
                  <c:v>70.644000000000005</c:v>
                </c:pt>
                <c:pt idx="7">
                  <c:v>70.363</c:v>
                </c:pt>
                <c:pt idx="8">
                  <c:v>69.516000000000005</c:v>
                </c:pt>
                <c:pt idx="9">
                  <c:v>69.090999999999994</c:v>
                </c:pt>
                <c:pt idx="10">
                  <c:v>68.382999999999996</c:v>
                </c:pt>
                <c:pt idx="11">
                  <c:v>67.674000000000007</c:v>
                </c:pt>
                <c:pt idx="12">
                  <c:v>66.534999999999997</c:v>
                </c:pt>
                <c:pt idx="13">
                  <c:v>56.390999999999998</c:v>
                </c:pt>
                <c:pt idx="14">
                  <c:v>50.415999999999997</c:v>
                </c:pt>
                <c:pt idx="15">
                  <c:v>45.008000000000003</c:v>
                </c:pt>
                <c:pt idx="16">
                  <c:v>41.703000000000003</c:v>
                </c:pt>
                <c:pt idx="17">
                  <c:v>38.057000000000002</c:v>
                </c:pt>
                <c:pt idx="18">
                  <c:v>35.51</c:v>
                </c:pt>
                <c:pt idx="19">
                  <c:v>32.982999999999997</c:v>
                </c:pt>
                <c:pt idx="20">
                  <c:v>31.132000000000001</c:v>
                </c:pt>
                <c:pt idx="21">
                  <c:v>30.071000000000002</c:v>
                </c:pt>
                <c:pt idx="22">
                  <c:v>28.053999999999998</c:v>
                </c:pt>
                <c:pt idx="23">
                  <c:v>25.920999999999999</c:v>
                </c:pt>
                <c:pt idx="24">
                  <c:v>23.847999999999999</c:v>
                </c:pt>
                <c:pt idx="25">
                  <c:v>22.498999999999999</c:v>
                </c:pt>
                <c:pt idx="26">
                  <c:v>21.648</c:v>
                </c:pt>
                <c:pt idx="27">
                  <c:v>20.748999999999999</c:v>
                </c:pt>
                <c:pt idx="28">
                  <c:v>18.707999999999998</c:v>
                </c:pt>
                <c:pt idx="29">
                  <c:v>17.945</c:v>
                </c:pt>
                <c:pt idx="30">
                  <c:v>16.681999999999999</c:v>
                </c:pt>
                <c:pt idx="31">
                  <c:v>16.231999999999999</c:v>
                </c:pt>
                <c:pt idx="32">
                  <c:v>15.74</c:v>
                </c:pt>
                <c:pt idx="33">
                  <c:v>14.69</c:v>
                </c:pt>
                <c:pt idx="34">
                  <c:v>14.052</c:v>
                </c:pt>
                <c:pt idx="35">
                  <c:v>14.052</c:v>
                </c:pt>
                <c:pt idx="36">
                  <c:v>12.323</c:v>
                </c:pt>
                <c:pt idx="37">
                  <c:v>#N/A</c:v>
                </c:pt>
                <c:pt idx="38">
                  <c:v>#N/A</c:v>
                </c:pt>
                <c:pt idx="39">
                  <c:v>#N/A</c:v>
                </c:pt>
                <c:pt idx="40">
                  <c:v>#N/A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85AA-4653-9918-5B2F36592CAF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LCL (Pediatric)</c:v>
                </c:pt>
              </c:strCache>
            </c:strRef>
          </c:tx>
          <c:spPr>
            <a:ln w="41275">
              <a:solidFill>
                <a:srgbClr val="00B0F0"/>
              </a:solidFill>
              <a:prstDash val="sysDash"/>
            </a:ln>
          </c:spPr>
          <c:marker>
            <c:symbol val="none"/>
          </c:marker>
          <c:xVal>
            <c:numRef>
              <c:f>Sheet1!$A$2:$A$42</c:f>
              <c:numCache>
                <c:formatCode>General</c:formatCode>
                <c:ptCount val="41"/>
                <c:pt idx="0">
                  <c:v>0</c:v>
                </c:pt>
                <c:pt idx="1">
                  <c:v>8.3299999999999999E-2</c:v>
                </c:pt>
                <c:pt idx="2">
                  <c:v>0.16669999999999999</c:v>
                </c:pt>
                <c:pt idx="3">
                  <c:v>0.25</c:v>
                </c:pt>
                <c:pt idx="4">
                  <c:v>0.33329999999999999</c:v>
                </c:pt>
                <c:pt idx="5">
                  <c:v>0.41670000000000001</c:v>
                </c:pt>
                <c:pt idx="6">
                  <c:v>0.5</c:v>
                </c:pt>
                <c:pt idx="7">
                  <c:v>0.58330000000000004</c:v>
                </c:pt>
                <c:pt idx="8">
                  <c:v>0.66669999999999996</c:v>
                </c:pt>
                <c:pt idx="9">
                  <c:v>0.75</c:v>
                </c:pt>
                <c:pt idx="10">
                  <c:v>0.83330000000000004</c:v>
                </c:pt>
                <c:pt idx="11">
                  <c:v>0.91669999999999996</c:v>
                </c:pt>
                <c:pt idx="12">
                  <c:v>1</c:v>
                </c:pt>
                <c:pt idx="13">
                  <c:v>2</c:v>
                </c:pt>
                <c:pt idx="14">
                  <c:v>3</c:v>
                </c:pt>
                <c:pt idx="15">
                  <c:v>4</c:v>
                </c:pt>
                <c:pt idx="16">
                  <c:v>5</c:v>
                </c:pt>
                <c:pt idx="17">
                  <c:v>6</c:v>
                </c:pt>
                <c:pt idx="18">
                  <c:v>7</c:v>
                </c:pt>
                <c:pt idx="19">
                  <c:v>8</c:v>
                </c:pt>
                <c:pt idx="20">
                  <c:v>9</c:v>
                </c:pt>
                <c:pt idx="21">
                  <c:v>10</c:v>
                </c:pt>
                <c:pt idx="22">
                  <c:v>11</c:v>
                </c:pt>
                <c:pt idx="23">
                  <c:v>12</c:v>
                </c:pt>
                <c:pt idx="24">
                  <c:v>13</c:v>
                </c:pt>
                <c:pt idx="25">
                  <c:v>14</c:v>
                </c:pt>
                <c:pt idx="26">
                  <c:v>15</c:v>
                </c:pt>
                <c:pt idx="27">
                  <c:v>16</c:v>
                </c:pt>
                <c:pt idx="28">
                  <c:v>17</c:v>
                </c:pt>
                <c:pt idx="29">
                  <c:v>18</c:v>
                </c:pt>
                <c:pt idx="30">
                  <c:v>19</c:v>
                </c:pt>
                <c:pt idx="31">
                  <c:v>20</c:v>
                </c:pt>
                <c:pt idx="32">
                  <c:v>21</c:v>
                </c:pt>
                <c:pt idx="33">
                  <c:v>22</c:v>
                </c:pt>
                <c:pt idx="34">
                  <c:v>23</c:v>
                </c:pt>
                <c:pt idx="35">
                  <c:v>24</c:v>
                </c:pt>
                <c:pt idx="36">
                  <c:v>25</c:v>
                </c:pt>
                <c:pt idx="37">
                  <c:v>26</c:v>
                </c:pt>
                <c:pt idx="38">
                  <c:v>27</c:v>
                </c:pt>
                <c:pt idx="39">
                  <c:v>28</c:v>
                </c:pt>
                <c:pt idx="40">
                  <c:v>29</c:v>
                </c:pt>
              </c:numCache>
            </c:numRef>
          </c:xVal>
          <c:yVal>
            <c:numRef>
              <c:f>Sheet1!$F$2:$F$42</c:f>
              <c:numCache>
                <c:formatCode>General</c:formatCode>
                <c:ptCount val="41"/>
                <c:pt idx="0">
                  <c:v>100</c:v>
                </c:pt>
                <c:pt idx="1">
                  <c:v>81.823999999999998</c:v>
                </c:pt>
                <c:pt idx="2">
                  <c:v>74.754999999999995</c:v>
                </c:pt>
                <c:pt idx="3">
                  <c:v>72.114000000000004</c:v>
                </c:pt>
                <c:pt idx="4">
                  <c:v>70.944999999999993</c:v>
                </c:pt>
                <c:pt idx="5">
                  <c:v>69.195999999999998</c:v>
                </c:pt>
                <c:pt idx="6">
                  <c:v>67.164000000000001</c:v>
                </c:pt>
                <c:pt idx="7">
                  <c:v>66.873999999999995</c:v>
                </c:pt>
                <c:pt idx="8">
                  <c:v>66.003</c:v>
                </c:pt>
                <c:pt idx="9">
                  <c:v>65.566999999999993</c:v>
                </c:pt>
                <c:pt idx="10">
                  <c:v>64.840999999999994</c:v>
                </c:pt>
                <c:pt idx="11">
                  <c:v>64.113</c:v>
                </c:pt>
                <c:pt idx="12">
                  <c:v>62.948</c:v>
                </c:pt>
                <c:pt idx="13">
                  <c:v>52.637999999999998</c:v>
                </c:pt>
                <c:pt idx="14">
                  <c:v>46.63</c:v>
                </c:pt>
                <c:pt idx="15">
                  <c:v>41.228999999999999</c:v>
                </c:pt>
                <c:pt idx="16">
                  <c:v>37.944000000000003</c:v>
                </c:pt>
                <c:pt idx="17">
                  <c:v>34.332999999999998</c:v>
                </c:pt>
                <c:pt idx="18">
                  <c:v>31.817</c:v>
                </c:pt>
                <c:pt idx="19">
                  <c:v>29.321999999999999</c:v>
                </c:pt>
                <c:pt idx="20">
                  <c:v>27.495000000000001</c:v>
                </c:pt>
                <c:pt idx="21">
                  <c:v>26.45</c:v>
                </c:pt>
                <c:pt idx="22">
                  <c:v>24.463999999999999</c:v>
                </c:pt>
                <c:pt idx="23">
                  <c:v>22.367000000000001</c:v>
                </c:pt>
                <c:pt idx="24">
                  <c:v>20.327999999999999</c:v>
                </c:pt>
                <c:pt idx="25">
                  <c:v>19.006</c:v>
                </c:pt>
                <c:pt idx="26">
                  <c:v>18.172999999999998</c:v>
                </c:pt>
                <c:pt idx="27">
                  <c:v>17.292000000000002</c:v>
                </c:pt>
                <c:pt idx="28">
                  <c:v>15.276</c:v>
                </c:pt>
                <c:pt idx="29">
                  <c:v>14.516999999999999</c:v>
                </c:pt>
                <c:pt idx="30">
                  <c:v>13.256</c:v>
                </c:pt>
                <c:pt idx="31">
                  <c:v>12.805999999999999</c:v>
                </c:pt>
                <c:pt idx="32">
                  <c:v>12.308999999999999</c:v>
                </c:pt>
                <c:pt idx="33">
                  <c:v>11.249000000000001</c:v>
                </c:pt>
                <c:pt idx="34">
                  <c:v>10.585000000000001</c:v>
                </c:pt>
                <c:pt idx="35">
                  <c:v>10.585000000000001</c:v>
                </c:pt>
                <c:pt idx="36">
                  <c:v>8.6999999999999993</c:v>
                </c:pt>
                <c:pt idx="37">
                  <c:v>#N/A</c:v>
                </c:pt>
                <c:pt idx="38">
                  <c:v>#N/A</c:v>
                </c:pt>
                <c:pt idx="39">
                  <c:v>#N/A</c:v>
                </c:pt>
                <c:pt idx="40">
                  <c:v>#N/A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4-85AA-4653-9918-5B2F36592CAF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UCL (Pediatric)</c:v>
                </c:pt>
              </c:strCache>
            </c:strRef>
          </c:tx>
          <c:spPr>
            <a:ln w="41275">
              <a:solidFill>
                <a:srgbClr val="00B0F0"/>
              </a:solidFill>
              <a:prstDash val="sysDash"/>
            </a:ln>
          </c:spPr>
          <c:marker>
            <c:symbol val="none"/>
          </c:marker>
          <c:xVal>
            <c:numRef>
              <c:f>Sheet1!$A$2:$A$42</c:f>
              <c:numCache>
                <c:formatCode>General</c:formatCode>
                <c:ptCount val="41"/>
                <c:pt idx="0">
                  <c:v>0</c:v>
                </c:pt>
                <c:pt idx="1">
                  <c:v>8.3299999999999999E-2</c:v>
                </c:pt>
                <c:pt idx="2">
                  <c:v>0.16669999999999999</c:v>
                </c:pt>
                <c:pt idx="3">
                  <c:v>0.25</c:v>
                </c:pt>
                <c:pt idx="4">
                  <c:v>0.33329999999999999</c:v>
                </c:pt>
                <c:pt idx="5">
                  <c:v>0.41670000000000001</c:v>
                </c:pt>
                <c:pt idx="6">
                  <c:v>0.5</c:v>
                </c:pt>
                <c:pt idx="7">
                  <c:v>0.58330000000000004</c:v>
                </c:pt>
                <c:pt idx="8">
                  <c:v>0.66669999999999996</c:v>
                </c:pt>
                <c:pt idx="9">
                  <c:v>0.75</c:v>
                </c:pt>
                <c:pt idx="10">
                  <c:v>0.83330000000000004</c:v>
                </c:pt>
                <c:pt idx="11">
                  <c:v>0.91669999999999996</c:v>
                </c:pt>
                <c:pt idx="12">
                  <c:v>1</c:v>
                </c:pt>
                <c:pt idx="13">
                  <c:v>2</c:v>
                </c:pt>
                <c:pt idx="14">
                  <c:v>3</c:v>
                </c:pt>
                <c:pt idx="15">
                  <c:v>4</c:v>
                </c:pt>
                <c:pt idx="16">
                  <c:v>5</c:v>
                </c:pt>
                <c:pt idx="17">
                  <c:v>6</c:v>
                </c:pt>
                <c:pt idx="18">
                  <c:v>7</c:v>
                </c:pt>
                <c:pt idx="19">
                  <c:v>8</c:v>
                </c:pt>
                <c:pt idx="20">
                  <c:v>9</c:v>
                </c:pt>
                <c:pt idx="21">
                  <c:v>10</c:v>
                </c:pt>
                <c:pt idx="22">
                  <c:v>11</c:v>
                </c:pt>
                <c:pt idx="23">
                  <c:v>12</c:v>
                </c:pt>
                <c:pt idx="24">
                  <c:v>13</c:v>
                </c:pt>
                <c:pt idx="25">
                  <c:v>14</c:v>
                </c:pt>
                <c:pt idx="26">
                  <c:v>15</c:v>
                </c:pt>
                <c:pt idx="27">
                  <c:v>16</c:v>
                </c:pt>
                <c:pt idx="28">
                  <c:v>17</c:v>
                </c:pt>
                <c:pt idx="29">
                  <c:v>18</c:v>
                </c:pt>
                <c:pt idx="30">
                  <c:v>19</c:v>
                </c:pt>
                <c:pt idx="31">
                  <c:v>20</c:v>
                </c:pt>
                <c:pt idx="32">
                  <c:v>21</c:v>
                </c:pt>
                <c:pt idx="33">
                  <c:v>22</c:v>
                </c:pt>
                <c:pt idx="34">
                  <c:v>23</c:v>
                </c:pt>
                <c:pt idx="35">
                  <c:v>24</c:v>
                </c:pt>
                <c:pt idx="36">
                  <c:v>25</c:v>
                </c:pt>
                <c:pt idx="37">
                  <c:v>26</c:v>
                </c:pt>
                <c:pt idx="38">
                  <c:v>27</c:v>
                </c:pt>
                <c:pt idx="39">
                  <c:v>28</c:v>
                </c:pt>
                <c:pt idx="40">
                  <c:v>29</c:v>
                </c:pt>
              </c:numCache>
            </c:numRef>
          </c:xVal>
          <c:yVal>
            <c:numRef>
              <c:f>Sheet1!$G$2:$G$42</c:f>
              <c:numCache>
                <c:formatCode>General</c:formatCode>
                <c:ptCount val="41"/>
                <c:pt idx="0">
                  <c:v>100</c:v>
                </c:pt>
                <c:pt idx="1">
                  <c:v>87.091999999999999</c:v>
                </c:pt>
                <c:pt idx="2">
                  <c:v>80.813999999999993</c:v>
                </c:pt>
                <c:pt idx="3">
                  <c:v>78.41</c:v>
                </c:pt>
                <c:pt idx="4">
                  <c:v>77.337000000000003</c:v>
                </c:pt>
                <c:pt idx="5">
                  <c:v>75.721000000000004</c:v>
                </c:pt>
                <c:pt idx="6">
                  <c:v>73.83</c:v>
                </c:pt>
                <c:pt idx="7">
                  <c:v>73.558999999999997</c:v>
                </c:pt>
                <c:pt idx="8">
                  <c:v>72.742999999999995</c:v>
                </c:pt>
                <c:pt idx="9">
                  <c:v>72.332999999999998</c:v>
                </c:pt>
                <c:pt idx="10">
                  <c:v>71.650000000000006</c:v>
                </c:pt>
                <c:pt idx="11">
                  <c:v>70.963999999999999</c:v>
                </c:pt>
                <c:pt idx="12">
                  <c:v>69.861999999999995</c:v>
                </c:pt>
                <c:pt idx="13">
                  <c:v>59.966999999999999</c:v>
                </c:pt>
                <c:pt idx="14">
                  <c:v>54.076999999999998</c:v>
                </c:pt>
                <c:pt idx="15">
                  <c:v>48.709000000000003</c:v>
                </c:pt>
                <c:pt idx="16">
                  <c:v>45.412999999999997</c:v>
                </c:pt>
                <c:pt idx="17">
                  <c:v>41.768999999999998</c:v>
                </c:pt>
                <c:pt idx="18">
                  <c:v>39.216999999999999</c:v>
                </c:pt>
                <c:pt idx="19">
                  <c:v>36.685000000000002</c:v>
                </c:pt>
                <c:pt idx="20">
                  <c:v>34.831000000000003</c:v>
                </c:pt>
                <c:pt idx="21">
                  <c:v>33.767000000000003</c:v>
                </c:pt>
                <c:pt idx="22">
                  <c:v>31.745999999999999</c:v>
                </c:pt>
                <c:pt idx="23">
                  <c:v>29.606999999999999</c:v>
                </c:pt>
                <c:pt idx="24">
                  <c:v>27.533000000000001</c:v>
                </c:pt>
                <c:pt idx="25">
                  <c:v>26.18</c:v>
                </c:pt>
                <c:pt idx="26">
                  <c:v>25.327999999999999</c:v>
                </c:pt>
                <c:pt idx="27">
                  <c:v>24.431000000000001</c:v>
                </c:pt>
                <c:pt idx="28">
                  <c:v>22.417000000000002</c:v>
                </c:pt>
                <c:pt idx="29">
                  <c:v>21.670999999999999</c:v>
                </c:pt>
                <c:pt idx="30">
                  <c:v>20.452000000000002</c:v>
                </c:pt>
                <c:pt idx="31">
                  <c:v>20.018999999999998</c:v>
                </c:pt>
                <c:pt idx="32">
                  <c:v>19.553999999999998</c:v>
                </c:pt>
                <c:pt idx="33">
                  <c:v>18.568999999999999</c:v>
                </c:pt>
                <c:pt idx="34">
                  <c:v>17.998999999999999</c:v>
                </c:pt>
                <c:pt idx="35">
                  <c:v>17.998999999999999</c:v>
                </c:pt>
                <c:pt idx="36">
                  <c:v>16.609000000000002</c:v>
                </c:pt>
                <c:pt idx="37">
                  <c:v>#N/A</c:v>
                </c:pt>
                <c:pt idx="38">
                  <c:v>#N/A</c:v>
                </c:pt>
                <c:pt idx="39">
                  <c:v>#N/A</c:v>
                </c:pt>
                <c:pt idx="40">
                  <c:v>#N/A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5-85AA-4653-9918-5B2F36592CA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50067744"/>
        <c:axId val="650068136"/>
      </c:scatterChart>
      <c:valAx>
        <c:axId val="650067744"/>
        <c:scaling>
          <c:orientation val="minMax"/>
          <c:max val="28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 sz="1700">
                    <a:solidFill>
                      <a:schemeClr val="bg2"/>
                    </a:solidFill>
                  </a:defRPr>
                </a:pPr>
                <a:r>
                  <a:rPr lang="en-US" sz="1700" dirty="0" smtClean="0">
                    <a:solidFill>
                      <a:schemeClr val="bg2"/>
                    </a:solidFill>
                  </a:rPr>
                  <a:t>Years</a:t>
                </a:r>
                <a:endParaRPr lang="en-US" sz="1700" dirty="0">
                  <a:solidFill>
                    <a:schemeClr val="bg2"/>
                  </a:solidFill>
                </a:endParaRPr>
              </a:p>
            </c:rich>
          </c:tx>
          <c:layout/>
          <c:overlay val="0"/>
        </c:title>
        <c:numFmt formatCode="#,##0" sourceLinked="0"/>
        <c:majorTickMark val="out"/>
        <c:minorTickMark val="none"/>
        <c:tickLblPos val="nextTo"/>
        <c:spPr>
          <a:ln>
            <a:solidFill>
              <a:schemeClr val="bg2"/>
            </a:solidFill>
          </a:ln>
        </c:spPr>
        <c:txPr>
          <a:bodyPr rot="0"/>
          <a:lstStyle/>
          <a:p>
            <a:pPr>
              <a:defRPr sz="1500" b="1">
                <a:solidFill>
                  <a:schemeClr val="bg2"/>
                </a:solidFill>
              </a:defRPr>
            </a:pPr>
            <a:endParaRPr lang="en-US"/>
          </a:p>
        </c:txPr>
        <c:crossAx val="650068136"/>
        <c:crosses val="autoZero"/>
        <c:crossBetween val="midCat"/>
        <c:majorUnit val="1"/>
      </c:valAx>
      <c:valAx>
        <c:axId val="650068136"/>
        <c:scaling>
          <c:orientation val="minMax"/>
          <c:max val="100"/>
        </c:scaling>
        <c:delete val="0"/>
        <c:axPos val="l"/>
        <c:majorGridlines>
          <c:spPr>
            <a:ln>
              <a:solidFill>
                <a:schemeClr val="bg2"/>
              </a:solidFill>
              <a:prstDash val="sys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700">
                    <a:solidFill>
                      <a:schemeClr val="bg2"/>
                    </a:solidFill>
                  </a:defRPr>
                </a:pPr>
                <a:r>
                  <a:rPr lang="en-US" sz="1700" b="1" i="0" baseline="0" dirty="0" smtClean="0">
                    <a:solidFill>
                      <a:schemeClr val="bg2"/>
                    </a:solidFill>
                  </a:rPr>
                  <a:t>Survival (%)</a:t>
                </a:r>
                <a:endParaRPr lang="en-US" sz="1700" b="1" i="0" baseline="0" dirty="0">
                  <a:solidFill>
                    <a:schemeClr val="bg2"/>
                  </a:solidFill>
                </a:endParaRP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bg2"/>
            </a:solidFill>
          </a:ln>
        </c:spPr>
        <c:txPr>
          <a:bodyPr/>
          <a:lstStyle/>
          <a:p>
            <a:pPr>
              <a:defRPr sz="1500" b="1">
                <a:solidFill>
                  <a:schemeClr val="bg2"/>
                </a:solidFill>
              </a:defRPr>
            </a:pPr>
            <a:endParaRPr lang="en-US"/>
          </a:p>
        </c:txPr>
        <c:crossAx val="650067744"/>
        <c:crosses val="autoZero"/>
        <c:crossBetween val="midCat"/>
        <c:majorUnit val="25"/>
      </c:valAx>
      <c:spPr>
        <a:noFill/>
        <a:ln>
          <a:solidFill>
            <a:schemeClr val="bg2"/>
          </a:solidFill>
        </a:ln>
      </c:spPr>
    </c:plotArea>
    <c:legend>
      <c:legendPos val="t"/>
      <c:legendEntry>
        <c:idx val="1"/>
        <c:delete val="1"/>
      </c:legendEntry>
      <c:legendEntry>
        <c:idx val="2"/>
        <c:delete val="1"/>
      </c:legendEntry>
      <c:legendEntry>
        <c:idx val="4"/>
        <c:delete val="1"/>
      </c:legendEntry>
      <c:legendEntry>
        <c:idx val="5"/>
        <c:delete val="1"/>
      </c:legendEntry>
      <c:layout>
        <c:manualLayout>
          <c:xMode val="edge"/>
          <c:yMode val="edge"/>
          <c:x val="9.7912805147144219E-2"/>
          <c:y val="0.71875"/>
          <c:w val="0.25436659466239286"/>
          <c:h val="0.11844693241469817"/>
        </c:manualLayout>
      </c:layout>
      <c:overlay val="0"/>
      <c:spPr>
        <a:noFill/>
        <a:ln>
          <a:solidFill>
            <a:schemeClr val="bg2"/>
          </a:solidFill>
        </a:ln>
      </c:spPr>
      <c:txPr>
        <a:bodyPr/>
        <a:lstStyle/>
        <a:p>
          <a:pPr>
            <a:defRPr sz="1400" b="1">
              <a:solidFill>
                <a:schemeClr val="bg2"/>
              </a:solidFill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DB252C-2B20-4579-B4F5-6B70C5EC6897}" type="datetimeFigureOut">
              <a:rPr lang="en-US" smtClean="0"/>
              <a:pPr/>
              <a:t>10/12/2018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3FF3A6-B03F-4710-AAA0-E3CB014C4A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9142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531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8041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7072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Pediatric age group included recipients younger than 18 years at the time of transplant.</a:t>
            </a:r>
            <a:endParaRPr lang="en-US" sz="1200" kern="120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Survival was calculated using the Kaplan-Meier method, which incorporates information from all transplants for whom any follow-up has been provided.  Since many patients are still alive and some patients have been lost to follow-up, the survival rates are estimates rather than exact rates because the time of death is not known for all patients.  Therefore, 95% confidence limits are provided about the survival rate estimate; the survival rate shown is the best estimate but the true rate will most likely fall within these limits.</a:t>
            </a:r>
          </a:p>
          <a:p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median survival is the estimated time point at which 50% of all of the recipients have died.  The conditional median survival is the estimated time point at which 50% of the recipients who survive to at least 1 year have died.  Because the decline in survival is greatest during the first year following transplantation, the conditional survival provides a more realistic expectation of survival time for recipients who survive the early post-transplant period.</a:t>
            </a:r>
          </a:p>
          <a:p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Survival rates were compared using the log-rank test statistic.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044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3600" baseline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b="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5000"/>
        <a:buFont typeface="Webdings" charset="2"/>
        <a:buChar char="&lt;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Times" charset="0"/>
        <a:buChar char="•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Times" charset="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Times" charset="0"/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Times" charset="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Times" charset="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Times" charset="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Times" charset="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Times" charset="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2130425"/>
            <a:ext cx="8839200" cy="1470025"/>
          </a:xfrm>
        </p:spPr>
        <p:txBody>
          <a:bodyPr/>
          <a:lstStyle/>
          <a:p>
            <a:r>
              <a:rPr lang="en-US" sz="4000" dirty="0" smtClean="0">
                <a:solidFill>
                  <a:srgbClr val="002060"/>
                </a:solidFill>
              </a:rPr>
              <a:t>HEART-LUNG TRANSPLANTATION</a:t>
            </a:r>
            <a:endParaRPr lang="en-US" sz="4000" dirty="0">
              <a:solidFill>
                <a:srgbClr val="00206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Overall</a:t>
            </a:r>
            <a:endParaRPr lang="en-US" dirty="0">
              <a:solidFill>
                <a:srgbClr val="002060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2" y="6146792"/>
            <a:ext cx="4715932" cy="711201"/>
            <a:chOff x="2" y="6146792"/>
            <a:chExt cx="4715932" cy="711201"/>
          </a:xfrm>
        </p:grpSpPr>
        <p:grpSp>
          <p:nvGrpSpPr>
            <p:cNvPr id="15" name="Group 14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7" name="Picture 16"/>
              <p:cNvPicPr>
                <a:picLocks noChangeAspect="1"/>
              </p:cNvPicPr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  <a:ln>
                <a:solidFill>
                  <a:schemeClr val="bg2"/>
                </a:solidFill>
              </a:ln>
            </p:spPr>
          </p:pic>
          <p:sp>
            <p:nvSpPr>
              <p:cNvPr id="18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100" b="1" smtClean="0">
                    <a:solidFill>
                      <a:schemeClr val="bg1"/>
                    </a:solidFill>
                    <a:latin typeface="Arial"/>
                    <a:cs typeface="Arial"/>
                  </a:rPr>
                  <a:t>2018</a:t>
                </a:r>
                <a:endParaRPr lang="en-US" sz="2100" b="1" dirty="0">
                  <a:solidFill>
                    <a:schemeClr val="bg1"/>
                  </a:solidFill>
                  <a:latin typeface="Arial"/>
                  <a:cs typeface="Arial"/>
                </a:endParaRPr>
              </a:p>
            </p:txBody>
          </p:sp>
        </p:grpSp>
        <p:sp>
          <p:nvSpPr>
            <p:cNvPr id="16" name="logo_citation"/>
            <p:cNvSpPr txBox="1"/>
            <p:nvPr/>
          </p:nvSpPr>
          <p:spPr>
            <a:xfrm>
              <a:off x="2766436" y="6605562"/>
              <a:ext cx="1938528" cy="230832"/>
            </a:xfrm>
            <a:prstGeom prst="rect">
              <a:avLst/>
            </a:prstGeom>
            <a:noFill/>
            <a:ln>
              <a:solidFill>
                <a:srgbClr val="FFFFFF"/>
              </a:solidFill>
            </a:ln>
          </p:spPr>
          <p:txBody>
            <a:bodyPr wrap="square" lIns="27432" tIns="45720" rIns="0" rtlCol="0" anchor="ctr" anchorCtr="0">
              <a:spAutoFit/>
            </a:bodyPr>
            <a:lstStyle/>
            <a:p>
              <a:r>
                <a:rPr lang="en-US" sz="900" b="1" dirty="0" smtClean="0">
                  <a:solidFill>
                    <a:schemeClr val="bg1"/>
                  </a:solidFill>
                  <a:latin typeface="Arial"/>
                  <a:cs typeface="Arial"/>
                </a:rPr>
                <a:t>JHLT. 2018 Oct; 37(10): 1155-1206</a:t>
              </a:r>
              <a:endParaRPr lang="en-US" sz="9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05101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382000" cy="1143000"/>
          </a:xfrm>
        </p:spPr>
        <p:txBody>
          <a:bodyPr/>
          <a:lstStyle/>
          <a:p>
            <a:r>
              <a:rPr lang="en-US" sz="2600" dirty="0" smtClean="0">
                <a:solidFill>
                  <a:srgbClr val="002060"/>
                </a:solidFill>
              </a:rPr>
              <a:t>Adult and Pediatric Heart-Lung Transplants</a:t>
            </a:r>
            <a:br>
              <a:rPr lang="en-US" sz="2600" dirty="0" smtClean="0">
                <a:solidFill>
                  <a:srgbClr val="002060"/>
                </a:solidFill>
              </a:rPr>
            </a:br>
            <a:r>
              <a:rPr lang="en-US" sz="2400" dirty="0" smtClean="0">
                <a:solidFill>
                  <a:srgbClr val="002060"/>
                </a:solidFill>
              </a:rPr>
              <a:t>Number of Transplants Reported by Location and Year</a:t>
            </a:r>
            <a:endParaRPr lang="en-US" sz="2400" dirty="0">
              <a:solidFill>
                <a:srgbClr val="00206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57091825"/>
              </p:ext>
            </p:extLst>
          </p:nvPr>
        </p:nvGraphicFramePr>
        <p:xfrm>
          <a:off x="228600" y="1143000"/>
          <a:ext cx="8610600" cy="464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953000" y="5715000"/>
            <a:ext cx="4038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rgbClr val="002060"/>
                </a:solidFill>
              </a:rPr>
              <a:t>NOTE: This figure includes only the heart-lung transplants that are reported to the ISHLT Transplant Registry.  As such, this should not be construed as evidence that the number of heart-lung transplants worldwide has declined in recent years.</a:t>
            </a:r>
            <a:endParaRPr lang="en-US" dirty="0">
              <a:solidFill>
                <a:srgbClr val="002060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2" y="6146792"/>
            <a:ext cx="4715932" cy="711201"/>
            <a:chOff x="2" y="6146792"/>
            <a:chExt cx="4715932" cy="711201"/>
          </a:xfrm>
        </p:grpSpPr>
        <p:grpSp>
          <p:nvGrpSpPr>
            <p:cNvPr id="13" name="Group 12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5" name="Picture 14"/>
              <p:cNvPicPr>
                <a:picLocks noChangeAspect="1"/>
              </p:cNvPicPr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  <a:ln>
                <a:solidFill>
                  <a:schemeClr val="bg2"/>
                </a:solidFill>
              </a:ln>
            </p:spPr>
          </p:pic>
          <p:sp>
            <p:nvSpPr>
              <p:cNvPr id="19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100" b="1" smtClean="0">
                    <a:solidFill>
                      <a:schemeClr val="bg1"/>
                    </a:solidFill>
                    <a:latin typeface="Arial"/>
                    <a:cs typeface="Arial"/>
                  </a:rPr>
                  <a:t>2018</a:t>
                </a:r>
                <a:endParaRPr lang="en-US" sz="2100" b="1" dirty="0">
                  <a:solidFill>
                    <a:schemeClr val="bg1"/>
                  </a:solidFill>
                  <a:latin typeface="Arial"/>
                  <a:cs typeface="Arial"/>
                </a:endParaRPr>
              </a:p>
            </p:txBody>
          </p:sp>
        </p:grpSp>
        <p:sp>
          <p:nvSpPr>
            <p:cNvPr id="14" name="logo_citation"/>
            <p:cNvSpPr txBox="1"/>
            <p:nvPr/>
          </p:nvSpPr>
          <p:spPr>
            <a:xfrm>
              <a:off x="2766436" y="6605562"/>
              <a:ext cx="1938528" cy="230832"/>
            </a:xfrm>
            <a:prstGeom prst="rect">
              <a:avLst/>
            </a:prstGeom>
            <a:noFill/>
            <a:ln>
              <a:solidFill>
                <a:srgbClr val="FFFFFF"/>
              </a:solidFill>
            </a:ln>
          </p:spPr>
          <p:txBody>
            <a:bodyPr wrap="square" lIns="27432" tIns="45720" rIns="0" rtlCol="0" anchor="ctr" anchorCtr="0">
              <a:spAutoFit/>
            </a:bodyPr>
            <a:lstStyle/>
            <a:p>
              <a:r>
                <a:rPr lang="en-US" sz="900" b="1" dirty="0" smtClean="0">
                  <a:solidFill>
                    <a:schemeClr val="bg1"/>
                  </a:solidFill>
                  <a:latin typeface="Arial"/>
                  <a:cs typeface="Arial"/>
                </a:rPr>
                <a:t>JHLT. 2018 Oct; 37(10): 1155-1206</a:t>
              </a:r>
              <a:endParaRPr lang="en-US" sz="9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65903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228600" y="1219200"/>
          <a:ext cx="8701813" cy="5181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7" name="Title 1"/>
          <p:cNvSpPr txBox="1">
            <a:spLocks/>
          </p:cNvSpPr>
          <p:nvPr/>
        </p:nvSpPr>
        <p:spPr bwMode="auto">
          <a:xfrm>
            <a:off x="233565" y="122256"/>
            <a:ext cx="87630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" tIns="45720" rIns="9144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sz="2600" kern="0" dirty="0" smtClean="0">
                <a:solidFill>
                  <a:srgbClr val="002060"/>
                </a:solidFill>
              </a:rPr>
              <a:t>Adult and Pediatric Heart-Lung Transplants</a:t>
            </a:r>
            <a:br>
              <a:rPr lang="en-US" sz="2600" kern="0" dirty="0" smtClean="0">
                <a:solidFill>
                  <a:srgbClr val="002060"/>
                </a:solidFill>
              </a:rPr>
            </a:br>
            <a:endParaRPr lang="en-US" sz="2000" kern="0" dirty="0">
              <a:solidFill>
                <a:srgbClr val="002060"/>
              </a:solidFill>
            </a:endParaRPr>
          </a:p>
        </p:txBody>
      </p:sp>
      <p:sp>
        <p:nvSpPr>
          <p:cNvPr id="3" name="Title 2"/>
          <p:cNvSpPr txBox="1"/>
          <p:nvPr/>
        </p:nvSpPr>
        <p:spPr>
          <a:xfrm>
            <a:off x="314848" y="742463"/>
            <a:ext cx="3657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kern="0" dirty="0">
                <a:solidFill>
                  <a:srgbClr val="002060"/>
                </a:solidFill>
              </a:rPr>
              <a:t>Average Center </a:t>
            </a:r>
            <a:r>
              <a:rPr lang="en-US" sz="2400" b="1" kern="0" dirty="0" smtClean="0">
                <a:solidFill>
                  <a:srgbClr val="002060"/>
                </a:solidFill>
              </a:rPr>
              <a:t>Volume</a:t>
            </a:r>
            <a:endParaRPr lang="en-US" sz="2400" b="1" kern="0" dirty="0">
              <a:solidFill>
                <a:srgbClr val="002060"/>
              </a:solidFill>
            </a:endParaRPr>
          </a:p>
        </p:txBody>
      </p:sp>
      <p:sp>
        <p:nvSpPr>
          <p:cNvPr id="18" name="title_cohort"/>
          <p:cNvSpPr txBox="1"/>
          <p:nvPr/>
        </p:nvSpPr>
        <p:spPr>
          <a:xfrm>
            <a:off x="3843076" y="782096"/>
            <a:ext cx="5105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kern="0" smtClean="0">
                <a:solidFill>
                  <a:srgbClr val="002060"/>
                </a:solidFill>
              </a:rPr>
              <a:t>(Transplants: 2004 – June 2017)</a:t>
            </a:r>
            <a:endParaRPr lang="en-US" sz="2000" b="1" kern="0" dirty="0">
              <a:solidFill>
                <a:srgbClr val="002060"/>
              </a:solidFill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2" y="6146792"/>
            <a:ext cx="4715932" cy="711201"/>
            <a:chOff x="2" y="6146792"/>
            <a:chExt cx="4715932" cy="711201"/>
          </a:xfrm>
        </p:grpSpPr>
        <p:grpSp>
          <p:nvGrpSpPr>
            <p:cNvPr id="13" name="Group 12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20" name="Picture 19"/>
              <p:cNvPicPr>
                <a:picLocks noChangeAspect="1"/>
              </p:cNvPicPr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  <a:ln>
                <a:solidFill>
                  <a:schemeClr val="bg2"/>
                </a:solidFill>
              </a:ln>
            </p:spPr>
          </p:pic>
          <p:sp>
            <p:nvSpPr>
              <p:cNvPr id="21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100" b="1" smtClean="0">
                    <a:solidFill>
                      <a:schemeClr val="bg1"/>
                    </a:solidFill>
                    <a:latin typeface="Arial"/>
                    <a:cs typeface="Arial"/>
                  </a:rPr>
                  <a:t>2018</a:t>
                </a:r>
                <a:endParaRPr lang="en-US" sz="2100" b="1" dirty="0">
                  <a:solidFill>
                    <a:schemeClr val="bg1"/>
                  </a:solidFill>
                  <a:latin typeface="Arial"/>
                  <a:cs typeface="Arial"/>
                </a:endParaRPr>
              </a:p>
            </p:txBody>
          </p:sp>
        </p:grpSp>
        <p:sp>
          <p:nvSpPr>
            <p:cNvPr id="19" name="logo_citation"/>
            <p:cNvSpPr txBox="1"/>
            <p:nvPr/>
          </p:nvSpPr>
          <p:spPr>
            <a:xfrm>
              <a:off x="2766436" y="6605562"/>
              <a:ext cx="1938528" cy="230832"/>
            </a:xfrm>
            <a:prstGeom prst="rect">
              <a:avLst/>
            </a:prstGeom>
            <a:noFill/>
            <a:ln>
              <a:solidFill>
                <a:srgbClr val="FFFFFF"/>
              </a:solidFill>
            </a:ln>
          </p:spPr>
          <p:txBody>
            <a:bodyPr wrap="square" lIns="27432" tIns="45720" rIns="0" rtlCol="0" anchor="ctr" anchorCtr="0">
              <a:spAutoFit/>
            </a:bodyPr>
            <a:lstStyle/>
            <a:p>
              <a:r>
                <a:rPr lang="en-US" sz="900" b="1" dirty="0" smtClean="0">
                  <a:solidFill>
                    <a:schemeClr val="bg1"/>
                  </a:solidFill>
                  <a:latin typeface="Arial"/>
                  <a:cs typeface="Arial"/>
                </a:rPr>
                <a:t>JHLT. 2018 Oct; 37(10): 1155-1206</a:t>
              </a:r>
              <a:endParaRPr lang="en-US" sz="9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89302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228600" y="1524000"/>
          <a:ext cx="8839200" cy="46227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7" name="Title 1"/>
          <p:cNvSpPr txBox="1">
            <a:spLocks/>
          </p:cNvSpPr>
          <p:nvPr/>
        </p:nvSpPr>
        <p:spPr bwMode="auto">
          <a:xfrm>
            <a:off x="0" y="294185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sz="2600" kern="0" dirty="0" smtClean="0">
                <a:solidFill>
                  <a:srgbClr val="002060"/>
                </a:solidFill>
              </a:rPr>
              <a:t>Adult and Pediatric Heart-Lung Transplants </a:t>
            </a:r>
            <a:br>
              <a:rPr lang="en-US" sz="2600" kern="0" dirty="0" smtClean="0">
                <a:solidFill>
                  <a:srgbClr val="002060"/>
                </a:solidFill>
              </a:rPr>
            </a:br>
            <a:r>
              <a:rPr lang="en-US" sz="2400" kern="0" dirty="0" smtClean="0">
                <a:solidFill>
                  <a:srgbClr val="002060"/>
                </a:solidFill>
              </a:rPr>
              <a:t>Distribution of Transplants by </a:t>
            </a:r>
            <a:r>
              <a:rPr lang="en-US" sz="2400" u="sng" kern="0" dirty="0" smtClean="0">
                <a:solidFill>
                  <a:srgbClr val="002060"/>
                </a:solidFill>
              </a:rPr>
              <a:t>Lung</a:t>
            </a:r>
            <a:r>
              <a:rPr lang="en-US" sz="2400" kern="0" dirty="0" smtClean="0">
                <a:solidFill>
                  <a:srgbClr val="002060"/>
                </a:solidFill>
              </a:rPr>
              <a:t> Center Volume</a:t>
            </a:r>
            <a:br>
              <a:rPr lang="en-US" sz="2400" kern="0" dirty="0" smtClean="0">
                <a:solidFill>
                  <a:srgbClr val="002060"/>
                </a:solidFill>
              </a:rPr>
            </a:br>
            <a:endParaRPr lang="en-US" sz="2000" kern="0" dirty="0">
              <a:solidFill>
                <a:srgbClr val="002060"/>
              </a:solidFill>
            </a:endParaRPr>
          </a:p>
        </p:txBody>
      </p:sp>
      <p:sp>
        <p:nvSpPr>
          <p:cNvPr id="3" name="title_cohort"/>
          <p:cNvSpPr txBox="1"/>
          <p:nvPr/>
        </p:nvSpPr>
        <p:spPr>
          <a:xfrm>
            <a:off x="1828800" y="1037075"/>
            <a:ext cx="5486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kern="0" smtClean="0">
                <a:solidFill>
                  <a:srgbClr val="002060"/>
                </a:solidFill>
              </a:rPr>
              <a:t>(Transplants: 2004 – June 2017)</a:t>
            </a:r>
            <a:endParaRPr lang="en-US" sz="2000" b="1" kern="0" dirty="0">
              <a:solidFill>
                <a:srgbClr val="002060"/>
              </a:solidFill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2" y="6146792"/>
            <a:ext cx="4715932" cy="711201"/>
            <a:chOff x="2" y="6146792"/>
            <a:chExt cx="4715932" cy="711201"/>
          </a:xfrm>
        </p:grpSpPr>
        <p:grpSp>
          <p:nvGrpSpPr>
            <p:cNvPr id="13" name="Group 12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9" name="Picture 18"/>
              <p:cNvPicPr>
                <a:picLocks noChangeAspect="1"/>
              </p:cNvPicPr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  <a:ln>
                <a:solidFill>
                  <a:schemeClr val="bg2"/>
                </a:solidFill>
              </a:ln>
            </p:spPr>
          </p:pic>
          <p:sp>
            <p:nvSpPr>
              <p:cNvPr id="20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100" b="1" smtClean="0">
                    <a:solidFill>
                      <a:schemeClr val="bg1"/>
                    </a:solidFill>
                    <a:latin typeface="Arial"/>
                    <a:cs typeface="Arial"/>
                  </a:rPr>
                  <a:t>2018</a:t>
                </a:r>
                <a:endParaRPr lang="en-US" sz="2100" b="1" dirty="0">
                  <a:solidFill>
                    <a:schemeClr val="bg1"/>
                  </a:solidFill>
                  <a:latin typeface="Arial"/>
                  <a:cs typeface="Arial"/>
                </a:endParaRPr>
              </a:p>
            </p:txBody>
          </p:sp>
        </p:grpSp>
        <p:sp>
          <p:nvSpPr>
            <p:cNvPr id="18" name="logo_citation"/>
            <p:cNvSpPr txBox="1"/>
            <p:nvPr/>
          </p:nvSpPr>
          <p:spPr>
            <a:xfrm>
              <a:off x="2766436" y="6605562"/>
              <a:ext cx="1938528" cy="230832"/>
            </a:xfrm>
            <a:prstGeom prst="rect">
              <a:avLst/>
            </a:prstGeom>
            <a:noFill/>
            <a:ln>
              <a:solidFill>
                <a:srgbClr val="FFFFFF"/>
              </a:solidFill>
            </a:ln>
          </p:spPr>
          <p:txBody>
            <a:bodyPr wrap="square" lIns="27432" tIns="45720" rIns="0" rtlCol="0" anchor="ctr" anchorCtr="0">
              <a:spAutoFit/>
            </a:bodyPr>
            <a:lstStyle/>
            <a:p>
              <a:r>
                <a:rPr lang="en-US" sz="900" b="1" dirty="0" smtClean="0">
                  <a:solidFill>
                    <a:schemeClr val="bg1"/>
                  </a:solidFill>
                  <a:latin typeface="Arial"/>
                  <a:cs typeface="Arial"/>
                </a:rPr>
                <a:t>JHLT. 2018 Oct; 37(10): 1155-1206</a:t>
              </a:r>
              <a:endParaRPr lang="en-US" sz="9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92605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228600" y="1295400"/>
          <a:ext cx="86106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7" name="Title 1"/>
          <p:cNvSpPr txBox="1">
            <a:spLocks/>
          </p:cNvSpPr>
          <p:nvPr/>
        </p:nvSpPr>
        <p:spPr bwMode="auto">
          <a:xfrm>
            <a:off x="0" y="228600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sz="2600" kern="0" dirty="0" smtClean="0">
                <a:solidFill>
                  <a:srgbClr val="002060"/>
                </a:solidFill>
              </a:rPr>
              <a:t>Adult and Pediatric Heart-Lung Transplants</a:t>
            </a:r>
            <a:r>
              <a:rPr lang="en-US" sz="2400" kern="0" dirty="0" smtClean="0">
                <a:solidFill>
                  <a:srgbClr val="002060"/>
                </a:solidFill>
              </a:rPr>
              <a:t/>
            </a:r>
            <a:br>
              <a:rPr lang="en-US" sz="2400" kern="0" dirty="0" smtClean="0">
                <a:solidFill>
                  <a:srgbClr val="002060"/>
                </a:solidFill>
              </a:rPr>
            </a:br>
            <a:r>
              <a:rPr lang="en-US" sz="2400" kern="0" dirty="0" smtClean="0">
                <a:solidFill>
                  <a:srgbClr val="002060"/>
                </a:solidFill>
              </a:rPr>
              <a:t>Kaplan-Meier Survival by Age Group</a:t>
            </a:r>
            <a:br>
              <a:rPr lang="en-US" sz="2400" kern="0" dirty="0" smtClean="0">
                <a:solidFill>
                  <a:srgbClr val="002060"/>
                </a:solidFill>
              </a:rPr>
            </a:br>
            <a:endParaRPr lang="en-US" sz="2000" kern="0" dirty="0">
              <a:solidFill>
                <a:srgbClr val="002060"/>
              </a:solidFill>
            </a:endParaRPr>
          </a:p>
        </p:txBody>
      </p:sp>
      <p:sp>
        <p:nvSpPr>
          <p:cNvPr id="18" name="median_survival"/>
          <p:cNvSpPr txBox="1"/>
          <p:nvPr/>
        </p:nvSpPr>
        <p:spPr>
          <a:xfrm>
            <a:off x="2590800" y="1600200"/>
            <a:ext cx="5719212" cy="533400"/>
          </a:xfrm>
          <a:prstGeom prst="rect">
            <a:avLst/>
          </a:prstGeom>
          <a:solidFill>
            <a:schemeClr val="tx1"/>
          </a:solidFill>
          <a:ln>
            <a:solidFill>
              <a:schemeClr val="bg2"/>
            </a:solidFill>
          </a:ln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bg2"/>
                </a:solidFill>
              </a:rPr>
              <a:t>Median survival (years): Adult = 3.4, Pediatric = 3.0</a:t>
            </a:r>
          </a:p>
          <a:p>
            <a:r>
              <a:rPr lang="en-US" sz="1400" b="1" dirty="0" smtClean="0">
                <a:solidFill>
                  <a:schemeClr val="bg2"/>
                </a:solidFill>
              </a:rPr>
              <a:t>Conditional median survival (years): Adult = 10.3, Pediatric = 7.8</a:t>
            </a:r>
            <a:endParaRPr lang="en-US" sz="1400" b="1" dirty="0">
              <a:solidFill>
                <a:schemeClr val="bg2"/>
              </a:solidFill>
            </a:endParaRPr>
          </a:p>
        </p:txBody>
      </p:sp>
      <p:sp>
        <p:nvSpPr>
          <p:cNvPr id="19" name="pvalues"/>
          <p:cNvSpPr txBox="1"/>
          <p:nvPr/>
        </p:nvSpPr>
        <p:spPr>
          <a:xfrm>
            <a:off x="3222003" y="2870031"/>
            <a:ext cx="1756821" cy="380976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500" b="1" smtClean="0">
                <a:solidFill>
                  <a:schemeClr val="bg2"/>
                </a:solidFill>
              </a:rPr>
              <a:t>p = 0.6779</a:t>
            </a:r>
            <a:endParaRPr lang="en-US" sz="1500" b="1" dirty="0">
              <a:solidFill>
                <a:schemeClr val="bg2"/>
              </a:solidFill>
            </a:endParaRPr>
          </a:p>
        </p:txBody>
      </p:sp>
      <p:sp>
        <p:nvSpPr>
          <p:cNvPr id="3" name="title_cohort"/>
          <p:cNvSpPr txBox="1"/>
          <p:nvPr/>
        </p:nvSpPr>
        <p:spPr>
          <a:xfrm>
            <a:off x="0" y="897975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kern="0" smtClean="0">
                <a:solidFill>
                  <a:srgbClr val="002060"/>
                </a:solidFill>
              </a:rPr>
              <a:t>(Transplants: 1982 - June 2016)</a:t>
            </a:r>
            <a:endParaRPr lang="en-US" sz="2000" b="1" kern="0" dirty="0">
              <a:solidFill>
                <a:srgbClr val="002060"/>
              </a:solidFill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2" y="6146792"/>
            <a:ext cx="4715932" cy="711201"/>
            <a:chOff x="2" y="6146792"/>
            <a:chExt cx="4715932" cy="711201"/>
          </a:xfrm>
        </p:grpSpPr>
        <p:grpSp>
          <p:nvGrpSpPr>
            <p:cNvPr id="13" name="Group 12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21" name="Picture 20"/>
              <p:cNvPicPr>
                <a:picLocks noChangeAspect="1"/>
              </p:cNvPicPr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  <a:ln>
                <a:solidFill>
                  <a:schemeClr val="bg2"/>
                </a:solidFill>
              </a:ln>
            </p:spPr>
          </p:pic>
          <p:sp>
            <p:nvSpPr>
              <p:cNvPr id="22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100" b="1" smtClean="0">
                    <a:solidFill>
                      <a:schemeClr val="bg1"/>
                    </a:solidFill>
                    <a:latin typeface="Arial"/>
                    <a:cs typeface="Arial"/>
                  </a:rPr>
                  <a:t>2018</a:t>
                </a:r>
                <a:endParaRPr lang="en-US" sz="2100" b="1" dirty="0">
                  <a:solidFill>
                    <a:schemeClr val="bg1"/>
                  </a:solidFill>
                  <a:latin typeface="Arial"/>
                  <a:cs typeface="Arial"/>
                </a:endParaRPr>
              </a:p>
            </p:txBody>
          </p:sp>
        </p:grpSp>
        <p:sp>
          <p:nvSpPr>
            <p:cNvPr id="20" name="logo_citation"/>
            <p:cNvSpPr txBox="1"/>
            <p:nvPr/>
          </p:nvSpPr>
          <p:spPr>
            <a:xfrm>
              <a:off x="2766436" y="6605562"/>
              <a:ext cx="1938528" cy="230832"/>
            </a:xfrm>
            <a:prstGeom prst="rect">
              <a:avLst/>
            </a:prstGeom>
            <a:noFill/>
            <a:ln>
              <a:solidFill>
                <a:srgbClr val="FFFFFF"/>
              </a:solidFill>
            </a:ln>
          </p:spPr>
          <p:txBody>
            <a:bodyPr wrap="square" lIns="27432" tIns="45720" rIns="0" rtlCol="0" anchor="ctr" anchorCtr="0">
              <a:spAutoFit/>
            </a:bodyPr>
            <a:lstStyle/>
            <a:p>
              <a:r>
                <a:rPr lang="en-US" sz="900" b="1" dirty="0" smtClean="0">
                  <a:solidFill>
                    <a:schemeClr val="bg1"/>
                  </a:solidFill>
                  <a:latin typeface="Arial"/>
                  <a:cs typeface="Arial"/>
                </a:rPr>
                <a:t>JHLT. 2018 Oct; 37(10): 1155-1206</a:t>
              </a:r>
              <a:endParaRPr lang="en-US" sz="9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34685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NOSTemplate">
  <a:themeElements>
    <a:clrScheme name="Blank Presentation 13">
      <a:dk1>
        <a:srgbClr val="000000"/>
      </a:dk1>
      <a:lt1>
        <a:srgbClr val="FFFFFF"/>
      </a:lt1>
      <a:dk2>
        <a:srgbClr val="00004C"/>
      </a:dk2>
      <a:lt2>
        <a:srgbClr val="FFCC00"/>
      </a:lt2>
      <a:accent1>
        <a:srgbClr val="99CC66"/>
      </a:accent1>
      <a:accent2>
        <a:srgbClr val="B97E33"/>
      </a:accent2>
      <a:accent3>
        <a:srgbClr val="AAAAB2"/>
      </a:accent3>
      <a:accent4>
        <a:srgbClr val="DADADA"/>
      </a:accent4>
      <a:accent5>
        <a:srgbClr val="CAE2B8"/>
      </a:accent5>
      <a:accent6>
        <a:srgbClr val="A7722D"/>
      </a:accent6>
      <a:hlink>
        <a:srgbClr val="4C97CC"/>
      </a:hlink>
      <a:folHlink>
        <a:srgbClr val="6633CC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000000"/>
        </a:dk1>
        <a:lt1>
          <a:srgbClr val="FFFFFF"/>
        </a:lt1>
        <a:dk2>
          <a:srgbClr val="00004C"/>
        </a:dk2>
        <a:lt2>
          <a:srgbClr val="FFCC00"/>
        </a:lt2>
        <a:accent1>
          <a:srgbClr val="99CC66"/>
        </a:accent1>
        <a:accent2>
          <a:srgbClr val="B97E33"/>
        </a:accent2>
        <a:accent3>
          <a:srgbClr val="AAAAB2"/>
        </a:accent3>
        <a:accent4>
          <a:srgbClr val="DADADA"/>
        </a:accent4>
        <a:accent5>
          <a:srgbClr val="CAE2B8"/>
        </a:accent5>
        <a:accent6>
          <a:srgbClr val="A7722D"/>
        </a:accent6>
        <a:hlink>
          <a:srgbClr val="4C97CC"/>
        </a:hlink>
        <a:folHlink>
          <a:srgbClr val="6633C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C4A9236091AB348876378E1F235635F" ma:contentTypeVersion="0" ma:contentTypeDescription="Create a new document." ma:contentTypeScope="" ma:versionID="b8d2993a86a15f6ae2380fc1e2ee2d99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b05d82d297216baf5b26c55225140d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AF5245B14F216408B1953D66C9FE43C" ma:contentTypeVersion="3" ma:contentTypeDescription="Create a new document." ma:contentTypeScope="" ma:versionID="8eb892a45db1d8fa36d7f98cfb1cb01c">
  <xsd:schema xmlns:xsd="http://www.w3.org/2001/XMLSchema" xmlns:xs="http://www.w3.org/2001/XMLSchema" xmlns:p="http://schemas.microsoft.com/office/2006/metadata/properties" xmlns:ns2="1df23a4e-d417-4e0a-a778-b7db59ac479a" targetNamespace="http://schemas.microsoft.com/office/2006/metadata/properties" ma:root="true" ma:fieldsID="0a4e666b0ee137039274c824be3bca3a" ns2:_="">
    <xsd:import namespace="1df23a4e-d417-4e0a-a778-b7db59ac479a"/>
    <xsd:element name="properties">
      <xsd:complexType>
        <xsd:sequence>
          <xsd:element name="documentManagement">
            <xsd:complexType>
              <xsd:all>
                <xsd:element ref="ns2:Description0" minOccurs="0"/>
                <xsd:element ref="ns2:Archive_x0020_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f23a4e-d417-4e0a-a778-b7db59ac479a" elementFormDefault="qualified">
    <xsd:import namespace="http://schemas.microsoft.com/office/2006/documentManagement/types"/>
    <xsd:import namespace="http://schemas.microsoft.com/office/infopath/2007/PartnerControls"/>
    <xsd:element name="Description0" ma:index="8" nillable="true" ma:displayName="Description" ma:internalName="Description0" ma:readOnly="false">
      <xsd:simpleType>
        <xsd:restriction base="dms:Text">
          <xsd:maxLength value="255"/>
        </xsd:restriction>
      </xsd:simpleType>
    </xsd:element>
    <xsd:element name="Archive_x0020_Status" ma:index="9" nillable="true" ma:displayName="Archive Status" ma:default="Active" ma:description="Status field of Active vs. Archive" ma:format="Dropdown" ma:internalName="Archive_x0020_Status">
      <xsd:simpleType>
        <xsd:restriction base="dms:Choice">
          <xsd:enumeration value="Active"/>
          <xsd:enumeration value="Archive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91805D6-AC72-435D-A51A-1C2C01D7BD28}">
  <ds:schemaRefs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purl.org/dc/dcmitype/"/>
    <ds:schemaRef ds:uri="http://purl.org/dc/elements/1.1/"/>
    <ds:schemaRef ds:uri="http://purl.org/dc/terms/"/>
    <ds:schemaRef ds:uri="http://schemas.openxmlformats.org/package/2006/metadata/core-properties"/>
    <ds:schemaRef ds:uri="1df23a4e-d417-4e0a-a778-b7db59ac479a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867B47CE-0255-4774-B4EC-289B3F01EA0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3EE08AF-4D39-4B1C-B3DF-B720C1B05838}"/>
</file>

<file path=customXml/itemProps4.xml><?xml version="1.0" encoding="utf-8"?>
<ds:datastoreItem xmlns:ds="http://schemas.openxmlformats.org/officeDocument/2006/customXml" ds:itemID="{B3EE30BC-07F5-4F5D-BD15-1A4AC112D01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df23a4e-d417-4e0a-a778-b7db59ac479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UNOSTemplate</Template>
  <TotalTime>2037</TotalTime>
  <Words>401</Words>
  <Application>Microsoft Office PowerPoint</Application>
  <PresentationFormat>On-screen Show (4:3)</PresentationFormat>
  <Paragraphs>44</Paragraphs>
  <Slides>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Times</vt:lpstr>
      <vt:lpstr>Webdings</vt:lpstr>
      <vt:lpstr>UNOSTemplate</vt:lpstr>
      <vt:lpstr>HEART-LUNG TRANSPLANTATION</vt:lpstr>
      <vt:lpstr>Adult and Pediatric Heart-Lung Transplants Number of Transplants Reported by Location and Year</vt:lpstr>
      <vt:lpstr>PowerPoint Presentation</vt:lpstr>
      <vt:lpstr>PowerPoint Presentation</vt:lpstr>
      <vt:lpstr>PowerPoint Presentation</vt:lpstr>
    </vt:vector>
  </TitlesOfParts>
  <Company>UNOS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ISHLT Registry Slides</dc:title>
  <dc:creator>Manny Carwile</dc:creator>
  <cp:lastModifiedBy>Cherri Taylor</cp:lastModifiedBy>
  <cp:revision>653</cp:revision>
  <dcterms:created xsi:type="dcterms:W3CDTF">2009-06-30T12:53:17Z</dcterms:created>
  <dcterms:modified xsi:type="dcterms:W3CDTF">2018-10-12T18:59:38Z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0x0101003C4A9236091AB348876378E1F235635F</vt:lpwstr>
  </property>
</Properties>
</file>