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55"/>
  </p:notesMasterIdLst>
  <p:sldIdLst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272" r:id="rId21"/>
    <p:sldId id="273" r:id="rId22"/>
    <p:sldId id="274" r:id="rId23"/>
    <p:sldId id="275" r:id="rId24"/>
    <p:sldId id="276" r:id="rId25"/>
    <p:sldId id="324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305" r:id="rId40"/>
    <p:sldId id="306" r:id="rId41"/>
    <p:sldId id="292" r:id="rId42"/>
    <p:sldId id="293" r:id="rId43"/>
    <p:sldId id="307" r:id="rId44"/>
    <p:sldId id="308" r:id="rId45"/>
    <p:sldId id="309" r:id="rId46"/>
    <p:sldId id="310" r:id="rId47"/>
    <p:sldId id="311" r:id="rId48"/>
    <p:sldId id="312" r:id="rId49"/>
    <p:sldId id="313" r:id="rId50"/>
    <p:sldId id="314" r:id="rId51"/>
    <p:sldId id="315" r:id="rId52"/>
    <p:sldId id="316" r:id="rId53"/>
    <p:sldId id="304" r:id="rId54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9900FF"/>
    <a:srgbClr val="9966FF"/>
    <a:srgbClr val="FF9900"/>
    <a:srgbClr val="FF99FF"/>
    <a:srgbClr val="330033"/>
    <a:srgbClr val="CCCC00"/>
    <a:srgbClr val="CC6600"/>
    <a:srgbClr val="FF66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83946" autoAdjust="0"/>
  </p:normalViewPr>
  <p:slideViewPr>
    <p:cSldViewPr>
      <p:cViewPr varScale="1">
        <p:scale>
          <a:sx n="54" d="100"/>
          <a:sy n="54" d="100"/>
        </p:scale>
        <p:origin x="155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15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presProps" Target="presProp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tableStyles" Target="tableStyle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viewProps" Target="viewProps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image" Target="../media/image2.png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63512414930435"/>
          <c:y val="3.5396825396825399E-2"/>
          <c:w val="0.87614068706013515"/>
          <c:h val="0.804867724867724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6">
                  <c:v> 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1427.6</c:v>
                </c:pt>
                <c:pt idx="1">
                  <c:v>96.1</c:v>
                </c:pt>
                <c:pt idx="2">
                  <c:v>343.9</c:v>
                </c:pt>
                <c:pt idx="3">
                  <c:v>17.5</c:v>
                </c:pt>
                <c:pt idx="4">
                  <c:v>86</c:v>
                </c:pt>
                <c:pt idx="5">
                  <c:v>20.399999999999999</c:v>
                </c:pt>
                <c:pt idx="6">
                  <c:v>0</c:v>
                </c:pt>
                <c:pt idx="7">
                  <c:v>1563.7</c:v>
                </c:pt>
                <c:pt idx="8">
                  <c:v>148.1</c:v>
                </c:pt>
                <c:pt idx="9">
                  <c:v>1267.9000000000001</c:v>
                </c:pt>
                <c:pt idx="10">
                  <c:v>46.4</c:v>
                </c:pt>
                <c:pt idx="11">
                  <c:v>41</c:v>
                </c:pt>
                <c:pt idx="1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2-4E42-A66C-676BC89459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6">
                  <c:v> 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1660.2</c:v>
                </c:pt>
                <c:pt idx="1">
                  <c:v>203</c:v>
                </c:pt>
                <c:pt idx="2">
                  <c:v>557.5</c:v>
                </c:pt>
                <c:pt idx="3">
                  <c:v>37.9</c:v>
                </c:pt>
                <c:pt idx="4">
                  <c:v>43.5</c:v>
                </c:pt>
                <c:pt idx="5">
                  <c:v>8.8000000000000007</c:v>
                </c:pt>
                <c:pt idx="6">
                  <c:v>0</c:v>
                </c:pt>
                <c:pt idx="7">
                  <c:v>2129.3000000000002</c:v>
                </c:pt>
                <c:pt idx="8">
                  <c:v>390.6</c:v>
                </c:pt>
                <c:pt idx="9">
                  <c:v>1862.4</c:v>
                </c:pt>
                <c:pt idx="10">
                  <c:v>52.7</c:v>
                </c:pt>
                <c:pt idx="11">
                  <c:v>27.6</c:v>
                </c:pt>
                <c:pt idx="1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2-4E42-A66C-676BC89459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dPt>
            <c:idx val="12"/>
            <c:invertIfNegative val="0"/>
            <c:bubble3D val="0"/>
            <c:spPr>
              <a:blipFill>
                <a:blip xmlns:r="http://schemas.openxmlformats.org/officeDocument/2006/relationships" r:embed="rId1"/>
                <a:stretch>
                  <a:fillRect/>
                </a:stretch>
              </a:blipFill>
              <a:ln>
                <a:solidFill>
                  <a:srgbClr val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8F2-4E42-A66C-676BC8945910}"/>
              </c:ext>
            </c:extLst>
          </c:dPt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6">
                  <c:v> 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147.30000000000001</c:v>
                </c:pt>
                <c:pt idx="1">
                  <c:v>10.8</c:v>
                </c:pt>
                <c:pt idx="2">
                  <c:v>75.8</c:v>
                </c:pt>
                <c:pt idx="3">
                  <c:v>3.3</c:v>
                </c:pt>
                <c:pt idx="4">
                  <c:v>9.5</c:v>
                </c:pt>
                <c:pt idx="5">
                  <c:v>2</c:v>
                </c:pt>
                <c:pt idx="6">
                  <c:v>0</c:v>
                </c:pt>
                <c:pt idx="7">
                  <c:v>343.1</c:v>
                </c:pt>
                <c:pt idx="8">
                  <c:v>36.700000000000003</c:v>
                </c:pt>
                <c:pt idx="9">
                  <c:v>265.3</c:v>
                </c:pt>
                <c:pt idx="10">
                  <c:v>9.1999999999999993</c:v>
                </c:pt>
                <c:pt idx="11">
                  <c:v>7</c:v>
                </c:pt>
                <c:pt idx="1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F2-4E42-A66C-676BC8945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4171768"/>
        <c:axId val="474169024"/>
      </c:barChart>
      <c:catAx>
        <c:axId val="4741717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4169024"/>
        <c:crosses val="autoZero"/>
        <c:auto val="1"/>
        <c:lblAlgn val="ctr"/>
        <c:lblOffset val="100"/>
        <c:tickLblSkip val="1"/>
        <c:noMultiLvlLbl val="0"/>
      </c:catAx>
      <c:valAx>
        <c:axId val="474169024"/>
        <c:scaling>
          <c:orientation val="minMax"/>
          <c:max val="450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Transplants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474171768"/>
        <c:crosses val="autoZero"/>
        <c:crossBetween val="between"/>
      </c:valAx>
      <c:spPr>
        <a:noFill/>
        <a:ln>
          <a:solidFill>
            <a:schemeClr val="bg2"/>
          </a:solidFill>
        </a:ln>
      </c:spPr>
    </c:plotArea>
    <c:legend>
      <c:legendPos val="l"/>
      <c:layout>
        <c:manualLayout>
          <c:xMode val="edge"/>
          <c:yMode val="edge"/>
          <c:x val="0.2214296542673545"/>
          <c:y val="5.0839478398533526E-2"/>
          <c:w val="0.18271235453975451"/>
          <c:h val="0.19476106434971488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Sheet1!$A$2:$A$38</c:f>
              <c:numCache>
                <c:formatCode>General</c:formatCode>
                <c:ptCount val="37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</c:numCache>
            </c:numRef>
          </c:cat>
          <c:val>
            <c:numRef>
              <c:f>Sheet1!$B$2:$B$38</c:f>
              <c:numCache>
                <c:formatCode>General</c:formatCode>
                <c:ptCount val="37"/>
                <c:pt idx="0">
                  <c:v>10</c:v>
                </c:pt>
                <c:pt idx="1">
                  <c:v>10</c:v>
                </c:pt>
                <c:pt idx="2">
                  <c:v>16</c:v>
                </c:pt>
                <c:pt idx="3">
                  <c:v>16</c:v>
                </c:pt>
                <c:pt idx="4">
                  <c:v>42</c:v>
                </c:pt>
                <c:pt idx="5">
                  <c:v>73</c:v>
                </c:pt>
                <c:pt idx="6">
                  <c:v>101</c:v>
                </c:pt>
                <c:pt idx="7">
                  <c:v>113</c:v>
                </c:pt>
                <c:pt idx="8">
                  <c:v>134</c:v>
                </c:pt>
                <c:pt idx="9">
                  <c:v>136</c:v>
                </c:pt>
                <c:pt idx="10">
                  <c:v>145</c:v>
                </c:pt>
                <c:pt idx="11">
                  <c:v>147</c:v>
                </c:pt>
                <c:pt idx="12">
                  <c:v>148</c:v>
                </c:pt>
                <c:pt idx="13">
                  <c:v>155</c:v>
                </c:pt>
                <c:pt idx="14">
                  <c:v>155</c:v>
                </c:pt>
                <c:pt idx="15">
                  <c:v>152</c:v>
                </c:pt>
                <c:pt idx="16">
                  <c:v>152</c:v>
                </c:pt>
                <c:pt idx="17">
                  <c:v>146</c:v>
                </c:pt>
                <c:pt idx="18">
                  <c:v>145</c:v>
                </c:pt>
                <c:pt idx="19">
                  <c:v>147</c:v>
                </c:pt>
                <c:pt idx="20">
                  <c:v>141</c:v>
                </c:pt>
                <c:pt idx="21">
                  <c:v>140</c:v>
                </c:pt>
                <c:pt idx="22">
                  <c:v>137</c:v>
                </c:pt>
                <c:pt idx="23">
                  <c:v>138</c:v>
                </c:pt>
                <c:pt idx="24">
                  <c:v>134</c:v>
                </c:pt>
                <c:pt idx="25">
                  <c:v>135</c:v>
                </c:pt>
                <c:pt idx="26">
                  <c:v>138</c:v>
                </c:pt>
                <c:pt idx="27">
                  <c:v>135</c:v>
                </c:pt>
                <c:pt idx="28">
                  <c:v>132</c:v>
                </c:pt>
                <c:pt idx="29">
                  <c:v>129</c:v>
                </c:pt>
                <c:pt idx="30">
                  <c:v>133</c:v>
                </c:pt>
                <c:pt idx="31">
                  <c:v>133</c:v>
                </c:pt>
                <c:pt idx="32">
                  <c:v>130</c:v>
                </c:pt>
                <c:pt idx="33">
                  <c:v>131</c:v>
                </c:pt>
                <c:pt idx="34">
                  <c:v>134</c:v>
                </c:pt>
                <c:pt idx="35">
                  <c:v>137</c:v>
                </c:pt>
                <c:pt idx="36">
                  <c:v>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C-4293-8FB1-E44AE75EA1F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Sheet1!$A$2:$A$38</c:f>
              <c:numCache>
                <c:formatCode>General</c:formatCode>
                <c:ptCount val="37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</c:numCache>
            </c:numRef>
          </c:cat>
          <c:val>
            <c:numRef>
              <c:f>Sheet1!$C$2:$C$38</c:f>
              <c:numCache>
                <c:formatCode>General</c:formatCode>
                <c:ptCount val="37"/>
                <c:pt idx="0">
                  <c:v>4</c:v>
                </c:pt>
                <c:pt idx="1">
                  <c:v>8</c:v>
                </c:pt>
                <c:pt idx="2">
                  <c:v>9</c:v>
                </c:pt>
                <c:pt idx="3">
                  <c:v>14</c:v>
                </c:pt>
                <c:pt idx="4">
                  <c:v>23</c:v>
                </c:pt>
                <c:pt idx="5">
                  <c:v>37</c:v>
                </c:pt>
                <c:pt idx="6">
                  <c:v>56</c:v>
                </c:pt>
                <c:pt idx="7">
                  <c:v>66</c:v>
                </c:pt>
                <c:pt idx="8">
                  <c:v>77</c:v>
                </c:pt>
                <c:pt idx="9">
                  <c:v>84</c:v>
                </c:pt>
                <c:pt idx="10">
                  <c:v>89</c:v>
                </c:pt>
                <c:pt idx="11">
                  <c:v>96</c:v>
                </c:pt>
                <c:pt idx="12">
                  <c:v>97</c:v>
                </c:pt>
                <c:pt idx="13">
                  <c:v>96</c:v>
                </c:pt>
                <c:pt idx="14">
                  <c:v>106</c:v>
                </c:pt>
                <c:pt idx="15">
                  <c:v>110</c:v>
                </c:pt>
                <c:pt idx="16">
                  <c:v>110</c:v>
                </c:pt>
                <c:pt idx="17">
                  <c:v>106</c:v>
                </c:pt>
                <c:pt idx="18">
                  <c:v>106</c:v>
                </c:pt>
                <c:pt idx="19">
                  <c:v>105</c:v>
                </c:pt>
                <c:pt idx="20">
                  <c:v>105</c:v>
                </c:pt>
                <c:pt idx="21">
                  <c:v>104</c:v>
                </c:pt>
                <c:pt idx="22">
                  <c:v>114</c:v>
                </c:pt>
                <c:pt idx="23">
                  <c:v>110</c:v>
                </c:pt>
                <c:pt idx="24">
                  <c:v>111</c:v>
                </c:pt>
                <c:pt idx="25">
                  <c:v>110</c:v>
                </c:pt>
                <c:pt idx="26">
                  <c:v>108</c:v>
                </c:pt>
                <c:pt idx="27">
                  <c:v>111</c:v>
                </c:pt>
                <c:pt idx="28">
                  <c:v>113</c:v>
                </c:pt>
                <c:pt idx="29">
                  <c:v>114</c:v>
                </c:pt>
                <c:pt idx="30">
                  <c:v>113</c:v>
                </c:pt>
                <c:pt idx="31">
                  <c:v>110</c:v>
                </c:pt>
                <c:pt idx="32">
                  <c:v>107</c:v>
                </c:pt>
                <c:pt idx="33">
                  <c:v>110</c:v>
                </c:pt>
                <c:pt idx="34">
                  <c:v>107</c:v>
                </c:pt>
                <c:pt idx="35">
                  <c:v>108</c:v>
                </c:pt>
                <c:pt idx="36">
                  <c:v>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2C-4293-8FB1-E44AE75EA1F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Sheet1!$A$2:$A$38</c:f>
              <c:numCache>
                <c:formatCode>General</c:formatCode>
                <c:ptCount val="37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</c:numCache>
            </c:numRef>
          </c:cat>
          <c:val>
            <c:numRef>
              <c:f>Sheet1!$D$2:$D$38</c:f>
              <c:numCache>
                <c:formatCode>General</c:formatCode>
                <c:ptCount val="3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5</c:v>
                </c:pt>
                <c:pt idx="6">
                  <c:v>6</c:v>
                </c:pt>
                <c:pt idx="7">
                  <c:v>10</c:v>
                </c:pt>
                <c:pt idx="8">
                  <c:v>13</c:v>
                </c:pt>
                <c:pt idx="9">
                  <c:v>13</c:v>
                </c:pt>
                <c:pt idx="10">
                  <c:v>20</c:v>
                </c:pt>
                <c:pt idx="11">
                  <c:v>20</c:v>
                </c:pt>
                <c:pt idx="12">
                  <c:v>22</c:v>
                </c:pt>
                <c:pt idx="13">
                  <c:v>23</c:v>
                </c:pt>
                <c:pt idx="14">
                  <c:v>19</c:v>
                </c:pt>
                <c:pt idx="15">
                  <c:v>20</c:v>
                </c:pt>
                <c:pt idx="16">
                  <c:v>15</c:v>
                </c:pt>
                <c:pt idx="17">
                  <c:v>15</c:v>
                </c:pt>
                <c:pt idx="18">
                  <c:v>32</c:v>
                </c:pt>
                <c:pt idx="19">
                  <c:v>36</c:v>
                </c:pt>
                <c:pt idx="20">
                  <c:v>34</c:v>
                </c:pt>
                <c:pt idx="21">
                  <c:v>35</c:v>
                </c:pt>
                <c:pt idx="22">
                  <c:v>29</c:v>
                </c:pt>
                <c:pt idx="23">
                  <c:v>34</c:v>
                </c:pt>
                <c:pt idx="24">
                  <c:v>33</c:v>
                </c:pt>
                <c:pt idx="25">
                  <c:v>35</c:v>
                </c:pt>
                <c:pt idx="26">
                  <c:v>36</c:v>
                </c:pt>
                <c:pt idx="27">
                  <c:v>41</c:v>
                </c:pt>
                <c:pt idx="28">
                  <c:v>43</c:v>
                </c:pt>
                <c:pt idx="29">
                  <c:v>43</c:v>
                </c:pt>
                <c:pt idx="30">
                  <c:v>44</c:v>
                </c:pt>
                <c:pt idx="31">
                  <c:v>47</c:v>
                </c:pt>
                <c:pt idx="32">
                  <c:v>52</c:v>
                </c:pt>
                <c:pt idx="33">
                  <c:v>49</c:v>
                </c:pt>
                <c:pt idx="34">
                  <c:v>42</c:v>
                </c:pt>
                <c:pt idx="35">
                  <c:v>40</c:v>
                </c:pt>
                <c:pt idx="36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2C-4293-8FB1-E44AE75EA1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686390400"/>
        <c:axId val="686392360"/>
      </c:barChart>
      <c:catAx>
        <c:axId val="6863904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-270000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6392360"/>
        <c:crosses val="autoZero"/>
        <c:auto val="1"/>
        <c:lblAlgn val="ctr"/>
        <c:lblOffset val="100"/>
        <c:tickLblSkip val="1"/>
        <c:noMultiLvlLbl val="0"/>
      </c:catAx>
      <c:valAx>
        <c:axId val="686392360"/>
        <c:scaling>
          <c:orientation val="minMax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Centers Reporting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6390400"/>
        <c:crosses val="autoZero"/>
        <c:crossBetween val="between"/>
      </c:valAx>
      <c:spPr>
        <a:noFill/>
        <a:ln>
          <a:solidFill>
            <a:schemeClr val="bg2"/>
          </a:solidFill>
        </a:ln>
      </c:spPr>
    </c:plotArea>
    <c:legend>
      <c:legendPos val="l"/>
      <c:layout>
        <c:manualLayout>
          <c:xMode val="edge"/>
          <c:yMode val="edge"/>
          <c:x val="0.11946902654867257"/>
          <c:y val="6.4066991626046746E-2"/>
          <c:w val="0.18271235453975451"/>
          <c:h val="0.19476106434971488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Sheet1!$A$2:$A$38</c:f>
              <c:numCache>
                <c:formatCode>General</c:formatCode>
                <c:ptCount val="37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</c:numCache>
            </c:numRef>
          </c:cat>
          <c:val>
            <c:numRef>
              <c:f>Sheet1!$B$2:$B$38</c:f>
              <c:numCache>
                <c:formatCode>General</c:formatCode>
                <c:ptCount val="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6</c:v>
                </c:pt>
                <c:pt idx="8">
                  <c:v>19</c:v>
                </c:pt>
                <c:pt idx="9">
                  <c:v>26</c:v>
                </c:pt>
                <c:pt idx="10">
                  <c:v>42</c:v>
                </c:pt>
                <c:pt idx="11">
                  <c:v>53</c:v>
                </c:pt>
                <c:pt idx="12">
                  <c:v>66</c:v>
                </c:pt>
                <c:pt idx="13">
                  <c:v>68</c:v>
                </c:pt>
                <c:pt idx="14">
                  <c:v>76</c:v>
                </c:pt>
                <c:pt idx="15">
                  <c:v>76</c:v>
                </c:pt>
                <c:pt idx="16">
                  <c:v>82</c:v>
                </c:pt>
                <c:pt idx="17">
                  <c:v>75</c:v>
                </c:pt>
                <c:pt idx="18">
                  <c:v>76</c:v>
                </c:pt>
                <c:pt idx="19">
                  <c:v>71</c:v>
                </c:pt>
                <c:pt idx="20">
                  <c:v>71</c:v>
                </c:pt>
                <c:pt idx="21">
                  <c:v>72</c:v>
                </c:pt>
                <c:pt idx="22">
                  <c:v>71</c:v>
                </c:pt>
                <c:pt idx="23">
                  <c:v>70</c:v>
                </c:pt>
                <c:pt idx="24">
                  <c:v>67</c:v>
                </c:pt>
                <c:pt idx="25">
                  <c:v>67</c:v>
                </c:pt>
                <c:pt idx="26">
                  <c:v>66</c:v>
                </c:pt>
                <c:pt idx="27">
                  <c:v>69</c:v>
                </c:pt>
                <c:pt idx="28">
                  <c:v>70</c:v>
                </c:pt>
                <c:pt idx="29">
                  <c:v>69</c:v>
                </c:pt>
                <c:pt idx="30">
                  <c:v>70</c:v>
                </c:pt>
                <c:pt idx="31">
                  <c:v>67</c:v>
                </c:pt>
                <c:pt idx="32">
                  <c:v>70</c:v>
                </c:pt>
                <c:pt idx="33">
                  <c:v>70</c:v>
                </c:pt>
                <c:pt idx="34">
                  <c:v>69</c:v>
                </c:pt>
                <c:pt idx="35">
                  <c:v>71</c:v>
                </c:pt>
                <c:pt idx="36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4B-4E0C-B47D-80D6379D42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Sheet1!$A$2:$A$38</c:f>
              <c:numCache>
                <c:formatCode>General</c:formatCode>
                <c:ptCount val="37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</c:numCache>
            </c:numRef>
          </c:cat>
          <c:val>
            <c:numRef>
              <c:f>Sheet1!$C$2:$C$38</c:f>
              <c:numCache>
                <c:formatCode>General</c:formatCode>
                <c:ptCount val="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5</c:v>
                </c:pt>
                <c:pt idx="8">
                  <c:v>13</c:v>
                </c:pt>
                <c:pt idx="9">
                  <c:v>14</c:v>
                </c:pt>
                <c:pt idx="10">
                  <c:v>33</c:v>
                </c:pt>
                <c:pt idx="11">
                  <c:v>39</c:v>
                </c:pt>
                <c:pt idx="12">
                  <c:v>38</c:v>
                </c:pt>
                <c:pt idx="13">
                  <c:v>45</c:v>
                </c:pt>
                <c:pt idx="14">
                  <c:v>43</c:v>
                </c:pt>
                <c:pt idx="15">
                  <c:v>49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  <c:pt idx="19">
                  <c:v>49</c:v>
                </c:pt>
                <c:pt idx="20">
                  <c:v>45</c:v>
                </c:pt>
                <c:pt idx="21">
                  <c:v>44</c:v>
                </c:pt>
                <c:pt idx="22">
                  <c:v>45</c:v>
                </c:pt>
                <c:pt idx="23">
                  <c:v>47</c:v>
                </c:pt>
                <c:pt idx="24">
                  <c:v>48</c:v>
                </c:pt>
                <c:pt idx="25">
                  <c:v>49</c:v>
                </c:pt>
                <c:pt idx="26">
                  <c:v>55</c:v>
                </c:pt>
                <c:pt idx="27">
                  <c:v>55</c:v>
                </c:pt>
                <c:pt idx="28">
                  <c:v>55</c:v>
                </c:pt>
                <c:pt idx="29">
                  <c:v>56</c:v>
                </c:pt>
                <c:pt idx="30">
                  <c:v>56</c:v>
                </c:pt>
                <c:pt idx="31">
                  <c:v>59</c:v>
                </c:pt>
                <c:pt idx="32">
                  <c:v>57</c:v>
                </c:pt>
                <c:pt idx="33">
                  <c:v>56</c:v>
                </c:pt>
                <c:pt idx="34">
                  <c:v>57</c:v>
                </c:pt>
                <c:pt idx="35">
                  <c:v>58</c:v>
                </c:pt>
                <c:pt idx="36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4B-4E0C-B47D-80D6379D428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Sheet1!$A$2:$A$38</c:f>
              <c:numCache>
                <c:formatCode>General</c:formatCode>
                <c:ptCount val="37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</c:numCache>
            </c:numRef>
          </c:cat>
          <c:val>
            <c:numRef>
              <c:f>Sheet1!$D$2:$D$38</c:f>
              <c:numCache>
                <c:formatCode>General</c:formatCode>
                <c:ptCount val="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3</c:v>
                </c:pt>
                <c:pt idx="12">
                  <c:v>4</c:v>
                </c:pt>
                <c:pt idx="13">
                  <c:v>5</c:v>
                </c:pt>
                <c:pt idx="14">
                  <c:v>6</c:v>
                </c:pt>
                <c:pt idx="15">
                  <c:v>5</c:v>
                </c:pt>
                <c:pt idx="16">
                  <c:v>7</c:v>
                </c:pt>
                <c:pt idx="17">
                  <c:v>5</c:v>
                </c:pt>
                <c:pt idx="18">
                  <c:v>9</c:v>
                </c:pt>
                <c:pt idx="19">
                  <c:v>11</c:v>
                </c:pt>
                <c:pt idx="20">
                  <c:v>14</c:v>
                </c:pt>
                <c:pt idx="21">
                  <c:v>11</c:v>
                </c:pt>
                <c:pt idx="22">
                  <c:v>13</c:v>
                </c:pt>
                <c:pt idx="23">
                  <c:v>12</c:v>
                </c:pt>
                <c:pt idx="24">
                  <c:v>16</c:v>
                </c:pt>
                <c:pt idx="25">
                  <c:v>15</c:v>
                </c:pt>
                <c:pt idx="26">
                  <c:v>16</c:v>
                </c:pt>
                <c:pt idx="27">
                  <c:v>16</c:v>
                </c:pt>
                <c:pt idx="28">
                  <c:v>16</c:v>
                </c:pt>
                <c:pt idx="29">
                  <c:v>14</c:v>
                </c:pt>
                <c:pt idx="30">
                  <c:v>21</c:v>
                </c:pt>
                <c:pt idx="31">
                  <c:v>23</c:v>
                </c:pt>
                <c:pt idx="32">
                  <c:v>20</c:v>
                </c:pt>
                <c:pt idx="33">
                  <c:v>22</c:v>
                </c:pt>
                <c:pt idx="34">
                  <c:v>18</c:v>
                </c:pt>
                <c:pt idx="35">
                  <c:v>19</c:v>
                </c:pt>
                <c:pt idx="36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4B-4E0C-B47D-80D6379D42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691505832"/>
        <c:axId val="684662880"/>
      </c:barChart>
      <c:catAx>
        <c:axId val="6915058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-270000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4662880"/>
        <c:crosses val="autoZero"/>
        <c:auto val="1"/>
        <c:lblAlgn val="ctr"/>
        <c:lblOffset val="100"/>
        <c:tickLblSkip val="1"/>
        <c:noMultiLvlLbl val="0"/>
      </c:catAx>
      <c:valAx>
        <c:axId val="684662880"/>
        <c:scaling>
          <c:orientation val="minMax"/>
          <c:max val="160"/>
          <c:min val="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Centers Reporting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91505832"/>
        <c:crosses val="autoZero"/>
        <c:crossBetween val="between"/>
        <c:majorUnit val="20"/>
      </c:valAx>
      <c:spPr>
        <a:noFill/>
        <a:ln>
          <a:solidFill>
            <a:schemeClr val="bg2"/>
          </a:solidFill>
        </a:ln>
      </c:spPr>
    </c:plotArea>
    <c:legend>
      <c:legendPos val="l"/>
      <c:layout>
        <c:manualLayout>
          <c:xMode val="edge"/>
          <c:yMode val="edge"/>
          <c:x val="0.1150442477876106"/>
          <c:y val="4.9243219597550299E-2"/>
          <c:w val="0.18271235453975457"/>
          <c:h val="0.1894700662417198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09165447239443E-2"/>
          <c:y val="3.2751322751322753E-2"/>
          <c:w val="0.88794903955589621"/>
          <c:h val="0.7753349581302336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Sheet1!$A$2:$A$38</c:f>
              <c:numCache>
                <c:formatCode>General</c:formatCode>
                <c:ptCount val="37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</c:numCache>
            </c:numRef>
          </c:cat>
          <c:val>
            <c:numRef>
              <c:f>Sheet1!$B$2:$B$38</c:f>
              <c:numCache>
                <c:formatCode>General</c:formatCode>
                <c:ptCount val="37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6</c:v>
                </c:pt>
                <c:pt idx="5">
                  <c:v>12</c:v>
                </c:pt>
                <c:pt idx="6">
                  <c:v>17</c:v>
                </c:pt>
                <c:pt idx="7">
                  <c:v>23</c:v>
                </c:pt>
                <c:pt idx="8">
                  <c:v>33</c:v>
                </c:pt>
                <c:pt idx="9">
                  <c:v>30</c:v>
                </c:pt>
                <c:pt idx="10">
                  <c:v>23</c:v>
                </c:pt>
                <c:pt idx="11">
                  <c:v>24</c:v>
                </c:pt>
                <c:pt idx="12">
                  <c:v>25</c:v>
                </c:pt>
                <c:pt idx="13">
                  <c:v>33</c:v>
                </c:pt>
                <c:pt idx="14">
                  <c:v>36</c:v>
                </c:pt>
                <c:pt idx="15">
                  <c:v>31</c:v>
                </c:pt>
                <c:pt idx="16">
                  <c:v>27</c:v>
                </c:pt>
                <c:pt idx="17">
                  <c:v>30</c:v>
                </c:pt>
                <c:pt idx="18">
                  <c:v>19</c:v>
                </c:pt>
                <c:pt idx="19">
                  <c:v>28</c:v>
                </c:pt>
                <c:pt idx="20">
                  <c:v>27</c:v>
                </c:pt>
                <c:pt idx="21">
                  <c:v>19</c:v>
                </c:pt>
                <c:pt idx="22">
                  <c:v>23</c:v>
                </c:pt>
                <c:pt idx="23">
                  <c:v>19</c:v>
                </c:pt>
                <c:pt idx="24">
                  <c:v>23</c:v>
                </c:pt>
                <c:pt idx="25">
                  <c:v>25</c:v>
                </c:pt>
                <c:pt idx="26">
                  <c:v>18</c:v>
                </c:pt>
                <c:pt idx="27">
                  <c:v>18</c:v>
                </c:pt>
                <c:pt idx="28">
                  <c:v>14</c:v>
                </c:pt>
                <c:pt idx="29">
                  <c:v>21</c:v>
                </c:pt>
                <c:pt idx="30">
                  <c:v>21</c:v>
                </c:pt>
                <c:pt idx="31">
                  <c:v>14</c:v>
                </c:pt>
                <c:pt idx="32">
                  <c:v>16</c:v>
                </c:pt>
                <c:pt idx="33">
                  <c:v>15</c:v>
                </c:pt>
                <c:pt idx="34">
                  <c:v>17</c:v>
                </c:pt>
                <c:pt idx="35">
                  <c:v>14</c:v>
                </c:pt>
                <c:pt idx="36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AC-4FED-9D5D-4294AEB2D45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Sheet1!$A$2:$A$38</c:f>
              <c:numCache>
                <c:formatCode>General</c:formatCode>
                <c:ptCount val="37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</c:numCache>
            </c:numRef>
          </c:cat>
          <c:val>
            <c:numRef>
              <c:f>Sheet1!$C$2:$C$38</c:f>
              <c:numCache>
                <c:formatCode>General</c:formatCode>
                <c:ptCount val="3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12</c:v>
                </c:pt>
                <c:pt idx="7">
                  <c:v>15</c:v>
                </c:pt>
                <c:pt idx="8">
                  <c:v>23</c:v>
                </c:pt>
                <c:pt idx="9">
                  <c:v>20</c:v>
                </c:pt>
                <c:pt idx="10">
                  <c:v>30</c:v>
                </c:pt>
                <c:pt idx="11">
                  <c:v>30</c:v>
                </c:pt>
                <c:pt idx="12">
                  <c:v>31</c:v>
                </c:pt>
                <c:pt idx="13">
                  <c:v>31</c:v>
                </c:pt>
                <c:pt idx="14">
                  <c:v>30</c:v>
                </c:pt>
                <c:pt idx="15">
                  <c:v>24</c:v>
                </c:pt>
                <c:pt idx="16">
                  <c:v>29</c:v>
                </c:pt>
                <c:pt idx="17">
                  <c:v>28</c:v>
                </c:pt>
                <c:pt idx="18">
                  <c:v>30</c:v>
                </c:pt>
                <c:pt idx="19">
                  <c:v>29</c:v>
                </c:pt>
                <c:pt idx="20">
                  <c:v>30</c:v>
                </c:pt>
                <c:pt idx="21">
                  <c:v>28</c:v>
                </c:pt>
                <c:pt idx="22">
                  <c:v>29</c:v>
                </c:pt>
                <c:pt idx="23">
                  <c:v>24</c:v>
                </c:pt>
                <c:pt idx="24">
                  <c:v>26</c:v>
                </c:pt>
                <c:pt idx="25">
                  <c:v>18</c:v>
                </c:pt>
                <c:pt idx="26">
                  <c:v>24</c:v>
                </c:pt>
                <c:pt idx="27">
                  <c:v>24</c:v>
                </c:pt>
                <c:pt idx="28">
                  <c:v>28</c:v>
                </c:pt>
                <c:pt idx="29">
                  <c:v>18</c:v>
                </c:pt>
                <c:pt idx="30">
                  <c:v>23</c:v>
                </c:pt>
                <c:pt idx="31">
                  <c:v>16</c:v>
                </c:pt>
                <c:pt idx="32">
                  <c:v>19</c:v>
                </c:pt>
                <c:pt idx="33">
                  <c:v>19</c:v>
                </c:pt>
                <c:pt idx="34">
                  <c:v>23</c:v>
                </c:pt>
                <c:pt idx="35">
                  <c:v>13</c:v>
                </c:pt>
                <c:pt idx="36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AC-4FED-9D5D-4294AEB2D45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Sheet1!$A$2:$A$38</c:f>
              <c:numCache>
                <c:formatCode>General</c:formatCode>
                <c:ptCount val="37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</c:numCache>
            </c:numRef>
          </c:cat>
          <c:val>
            <c:numRef>
              <c:f>Sheet1!$D$2:$D$38</c:f>
              <c:numCache>
                <c:formatCode>General</c:formatCode>
                <c:ptCount val="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3</c:v>
                </c:pt>
                <c:pt idx="12">
                  <c:v>5</c:v>
                </c:pt>
                <c:pt idx="13">
                  <c:v>7</c:v>
                </c:pt>
                <c:pt idx="14">
                  <c:v>6</c:v>
                </c:pt>
                <c:pt idx="15">
                  <c:v>7</c:v>
                </c:pt>
                <c:pt idx="16">
                  <c:v>2</c:v>
                </c:pt>
                <c:pt idx="17">
                  <c:v>2</c:v>
                </c:pt>
                <c:pt idx="18">
                  <c:v>3</c:v>
                </c:pt>
                <c:pt idx="19">
                  <c:v>4</c:v>
                </c:pt>
                <c:pt idx="20">
                  <c:v>3</c:v>
                </c:pt>
                <c:pt idx="21">
                  <c:v>4</c:v>
                </c:pt>
                <c:pt idx="22">
                  <c:v>5</c:v>
                </c:pt>
                <c:pt idx="23">
                  <c:v>6</c:v>
                </c:pt>
                <c:pt idx="24">
                  <c:v>4</c:v>
                </c:pt>
                <c:pt idx="25">
                  <c:v>6</c:v>
                </c:pt>
                <c:pt idx="26">
                  <c:v>5</c:v>
                </c:pt>
                <c:pt idx="27">
                  <c:v>4</c:v>
                </c:pt>
                <c:pt idx="28">
                  <c:v>6</c:v>
                </c:pt>
                <c:pt idx="29">
                  <c:v>5</c:v>
                </c:pt>
                <c:pt idx="30">
                  <c:v>4</c:v>
                </c:pt>
                <c:pt idx="31">
                  <c:v>4</c:v>
                </c:pt>
                <c:pt idx="32">
                  <c:v>5</c:v>
                </c:pt>
                <c:pt idx="33">
                  <c:v>5</c:v>
                </c:pt>
                <c:pt idx="34">
                  <c:v>6</c:v>
                </c:pt>
                <c:pt idx="35">
                  <c:v>5</c:v>
                </c:pt>
                <c:pt idx="3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AC-4FED-9D5D-4294AEB2D4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684664448"/>
        <c:axId val="684664840"/>
      </c:barChart>
      <c:catAx>
        <c:axId val="6846644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-270000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4664840"/>
        <c:crosses val="autoZero"/>
        <c:auto val="1"/>
        <c:lblAlgn val="ctr"/>
        <c:lblOffset val="100"/>
        <c:tickLblSkip val="1"/>
        <c:noMultiLvlLbl val="0"/>
      </c:catAx>
      <c:valAx>
        <c:axId val="684664840"/>
        <c:scaling>
          <c:orientation val="minMax"/>
          <c:max val="80"/>
          <c:min val="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Centers Reporting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4664448"/>
        <c:crosses val="autoZero"/>
        <c:crossBetween val="between"/>
        <c:majorUnit val="10"/>
      </c:valAx>
      <c:spPr>
        <a:noFill/>
        <a:ln>
          <a:solidFill>
            <a:schemeClr val="bg2"/>
          </a:solidFill>
        </a:ln>
      </c:spPr>
    </c:plotArea>
    <c:legend>
      <c:legendPos val="l"/>
      <c:layout>
        <c:manualLayout>
          <c:xMode val="edge"/>
          <c:yMode val="edge"/>
          <c:x val="0.76843657817109146"/>
          <c:y val="7.8571636878723497E-2"/>
          <c:w val="0.18271235453975468"/>
          <c:h val="0.19476106434971488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09165447239443E-2"/>
          <c:y val="3.2751322751322753E-2"/>
          <c:w val="0.88794903955589621"/>
          <c:h val="0.841472524267799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115</c:v>
                </c:pt>
                <c:pt idx="1">
                  <c:v>83</c:v>
                </c:pt>
                <c:pt idx="2">
                  <c:v>59</c:v>
                </c:pt>
                <c:pt idx="3">
                  <c:v>44</c:v>
                </c:pt>
                <c:pt idx="4">
                  <c:v>42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82-4CB9-9200-2E63D424BB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142</c:v>
                </c:pt>
                <c:pt idx="1">
                  <c:v>87</c:v>
                </c:pt>
                <c:pt idx="2">
                  <c:v>81</c:v>
                </c:pt>
                <c:pt idx="3">
                  <c:v>46</c:v>
                </c:pt>
                <c:pt idx="4">
                  <c:v>33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82-4CB9-9200-2E63D424BB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73</c:v>
                </c:pt>
                <c:pt idx="1">
                  <c:v>42</c:v>
                </c:pt>
                <c:pt idx="2">
                  <c:v>32</c:v>
                </c:pt>
                <c:pt idx="3">
                  <c:v>17</c:v>
                </c:pt>
                <c:pt idx="4">
                  <c:v>14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82-4CB9-9200-2E63D424BB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684665624"/>
        <c:axId val="684666016"/>
      </c:barChart>
      <c:catAx>
        <c:axId val="684665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400" b="1">
                <a:solidFill>
                  <a:schemeClr val="bg2"/>
                </a:solidFill>
              </a:defRPr>
            </a:pPr>
            <a:endParaRPr lang="en-US"/>
          </a:p>
        </c:txPr>
        <c:crossAx val="684666016"/>
        <c:crosses val="autoZero"/>
        <c:auto val="1"/>
        <c:lblAlgn val="ctr"/>
        <c:lblOffset val="100"/>
        <c:tickLblSkip val="1"/>
        <c:noMultiLvlLbl val="0"/>
      </c:catAx>
      <c:valAx>
        <c:axId val="684666016"/>
        <c:scaling>
          <c:orientation val="minMax"/>
          <c:max val="350"/>
          <c:min val="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Centers Reporting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4665624"/>
        <c:crosses val="autoZero"/>
        <c:crossBetween val="between"/>
        <c:majorUnit val="50"/>
      </c:valAx>
      <c:spPr>
        <a:noFill/>
        <a:ln>
          <a:solidFill>
            <a:schemeClr val="bg2"/>
          </a:solidFill>
        </a:ln>
      </c:spPr>
    </c:plotArea>
    <c:legend>
      <c:legendPos val="l"/>
      <c:layout>
        <c:manualLayout>
          <c:xMode val="edge"/>
          <c:yMode val="edge"/>
          <c:x val="0.76548672566371678"/>
          <c:y val="4.9471107778194391E-2"/>
          <c:w val="0.18271235453975468"/>
          <c:h val="0.19476106434971488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2.3185378037422752E-2"/>
          <c:w val="0.87737962511323264"/>
          <c:h val="0.8372748523622103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heart (N=118,635)</c:v>
                </c:pt>
              </c:strCache>
            </c:strRef>
          </c:tx>
          <c:spPr>
            <a:ln w="41275"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Sheet1!$B$2:$B$36</c:f>
              <c:numCache>
                <c:formatCode>General</c:formatCode>
                <c:ptCount val="35"/>
                <c:pt idx="0">
                  <c:v>100</c:v>
                </c:pt>
                <c:pt idx="1">
                  <c:v>90.456000000000003</c:v>
                </c:pt>
                <c:pt idx="2">
                  <c:v>88.096000000000004</c:v>
                </c:pt>
                <c:pt idx="3">
                  <c:v>86.775000000000006</c:v>
                </c:pt>
                <c:pt idx="4">
                  <c:v>85.930999999999997</c:v>
                </c:pt>
                <c:pt idx="5">
                  <c:v>85.224000000000004</c:v>
                </c:pt>
                <c:pt idx="6">
                  <c:v>84.63</c:v>
                </c:pt>
                <c:pt idx="7">
                  <c:v>84.099000000000004</c:v>
                </c:pt>
                <c:pt idx="8">
                  <c:v>83.57</c:v>
                </c:pt>
                <c:pt idx="9">
                  <c:v>83.105999999999995</c:v>
                </c:pt>
                <c:pt idx="10">
                  <c:v>82.68</c:v>
                </c:pt>
                <c:pt idx="11">
                  <c:v>82.320999999999998</c:v>
                </c:pt>
                <c:pt idx="12">
                  <c:v>81.935000000000002</c:v>
                </c:pt>
                <c:pt idx="13">
                  <c:v>78.388000000000005</c:v>
                </c:pt>
                <c:pt idx="14">
                  <c:v>75.516999999999996</c:v>
                </c:pt>
                <c:pt idx="15">
                  <c:v>72.673000000000002</c:v>
                </c:pt>
                <c:pt idx="16">
                  <c:v>69.745999999999995</c:v>
                </c:pt>
                <c:pt idx="17">
                  <c:v>66.599000000000004</c:v>
                </c:pt>
                <c:pt idx="18">
                  <c:v>63.279000000000003</c:v>
                </c:pt>
                <c:pt idx="19">
                  <c:v>59.850999999999999</c:v>
                </c:pt>
                <c:pt idx="20">
                  <c:v>56.383000000000003</c:v>
                </c:pt>
                <c:pt idx="21">
                  <c:v>52.91</c:v>
                </c:pt>
                <c:pt idx="22">
                  <c:v>49.293999999999997</c:v>
                </c:pt>
                <c:pt idx="23">
                  <c:v>45.728000000000002</c:v>
                </c:pt>
                <c:pt idx="24">
                  <c:v>42.215000000000003</c:v>
                </c:pt>
                <c:pt idx="25">
                  <c:v>38.869</c:v>
                </c:pt>
                <c:pt idx="26">
                  <c:v>35.369999999999997</c:v>
                </c:pt>
                <c:pt idx="27">
                  <c:v>31.93</c:v>
                </c:pt>
                <c:pt idx="28">
                  <c:v>28.931999999999999</c:v>
                </c:pt>
                <c:pt idx="29">
                  <c:v>26.02</c:v>
                </c:pt>
                <c:pt idx="30">
                  <c:v>23.236999999999998</c:v>
                </c:pt>
                <c:pt idx="31">
                  <c:v>20.661999999999999</c:v>
                </c:pt>
                <c:pt idx="32">
                  <c:v>18.532</c:v>
                </c:pt>
                <c:pt idx="33">
                  <c:v>16.495999999999999</c:v>
                </c:pt>
                <c:pt idx="34">
                  <c:v>14.661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3B8-404E-87BE-567722ECDF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Pediatric heart (N=13,714)</c:v>
                </c:pt>
              </c:strCache>
            </c:strRef>
          </c:tx>
          <c:spPr>
            <a:ln w="41275">
              <a:solidFill>
                <a:schemeClr val="bg1">
                  <a:lumMod val="50000"/>
                  <a:lumOff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Sheet1!$C$2:$C$36</c:f>
              <c:numCache>
                <c:formatCode>General</c:formatCode>
                <c:ptCount val="35"/>
                <c:pt idx="0">
                  <c:v>100</c:v>
                </c:pt>
                <c:pt idx="1">
                  <c:v>91.828999999999994</c:v>
                </c:pt>
                <c:pt idx="2">
                  <c:v>89.94</c:v>
                </c:pt>
                <c:pt idx="3">
                  <c:v>88.953999999999994</c:v>
                </c:pt>
                <c:pt idx="4">
                  <c:v>88.32</c:v>
                </c:pt>
                <c:pt idx="5">
                  <c:v>87.668999999999997</c:v>
                </c:pt>
                <c:pt idx="6">
                  <c:v>87.161000000000001</c:v>
                </c:pt>
                <c:pt idx="7">
                  <c:v>86.727999999999994</c:v>
                </c:pt>
                <c:pt idx="8">
                  <c:v>86.346999999999994</c:v>
                </c:pt>
                <c:pt idx="9">
                  <c:v>85.897000000000006</c:v>
                </c:pt>
                <c:pt idx="10">
                  <c:v>85.545000000000002</c:v>
                </c:pt>
                <c:pt idx="11">
                  <c:v>85.161000000000001</c:v>
                </c:pt>
                <c:pt idx="12">
                  <c:v>84.929000000000002</c:v>
                </c:pt>
                <c:pt idx="13">
                  <c:v>81.869</c:v>
                </c:pt>
                <c:pt idx="14">
                  <c:v>79.275000000000006</c:v>
                </c:pt>
                <c:pt idx="15">
                  <c:v>76.834000000000003</c:v>
                </c:pt>
                <c:pt idx="16">
                  <c:v>74.385999999999996</c:v>
                </c:pt>
                <c:pt idx="17">
                  <c:v>72.117999999999995</c:v>
                </c:pt>
                <c:pt idx="18">
                  <c:v>69.724999999999994</c:v>
                </c:pt>
                <c:pt idx="19">
                  <c:v>67.492000000000004</c:v>
                </c:pt>
                <c:pt idx="20">
                  <c:v>65.337000000000003</c:v>
                </c:pt>
                <c:pt idx="21">
                  <c:v>63.058999999999997</c:v>
                </c:pt>
                <c:pt idx="22">
                  <c:v>61.042999999999999</c:v>
                </c:pt>
                <c:pt idx="23">
                  <c:v>58.851999999999997</c:v>
                </c:pt>
                <c:pt idx="24">
                  <c:v>56.628</c:v>
                </c:pt>
                <c:pt idx="25">
                  <c:v>54.359000000000002</c:v>
                </c:pt>
                <c:pt idx="26">
                  <c:v>52.783000000000001</c:v>
                </c:pt>
                <c:pt idx="27">
                  <c:v>50.820999999999998</c:v>
                </c:pt>
                <c:pt idx="28">
                  <c:v>48.694000000000003</c:v>
                </c:pt>
                <c:pt idx="29">
                  <c:v>47.11</c:v>
                </c:pt>
                <c:pt idx="30">
                  <c:v>45.58</c:v>
                </c:pt>
                <c:pt idx="31">
                  <c:v>44.52</c:v>
                </c:pt>
                <c:pt idx="32">
                  <c:v>43.036000000000001</c:v>
                </c:pt>
                <c:pt idx="33">
                  <c:v>41.375</c:v>
                </c:pt>
                <c:pt idx="34">
                  <c:v>39.924999999999997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3B8-404E-87BE-567722ECDF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Adult lung (N=60,323)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Sheet1!$D$2:$D$36</c:f>
              <c:numCache>
                <c:formatCode>General</c:formatCode>
                <c:ptCount val="35"/>
                <c:pt idx="0">
                  <c:v>100</c:v>
                </c:pt>
                <c:pt idx="1">
                  <c:v>93.119</c:v>
                </c:pt>
                <c:pt idx="2">
                  <c:v>90.709000000000003</c:v>
                </c:pt>
                <c:pt idx="3">
                  <c:v>89.06</c:v>
                </c:pt>
                <c:pt idx="4">
                  <c:v>87.847999999999999</c:v>
                </c:pt>
                <c:pt idx="5">
                  <c:v>86.694000000000003</c:v>
                </c:pt>
                <c:pt idx="6">
                  <c:v>85.617000000000004</c:v>
                </c:pt>
                <c:pt idx="7">
                  <c:v>84.572999999999993</c:v>
                </c:pt>
                <c:pt idx="8">
                  <c:v>83.715999999999994</c:v>
                </c:pt>
                <c:pt idx="9">
                  <c:v>82.921000000000006</c:v>
                </c:pt>
                <c:pt idx="10">
                  <c:v>82.072000000000003</c:v>
                </c:pt>
                <c:pt idx="11">
                  <c:v>81.322999999999993</c:v>
                </c:pt>
                <c:pt idx="12">
                  <c:v>80.585999999999999</c:v>
                </c:pt>
                <c:pt idx="13">
                  <c:v>72.7</c:v>
                </c:pt>
                <c:pt idx="14">
                  <c:v>66.009</c:v>
                </c:pt>
                <c:pt idx="15">
                  <c:v>60.259</c:v>
                </c:pt>
                <c:pt idx="16">
                  <c:v>54.933999999999997</c:v>
                </c:pt>
                <c:pt idx="17">
                  <c:v>50.043999999999997</c:v>
                </c:pt>
                <c:pt idx="18">
                  <c:v>45.387</c:v>
                </c:pt>
                <c:pt idx="19">
                  <c:v>41.046999999999997</c:v>
                </c:pt>
                <c:pt idx="20">
                  <c:v>37.18</c:v>
                </c:pt>
                <c:pt idx="21">
                  <c:v>33.237000000000002</c:v>
                </c:pt>
                <c:pt idx="22">
                  <c:v>29.704999999999998</c:v>
                </c:pt>
                <c:pt idx="23">
                  <c:v>26.504999999999999</c:v>
                </c:pt>
                <c:pt idx="24">
                  <c:v>23.661999999999999</c:v>
                </c:pt>
                <c:pt idx="25">
                  <c:v>21.303999999999998</c:v>
                </c:pt>
                <c:pt idx="26">
                  <c:v>19.085000000000001</c:v>
                </c:pt>
                <c:pt idx="27">
                  <c:v>17.042999999999999</c:v>
                </c:pt>
                <c:pt idx="28">
                  <c:v>15.397</c:v>
                </c:pt>
                <c:pt idx="29">
                  <c:v>13.664999999999999</c:v>
                </c:pt>
                <c:pt idx="30">
                  <c:v>12.417</c:v>
                </c:pt>
                <c:pt idx="31">
                  <c:v>11.074</c:v>
                </c:pt>
                <c:pt idx="32">
                  <c:v>10.068</c:v>
                </c:pt>
                <c:pt idx="33">
                  <c:v>8.7929999999999993</c:v>
                </c:pt>
                <c:pt idx="34">
                  <c:v>8.1219999999999999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3B8-404E-87BE-567722ECDF3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lung (N=2,220)</c:v>
                </c:pt>
              </c:strCache>
            </c:strRef>
          </c:tx>
          <c:spPr>
            <a:ln w="41275">
              <a:solidFill>
                <a:srgbClr val="9900FF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Sheet1!$E$2:$E$36</c:f>
              <c:numCache>
                <c:formatCode>General</c:formatCode>
                <c:ptCount val="35"/>
                <c:pt idx="0">
                  <c:v>100</c:v>
                </c:pt>
                <c:pt idx="1">
                  <c:v>91.992999999999995</c:v>
                </c:pt>
                <c:pt idx="2">
                  <c:v>89.596999999999994</c:v>
                </c:pt>
                <c:pt idx="3">
                  <c:v>87.918000000000006</c:v>
                </c:pt>
                <c:pt idx="4">
                  <c:v>86.840999999999994</c:v>
                </c:pt>
                <c:pt idx="5">
                  <c:v>85.807000000000002</c:v>
                </c:pt>
                <c:pt idx="6">
                  <c:v>84.677000000000007</c:v>
                </c:pt>
                <c:pt idx="7">
                  <c:v>84.156000000000006</c:v>
                </c:pt>
                <c:pt idx="8">
                  <c:v>83.396000000000001</c:v>
                </c:pt>
                <c:pt idx="9">
                  <c:v>82.727000000000004</c:v>
                </c:pt>
                <c:pt idx="10">
                  <c:v>81.483999999999995</c:v>
                </c:pt>
                <c:pt idx="11">
                  <c:v>80.475999999999999</c:v>
                </c:pt>
                <c:pt idx="12">
                  <c:v>79.56</c:v>
                </c:pt>
                <c:pt idx="13">
                  <c:v>70.225999999999999</c:v>
                </c:pt>
                <c:pt idx="14">
                  <c:v>62.261000000000003</c:v>
                </c:pt>
                <c:pt idx="15">
                  <c:v>56.664000000000001</c:v>
                </c:pt>
                <c:pt idx="16">
                  <c:v>51.765000000000001</c:v>
                </c:pt>
                <c:pt idx="17">
                  <c:v>47.651000000000003</c:v>
                </c:pt>
                <c:pt idx="18">
                  <c:v>44.543999999999997</c:v>
                </c:pt>
                <c:pt idx="19">
                  <c:v>42.174999999999997</c:v>
                </c:pt>
                <c:pt idx="20">
                  <c:v>39.773000000000003</c:v>
                </c:pt>
                <c:pt idx="21">
                  <c:v>37.69</c:v>
                </c:pt>
                <c:pt idx="22">
                  <c:v>35.597999999999999</c:v>
                </c:pt>
                <c:pt idx="23">
                  <c:v>33.859000000000002</c:v>
                </c:pt>
                <c:pt idx="24">
                  <c:v>30.431999999999999</c:v>
                </c:pt>
                <c:pt idx="25">
                  <c:v>29.896000000000001</c:v>
                </c:pt>
                <c:pt idx="26">
                  <c:v>28.123000000000001</c:v>
                </c:pt>
                <c:pt idx="27">
                  <c:v>27.484000000000002</c:v>
                </c:pt>
                <c:pt idx="28">
                  <c:v>26.78</c:v>
                </c:pt>
                <c:pt idx="29">
                  <c:v>25.207000000000001</c:v>
                </c:pt>
                <c:pt idx="30">
                  <c:v>23.768999999999998</c:v>
                </c:pt>
                <c:pt idx="31">
                  <c:v>23.158999999999999</c:v>
                </c:pt>
                <c:pt idx="32">
                  <c:v>22.387</c:v>
                </c:pt>
                <c:pt idx="33">
                  <c:v>22.387</c:v>
                </c:pt>
                <c:pt idx="34">
                  <c:v>22.387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C3B8-404E-87BE-567722ECDF3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Adult heart-lung (N=4,003)</c:v>
                </c:pt>
              </c:strCache>
            </c:strRef>
          </c:tx>
          <c:spPr>
            <a:ln w="41275">
              <a:solidFill>
                <a:srgbClr val="FF00FF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Sheet1!$F$2:$F$36</c:f>
              <c:numCache>
                <c:formatCode>General</c:formatCode>
                <c:ptCount val="35"/>
                <c:pt idx="0">
                  <c:v>100</c:v>
                </c:pt>
                <c:pt idx="1">
                  <c:v>78.789000000000001</c:v>
                </c:pt>
                <c:pt idx="2">
                  <c:v>73.569000000000003</c:v>
                </c:pt>
                <c:pt idx="3">
                  <c:v>71.141000000000005</c:v>
                </c:pt>
                <c:pt idx="4">
                  <c:v>69.418999999999997</c:v>
                </c:pt>
                <c:pt idx="5">
                  <c:v>68.051000000000002</c:v>
                </c:pt>
                <c:pt idx="6">
                  <c:v>67.113</c:v>
                </c:pt>
                <c:pt idx="7">
                  <c:v>66.173000000000002</c:v>
                </c:pt>
                <c:pt idx="8">
                  <c:v>65.537000000000006</c:v>
                </c:pt>
                <c:pt idx="9">
                  <c:v>64.876000000000005</c:v>
                </c:pt>
                <c:pt idx="10">
                  <c:v>64.316000000000003</c:v>
                </c:pt>
                <c:pt idx="11">
                  <c:v>63.603000000000002</c:v>
                </c:pt>
                <c:pt idx="12">
                  <c:v>62.914000000000001</c:v>
                </c:pt>
                <c:pt idx="13">
                  <c:v>55.856999999999999</c:v>
                </c:pt>
                <c:pt idx="14">
                  <c:v>51.509</c:v>
                </c:pt>
                <c:pt idx="15">
                  <c:v>47.844000000000001</c:v>
                </c:pt>
                <c:pt idx="16">
                  <c:v>44.674999999999997</c:v>
                </c:pt>
                <c:pt idx="17">
                  <c:v>42.012999999999998</c:v>
                </c:pt>
                <c:pt idx="18">
                  <c:v>39.878999999999998</c:v>
                </c:pt>
                <c:pt idx="19">
                  <c:v>37.292999999999999</c:v>
                </c:pt>
                <c:pt idx="20">
                  <c:v>34.667999999999999</c:v>
                </c:pt>
                <c:pt idx="21">
                  <c:v>32.094000000000001</c:v>
                </c:pt>
                <c:pt idx="22">
                  <c:v>30.077999999999999</c:v>
                </c:pt>
                <c:pt idx="23">
                  <c:v>28.516999999999999</c:v>
                </c:pt>
                <c:pt idx="24">
                  <c:v>26.875</c:v>
                </c:pt>
                <c:pt idx="25">
                  <c:v>25.664000000000001</c:v>
                </c:pt>
                <c:pt idx="26">
                  <c:v>24.114999999999998</c:v>
                </c:pt>
                <c:pt idx="27">
                  <c:v>22.518999999999998</c:v>
                </c:pt>
                <c:pt idx="28">
                  <c:v>21.526</c:v>
                </c:pt>
                <c:pt idx="29">
                  <c:v>20.402999999999999</c:v>
                </c:pt>
                <c:pt idx="30">
                  <c:v>19.318000000000001</c:v>
                </c:pt>
                <c:pt idx="31">
                  <c:v>18.166</c:v>
                </c:pt>
                <c:pt idx="32">
                  <c:v>16.803000000000001</c:v>
                </c:pt>
                <c:pt idx="33">
                  <c:v>15.141</c:v>
                </c:pt>
                <c:pt idx="34">
                  <c:v>14.397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C3B8-404E-87BE-567722ECDF3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Pediatric heart-lung (N=726)</c:v>
                </c:pt>
              </c:strCache>
            </c:strRef>
          </c:tx>
          <c:spPr>
            <a:ln w="41275">
              <a:solidFill>
                <a:srgbClr val="FF9900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Sheet1!$G$2:$G$36</c:f>
              <c:numCache>
                <c:formatCode>General</c:formatCode>
                <c:ptCount val="35"/>
                <c:pt idx="0">
                  <c:v>100</c:v>
                </c:pt>
                <c:pt idx="1">
                  <c:v>84.662000000000006</c:v>
                </c:pt>
                <c:pt idx="2">
                  <c:v>77.962000000000003</c:v>
                </c:pt>
                <c:pt idx="3">
                  <c:v>75.429000000000002</c:v>
                </c:pt>
                <c:pt idx="4">
                  <c:v>74.302999999999997</c:v>
                </c:pt>
                <c:pt idx="5">
                  <c:v>72.614000000000004</c:v>
                </c:pt>
                <c:pt idx="6">
                  <c:v>70.644000000000005</c:v>
                </c:pt>
                <c:pt idx="7">
                  <c:v>70.363</c:v>
                </c:pt>
                <c:pt idx="8">
                  <c:v>69.516000000000005</c:v>
                </c:pt>
                <c:pt idx="9">
                  <c:v>69.090999999999994</c:v>
                </c:pt>
                <c:pt idx="10">
                  <c:v>68.382999999999996</c:v>
                </c:pt>
                <c:pt idx="11">
                  <c:v>67.674000000000007</c:v>
                </c:pt>
                <c:pt idx="12">
                  <c:v>66.534999999999997</c:v>
                </c:pt>
                <c:pt idx="13">
                  <c:v>56.390999999999998</c:v>
                </c:pt>
                <c:pt idx="14">
                  <c:v>50.415999999999997</c:v>
                </c:pt>
                <c:pt idx="15">
                  <c:v>45.008000000000003</c:v>
                </c:pt>
                <c:pt idx="16">
                  <c:v>41.703000000000003</c:v>
                </c:pt>
                <c:pt idx="17">
                  <c:v>38.057000000000002</c:v>
                </c:pt>
                <c:pt idx="18">
                  <c:v>35.51</c:v>
                </c:pt>
                <c:pt idx="19">
                  <c:v>32.982999999999997</c:v>
                </c:pt>
                <c:pt idx="20">
                  <c:v>31.132000000000001</c:v>
                </c:pt>
                <c:pt idx="21">
                  <c:v>30.071000000000002</c:v>
                </c:pt>
                <c:pt idx="22">
                  <c:v>28.053999999999998</c:v>
                </c:pt>
                <c:pt idx="23">
                  <c:v>25.920999999999999</c:v>
                </c:pt>
                <c:pt idx="24">
                  <c:v>23.847999999999999</c:v>
                </c:pt>
                <c:pt idx="25">
                  <c:v>22.498999999999999</c:v>
                </c:pt>
                <c:pt idx="26">
                  <c:v>21.648</c:v>
                </c:pt>
                <c:pt idx="27">
                  <c:v>20.748999999999999</c:v>
                </c:pt>
                <c:pt idx="28">
                  <c:v>18.707999999999998</c:v>
                </c:pt>
                <c:pt idx="29">
                  <c:v>17.945</c:v>
                </c:pt>
                <c:pt idx="30">
                  <c:v>16.681999999999999</c:v>
                </c:pt>
                <c:pt idx="31">
                  <c:v>16.231999999999999</c:v>
                </c:pt>
                <c:pt idx="32">
                  <c:v>15.74</c:v>
                </c:pt>
                <c:pt idx="33">
                  <c:v>14.69</c:v>
                </c:pt>
                <c:pt idx="34">
                  <c:v>14.052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C3B8-404E-87BE-567722ECD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2333872"/>
        <c:axId val="472334264"/>
      </c:scatterChart>
      <c:valAx>
        <c:axId val="472333872"/>
        <c:scaling>
          <c:orientation val="minMax"/>
          <c:max val="23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Years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472334264"/>
        <c:crosses val="autoZero"/>
        <c:crossBetween val="midCat"/>
        <c:majorUnit val="1"/>
      </c:valAx>
      <c:valAx>
        <c:axId val="472334264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472333872"/>
        <c:crosses val="autoZero"/>
        <c:crossBetween val="midCat"/>
        <c:majorUnit val="25"/>
      </c:valAx>
      <c:spPr>
        <a:noFill/>
        <a:ln>
          <a:solidFill>
            <a:schemeClr val="bg2"/>
          </a:solidFill>
        </a:ln>
      </c:spPr>
    </c:plotArea>
    <c:legend>
      <c:legendPos val="r"/>
      <c:layout>
        <c:manualLayout>
          <c:xMode val="edge"/>
          <c:yMode val="edge"/>
          <c:x val="0.15912236081109329"/>
          <c:y val="1.3578371062992126E-2"/>
          <c:w val="0.8041445427728614"/>
          <c:h val="0.14036909448818899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4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7.7114491239691885E-2"/>
          <c:w val="0.87737962511323264"/>
          <c:h val="0.7833456074302974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heart (N=49,565)</c:v>
                </c:pt>
              </c:strCache>
            </c:strRef>
          </c:tx>
          <c:spPr>
            <a:ln w="41275"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Sheet1!$B$2:$B$25</c:f>
              <c:numCache>
                <c:formatCode>General</c:formatCode>
                <c:ptCount val="24"/>
                <c:pt idx="0">
                  <c:v>100</c:v>
                </c:pt>
                <c:pt idx="1">
                  <c:v>91.998999999999995</c:v>
                </c:pt>
                <c:pt idx="2">
                  <c:v>90.061999999999998</c:v>
                </c:pt>
                <c:pt idx="3">
                  <c:v>88.864999999999995</c:v>
                </c:pt>
                <c:pt idx="4">
                  <c:v>88.045000000000002</c:v>
                </c:pt>
                <c:pt idx="5">
                  <c:v>87.435000000000002</c:v>
                </c:pt>
                <c:pt idx="6">
                  <c:v>86.893000000000001</c:v>
                </c:pt>
                <c:pt idx="7">
                  <c:v>86.459000000000003</c:v>
                </c:pt>
                <c:pt idx="8">
                  <c:v>85.968000000000004</c:v>
                </c:pt>
                <c:pt idx="9">
                  <c:v>85.581999999999994</c:v>
                </c:pt>
                <c:pt idx="10">
                  <c:v>85.192999999999998</c:v>
                </c:pt>
                <c:pt idx="11">
                  <c:v>84.878</c:v>
                </c:pt>
                <c:pt idx="12">
                  <c:v>84.512</c:v>
                </c:pt>
                <c:pt idx="13">
                  <c:v>81.302999999999997</c:v>
                </c:pt>
                <c:pt idx="14">
                  <c:v>78.646000000000001</c:v>
                </c:pt>
                <c:pt idx="15">
                  <c:v>76.058000000000007</c:v>
                </c:pt>
                <c:pt idx="16">
                  <c:v>73.456000000000003</c:v>
                </c:pt>
                <c:pt idx="17">
                  <c:v>70.747</c:v>
                </c:pt>
                <c:pt idx="18">
                  <c:v>67.897000000000006</c:v>
                </c:pt>
                <c:pt idx="19">
                  <c:v>64.956999999999994</c:v>
                </c:pt>
                <c:pt idx="20">
                  <c:v>61.85</c:v>
                </c:pt>
                <c:pt idx="21">
                  <c:v>58.795999999999999</c:v>
                </c:pt>
                <c:pt idx="22">
                  <c:v>55.268000000000001</c:v>
                </c:pt>
                <c:pt idx="23">
                  <c:v>51.9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0B5-4199-8DB0-18923E2F34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Pediatric heart (N=7,116)</c:v>
                </c:pt>
              </c:strCache>
            </c:strRef>
          </c:tx>
          <c:spPr>
            <a:ln w="41275">
              <a:solidFill>
                <a:schemeClr val="bg1">
                  <a:lumMod val="50000"/>
                  <a:lumOff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Sheet1!$C$2:$C$25</c:f>
              <c:numCache>
                <c:formatCode>General</c:formatCode>
                <c:ptCount val="24"/>
                <c:pt idx="0">
                  <c:v>100</c:v>
                </c:pt>
                <c:pt idx="1">
                  <c:v>95.231999999999999</c:v>
                </c:pt>
                <c:pt idx="2">
                  <c:v>93.853999999999999</c:v>
                </c:pt>
                <c:pt idx="3">
                  <c:v>93.106999999999999</c:v>
                </c:pt>
                <c:pt idx="4">
                  <c:v>92.503</c:v>
                </c:pt>
                <c:pt idx="5">
                  <c:v>91.956999999999994</c:v>
                </c:pt>
                <c:pt idx="6">
                  <c:v>91.558000000000007</c:v>
                </c:pt>
                <c:pt idx="7">
                  <c:v>91.201999999999998</c:v>
                </c:pt>
                <c:pt idx="8">
                  <c:v>90.844999999999999</c:v>
                </c:pt>
                <c:pt idx="9">
                  <c:v>90.367000000000004</c:v>
                </c:pt>
                <c:pt idx="10">
                  <c:v>90.067999999999998</c:v>
                </c:pt>
                <c:pt idx="11">
                  <c:v>89.781999999999996</c:v>
                </c:pt>
                <c:pt idx="12">
                  <c:v>89.582999999999998</c:v>
                </c:pt>
                <c:pt idx="13">
                  <c:v>86.968999999999994</c:v>
                </c:pt>
                <c:pt idx="14">
                  <c:v>84.647000000000006</c:v>
                </c:pt>
                <c:pt idx="15">
                  <c:v>82.256</c:v>
                </c:pt>
                <c:pt idx="16">
                  <c:v>80.376999999999995</c:v>
                </c:pt>
                <c:pt idx="17">
                  <c:v>77.853999999999999</c:v>
                </c:pt>
                <c:pt idx="18">
                  <c:v>75.870999999999995</c:v>
                </c:pt>
                <c:pt idx="19">
                  <c:v>74.188999999999993</c:v>
                </c:pt>
                <c:pt idx="20">
                  <c:v>72.215999999999994</c:v>
                </c:pt>
                <c:pt idx="21">
                  <c:v>70.149000000000001</c:v>
                </c:pt>
                <c:pt idx="22">
                  <c:v>68.275000000000006</c:v>
                </c:pt>
                <c:pt idx="23">
                  <c:v>65.483000000000004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0B5-4199-8DB0-18923E2F34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Adult lung (N=41,596)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Sheet1!$D$2:$D$25</c:f>
              <c:numCache>
                <c:formatCode>General</c:formatCode>
                <c:ptCount val="24"/>
                <c:pt idx="0">
                  <c:v>100</c:v>
                </c:pt>
                <c:pt idx="1">
                  <c:v>94.623000000000005</c:v>
                </c:pt>
                <c:pt idx="2">
                  <c:v>92.525000000000006</c:v>
                </c:pt>
                <c:pt idx="3">
                  <c:v>91.1</c:v>
                </c:pt>
                <c:pt idx="4">
                  <c:v>89.97</c:v>
                </c:pt>
                <c:pt idx="5">
                  <c:v>88.903999999999996</c:v>
                </c:pt>
                <c:pt idx="6">
                  <c:v>87.95</c:v>
                </c:pt>
                <c:pt idx="7">
                  <c:v>86.972999999999999</c:v>
                </c:pt>
                <c:pt idx="8">
                  <c:v>86.149000000000001</c:v>
                </c:pt>
                <c:pt idx="9">
                  <c:v>85.433000000000007</c:v>
                </c:pt>
                <c:pt idx="10">
                  <c:v>84.611999999999995</c:v>
                </c:pt>
                <c:pt idx="11">
                  <c:v>83.953999999999994</c:v>
                </c:pt>
                <c:pt idx="12">
                  <c:v>83.248999999999995</c:v>
                </c:pt>
                <c:pt idx="13">
                  <c:v>75.477999999999994</c:v>
                </c:pt>
                <c:pt idx="14">
                  <c:v>68.795000000000002</c:v>
                </c:pt>
                <c:pt idx="15">
                  <c:v>63.100999999999999</c:v>
                </c:pt>
                <c:pt idx="16">
                  <c:v>57.701000000000001</c:v>
                </c:pt>
                <c:pt idx="17">
                  <c:v>52.972999999999999</c:v>
                </c:pt>
                <c:pt idx="18">
                  <c:v>48.243000000000002</c:v>
                </c:pt>
                <c:pt idx="19">
                  <c:v>43.993000000000002</c:v>
                </c:pt>
                <c:pt idx="20">
                  <c:v>40.186999999999998</c:v>
                </c:pt>
                <c:pt idx="21">
                  <c:v>36.14</c:v>
                </c:pt>
                <c:pt idx="22">
                  <c:v>32.415999999999997</c:v>
                </c:pt>
                <c:pt idx="23">
                  <c:v>28.071000000000002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90B5-4199-8DB0-18923E2F346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lung (N=1,347)</c:v>
                </c:pt>
              </c:strCache>
            </c:strRef>
          </c:tx>
          <c:spPr>
            <a:ln w="41275">
              <a:solidFill>
                <a:srgbClr val="9900FF"/>
              </a:solidFill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Sheet1!$E$2:$E$25</c:f>
              <c:numCache>
                <c:formatCode>General</c:formatCode>
                <c:ptCount val="24"/>
                <c:pt idx="0">
                  <c:v>100</c:v>
                </c:pt>
                <c:pt idx="1">
                  <c:v>94.180999999999997</c:v>
                </c:pt>
                <c:pt idx="2">
                  <c:v>92.275000000000006</c:v>
                </c:pt>
                <c:pt idx="3">
                  <c:v>90.956000000000003</c:v>
                </c:pt>
                <c:pt idx="4">
                  <c:v>90.331999999999994</c:v>
                </c:pt>
                <c:pt idx="5">
                  <c:v>89.471999999999994</c:v>
                </c:pt>
                <c:pt idx="6">
                  <c:v>88.53</c:v>
                </c:pt>
                <c:pt idx="7">
                  <c:v>88.215000000000003</c:v>
                </c:pt>
                <c:pt idx="8">
                  <c:v>87.74</c:v>
                </c:pt>
                <c:pt idx="9">
                  <c:v>86.945999999999998</c:v>
                </c:pt>
                <c:pt idx="10">
                  <c:v>85.674000000000007</c:v>
                </c:pt>
                <c:pt idx="11">
                  <c:v>84.796000000000006</c:v>
                </c:pt>
                <c:pt idx="12">
                  <c:v>83.834000000000003</c:v>
                </c:pt>
                <c:pt idx="13">
                  <c:v>74.393000000000001</c:v>
                </c:pt>
                <c:pt idx="14">
                  <c:v>66.489000000000004</c:v>
                </c:pt>
                <c:pt idx="15">
                  <c:v>61.01</c:v>
                </c:pt>
                <c:pt idx="16">
                  <c:v>56.505000000000003</c:v>
                </c:pt>
                <c:pt idx="17">
                  <c:v>51.850999999999999</c:v>
                </c:pt>
                <c:pt idx="18">
                  <c:v>48.981000000000002</c:v>
                </c:pt>
                <c:pt idx="19">
                  <c:v>46.548999999999999</c:v>
                </c:pt>
                <c:pt idx="20">
                  <c:v>43.755000000000003</c:v>
                </c:pt>
                <c:pt idx="21">
                  <c:v>41.594000000000001</c:v>
                </c:pt>
                <c:pt idx="22">
                  <c:v>38.594999999999999</c:v>
                </c:pt>
                <c:pt idx="23">
                  <c:v>36.598999999999997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90B5-4199-8DB0-18923E2F346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Adult heart-lung (N=972)</c:v>
                </c:pt>
              </c:strCache>
            </c:strRef>
          </c:tx>
          <c:spPr>
            <a:ln w="41275">
              <a:solidFill>
                <a:srgbClr val="FF00FF"/>
              </a:solidFill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Sheet1!$F$2:$F$25</c:f>
              <c:numCache>
                <c:formatCode>General</c:formatCode>
                <c:ptCount val="24"/>
                <c:pt idx="0">
                  <c:v>100</c:v>
                </c:pt>
                <c:pt idx="1">
                  <c:v>83.094999999999999</c:v>
                </c:pt>
                <c:pt idx="2">
                  <c:v>79.661000000000001</c:v>
                </c:pt>
                <c:pt idx="3">
                  <c:v>76.941000000000003</c:v>
                </c:pt>
                <c:pt idx="4">
                  <c:v>75.263999999999996</c:v>
                </c:pt>
                <c:pt idx="5">
                  <c:v>74.111000000000004</c:v>
                </c:pt>
                <c:pt idx="6">
                  <c:v>73.165000000000006</c:v>
                </c:pt>
                <c:pt idx="7">
                  <c:v>72.638000000000005</c:v>
                </c:pt>
                <c:pt idx="8">
                  <c:v>71.900000000000006</c:v>
                </c:pt>
                <c:pt idx="9">
                  <c:v>71.478999999999999</c:v>
                </c:pt>
                <c:pt idx="10">
                  <c:v>70.741</c:v>
                </c:pt>
                <c:pt idx="11">
                  <c:v>70.001999999999995</c:v>
                </c:pt>
                <c:pt idx="12">
                  <c:v>69.262</c:v>
                </c:pt>
                <c:pt idx="13">
                  <c:v>62.277000000000001</c:v>
                </c:pt>
                <c:pt idx="14">
                  <c:v>57.802999999999997</c:v>
                </c:pt>
                <c:pt idx="15">
                  <c:v>54.569000000000003</c:v>
                </c:pt>
                <c:pt idx="16">
                  <c:v>52.122999999999998</c:v>
                </c:pt>
                <c:pt idx="17">
                  <c:v>49.008000000000003</c:v>
                </c:pt>
                <c:pt idx="18">
                  <c:v>46.820999999999998</c:v>
                </c:pt>
                <c:pt idx="19">
                  <c:v>44.368000000000002</c:v>
                </c:pt>
                <c:pt idx="20">
                  <c:v>42.957000000000001</c:v>
                </c:pt>
                <c:pt idx="21">
                  <c:v>38.594999999999999</c:v>
                </c:pt>
                <c:pt idx="22">
                  <c:v>36.548999999999999</c:v>
                </c:pt>
                <c:pt idx="23">
                  <c:v>33.881999999999998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90B5-4199-8DB0-18923E2F346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Pediatric heart-lung (N=134)</c:v>
                </c:pt>
              </c:strCache>
            </c:strRef>
          </c:tx>
          <c:spPr>
            <a:ln w="41275">
              <a:solidFill>
                <a:srgbClr val="FF9900"/>
              </a:solidFill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Sheet1!$G$2:$G$25</c:f>
              <c:numCache>
                <c:formatCode>General</c:formatCode>
                <c:ptCount val="24"/>
                <c:pt idx="0">
                  <c:v>100</c:v>
                </c:pt>
                <c:pt idx="1">
                  <c:v>85.754999999999995</c:v>
                </c:pt>
                <c:pt idx="2">
                  <c:v>83.498000000000005</c:v>
                </c:pt>
                <c:pt idx="3">
                  <c:v>83.498000000000005</c:v>
                </c:pt>
                <c:pt idx="4">
                  <c:v>81.994</c:v>
                </c:pt>
                <c:pt idx="5">
                  <c:v>81.242000000000004</c:v>
                </c:pt>
                <c:pt idx="6">
                  <c:v>79.736999999999995</c:v>
                </c:pt>
                <c:pt idx="7">
                  <c:v>78.233000000000004</c:v>
                </c:pt>
                <c:pt idx="8">
                  <c:v>78.233000000000004</c:v>
                </c:pt>
                <c:pt idx="9">
                  <c:v>77.472999999999999</c:v>
                </c:pt>
                <c:pt idx="10">
                  <c:v>77.472999999999999</c:v>
                </c:pt>
                <c:pt idx="11">
                  <c:v>77.472999999999999</c:v>
                </c:pt>
                <c:pt idx="12">
                  <c:v>77.472999999999999</c:v>
                </c:pt>
                <c:pt idx="13">
                  <c:v>64.796999999999997</c:v>
                </c:pt>
                <c:pt idx="14">
                  <c:v>58.713000000000001</c:v>
                </c:pt>
                <c:pt idx="15">
                  <c:v>54.968000000000004</c:v>
                </c:pt>
                <c:pt idx="16">
                  <c:v>51.893000000000001</c:v>
                </c:pt>
                <c:pt idx="17">
                  <c:v>49.682000000000002</c:v>
                </c:pt>
                <c:pt idx="18">
                  <c:v>48.44</c:v>
                </c:pt>
                <c:pt idx="19">
                  <c:v>46.878</c:v>
                </c:pt>
                <c:pt idx="20">
                  <c:v>44.645000000000003</c:v>
                </c:pt>
                <c:pt idx="21">
                  <c:v>42.295999999999999</c:v>
                </c:pt>
                <c:pt idx="22">
                  <c:v>42.295999999999999</c:v>
                </c:pt>
                <c:pt idx="23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90B5-4199-8DB0-18923E2F34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91507400"/>
        <c:axId val="685460152"/>
      </c:scatterChart>
      <c:valAx>
        <c:axId val="691507400"/>
        <c:scaling>
          <c:orientation val="minMax"/>
          <c:max val="12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Years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5460152"/>
        <c:crosses val="autoZero"/>
        <c:crossBetween val="midCat"/>
        <c:majorUnit val="1"/>
      </c:valAx>
      <c:valAx>
        <c:axId val="685460152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91507400"/>
        <c:crosses val="autoZero"/>
        <c:crossBetween val="midCat"/>
        <c:majorUnit val="25"/>
      </c:valAx>
      <c:spPr>
        <a:noFill/>
        <a:ln>
          <a:solidFill>
            <a:schemeClr val="bg2"/>
          </a:solidFill>
        </a:ln>
      </c:spPr>
    </c:plotArea>
    <c:legend>
      <c:legendPos val="r"/>
      <c:legendEntry>
        <c:idx val="2"/>
        <c:txPr>
          <a:bodyPr/>
          <a:lstStyle/>
          <a:p>
            <a:pPr>
              <a:defRPr sz="1400" b="1">
                <a:solidFill>
                  <a:schemeClr val="bg2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8086146296930275"/>
          <c:y val="1.6146402678543625E-2"/>
          <c:w val="0.8041445427728614"/>
          <c:h val="0.14036909448818899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4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0.09744</cdr:x>
      <cdr:y>0.84656</cdr:y>
    </cdr:from>
    <cdr:to>
      <cdr:x>0.17503</cdr:x>
      <cdr:y>0.91005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612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0.15778</cdr:x>
      <cdr:y>0.84656</cdr:y>
    </cdr:from>
    <cdr:to>
      <cdr:x>0.26123</cdr:x>
      <cdr:y>0.91535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394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0.63192</cdr:x>
      <cdr:y>0.84656</cdr:y>
    </cdr:from>
    <cdr:to>
      <cdr:x>0.73537</cdr:x>
      <cdr:y>0.91535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585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0.29339</cdr:x>
      <cdr:y>0.84656</cdr:y>
    </cdr:from>
    <cdr:to>
      <cdr:x>0.39684</cdr:x>
      <cdr:y>0.91535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593313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0.43365</cdr:x>
      <cdr:y>0.84656</cdr:y>
    </cdr:from>
    <cdr:to>
      <cdr:x>0.53709</cdr:x>
      <cdr:y>0.91535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8330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0.76123</cdr:x>
      <cdr:y>0.84656</cdr:y>
    </cdr:from>
    <cdr:to>
      <cdr:x>0.86468</cdr:x>
      <cdr:y>0.91535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728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0.89655</cdr:x>
      <cdr:y>0.84656</cdr:y>
    </cdr:from>
    <cdr:to>
      <cdr:x>1</cdr:x>
      <cdr:y>0.91535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7924800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0.23537</cdr:x>
      <cdr:y>0.84656</cdr:y>
    </cdr:from>
    <cdr:to>
      <cdr:x>0.31296</cdr:x>
      <cdr:y>0.91005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2080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0.3733</cdr:x>
      <cdr:y>0.84656</cdr:y>
    </cdr:from>
    <cdr:to>
      <cdr:x>0.45089</cdr:x>
      <cdr:y>0.91005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32996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0.83882</cdr:x>
      <cdr:y>0.84656</cdr:y>
    </cdr:from>
    <cdr:to>
      <cdr:x>0.9164</cdr:x>
      <cdr:y>0.91005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414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0.70951</cdr:x>
      <cdr:y>0.84656</cdr:y>
    </cdr:from>
    <cdr:to>
      <cdr:x>0.78709</cdr:x>
      <cdr:y>0.91005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6271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0.57158</cdr:x>
      <cdr:y>0.84656</cdr:y>
    </cdr:from>
    <cdr:to>
      <cdr:x>0.64916</cdr:x>
      <cdr:y>0.91005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50522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0.39111</cdr:x>
      <cdr:y>0.89122</cdr:y>
    </cdr:from>
    <cdr:to>
      <cdr:x>0.52649</cdr:x>
      <cdr:y>0.95533</cdr:y>
    </cdr:to>
    <cdr:sp macro="" textlink="">
      <cdr:nvSpPr>
        <cdr:cNvPr id="15" name="TextBox 10"/>
        <cdr:cNvSpPr txBox="1"/>
      </cdr:nvSpPr>
      <cdr:spPr>
        <a:xfrm xmlns:a="http://schemas.openxmlformats.org/drawingml/2006/main">
          <a:off x="3457067" y="4278397"/>
          <a:ext cx="1196651" cy="3077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rgbClr val="0070C0"/>
              </a:solidFill>
            </a:rPr>
            <a:t>Heart-lung</a:t>
          </a:r>
          <a:endParaRPr lang="en-US" sz="1400" b="1" dirty="0">
            <a:solidFill>
              <a:srgbClr val="0070C0"/>
            </a:solidFill>
          </a:endParaRPr>
        </a:p>
      </cdr:txBody>
    </cdr:sp>
  </cdr:relSizeAnchor>
  <cdr:relSizeAnchor xmlns:cdr="http://schemas.openxmlformats.org/drawingml/2006/chartDrawing">
    <cdr:from>
      <cdr:x>0.84717</cdr:x>
      <cdr:y>0.89235</cdr:y>
    </cdr:from>
    <cdr:to>
      <cdr:x>0.98255</cdr:x>
      <cdr:y>0.95647</cdr:y>
    </cdr:to>
    <cdr:sp macro="" textlink="">
      <cdr:nvSpPr>
        <cdr:cNvPr id="16" name="TextBox 10"/>
        <cdr:cNvSpPr txBox="1"/>
      </cdr:nvSpPr>
      <cdr:spPr>
        <a:xfrm xmlns:a="http://schemas.openxmlformats.org/drawingml/2006/main">
          <a:off x="7488302" y="4283833"/>
          <a:ext cx="1196651" cy="30781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rgbClr val="0070C0"/>
              </a:solidFill>
            </a:rPr>
            <a:t>Heart-lung</a:t>
          </a:r>
          <a:endParaRPr lang="en-US" sz="1400" b="1" dirty="0">
            <a:solidFill>
              <a:srgbClr val="0070C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10/15/2018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66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12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5101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13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18648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</a:t>
            </a:r>
          </a:p>
          <a:p>
            <a:endParaRPr lang="en-US" dirty="0"/>
          </a:p>
          <a:p>
            <a:r>
              <a:rPr lang="en-US" dirty="0"/>
              <a:t>Survival rates were compared using the log-rank test statistic. Adjustments for multiple comparisons were done using Scheffe’s method. Results of log-rank test should be interpreted with caution when curves cross.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14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99125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</a:t>
            </a:r>
          </a:p>
          <a:p>
            <a:endParaRPr lang="en-US" dirty="0"/>
          </a:p>
          <a:p>
            <a:r>
              <a:rPr lang="en-US" dirty="0"/>
              <a:t>Survival rates were compared using the log-rank test statistic. Adjustments for multiple comparisons were done using Scheffe’s method. Results of log-rank test should be interpreted with caution when curves cross.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15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27068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88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721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951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70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0986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921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9982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4746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0183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0616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747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0787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451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4731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1852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5861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385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699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5867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50244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10959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64412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3355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67716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62017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81534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548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4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79736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91915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56086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4817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73201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27469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3041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597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3237">
              <a:defRPr/>
            </a:pPr>
            <a:r>
              <a:rPr lang="en-US" dirty="0"/>
              <a:t>Transplants with unknown recipient ages are excluded from this tabulation.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04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627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9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598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10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8610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11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3193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10313" y="609600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THE </a:t>
            </a:r>
            <a:r>
              <a:rPr lang="en-US" sz="4000" b="1" dirty="0" smtClean="0">
                <a:solidFill>
                  <a:srgbClr val="002060"/>
                </a:solidFill>
              </a:rPr>
              <a:t>INTERNATIONAL THORACI</a:t>
            </a:r>
            <a:r>
              <a:rPr lang="en-US" sz="4000" b="1" dirty="0" smtClean="0">
                <a:solidFill>
                  <a:srgbClr val="002060"/>
                </a:solidFill>
              </a:rPr>
              <a:t>C ORGAN TRANSPLANT (TTX) </a:t>
            </a:r>
            <a:r>
              <a:rPr lang="en-US" sz="4000" b="1" dirty="0" smtClean="0">
                <a:solidFill>
                  <a:srgbClr val="002060"/>
                </a:solidFill>
              </a:rPr>
              <a:t>REGISTRY </a:t>
            </a:r>
            <a:r>
              <a:rPr lang="en-US" sz="4000" b="1" dirty="0" smtClean="0">
                <a:solidFill>
                  <a:srgbClr val="002060"/>
                </a:solidFill>
              </a:rPr>
              <a:t>OF THE INTERNATIONAL SOCIETY FOR HEART AND LUNG TRANSPLANTATION: </a:t>
            </a:r>
            <a:br>
              <a:rPr lang="en-US" sz="4000" b="1" dirty="0" smtClean="0">
                <a:solidFill>
                  <a:srgbClr val="00206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THIRTY-SECOND</a:t>
            </a:r>
            <a:br>
              <a:rPr lang="en-US" sz="4000" b="1" dirty="0" smtClean="0">
                <a:solidFill>
                  <a:srgbClr val="00206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 ANNUAL REPORT</a:t>
            </a:r>
            <a:endParaRPr lang="en-US" sz="4000" dirty="0" smtClean="0">
              <a:solidFill>
                <a:srgbClr val="00206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4" name="Group 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967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>
                <a:solidFill>
                  <a:srgbClr val="002060"/>
                </a:solidFill>
              </a:rPr>
              <a:t>TTX REGISTRY </a:t>
            </a:r>
            <a:r>
              <a:rPr lang="en-US" sz="3200" dirty="0" smtClean="0">
                <a:solidFill>
                  <a:srgbClr val="002060"/>
                </a:solidFill>
              </a:rPr>
              <a:t>DATABASE:</a:t>
            </a:r>
            <a:r>
              <a:rPr lang="en-US" sz="2800" dirty="0" smtClean="0">
                <a:solidFill>
                  <a:srgbClr val="002060"/>
                </a:solidFill>
              </a:rPr>
              <a:t/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Number of Centers Reporting Heart Transplants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184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>
                <a:solidFill>
                  <a:srgbClr val="002060"/>
                </a:solidFill>
              </a:rPr>
              <a:t>TTX REGISTRY </a:t>
            </a:r>
            <a:r>
              <a:rPr lang="en-US" sz="3200" dirty="0" smtClean="0">
                <a:solidFill>
                  <a:srgbClr val="002060"/>
                </a:solidFill>
              </a:rPr>
              <a:t>DATABASE:</a:t>
            </a:r>
            <a:r>
              <a:rPr lang="en-US" sz="2800" dirty="0" smtClean="0">
                <a:solidFill>
                  <a:srgbClr val="002060"/>
                </a:solidFill>
              </a:rPr>
              <a:t/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Number of Centers Reporting Lung Transplants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674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>
                <a:solidFill>
                  <a:srgbClr val="002060"/>
                </a:solidFill>
              </a:rPr>
              <a:t>TTX REGISTRY </a:t>
            </a:r>
            <a:r>
              <a:rPr lang="en-US" sz="3200" dirty="0" smtClean="0">
                <a:solidFill>
                  <a:srgbClr val="002060"/>
                </a:solidFill>
              </a:rPr>
              <a:t>DATABASE:</a:t>
            </a:r>
            <a:r>
              <a:rPr lang="en-US" sz="2800" dirty="0" smtClean="0">
                <a:solidFill>
                  <a:srgbClr val="002060"/>
                </a:solidFill>
              </a:rPr>
              <a:t/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2700" dirty="0" smtClean="0">
                <a:solidFill>
                  <a:srgbClr val="002060"/>
                </a:solidFill>
              </a:rPr>
              <a:t>Number of Centers Reporting Heart-Lung Transplants</a:t>
            </a:r>
            <a:endParaRPr lang="en-US" sz="27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545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322252"/>
              </p:ext>
            </p:extLst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 bwMode="auto">
          <a:xfrm>
            <a:off x="0" y="150371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>
              <a:defRPr/>
            </a:pPr>
            <a:r>
              <a:rPr lang="en-US" sz="3200" dirty="0">
                <a:solidFill>
                  <a:srgbClr val="002060"/>
                </a:solidFill>
              </a:rPr>
              <a:t>TTX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REGISTRY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DATABASE: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Number of Centers Reporting Transplants</a:t>
            </a:r>
            <a:b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endParaRPr kumimoji="0" lang="en-US" sz="2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1524000" y="1023865"/>
            <a:ext cx="6096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(Transplants: January 2009 – June 2017)</a:t>
            </a:r>
            <a:endParaRPr kumimoji="0" lang="en-US" sz="2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253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295400"/>
          <a:ext cx="8763000" cy="494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 bwMode="auto">
          <a:xfrm>
            <a:off x="989" y="228597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>
              <a:defRPr/>
            </a:pPr>
            <a:r>
              <a:rPr lang="en-US" sz="2800" dirty="0">
                <a:solidFill>
                  <a:srgbClr val="002060"/>
                </a:solidFill>
              </a:rPr>
              <a:t>TTX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REGISTRY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DATABASE: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Kaplan-Meier Survival</a:t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9" name="pvalues"/>
          <p:cNvSpPr txBox="1"/>
          <p:nvPr/>
        </p:nvSpPr>
        <p:spPr>
          <a:xfrm>
            <a:off x="1112588" y="4724400"/>
            <a:ext cx="4069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All pair-wise comparisons were significant at p &lt; 0.05 except adult lung vs. pediatric lung and adult heart-lung vs. pediatric </a:t>
            </a:r>
            <a:r>
              <a:rPr lang="en-US" sz="1200" b="1" dirty="0" smtClean="0">
                <a:solidFill>
                  <a:schemeClr val="bg2"/>
                </a:solidFill>
              </a:rPr>
              <a:t>heart-lung.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1781300" y="927644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(Transplants: January 1980 – June 2016)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696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295400"/>
          <a:ext cx="8763000" cy="494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 bwMode="auto">
          <a:xfrm>
            <a:off x="0" y="239398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>
              <a:defRPr/>
            </a:pPr>
            <a:r>
              <a:rPr lang="en-US" sz="2800" dirty="0">
                <a:solidFill>
                  <a:srgbClr val="002060"/>
                </a:solidFill>
              </a:rPr>
              <a:t>TTX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REGISTRY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DATABASE: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Kaplan-Meier Survival</a:t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9" name="pvalues"/>
          <p:cNvSpPr txBox="1"/>
          <p:nvPr/>
        </p:nvSpPr>
        <p:spPr>
          <a:xfrm>
            <a:off x="1143000" y="4665919"/>
            <a:ext cx="6082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All pair-wise comparisons were significant at p &lt; 0.05 except adult lung vs. pediatric lung, adult lung vs. pediatric heart-lung, pediatric lung vs. pediatric heart-lung, </a:t>
            </a:r>
            <a:r>
              <a:rPr lang="en-US" sz="1200" b="1" dirty="0" smtClean="0">
                <a:solidFill>
                  <a:schemeClr val="bg2"/>
                </a:solidFill>
              </a:rPr>
              <a:t>and </a:t>
            </a:r>
            <a:r>
              <a:rPr lang="en-US" sz="1200" b="1" dirty="0">
                <a:solidFill>
                  <a:schemeClr val="bg2"/>
                </a:solidFill>
              </a:rPr>
              <a:t>adult heart-lung vs. pediatric </a:t>
            </a:r>
            <a:r>
              <a:rPr lang="en-US" sz="1200" b="1" dirty="0" smtClean="0">
                <a:solidFill>
                  <a:schemeClr val="bg2"/>
                </a:solidFill>
              </a:rPr>
              <a:t>heart-lung.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1714500" y="943693"/>
            <a:ext cx="571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(Transplants: January 2004 – June 2016)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269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09600" y="24384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</a:rPr>
              <a:t>APPENDIX</a:t>
            </a:r>
            <a:endParaRPr lang="en-US" sz="4800" dirty="0">
              <a:solidFill>
                <a:srgbClr val="00206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9" name="Group 8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0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96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0832729"/>
              </p:ext>
            </p:extLst>
          </p:nvPr>
        </p:nvGraphicFramePr>
        <p:xfrm>
          <a:off x="304800" y="905513"/>
          <a:ext cx="8610600" cy="5241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547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FUNDACION FAVALORO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411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HAREFIELD S.A. - HOSPITAL ITALIANO DE MENDOZA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411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CENTRO DE TRASPLANTE CARDIACO HOSPITAL PRIVADO CORDOBA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HOSPITAL ITALIANO DE BUENOS AIRES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HOSPITAL UNIVERSITARIO AUSTRAL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HOSPITAL EL CRUCE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HOSPITAL ESPAÑOL DE MENDOZA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7411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CENTRO DE TRASPLANTE CARDIACO DEL SANATORIO ALLENDE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7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CENTRO DE TRASPLANTE CARDIACO HOSPITAL ITALIANO CORDOBA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741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CENTRO DE TRASPLANTE PULMONAR HOSPITAL ITALIANO CORDOBA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9563849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6388917"/>
              </p:ext>
            </p:extLst>
          </p:nvPr>
        </p:nvGraphicFramePr>
        <p:xfrm>
          <a:off x="304800" y="905508"/>
          <a:ext cx="8610600" cy="503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255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CLINICA DE NEFROLOGIA UROLOGIA Y ENFERMEDADES CARDIOVASCULARES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HOSPITAL ALEMAN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HOSPITAL CORDOBA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110">
                <a:tc>
                  <a:txBody>
                    <a:bodyPr/>
                    <a:lstStyle/>
                    <a:p>
                      <a:r>
                        <a:rPr lang="es-ES" sz="15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 DE ALTA COMPLEJIDAD PTE JUAN DOMINGO PERON</a:t>
                      </a:r>
                      <a:endParaRPr lang="en-US" sz="1500" b="1" i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HOSPITAL DE PEDIATRIA JUAN P GARRAHAN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HOSPITAL GENERAL DE AGUDOS DR COSME ARGERICH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INSTITUTO CARDIOVASCULAR DE BUENOS AIRES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INSTITUTO DE CARDIOLOGIA DE CORRIENTES JUANA F CABRAL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SANATORIO DE LA TRINIDAD MITRE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SANATORIO PARQUE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94837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463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5895865"/>
              </p:ext>
            </p:extLst>
          </p:nvPr>
        </p:nvGraphicFramePr>
        <p:xfrm>
          <a:off x="304800" y="905506"/>
          <a:ext cx="8610600" cy="5038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097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AUSTRALIA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71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St. Vincent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71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Royal Children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71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The Prince Charles Hospital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71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The Alfred Hospital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71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Fiona Stanley Hospital</a:t>
                      </a:r>
                      <a:endParaRPr lang="en-US" sz="15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AUSTRIA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71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Allgemeines Krankenhaus Wien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371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Universitätsklinik Innsbruck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371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Landeskrankenhaus Graz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214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/>
          <a:lstStyle/>
          <a:p>
            <a:r>
              <a:rPr lang="en-US" sz="2200" dirty="0" smtClean="0">
                <a:solidFill>
                  <a:srgbClr val="002060"/>
                </a:solidFill>
              </a:rPr>
              <a:t>MAJOR CONTRIBUTORS TO THE ISHLT </a:t>
            </a:r>
            <a:r>
              <a:rPr lang="en-US" sz="2200" dirty="0" smtClean="0">
                <a:solidFill>
                  <a:srgbClr val="002060"/>
                </a:solidFill>
              </a:rPr>
              <a:t>TTX </a:t>
            </a:r>
            <a:r>
              <a:rPr lang="en-US" sz="2200" dirty="0" smtClean="0">
                <a:solidFill>
                  <a:srgbClr val="002060"/>
                </a:solidFill>
              </a:rPr>
              <a:t>REGISTRY</a:t>
            </a:r>
            <a:endParaRPr lang="en-US" sz="22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803833"/>
              </p:ext>
            </p:extLst>
          </p:nvPr>
        </p:nvGraphicFramePr>
        <p:xfrm>
          <a:off x="152399" y="762001"/>
          <a:ext cx="8839202" cy="5363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7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8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962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0070C0"/>
                          </a:solidFill>
                        </a:rPr>
                        <a:t>Organization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0070C0"/>
                          </a:solidFill>
                        </a:rPr>
                        <a:t>Countries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0070C0"/>
                          </a:solidFill>
                        </a:rPr>
                        <a:t>Heart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0070C0"/>
                          </a:solidFill>
                        </a:rPr>
                        <a:t>Lung 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L’Agence de la Biomédicine   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France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Australia and New Zealand Cardiothoracic Organ Transplant Registry (ANZCOTR)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Australia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British Columbia Transplant Agency 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Canada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0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Eurotransplant (ET)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Austria, Belgium, Croatia, Germany, 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Hungary,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Netherlands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, Slovenia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marT="27432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Instituto Nacional Central Único Coordinador de Ablación e Implante (INCUCAI)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Argentina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Transplant Center of Italy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Italy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Organización Nacional de Trasplantes (ONT)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Spain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Registro Español de Trasplante Cardíaco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Spain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Scandiatransplant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Denmark, Finland, Norway, Sweden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NHS Blood and Transplant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United Kingdom, Ireland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United Network for Organ Sharing (UNOS)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United States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7428">
                <a:tc gridSpan="4"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In addition, 108 individual centers from North America, Central/South America, Europe, Asia, Africa and the Middle East have reported at least one transplant since 1995.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5" name="Group 4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6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066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2023715"/>
              </p:ext>
            </p:extLst>
          </p:nvPr>
        </p:nvGraphicFramePr>
        <p:xfrm>
          <a:off x="304800" y="905508"/>
          <a:ext cx="8610600" cy="5198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957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8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BELARUS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973503"/>
                  </a:ext>
                </a:extLst>
              </a:tr>
              <a:tr h="42684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RSPC Cardiology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4159784"/>
                  </a:ext>
                </a:extLst>
              </a:tr>
              <a:tr h="42684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097377"/>
                  </a:ext>
                </a:extLst>
              </a:tr>
              <a:tr h="42684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Hôpital Erasme Bruxelles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84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Universitair Ziekenhuis Antwerpen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844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rgbClr val="002060"/>
                          </a:solidFill>
                        </a:rPr>
                        <a:t>Onze Lieve Vrouw Ziekenhuis Aalst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84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Universitair Ziekenhuis Gent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844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rgbClr val="002060"/>
                          </a:solidFill>
                        </a:rPr>
                        <a:t>Centre Hospitalier Universitaire Liège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844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rgbClr val="002060"/>
                          </a:solidFill>
                        </a:rPr>
                        <a:t>Cliniques Universitaires, Université Catholique de Louvain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84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UZ Gasthuisberg Leuven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079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19439"/>
              </p:ext>
            </p:extLst>
          </p:nvPr>
        </p:nvGraphicFramePr>
        <p:xfrm>
          <a:off x="304800" y="905508"/>
          <a:ext cx="8610600" cy="4885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5931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BRAZIL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2339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Heart Institute-Univ. Sao Paulo Hospital das Clinicas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2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Hospital de Messejana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2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Instituto de Medicina Integral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533068"/>
                  </a:ext>
                </a:extLst>
              </a:tr>
              <a:tr h="532339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Instituto de Cardiologia do Distrito Federal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029536"/>
                  </a:ext>
                </a:extLst>
              </a:tr>
              <a:tr h="532339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Hospital de Clinicas de Porto Alegre</a:t>
                      </a:r>
                      <a:endParaRPr lang="en-US" sz="15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3450937"/>
                  </a:ext>
                </a:extLst>
              </a:tr>
              <a:tr h="53233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Procardiaco Hospital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8366301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376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3230378"/>
              </p:ext>
            </p:extLst>
          </p:nvPr>
        </p:nvGraphicFramePr>
        <p:xfrm>
          <a:off x="304800" y="762000"/>
          <a:ext cx="86106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642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8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CANADA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Royal Victoria Hospital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48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The Toronto General Hospital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Hospital Sainte-Justine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0496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Institut Universitaire de Cardiologie et de Pneumologie de Quebec (IUCPQ)</a:t>
                      </a:r>
                      <a:endParaRPr lang="fr-FR" sz="15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University of Alberta Hospitals/Walter C. Mackenzie Health Sciences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St. Paul's </a:t>
                      </a:r>
                      <a:r>
                        <a:rPr lang="en-US" sz="15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Hospital</a:t>
                      </a:r>
                      <a:r>
                        <a:rPr lang="en-US" sz="1500" b="1" i="0" u="none" strike="noStrike" baseline="3000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US" sz="15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689469"/>
                  </a:ext>
                </a:extLst>
              </a:tr>
              <a:tr h="45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Vancouver General </a:t>
                      </a:r>
                      <a:r>
                        <a:rPr lang="en-US" sz="15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Hospital</a:t>
                      </a:r>
                      <a:r>
                        <a:rPr lang="en-US" sz="1500" b="1" i="0" u="none" strike="noStrike" baseline="3000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US" sz="15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6287035"/>
                  </a:ext>
                </a:extLst>
              </a:tr>
              <a:tr h="45688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The Hospital </a:t>
                      </a:r>
                      <a:r>
                        <a:rPr lang="en-US" sz="15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for </a:t>
                      </a:r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Sick Children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88144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02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266986"/>
              </p:ext>
            </p:extLst>
          </p:nvPr>
        </p:nvGraphicFramePr>
        <p:xfrm>
          <a:off x="304800" y="762001"/>
          <a:ext cx="8610600" cy="5334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497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COLOMBIA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Fundacion </a:t>
                      </a:r>
                      <a:r>
                        <a:rPr lang="en-US" sz="1500" b="1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Cardioinfantil - Instituto </a:t>
                      </a:r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de Cardiologia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Fundacion Cardiovascular de Colombia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CROATIA</a:t>
                      </a:r>
                      <a:r>
                        <a:rPr lang="en-US" sz="1500" b="1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Clinical Hospital Zagreb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Hospital Dubrava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THE CZECH REPUBLIC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544448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Hospital Motol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8279401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DENMARK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530779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Skejby University Hospital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6691804"/>
                  </a:ext>
                </a:extLst>
              </a:tr>
              <a:tr h="40526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Rigshospitalet, National University Hospital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16233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011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1535375"/>
              </p:ext>
            </p:extLst>
          </p:nvPr>
        </p:nvGraphicFramePr>
        <p:xfrm>
          <a:off x="304800" y="762000"/>
          <a:ext cx="8610600" cy="5341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513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15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ESTONIA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715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Tartu University Hospital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715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FINLAND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07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Helsinki University Central Hospital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07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FRANCE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076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rgbClr val="002060"/>
                          </a:solidFill>
                        </a:rPr>
                        <a:t>Marseille Sainte Marguerite (APM) (A) - CHIRURGIE THORACIQUE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6076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rgbClr val="002060"/>
                          </a:solidFill>
                        </a:rPr>
                        <a:t>Marseille Timone adultes (APM) (A) - CHIRURGIE CARDIAQUE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2237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Marseille Timone enfants (APM) (A+P) - CHIRURGIE CARDIO-VASCULAIRE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64798"/>
                  </a:ext>
                </a:extLst>
              </a:tr>
              <a:tr h="39607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Caen (A) - CHIRURGIE CARDIAQUE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7504229"/>
                  </a:ext>
                </a:extLst>
              </a:tr>
              <a:tr h="39607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Dijon (A) - CHIRURGIE CARDIAQUE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378640"/>
                  </a:ext>
                </a:extLst>
              </a:tr>
              <a:tr h="39607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Toulouse (A) - CHIRURGIE THORACIQUE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597145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48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07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826859"/>
              </p:ext>
            </p:extLst>
          </p:nvPr>
        </p:nvGraphicFramePr>
        <p:xfrm>
          <a:off x="304800" y="762000"/>
          <a:ext cx="86106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6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12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Toulouse (A) - CHIRURGIE CARDIO-VASCULAIRE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5679905"/>
                  </a:ext>
                </a:extLst>
              </a:tr>
              <a:tr h="39312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Bordeaux (A+P) - UNITE DE TRANSPLANTATION CARDIAQUE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501772"/>
                  </a:ext>
                </a:extLst>
              </a:tr>
              <a:tr h="39312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Bordeaux (A+P) - CHIRURGIE THORACIQUE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312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Montpellier (A) - UNITE DE TRANSPL. CARDIO-THORACIQUE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3126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rgbClr val="002060"/>
                          </a:solidFill>
                        </a:rPr>
                        <a:t>Rennes (A) - CENTRE CARDIO-PNEUMOLOGIQUE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3126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rgbClr val="002060"/>
                          </a:solidFill>
                        </a:rPr>
                        <a:t>Tours (A+P) - CHIRURGIE CARDIAQUE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3126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rgbClr val="002060"/>
                          </a:solidFill>
                        </a:rPr>
                        <a:t>Grenoble (A) - CHIRURGIE CARDIAQUE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312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Grenoble (A) - PNEUMOLOGIE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312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Nantes (A+P) - CHIRURGIE CARDIO-VASCULAIRE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653499"/>
                  </a:ext>
                </a:extLst>
              </a:tr>
              <a:tr h="39312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Nancy (A+P) - CHIRURGIE CARDIO-PULMONAIRE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73442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824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785048"/>
              </p:ext>
            </p:extLst>
          </p:nvPr>
        </p:nvGraphicFramePr>
        <p:xfrm>
          <a:off x="304800" y="762000"/>
          <a:ext cx="86106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173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7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65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Lille (A+P) - CHIRURGIE CARDIO-VASCULAIRE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65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Clermont-Ferrand (A) - CHIRURGIE CARDIAQUE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65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Strasbourg (A) - CHIRURGIE THORACIQUE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65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Strasbourg (A) - CHIRURGIE CARDIO-PULMONAIRE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865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Lyon (A+P) - POLE DE TRANSPLANTATION PULMONAIRE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865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Lyon I (HCL) (A+P) - Pole de Transplantation Cardiaque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865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Lyon II (HCL) (A) - POLE DE TRANSPLANTATION CARDIAQUE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865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Paris Pitié-Salpêtrière (AP-HP) (A+P) - CHIRURGIE CARDIO-VASCULAIRE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7704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Paris Necker Enfants Malades (AP-HP) (A+P) - CARDIOLOGIE PEDIATRIQUE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5302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719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3621169"/>
              </p:ext>
            </p:extLst>
          </p:nvPr>
        </p:nvGraphicFramePr>
        <p:xfrm>
          <a:off x="304800" y="762000"/>
          <a:ext cx="8610600" cy="5291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005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9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0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Clichy Beaujon (AP-HP) (A) - PNEUMOLOGIE B ET TRANSPLANTATION PULMONAIRE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961">
                <a:tc>
                  <a:txBody>
                    <a:bodyPr/>
                    <a:lstStyle/>
                    <a:p>
                      <a:r>
                        <a:rPr lang="fr-FR" sz="1500" b="1" dirty="0" smtClean="0">
                          <a:solidFill>
                            <a:srgbClr val="002060"/>
                          </a:solidFill>
                        </a:rPr>
                        <a:t>Paris Bichat (AP-HP) (A) - CHIRURGIE CARDIO-VASCULAIRE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Paris Georges Pompidou (AP-HP) (A) - TRANSPLANTATION CARDIAQUE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0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Paris Georges Pompidou (AP-HP) (A+P) - TRANSPL. PULM. ET CARDIO-PULM.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 smtClean="0">
                          <a:solidFill>
                            <a:srgbClr val="002060"/>
                          </a:solidFill>
                        </a:rPr>
                        <a:t>Rouen (A+P) - CHIR. THORACIQUE ET CARDIO-VASCULAIRE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9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Limoges (A) - CHIRURGIE CARDIAQUE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Suresnes Foch (A) - CHIRURGIE THORACIQUE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Le Plessis-Robinson Marie-Lannelongue (A+P) - CHIRURGIE CARDIAQUE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2690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rgbClr val="002060"/>
                          </a:solidFill>
                        </a:rPr>
                        <a:t>Le Plessis-Robinson Marie-Lannelongue (A+P) - CHIRURGIE THORACIQUE CARDIO-VASCULAIRE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Créteil Henri Mondor (AP-HP) (A) - Chirurgie Cardio-Vasculaire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1800" y="624622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543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2742594"/>
              </p:ext>
            </p:extLst>
          </p:nvPr>
        </p:nvGraphicFramePr>
        <p:xfrm>
          <a:off x="319813" y="777323"/>
          <a:ext cx="8610600" cy="5326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949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500" b="1" kern="1200" baseline="30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Herzzentrum Dresden GmbH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Deutsches Herzzentrum Berlin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Universitätsklinik Köln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Universität Leipzig - Herzzentrum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Kerckhoff Klinik, Bad Nauheim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rgbClr val="002060"/>
                          </a:solidFill>
                        </a:rPr>
                        <a:t>Klinikum der Universität Regensburg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rgbClr val="002060"/>
                          </a:solidFill>
                        </a:rPr>
                        <a:t>Herzzentrum Nordrhein-Westfalen Bad Oeynhausen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Universitätsklinikum Essen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Johannes Gutenberg Universität Mainz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Heinrich-Heine-Universität Düsseldorf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Universitätsklinikum Münster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Ruprecht-Karls-Universität Heidelberg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44153"/>
                  </a:ext>
                </a:extLst>
              </a:tr>
              <a:tr h="32762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Medizinische Hochschule Hannover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9908559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4991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55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069911"/>
              </p:ext>
            </p:extLst>
          </p:nvPr>
        </p:nvGraphicFramePr>
        <p:xfrm>
          <a:off x="304800" y="762000"/>
          <a:ext cx="8610600" cy="538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69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Universitätsklinikum Göttingen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Universitätsklinikum Aachen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rgbClr val="002060"/>
                          </a:solidFill>
                        </a:rPr>
                        <a:t>Klinikum der Justus-Liebig-Universität Giessen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Universitätsklinikum Schleswig-Holstein Kiel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rgbClr val="002060"/>
                          </a:solidFill>
                        </a:rPr>
                        <a:t>Friedrich Schiller Universität Jena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 smtClean="0">
                          <a:solidFill>
                            <a:srgbClr val="002060"/>
                          </a:solidFill>
                        </a:rPr>
                        <a:t>Universitätsklinikum Erlangen-Nürnberg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732">
                <a:tc>
                  <a:txBody>
                    <a:bodyPr/>
                    <a:lstStyle/>
                    <a:p>
                      <a:pPr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500" b="1" dirty="0">
                          <a:solidFill>
                            <a:srgbClr val="002060"/>
                          </a:solidFill>
                        </a:rPr>
                        <a:t>Ludwig Maximilians Universität München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9732">
                <a:tc>
                  <a:txBody>
                    <a:bodyPr/>
                    <a:lstStyle/>
                    <a:p>
                      <a:pPr rtl="0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Universitätsklinikum Hamburg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9732">
                <a:tc>
                  <a:txBody>
                    <a:bodyPr/>
                    <a:lstStyle/>
                    <a:p>
                      <a:pPr rtl="0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500" b="1" dirty="0">
                          <a:solidFill>
                            <a:srgbClr val="002060"/>
                          </a:solidFill>
                        </a:rPr>
                        <a:t>Klinikum der Albert-Ludwigs-Universität Freiburg im Breisgau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1099667"/>
                  </a:ext>
                </a:extLst>
              </a:tr>
              <a:tr h="3797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HONG KONG 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236259"/>
                  </a:ext>
                </a:extLst>
              </a:tr>
              <a:tr h="3797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Queen Mary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585108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35454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277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62000" y="4572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</a:rPr>
              <a:t>ACKNOWLEDGMENTS: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2564" y="1447800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We wish to extend our sincere thanks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to the many thoracic transplant 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surgeons, physicians and data 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coordinators in transplant programs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throughout the world whose timely 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and accurate submission of data has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made these analyses possible.</a:t>
            </a:r>
            <a:endParaRPr lang="en-US" sz="3600" dirty="0" smtClean="0">
              <a:solidFill>
                <a:srgbClr val="0070C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5" name="Group 4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6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838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419091"/>
              </p:ext>
            </p:extLst>
          </p:nvPr>
        </p:nvGraphicFramePr>
        <p:xfrm>
          <a:off x="304800" y="762004"/>
          <a:ext cx="8610600" cy="5341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459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3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HUNGARY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3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Heart and Vascular Center, Semmelweis University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3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1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Fortis Malar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41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Fortis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41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Gleneagles Global Health City</a:t>
                      </a:r>
                    </a:p>
                  </a:txBody>
                  <a:tcPr marL="45720" marR="6350" marT="635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902053"/>
                  </a:ext>
                </a:extLst>
              </a:tr>
              <a:tr h="3541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Global Gleneagles Hospitals, Hyderabad</a:t>
                      </a:r>
                    </a:p>
                  </a:txBody>
                  <a:tcPr marL="45720" marR="6350" marT="635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67822"/>
                  </a:ext>
                </a:extLst>
              </a:tr>
              <a:tr h="3541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Eternal Hospital</a:t>
                      </a:r>
                    </a:p>
                  </a:txBody>
                  <a:tcPr marL="45720" marR="6350" marT="635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9467688"/>
                  </a:ext>
                </a:extLst>
              </a:tr>
              <a:tr h="3696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IRAN</a:t>
                      </a:r>
                      <a:endParaRPr lang="en-US" sz="15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96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Masih Daneshvari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431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ISRAEL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431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Rabin Medical Center (Belinson Campus)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142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Sheba Medical Center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29818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155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260293"/>
              </p:ext>
            </p:extLst>
          </p:nvPr>
        </p:nvGraphicFramePr>
        <p:xfrm>
          <a:off x="304800" y="761999"/>
          <a:ext cx="8610600" cy="5404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227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ITALY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OSPEDALE POLICLINICO S. MATTEO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OSPEDALE PEDIATRICO BAMBINO GESU'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Ospedale Monaldi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AO NIGUARDA CA' GRANDA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S.ORSOLA-MALPIGHI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AZIENDA OSPEDALIERA S. M. MISERICORDIA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Ospedele San Camillo - Forlanini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Is.Me.T.T. - UPMC Italy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OSPEDALE PAPA GIOVANNI XXIII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AOU Città della Salute, PO S.G.Battista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AOU Città della Salute, PO OIRM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AOU CONSORZIALE POLICLINICO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32124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29818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079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9427504"/>
              </p:ext>
            </p:extLst>
          </p:nvPr>
        </p:nvGraphicFramePr>
        <p:xfrm>
          <a:off x="304800" y="762001"/>
          <a:ext cx="8610600" cy="5384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261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ITALY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AZIENDA OSPEDALIERA G. BROTZU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A.O.U. SENESE - S.M. alle SCOTTE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AZIENDA OSPEDALIERA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OSPEDALE CIVILE MAGGIORE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NETHERLANDS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rgbClr val="002060"/>
                          </a:solidFill>
                        </a:rPr>
                        <a:t>Universitair Medisch Centrum Utrecht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rgbClr val="002060"/>
                          </a:solidFill>
                        </a:rPr>
                        <a:t>Erasmus Medisch Centrum Rotterdam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rgbClr val="002060"/>
                          </a:solidFill>
                        </a:rPr>
                        <a:t>Universitair Medisch Centrum Groningen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 ZEALAND</a:t>
                      </a:r>
                      <a:endParaRPr lang="en-US" sz="1500" b="1" kern="1200" baseline="30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Green Lane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601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Auckland</a:t>
                      </a:r>
                      <a:r>
                        <a:rPr lang="en-US" sz="1500" b="1" baseline="0" dirty="0" smtClean="0">
                          <a:solidFill>
                            <a:srgbClr val="002060"/>
                          </a:solidFill>
                        </a:rPr>
                        <a:t> City Hospital</a:t>
                      </a:r>
                      <a:endParaRPr lang="en-US" sz="15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517256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29818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760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076629"/>
              </p:ext>
            </p:extLst>
          </p:nvPr>
        </p:nvGraphicFramePr>
        <p:xfrm>
          <a:off x="304800" y="762000"/>
          <a:ext cx="8610600" cy="5257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693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6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NORWAY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6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Rikshospitalet - National Hospital of Norway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6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PANAMA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6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Hospital Punta Pacifica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16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PERU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16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Instituto Nacional Cardiovascular INCOR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16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POLAND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16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Regional Pulmonary Hospital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16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RUSSIA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16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/>
                        </a:rPr>
                        <a:t>Federal V. Shumakov Research Centre of Transplantology &amp; Artificial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  <a:effectLst/>
                        </a:rPr>
                        <a:t> Organs</a:t>
                      </a:r>
                      <a:endParaRPr lang="en-US" sz="1400" b="1" dirty="0" smtClean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916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Research Institute S.V. Ochapowski Regional Hospital #1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705600" y="6267008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361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6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486522"/>
              </p:ext>
            </p:extLst>
          </p:nvPr>
        </p:nvGraphicFramePr>
        <p:xfrm>
          <a:off x="304800" y="784394"/>
          <a:ext cx="8610600" cy="5083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08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58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REPUBLIC OF KOREA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58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Severance</a:t>
                      </a:r>
                      <a:r>
                        <a:rPr lang="en-US" sz="15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Hospital</a:t>
                      </a:r>
                      <a:endParaRPr lang="en-US" sz="15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58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SAUDI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ARABIA</a:t>
                      </a:r>
                      <a:endParaRPr lang="en-US" sz="15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48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King</a:t>
                      </a:r>
                      <a:r>
                        <a:rPr lang="en-US" sz="1500" b="1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 Faisal Specialist Hospital and Research Center</a:t>
                      </a:r>
                      <a:endParaRPr lang="en-US" sz="1500" b="1" dirty="0" smtClean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57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SLOVENIA</a:t>
                      </a:r>
                      <a:r>
                        <a:rPr lang="en-US" sz="1500" b="1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Medical Center Ljubljana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547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SOUTH AFRICA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504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Milpark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05600" y="6267008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956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519740"/>
              </p:ext>
            </p:extLst>
          </p:nvPr>
        </p:nvGraphicFramePr>
        <p:xfrm>
          <a:off x="304800" y="762000"/>
          <a:ext cx="8610600" cy="5312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58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650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SPAIN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 Juan Canalejo</a:t>
                      </a:r>
                      <a:r>
                        <a:rPr lang="en-US" sz="1500" b="1" baseline="30000" dirty="0" smtClean="0">
                          <a:solidFill>
                            <a:srgbClr val="002060"/>
                          </a:solidFill>
                        </a:rPr>
                        <a:t>8, 9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 MARQUÉS DE VALDECILLA. SANTANDER</a:t>
                      </a:r>
                      <a:r>
                        <a:rPr lang="en-US" sz="1500" b="1" baseline="30000" dirty="0" smtClean="0">
                          <a:solidFill>
                            <a:srgbClr val="002060"/>
                          </a:solidFill>
                        </a:rPr>
                        <a:t>8, 10</a:t>
                      </a:r>
                      <a:endParaRPr lang="en-US" sz="1500" baseline="30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HOSPITAL DE BELLVITGE. BARCELONA</a:t>
                      </a:r>
                      <a:r>
                        <a:rPr lang="en-US" sz="1500" b="1" baseline="30000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VIRGEN DEL ROCIO. SEVILLA</a:t>
                      </a:r>
                      <a:r>
                        <a:rPr lang="en-U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62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SANTA CREU I SANT PAU. BARCELONA</a:t>
                      </a:r>
                      <a:r>
                        <a:rPr lang="en-U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 12 DE OCTUBRE. MADRID</a:t>
                      </a:r>
                      <a:r>
                        <a:rPr lang="en-US" sz="1500" b="1" baseline="30000" dirty="0" smtClean="0">
                          <a:solidFill>
                            <a:srgbClr val="002060"/>
                          </a:solidFill>
                        </a:rPr>
                        <a:t>8, 10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HOSPITAL UNIVERSITARIO REINA SOFIA</a:t>
                      </a:r>
                      <a:r>
                        <a:rPr lang="en-US" sz="1500" b="1" baseline="30000" dirty="0" smtClean="0">
                          <a:solidFill>
                            <a:srgbClr val="002060"/>
                          </a:solidFill>
                        </a:rPr>
                        <a:t>8, 10</a:t>
                      </a:r>
                      <a:endParaRPr lang="en-US" sz="1500" baseline="30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GREGORIO MARAÑÓN. MADRID</a:t>
                      </a:r>
                      <a:r>
                        <a:rPr lang="en-U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462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dirty="0" smtClean="0">
                          <a:solidFill>
                            <a:srgbClr val="002060"/>
                          </a:solidFill>
                        </a:rPr>
                        <a:t>HOSPITAL UNIVERSITARIO PUERTA DE HIERRO</a:t>
                      </a:r>
                      <a:r>
                        <a:rPr lang="en-US" sz="1500" b="1" baseline="30000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 UNIVERSITARI I POLITÈCNIC LA FE. VALENCIA</a:t>
                      </a:r>
                      <a:r>
                        <a:rPr lang="en-U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8, 10</a:t>
                      </a:r>
                      <a:endParaRPr lang="en-US" sz="1500" b="1" baseline="30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462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CLINIC I PROVINCIAL. BARCELONA</a:t>
                      </a:r>
                      <a:r>
                        <a:rPr lang="en-U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67008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228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065988"/>
              </p:ext>
            </p:extLst>
          </p:nvPr>
        </p:nvGraphicFramePr>
        <p:xfrm>
          <a:off x="304800" y="762001"/>
          <a:ext cx="8610600" cy="5329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917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SPAIN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UNIVERSITARIO VALL D’HEBRON</a:t>
                      </a:r>
                      <a:r>
                        <a:rPr lang="en-US" sz="1500" b="1" baseline="30000" dirty="0" smtClean="0">
                          <a:solidFill>
                            <a:srgbClr val="002060"/>
                          </a:solidFill>
                        </a:rPr>
                        <a:t>8, 10</a:t>
                      </a:r>
                      <a:endParaRPr lang="en-US" sz="1500" b="1" baseline="30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Hospital Central DE Asturias</a:t>
                      </a:r>
                      <a:r>
                        <a:rPr lang="en-US" sz="1500" b="1" baseline="30000" dirty="0" smtClean="0">
                          <a:solidFill>
                            <a:srgbClr val="002060"/>
                          </a:solidFill>
                        </a:rPr>
                        <a:t>9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LA PAZ INFANTIL</a:t>
                      </a:r>
                      <a:r>
                        <a:rPr lang="en-U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8, 10</a:t>
                      </a:r>
                      <a:endParaRPr lang="en-US" sz="1500" b="1" baseline="300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VIRGEN DE LA ARRIXACA. MURCIA</a:t>
                      </a:r>
                      <a:r>
                        <a:rPr lang="en-U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MIGUEL SERVET. ZARAGOZA</a:t>
                      </a:r>
                      <a:r>
                        <a:rPr lang="en-U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CLÍNICO. VALLADOLID</a:t>
                      </a:r>
                      <a:r>
                        <a:rPr lang="en-U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SWEDEN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Sahlgrenska University Hospital</a:t>
                      </a:r>
                      <a:endParaRPr lang="en-US" sz="15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University Hospital of Lund</a:t>
                      </a:r>
                      <a:endParaRPr lang="en-US" sz="15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30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SWITZERLAND 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University Hospital Zurich</a:t>
                      </a:r>
                      <a:endParaRPr lang="en-US" sz="15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37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2211794"/>
              </p:ext>
            </p:extLst>
          </p:nvPr>
        </p:nvGraphicFramePr>
        <p:xfrm>
          <a:off x="304800" y="701040"/>
          <a:ext cx="8610600" cy="5402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66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TAIWAN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64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Cheng-Hsin General Hosptial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TURKEY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Heart Center, Ankara University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Hospital of Akdeniz University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KINGDOM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Great </a:t>
                      </a:r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Ormond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Street Hospital for Children</a:t>
                      </a:r>
                      <a:endParaRPr lang="en-US" sz="15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University of Glasgow/Glasgow Royal Infirmary</a:t>
                      </a:r>
                      <a:endParaRPr lang="en-US" sz="15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The Freeman Hospital</a:t>
                      </a:r>
                      <a:endParaRPr lang="en-US" sz="15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Harefield Hospital</a:t>
                      </a:r>
                      <a:endParaRPr lang="en-US" sz="15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Wythenshawe Hospital</a:t>
                      </a:r>
                      <a:endParaRPr lang="en-US" sz="15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Queen Elizabeth Hospital</a:t>
                      </a:r>
                      <a:endParaRPr lang="en-US" sz="15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Papworth Hospital</a:t>
                      </a:r>
                      <a:endParaRPr lang="en-US" sz="15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035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024973"/>
              </p:ext>
            </p:extLst>
          </p:nvPr>
        </p:nvGraphicFramePr>
        <p:xfrm>
          <a:off x="304800" y="701041"/>
          <a:ext cx="8610600" cy="5496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962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Children’s of Alabama, Birmingham, AL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Alabama Hospital, Birmingham, AL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Baptist Medical Center, Little Rock, AR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Arkansas Children’s Hospital, Little Rock, AR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Phoenix Children’s Hospital, Phoenix, AZ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Mayo Clinic Hospital, Phoenix, AZ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Joseph’s Hospital and Medical Center, Phoenix, AZ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Banner University Medical Center, Tucson, AZ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Rady Children’s Hospital &amp; Health Center, San Diego, CA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noProof="0" dirty="0" smtClean="0">
                          <a:solidFill>
                            <a:srgbClr val="002060"/>
                          </a:solidFill>
                        </a:rPr>
                        <a:t>Children’s Hospital Los Angeles, Los Angeles, CA</a:t>
                      </a:r>
                      <a:endParaRPr lang="en-US" sz="1500" noProof="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Cedars-Sinai Medical Center, Los Angeles,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Loma Linda University Medical Center, Loma Linda,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it-IT" sz="1500" b="1" dirty="0">
                          <a:solidFill>
                            <a:srgbClr val="002060"/>
                          </a:solidFill>
                        </a:rPr>
                        <a:t>Lucile Salter Packard Children’s Hospital, Palo Alto,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5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846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34945"/>
              </p:ext>
            </p:extLst>
          </p:nvPr>
        </p:nvGraphicFramePr>
        <p:xfrm>
          <a:off x="304800" y="762000"/>
          <a:ext cx="8610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29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California Pacific Medical Center, San Francisco, CA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UCSD Medical Center, San Diego,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CA San Francisco Medical Center, San Francisco,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Sutter Medical Center Sacramento, Sacramento,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Sharp Memorial Hospital, San Diego,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Stanford Health Care, Stanford,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rgbClr val="002060"/>
                          </a:solidFill>
                        </a:rPr>
                        <a:t>UCLA Medical Center, Los Angeles,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Keck Hospital of USC,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Los Angeles,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Children’s Hospital Colorado,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Aurora, CO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Colorado Hospital/HSC, Aurora, CO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Hartford Hospital, Hartford, CT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Yale New Haven Hospital, New Haven, CT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977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3048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</a:rPr>
              <a:t>TTX REGISTRY </a:t>
            </a:r>
            <a:r>
              <a:rPr lang="en-US" sz="3600" b="1" dirty="0" smtClean="0">
                <a:solidFill>
                  <a:srgbClr val="002060"/>
                </a:solidFill>
              </a:rPr>
              <a:t>STEERING COMMITTEE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1233167"/>
            <a:ext cx="8839200" cy="427488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Josef Stehlik – </a:t>
            </a:r>
            <a:r>
              <a:rPr lang="en-US" b="1" dirty="0" smtClean="0">
                <a:solidFill>
                  <a:srgbClr val="0070C0"/>
                </a:solidFill>
              </a:rPr>
              <a:t>Medical Director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Daniel </a:t>
            </a:r>
            <a:r>
              <a:rPr lang="en-US" b="1" dirty="0">
                <a:solidFill>
                  <a:srgbClr val="002060"/>
                </a:solidFill>
              </a:rPr>
              <a:t>Chambers </a:t>
            </a:r>
            <a:r>
              <a:rPr lang="en-US" b="1" dirty="0" smtClean="0">
                <a:solidFill>
                  <a:srgbClr val="002060"/>
                </a:solidFill>
              </a:rPr>
              <a:t>– </a:t>
            </a:r>
            <a:r>
              <a:rPr lang="en-US" b="1" dirty="0">
                <a:solidFill>
                  <a:srgbClr val="0070C0"/>
                </a:solidFill>
              </a:rPr>
              <a:t>Associate Dir. for </a:t>
            </a:r>
            <a:r>
              <a:rPr lang="en-US" b="1" dirty="0" smtClean="0">
                <a:solidFill>
                  <a:srgbClr val="0070C0"/>
                </a:solidFill>
              </a:rPr>
              <a:t>Lung/Heart-Lung Transplantation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Kiran Khush </a:t>
            </a:r>
            <a:r>
              <a:rPr lang="en-US" b="1" dirty="0">
                <a:solidFill>
                  <a:srgbClr val="002060"/>
                </a:solidFill>
              </a:rPr>
              <a:t>– </a:t>
            </a:r>
            <a:r>
              <a:rPr lang="en-US" b="1" dirty="0">
                <a:solidFill>
                  <a:srgbClr val="0070C0"/>
                </a:solidFill>
              </a:rPr>
              <a:t>Associate Dir. for Heart Transplantation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Joseph Rossano – </a:t>
            </a:r>
            <a:r>
              <a:rPr lang="en-US" b="1" dirty="0">
                <a:solidFill>
                  <a:srgbClr val="0070C0"/>
                </a:solidFill>
              </a:rPr>
              <a:t>Associate Dir. for Pediatric Heart Transplantation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Samuel Goldfarb – </a:t>
            </a:r>
            <a:r>
              <a:rPr lang="en-US" b="1" dirty="0" smtClean="0">
                <a:solidFill>
                  <a:srgbClr val="0070C0"/>
                </a:solidFill>
              </a:rPr>
              <a:t>Associate Dir. for Pediatric Lung/Heart-Lung Transplantation</a:t>
            </a:r>
          </a:p>
          <a:p>
            <a:pPr>
              <a:lnSpc>
                <a:spcPct val="151000"/>
              </a:lnSpc>
            </a:pPr>
            <a:r>
              <a:rPr lang="en-US" b="1" dirty="0">
                <a:solidFill>
                  <a:srgbClr val="002060"/>
                </a:solidFill>
              </a:rPr>
              <a:t>Don Hayes – </a:t>
            </a:r>
            <a:r>
              <a:rPr lang="en-US" b="1" dirty="0">
                <a:solidFill>
                  <a:srgbClr val="0070C0"/>
                </a:solidFill>
              </a:rPr>
              <a:t>Associate Dir. for Pediatric Lung/Heart-Lung Transplantation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Bruno Meiser – </a:t>
            </a:r>
            <a:r>
              <a:rPr lang="en-US" b="1" dirty="0" smtClean="0">
                <a:solidFill>
                  <a:srgbClr val="0070C0"/>
                </a:solidFill>
              </a:rPr>
              <a:t>Associate Dir.  for OEO and Transplant Center Relations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Bronwyn Levvey – </a:t>
            </a:r>
            <a:r>
              <a:rPr lang="en-US" b="1" dirty="0" smtClean="0">
                <a:solidFill>
                  <a:srgbClr val="0070C0"/>
                </a:solidFill>
              </a:rPr>
              <a:t>Associate Dir. for Outcomes Analysis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Amanda Rowe – </a:t>
            </a:r>
            <a:r>
              <a:rPr lang="en-US" b="1" dirty="0" smtClean="0">
                <a:solidFill>
                  <a:srgbClr val="0070C0"/>
                </a:solidFill>
              </a:rPr>
              <a:t>ISHLT Executive Director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Wida Cherikh – </a:t>
            </a:r>
            <a:r>
              <a:rPr lang="en-US" b="1" dirty="0" smtClean="0">
                <a:solidFill>
                  <a:srgbClr val="0070C0"/>
                </a:solidFill>
              </a:rPr>
              <a:t>Associate Dir. for Data Analysis</a:t>
            </a:r>
            <a:endParaRPr lang="en-US" b="1" dirty="0">
              <a:solidFill>
                <a:srgbClr val="0070C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1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607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438514"/>
              </p:ext>
            </p:extLst>
          </p:nvPr>
        </p:nvGraphicFramePr>
        <p:xfrm>
          <a:off x="304800" y="761996"/>
          <a:ext cx="8610600" cy="5334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911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Children’s National Medical Center, Washington,</a:t>
                      </a:r>
                      <a:r>
                        <a:rPr lang="en-US" sz="1500" b="1" baseline="0" dirty="0" smtClean="0">
                          <a:solidFill>
                            <a:srgbClr val="002060"/>
                          </a:solidFill>
                        </a:rPr>
                        <a:t> DC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Washington Hospital Center, Washington, DC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Alfred I duPont Hospital for Children, Wilmington, DE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John Hopkins All Children’s Hospital, St. Petersburg, FL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Cleveland Clinic Florida Weston, Weston, FL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solidFill>
                            <a:srgbClr val="002060"/>
                          </a:solidFill>
                        </a:rPr>
                        <a:t>Florida Hospital Medical Center, Orlando, FL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Memorial Regional/ Joe DiMaggio Children’s Hospital, Hollywood, FL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Jackson Memorial Hospital, Miami, FL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Memorial Regional Hospital, Hollywood, FL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rgbClr val="002060"/>
                          </a:solidFill>
                        </a:rPr>
                        <a:t>Mayo </a:t>
                      </a:r>
                      <a:r>
                        <a:rPr lang="en-US" sz="1500" b="1" noProof="0" dirty="0" smtClean="0">
                          <a:solidFill>
                            <a:srgbClr val="002060"/>
                          </a:solidFill>
                        </a:rPr>
                        <a:t>Clinic</a:t>
                      </a:r>
                      <a:r>
                        <a:rPr lang="es-ES" sz="15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ES" sz="1500" b="1" dirty="0">
                          <a:solidFill>
                            <a:srgbClr val="002060"/>
                          </a:solidFill>
                        </a:rPr>
                        <a:t>Florida, Jacksonville, FL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rgbClr val="002060"/>
                          </a:solidFill>
                        </a:rPr>
                        <a:t>Tampa General Hospital, Tampa, FL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UF Health Shands Hospital,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Gainesville, FL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18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332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1727783"/>
              </p:ext>
            </p:extLst>
          </p:nvPr>
        </p:nvGraphicFramePr>
        <p:xfrm>
          <a:off x="304800" y="762000"/>
          <a:ext cx="8610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29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Children’s Healthcare of Atlanta, Atlanta, GA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Emory University Hospital, Atlanta, GA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Piedmont Hospital, Atlanta, GA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Iowa Hospital and Clinics, Iowa City, 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Advocate Christ Medical Center, Oak Lawn, IL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Ann and Robert H. Lurie Children’s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Hospital, Chicago, IL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Loyola University Medical Center, Maywood, IL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Northwestern Memorial Hospital, Chicago, IL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Chicago Medical Center, Chicago, IL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Indiana University Health, Indianapolis, IN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Lutheran Hospital of Ft Wayne, Ft Wayne, IN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Vincent Hospital and Health Care Center, Indianapolis, IN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982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246011"/>
              </p:ext>
            </p:extLst>
          </p:nvPr>
        </p:nvGraphicFramePr>
        <p:xfrm>
          <a:off x="304800" y="762001"/>
          <a:ext cx="8610600" cy="5435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7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Kansas Hospital, Kansas City, KS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423792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Jewish Hospital, Louisville, KY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Norton Children’s Hospital, Louisville, KY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Kentucky Medical Center, Lexington, KY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Ochsner Foundation Hospital, New Orleans, LA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Boston Children’s Hospital,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Boston, MA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Massachusetts General Hospital, Boston, MA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Tufts Medical Center, Boston, MA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Brigham and Women’s Hospital, Boston, MA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Johns Hopkins Hospital, Baltimore, MD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Maryland Medical System, Baltimore, MD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Children’s Hospital of Michigan, Detroit, MI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Henry Ford Hospital, Detroit, MI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280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2952353"/>
              </p:ext>
            </p:extLst>
          </p:nvPr>
        </p:nvGraphicFramePr>
        <p:xfrm>
          <a:off x="304800" y="762000"/>
          <a:ext cx="8610600" cy="5051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47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70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Spectrum Health, Grand Rapids, MI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Michigan Medical Center, Ann Arbor, MI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Abbott Northwestern Hospital, Minneapolis, MN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Mary’s Hospital (Mayo Clinic), Rochester, MN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Minnesota Medical Center, Minneapolis, MN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Barnes-Jewish Hospital, St. Louis, MO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Cardinal Glennon Children’s Hospital, St. Louis, MO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St. Louis Children’s Hospital, </a:t>
                      </a: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Louis, MO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Children’s Mercy Hospital, Kansas City, MO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Luke’s Hospital of Kansas City, Kansas City, MO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MS Medical Center, Jackson, MS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Wake Forest Baptist</a:t>
                      </a:r>
                      <a:r>
                        <a:rPr lang="en-US" sz="1500" b="1" baseline="0" dirty="0" smtClean="0">
                          <a:solidFill>
                            <a:srgbClr val="002060"/>
                          </a:solidFill>
                        </a:rPr>
                        <a:t> Medical Center, Winston Salem, NC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787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2741134"/>
              </p:ext>
            </p:extLst>
          </p:nvPr>
        </p:nvGraphicFramePr>
        <p:xfrm>
          <a:off x="304800" y="762000"/>
          <a:ext cx="8610600" cy="533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521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3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Carolinas Medical Center, Charlotte, NC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Duke University Hospital, Durham, NC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UNC Hospitals, Chapel Hill, NC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Children’s Hospital</a:t>
                      </a:r>
                      <a:r>
                        <a:rPr lang="en-US" sz="1500" b="1" baseline="0" dirty="0" smtClean="0">
                          <a:solidFill>
                            <a:srgbClr val="002060"/>
                          </a:solidFill>
                        </a:rPr>
                        <a:t> and Medical Center, Omaha, NE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The Nebraska Medical Center, Omaha, NE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Newark Beth Israel Medical Center, Newark, NJ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Robert Wood Johnson University Hospital, New Brunswick, NJ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New York-Presbyterian/Columbia, New York, NY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Strong Memorial Hospital, Rochester, NY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Montefiore Medical Center, Bronx, NY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Mount Sinai Medical Center, New York, NY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Westchester Medical Center, Valhalla, NY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943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782207"/>
              </p:ext>
            </p:extLst>
          </p:nvPr>
        </p:nvGraphicFramePr>
        <p:xfrm>
          <a:off x="304800" y="761996"/>
          <a:ext cx="86106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803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1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Cleveland Clinic Foundation, Cleveland, OH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Nationwide Children’s Hospital, Columbus, OH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Children’s Hospital Medical Center, Cincinnati, OH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Ohio State University Medical Center, Columbus, OH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Cincinnati  Medical Cen, Cincinnati, OH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Hospital of Cleveland, Cleveland, OH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Integris Baptist Medical Center, Oklahoma City, OK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Oregon Health and Science University, Portland, OR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Allegheny General Hospital, Pittsburgh, PA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Children’s Hospital of Pittsburgh of UPMC, Pittsburgh, PA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Children’s Hospital of Philadelphia, Philadelphia, PA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Penn State Milton S Hershey Medical Center, Hershey, PA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821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Hahnemann University Hospital, Philadelphia, PA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471607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8" name="Group 17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9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282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0203107"/>
              </p:ext>
            </p:extLst>
          </p:nvPr>
        </p:nvGraphicFramePr>
        <p:xfrm>
          <a:off x="304800" y="762001"/>
          <a:ext cx="8610600" cy="538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475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Pittsburgh Medical Center, Pittsburgh, PA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Thomas Jefferson University Hospital, Philadelphia, PA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Temple University Hospital, Philadelphia, PA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The Hospital of the University of PA, Philadelphia, PA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Cardiovascular Center of PR, San Juan, PR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MUSC Children’s Hospital, Charleston, SC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978022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Medical University of SC, Charleston, SC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Baptist Memorial Hospital, Memphis, TN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Le Bonheur Children’s Medical Center, Memphis, TN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636843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St. Thomas Hospital, Nashville, TN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Vanderbilt University Medical Center, Nashville, TN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Hospital, San Antonio,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Children’s Medical Center of Dallas, Dallas, TX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879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174398"/>
              </p:ext>
            </p:extLst>
          </p:nvPr>
        </p:nvGraphicFramePr>
        <p:xfrm>
          <a:off x="304800" y="762000"/>
          <a:ext cx="8610600" cy="538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47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70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Seton Medical </a:t>
                      </a: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Center Austin,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Austin,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Medical City Dallas Hospital, Dallas,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Memorial Hermann Hospital, Houston, TX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CHI St.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Luke’s </a:t>
                      </a: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Health Baylor College,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Houston,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Methodist Specialty </a:t>
                      </a: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and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Transplant Hospital, San Antonio,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Texas Medical Branch, Galveston,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Houston Methodist Hospital, Houston,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UT Southwestern Medical Center, Dallas,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Scott and White Memorial Hospital, Temple,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Texas Children’s Hospital, Houston,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Baylor University Medical Center, Dallas,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Intermountain Medical Center, Murray, UT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Utah Medical Center, Salt Lake City, UT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784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038128"/>
              </p:ext>
            </p:extLst>
          </p:nvPr>
        </p:nvGraphicFramePr>
        <p:xfrm>
          <a:off x="304800" y="762000"/>
          <a:ext cx="8610600" cy="5333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91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7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Primary Children’s Hospital, Salt Lake City, UT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Inova Fairfax Hospital, Falls Church, VA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MCV Hospitals, Richmond, VA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McGuire VA Medical Center, Richmond, VA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Sentara Norfolk General Hospital, Norfolk, VA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Virginia HSC, Charlottesville, VA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Seattle Children’s Hospital, Seattle, WA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Sacred Heart Medical Center, Spokane, WA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Washington Medical Center, Seattle, WA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Children’s Hospital of Wisconsin, Milwaukee, WI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Froedtert Memorial Lutheran Hospital, Milwaukee, WI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355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</a:t>
            </a:r>
            <a:r>
              <a:rPr lang="en-US" sz="2600" dirty="0" smtClean="0">
                <a:solidFill>
                  <a:srgbClr val="002060"/>
                </a:solidFill>
              </a:rPr>
              <a:t>TTX </a:t>
            </a:r>
            <a:r>
              <a:rPr lang="en-US" sz="2600" dirty="0" smtClean="0">
                <a:solidFill>
                  <a:srgbClr val="002060"/>
                </a:solidFill>
              </a:rPr>
              <a:t>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646554"/>
              </p:ext>
            </p:extLst>
          </p:nvPr>
        </p:nvGraphicFramePr>
        <p:xfrm>
          <a:off x="304800" y="762000"/>
          <a:ext cx="8610600" cy="1904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5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1/2016-6/2017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Aurora St. Luke’s Medical Center, Milwaukee, WI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Wisconsin Hospital and Clinics, Madison, WI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2743200"/>
            <a:ext cx="8305800" cy="3670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002060"/>
                </a:solidFill>
              </a:rPr>
              <a:t>1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>
                <a:solidFill>
                  <a:srgbClr val="002060"/>
                </a:solidFill>
              </a:rPr>
              <a:t>Data provided via the Instituto Nacional Central Único Coordinador de Ablación e Implante </a:t>
            </a:r>
            <a:r>
              <a:rPr lang="en-US" sz="1400" b="1" dirty="0" smtClean="0">
                <a:solidFill>
                  <a:srgbClr val="002060"/>
                </a:solidFill>
              </a:rPr>
              <a:t>(</a:t>
            </a:r>
            <a:r>
              <a:rPr lang="en-US" sz="1400" b="1" dirty="0">
                <a:solidFill>
                  <a:srgbClr val="002060"/>
                </a:solidFill>
              </a:rPr>
              <a:t>INCUCAI) 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002060"/>
                </a:solidFill>
              </a:rPr>
              <a:t>2 </a:t>
            </a:r>
            <a:r>
              <a:rPr lang="en-US" sz="1400" b="1" dirty="0" smtClean="0">
                <a:solidFill>
                  <a:srgbClr val="002060"/>
                </a:solidFill>
              </a:rPr>
              <a:t>Data provided via Australia and New Zealand Cardiothoracic Transplant Registry (ANZCOTR)</a:t>
            </a:r>
            <a:endParaRPr lang="pt-BR" sz="1400" b="1" dirty="0" smtClean="0">
              <a:solidFill>
                <a:srgbClr val="002060"/>
              </a:solidFill>
            </a:endParaRPr>
          </a:p>
          <a:p>
            <a:pPr>
              <a:lnSpc>
                <a:spcPct val="125000"/>
              </a:lnSpc>
            </a:pPr>
            <a:r>
              <a:rPr lang="pt-BR" sz="1400" b="1" baseline="30000" dirty="0" smtClean="0">
                <a:solidFill>
                  <a:srgbClr val="002060"/>
                </a:solidFill>
              </a:rPr>
              <a:t>3</a:t>
            </a:r>
            <a:r>
              <a:rPr lang="pt-BR" sz="1400" b="1" dirty="0" smtClean="0">
                <a:solidFill>
                  <a:srgbClr val="002060"/>
                </a:solidFill>
              </a:rPr>
              <a:t> Data provided via Eurotransplant (ET)</a:t>
            </a:r>
          </a:p>
          <a:p>
            <a:pPr>
              <a:lnSpc>
                <a:spcPct val="125000"/>
              </a:lnSpc>
            </a:pPr>
            <a:r>
              <a:rPr lang="pt-BR" sz="1400" b="1" baseline="30000" dirty="0" smtClean="0">
                <a:solidFill>
                  <a:srgbClr val="002060"/>
                </a:solidFill>
              </a:rPr>
              <a:t>4</a:t>
            </a:r>
            <a:r>
              <a:rPr lang="pt-BR" sz="1400" b="1" dirty="0" smtClean="0">
                <a:solidFill>
                  <a:srgbClr val="002060"/>
                </a:solidFill>
              </a:rPr>
              <a:t> Data provided via </a:t>
            </a:r>
            <a:r>
              <a:rPr lang="en-US" sz="1400" b="1" dirty="0">
                <a:solidFill>
                  <a:srgbClr val="002060"/>
                </a:solidFill>
              </a:rPr>
              <a:t>British Columbia Transplant Agency </a:t>
            </a:r>
            <a:endParaRPr lang="pt-BR" sz="1400" b="1" dirty="0" smtClean="0">
              <a:solidFill>
                <a:srgbClr val="002060"/>
              </a:solidFill>
            </a:endParaRPr>
          </a:p>
          <a:p>
            <a:pPr>
              <a:lnSpc>
                <a:spcPct val="125000"/>
              </a:lnSpc>
            </a:pPr>
            <a:r>
              <a:rPr lang="pt-BR" sz="1400" b="1" baseline="30000" dirty="0">
                <a:solidFill>
                  <a:srgbClr val="002060"/>
                </a:solidFill>
              </a:rPr>
              <a:t>5</a:t>
            </a:r>
            <a:r>
              <a:rPr lang="pt-BR" sz="1400" b="1" dirty="0" smtClean="0">
                <a:solidFill>
                  <a:srgbClr val="002060"/>
                </a:solidFill>
              </a:rPr>
              <a:t> Data provided via Scandiatransplant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>
                <a:solidFill>
                  <a:srgbClr val="002060"/>
                </a:solidFill>
              </a:rPr>
              <a:t>6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pt-BR" sz="1400" b="1" dirty="0" smtClean="0">
                <a:solidFill>
                  <a:srgbClr val="002060"/>
                </a:solidFill>
              </a:rPr>
              <a:t>Data provided via</a:t>
            </a:r>
            <a:r>
              <a:rPr lang="pt-BR" sz="1400" dirty="0" smtClean="0">
                <a:solidFill>
                  <a:srgbClr val="002060"/>
                </a:solidFill>
              </a:rPr>
              <a:t> L’</a:t>
            </a:r>
            <a:r>
              <a:rPr lang="en-US" sz="1400" b="1" dirty="0" smtClean="0">
                <a:solidFill>
                  <a:srgbClr val="002060"/>
                </a:solidFill>
              </a:rPr>
              <a:t>Agence de la Biomédicine 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002060"/>
                </a:solidFill>
              </a:rPr>
              <a:t>7</a:t>
            </a:r>
            <a:r>
              <a:rPr lang="en-US" sz="1400" b="1" dirty="0" smtClean="0">
                <a:solidFill>
                  <a:srgbClr val="002060"/>
                </a:solidFill>
              </a:rPr>
              <a:t> Data provided via </a:t>
            </a:r>
            <a:r>
              <a:rPr lang="en-US" sz="1400" b="1" dirty="0">
                <a:solidFill>
                  <a:srgbClr val="002060"/>
                </a:solidFill>
              </a:rPr>
              <a:t>the National Transplant Center of Italy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002060"/>
                </a:solidFill>
              </a:rPr>
              <a:t>8</a:t>
            </a:r>
            <a:r>
              <a:rPr lang="en-US" sz="1400" b="1" dirty="0" smtClean="0">
                <a:solidFill>
                  <a:srgbClr val="002060"/>
                </a:solidFill>
              </a:rPr>
              <a:t> Lung data provided via Organización Nacional de Trasplantes (ONT)</a:t>
            </a:r>
          </a:p>
          <a:p>
            <a:pPr>
              <a:lnSpc>
                <a:spcPct val="125000"/>
              </a:lnSpc>
            </a:pPr>
            <a:r>
              <a:rPr lang="en-US" sz="1400" baseline="30000" dirty="0" smtClean="0">
                <a:solidFill>
                  <a:srgbClr val="002060"/>
                </a:solidFill>
              </a:rPr>
              <a:t>9</a:t>
            </a:r>
            <a:r>
              <a:rPr lang="en-US" sz="1400" b="1" dirty="0" smtClean="0">
                <a:solidFill>
                  <a:srgbClr val="002060"/>
                </a:solidFill>
              </a:rPr>
              <a:t> Heart data provided directly to ISHLT Registry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002060"/>
                </a:solidFill>
              </a:rPr>
              <a:t>10 </a:t>
            </a:r>
            <a:r>
              <a:rPr lang="en-US" sz="1400" b="1" dirty="0" smtClean="0">
                <a:solidFill>
                  <a:srgbClr val="002060"/>
                </a:solidFill>
              </a:rPr>
              <a:t>Heart data provided via Registro Español de Trasplante Cardíaco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002060"/>
                </a:solidFill>
              </a:rPr>
              <a:t>11</a:t>
            </a:r>
            <a:r>
              <a:rPr lang="en-US" sz="1400" b="1" dirty="0" smtClean="0">
                <a:solidFill>
                  <a:srgbClr val="002060"/>
                </a:solidFill>
              </a:rPr>
              <a:t> Data </a:t>
            </a:r>
            <a:r>
              <a:rPr lang="en-US" sz="1400" b="1" dirty="0">
                <a:solidFill>
                  <a:srgbClr val="002060"/>
                </a:solidFill>
              </a:rPr>
              <a:t>provided via NHS Blood and </a:t>
            </a:r>
            <a:r>
              <a:rPr lang="en-US" sz="1400" b="1" dirty="0" smtClean="0">
                <a:solidFill>
                  <a:srgbClr val="002060"/>
                </a:solidFill>
              </a:rPr>
              <a:t>Transplant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002060"/>
                </a:solidFill>
              </a:rPr>
              <a:t>12</a:t>
            </a:r>
            <a:r>
              <a:rPr lang="en-US" sz="1400" b="1" dirty="0" smtClean="0">
                <a:solidFill>
                  <a:srgbClr val="002060"/>
                </a:solidFill>
              </a:rPr>
              <a:t> Data provided via United Network for Organ Sharing (UNOS)</a:t>
            </a:r>
            <a:endParaRPr lang="en-US" sz="1400" dirty="0">
              <a:solidFill>
                <a:srgbClr val="00206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8" name="Group 17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9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82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04800" y="2743200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</a:rPr>
              <a:t>General </a:t>
            </a:r>
            <a:r>
              <a:rPr lang="en-US" sz="4800" b="1" dirty="0" smtClean="0">
                <a:solidFill>
                  <a:srgbClr val="002060"/>
                </a:solidFill>
              </a:rPr>
              <a:t>TTX Registry </a:t>
            </a:r>
            <a:r>
              <a:rPr lang="en-US" sz="4800" b="1" dirty="0" smtClean="0">
                <a:solidFill>
                  <a:srgbClr val="002060"/>
                </a:solidFill>
              </a:rPr>
              <a:t>Statistics</a:t>
            </a:r>
            <a:endParaRPr lang="en-US" sz="4800" dirty="0">
              <a:solidFill>
                <a:srgbClr val="00206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9" name="Group 8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0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738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>
                <a:solidFill>
                  <a:srgbClr val="002060"/>
                </a:solidFill>
              </a:rPr>
              <a:t>TTX REGISTRY </a:t>
            </a:r>
            <a:r>
              <a:rPr lang="en-US" sz="3600" dirty="0" smtClean="0">
                <a:solidFill>
                  <a:srgbClr val="002060"/>
                </a:solidFill>
              </a:rPr>
              <a:t>DATABASE:</a:t>
            </a:r>
            <a:r>
              <a:rPr lang="en-US" sz="2400" dirty="0" smtClean="0">
                <a:solidFill>
                  <a:srgbClr val="002060"/>
                </a:solidFill>
              </a:rPr>
              <a:t/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Number of Transplants Reported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9203236"/>
              </p:ext>
            </p:extLst>
          </p:nvPr>
        </p:nvGraphicFramePr>
        <p:xfrm>
          <a:off x="304800" y="1905000"/>
          <a:ext cx="8458202" cy="3000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502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Transplants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from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July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 1, 2016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 through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 June 30, 2017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Total Transplants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June 30, 2017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5,149</a:t>
                      </a:r>
                      <a:endParaRPr lang="en-US" sz="24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141,268</a:t>
                      </a:r>
                      <a:endParaRPr lang="en-US" sz="24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Heart-Lung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4,812</a:t>
                      </a:r>
                      <a:endParaRPr lang="en-US" sz="24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4,187</a:t>
                      </a:r>
                      <a:endParaRPr lang="en-US" sz="24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67,260</a:t>
                      </a:r>
                      <a:endParaRPr lang="en-US" sz="24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870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>
                <a:solidFill>
                  <a:srgbClr val="002060"/>
                </a:solidFill>
              </a:rPr>
              <a:t>TTX REGISTRY </a:t>
            </a:r>
            <a:r>
              <a:rPr lang="en-US" sz="3600" dirty="0" smtClean="0">
                <a:solidFill>
                  <a:srgbClr val="002060"/>
                </a:solidFill>
              </a:rPr>
              <a:t>DATABASE:</a:t>
            </a:r>
            <a:r>
              <a:rPr lang="en-US" sz="2400" dirty="0" smtClean="0">
                <a:solidFill>
                  <a:srgbClr val="002060"/>
                </a:solidFill>
              </a:rPr>
              <a:t/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Number of Transplants Reported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081422"/>
              </p:ext>
            </p:extLst>
          </p:nvPr>
        </p:nvGraphicFramePr>
        <p:xfrm>
          <a:off x="304800" y="1676400"/>
          <a:ext cx="8458200" cy="3886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65668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Transplants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from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July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 1, 2016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 through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 June 30, 2017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Total Transplants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June 30, 2017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052">
                <a:tc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Adult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Pediatric 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Adult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Pediatric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4,547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598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126,204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14,606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Heart-Lung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4,054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735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4,095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64,803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2,436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069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>
                <a:solidFill>
                  <a:srgbClr val="002060"/>
                </a:solidFill>
              </a:rPr>
              <a:t>TTX REGISTRY </a:t>
            </a:r>
            <a:r>
              <a:rPr lang="en-US" sz="3600" dirty="0" smtClean="0">
                <a:solidFill>
                  <a:srgbClr val="002060"/>
                </a:solidFill>
              </a:rPr>
              <a:t>DATABASE:</a:t>
            </a:r>
            <a:r>
              <a:rPr lang="en-US" sz="2400" dirty="0" smtClean="0">
                <a:solidFill>
                  <a:srgbClr val="002060"/>
                </a:solidFill>
              </a:rPr>
              <a:t/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Number of Centers Reporting Transplants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3863350"/>
              </p:ext>
            </p:extLst>
          </p:nvPr>
        </p:nvGraphicFramePr>
        <p:xfrm>
          <a:off x="304800" y="1600200"/>
          <a:ext cx="8458203" cy="4006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2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4520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Ever Performing Transplants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June 30, 2017</a:t>
                      </a:r>
                      <a:endParaRPr lang="en-US" sz="2400" dirty="0" smtClean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algn="ctr" rtl="0"/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Performing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Transplants in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2006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Performing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Transplants between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1/2016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and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6/2017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477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282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302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Heart-Lung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181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47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43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258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137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153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9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980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>
                <a:solidFill>
                  <a:srgbClr val="002060"/>
                </a:solidFill>
              </a:rPr>
              <a:t>TTX REGISTRY </a:t>
            </a:r>
            <a:r>
              <a:rPr lang="en-US" sz="3200" dirty="0" smtClean="0">
                <a:solidFill>
                  <a:srgbClr val="002060"/>
                </a:solidFill>
              </a:rPr>
              <a:t>DATABASE:</a:t>
            </a:r>
            <a:r>
              <a:rPr lang="en-US" sz="2800" dirty="0" smtClean="0">
                <a:solidFill>
                  <a:srgbClr val="002060"/>
                </a:solidFill>
              </a:rPr>
              <a:t/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Average Annual Number of Transplants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968062"/>
              </p:ext>
            </p:extLst>
          </p:nvPr>
        </p:nvGraphicFramePr>
        <p:xfrm>
          <a:off x="205513" y="1346192"/>
          <a:ext cx="8839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5618658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Heart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5616826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Heart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5624589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Lung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29400" y="5616826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Lung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5486400" y="5926083"/>
            <a:ext cx="3434644" cy="30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70C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1320800" y="5955392"/>
            <a:ext cx="3434644" cy="30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70C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1979084" y="5962013"/>
            <a:ext cx="1981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1980-2003</a:t>
            </a: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pvalues"/>
          <p:cNvSpPr txBox="1"/>
          <p:nvPr/>
        </p:nvSpPr>
        <p:spPr>
          <a:xfrm>
            <a:off x="6093884" y="5924603"/>
            <a:ext cx="1981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2004-6/2017</a:t>
            </a: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27" name="Group 2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3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2018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2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JHLT. 2018 Oct; 37(10): 1155-1206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427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customXsn xmlns="http://schemas.microsoft.com/office/2006/metadata/customXsn">
  <xsnLocation>http://departments/research/PMO/Private/Document Management and Control/Templates/Document Request and Tracking Form.doc</xsnLocation>
  <cached>True</cached>
  <openByDefault>False</openByDefault>
  <xsnScope>http://departments/research/Staff/ISHLT</xsnScope>
</customXsn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4A9236091AB348876378E1F235635F" ma:contentTypeVersion="0" ma:contentTypeDescription="Create a new document." ma:contentTypeScope="" ma:versionID="b8d2993a86a15f6ae2380fc1e2ee2d9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9535B3-95C8-4780-995B-A1ED66DCE7AC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C91805D6-AC72-435D-A51A-1C2C01D7BD28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1df23a4e-d417-4e0a-a778-b7db59ac479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CBC7269-D0BB-4CF8-8E86-C2DD4D8D7299}"/>
</file>

<file path=customXml/itemProps4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5442</TotalTime>
  <Words>4600</Words>
  <Application>Microsoft Office PowerPoint</Application>
  <PresentationFormat>On-screen Show (4:3)</PresentationFormat>
  <Paragraphs>1171</Paragraphs>
  <Slides>49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Calibri</vt:lpstr>
      <vt:lpstr>Times</vt:lpstr>
      <vt:lpstr>Times New Roman</vt:lpstr>
      <vt:lpstr>Webdings</vt:lpstr>
      <vt:lpstr>UNOSTemplate</vt:lpstr>
      <vt:lpstr>PowerPoint Presentation</vt:lpstr>
      <vt:lpstr>MAJOR CONTRIBUTORS TO THE ISHLT TTX REGISTRY</vt:lpstr>
      <vt:lpstr>PowerPoint Presentation</vt:lpstr>
      <vt:lpstr>PowerPoint Presentation</vt:lpstr>
      <vt:lpstr>PowerPoint Presentation</vt:lpstr>
      <vt:lpstr>TTX REGISTRY DATABASE: Number of Transplants Reported</vt:lpstr>
      <vt:lpstr>TTX REGISTRY DATABASE: Number of Transplants Reported</vt:lpstr>
      <vt:lpstr>TTX REGISTRY DATABASE: Number of Centers Reporting Transplants</vt:lpstr>
      <vt:lpstr>TTX REGISTRY DATABASE: Average Annual Number of Transplants</vt:lpstr>
      <vt:lpstr>TTX REGISTRY DATABASE: Number of Centers Reporting Heart Transplants</vt:lpstr>
      <vt:lpstr>TTX REGISTRY DATABASE: Number of Centers Reporting Lung Transplants</vt:lpstr>
      <vt:lpstr>TTX REGISTRY DATABASE: Number of Centers Reporting Heart-Lung Transplants</vt:lpstr>
      <vt:lpstr>PowerPoint Presentation</vt:lpstr>
      <vt:lpstr>PowerPoint Presentation</vt:lpstr>
      <vt:lpstr>PowerPoint Presentation</vt:lpstr>
      <vt:lpstr>PowerPoint Presentation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</vt:vector>
  </TitlesOfParts>
  <Company>UNOS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ISHLT Registry slides</dc:title>
  <dc:creator>Manny Carwile</dc:creator>
  <cp:lastModifiedBy>Wida Cherikh</cp:lastModifiedBy>
  <cp:revision>956</cp:revision>
  <cp:lastPrinted>2018-03-23T14:24:20Z</cp:lastPrinted>
  <dcterms:created xsi:type="dcterms:W3CDTF">2009-06-30T12:53:17Z</dcterms:created>
  <dcterms:modified xsi:type="dcterms:W3CDTF">2018-10-15T21:04:24Z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0x0101003C4A9236091AB348876378E1F235635F</vt:lpwstr>
  </property>
</Properties>
</file>