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rts/chart1.xml" ContentType="application/vnd.openxmlformats-officedocument.drawingml.chart+xml"/>
  <Override PartName="/ppt/notesSlides/notesSlide4.xml" ContentType="application/vnd.openxmlformats-officedocument.presentationml.notesSlide+xml"/>
  <Override PartName="/ppt/charts/chart2.xml" ContentType="application/vnd.openxmlformats-officedocument.drawingml.chart+xml"/>
  <Override PartName="/ppt/notesSlides/notesSlide5.xml" ContentType="application/vnd.openxmlformats-officedocument.presentationml.notesSlide+xml"/>
  <Override PartName="/ppt/charts/chart3.xml" ContentType="application/vnd.openxmlformats-officedocument.drawingml.chart+xml"/>
  <Override PartName="/ppt/notesSlides/notesSlide6.xml" ContentType="application/vnd.openxmlformats-officedocument.presentationml.notesSlide+xml"/>
  <Override PartName="/ppt/notesSlides/notesSlide7.xml" ContentType="application/vnd.openxmlformats-officedocument.presentationml.notesSlide+xml"/>
  <Override PartName="/ppt/charts/chart4.xml" ContentType="application/vnd.openxmlformats-officedocument.drawingml.chart+xml"/>
  <Override PartName="/ppt/notesSlides/notesSlide8.xml" ContentType="application/vnd.openxmlformats-officedocument.presentationml.notesSlide+xml"/>
  <Override PartName="/ppt/charts/chart5.xml" ContentType="application/vnd.openxmlformats-officedocument.drawingml.chart+xml"/>
  <Override PartName="/ppt/notesSlides/notesSlide9.xml" ContentType="application/vnd.openxmlformats-officedocument.presentationml.notesSlide+xml"/>
  <Override PartName="/ppt/charts/chart6.xml" ContentType="application/vnd.openxmlformats-officedocument.drawingml.chart+xml"/>
  <Override PartName="/ppt/notesSlides/notesSlide10.xml" ContentType="application/vnd.openxmlformats-officedocument.presentationml.notesSlide+xml"/>
  <Override PartName="/ppt/charts/chart7.xml" ContentType="application/vnd.openxmlformats-officedocument.drawingml.chart+xml"/>
  <Override PartName="/ppt/notesSlides/notesSlide11.xml" ContentType="application/vnd.openxmlformats-officedocument.presentationml.notesSlide+xml"/>
  <Override PartName="/ppt/charts/chart8.xml" ContentType="application/vnd.openxmlformats-officedocument.drawingml.chart+xml"/>
  <Override PartName="/ppt/notesSlides/notesSlide12.xml" ContentType="application/vnd.openxmlformats-officedocument.presentationml.notesSlide+xml"/>
  <Override PartName="/ppt/charts/chart9.xml" ContentType="application/vnd.openxmlformats-officedocument.drawingml.chart+xml"/>
  <Override PartName="/ppt/notesSlides/notesSlide13.xml" ContentType="application/vnd.openxmlformats-officedocument.presentationml.notesSlide+xml"/>
  <Override PartName="/ppt/charts/chart10.xml" ContentType="application/vnd.openxmlformats-officedocument.drawingml.chart+xml"/>
  <Override PartName="/ppt/notesSlides/notesSlide14.xml" ContentType="application/vnd.openxmlformats-officedocument.presentationml.notesSlide+xml"/>
  <Override PartName="/ppt/charts/chart11.xml" ContentType="application/vnd.openxmlformats-officedocument.drawingml.chart+xml"/>
  <Override PartName="/ppt/notesSlides/notesSlide15.xml" ContentType="application/vnd.openxmlformats-officedocument.presentationml.notesSlide+xml"/>
  <Override PartName="/ppt/charts/chart12.xml" ContentType="application/vnd.openxmlformats-officedocument.drawingml.chart+xml"/>
  <Override PartName="/ppt/notesSlides/notesSlide16.xml" ContentType="application/vnd.openxmlformats-officedocument.presentationml.notesSlide+xml"/>
  <Override PartName="/ppt/charts/chart13.xml" ContentType="application/vnd.openxmlformats-officedocument.drawingml.chart+xml"/>
  <Override PartName="/ppt/notesSlides/notesSlide17.xml" ContentType="application/vnd.openxmlformats-officedocument.presentationml.notesSlide+xml"/>
  <Override PartName="/ppt/charts/chart14.xml" ContentType="application/vnd.openxmlformats-officedocument.drawingml.chart+xml"/>
  <Override PartName="/ppt/notesSlides/notesSlide18.xml" ContentType="application/vnd.openxmlformats-officedocument.presentationml.notesSlide+xml"/>
  <Override PartName="/ppt/charts/chart15.xml" ContentType="application/vnd.openxmlformats-officedocument.drawingml.chart+xml"/>
  <Override PartName="/ppt/notesSlides/notesSlide19.xml" ContentType="application/vnd.openxmlformats-officedocument.presentationml.notesSlide+xml"/>
  <Override PartName="/ppt/charts/chart16.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20.xml" ContentType="application/vnd.openxmlformats-officedocument.presentationml.notesSlide+xml"/>
  <Override PartName="/ppt/charts/chart17.xml" ContentType="application/vnd.openxmlformats-officedocument.drawingml.chart+xml"/>
  <Override PartName="/ppt/charts/style2.xml" ContentType="application/vnd.ms-office.chartstyle+xml"/>
  <Override PartName="/ppt/charts/colors2.xml" ContentType="application/vnd.ms-office.chartcolorstyle+xml"/>
  <Override PartName="/ppt/notesSlides/notesSlide21.xml" ContentType="application/vnd.openxmlformats-officedocument.presentationml.notesSlide+xml"/>
  <Override PartName="/ppt/charts/chart18.xml" ContentType="application/vnd.openxmlformats-officedocument.drawingml.chart+xml"/>
  <Override PartName="/ppt/notesSlides/notesSlide22.xml" ContentType="application/vnd.openxmlformats-officedocument.presentationml.notesSlide+xml"/>
  <Override PartName="/ppt/charts/chart19.xml" ContentType="application/vnd.openxmlformats-officedocument.drawingml.chart+xml"/>
  <Override PartName="/ppt/notesSlides/notesSlide23.xml" ContentType="application/vnd.openxmlformats-officedocument.presentationml.notesSlide+xml"/>
  <Override PartName="/ppt/charts/chart20.xml" ContentType="application/vnd.openxmlformats-officedocument.drawingml.chart+xml"/>
  <Override PartName="/ppt/notesSlides/notesSlide24.xml" ContentType="application/vnd.openxmlformats-officedocument.presentationml.notesSlide+xml"/>
  <Override PartName="/ppt/charts/chart21.xml" ContentType="application/vnd.openxmlformats-officedocument.drawingml.chart+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charts/chart22.xml" ContentType="application/vnd.openxmlformats-officedocument.drawingml.chart+xml"/>
  <Override PartName="/ppt/notesSlides/notesSlide27.xml" ContentType="application/vnd.openxmlformats-officedocument.presentationml.notesSlide+xml"/>
  <Override PartName="/ppt/charts/chart23.xml" ContentType="application/vnd.openxmlformats-officedocument.drawingml.chart+xml"/>
  <Override PartName="/ppt/drawings/drawing1.xml" ContentType="application/vnd.openxmlformats-officedocument.drawingml.chartshapes+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charts/chart24.xml" ContentType="application/vnd.openxmlformats-officedocument.drawingml.chart+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charts/chart25.xml" ContentType="application/vnd.openxmlformats-officedocument.drawingml.chart+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charts/chart26.xml" ContentType="application/vnd.openxmlformats-officedocument.drawingml.chart+xml"/>
  <Override PartName="/ppt/notesSlides/notesSlide34.xml" ContentType="application/vnd.openxmlformats-officedocument.presentationml.notesSlide+xml"/>
  <Override PartName="/ppt/charts/chart27.xml" ContentType="application/vnd.openxmlformats-officedocument.drawingml.chart+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charts/chart28.xml" ContentType="application/vnd.openxmlformats-officedocument.drawingml.chart+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charts/chart29.xml" ContentType="application/vnd.openxmlformats-officedocument.drawingml.chart+xml"/>
  <Override PartName="/ppt/notesSlides/notesSlide41.xml" ContentType="application/vnd.openxmlformats-officedocument.presentationml.notesSlide+xml"/>
  <Override PartName="/ppt/charts/chart30.xml" ContentType="application/vnd.openxmlformats-officedocument.drawingml.chart+xml"/>
  <Override PartName="/ppt/notesSlides/notesSlide4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5"/>
  </p:sldMasterIdLst>
  <p:notesMasterIdLst>
    <p:notesMasterId r:id="rId54"/>
  </p:notesMasterIdLst>
  <p:sldIdLst>
    <p:sldId id="406" r:id="rId6"/>
    <p:sldId id="407" r:id="rId7"/>
    <p:sldId id="408" r:id="rId8"/>
    <p:sldId id="409" r:id="rId9"/>
    <p:sldId id="410" r:id="rId10"/>
    <p:sldId id="411" r:id="rId11"/>
    <p:sldId id="412" r:id="rId12"/>
    <p:sldId id="413" r:id="rId13"/>
    <p:sldId id="414" r:id="rId14"/>
    <p:sldId id="415" r:id="rId15"/>
    <p:sldId id="416" r:id="rId16"/>
    <p:sldId id="417" r:id="rId17"/>
    <p:sldId id="418" r:id="rId18"/>
    <p:sldId id="419" r:id="rId19"/>
    <p:sldId id="420" r:id="rId20"/>
    <p:sldId id="421" r:id="rId21"/>
    <p:sldId id="422" r:id="rId22"/>
    <p:sldId id="423" r:id="rId23"/>
    <p:sldId id="424" r:id="rId24"/>
    <p:sldId id="425" r:id="rId25"/>
    <p:sldId id="426" r:id="rId26"/>
    <p:sldId id="427" r:id="rId27"/>
    <p:sldId id="428" r:id="rId28"/>
    <p:sldId id="429" r:id="rId29"/>
    <p:sldId id="430" r:id="rId30"/>
    <p:sldId id="431" r:id="rId31"/>
    <p:sldId id="432" r:id="rId32"/>
    <p:sldId id="433" r:id="rId33"/>
    <p:sldId id="434" r:id="rId34"/>
    <p:sldId id="435" r:id="rId35"/>
    <p:sldId id="436" r:id="rId36"/>
    <p:sldId id="437" r:id="rId37"/>
    <p:sldId id="438" r:id="rId38"/>
    <p:sldId id="439" r:id="rId39"/>
    <p:sldId id="440" r:id="rId40"/>
    <p:sldId id="441" r:id="rId41"/>
    <p:sldId id="443" r:id="rId42"/>
    <p:sldId id="444" r:id="rId43"/>
    <p:sldId id="445" r:id="rId44"/>
    <p:sldId id="446" r:id="rId45"/>
    <p:sldId id="442" r:id="rId46"/>
    <p:sldId id="456" r:id="rId47"/>
    <p:sldId id="449" r:id="rId48"/>
    <p:sldId id="450" r:id="rId49"/>
    <p:sldId id="451" r:id="rId50"/>
    <p:sldId id="453" r:id="rId51"/>
    <p:sldId id="454" r:id="rId52"/>
    <p:sldId id="455" r:id="rId5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Wida Cherikh" initials="WC" lastIdx="2" clrIdx="0">
    <p:extLst>
      <p:ext uri="{19B8F6BF-5375-455C-9EA6-DF929625EA0E}">
        <p15:presenceInfo xmlns:p15="http://schemas.microsoft.com/office/powerpoint/2012/main" userId="S-1-5-21-3838001524-2532167733-2738084025-2225"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006600"/>
    <a:srgbClr val="9999FF"/>
    <a:srgbClr val="66FF33"/>
    <a:srgbClr val="009900"/>
    <a:srgbClr val="9966FF"/>
    <a:srgbClr val="FF66FF"/>
    <a:srgbClr val="FF9900"/>
    <a:srgbClr val="CC6600"/>
    <a:srgbClr val="00FFFF"/>
    <a:srgbClr val="0099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93D81CF-94F2-401A-BA57-92F5A7B2D0C5}" styleName="Medium Style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831" autoAdjust="0"/>
    <p:restoredTop sz="89985" autoAdjust="0"/>
  </p:normalViewPr>
  <p:slideViewPr>
    <p:cSldViewPr>
      <p:cViewPr varScale="1">
        <p:scale>
          <a:sx n="81" d="100"/>
          <a:sy n="81" d="100"/>
        </p:scale>
        <p:origin x="988" y="5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39" Type="http://schemas.openxmlformats.org/officeDocument/2006/relationships/slide" Target="slides/slide34.xml"/><Relationship Id="rId21" Type="http://schemas.openxmlformats.org/officeDocument/2006/relationships/slide" Target="slides/slide16.xml"/><Relationship Id="rId34" Type="http://schemas.openxmlformats.org/officeDocument/2006/relationships/slide" Target="slides/slide29.xml"/><Relationship Id="rId42" Type="http://schemas.openxmlformats.org/officeDocument/2006/relationships/slide" Target="slides/slide37.xml"/><Relationship Id="rId47" Type="http://schemas.openxmlformats.org/officeDocument/2006/relationships/slide" Target="slides/slide42.xml"/><Relationship Id="rId50" Type="http://schemas.openxmlformats.org/officeDocument/2006/relationships/slide" Target="slides/slide45.xml"/><Relationship Id="rId55" Type="http://schemas.openxmlformats.org/officeDocument/2006/relationships/commentAuthors" Target="commentAuthors.xml"/><Relationship Id="rId7" Type="http://schemas.openxmlformats.org/officeDocument/2006/relationships/slide" Target="slides/slide2.xml"/><Relationship Id="rId2" Type="http://schemas.openxmlformats.org/officeDocument/2006/relationships/customXml" Target="../customXml/item2.xml"/><Relationship Id="rId16" Type="http://schemas.openxmlformats.org/officeDocument/2006/relationships/slide" Target="slides/slide11.xml"/><Relationship Id="rId29" Type="http://schemas.openxmlformats.org/officeDocument/2006/relationships/slide" Target="slides/slide24.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slide" Target="slides/slide27.xml"/><Relationship Id="rId37" Type="http://schemas.openxmlformats.org/officeDocument/2006/relationships/slide" Target="slides/slide32.xml"/><Relationship Id="rId40" Type="http://schemas.openxmlformats.org/officeDocument/2006/relationships/slide" Target="slides/slide35.xml"/><Relationship Id="rId45" Type="http://schemas.openxmlformats.org/officeDocument/2006/relationships/slide" Target="slides/slide40.xml"/><Relationship Id="rId53" Type="http://schemas.openxmlformats.org/officeDocument/2006/relationships/slide" Target="slides/slide48.xml"/><Relationship Id="rId58" Type="http://schemas.openxmlformats.org/officeDocument/2006/relationships/theme" Target="theme/theme1.xml"/><Relationship Id="rId5" Type="http://schemas.openxmlformats.org/officeDocument/2006/relationships/slideMaster" Target="slideMasters/slideMaster1.xml"/><Relationship Id="rId19" Type="http://schemas.openxmlformats.org/officeDocument/2006/relationships/slide" Target="slides/slide14.xml"/><Relationship Id="rId4" Type="http://schemas.openxmlformats.org/officeDocument/2006/relationships/customXml" Target="../customXml/item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slide" Target="slides/slide25.xml"/><Relationship Id="rId35" Type="http://schemas.openxmlformats.org/officeDocument/2006/relationships/slide" Target="slides/slide30.xml"/><Relationship Id="rId43" Type="http://schemas.openxmlformats.org/officeDocument/2006/relationships/slide" Target="slides/slide38.xml"/><Relationship Id="rId48" Type="http://schemas.openxmlformats.org/officeDocument/2006/relationships/slide" Target="slides/slide43.xml"/><Relationship Id="rId56" Type="http://schemas.openxmlformats.org/officeDocument/2006/relationships/presProps" Target="presProps.xml"/><Relationship Id="rId8" Type="http://schemas.openxmlformats.org/officeDocument/2006/relationships/slide" Target="slides/slide3.xml"/><Relationship Id="rId51" Type="http://schemas.openxmlformats.org/officeDocument/2006/relationships/slide" Target="slides/slide46.xml"/><Relationship Id="rId3" Type="http://schemas.openxmlformats.org/officeDocument/2006/relationships/customXml" Target="../customXml/item3.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slide" Target="slides/slide28.xml"/><Relationship Id="rId38" Type="http://schemas.openxmlformats.org/officeDocument/2006/relationships/slide" Target="slides/slide33.xml"/><Relationship Id="rId46" Type="http://schemas.openxmlformats.org/officeDocument/2006/relationships/slide" Target="slides/slide41.xml"/><Relationship Id="rId59" Type="http://schemas.openxmlformats.org/officeDocument/2006/relationships/tableStyles" Target="tableStyles.xml"/><Relationship Id="rId20" Type="http://schemas.openxmlformats.org/officeDocument/2006/relationships/slide" Target="slides/slide15.xml"/><Relationship Id="rId41" Type="http://schemas.openxmlformats.org/officeDocument/2006/relationships/slide" Target="slides/slide36.xml"/><Relationship Id="rId54" Type="http://schemas.openxmlformats.org/officeDocument/2006/relationships/notesMaster" Target="notesMasters/notesMaster1.xml"/><Relationship Id="rId6" Type="http://schemas.openxmlformats.org/officeDocument/2006/relationships/slide" Target="slides/slide1.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slide" Target="slides/slide23.xml"/><Relationship Id="rId36" Type="http://schemas.openxmlformats.org/officeDocument/2006/relationships/slide" Target="slides/slide31.xml"/><Relationship Id="rId49" Type="http://schemas.openxmlformats.org/officeDocument/2006/relationships/slide" Target="slides/slide44.xml"/><Relationship Id="rId57" Type="http://schemas.openxmlformats.org/officeDocument/2006/relationships/viewProps" Target="viewProps.xml"/><Relationship Id="rId10" Type="http://schemas.openxmlformats.org/officeDocument/2006/relationships/slide" Target="slides/slide5.xml"/><Relationship Id="rId31" Type="http://schemas.openxmlformats.org/officeDocument/2006/relationships/slide" Target="slides/slide26.xml"/><Relationship Id="rId44" Type="http://schemas.openxmlformats.org/officeDocument/2006/relationships/slide" Target="slides/slide39.xml"/><Relationship Id="rId52" Type="http://schemas.openxmlformats.org/officeDocument/2006/relationships/slide" Target="slides/slide47.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xlsx"/></Relationships>
</file>

<file path=ppt/charts/_rels/chart10.xml.rels><?xml version="1.0" encoding="UTF-8" standalone="yes"?>
<Relationships xmlns="http://schemas.openxmlformats.org/package/2006/relationships"><Relationship Id="rId1" Type="http://schemas.openxmlformats.org/officeDocument/2006/relationships/package" Target="../embeddings/Microsoft_Excel_Worksheet9.xlsx"/></Relationships>
</file>

<file path=ppt/charts/_rels/chart11.xml.rels><?xml version="1.0" encoding="UTF-8" standalone="yes"?>
<Relationships xmlns="http://schemas.openxmlformats.org/package/2006/relationships"><Relationship Id="rId1" Type="http://schemas.openxmlformats.org/officeDocument/2006/relationships/package" Target="../embeddings/Microsoft_Excel_Worksheet10.xlsx"/></Relationships>
</file>

<file path=ppt/charts/_rels/chart12.xml.rels><?xml version="1.0" encoding="UTF-8" standalone="yes"?>
<Relationships xmlns="http://schemas.openxmlformats.org/package/2006/relationships"><Relationship Id="rId1" Type="http://schemas.openxmlformats.org/officeDocument/2006/relationships/package" Target="../embeddings/Microsoft_Excel_Worksheet11.xlsx"/></Relationships>
</file>

<file path=ppt/charts/_rels/chart13.xml.rels><?xml version="1.0" encoding="UTF-8" standalone="yes"?>
<Relationships xmlns="http://schemas.openxmlformats.org/package/2006/relationships"><Relationship Id="rId1" Type="http://schemas.openxmlformats.org/officeDocument/2006/relationships/package" Target="../embeddings/Microsoft_Excel_Worksheet12.xlsx"/></Relationships>
</file>

<file path=ppt/charts/_rels/chart14.xml.rels><?xml version="1.0" encoding="UTF-8" standalone="yes"?>
<Relationships xmlns="http://schemas.openxmlformats.org/package/2006/relationships"><Relationship Id="rId1" Type="http://schemas.openxmlformats.org/officeDocument/2006/relationships/package" Target="../embeddings/Microsoft_Excel_Worksheet13.xlsx"/></Relationships>
</file>

<file path=ppt/charts/_rels/chart15.xml.rels><?xml version="1.0" encoding="UTF-8" standalone="yes"?>
<Relationships xmlns="http://schemas.openxmlformats.org/package/2006/relationships"><Relationship Id="rId1" Type="http://schemas.openxmlformats.org/officeDocument/2006/relationships/package" Target="../embeddings/Microsoft_Excel_Worksheet14.xlsx"/></Relationships>
</file>

<file path=ppt/charts/_rels/chart16.xml.rels><?xml version="1.0" encoding="UTF-8" standalone="yes"?>
<Relationships xmlns="http://schemas.openxmlformats.org/package/2006/relationships"><Relationship Id="rId3" Type="http://schemas.openxmlformats.org/officeDocument/2006/relationships/package" Target="../embeddings/Microsoft_Excel_Worksheet15.xlsx"/><Relationship Id="rId2" Type="http://schemas.microsoft.com/office/2011/relationships/chartColorStyle" Target="colors1.xml"/><Relationship Id="rId1" Type="http://schemas.microsoft.com/office/2011/relationships/chartStyle" Target="style1.xml"/></Relationships>
</file>

<file path=ppt/charts/_rels/chart17.xml.rels><?xml version="1.0" encoding="UTF-8" standalone="yes"?>
<Relationships xmlns="http://schemas.openxmlformats.org/package/2006/relationships"><Relationship Id="rId3" Type="http://schemas.openxmlformats.org/officeDocument/2006/relationships/package" Target="../embeddings/Microsoft_Excel_Worksheet16.xlsx"/><Relationship Id="rId2" Type="http://schemas.microsoft.com/office/2011/relationships/chartColorStyle" Target="colors2.xml"/><Relationship Id="rId1" Type="http://schemas.microsoft.com/office/2011/relationships/chartStyle" Target="style2.xml"/></Relationships>
</file>

<file path=ppt/charts/_rels/chart18.xml.rels><?xml version="1.0" encoding="UTF-8" standalone="yes"?>
<Relationships xmlns="http://schemas.openxmlformats.org/package/2006/relationships"><Relationship Id="rId1" Type="http://schemas.openxmlformats.org/officeDocument/2006/relationships/package" Target="../embeddings/Microsoft_Excel_Worksheet17.xlsx"/></Relationships>
</file>

<file path=ppt/charts/_rels/chart19.xml.rels><?xml version="1.0" encoding="UTF-8" standalone="yes"?>
<Relationships xmlns="http://schemas.openxmlformats.org/package/2006/relationships"><Relationship Id="rId1" Type="http://schemas.openxmlformats.org/officeDocument/2006/relationships/package" Target="../embeddings/Microsoft_Excel_Worksheet18.xlsx"/></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_rels/chart20.xml.rels><?xml version="1.0" encoding="UTF-8" standalone="yes"?>
<Relationships xmlns="http://schemas.openxmlformats.org/package/2006/relationships"><Relationship Id="rId1" Type="http://schemas.openxmlformats.org/officeDocument/2006/relationships/package" Target="../embeddings/Microsoft_Excel_Worksheet19.xlsx"/></Relationships>
</file>

<file path=ppt/charts/_rels/chart21.xml.rels><?xml version="1.0" encoding="UTF-8" standalone="yes"?>
<Relationships xmlns="http://schemas.openxmlformats.org/package/2006/relationships"><Relationship Id="rId1" Type="http://schemas.openxmlformats.org/officeDocument/2006/relationships/package" Target="../embeddings/Microsoft_Excel_Worksheet20.xlsx"/></Relationships>
</file>

<file path=ppt/charts/_rels/chart22.xml.rels><?xml version="1.0" encoding="UTF-8" standalone="yes"?>
<Relationships xmlns="http://schemas.openxmlformats.org/package/2006/relationships"><Relationship Id="rId1" Type="http://schemas.openxmlformats.org/officeDocument/2006/relationships/package" Target="../embeddings/Microsoft_Excel_Worksheet21.xlsx"/></Relationships>
</file>

<file path=ppt/charts/_rels/chart23.xml.rels><?xml version="1.0" encoding="UTF-8" standalone="yes"?>
<Relationships xmlns="http://schemas.openxmlformats.org/package/2006/relationships"><Relationship Id="rId2" Type="http://schemas.openxmlformats.org/officeDocument/2006/relationships/chartUserShapes" Target="../drawings/drawing1.xml"/><Relationship Id="rId1" Type="http://schemas.openxmlformats.org/officeDocument/2006/relationships/package" Target="../embeddings/Microsoft_Excel_Worksheet22.xlsx"/></Relationships>
</file>

<file path=ppt/charts/_rels/chart24.xml.rels><?xml version="1.0" encoding="UTF-8" standalone="yes"?>
<Relationships xmlns="http://schemas.openxmlformats.org/package/2006/relationships"><Relationship Id="rId1" Type="http://schemas.openxmlformats.org/officeDocument/2006/relationships/package" Target="../embeddings/Microsoft_Excel_Worksheet23.xlsx"/></Relationships>
</file>

<file path=ppt/charts/_rels/chart25.xml.rels><?xml version="1.0" encoding="UTF-8" standalone="yes"?>
<Relationships xmlns="http://schemas.openxmlformats.org/package/2006/relationships"><Relationship Id="rId1" Type="http://schemas.openxmlformats.org/officeDocument/2006/relationships/package" Target="../embeddings/Microsoft_Excel_Worksheet24.xlsx"/></Relationships>
</file>

<file path=ppt/charts/_rels/chart26.xml.rels><?xml version="1.0" encoding="UTF-8" standalone="yes"?>
<Relationships xmlns="http://schemas.openxmlformats.org/package/2006/relationships"><Relationship Id="rId1" Type="http://schemas.openxmlformats.org/officeDocument/2006/relationships/package" Target="../embeddings/Microsoft_Excel_Worksheet25.xlsx"/></Relationships>
</file>

<file path=ppt/charts/_rels/chart27.xml.rels><?xml version="1.0" encoding="UTF-8" standalone="yes"?>
<Relationships xmlns="http://schemas.openxmlformats.org/package/2006/relationships"><Relationship Id="rId1" Type="http://schemas.openxmlformats.org/officeDocument/2006/relationships/package" Target="../embeddings/Microsoft_Excel_Worksheet26.xlsx"/></Relationships>
</file>

<file path=ppt/charts/_rels/chart28.xml.rels><?xml version="1.0" encoding="UTF-8" standalone="yes"?>
<Relationships xmlns="http://schemas.openxmlformats.org/package/2006/relationships"><Relationship Id="rId1" Type="http://schemas.openxmlformats.org/officeDocument/2006/relationships/package" Target="../embeddings/Microsoft_Excel_Worksheet27.xlsx"/></Relationships>
</file>

<file path=ppt/charts/_rels/chart29.xml.rels><?xml version="1.0" encoding="UTF-8" standalone="yes"?>
<Relationships xmlns="http://schemas.openxmlformats.org/package/2006/relationships"><Relationship Id="rId1" Type="http://schemas.openxmlformats.org/officeDocument/2006/relationships/package" Target="../embeddings/Microsoft_Excel_Worksheet28.xlsx"/></Relationships>
</file>

<file path=ppt/charts/_rels/chart3.xml.rels><?xml version="1.0" encoding="UTF-8" standalone="yes"?>
<Relationships xmlns="http://schemas.openxmlformats.org/package/2006/relationships"><Relationship Id="rId1" Type="http://schemas.openxmlformats.org/officeDocument/2006/relationships/package" Target="../embeddings/Microsoft_Excel_Worksheet2.xlsx"/></Relationships>
</file>

<file path=ppt/charts/_rels/chart30.xml.rels><?xml version="1.0" encoding="UTF-8" standalone="yes"?>
<Relationships xmlns="http://schemas.openxmlformats.org/package/2006/relationships"><Relationship Id="rId1" Type="http://schemas.openxmlformats.org/officeDocument/2006/relationships/package" Target="../embeddings/Microsoft_Excel_Worksheet29.xlsx"/></Relationships>
</file>

<file path=ppt/charts/_rels/chart4.xml.rels><?xml version="1.0" encoding="UTF-8" standalone="yes"?>
<Relationships xmlns="http://schemas.openxmlformats.org/package/2006/relationships"><Relationship Id="rId1" Type="http://schemas.openxmlformats.org/officeDocument/2006/relationships/package" Target="../embeddings/Microsoft_Excel_Worksheet3.xlsx"/></Relationships>
</file>

<file path=ppt/charts/_rels/chart5.xml.rels><?xml version="1.0" encoding="UTF-8" standalone="yes"?>
<Relationships xmlns="http://schemas.openxmlformats.org/package/2006/relationships"><Relationship Id="rId1" Type="http://schemas.openxmlformats.org/officeDocument/2006/relationships/package" Target="../embeddings/Microsoft_Excel_Worksheet4.xlsx"/></Relationships>
</file>

<file path=ppt/charts/_rels/chart6.xml.rels><?xml version="1.0" encoding="UTF-8" standalone="yes"?>
<Relationships xmlns="http://schemas.openxmlformats.org/package/2006/relationships"><Relationship Id="rId1" Type="http://schemas.openxmlformats.org/officeDocument/2006/relationships/package" Target="../embeddings/Microsoft_Excel_Worksheet5.xlsx"/></Relationships>
</file>

<file path=ppt/charts/_rels/chart7.xml.rels><?xml version="1.0" encoding="UTF-8" standalone="yes"?>
<Relationships xmlns="http://schemas.openxmlformats.org/package/2006/relationships"><Relationship Id="rId1" Type="http://schemas.openxmlformats.org/officeDocument/2006/relationships/package" Target="../embeddings/Microsoft_Excel_Worksheet6.xlsx"/></Relationships>
</file>

<file path=ppt/charts/_rels/chart8.xml.rels><?xml version="1.0" encoding="UTF-8" standalone="yes"?>
<Relationships xmlns="http://schemas.openxmlformats.org/package/2006/relationships"><Relationship Id="rId1" Type="http://schemas.openxmlformats.org/officeDocument/2006/relationships/package" Target="../embeddings/Microsoft_Excel_Worksheet7.xlsx"/></Relationships>
</file>

<file path=ppt/charts/_rels/chart9.xml.rels><?xml version="1.0" encoding="UTF-8" standalone="yes"?>
<Relationships xmlns="http://schemas.openxmlformats.org/package/2006/relationships"><Relationship Id="rId1" Type="http://schemas.openxmlformats.org/officeDocument/2006/relationships/package" Target="../embeddings/Microsoft_Excel_Worksheet8.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238593129398647"/>
          <c:y val="3.9152185718164575E-2"/>
          <c:w val="0.85834680510068984"/>
          <c:h val="0.81331953117929223"/>
        </c:manualLayout>
      </c:layout>
      <c:barChart>
        <c:barDir val="col"/>
        <c:grouping val="stacked"/>
        <c:varyColors val="0"/>
        <c:ser>
          <c:idx val="0"/>
          <c:order val="0"/>
          <c:tx>
            <c:strRef>
              <c:f>Sheet1!$B$1</c:f>
              <c:strCache>
                <c:ptCount val="1"/>
                <c:pt idx="0">
                  <c:v>N</c:v>
                </c:pt>
              </c:strCache>
            </c:strRef>
          </c:tx>
          <c:spPr>
            <a:gradFill flip="none" rotWithShape="1">
              <a:gsLst>
                <a:gs pos="0">
                  <a:srgbClr val="00B050"/>
                </a:gs>
                <a:gs pos="50000">
                  <a:srgbClr val="00FF00"/>
                </a:gs>
                <a:gs pos="100000">
                  <a:srgbClr val="00B050"/>
                </a:gs>
              </a:gsLst>
              <a:lin ang="10800000" scaled="1"/>
              <a:tileRect/>
            </a:gradFill>
            <a:ln>
              <a:solidFill>
                <a:schemeClr val="bg2"/>
              </a:solidFill>
            </a:ln>
          </c:spPr>
          <c:invertIfNegative val="0"/>
          <c:cat>
            <c:numRef>
              <c:f>Sheet1!$A$2:$A$36</c:f>
              <c:numCache>
                <c:formatCode>General</c:formatCode>
                <c:ptCount val="35"/>
                <c:pt idx="0">
                  <c:v>1982</c:v>
                </c:pt>
                <c:pt idx="1">
                  <c:v>1983</c:v>
                </c:pt>
                <c:pt idx="2">
                  <c:v>1984</c:v>
                </c:pt>
                <c:pt idx="3">
                  <c:v>1985</c:v>
                </c:pt>
                <c:pt idx="4">
                  <c:v>1986</c:v>
                </c:pt>
                <c:pt idx="5">
                  <c:v>1987</c:v>
                </c:pt>
                <c:pt idx="6">
                  <c:v>1988</c:v>
                </c:pt>
                <c:pt idx="7">
                  <c:v>1989</c:v>
                </c:pt>
                <c:pt idx="8">
                  <c:v>1990</c:v>
                </c:pt>
                <c:pt idx="9">
                  <c:v>1991</c:v>
                </c:pt>
                <c:pt idx="10">
                  <c:v>1992</c:v>
                </c:pt>
                <c:pt idx="11">
                  <c:v>1993</c:v>
                </c:pt>
                <c:pt idx="12">
                  <c:v>1994</c:v>
                </c:pt>
                <c:pt idx="13">
                  <c:v>1995</c:v>
                </c:pt>
                <c:pt idx="14">
                  <c:v>1996</c:v>
                </c:pt>
                <c:pt idx="15">
                  <c:v>1997</c:v>
                </c:pt>
                <c:pt idx="16">
                  <c:v>1998</c:v>
                </c:pt>
                <c:pt idx="17">
                  <c:v>1999</c:v>
                </c:pt>
                <c:pt idx="18">
                  <c:v>2000</c:v>
                </c:pt>
                <c:pt idx="19">
                  <c:v>2001</c:v>
                </c:pt>
                <c:pt idx="20">
                  <c:v>2002</c:v>
                </c:pt>
                <c:pt idx="21">
                  <c:v>2003</c:v>
                </c:pt>
                <c:pt idx="22">
                  <c:v>2004</c:v>
                </c:pt>
                <c:pt idx="23">
                  <c:v>2005</c:v>
                </c:pt>
                <c:pt idx="24">
                  <c:v>2006</c:v>
                </c:pt>
                <c:pt idx="25">
                  <c:v>2007</c:v>
                </c:pt>
                <c:pt idx="26">
                  <c:v>2008</c:v>
                </c:pt>
                <c:pt idx="27">
                  <c:v>2009</c:v>
                </c:pt>
                <c:pt idx="28">
                  <c:v>2010</c:v>
                </c:pt>
                <c:pt idx="29">
                  <c:v>2011</c:v>
                </c:pt>
                <c:pt idx="30">
                  <c:v>2012</c:v>
                </c:pt>
                <c:pt idx="31">
                  <c:v>2013</c:v>
                </c:pt>
                <c:pt idx="32">
                  <c:v>2014</c:v>
                </c:pt>
                <c:pt idx="33">
                  <c:v>2015</c:v>
                </c:pt>
                <c:pt idx="34">
                  <c:v>2016</c:v>
                </c:pt>
              </c:numCache>
            </c:numRef>
          </c:cat>
          <c:val>
            <c:numRef>
              <c:f>Sheet1!$B$2:$B$36</c:f>
              <c:numCache>
                <c:formatCode>General</c:formatCode>
                <c:ptCount val="35"/>
                <c:pt idx="0">
                  <c:v>13</c:v>
                </c:pt>
                <c:pt idx="1">
                  <c:v>19</c:v>
                </c:pt>
                <c:pt idx="2">
                  <c:v>32</c:v>
                </c:pt>
                <c:pt idx="3">
                  <c:v>75</c:v>
                </c:pt>
                <c:pt idx="4">
                  <c:v>93</c:v>
                </c:pt>
                <c:pt idx="5">
                  <c:v>129</c:v>
                </c:pt>
                <c:pt idx="6">
                  <c:v>194</c:v>
                </c:pt>
                <c:pt idx="7">
                  <c:v>225</c:v>
                </c:pt>
                <c:pt idx="8">
                  <c:v>225</c:v>
                </c:pt>
                <c:pt idx="9">
                  <c:v>217</c:v>
                </c:pt>
                <c:pt idx="10">
                  <c:v>200</c:v>
                </c:pt>
                <c:pt idx="11">
                  <c:v>181</c:v>
                </c:pt>
                <c:pt idx="12">
                  <c:v>201</c:v>
                </c:pt>
                <c:pt idx="13">
                  <c:v>203</c:v>
                </c:pt>
                <c:pt idx="14">
                  <c:v>138</c:v>
                </c:pt>
                <c:pt idx="15">
                  <c:v>170</c:v>
                </c:pt>
                <c:pt idx="16">
                  <c:v>143</c:v>
                </c:pt>
                <c:pt idx="17">
                  <c:v>144</c:v>
                </c:pt>
                <c:pt idx="18">
                  <c:v>129</c:v>
                </c:pt>
                <c:pt idx="19">
                  <c:v>108</c:v>
                </c:pt>
                <c:pt idx="20">
                  <c:v>106</c:v>
                </c:pt>
                <c:pt idx="21">
                  <c:v>84</c:v>
                </c:pt>
                <c:pt idx="22">
                  <c:v>103</c:v>
                </c:pt>
                <c:pt idx="23">
                  <c:v>94</c:v>
                </c:pt>
                <c:pt idx="24">
                  <c:v>96</c:v>
                </c:pt>
                <c:pt idx="25">
                  <c:v>89</c:v>
                </c:pt>
                <c:pt idx="26">
                  <c:v>87</c:v>
                </c:pt>
                <c:pt idx="27">
                  <c:v>84</c:v>
                </c:pt>
                <c:pt idx="28">
                  <c:v>95</c:v>
                </c:pt>
                <c:pt idx="29">
                  <c:v>68</c:v>
                </c:pt>
                <c:pt idx="30">
                  <c:v>79</c:v>
                </c:pt>
                <c:pt idx="31">
                  <c:v>54</c:v>
                </c:pt>
                <c:pt idx="32">
                  <c:v>59</c:v>
                </c:pt>
                <c:pt idx="33">
                  <c:v>36</c:v>
                </c:pt>
                <c:pt idx="34">
                  <c:v>58</c:v>
                </c:pt>
              </c:numCache>
            </c:numRef>
          </c:val>
          <c:extLst>
            <c:ext xmlns:c16="http://schemas.microsoft.com/office/drawing/2014/chart" uri="{C3380CC4-5D6E-409C-BE32-E72D297353CC}">
              <c16:uniqueId val="{00000000-6C56-4394-B194-434A2B1FC5DD}"/>
            </c:ext>
          </c:extLst>
        </c:ser>
        <c:dLbls>
          <c:showLegendKey val="0"/>
          <c:showVal val="0"/>
          <c:showCatName val="0"/>
          <c:showSerName val="0"/>
          <c:showPercent val="0"/>
          <c:showBubbleSize val="0"/>
        </c:dLbls>
        <c:gapWidth val="35"/>
        <c:overlap val="100"/>
        <c:axId val="523593984"/>
        <c:axId val="671870840"/>
      </c:barChart>
      <c:catAx>
        <c:axId val="523593984"/>
        <c:scaling>
          <c:orientation val="minMax"/>
        </c:scaling>
        <c:delete val="0"/>
        <c:axPos val="b"/>
        <c:numFmt formatCode="General" sourceLinked="1"/>
        <c:majorTickMark val="out"/>
        <c:minorTickMark val="none"/>
        <c:tickLblPos val="nextTo"/>
        <c:spPr>
          <a:ln>
            <a:solidFill>
              <a:schemeClr val="bg2"/>
            </a:solidFill>
          </a:ln>
        </c:spPr>
        <c:txPr>
          <a:bodyPr rot="-2700000"/>
          <a:lstStyle/>
          <a:p>
            <a:pPr>
              <a:defRPr sz="1500" b="1">
                <a:solidFill>
                  <a:schemeClr val="bg2"/>
                </a:solidFill>
              </a:defRPr>
            </a:pPr>
            <a:endParaRPr lang="en-US"/>
          </a:p>
        </c:txPr>
        <c:crossAx val="671870840"/>
        <c:crosses val="autoZero"/>
        <c:auto val="1"/>
        <c:lblAlgn val="ctr"/>
        <c:lblOffset val="100"/>
        <c:tickLblSkip val="1"/>
        <c:noMultiLvlLbl val="0"/>
      </c:catAx>
      <c:valAx>
        <c:axId val="671870840"/>
        <c:scaling>
          <c:orientation val="minMax"/>
          <c:max val="300"/>
        </c:scaling>
        <c:delete val="0"/>
        <c:axPos val="l"/>
        <c:majorGridlines>
          <c:spPr>
            <a:ln>
              <a:solidFill>
                <a:schemeClr val="bg2"/>
              </a:solidFill>
              <a:prstDash val="sysDash"/>
            </a:ln>
          </c:spPr>
        </c:majorGridlines>
        <c:title>
          <c:tx>
            <c:rich>
              <a:bodyPr rot="-5400000" vert="horz"/>
              <a:lstStyle/>
              <a:p>
                <a:pPr>
                  <a:defRPr sz="1700">
                    <a:solidFill>
                      <a:schemeClr val="bg2"/>
                    </a:solidFill>
                  </a:defRPr>
                </a:pPr>
                <a:r>
                  <a:rPr lang="en-US" sz="1700" dirty="0" smtClean="0">
                    <a:solidFill>
                      <a:schemeClr val="bg2"/>
                    </a:solidFill>
                  </a:rPr>
                  <a:t>Number of Transplants</a:t>
                </a:r>
                <a:endParaRPr lang="en-US" sz="1700" dirty="0">
                  <a:solidFill>
                    <a:schemeClr val="bg2"/>
                  </a:solidFill>
                </a:endParaRPr>
              </a:p>
            </c:rich>
          </c:tx>
          <c:layout>
            <c:manualLayout>
              <c:xMode val="edge"/>
              <c:yMode val="edge"/>
              <c:x val="1.0324483775811209E-2"/>
              <c:y val="0.15968413431079753"/>
            </c:manualLayout>
          </c:layout>
          <c:overlay val="0"/>
        </c:title>
        <c:numFmt formatCode="General" sourceLinked="1"/>
        <c:majorTickMark val="out"/>
        <c:minorTickMark val="none"/>
        <c:tickLblPos val="nextTo"/>
        <c:spPr>
          <a:ln>
            <a:solidFill>
              <a:schemeClr val="bg2"/>
            </a:solidFill>
          </a:ln>
        </c:spPr>
        <c:txPr>
          <a:bodyPr/>
          <a:lstStyle/>
          <a:p>
            <a:pPr>
              <a:defRPr sz="1500" b="1">
                <a:solidFill>
                  <a:schemeClr val="bg2"/>
                </a:solidFill>
              </a:defRPr>
            </a:pPr>
            <a:endParaRPr lang="en-US"/>
          </a:p>
        </c:txPr>
        <c:crossAx val="523593984"/>
        <c:crosses val="autoZero"/>
        <c:crossBetween val="between"/>
      </c:valAx>
      <c:spPr>
        <a:noFill/>
        <a:ln>
          <a:solidFill>
            <a:schemeClr val="bg2"/>
          </a:solidFill>
        </a:ln>
      </c:spPr>
    </c:plotArea>
    <c:plotVisOnly val="1"/>
    <c:dispBlanksAs val="gap"/>
    <c:showDLblsOverMax val="0"/>
  </c:chart>
  <c:txPr>
    <a:bodyPr/>
    <a:lstStyle/>
    <a:p>
      <a:pPr>
        <a:defRPr sz="1800"/>
      </a:pPr>
      <a:endParaRPr lang="en-US"/>
    </a:p>
  </c:txPr>
  <c:externalData r:id="rId1">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8.7949736371449164E-2"/>
          <c:y val="3.6278622499774767E-2"/>
          <c:w val="0.89089610480105663"/>
          <c:h val="0.8171907405016996"/>
        </c:manualLayout>
      </c:layout>
      <c:scatterChart>
        <c:scatterStyle val="lineMarker"/>
        <c:varyColors val="0"/>
        <c:ser>
          <c:idx val="0"/>
          <c:order val="0"/>
          <c:tx>
            <c:strRef>
              <c:f>Sheet1!$B$1</c:f>
              <c:strCache>
                <c:ptCount val="1"/>
                <c:pt idx="0">
                  <c:v>Survival</c:v>
                </c:pt>
              </c:strCache>
            </c:strRef>
          </c:tx>
          <c:spPr>
            <a:ln w="41275">
              <a:solidFill>
                <a:srgbClr val="00B0F0"/>
              </a:solidFill>
            </a:ln>
          </c:spPr>
          <c:marker>
            <c:symbol val="none"/>
          </c:marker>
          <c:xVal>
            <c:numRef>
              <c:f>Sheet1!$A$2:$A$42</c:f>
              <c:numCache>
                <c:formatCode>General</c:formatCode>
                <c:ptCount val="41"/>
                <c:pt idx="0">
                  <c:v>0</c:v>
                </c:pt>
                <c:pt idx="1">
                  <c:v>8.3299999999999999E-2</c:v>
                </c:pt>
                <c:pt idx="2">
                  <c:v>0.16669999999999999</c:v>
                </c:pt>
                <c:pt idx="3">
                  <c:v>0.25</c:v>
                </c:pt>
                <c:pt idx="4">
                  <c:v>0.33329999999999999</c:v>
                </c:pt>
                <c:pt idx="5">
                  <c:v>0.41670000000000001</c:v>
                </c:pt>
                <c:pt idx="6">
                  <c:v>0.5</c:v>
                </c:pt>
                <c:pt idx="7">
                  <c:v>0.58330000000000004</c:v>
                </c:pt>
                <c:pt idx="8">
                  <c:v>0.66669999999999996</c:v>
                </c:pt>
                <c:pt idx="9">
                  <c:v>0.75</c:v>
                </c:pt>
                <c:pt idx="10">
                  <c:v>0.83330000000000004</c:v>
                </c:pt>
                <c:pt idx="11">
                  <c:v>0.91669999999999996</c:v>
                </c:pt>
                <c:pt idx="12">
                  <c:v>1</c:v>
                </c:pt>
                <c:pt idx="13">
                  <c:v>2</c:v>
                </c:pt>
                <c:pt idx="14">
                  <c:v>3</c:v>
                </c:pt>
                <c:pt idx="15">
                  <c:v>4</c:v>
                </c:pt>
                <c:pt idx="16">
                  <c:v>5</c:v>
                </c:pt>
                <c:pt idx="17">
                  <c:v>6</c:v>
                </c:pt>
                <c:pt idx="18">
                  <c:v>7</c:v>
                </c:pt>
                <c:pt idx="19">
                  <c:v>8</c:v>
                </c:pt>
                <c:pt idx="20">
                  <c:v>9</c:v>
                </c:pt>
                <c:pt idx="21">
                  <c:v>10</c:v>
                </c:pt>
                <c:pt idx="22">
                  <c:v>11</c:v>
                </c:pt>
                <c:pt idx="23">
                  <c:v>12</c:v>
                </c:pt>
                <c:pt idx="24">
                  <c:v>13</c:v>
                </c:pt>
                <c:pt idx="25">
                  <c:v>14</c:v>
                </c:pt>
                <c:pt idx="26">
                  <c:v>15</c:v>
                </c:pt>
                <c:pt idx="27">
                  <c:v>16</c:v>
                </c:pt>
                <c:pt idx="28">
                  <c:v>17</c:v>
                </c:pt>
                <c:pt idx="29">
                  <c:v>18</c:v>
                </c:pt>
                <c:pt idx="30">
                  <c:v>19</c:v>
                </c:pt>
                <c:pt idx="31">
                  <c:v>20</c:v>
                </c:pt>
                <c:pt idx="32">
                  <c:v>21</c:v>
                </c:pt>
                <c:pt idx="33">
                  <c:v>22</c:v>
                </c:pt>
                <c:pt idx="34">
                  <c:v>23</c:v>
                </c:pt>
                <c:pt idx="35">
                  <c:v>24</c:v>
                </c:pt>
                <c:pt idx="36">
                  <c:v>25</c:v>
                </c:pt>
                <c:pt idx="37">
                  <c:v>26</c:v>
                </c:pt>
                <c:pt idx="38">
                  <c:v>27</c:v>
                </c:pt>
                <c:pt idx="39">
                  <c:v>28</c:v>
                </c:pt>
                <c:pt idx="40">
                  <c:v>29</c:v>
                </c:pt>
              </c:numCache>
            </c:numRef>
          </c:xVal>
          <c:yVal>
            <c:numRef>
              <c:f>Sheet1!$B$2:$B$42</c:f>
              <c:numCache>
                <c:formatCode>General</c:formatCode>
                <c:ptCount val="41"/>
                <c:pt idx="0">
                  <c:v>100</c:v>
                </c:pt>
                <c:pt idx="1">
                  <c:v>78.787000000000006</c:v>
                </c:pt>
                <c:pt idx="2">
                  <c:v>73.561000000000007</c:v>
                </c:pt>
                <c:pt idx="3">
                  <c:v>71.13</c:v>
                </c:pt>
                <c:pt idx="4">
                  <c:v>69.406000000000006</c:v>
                </c:pt>
                <c:pt idx="5">
                  <c:v>68.036000000000001</c:v>
                </c:pt>
                <c:pt idx="6">
                  <c:v>67.096999999999994</c:v>
                </c:pt>
                <c:pt idx="7">
                  <c:v>66.155000000000001</c:v>
                </c:pt>
                <c:pt idx="8">
                  <c:v>65.519000000000005</c:v>
                </c:pt>
                <c:pt idx="9">
                  <c:v>64.856999999999999</c:v>
                </c:pt>
                <c:pt idx="10">
                  <c:v>64.296000000000006</c:v>
                </c:pt>
                <c:pt idx="11">
                  <c:v>63.582000000000001</c:v>
                </c:pt>
                <c:pt idx="12">
                  <c:v>62.892000000000003</c:v>
                </c:pt>
                <c:pt idx="13">
                  <c:v>55.826000000000001</c:v>
                </c:pt>
                <c:pt idx="14">
                  <c:v>51.472999999999999</c:v>
                </c:pt>
                <c:pt idx="15">
                  <c:v>47.83</c:v>
                </c:pt>
                <c:pt idx="16">
                  <c:v>44.685000000000002</c:v>
                </c:pt>
                <c:pt idx="17">
                  <c:v>42.079000000000001</c:v>
                </c:pt>
                <c:pt idx="18">
                  <c:v>39.941000000000003</c:v>
                </c:pt>
                <c:pt idx="19">
                  <c:v>37.350999999999999</c:v>
                </c:pt>
                <c:pt idx="20">
                  <c:v>34.722999999999999</c:v>
                </c:pt>
                <c:pt idx="21">
                  <c:v>32.143999999999998</c:v>
                </c:pt>
                <c:pt idx="22">
                  <c:v>30.125</c:v>
                </c:pt>
                <c:pt idx="23">
                  <c:v>28.561</c:v>
                </c:pt>
                <c:pt idx="24">
                  <c:v>26.917000000000002</c:v>
                </c:pt>
                <c:pt idx="25">
                  <c:v>25.704000000000001</c:v>
                </c:pt>
                <c:pt idx="26">
                  <c:v>24.152999999999999</c:v>
                </c:pt>
                <c:pt idx="27">
                  <c:v>22.553999999999998</c:v>
                </c:pt>
                <c:pt idx="28">
                  <c:v>21.559000000000001</c:v>
                </c:pt>
                <c:pt idx="29">
                  <c:v>20.434999999999999</c:v>
                </c:pt>
                <c:pt idx="30">
                  <c:v>19.349</c:v>
                </c:pt>
                <c:pt idx="31">
                  <c:v>18.195</c:v>
                </c:pt>
                <c:pt idx="32">
                  <c:v>16.829000000000001</c:v>
                </c:pt>
                <c:pt idx="33">
                  <c:v>15.164999999999999</c:v>
                </c:pt>
                <c:pt idx="34">
                  <c:v>14.42</c:v>
                </c:pt>
                <c:pt idx="35">
                  <c:v>13.272</c:v>
                </c:pt>
                <c:pt idx="36">
                  <c:v>12.178000000000001</c:v>
                </c:pt>
                <c:pt idx="37">
                  <c:v>10.987</c:v>
                </c:pt>
                <c:pt idx="38">
                  <c:v>9.9930000000000003</c:v>
                </c:pt>
                <c:pt idx="39">
                  <c:v>9.6080000000000005</c:v>
                </c:pt>
                <c:pt idx="40">
                  <c:v>9.1280000000000001</c:v>
                </c:pt>
              </c:numCache>
            </c:numRef>
          </c:yVal>
          <c:smooth val="0"/>
          <c:extLst>
            <c:ext xmlns:c16="http://schemas.microsoft.com/office/drawing/2014/chart" uri="{C3380CC4-5D6E-409C-BE32-E72D297353CC}">
              <c16:uniqueId val="{00000000-3A63-4A11-A137-F8388C3DBB09}"/>
            </c:ext>
          </c:extLst>
        </c:ser>
        <c:ser>
          <c:idx val="1"/>
          <c:order val="1"/>
          <c:tx>
            <c:strRef>
              <c:f>Sheet1!$C$1</c:f>
              <c:strCache>
                <c:ptCount val="1"/>
                <c:pt idx="0">
                  <c:v>95% lower confidence limit</c:v>
                </c:pt>
              </c:strCache>
            </c:strRef>
          </c:tx>
          <c:spPr>
            <a:ln w="41275">
              <a:solidFill>
                <a:srgbClr val="00B0F0"/>
              </a:solidFill>
              <a:prstDash val="sysDash"/>
            </a:ln>
          </c:spPr>
          <c:marker>
            <c:symbol val="none"/>
          </c:marker>
          <c:xVal>
            <c:numRef>
              <c:f>Sheet1!$A$2:$A$42</c:f>
              <c:numCache>
                <c:formatCode>General</c:formatCode>
                <c:ptCount val="41"/>
                <c:pt idx="0">
                  <c:v>0</c:v>
                </c:pt>
                <c:pt idx="1">
                  <c:v>8.3299999999999999E-2</c:v>
                </c:pt>
                <c:pt idx="2">
                  <c:v>0.16669999999999999</c:v>
                </c:pt>
                <c:pt idx="3">
                  <c:v>0.25</c:v>
                </c:pt>
                <c:pt idx="4">
                  <c:v>0.33329999999999999</c:v>
                </c:pt>
                <c:pt idx="5">
                  <c:v>0.41670000000000001</c:v>
                </c:pt>
                <c:pt idx="6">
                  <c:v>0.5</c:v>
                </c:pt>
                <c:pt idx="7">
                  <c:v>0.58330000000000004</c:v>
                </c:pt>
                <c:pt idx="8">
                  <c:v>0.66669999999999996</c:v>
                </c:pt>
                <c:pt idx="9">
                  <c:v>0.75</c:v>
                </c:pt>
                <c:pt idx="10">
                  <c:v>0.83330000000000004</c:v>
                </c:pt>
                <c:pt idx="11">
                  <c:v>0.91669999999999996</c:v>
                </c:pt>
                <c:pt idx="12">
                  <c:v>1</c:v>
                </c:pt>
                <c:pt idx="13">
                  <c:v>2</c:v>
                </c:pt>
                <c:pt idx="14">
                  <c:v>3</c:v>
                </c:pt>
                <c:pt idx="15">
                  <c:v>4</c:v>
                </c:pt>
                <c:pt idx="16">
                  <c:v>5</c:v>
                </c:pt>
                <c:pt idx="17">
                  <c:v>6</c:v>
                </c:pt>
                <c:pt idx="18">
                  <c:v>7</c:v>
                </c:pt>
                <c:pt idx="19">
                  <c:v>8</c:v>
                </c:pt>
                <c:pt idx="20">
                  <c:v>9</c:v>
                </c:pt>
                <c:pt idx="21">
                  <c:v>10</c:v>
                </c:pt>
                <c:pt idx="22">
                  <c:v>11</c:v>
                </c:pt>
                <c:pt idx="23">
                  <c:v>12</c:v>
                </c:pt>
                <c:pt idx="24">
                  <c:v>13</c:v>
                </c:pt>
                <c:pt idx="25">
                  <c:v>14</c:v>
                </c:pt>
                <c:pt idx="26">
                  <c:v>15</c:v>
                </c:pt>
                <c:pt idx="27">
                  <c:v>16</c:v>
                </c:pt>
                <c:pt idx="28">
                  <c:v>17</c:v>
                </c:pt>
                <c:pt idx="29">
                  <c:v>18</c:v>
                </c:pt>
                <c:pt idx="30">
                  <c:v>19</c:v>
                </c:pt>
                <c:pt idx="31">
                  <c:v>20</c:v>
                </c:pt>
                <c:pt idx="32">
                  <c:v>21</c:v>
                </c:pt>
                <c:pt idx="33">
                  <c:v>22</c:v>
                </c:pt>
                <c:pt idx="34">
                  <c:v>23</c:v>
                </c:pt>
                <c:pt idx="35">
                  <c:v>24</c:v>
                </c:pt>
                <c:pt idx="36">
                  <c:v>25</c:v>
                </c:pt>
                <c:pt idx="37">
                  <c:v>26</c:v>
                </c:pt>
                <c:pt idx="38">
                  <c:v>27</c:v>
                </c:pt>
                <c:pt idx="39">
                  <c:v>28</c:v>
                </c:pt>
                <c:pt idx="40">
                  <c:v>29</c:v>
                </c:pt>
              </c:numCache>
            </c:numRef>
          </c:xVal>
          <c:yVal>
            <c:numRef>
              <c:f>Sheet1!$C$2:$C$42</c:f>
              <c:numCache>
                <c:formatCode>General</c:formatCode>
                <c:ptCount val="41"/>
                <c:pt idx="0">
                  <c:v>100</c:v>
                </c:pt>
                <c:pt idx="1">
                  <c:v>77.484999999999999</c:v>
                </c:pt>
                <c:pt idx="2">
                  <c:v>72.162000000000006</c:v>
                </c:pt>
                <c:pt idx="3">
                  <c:v>69.694999999999993</c:v>
                </c:pt>
                <c:pt idx="4">
                  <c:v>67.947000000000003</c:v>
                </c:pt>
                <c:pt idx="5">
                  <c:v>66.561000000000007</c:v>
                </c:pt>
                <c:pt idx="6">
                  <c:v>65.611000000000004</c:v>
                </c:pt>
                <c:pt idx="7">
                  <c:v>64.66</c:v>
                </c:pt>
                <c:pt idx="8">
                  <c:v>64.016999999999996</c:v>
                </c:pt>
                <c:pt idx="9">
                  <c:v>63.348999999999997</c:v>
                </c:pt>
                <c:pt idx="10">
                  <c:v>62.783000000000001</c:v>
                </c:pt>
                <c:pt idx="11">
                  <c:v>62.063000000000002</c:v>
                </c:pt>
                <c:pt idx="12">
                  <c:v>61.366999999999997</c:v>
                </c:pt>
                <c:pt idx="13">
                  <c:v>54.259</c:v>
                </c:pt>
                <c:pt idx="14">
                  <c:v>49.892000000000003</c:v>
                </c:pt>
                <c:pt idx="15">
                  <c:v>46.243000000000002</c:v>
                </c:pt>
                <c:pt idx="16">
                  <c:v>43.097999999999999</c:v>
                </c:pt>
                <c:pt idx="17">
                  <c:v>40.494999999999997</c:v>
                </c:pt>
                <c:pt idx="18">
                  <c:v>38.360999999999997</c:v>
                </c:pt>
                <c:pt idx="19">
                  <c:v>35.776000000000003</c:v>
                </c:pt>
                <c:pt idx="20">
                  <c:v>33.155000000000001</c:v>
                </c:pt>
                <c:pt idx="21">
                  <c:v>30.587</c:v>
                </c:pt>
                <c:pt idx="22">
                  <c:v>28.577999999999999</c:v>
                </c:pt>
                <c:pt idx="23">
                  <c:v>27.023</c:v>
                </c:pt>
                <c:pt idx="24">
                  <c:v>25.388000000000002</c:v>
                </c:pt>
                <c:pt idx="25">
                  <c:v>24.181999999999999</c:v>
                </c:pt>
                <c:pt idx="26">
                  <c:v>22.64</c:v>
                </c:pt>
                <c:pt idx="27">
                  <c:v>21.05</c:v>
                </c:pt>
                <c:pt idx="28">
                  <c:v>20.059999999999999</c:v>
                </c:pt>
                <c:pt idx="29">
                  <c:v>18.939</c:v>
                </c:pt>
                <c:pt idx="30">
                  <c:v>17.855</c:v>
                </c:pt>
                <c:pt idx="31">
                  <c:v>16.699000000000002</c:v>
                </c:pt>
                <c:pt idx="32">
                  <c:v>15.327</c:v>
                </c:pt>
                <c:pt idx="33">
                  <c:v>13.648</c:v>
                </c:pt>
                <c:pt idx="34">
                  <c:v>12.888999999999999</c:v>
                </c:pt>
                <c:pt idx="35">
                  <c:v>11.705</c:v>
                </c:pt>
                <c:pt idx="36">
                  <c:v>10.563000000000001</c:v>
                </c:pt>
                <c:pt idx="37">
                  <c:v>9.3000000000000007</c:v>
                </c:pt>
                <c:pt idx="38">
                  <c:v>8.2349999999999994</c:v>
                </c:pt>
                <c:pt idx="39">
                  <c:v>7.7889999999999997</c:v>
                </c:pt>
                <c:pt idx="40">
                  <c:v>7.2119999999999997</c:v>
                </c:pt>
              </c:numCache>
            </c:numRef>
          </c:yVal>
          <c:smooth val="0"/>
          <c:extLst>
            <c:ext xmlns:c16="http://schemas.microsoft.com/office/drawing/2014/chart" uri="{C3380CC4-5D6E-409C-BE32-E72D297353CC}">
              <c16:uniqueId val="{00000001-3A63-4A11-A137-F8388C3DBB09}"/>
            </c:ext>
          </c:extLst>
        </c:ser>
        <c:ser>
          <c:idx val="2"/>
          <c:order val="2"/>
          <c:tx>
            <c:strRef>
              <c:f>Sheet1!$D$1</c:f>
              <c:strCache>
                <c:ptCount val="1"/>
                <c:pt idx="0">
                  <c:v>95% upper confidence limit</c:v>
                </c:pt>
              </c:strCache>
            </c:strRef>
          </c:tx>
          <c:spPr>
            <a:ln w="41275">
              <a:solidFill>
                <a:srgbClr val="00B0F0"/>
              </a:solidFill>
              <a:prstDash val="sysDash"/>
            </a:ln>
          </c:spPr>
          <c:marker>
            <c:symbol val="none"/>
          </c:marker>
          <c:xVal>
            <c:numRef>
              <c:f>Sheet1!$A$2:$A$42</c:f>
              <c:numCache>
                <c:formatCode>General</c:formatCode>
                <c:ptCount val="41"/>
                <c:pt idx="0">
                  <c:v>0</c:v>
                </c:pt>
                <c:pt idx="1">
                  <c:v>8.3299999999999999E-2</c:v>
                </c:pt>
                <c:pt idx="2">
                  <c:v>0.16669999999999999</c:v>
                </c:pt>
                <c:pt idx="3">
                  <c:v>0.25</c:v>
                </c:pt>
                <c:pt idx="4">
                  <c:v>0.33329999999999999</c:v>
                </c:pt>
                <c:pt idx="5">
                  <c:v>0.41670000000000001</c:v>
                </c:pt>
                <c:pt idx="6">
                  <c:v>0.5</c:v>
                </c:pt>
                <c:pt idx="7">
                  <c:v>0.58330000000000004</c:v>
                </c:pt>
                <c:pt idx="8">
                  <c:v>0.66669999999999996</c:v>
                </c:pt>
                <c:pt idx="9">
                  <c:v>0.75</c:v>
                </c:pt>
                <c:pt idx="10">
                  <c:v>0.83330000000000004</c:v>
                </c:pt>
                <c:pt idx="11">
                  <c:v>0.91669999999999996</c:v>
                </c:pt>
                <c:pt idx="12">
                  <c:v>1</c:v>
                </c:pt>
                <c:pt idx="13">
                  <c:v>2</c:v>
                </c:pt>
                <c:pt idx="14">
                  <c:v>3</c:v>
                </c:pt>
                <c:pt idx="15">
                  <c:v>4</c:v>
                </c:pt>
                <c:pt idx="16">
                  <c:v>5</c:v>
                </c:pt>
                <c:pt idx="17">
                  <c:v>6</c:v>
                </c:pt>
                <c:pt idx="18">
                  <c:v>7</c:v>
                </c:pt>
                <c:pt idx="19">
                  <c:v>8</c:v>
                </c:pt>
                <c:pt idx="20">
                  <c:v>9</c:v>
                </c:pt>
                <c:pt idx="21">
                  <c:v>10</c:v>
                </c:pt>
                <c:pt idx="22">
                  <c:v>11</c:v>
                </c:pt>
                <c:pt idx="23">
                  <c:v>12</c:v>
                </c:pt>
                <c:pt idx="24">
                  <c:v>13</c:v>
                </c:pt>
                <c:pt idx="25">
                  <c:v>14</c:v>
                </c:pt>
                <c:pt idx="26">
                  <c:v>15</c:v>
                </c:pt>
                <c:pt idx="27">
                  <c:v>16</c:v>
                </c:pt>
                <c:pt idx="28">
                  <c:v>17</c:v>
                </c:pt>
                <c:pt idx="29">
                  <c:v>18</c:v>
                </c:pt>
                <c:pt idx="30">
                  <c:v>19</c:v>
                </c:pt>
                <c:pt idx="31">
                  <c:v>20</c:v>
                </c:pt>
                <c:pt idx="32">
                  <c:v>21</c:v>
                </c:pt>
                <c:pt idx="33">
                  <c:v>22</c:v>
                </c:pt>
                <c:pt idx="34">
                  <c:v>23</c:v>
                </c:pt>
                <c:pt idx="35">
                  <c:v>24</c:v>
                </c:pt>
                <c:pt idx="36">
                  <c:v>25</c:v>
                </c:pt>
                <c:pt idx="37">
                  <c:v>26</c:v>
                </c:pt>
                <c:pt idx="38">
                  <c:v>27</c:v>
                </c:pt>
                <c:pt idx="39">
                  <c:v>28</c:v>
                </c:pt>
                <c:pt idx="40">
                  <c:v>29</c:v>
                </c:pt>
              </c:numCache>
            </c:numRef>
          </c:xVal>
          <c:yVal>
            <c:numRef>
              <c:f>Sheet1!$D$2:$D$42</c:f>
              <c:numCache>
                <c:formatCode>General</c:formatCode>
                <c:ptCount val="41"/>
                <c:pt idx="0">
                  <c:v>100</c:v>
                </c:pt>
                <c:pt idx="1">
                  <c:v>80.024000000000001</c:v>
                </c:pt>
                <c:pt idx="2">
                  <c:v>74.903000000000006</c:v>
                </c:pt>
                <c:pt idx="3">
                  <c:v>72.512</c:v>
                </c:pt>
                <c:pt idx="4">
                  <c:v>70.813000000000002</c:v>
                </c:pt>
                <c:pt idx="5">
                  <c:v>69.462000000000003</c:v>
                </c:pt>
                <c:pt idx="6">
                  <c:v>68.534000000000006</c:v>
                </c:pt>
                <c:pt idx="7">
                  <c:v>67.603999999999999</c:v>
                </c:pt>
                <c:pt idx="8">
                  <c:v>66.974999999999994</c:v>
                </c:pt>
                <c:pt idx="9">
                  <c:v>66.319999999999993</c:v>
                </c:pt>
                <c:pt idx="10">
                  <c:v>65.766000000000005</c:v>
                </c:pt>
                <c:pt idx="11">
                  <c:v>65.058999999999997</c:v>
                </c:pt>
                <c:pt idx="12">
                  <c:v>64.375</c:v>
                </c:pt>
                <c:pt idx="13">
                  <c:v>57.363</c:v>
                </c:pt>
                <c:pt idx="14">
                  <c:v>53.029000000000003</c:v>
                </c:pt>
                <c:pt idx="15">
                  <c:v>49.396999999999998</c:v>
                </c:pt>
                <c:pt idx="16">
                  <c:v>46.258000000000003</c:v>
                </c:pt>
                <c:pt idx="17">
                  <c:v>43.654000000000003</c:v>
                </c:pt>
                <c:pt idx="18">
                  <c:v>41.517000000000003</c:v>
                </c:pt>
                <c:pt idx="19">
                  <c:v>38.924999999999997</c:v>
                </c:pt>
                <c:pt idx="20">
                  <c:v>36.293999999999997</c:v>
                </c:pt>
                <c:pt idx="21">
                  <c:v>33.71</c:v>
                </c:pt>
                <c:pt idx="22">
                  <c:v>31.686</c:v>
                </c:pt>
                <c:pt idx="23">
                  <c:v>30.116</c:v>
                </c:pt>
                <c:pt idx="24">
                  <c:v>28.466999999999999</c:v>
                </c:pt>
                <c:pt idx="25">
                  <c:v>27.25</c:v>
                </c:pt>
                <c:pt idx="26">
                  <c:v>25.693999999999999</c:v>
                </c:pt>
                <c:pt idx="27">
                  <c:v>24.091000000000001</c:v>
                </c:pt>
                <c:pt idx="28">
                  <c:v>23.096</c:v>
                </c:pt>
                <c:pt idx="29">
                  <c:v>21.972000000000001</c:v>
                </c:pt>
                <c:pt idx="30">
                  <c:v>20.888000000000002</c:v>
                </c:pt>
                <c:pt idx="31">
                  <c:v>19.742999999999999</c:v>
                </c:pt>
                <c:pt idx="32">
                  <c:v>18.393000000000001</c:v>
                </c:pt>
                <c:pt idx="33">
                  <c:v>16.756</c:v>
                </c:pt>
                <c:pt idx="34">
                  <c:v>16.033999999999999</c:v>
                </c:pt>
                <c:pt idx="35">
                  <c:v>14.939</c:v>
                </c:pt>
                <c:pt idx="36">
                  <c:v>13.914</c:v>
                </c:pt>
                <c:pt idx="37">
                  <c:v>12.829000000000001</c:v>
                </c:pt>
                <c:pt idx="38">
                  <c:v>11.944000000000001</c:v>
                </c:pt>
                <c:pt idx="39">
                  <c:v>11.648999999999999</c:v>
                </c:pt>
                <c:pt idx="40">
                  <c:v>11.311999999999999</c:v>
                </c:pt>
              </c:numCache>
            </c:numRef>
          </c:yVal>
          <c:smooth val="0"/>
          <c:extLst>
            <c:ext xmlns:c16="http://schemas.microsoft.com/office/drawing/2014/chart" uri="{C3380CC4-5D6E-409C-BE32-E72D297353CC}">
              <c16:uniqueId val="{00000002-3A63-4A11-A137-F8388C3DBB09}"/>
            </c:ext>
          </c:extLst>
        </c:ser>
        <c:dLbls>
          <c:showLegendKey val="0"/>
          <c:showVal val="0"/>
          <c:showCatName val="0"/>
          <c:showSerName val="0"/>
          <c:showPercent val="0"/>
          <c:showBubbleSize val="0"/>
        </c:dLbls>
        <c:axId val="664788712"/>
        <c:axId val="664789104"/>
      </c:scatterChart>
      <c:valAx>
        <c:axId val="664788712"/>
        <c:scaling>
          <c:orientation val="minMax"/>
          <c:max val="21"/>
          <c:min val="0"/>
        </c:scaling>
        <c:delete val="0"/>
        <c:axPos val="b"/>
        <c:title>
          <c:tx>
            <c:rich>
              <a:bodyPr/>
              <a:lstStyle/>
              <a:p>
                <a:pPr>
                  <a:defRPr sz="1700">
                    <a:solidFill>
                      <a:schemeClr val="bg2"/>
                    </a:solidFill>
                  </a:defRPr>
                </a:pPr>
                <a:r>
                  <a:rPr lang="en-US" sz="1700" dirty="0" smtClean="0">
                    <a:solidFill>
                      <a:schemeClr val="bg2"/>
                    </a:solidFill>
                  </a:rPr>
                  <a:t>Years</a:t>
                </a:r>
                <a:endParaRPr lang="en-US" sz="1700" dirty="0">
                  <a:solidFill>
                    <a:schemeClr val="bg2"/>
                  </a:solidFill>
                </a:endParaRPr>
              </a:p>
            </c:rich>
          </c:tx>
          <c:layout>
            <c:manualLayout>
              <c:xMode val="edge"/>
              <c:yMode val="edge"/>
              <c:x val="0.49550693331475171"/>
              <c:y val="0.933663083781194"/>
            </c:manualLayout>
          </c:layout>
          <c:overlay val="0"/>
        </c:title>
        <c:numFmt formatCode="#,##0" sourceLinked="0"/>
        <c:majorTickMark val="out"/>
        <c:minorTickMark val="none"/>
        <c:tickLblPos val="nextTo"/>
        <c:spPr>
          <a:ln>
            <a:solidFill>
              <a:schemeClr val="bg2"/>
            </a:solidFill>
          </a:ln>
        </c:spPr>
        <c:txPr>
          <a:bodyPr rot="0"/>
          <a:lstStyle/>
          <a:p>
            <a:pPr>
              <a:defRPr sz="1500" b="1">
                <a:solidFill>
                  <a:schemeClr val="bg2"/>
                </a:solidFill>
              </a:defRPr>
            </a:pPr>
            <a:endParaRPr lang="en-US"/>
          </a:p>
        </c:txPr>
        <c:crossAx val="664789104"/>
        <c:crosses val="autoZero"/>
        <c:crossBetween val="midCat"/>
        <c:majorUnit val="1"/>
      </c:valAx>
      <c:valAx>
        <c:axId val="664789104"/>
        <c:scaling>
          <c:orientation val="minMax"/>
          <c:max val="100"/>
        </c:scaling>
        <c:delete val="0"/>
        <c:axPos val="l"/>
        <c:majorGridlines>
          <c:spPr>
            <a:ln>
              <a:solidFill>
                <a:schemeClr val="bg2"/>
              </a:solidFill>
              <a:prstDash val="sysDash"/>
            </a:ln>
          </c:spPr>
        </c:majorGridlines>
        <c:title>
          <c:tx>
            <c:rich>
              <a:bodyPr rot="-5400000" vert="horz"/>
              <a:lstStyle/>
              <a:p>
                <a:pPr>
                  <a:defRPr sz="1700">
                    <a:solidFill>
                      <a:schemeClr val="bg2"/>
                    </a:solidFill>
                  </a:defRPr>
                </a:pPr>
                <a:r>
                  <a:rPr lang="en-US" sz="1700" b="1" i="0" baseline="0" dirty="0" smtClean="0">
                    <a:solidFill>
                      <a:schemeClr val="bg2"/>
                    </a:solidFill>
                  </a:rPr>
                  <a:t>Survival (%)</a:t>
                </a:r>
                <a:endParaRPr lang="en-US" sz="1700" b="1" i="0" baseline="0" dirty="0">
                  <a:solidFill>
                    <a:schemeClr val="bg2"/>
                  </a:solidFill>
                </a:endParaRPr>
              </a:p>
            </c:rich>
          </c:tx>
          <c:layout/>
          <c:overlay val="0"/>
        </c:title>
        <c:numFmt formatCode="General" sourceLinked="1"/>
        <c:majorTickMark val="out"/>
        <c:minorTickMark val="none"/>
        <c:tickLblPos val="nextTo"/>
        <c:spPr>
          <a:ln>
            <a:solidFill>
              <a:schemeClr val="bg2"/>
            </a:solidFill>
          </a:ln>
        </c:spPr>
        <c:txPr>
          <a:bodyPr/>
          <a:lstStyle/>
          <a:p>
            <a:pPr>
              <a:defRPr sz="1500" b="1">
                <a:solidFill>
                  <a:schemeClr val="bg2"/>
                </a:solidFill>
              </a:defRPr>
            </a:pPr>
            <a:endParaRPr lang="en-US"/>
          </a:p>
        </c:txPr>
        <c:crossAx val="664788712"/>
        <c:crosses val="autoZero"/>
        <c:crossBetween val="midCat"/>
        <c:majorUnit val="25"/>
      </c:valAx>
      <c:spPr>
        <a:noFill/>
        <a:ln>
          <a:solidFill>
            <a:schemeClr val="bg2"/>
          </a:solidFill>
        </a:ln>
      </c:spPr>
    </c:plotArea>
    <c:plotVisOnly val="1"/>
    <c:dispBlanksAs val="gap"/>
    <c:showDLblsOverMax val="0"/>
  </c:chart>
  <c:txPr>
    <a:bodyPr/>
    <a:lstStyle/>
    <a:p>
      <a:pPr>
        <a:defRPr sz="1800"/>
      </a:pPr>
      <a:endParaRPr lang="en-US"/>
    </a:p>
  </c:txPr>
  <c:externalData r:id="rId1">
    <c:autoUpdate val="0"/>
  </c:externalData>
</c:chartSpace>
</file>

<file path=ppt/charts/chart1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7.3200473834575994E-2"/>
          <c:y val="2.8604341124026163E-2"/>
          <c:w val="0.89827073606950636"/>
          <c:h val="0.84289651293588297"/>
        </c:manualLayout>
      </c:layout>
      <c:scatterChart>
        <c:scatterStyle val="lineMarker"/>
        <c:varyColors val="0"/>
        <c:ser>
          <c:idx val="0"/>
          <c:order val="0"/>
          <c:tx>
            <c:strRef>
              <c:f>Sheet1!$B$1</c:f>
              <c:strCache>
                <c:ptCount val="1"/>
                <c:pt idx="0">
                  <c:v>Primary (N=3,912)</c:v>
                </c:pt>
              </c:strCache>
            </c:strRef>
          </c:tx>
          <c:spPr>
            <a:ln w="41275">
              <a:solidFill>
                <a:srgbClr val="00B0F0"/>
              </a:solidFill>
            </a:ln>
          </c:spPr>
          <c:marker>
            <c:symbol val="none"/>
          </c:marker>
          <c:xVal>
            <c:numRef>
              <c:f>Sheet1!$A$2:$A$42</c:f>
              <c:numCache>
                <c:formatCode>General</c:formatCode>
                <c:ptCount val="41"/>
                <c:pt idx="0">
                  <c:v>0</c:v>
                </c:pt>
                <c:pt idx="1">
                  <c:v>8.3299999999999999E-2</c:v>
                </c:pt>
                <c:pt idx="2">
                  <c:v>0.16669999999999999</c:v>
                </c:pt>
                <c:pt idx="3">
                  <c:v>0.25</c:v>
                </c:pt>
                <c:pt idx="4">
                  <c:v>0.33329999999999999</c:v>
                </c:pt>
                <c:pt idx="5">
                  <c:v>0.41670000000000001</c:v>
                </c:pt>
                <c:pt idx="6">
                  <c:v>0.5</c:v>
                </c:pt>
                <c:pt idx="7">
                  <c:v>0.58330000000000004</c:v>
                </c:pt>
                <c:pt idx="8">
                  <c:v>0.66669999999999996</c:v>
                </c:pt>
                <c:pt idx="9">
                  <c:v>0.75</c:v>
                </c:pt>
                <c:pt idx="10">
                  <c:v>0.83330000000000004</c:v>
                </c:pt>
                <c:pt idx="11">
                  <c:v>0.91669999999999996</c:v>
                </c:pt>
                <c:pt idx="12">
                  <c:v>1</c:v>
                </c:pt>
                <c:pt idx="13">
                  <c:v>2</c:v>
                </c:pt>
                <c:pt idx="14">
                  <c:v>3</c:v>
                </c:pt>
                <c:pt idx="15">
                  <c:v>4</c:v>
                </c:pt>
                <c:pt idx="16">
                  <c:v>5</c:v>
                </c:pt>
                <c:pt idx="17">
                  <c:v>6</c:v>
                </c:pt>
                <c:pt idx="18">
                  <c:v>7</c:v>
                </c:pt>
                <c:pt idx="19">
                  <c:v>8</c:v>
                </c:pt>
                <c:pt idx="20">
                  <c:v>9</c:v>
                </c:pt>
                <c:pt idx="21">
                  <c:v>10</c:v>
                </c:pt>
                <c:pt idx="22">
                  <c:v>11</c:v>
                </c:pt>
                <c:pt idx="23">
                  <c:v>12</c:v>
                </c:pt>
                <c:pt idx="24">
                  <c:v>13</c:v>
                </c:pt>
                <c:pt idx="25">
                  <c:v>14</c:v>
                </c:pt>
                <c:pt idx="26">
                  <c:v>15</c:v>
                </c:pt>
                <c:pt idx="27">
                  <c:v>16</c:v>
                </c:pt>
                <c:pt idx="28">
                  <c:v>17</c:v>
                </c:pt>
                <c:pt idx="29">
                  <c:v>18</c:v>
                </c:pt>
                <c:pt idx="30">
                  <c:v>19</c:v>
                </c:pt>
                <c:pt idx="31">
                  <c:v>20</c:v>
                </c:pt>
                <c:pt idx="32">
                  <c:v>21</c:v>
                </c:pt>
                <c:pt idx="33">
                  <c:v>22</c:v>
                </c:pt>
                <c:pt idx="34">
                  <c:v>23</c:v>
                </c:pt>
                <c:pt idx="35">
                  <c:v>24</c:v>
                </c:pt>
                <c:pt idx="36">
                  <c:v>25</c:v>
                </c:pt>
                <c:pt idx="37">
                  <c:v>26</c:v>
                </c:pt>
                <c:pt idx="38">
                  <c:v>27</c:v>
                </c:pt>
                <c:pt idx="39">
                  <c:v>28</c:v>
                </c:pt>
                <c:pt idx="40">
                  <c:v>29</c:v>
                </c:pt>
              </c:numCache>
            </c:numRef>
          </c:xVal>
          <c:yVal>
            <c:numRef>
              <c:f>Sheet1!$B$2:$B$42</c:f>
              <c:numCache>
                <c:formatCode>General</c:formatCode>
                <c:ptCount val="41"/>
                <c:pt idx="0">
                  <c:v>100</c:v>
                </c:pt>
                <c:pt idx="1">
                  <c:v>79.114000000000004</c:v>
                </c:pt>
                <c:pt idx="2">
                  <c:v>74.004999999999995</c:v>
                </c:pt>
                <c:pt idx="3">
                  <c:v>71.519000000000005</c:v>
                </c:pt>
                <c:pt idx="4">
                  <c:v>69.808999999999997</c:v>
                </c:pt>
                <c:pt idx="5">
                  <c:v>68.435000000000002</c:v>
                </c:pt>
                <c:pt idx="6">
                  <c:v>67.5</c:v>
                </c:pt>
                <c:pt idx="7">
                  <c:v>66.537999999999997</c:v>
                </c:pt>
                <c:pt idx="8">
                  <c:v>65.887</c:v>
                </c:pt>
                <c:pt idx="9">
                  <c:v>65.210999999999999</c:v>
                </c:pt>
                <c:pt idx="10">
                  <c:v>64.69</c:v>
                </c:pt>
                <c:pt idx="11">
                  <c:v>63.96</c:v>
                </c:pt>
                <c:pt idx="12">
                  <c:v>63.255000000000003</c:v>
                </c:pt>
                <c:pt idx="13">
                  <c:v>56.168999999999997</c:v>
                </c:pt>
                <c:pt idx="14">
                  <c:v>51.753999999999998</c:v>
                </c:pt>
                <c:pt idx="15">
                  <c:v>48.069000000000003</c:v>
                </c:pt>
                <c:pt idx="16">
                  <c:v>44.923999999999999</c:v>
                </c:pt>
                <c:pt idx="17">
                  <c:v>42.328000000000003</c:v>
                </c:pt>
                <c:pt idx="18">
                  <c:v>40.146999999999998</c:v>
                </c:pt>
                <c:pt idx="19">
                  <c:v>37.536999999999999</c:v>
                </c:pt>
                <c:pt idx="20">
                  <c:v>34.893000000000001</c:v>
                </c:pt>
                <c:pt idx="21">
                  <c:v>32.264000000000003</c:v>
                </c:pt>
                <c:pt idx="22">
                  <c:v>30.207999999999998</c:v>
                </c:pt>
                <c:pt idx="23">
                  <c:v>28.655000000000001</c:v>
                </c:pt>
                <c:pt idx="24">
                  <c:v>27.021000000000001</c:v>
                </c:pt>
                <c:pt idx="25">
                  <c:v>25.83</c:v>
                </c:pt>
                <c:pt idx="26">
                  <c:v>24.251000000000001</c:v>
                </c:pt>
                <c:pt idx="27">
                  <c:v>22.623000000000001</c:v>
                </c:pt>
                <c:pt idx="28">
                  <c:v>21.609000000000002</c:v>
                </c:pt>
                <c:pt idx="29">
                  <c:v>20.576000000000001</c:v>
                </c:pt>
                <c:pt idx="30">
                  <c:v>19.466000000000001</c:v>
                </c:pt>
                <c:pt idx="31">
                  <c:v>18.289000000000001</c:v>
                </c:pt>
                <c:pt idx="32">
                  <c:v>16.893000000000001</c:v>
                </c:pt>
                <c:pt idx="33">
                  <c:v>15.195</c:v>
                </c:pt>
                <c:pt idx="34">
                  <c:v>14.433</c:v>
                </c:pt>
                <c:pt idx="35">
                  <c:v>13.257</c:v>
                </c:pt>
                <c:pt idx="36">
                  <c:v>12.286</c:v>
                </c:pt>
                <c:pt idx="37">
                  <c:v>11.064</c:v>
                </c:pt>
                <c:pt idx="38">
                  <c:v>10.039999999999999</c:v>
                </c:pt>
                <c:pt idx="39">
                  <c:v>9.6379999999999999</c:v>
                </c:pt>
                <c:pt idx="40">
                  <c:v>9.1310000000000002</c:v>
                </c:pt>
              </c:numCache>
            </c:numRef>
          </c:yVal>
          <c:smooth val="0"/>
          <c:extLst>
            <c:ext xmlns:c16="http://schemas.microsoft.com/office/drawing/2014/chart" uri="{C3380CC4-5D6E-409C-BE32-E72D297353CC}">
              <c16:uniqueId val="{00000000-6279-48B5-A8C8-ABF1EA04873A}"/>
            </c:ext>
          </c:extLst>
        </c:ser>
        <c:ser>
          <c:idx val="1"/>
          <c:order val="1"/>
          <c:tx>
            <c:strRef>
              <c:f>Sheet1!$C$1</c:f>
              <c:strCache>
                <c:ptCount val="1"/>
                <c:pt idx="0">
                  <c:v>LCL (Primary)</c:v>
                </c:pt>
              </c:strCache>
            </c:strRef>
          </c:tx>
          <c:spPr>
            <a:ln w="41275">
              <a:solidFill>
                <a:srgbClr val="00B0F0"/>
              </a:solidFill>
              <a:prstDash val="sysDash"/>
            </a:ln>
          </c:spPr>
          <c:marker>
            <c:symbol val="none"/>
          </c:marker>
          <c:xVal>
            <c:numRef>
              <c:f>Sheet1!$A$2:$A$42</c:f>
              <c:numCache>
                <c:formatCode>General</c:formatCode>
                <c:ptCount val="41"/>
                <c:pt idx="0">
                  <c:v>0</c:v>
                </c:pt>
                <c:pt idx="1">
                  <c:v>8.3299999999999999E-2</c:v>
                </c:pt>
                <c:pt idx="2">
                  <c:v>0.16669999999999999</c:v>
                </c:pt>
                <c:pt idx="3">
                  <c:v>0.25</c:v>
                </c:pt>
                <c:pt idx="4">
                  <c:v>0.33329999999999999</c:v>
                </c:pt>
                <c:pt idx="5">
                  <c:v>0.41670000000000001</c:v>
                </c:pt>
                <c:pt idx="6">
                  <c:v>0.5</c:v>
                </c:pt>
                <c:pt idx="7">
                  <c:v>0.58330000000000004</c:v>
                </c:pt>
                <c:pt idx="8">
                  <c:v>0.66669999999999996</c:v>
                </c:pt>
                <c:pt idx="9">
                  <c:v>0.75</c:v>
                </c:pt>
                <c:pt idx="10">
                  <c:v>0.83330000000000004</c:v>
                </c:pt>
                <c:pt idx="11">
                  <c:v>0.91669999999999996</c:v>
                </c:pt>
                <c:pt idx="12">
                  <c:v>1</c:v>
                </c:pt>
                <c:pt idx="13">
                  <c:v>2</c:v>
                </c:pt>
                <c:pt idx="14">
                  <c:v>3</c:v>
                </c:pt>
                <c:pt idx="15">
                  <c:v>4</c:v>
                </c:pt>
                <c:pt idx="16">
                  <c:v>5</c:v>
                </c:pt>
                <c:pt idx="17">
                  <c:v>6</c:v>
                </c:pt>
                <c:pt idx="18">
                  <c:v>7</c:v>
                </c:pt>
                <c:pt idx="19">
                  <c:v>8</c:v>
                </c:pt>
                <c:pt idx="20">
                  <c:v>9</c:v>
                </c:pt>
                <c:pt idx="21">
                  <c:v>10</c:v>
                </c:pt>
                <c:pt idx="22">
                  <c:v>11</c:v>
                </c:pt>
                <c:pt idx="23">
                  <c:v>12</c:v>
                </c:pt>
                <c:pt idx="24">
                  <c:v>13</c:v>
                </c:pt>
                <c:pt idx="25">
                  <c:v>14</c:v>
                </c:pt>
                <c:pt idx="26">
                  <c:v>15</c:v>
                </c:pt>
                <c:pt idx="27">
                  <c:v>16</c:v>
                </c:pt>
                <c:pt idx="28">
                  <c:v>17</c:v>
                </c:pt>
                <c:pt idx="29">
                  <c:v>18</c:v>
                </c:pt>
                <c:pt idx="30">
                  <c:v>19</c:v>
                </c:pt>
                <c:pt idx="31">
                  <c:v>20</c:v>
                </c:pt>
                <c:pt idx="32">
                  <c:v>21</c:v>
                </c:pt>
                <c:pt idx="33">
                  <c:v>22</c:v>
                </c:pt>
                <c:pt idx="34">
                  <c:v>23</c:v>
                </c:pt>
                <c:pt idx="35">
                  <c:v>24</c:v>
                </c:pt>
                <c:pt idx="36">
                  <c:v>25</c:v>
                </c:pt>
                <c:pt idx="37">
                  <c:v>26</c:v>
                </c:pt>
                <c:pt idx="38">
                  <c:v>27</c:v>
                </c:pt>
                <c:pt idx="39">
                  <c:v>28</c:v>
                </c:pt>
                <c:pt idx="40">
                  <c:v>29</c:v>
                </c:pt>
              </c:numCache>
            </c:numRef>
          </c:xVal>
          <c:yVal>
            <c:numRef>
              <c:f>Sheet1!$C$2:$C$42</c:f>
              <c:numCache>
                <c:formatCode>General</c:formatCode>
                <c:ptCount val="41"/>
                <c:pt idx="0">
                  <c:v>100</c:v>
                </c:pt>
                <c:pt idx="1">
                  <c:v>77.805000000000007</c:v>
                </c:pt>
                <c:pt idx="2">
                  <c:v>72.596999999999994</c:v>
                </c:pt>
                <c:pt idx="3">
                  <c:v>70.072999999999993</c:v>
                </c:pt>
                <c:pt idx="4">
                  <c:v>68.338999999999999</c:v>
                </c:pt>
                <c:pt idx="5">
                  <c:v>66.947999999999993</c:v>
                </c:pt>
                <c:pt idx="6">
                  <c:v>66.001999999999995</c:v>
                </c:pt>
                <c:pt idx="7">
                  <c:v>65.03</c:v>
                </c:pt>
                <c:pt idx="8">
                  <c:v>64.373000000000005</c:v>
                </c:pt>
                <c:pt idx="9">
                  <c:v>63.689</c:v>
                </c:pt>
                <c:pt idx="10">
                  <c:v>63.164000000000001</c:v>
                </c:pt>
                <c:pt idx="11">
                  <c:v>62.427</c:v>
                </c:pt>
                <c:pt idx="12">
                  <c:v>61.716000000000001</c:v>
                </c:pt>
                <c:pt idx="13">
                  <c:v>54.585999999999999</c:v>
                </c:pt>
                <c:pt idx="14">
                  <c:v>50.155999999999999</c:v>
                </c:pt>
                <c:pt idx="15">
                  <c:v>46.465000000000003</c:v>
                </c:pt>
                <c:pt idx="16">
                  <c:v>43.319000000000003</c:v>
                </c:pt>
                <c:pt idx="17">
                  <c:v>40.725999999999999</c:v>
                </c:pt>
                <c:pt idx="18">
                  <c:v>38.548000000000002</c:v>
                </c:pt>
                <c:pt idx="19">
                  <c:v>35.944000000000003</c:v>
                </c:pt>
                <c:pt idx="20">
                  <c:v>33.307000000000002</c:v>
                </c:pt>
                <c:pt idx="21">
                  <c:v>30.689</c:v>
                </c:pt>
                <c:pt idx="22">
                  <c:v>28.643999999999998</c:v>
                </c:pt>
                <c:pt idx="23">
                  <c:v>27.099</c:v>
                </c:pt>
                <c:pt idx="24">
                  <c:v>25.475000000000001</c:v>
                </c:pt>
                <c:pt idx="25">
                  <c:v>24.291</c:v>
                </c:pt>
                <c:pt idx="26">
                  <c:v>22.72</c:v>
                </c:pt>
                <c:pt idx="27">
                  <c:v>21.102</c:v>
                </c:pt>
                <c:pt idx="28">
                  <c:v>20.093</c:v>
                </c:pt>
                <c:pt idx="29">
                  <c:v>19.062999999999999</c:v>
                </c:pt>
                <c:pt idx="30">
                  <c:v>17.954999999999998</c:v>
                </c:pt>
                <c:pt idx="31">
                  <c:v>16.774999999999999</c:v>
                </c:pt>
                <c:pt idx="32">
                  <c:v>15.372</c:v>
                </c:pt>
                <c:pt idx="33">
                  <c:v>13.661</c:v>
                </c:pt>
                <c:pt idx="34">
                  <c:v>12.882999999999999</c:v>
                </c:pt>
                <c:pt idx="35">
                  <c:v>11.67</c:v>
                </c:pt>
                <c:pt idx="36">
                  <c:v>10.654</c:v>
                </c:pt>
                <c:pt idx="37">
                  <c:v>9.3559999999999999</c:v>
                </c:pt>
                <c:pt idx="38">
                  <c:v>8.2560000000000002</c:v>
                </c:pt>
                <c:pt idx="39">
                  <c:v>7.7880000000000003</c:v>
                </c:pt>
                <c:pt idx="40">
                  <c:v>7.173</c:v>
                </c:pt>
              </c:numCache>
            </c:numRef>
          </c:yVal>
          <c:smooth val="0"/>
          <c:extLst>
            <c:ext xmlns:c16="http://schemas.microsoft.com/office/drawing/2014/chart" uri="{C3380CC4-5D6E-409C-BE32-E72D297353CC}">
              <c16:uniqueId val="{00000001-6279-48B5-A8C8-ABF1EA04873A}"/>
            </c:ext>
          </c:extLst>
        </c:ser>
        <c:ser>
          <c:idx val="2"/>
          <c:order val="2"/>
          <c:tx>
            <c:strRef>
              <c:f>Sheet1!$D$1</c:f>
              <c:strCache>
                <c:ptCount val="1"/>
                <c:pt idx="0">
                  <c:v>UCL (Primary)</c:v>
                </c:pt>
              </c:strCache>
            </c:strRef>
          </c:tx>
          <c:spPr>
            <a:ln w="41275">
              <a:solidFill>
                <a:srgbClr val="00B0F0"/>
              </a:solidFill>
              <a:prstDash val="sysDash"/>
            </a:ln>
          </c:spPr>
          <c:marker>
            <c:symbol val="none"/>
          </c:marker>
          <c:xVal>
            <c:numRef>
              <c:f>Sheet1!$A$2:$A$42</c:f>
              <c:numCache>
                <c:formatCode>General</c:formatCode>
                <c:ptCount val="41"/>
                <c:pt idx="0">
                  <c:v>0</c:v>
                </c:pt>
                <c:pt idx="1">
                  <c:v>8.3299999999999999E-2</c:v>
                </c:pt>
                <c:pt idx="2">
                  <c:v>0.16669999999999999</c:v>
                </c:pt>
                <c:pt idx="3">
                  <c:v>0.25</c:v>
                </c:pt>
                <c:pt idx="4">
                  <c:v>0.33329999999999999</c:v>
                </c:pt>
                <c:pt idx="5">
                  <c:v>0.41670000000000001</c:v>
                </c:pt>
                <c:pt idx="6">
                  <c:v>0.5</c:v>
                </c:pt>
                <c:pt idx="7">
                  <c:v>0.58330000000000004</c:v>
                </c:pt>
                <c:pt idx="8">
                  <c:v>0.66669999999999996</c:v>
                </c:pt>
                <c:pt idx="9">
                  <c:v>0.75</c:v>
                </c:pt>
                <c:pt idx="10">
                  <c:v>0.83330000000000004</c:v>
                </c:pt>
                <c:pt idx="11">
                  <c:v>0.91669999999999996</c:v>
                </c:pt>
                <c:pt idx="12">
                  <c:v>1</c:v>
                </c:pt>
                <c:pt idx="13">
                  <c:v>2</c:v>
                </c:pt>
                <c:pt idx="14">
                  <c:v>3</c:v>
                </c:pt>
                <c:pt idx="15">
                  <c:v>4</c:v>
                </c:pt>
                <c:pt idx="16">
                  <c:v>5</c:v>
                </c:pt>
                <c:pt idx="17">
                  <c:v>6</c:v>
                </c:pt>
                <c:pt idx="18">
                  <c:v>7</c:v>
                </c:pt>
                <c:pt idx="19">
                  <c:v>8</c:v>
                </c:pt>
                <c:pt idx="20">
                  <c:v>9</c:v>
                </c:pt>
                <c:pt idx="21">
                  <c:v>10</c:v>
                </c:pt>
                <c:pt idx="22">
                  <c:v>11</c:v>
                </c:pt>
                <c:pt idx="23">
                  <c:v>12</c:v>
                </c:pt>
                <c:pt idx="24">
                  <c:v>13</c:v>
                </c:pt>
                <c:pt idx="25">
                  <c:v>14</c:v>
                </c:pt>
                <c:pt idx="26">
                  <c:v>15</c:v>
                </c:pt>
                <c:pt idx="27">
                  <c:v>16</c:v>
                </c:pt>
                <c:pt idx="28">
                  <c:v>17</c:v>
                </c:pt>
                <c:pt idx="29">
                  <c:v>18</c:v>
                </c:pt>
                <c:pt idx="30">
                  <c:v>19</c:v>
                </c:pt>
                <c:pt idx="31">
                  <c:v>20</c:v>
                </c:pt>
                <c:pt idx="32">
                  <c:v>21</c:v>
                </c:pt>
                <c:pt idx="33">
                  <c:v>22</c:v>
                </c:pt>
                <c:pt idx="34">
                  <c:v>23</c:v>
                </c:pt>
                <c:pt idx="35">
                  <c:v>24</c:v>
                </c:pt>
                <c:pt idx="36">
                  <c:v>25</c:v>
                </c:pt>
                <c:pt idx="37">
                  <c:v>26</c:v>
                </c:pt>
                <c:pt idx="38">
                  <c:v>27</c:v>
                </c:pt>
                <c:pt idx="39">
                  <c:v>28</c:v>
                </c:pt>
                <c:pt idx="40">
                  <c:v>29</c:v>
                </c:pt>
              </c:numCache>
            </c:numRef>
          </c:xVal>
          <c:yVal>
            <c:numRef>
              <c:f>Sheet1!$D$2:$D$42</c:f>
              <c:numCache>
                <c:formatCode>General</c:formatCode>
                <c:ptCount val="41"/>
                <c:pt idx="0">
                  <c:v>100</c:v>
                </c:pt>
                <c:pt idx="1">
                  <c:v>80.355999999999995</c:v>
                </c:pt>
                <c:pt idx="2">
                  <c:v>75.352000000000004</c:v>
                </c:pt>
                <c:pt idx="3">
                  <c:v>72.91</c:v>
                </c:pt>
                <c:pt idx="4">
                  <c:v>71.224999999999994</c:v>
                </c:pt>
                <c:pt idx="5">
                  <c:v>69.87</c:v>
                </c:pt>
                <c:pt idx="6">
                  <c:v>68.947999999999993</c:v>
                </c:pt>
                <c:pt idx="7">
                  <c:v>67.998000000000005</c:v>
                </c:pt>
                <c:pt idx="8">
                  <c:v>67.355000000000004</c:v>
                </c:pt>
                <c:pt idx="9">
                  <c:v>66.686000000000007</c:v>
                </c:pt>
                <c:pt idx="10">
                  <c:v>66.171000000000006</c:v>
                </c:pt>
                <c:pt idx="11">
                  <c:v>65.448999999999998</c:v>
                </c:pt>
                <c:pt idx="12">
                  <c:v>64.751000000000005</c:v>
                </c:pt>
                <c:pt idx="13">
                  <c:v>57.720999999999997</c:v>
                </c:pt>
                <c:pt idx="14">
                  <c:v>53.326999999999998</c:v>
                </c:pt>
                <c:pt idx="15">
                  <c:v>49.654000000000003</c:v>
                </c:pt>
                <c:pt idx="16">
                  <c:v>46.514000000000003</c:v>
                </c:pt>
                <c:pt idx="17">
                  <c:v>43.920999999999999</c:v>
                </c:pt>
                <c:pt idx="18">
                  <c:v>41.74</c:v>
                </c:pt>
                <c:pt idx="19">
                  <c:v>39.128999999999998</c:v>
                </c:pt>
                <c:pt idx="20">
                  <c:v>36.481999999999999</c:v>
                </c:pt>
                <c:pt idx="21">
                  <c:v>33.847999999999999</c:v>
                </c:pt>
                <c:pt idx="22">
                  <c:v>31.786000000000001</c:v>
                </c:pt>
                <c:pt idx="23">
                  <c:v>30.227</c:v>
                </c:pt>
                <c:pt idx="24">
                  <c:v>28.588000000000001</c:v>
                </c:pt>
                <c:pt idx="25">
                  <c:v>27.393999999999998</c:v>
                </c:pt>
                <c:pt idx="26">
                  <c:v>25.81</c:v>
                </c:pt>
                <c:pt idx="27">
                  <c:v>24.178000000000001</c:v>
                </c:pt>
                <c:pt idx="28">
                  <c:v>23.163</c:v>
                </c:pt>
                <c:pt idx="29">
                  <c:v>22.131</c:v>
                </c:pt>
                <c:pt idx="30">
                  <c:v>21.024000000000001</c:v>
                </c:pt>
                <c:pt idx="31">
                  <c:v>19.856000000000002</c:v>
                </c:pt>
                <c:pt idx="32">
                  <c:v>18.475999999999999</c:v>
                </c:pt>
                <c:pt idx="33">
                  <c:v>16.806000000000001</c:v>
                </c:pt>
                <c:pt idx="34">
                  <c:v>16.067</c:v>
                </c:pt>
                <c:pt idx="35">
                  <c:v>14.946</c:v>
                </c:pt>
                <c:pt idx="36">
                  <c:v>14.04</c:v>
                </c:pt>
                <c:pt idx="37">
                  <c:v>12.93</c:v>
                </c:pt>
                <c:pt idx="38">
                  <c:v>12.022</c:v>
                </c:pt>
                <c:pt idx="39">
                  <c:v>11.717000000000001</c:v>
                </c:pt>
                <c:pt idx="40">
                  <c:v>11.369</c:v>
                </c:pt>
              </c:numCache>
            </c:numRef>
          </c:yVal>
          <c:smooth val="0"/>
          <c:extLst>
            <c:ext xmlns:c16="http://schemas.microsoft.com/office/drawing/2014/chart" uri="{C3380CC4-5D6E-409C-BE32-E72D297353CC}">
              <c16:uniqueId val="{00000002-6279-48B5-A8C8-ABF1EA04873A}"/>
            </c:ext>
          </c:extLst>
        </c:ser>
        <c:ser>
          <c:idx val="3"/>
          <c:order val="3"/>
          <c:tx>
            <c:strRef>
              <c:f>Sheet1!$E$1</c:f>
              <c:strCache>
                <c:ptCount val="1"/>
                <c:pt idx="0">
                  <c:v>First Retransplant (N=46)</c:v>
                </c:pt>
              </c:strCache>
            </c:strRef>
          </c:tx>
          <c:spPr>
            <a:ln w="41275">
              <a:solidFill>
                <a:srgbClr val="FF9900"/>
              </a:solidFill>
            </a:ln>
          </c:spPr>
          <c:marker>
            <c:symbol val="none"/>
          </c:marker>
          <c:xVal>
            <c:numRef>
              <c:f>Sheet1!$A$2:$A$42</c:f>
              <c:numCache>
                <c:formatCode>General</c:formatCode>
                <c:ptCount val="41"/>
                <c:pt idx="0">
                  <c:v>0</c:v>
                </c:pt>
                <c:pt idx="1">
                  <c:v>8.3299999999999999E-2</c:v>
                </c:pt>
                <c:pt idx="2">
                  <c:v>0.16669999999999999</c:v>
                </c:pt>
                <c:pt idx="3">
                  <c:v>0.25</c:v>
                </c:pt>
                <c:pt idx="4">
                  <c:v>0.33329999999999999</c:v>
                </c:pt>
                <c:pt idx="5">
                  <c:v>0.41670000000000001</c:v>
                </c:pt>
                <c:pt idx="6">
                  <c:v>0.5</c:v>
                </c:pt>
                <c:pt idx="7">
                  <c:v>0.58330000000000004</c:v>
                </c:pt>
                <c:pt idx="8">
                  <c:v>0.66669999999999996</c:v>
                </c:pt>
                <c:pt idx="9">
                  <c:v>0.75</c:v>
                </c:pt>
                <c:pt idx="10">
                  <c:v>0.83330000000000004</c:v>
                </c:pt>
                <c:pt idx="11">
                  <c:v>0.91669999999999996</c:v>
                </c:pt>
                <c:pt idx="12">
                  <c:v>1</c:v>
                </c:pt>
                <c:pt idx="13">
                  <c:v>2</c:v>
                </c:pt>
                <c:pt idx="14">
                  <c:v>3</c:v>
                </c:pt>
                <c:pt idx="15">
                  <c:v>4</c:v>
                </c:pt>
                <c:pt idx="16">
                  <c:v>5</c:v>
                </c:pt>
                <c:pt idx="17">
                  <c:v>6</c:v>
                </c:pt>
                <c:pt idx="18">
                  <c:v>7</c:v>
                </c:pt>
                <c:pt idx="19">
                  <c:v>8</c:v>
                </c:pt>
                <c:pt idx="20">
                  <c:v>9</c:v>
                </c:pt>
                <c:pt idx="21">
                  <c:v>10</c:v>
                </c:pt>
                <c:pt idx="22">
                  <c:v>11</c:v>
                </c:pt>
                <c:pt idx="23">
                  <c:v>12</c:v>
                </c:pt>
                <c:pt idx="24">
                  <c:v>13</c:v>
                </c:pt>
                <c:pt idx="25">
                  <c:v>14</c:v>
                </c:pt>
                <c:pt idx="26">
                  <c:v>15</c:v>
                </c:pt>
                <c:pt idx="27">
                  <c:v>16</c:v>
                </c:pt>
                <c:pt idx="28">
                  <c:v>17</c:v>
                </c:pt>
                <c:pt idx="29">
                  <c:v>18</c:v>
                </c:pt>
                <c:pt idx="30">
                  <c:v>19</c:v>
                </c:pt>
                <c:pt idx="31">
                  <c:v>20</c:v>
                </c:pt>
                <c:pt idx="32">
                  <c:v>21</c:v>
                </c:pt>
                <c:pt idx="33">
                  <c:v>22</c:v>
                </c:pt>
                <c:pt idx="34">
                  <c:v>23</c:v>
                </c:pt>
                <c:pt idx="35">
                  <c:v>24</c:v>
                </c:pt>
                <c:pt idx="36">
                  <c:v>25</c:v>
                </c:pt>
                <c:pt idx="37">
                  <c:v>26</c:v>
                </c:pt>
                <c:pt idx="38">
                  <c:v>27</c:v>
                </c:pt>
                <c:pt idx="39">
                  <c:v>28</c:v>
                </c:pt>
                <c:pt idx="40">
                  <c:v>29</c:v>
                </c:pt>
              </c:numCache>
            </c:numRef>
          </c:xVal>
          <c:yVal>
            <c:numRef>
              <c:f>Sheet1!$E$2:$E$42</c:f>
              <c:numCache>
                <c:formatCode>General</c:formatCode>
                <c:ptCount val="41"/>
                <c:pt idx="0">
                  <c:v>100</c:v>
                </c:pt>
                <c:pt idx="1">
                  <c:v>56.521999999999998</c:v>
                </c:pt>
                <c:pt idx="2">
                  <c:v>50</c:v>
                </c:pt>
                <c:pt idx="3">
                  <c:v>50</c:v>
                </c:pt>
                <c:pt idx="4">
                  <c:v>47.826000000000001</c:v>
                </c:pt>
                <c:pt idx="5">
                  <c:v>45.652000000000001</c:v>
                </c:pt>
                <c:pt idx="6">
                  <c:v>43.478000000000002</c:v>
                </c:pt>
                <c:pt idx="7">
                  <c:v>43.478000000000002</c:v>
                </c:pt>
                <c:pt idx="8">
                  <c:v>43.478000000000002</c:v>
                </c:pt>
                <c:pt idx="9">
                  <c:v>43.478000000000002</c:v>
                </c:pt>
                <c:pt idx="10">
                  <c:v>43.478000000000002</c:v>
                </c:pt>
                <c:pt idx="11">
                  <c:v>43.478000000000002</c:v>
                </c:pt>
                <c:pt idx="12">
                  <c:v>43.478000000000002</c:v>
                </c:pt>
                <c:pt idx="13">
                  <c:v>39.130000000000003</c:v>
                </c:pt>
                <c:pt idx="14">
                  <c:v>36.957000000000001</c:v>
                </c:pt>
                <c:pt idx="15">
                  <c:v>34.783000000000001</c:v>
                </c:pt>
                <c:pt idx="16">
                  <c:v>32.463999999999999</c:v>
                </c:pt>
                <c:pt idx="17">
                  <c:v>27.826000000000001</c:v>
                </c:pt>
                <c:pt idx="18">
                  <c:v>27.826000000000001</c:v>
                </c:pt>
                <c:pt idx="19">
                  <c:v>25.507000000000001</c:v>
                </c:pt>
                <c:pt idx="20">
                  <c:v>#N/A</c:v>
                </c:pt>
                <c:pt idx="21">
                  <c:v>#N/A</c:v>
                </c:pt>
                <c:pt idx="22">
                  <c:v>#N/A</c:v>
                </c:pt>
                <c:pt idx="23">
                  <c:v>#N/A</c:v>
                </c:pt>
                <c:pt idx="24">
                  <c:v>#N/A</c:v>
                </c:pt>
                <c:pt idx="25">
                  <c:v>#N/A</c:v>
                </c:pt>
                <c:pt idx="26">
                  <c:v>#N/A</c:v>
                </c:pt>
                <c:pt idx="27">
                  <c:v>#N/A</c:v>
                </c:pt>
                <c:pt idx="28">
                  <c:v>#N/A</c:v>
                </c:pt>
                <c:pt idx="29">
                  <c:v>#N/A</c:v>
                </c:pt>
                <c:pt idx="30">
                  <c:v>#N/A</c:v>
                </c:pt>
                <c:pt idx="31">
                  <c:v>#N/A</c:v>
                </c:pt>
                <c:pt idx="32">
                  <c:v>#N/A</c:v>
                </c:pt>
                <c:pt idx="33">
                  <c:v>#N/A</c:v>
                </c:pt>
                <c:pt idx="34">
                  <c:v>#N/A</c:v>
                </c:pt>
                <c:pt idx="35">
                  <c:v>#N/A</c:v>
                </c:pt>
                <c:pt idx="36">
                  <c:v>#N/A</c:v>
                </c:pt>
                <c:pt idx="37">
                  <c:v>#N/A</c:v>
                </c:pt>
                <c:pt idx="38">
                  <c:v>#N/A</c:v>
                </c:pt>
                <c:pt idx="39">
                  <c:v>#N/A</c:v>
                </c:pt>
                <c:pt idx="40">
                  <c:v>#N/A</c:v>
                </c:pt>
              </c:numCache>
            </c:numRef>
          </c:yVal>
          <c:smooth val="0"/>
          <c:extLst>
            <c:ext xmlns:c16="http://schemas.microsoft.com/office/drawing/2014/chart" uri="{C3380CC4-5D6E-409C-BE32-E72D297353CC}">
              <c16:uniqueId val="{00000003-6279-48B5-A8C8-ABF1EA04873A}"/>
            </c:ext>
          </c:extLst>
        </c:ser>
        <c:ser>
          <c:idx val="4"/>
          <c:order val="4"/>
          <c:tx>
            <c:strRef>
              <c:f>Sheet1!$F$1</c:f>
              <c:strCache>
                <c:ptCount val="1"/>
                <c:pt idx="0">
                  <c:v>LCL (Retx)</c:v>
                </c:pt>
              </c:strCache>
            </c:strRef>
          </c:tx>
          <c:spPr>
            <a:ln w="41275">
              <a:solidFill>
                <a:srgbClr val="FF9900"/>
              </a:solidFill>
              <a:prstDash val="sysDash"/>
            </a:ln>
          </c:spPr>
          <c:marker>
            <c:symbol val="none"/>
          </c:marker>
          <c:xVal>
            <c:numRef>
              <c:f>Sheet1!$A$2:$A$42</c:f>
              <c:numCache>
                <c:formatCode>General</c:formatCode>
                <c:ptCount val="41"/>
                <c:pt idx="0">
                  <c:v>0</c:v>
                </c:pt>
                <c:pt idx="1">
                  <c:v>8.3299999999999999E-2</c:v>
                </c:pt>
                <c:pt idx="2">
                  <c:v>0.16669999999999999</c:v>
                </c:pt>
                <c:pt idx="3">
                  <c:v>0.25</c:v>
                </c:pt>
                <c:pt idx="4">
                  <c:v>0.33329999999999999</c:v>
                </c:pt>
                <c:pt idx="5">
                  <c:v>0.41670000000000001</c:v>
                </c:pt>
                <c:pt idx="6">
                  <c:v>0.5</c:v>
                </c:pt>
                <c:pt idx="7">
                  <c:v>0.58330000000000004</c:v>
                </c:pt>
                <c:pt idx="8">
                  <c:v>0.66669999999999996</c:v>
                </c:pt>
                <c:pt idx="9">
                  <c:v>0.75</c:v>
                </c:pt>
                <c:pt idx="10">
                  <c:v>0.83330000000000004</c:v>
                </c:pt>
                <c:pt idx="11">
                  <c:v>0.91669999999999996</c:v>
                </c:pt>
                <c:pt idx="12">
                  <c:v>1</c:v>
                </c:pt>
                <c:pt idx="13">
                  <c:v>2</c:v>
                </c:pt>
                <c:pt idx="14">
                  <c:v>3</c:v>
                </c:pt>
                <c:pt idx="15">
                  <c:v>4</c:v>
                </c:pt>
                <c:pt idx="16">
                  <c:v>5</c:v>
                </c:pt>
                <c:pt idx="17">
                  <c:v>6</c:v>
                </c:pt>
                <c:pt idx="18">
                  <c:v>7</c:v>
                </c:pt>
                <c:pt idx="19">
                  <c:v>8</c:v>
                </c:pt>
                <c:pt idx="20">
                  <c:v>9</c:v>
                </c:pt>
                <c:pt idx="21">
                  <c:v>10</c:v>
                </c:pt>
                <c:pt idx="22">
                  <c:v>11</c:v>
                </c:pt>
                <c:pt idx="23">
                  <c:v>12</c:v>
                </c:pt>
                <c:pt idx="24">
                  <c:v>13</c:v>
                </c:pt>
                <c:pt idx="25">
                  <c:v>14</c:v>
                </c:pt>
                <c:pt idx="26">
                  <c:v>15</c:v>
                </c:pt>
                <c:pt idx="27">
                  <c:v>16</c:v>
                </c:pt>
                <c:pt idx="28">
                  <c:v>17</c:v>
                </c:pt>
                <c:pt idx="29">
                  <c:v>18</c:v>
                </c:pt>
                <c:pt idx="30">
                  <c:v>19</c:v>
                </c:pt>
                <c:pt idx="31">
                  <c:v>20</c:v>
                </c:pt>
                <c:pt idx="32">
                  <c:v>21</c:v>
                </c:pt>
                <c:pt idx="33">
                  <c:v>22</c:v>
                </c:pt>
                <c:pt idx="34">
                  <c:v>23</c:v>
                </c:pt>
                <c:pt idx="35">
                  <c:v>24</c:v>
                </c:pt>
                <c:pt idx="36">
                  <c:v>25</c:v>
                </c:pt>
                <c:pt idx="37">
                  <c:v>26</c:v>
                </c:pt>
                <c:pt idx="38">
                  <c:v>27</c:v>
                </c:pt>
                <c:pt idx="39">
                  <c:v>28</c:v>
                </c:pt>
                <c:pt idx="40">
                  <c:v>29</c:v>
                </c:pt>
              </c:numCache>
            </c:numRef>
          </c:xVal>
          <c:yVal>
            <c:numRef>
              <c:f>Sheet1!$F$2:$F$42</c:f>
              <c:numCache>
                <c:formatCode>General</c:formatCode>
                <c:ptCount val="41"/>
                <c:pt idx="0">
                  <c:v>100</c:v>
                </c:pt>
                <c:pt idx="1">
                  <c:v>41.08</c:v>
                </c:pt>
                <c:pt idx="2">
                  <c:v>34.935000000000002</c:v>
                </c:pt>
                <c:pt idx="3">
                  <c:v>34.935000000000002</c:v>
                </c:pt>
                <c:pt idx="4">
                  <c:v>32.938000000000002</c:v>
                </c:pt>
                <c:pt idx="5">
                  <c:v>30.966999999999999</c:v>
                </c:pt>
                <c:pt idx="6">
                  <c:v>29.023</c:v>
                </c:pt>
                <c:pt idx="7">
                  <c:v>29.023</c:v>
                </c:pt>
                <c:pt idx="8">
                  <c:v>29.023</c:v>
                </c:pt>
                <c:pt idx="9">
                  <c:v>29.023</c:v>
                </c:pt>
                <c:pt idx="10">
                  <c:v>29.023</c:v>
                </c:pt>
                <c:pt idx="11">
                  <c:v>29.023</c:v>
                </c:pt>
                <c:pt idx="12">
                  <c:v>29.023</c:v>
                </c:pt>
                <c:pt idx="13">
                  <c:v>25.216000000000001</c:v>
                </c:pt>
                <c:pt idx="14">
                  <c:v>23.353999999999999</c:v>
                </c:pt>
                <c:pt idx="15">
                  <c:v>21.521999999999998</c:v>
                </c:pt>
                <c:pt idx="16">
                  <c:v>19.562999999999999</c:v>
                </c:pt>
                <c:pt idx="17">
                  <c:v>15.776</c:v>
                </c:pt>
                <c:pt idx="18">
                  <c:v>15.776</c:v>
                </c:pt>
                <c:pt idx="19">
                  <c:v>13.952</c:v>
                </c:pt>
                <c:pt idx="20">
                  <c:v>#N/A</c:v>
                </c:pt>
                <c:pt idx="21">
                  <c:v>#N/A</c:v>
                </c:pt>
                <c:pt idx="22">
                  <c:v>#N/A</c:v>
                </c:pt>
                <c:pt idx="23">
                  <c:v>#N/A</c:v>
                </c:pt>
                <c:pt idx="24">
                  <c:v>#N/A</c:v>
                </c:pt>
                <c:pt idx="25">
                  <c:v>#N/A</c:v>
                </c:pt>
                <c:pt idx="26">
                  <c:v>#N/A</c:v>
                </c:pt>
                <c:pt idx="27">
                  <c:v>#N/A</c:v>
                </c:pt>
                <c:pt idx="28">
                  <c:v>#N/A</c:v>
                </c:pt>
                <c:pt idx="29">
                  <c:v>#N/A</c:v>
                </c:pt>
                <c:pt idx="30">
                  <c:v>#N/A</c:v>
                </c:pt>
                <c:pt idx="31">
                  <c:v>#N/A</c:v>
                </c:pt>
                <c:pt idx="32">
                  <c:v>#N/A</c:v>
                </c:pt>
                <c:pt idx="33">
                  <c:v>#N/A</c:v>
                </c:pt>
                <c:pt idx="34">
                  <c:v>#N/A</c:v>
                </c:pt>
                <c:pt idx="35">
                  <c:v>#N/A</c:v>
                </c:pt>
                <c:pt idx="36">
                  <c:v>#N/A</c:v>
                </c:pt>
                <c:pt idx="37">
                  <c:v>#N/A</c:v>
                </c:pt>
                <c:pt idx="38">
                  <c:v>#N/A</c:v>
                </c:pt>
                <c:pt idx="39">
                  <c:v>#N/A</c:v>
                </c:pt>
                <c:pt idx="40">
                  <c:v>#N/A</c:v>
                </c:pt>
              </c:numCache>
            </c:numRef>
          </c:yVal>
          <c:smooth val="0"/>
          <c:extLst>
            <c:ext xmlns:c16="http://schemas.microsoft.com/office/drawing/2014/chart" uri="{C3380CC4-5D6E-409C-BE32-E72D297353CC}">
              <c16:uniqueId val="{00000004-6279-48B5-A8C8-ABF1EA04873A}"/>
            </c:ext>
          </c:extLst>
        </c:ser>
        <c:ser>
          <c:idx val="5"/>
          <c:order val="5"/>
          <c:tx>
            <c:strRef>
              <c:f>Sheet1!$G$1</c:f>
              <c:strCache>
                <c:ptCount val="1"/>
                <c:pt idx="0">
                  <c:v>UCL (Retx)</c:v>
                </c:pt>
              </c:strCache>
            </c:strRef>
          </c:tx>
          <c:spPr>
            <a:ln w="41275">
              <a:solidFill>
                <a:srgbClr val="FF9900"/>
              </a:solidFill>
              <a:prstDash val="sysDash"/>
            </a:ln>
          </c:spPr>
          <c:marker>
            <c:symbol val="none"/>
          </c:marker>
          <c:xVal>
            <c:numRef>
              <c:f>Sheet1!$A$2:$A$42</c:f>
              <c:numCache>
                <c:formatCode>General</c:formatCode>
                <c:ptCount val="41"/>
                <c:pt idx="0">
                  <c:v>0</c:v>
                </c:pt>
                <c:pt idx="1">
                  <c:v>8.3299999999999999E-2</c:v>
                </c:pt>
                <c:pt idx="2">
                  <c:v>0.16669999999999999</c:v>
                </c:pt>
                <c:pt idx="3">
                  <c:v>0.25</c:v>
                </c:pt>
                <c:pt idx="4">
                  <c:v>0.33329999999999999</c:v>
                </c:pt>
                <c:pt idx="5">
                  <c:v>0.41670000000000001</c:v>
                </c:pt>
                <c:pt idx="6">
                  <c:v>0.5</c:v>
                </c:pt>
                <c:pt idx="7">
                  <c:v>0.58330000000000004</c:v>
                </c:pt>
                <c:pt idx="8">
                  <c:v>0.66669999999999996</c:v>
                </c:pt>
                <c:pt idx="9">
                  <c:v>0.75</c:v>
                </c:pt>
                <c:pt idx="10">
                  <c:v>0.83330000000000004</c:v>
                </c:pt>
                <c:pt idx="11">
                  <c:v>0.91669999999999996</c:v>
                </c:pt>
                <c:pt idx="12">
                  <c:v>1</c:v>
                </c:pt>
                <c:pt idx="13">
                  <c:v>2</c:v>
                </c:pt>
                <c:pt idx="14">
                  <c:v>3</c:v>
                </c:pt>
                <c:pt idx="15">
                  <c:v>4</c:v>
                </c:pt>
                <c:pt idx="16">
                  <c:v>5</c:v>
                </c:pt>
                <c:pt idx="17">
                  <c:v>6</c:v>
                </c:pt>
                <c:pt idx="18">
                  <c:v>7</c:v>
                </c:pt>
                <c:pt idx="19">
                  <c:v>8</c:v>
                </c:pt>
                <c:pt idx="20">
                  <c:v>9</c:v>
                </c:pt>
                <c:pt idx="21">
                  <c:v>10</c:v>
                </c:pt>
                <c:pt idx="22">
                  <c:v>11</c:v>
                </c:pt>
                <c:pt idx="23">
                  <c:v>12</c:v>
                </c:pt>
                <c:pt idx="24">
                  <c:v>13</c:v>
                </c:pt>
                <c:pt idx="25">
                  <c:v>14</c:v>
                </c:pt>
                <c:pt idx="26">
                  <c:v>15</c:v>
                </c:pt>
                <c:pt idx="27">
                  <c:v>16</c:v>
                </c:pt>
                <c:pt idx="28">
                  <c:v>17</c:v>
                </c:pt>
                <c:pt idx="29">
                  <c:v>18</c:v>
                </c:pt>
                <c:pt idx="30">
                  <c:v>19</c:v>
                </c:pt>
                <c:pt idx="31">
                  <c:v>20</c:v>
                </c:pt>
                <c:pt idx="32">
                  <c:v>21</c:v>
                </c:pt>
                <c:pt idx="33">
                  <c:v>22</c:v>
                </c:pt>
                <c:pt idx="34">
                  <c:v>23</c:v>
                </c:pt>
                <c:pt idx="35">
                  <c:v>24</c:v>
                </c:pt>
                <c:pt idx="36">
                  <c:v>25</c:v>
                </c:pt>
                <c:pt idx="37">
                  <c:v>26</c:v>
                </c:pt>
                <c:pt idx="38">
                  <c:v>27</c:v>
                </c:pt>
                <c:pt idx="39">
                  <c:v>28</c:v>
                </c:pt>
                <c:pt idx="40">
                  <c:v>29</c:v>
                </c:pt>
              </c:numCache>
            </c:numRef>
          </c:xVal>
          <c:yVal>
            <c:numRef>
              <c:f>Sheet1!$G$2:$G$42</c:f>
              <c:numCache>
                <c:formatCode>General</c:formatCode>
                <c:ptCount val="41"/>
                <c:pt idx="0">
                  <c:v>100</c:v>
                </c:pt>
                <c:pt idx="1">
                  <c:v>69.356999999999999</c:v>
                </c:pt>
                <c:pt idx="2">
                  <c:v>63.328000000000003</c:v>
                </c:pt>
                <c:pt idx="3">
                  <c:v>63.328000000000003</c:v>
                </c:pt>
                <c:pt idx="4">
                  <c:v>61.268999999999998</c:v>
                </c:pt>
                <c:pt idx="5">
                  <c:v>59.185000000000002</c:v>
                </c:pt>
                <c:pt idx="6">
                  <c:v>57.076000000000001</c:v>
                </c:pt>
                <c:pt idx="7">
                  <c:v>57.076000000000001</c:v>
                </c:pt>
                <c:pt idx="8">
                  <c:v>57.076000000000001</c:v>
                </c:pt>
                <c:pt idx="9">
                  <c:v>57.076000000000001</c:v>
                </c:pt>
                <c:pt idx="10">
                  <c:v>57.076000000000001</c:v>
                </c:pt>
                <c:pt idx="11">
                  <c:v>57.076000000000001</c:v>
                </c:pt>
                <c:pt idx="12">
                  <c:v>57.076000000000001</c:v>
                </c:pt>
                <c:pt idx="13">
                  <c:v>52.781999999999996</c:v>
                </c:pt>
                <c:pt idx="14">
                  <c:v>50.595999999999997</c:v>
                </c:pt>
                <c:pt idx="15">
                  <c:v>48.383000000000003</c:v>
                </c:pt>
                <c:pt idx="16">
                  <c:v>46.033999999999999</c:v>
                </c:pt>
                <c:pt idx="17">
                  <c:v>41.226999999999997</c:v>
                </c:pt>
                <c:pt idx="18">
                  <c:v>41.226999999999997</c:v>
                </c:pt>
                <c:pt idx="19">
                  <c:v>38.762999999999998</c:v>
                </c:pt>
                <c:pt idx="20">
                  <c:v>#N/A</c:v>
                </c:pt>
                <c:pt idx="21">
                  <c:v>#N/A</c:v>
                </c:pt>
                <c:pt idx="22">
                  <c:v>#N/A</c:v>
                </c:pt>
                <c:pt idx="23">
                  <c:v>#N/A</c:v>
                </c:pt>
                <c:pt idx="24">
                  <c:v>#N/A</c:v>
                </c:pt>
                <c:pt idx="25">
                  <c:v>#N/A</c:v>
                </c:pt>
                <c:pt idx="26">
                  <c:v>#N/A</c:v>
                </c:pt>
                <c:pt idx="27">
                  <c:v>#N/A</c:v>
                </c:pt>
                <c:pt idx="28">
                  <c:v>#N/A</c:v>
                </c:pt>
                <c:pt idx="29">
                  <c:v>#N/A</c:v>
                </c:pt>
                <c:pt idx="30">
                  <c:v>#N/A</c:v>
                </c:pt>
                <c:pt idx="31">
                  <c:v>#N/A</c:v>
                </c:pt>
                <c:pt idx="32">
                  <c:v>#N/A</c:v>
                </c:pt>
                <c:pt idx="33">
                  <c:v>#N/A</c:v>
                </c:pt>
                <c:pt idx="34">
                  <c:v>#N/A</c:v>
                </c:pt>
                <c:pt idx="35">
                  <c:v>#N/A</c:v>
                </c:pt>
                <c:pt idx="36">
                  <c:v>#N/A</c:v>
                </c:pt>
                <c:pt idx="37">
                  <c:v>#N/A</c:v>
                </c:pt>
                <c:pt idx="38">
                  <c:v>#N/A</c:v>
                </c:pt>
                <c:pt idx="39">
                  <c:v>#N/A</c:v>
                </c:pt>
                <c:pt idx="40">
                  <c:v>#N/A</c:v>
                </c:pt>
              </c:numCache>
            </c:numRef>
          </c:yVal>
          <c:smooth val="0"/>
          <c:extLst>
            <c:ext xmlns:c16="http://schemas.microsoft.com/office/drawing/2014/chart" uri="{C3380CC4-5D6E-409C-BE32-E72D297353CC}">
              <c16:uniqueId val="{00000005-6279-48B5-A8C8-ABF1EA04873A}"/>
            </c:ext>
          </c:extLst>
        </c:ser>
        <c:dLbls>
          <c:showLegendKey val="0"/>
          <c:showVal val="0"/>
          <c:showCatName val="0"/>
          <c:showSerName val="0"/>
          <c:showPercent val="0"/>
          <c:showBubbleSize val="0"/>
        </c:dLbls>
        <c:axId val="565855328"/>
        <c:axId val="565854544"/>
      </c:scatterChart>
      <c:valAx>
        <c:axId val="565855328"/>
        <c:scaling>
          <c:orientation val="minMax"/>
          <c:max val="21"/>
          <c:min val="0"/>
        </c:scaling>
        <c:delete val="0"/>
        <c:axPos val="b"/>
        <c:title>
          <c:tx>
            <c:rich>
              <a:bodyPr/>
              <a:lstStyle/>
              <a:p>
                <a:pPr>
                  <a:defRPr sz="1700">
                    <a:solidFill>
                      <a:schemeClr val="bg2"/>
                    </a:solidFill>
                  </a:defRPr>
                </a:pPr>
                <a:r>
                  <a:rPr lang="en-US" sz="1700" dirty="0" smtClean="0">
                    <a:solidFill>
                      <a:schemeClr val="bg2"/>
                    </a:solidFill>
                  </a:rPr>
                  <a:t>Years</a:t>
                </a:r>
                <a:endParaRPr lang="en-US" sz="1700" dirty="0">
                  <a:solidFill>
                    <a:schemeClr val="bg2"/>
                  </a:solidFill>
                </a:endParaRPr>
              </a:p>
            </c:rich>
          </c:tx>
          <c:layout/>
          <c:overlay val="0"/>
        </c:title>
        <c:numFmt formatCode="#,##0" sourceLinked="0"/>
        <c:majorTickMark val="out"/>
        <c:minorTickMark val="none"/>
        <c:tickLblPos val="nextTo"/>
        <c:spPr>
          <a:ln>
            <a:solidFill>
              <a:schemeClr val="bg2"/>
            </a:solidFill>
          </a:ln>
        </c:spPr>
        <c:txPr>
          <a:bodyPr rot="0"/>
          <a:lstStyle/>
          <a:p>
            <a:pPr>
              <a:defRPr sz="1500" b="1">
                <a:solidFill>
                  <a:schemeClr val="bg2"/>
                </a:solidFill>
              </a:defRPr>
            </a:pPr>
            <a:endParaRPr lang="en-US"/>
          </a:p>
        </c:txPr>
        <c:crossAx val="565854544"/>
        <c:crosses val="autoZero"/>
        <c:crossBetween val="midCat"/>
        <c:majorUnit val="1"/>
      </c:valAx>
      <c:valAx>
        <c:axId val="565854544"/>
        <c:scaling>
          <c:orientation val="minMax"/>
          <c:max val="100"/>
          <c:min val="0"/>
        </c:scaling>
        <c:delete val="0"/>
        <c:axPos val="l"/>
        <c:majorGridlines>
          <c:spPr>
            <a:ln>
              <a:solidFill>
                <a:schemeClr val="bg2"/>
              </a:solidFill>
              <a:prstDash val="sysDash"/>
            </a:ln>
          </c:spPr>
        </c:majorGridlines>
        <c:title>
          <c:tx>
            <c:rich>
              <a:bodyPr rot="-5400000" vert="horz"/>
              <a:lstStyle/>
              <a:p>
                <a:pPr>
                  <a:defRPr sz="1700">
                    <a:solidFill>
                      <a:schemeClr val="bg2"/>
                    </a:solidFill>
                  </a:defRPr>
                </a:pPr>
                <a:r>
                  <a:rPr lang="en-US" sz="1700" b="1" i="0" baseline="0" dirty="0" smtClean="0">
                    <a:solidFill>
                      <a:schemeClr val="bg2"/>
                    </a:solidFill>
                  </a:rPr>
                  <a:t>Survival (%)</a:t>
                </a:r>
                <a:endParaRPr lang="en-US" sz="1700" b="1" i="0" baseline="0" dirty="0">
                  <a:solidFill>
                    <a:schemeClr val="bg2"/>
                  </a:solidFill>
                </a:endParaRPr>
              </a:p>
            </c:rich>
          </c:tx>
          <c:layout/>
          <c:overlay val="0"/>
        </c:title>
        <c:numFmt formatCode="General" sourceLinked="1"/>
        <c:majorTickMark val="out"/>
        <c:minorTickMark val="none"/>
        <c:tickLblPos val="nextTo"/>
        <c:spPr>
          <a:ln>
            <a:solidFill>
              <a:schemeClr val="bg2"/>
            </a:solidFill>
          </a:ln>
        </c:spPr>
        <c:txPr>
          <a:bodyPr/>
          <a:lstStyle/>
          <a:p>
            <a:pPr>
              <a:defRPr sz="1500" b="1">
                <a:solidFill>
                  <a:schemeClr val="bg2"/>
                </a:solidFill>
              </a:defRPr>
            </a:pPr>
            <a:endParaRPr lang="en-US"/>
          </a:p>
        </c:txPr>
        <c:crossAx val="565855328"/>
        <c:crosses val="autoZero"/>
        <c:crossBetween val="midCat"/>
        <c:majorUnit val="25"/>
      </c:valAx>
      <c:spPr>
        <a:noFill/>
        <a:ln>
          <a:solidFill>
            <a:schemeClr val="bg2"/>
          </a:solidFill>
        </a:ln>
      </c:spPr>
    </c:plotArea>
    <c:legend>
      <c:legendPos val="r"/>
      <c:legendEntry>
        <c:idx val="1"/>
        <c:delete val="1"/>
      </c:legendEntry>
      <c:legendEntry>
        <c:idx val="2"/>
        <c:delete val="1"/>
      </c:legendEntry>
      <c:legendEntry>
        <c:idx val="4"/>
        <c:delete val="1"/>
      </c:legendEntry>
      <c:legendEntry>
        <c:idx val="5"/>
        <c:delete val="1"/>
      </c:legendEntry>
      <c:layout>
        <c:manualLayout>
          <c:xMode val="edge"/>
          <c:yMode val="edge"/>
          <c:x val="0.21976401179941005"/>
          <c:y val="5.931050285380994E-2"/>
          <c:w val="0.61992683436694307"/>
          <c:h val="0.10837895263092114"/>
        </c:manualLayout>
      </c:layout>
      <c:overlay val="1"/>
      <c:spPr>
        <a:noFill/>
        <a:ln>
          <a:solidFill>
            <a:schemeClr val="bg2"/>
          </a:solidFill>
        </a:ln>
      </c:spPr>
      <c:txPr>
        <a:bodyPr/>
        <a:lstStyle/>
        <a:p>
          <a:pPr>
            <a:defRPr sz="1400" b="1">
              <a:solidFill>
                <a:schemeClr val="bg2"/>
              </a:solidFill>
            </a:defRPr>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1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8.7949736371449164E-2"/>
          <c:y val="3.6278622499774787E-2"/>
          <c:w val="0.87737962511323264"/>
          <c:h val="0.83358418312464833"/>
        </c:manualLayout>
      </c:layout>
      <c:scatterChart>
        <c:scatterStyle val="lineMarker"/>
        <c:varyColors val="0"/>
        <c:ser>
          <c:idx val="0"/>
          <c:order val="0"/>
          <c:tx>
            <c:strRef>
              <c:f>Sheet1!$B$1</c:f>
              <c:strCache>
                <c:ptCount val="1"/>
                <c:pt idx="0">
                  <c:v>1982-1993 (N=1,600)</c:v>
                </c:pt>
              </c:strCache>
            </c:strRef>
          </c:tx>
          <c:spPr>
            <a:ln w="41275">
              <a:solidFill>
                <a:srgbClr val="00B0F0"/>
              </a:solidFill>
            </a:ln>
          </c:spPr>
          <c:marker>
            <c:symbol val="none"/>
          </c:marker>
          <c:xVal>
            <c:numRef>
              <c:f>Sheet1!$A$2:$A$42</c:f>
              <c:numCache>
                <c:formatCode>General</c:formatCode>
                <c:ptCount val="41"/>
                <c:pt idx="0">
                  <c:v>0</c:v>
                </c:pt>
                <c:pt idx="1">
                  <c:v>8.3299999999999999E-2</c:v>
                </c:pt>
                <c:pt idx="2">
                  <c:v>0.16669999999999999</c:v>
                </c:pt>
                <c:pt idx="3">
                  <c:v>0.25</c:v>
                </c:pt>
                <c:pt idx="4">
                  <c:v>0.33329999999999999</c:v>
                </c:pt>
                <c:pt idx="5">
                  <c:v>0.41670000000000001</c:v>
                </c:pt>
                <c:pt idx="6">
                  <c:v>0.5</c:v>
                </c:pt>
                <c:pt idx="7">
                  <c:v>0.58330000000000004</c:v>
                </c:pt>
                <c:pt idx="8">
                  <c:v>0.66669999999999996</c:v>
                </c:pt>
                <c:pt idx="9">
                  <c:v>0.75</c:v>
                </c:pt>
                <c:pt idx="10">
                  <c:v>0.83330000000000004</c:v>
                </c:pt>
                <c:pt idx="11">
                  <c:v>0.91669999999999996</c:v>
                </c:pt>
                <c:pt idx="12">
                  <c:v>1</c:v>
                </c:pt>
                <c:pt idx="13">
                  <c:v>2</c:v>
                </c:pt>
                <c:pt idx="14">
                  <c:v>3</c:v>
                </c:pt>
                <c:pt idx="15">
                  <c:v>4</c:v>
                </c:pt>
                <c:pt idx="16">
                  <c:v>5</c:v>
                </c:pt>
                <c:pt idx="17">
                  <c:v>6</c:v>
                </c:pt>
                <c:pt idx="18">
                  <c:v>7</c:v>
                </c:pt>
                <c:pt idx="19">
                  <c:v>8</c:v>
                </c:pt>
                <c:pt idx="20">
                  <c:v>9</c:v>
                </c:pt>
                <c:pt idx="21">
                  <c:v>10</c:v>
                </c:pt>
                <c:pt idx="22">
                  <c:v>11</c:v>
                </c:pt>
                <c:pt idx="23">
                  <c:v>12</c:v>
                </c:pt>
                <c:pt idx="24">
                  <c:v>13</c:v>
                </c:pt>
                <c:pt idx="25">
                  <c:v>14</c:v>
                </c:pt>
                <c:pt idx="26">
                  <c:v>15</c:v>
                </c:pt>
                <c:pt idx="27">
                  <c:v>16</c:v>
                </c:pt>
                <c:pt idx="28">
                  <c:v>17</c:v>
                </c:pt>
                <c:pt idx="29">
                  <c:v>18</c:v>
                </c:pt>
                <c:pt idx="30">
                  <c:v>19</c:v>
                </c:pt>
                <c:pt idx="31">
                  <c:v>20</c:v>
                </c:pt>
                <c:pt idx="32">
                  <c:v>21</c:v>
                </c:pt>
                <c:pt idx="33">
                  <c:v>22</c:v>
                </c:pt>
                <c:pt idx="34">
                  <c:v>23</c:v>
                </c:pt>
                <c:pt idx="35">
                  <c:v>24</c:v>
                </c:pt>
                <c:pt idx="36">
                  <c:v>25</c:v>
                </c:pt>
                <c:pt idx="37">
                  <c:v>26</c:v>
                </c:pt>
                <c:pt idx="38">
                  <c:v>27</c:v>
                </c:pt>
                <c:pt idx="39">
                  <c:v>28</c:v>
                </c:pt>
                <c:pt idx="40">
                  <c:v>29</c:v>
                </c:pt>
              </c:numCache>
            </c:numRef>
          </c:xVal>
          <c:yVal>
            <c:numRef>
              <c:f>Sheet1!$B$2:$B$42</c:f>
              <c:numCache>
                <c:formatCode>General</c:formatCode>
                <c:ptCount val="41"/>
                <c:pt idx="0">
                  <c:v>100</c:v>
                </c:pt>
                <c:pt idx="1">
                  <c:v>75.605999999999995</c:v>
                </c:pt>
                <c:pt idx="2">
                  <c:v>68.173000000000002</c:v>
                </c:pt>
                <c:pt idx="3">
                  <c:v>66.088999999999999</c:v>
                </c:pt>
                <c:pt idx="4">
                  <c:v>64.506</c:v>
                </c:pt>
                <c:pt idx="5">
                  <c:v>62.86</c:v>
                </c:pt>
                <c:pt idx="6">
                  <c:v>61.844999999999999</c:v>
                </c:pt>
                <c:pt idx="7">
                  <c:v>60.767000000000003</c:v>
                </c:pt>
                <c:pt idx="8">
                  <c:v>60.131999999999998</c:v>
                </c:pt>
                <c:pt idx="9">
                  <c:v>59.37</c:v>
                </c:pt>
                <c:pt idx="10">
                  <c:v>58.798000000000002</c:v>
                </c:pt>
                <c:pt idx="11">
                  <c:v>58.095999999999997</c:v>
                </c:pt>
                <c:pt idx="12">
                  <c:v>57.521000000000001</c:v>
                </c:pt>
                <c:pt idx="13">
                  <c:v>50.57</c:v>
                </c:pt>
                <c:pt idx="14">
                  <c:v>46.100999999999999</c:v>
                </c:pt>
                <c:pt idx="15">
                  <c:v>42.552999999999997</c:v>
                </c:pt>
                <c:pt idx="16">
                  <c:v>38.534999999999997</c:v>
                </c:pt>
                <c:pt idx="17">
                  <c:v>36.146000000000001</c:v>
                </c:pt>
                <c:pt idx="18">
                  <c:v>33.997999999999998</c:v>
                </c:pt>
                <c:pt idx="19">
                  <c:v>31.599</c:v>
                </c:pt>
                <c:pt idx="20">
                  <c:v>28.925000000000001</c:v>
                </c:pt>
                <c:pt idx="21">
                  <c:v>26.495000000000001</c:v>
                </c:pt>
                <c:pt idx="22">
                  <c:v>24.408999999999999</c:v>
                </c:pt>
                <c:pt idx="23">
                  <c:v>22.757000000000001</c:v>
                </c:pt>
                <c:pt idx="24">
                  <c:v>21.73</c:v>
                </c:pt>
                <c:pt idx="25">
                  <c:v>20.696000000000002</c:v>
                </c:pt>
                <c:pt idx="26">
                  <c:v>19.571999999999999</c:v>
                </c:pt>
                <c:pt idx="27">
                  <c:v>18.186</c:v>
                </c:pt>
                <c:pt idx="28">
                  <c:v>17.109000000000002</c:v>
                </c:pt>
                <c:pt idx="29">
                  <c:v>15.946</c:v>
                </c:pt>
                <c:pt idx="30">
                  <c:v>15.359</c:v>
                </c:pt>
                <c:pt idx="31">
                  <c:v>14.259</c:v>
                </c:pt>
                <c:pt idx="32">
                  <c:v>13.24</c:v>
                </c:pt>
                <c:pt idx="33">
                  <c:v>11.855</c:v>
                </c:pt>
                <c:pt idx="34">
                  <c:v>11.218</c:v>
                </c:pt>
                <c:pt idx="35">
                  <c:v>10.32</c:v>
                </c:pt>
                <c:pt idx="36">
                  <c:v>9.4689999999999994</c:v>
                </c:pt>
                <c:pt idx="37">
                  <c:v>8.5429999999999993</c:v>
                </c:pt>
                <c:pt idx="38">
                  <c:v>7.77</c:v>
                </c:pt>
                <c:pt idx="39">
                  <c:v>7.4710000000000001</c:v>
                </c:pt>
                <c:pt idx="40">
                  <c:v>7.0970000000000004</c:v>
                </c:pt>
              </c:numCache>
            </c:numRef>
          </c:yVal>
          <c:smooth val="0"/>
          <c:extLst>
            <c:ext xmlns:c16="http://schemas.microsoft.com/office/drawing/2014/chart" uri="{C3380CC4-5D6E-409C-BE32-E72D297353CC}">
              <c16:uniqueId val="{00000000-D005-4E1D-B51D-86DD5CAD09D6}"/>
            </c:ext>
          </c:extLst>
        </c:ser>
        <c:ser>
          <c:idx val="1"/>
          <c:order val="1"/>
          <c:tx>
            <c:strRef>
              <c:f>Sheet1!$C$1</c:f>
              <c:strCache>
                <c:ptCount val="1"/>
                <c:pt idx="0">
                  <c:v>1994-2003 (N=1,426)</c:v>
                </c:pt>
              </c:strCache>
            </c:strRef>
          </c:tx>
          <c:spPr>
            <a:ln w="41275">
              <a:solidFill>
                <a:srgbClr val="FF0000"/>
              </a:solidFill>
              <a:prstDash val="solid"/>
            </a:ln>
          </c:spPr>
          <c:marker>
            <c:symbol val="none"/>
          </c:marker>
          <c:xVal>
            <c:numRef>
              <c:f>Sheet1!$A$2:$A$42</c:f>
              <c:numCache>
                <c:formatCode>General</c:formatCode>
                <c:ptCount val="41"/>
                <c:pt idx="0">
                  <c:v>0</c:v>
                </c:pt>
                <c:pt idx="1">
                  <c:v>8.3299999999999999E-2</c:v>
                </c:pt>
                <c:pt idx="2">
                  <c:v>0.16669999999999999</c:v>
                </c:pt>
                <c:pt idx="3">
                  <c:v>0.25</c:v>
                </c:pt>
                <c:pt idx="4">
                  <c:v>0.33329999999999999</c:v>
                </c:pt>
                <c:pt idx="5">
                  <c:v>0.41670000000000001</c:v>
                </c:pt>
                <c:pt idx="6">
                  <c:v>0.5</c:v>
                </c:pt>
                <c:pt idx="7">
                  <c:v>0.58330000000000004</c:v>
                </c:pt>
                <c:pt idx="8">
                  <c:v>0.66669999999999996</c:v>
                </c:pt>
                <c:pt idx="9">
                  <c:v>0.75</c:v>
                </c:pt>
                <c:pt idx="10">
                  <c:v>0.83330000000000004</c:v>
                </c:pt>
                <c:pt idx="11">
                  <c:v>0.91669999999999996</c:v>
                </c:pt>
                <c:pt idx="12">
                  <c:v>1</c:v>
                </c:pt>
                <c:pt idx="13">
                  <c:v>2</c:v>
                </c:pt>
                <c:pt idx="14">
                  <c:v>3</c:v>
                </c:pt>
                <c:pt idx="15">
                  <c:v>4</c:v>
                </c:pt>
                <c:pt idx="16">
                  <c:v>5</c:v>
                </c:pt>
                <c:pt idx="17">
                  <c:v>6</c:v>
                </c:pt>
                <c:pt idx="18">
                  <c:v>7</c:v>
                </c:pt>
                <c:pt idx="19">
                  <c:v>8</c:v>
                </c:pt>
                <c:pt idx="20">
                  <c:v>9</c:v>
                </c:pt>
                <c:pt idx="21">
                  <c:v>10</c:v>
                </c:pt>
                <c:pt idx="22">
                  <c:v>11</c:v>
                </c:pt>
                <c:pt idx="23">
                  <c:v>12</c:v>
                </c:pt>
                <c:pt idx="24">
                  <c:v>13</c:v>
                </c:pt>
                <c:pt idx="25">
                  <c:v>14</c:v>
                </c:pt>
                <c:pt idx="26">
                  <c:v>15</c:v>
                </c:pt>
                <c:pt idx="27">
                  <c:v>16</c:v>
                </c:pt>
                <c:pt idx="28">
                  <c:v>17</c:v>
                </c:pt>
                <c:pt idx="29">
                  <c:v>18</c:v>
                </c:pt>
                <c:pt idx="30">
                  <c:v>19</c:v>
                </c:pt>
                <c:pt idx="31">
                  <c:v>20</c:v>
                </c:pt>
                <c:pt idx="32">
                  <c:v>21</c:v>
                </c:pt>
                <c:pt idx="33">
                  <c:v>22</c:v>
                </c:pt>
                <c:pt idx="34">
                  <c:v>23</c:v>
                </c:pt>
                <c:pt idx="35">
                  <c:v>24</c:v>
                </c:pt>
                <c:pt idx="36">
                  <c:v>25</c:v>
                </c:pt>
                <c:pt idx="37">
                  <c:v>26</c:v>
                </c:pt>
                <c:pt idx="38">
                  <c:v>27</c:v>
                </c:pt>
                <c:pt idx="39">
                  <c:v>28</c:v>
                </c:pt>
                <c:pt idx="40">
                  <c:v>29</c:v>
                </c:pt>
              </c:numCache>
            </c:numRef>
          </c:xVal>
          <c:yVal>
            <c:numRef>
              <c:f>Sheet1!$C$2:$C$42</c:f>
              <c:numCache>
                <c:formatCode>General</c:formatCode>
                <c:ptCount val="41"/>
                <c:pt idx="0">
                  <c:v>100</c:v>
                </c:pt>
                <c:pt idx="1">
                  <c:v>79.415999999999997</c:v>
                </c:pt>
                <c:pt idx="2">
                  <c:v>75.45</c:v>
                </c:pt>
                <c:pt idx="3">
                  <c:v>72.826999999999998</c:v>
                </c:pt>
                <c:pt idx="4">
                  <c:v>70.912000000000006</c:v>
                </c:pt>
                <c:pt idx="5">
                  <c:v>69.706000000000003</c:v>
                </c:pt>
                <c:pt idx="6">
                  <c:v>68.855000000000004</c:v>
                </c:pt>
                <c:pt idx="7">
                  <c:v>67.787999999999997</c:v>
                </c:pt>
                <c:pt idx="8">
                  <c:v>67.218000000000004</c:v>
                </c:pt>
                <c:pt idx="9">
                  <c:v>66.506</c:v>
                </c:pt>
                <c:pt idx="10">
                  <c:v>66.078999999999994</c:v>
                </c:pt>
                <c:pt idx="11">
                  <c:v>65.367000000000004</c:v>
                </c:pt>
                <c:pt idx="12">
                  <c:v>64.584000000000003</c:v>
                </c:pt>
                <c:pt idx="13">
                  <c:v>57.34</c:v>
                </c:pt>
                <c:pt idx="14">
                  <c:v>53.206000000000003</c:v>
                </c:pt>
                <c:pt idx="15">
                  <c:v>49.264000000000003</c:v>
                </c:pt>
                <c:pt idx="16">
                  <c:v>46.741</c:v>
                </c:pt>
                <c:pt idx="17">
                  <c:v>44.194000000000003</c:v>
                </c:pt>
                <c:pt idx="18">
                  <c:v>42.158000000000001</c:v>
                </c:pt>
                <c:pt idx="19">
                  <c:v>39.423000000000002</c:v>
                </c:pt>
                <c:pt idx="20">
                  <c:v>36.646000000000001</c:v>
                </c:pt>
                <c:pt idx="21">
                  <c:v>34.454999999999998</c:v>
                </c:pt>
                <c:pt idx="22">
                  <c:v>32.643999999999998</c:v>
                </c:pt>
                <c:pt idx="23">
                  <c:v>31.442</c:v>
                </c:pt>
                <c:pt idx="24">
                  <c:v>29.64</c:v>
                </c:pt>
                <c:pt idx="25">
                  <c:v>28.356000000000002</c:v>
                </c:pt>
                <c:pt idx="26">
                  <c:v>26.495999999999999</c:v>
                </c:pt>
                <c:pt idx="27">
                  <c:v>24.870999999999999</c:v>
                </c:pt>
                <c:pt idx="28">
                  <c:v>24.167000000000002</c:v>
                </c:pt>
                <c:pt idx="29">
                  <c:v>23.349</c:v>
                </c:pt>
                <c:pt idx="30">
                  <c:v>21.617000000000001</c:v>
                </c:pt>
                <c:pt idx="31">
                  <c:v>20.82</c:v>
                </c:pt>
                <c:pt idx="32">
                  <c:v>19.045000000000002</c:v>
                </c:pt>
                <c:pt idx="33">
                  <c:v>17.597999999999999</c:v>
                </c:pt>
                <c:pt idx="34">
                  <c:v>#N/A</c:v>
                </c:pt>
                <c:pt idx="35">
                  <c:v>#N/A</c:v>
                </c:pt>
                <c:pt idx="36">
                  <c:v>#N/A</c:v>
                </c:pt>
                <c:pt idx="37">
                  <c:v>#N/A</c:v>
                </c:pt>
                <c:pt idx="38">
                  <c:v>#N/A</c:v>
                </c:pt>
                <c:pt idx="39">
                  <c:v>#N/A</c:v>
                </c:pt>
                <c:pt idx="40">
                  <c:v>#N/A</c:v>
                </c:pt>
              </c:numCache>
            </c:numRef>
          </c:yVal>
          <c:smooth val="0"/>
          <c:extLst>
            <c:ext xmlns:c16="http://schemas.microsoft.com/office/drawing/2014/chart" uri="{C3380CC4-5D6E-409C-BE32-E72D297353CC}">
              <c16:uniqueId val="{00000001-D005-4E1D-B51D-86DD5CAD09D6}"/>
            </c:ext>
          </c:extLst>
        </c:ser>
        <c:ser>
          <c:idx val="2"/>
          <c:order val="2"/>
          <c:tx>
            <c:strRef>
              <c:f>Sheet1!$D$1</c:f>
              <c:strCache>
                <c:ptCount val="1"/>
                <c:pt idx="0">
                  <c:v>2004-6/2016 (N=972)</c:v>
                </c:pt>
              </c:strCache>
            </c:strRef>
          </c:tx>
          <c:spPr>
            <a:ln w="41275">
              <a:solidFill>
                <a:srgbClr val="00B050"/>
              </a:solidFill>
              <a:prstDash val="solid"/>
            </a:ln>
          </c:spPr>
          <c:marker>
            <c:symbol val="none"/>
          </c:marker>
          <c:xVal>
            <c:numRef>
              <c:f>Sheet1!$A$2:$A$42</c:f>
              <c:numCache>
                <c:formatCode>General</c:formatCode>
                <c:ptCount val="41"/>
                <c:pt idx="0">
                  <c:v>0</c:v>
                </c:pt>
                <c:pt idx="1">
                  <c:v>8.3299999999999999E-2</c:v>
                </c:pt>
                <c:pt idx="2">
                  <c:v>0.16669999999999999</c:v>
                </c:pt>
                <c:pt idx="3">
                  <c:v>0.25</c:v>
                </c:pt>
                <c:pt idx="4">
                  <c:v>0.33329999999999999</c:v>
                </c:pt>
                <c:pt idx="5">
                  <c:v>0.41670000000000001</c:v>
                </c:pt>
                <c:pt idx="6">
                  <c:v>0.5</c:v>
                </c:pt>
                <c:pt idx="7">
                  <c:v>0.58330000000000004</c:v>
                </c:pt>
                <c:pt idx="8">
                  <c:v>0.66669999999999996</c:v>
                </c:pt>
                <c:pt idx="9">
                  <c:v>0.75</c:v>
                </c:pt>
                <c:pt idx="10">
                  <c:v>0.83330000000000004</c:v>
                </c:pt>
                <c:pt idx="11">
                  <c:v>0.91669999999999996</c:v>
                </c:pt>
                <c:pt idx="12">
                  <c:v>1</c:v>
                </c:pt>
                <c:pt idx="13">
                  <c:v>2</c:v>
                </c:pt>
                <c:pt idx="14">
                  <c:v>3</c:v>
                </c:pt>
                <c:pt idx="15">
                  <c:v>4</c:v>
                </c:pt>
                <c:pt idx="16">
                  <c:v>5</c:v>
                </c:pt>
                <c:pt idx="17">
                  <c:v>6</c:v>
                </c:pt>
                <c:pt idx="18">
                  <c:v>7</c:v>
                </c:pt>
                <c:pt idx="19">
                  <c:v>8</c:v>
                </c:pt>
                <c:pt idx="20">
                  <c:v>9</c:v>
                </c:pt>
                <c:pt idx="21">
                  <c:v>10</c:v>
                </c:pt>
                <c:pt idx="22">
                  <c:v>11</c:v>
                </c:pt>
                <c:pt idx="23">
                  <c:v>12</c:v>
                </c:pt>
                <c:pt idx="24">
                  <c:v>13</c:v>
                </c:pt>
                <c:pt idx="25">
                  <c:v>14</c:v>
                </c:pt>
                <c:pt idx="26">
                  <c:v>15</c:v>
                </c:pt>
                <c:pt idx="27">
                  <c:v>16</c:v>
                </c:pt>
                <c:pt idx="28">
                  <c:v>17</c:v>
                </c:pt>
                <c:pt idx="29">
                  <c:v>18</c:v>
                </c:pt>
                <c:pt idx="30">
                  <c:v>19</c:v>
                </c:pt>
                <c:pt idx="31">
                  <c:v>20</c:v>
                </c:pt>
                <c:pt idx="32">
                  <c:v>21</c:v>
                </c:pt>
                <c:pt idx="33">
                  <c:v>22</c:v>
                </c:pt>
                <c:pt idx="34">
                  <c:v>23</c:v>
                </c:pt>
                <c:pt idx="35">
                  <c:v>24</c:v>
                </c:pt>
                <c:pt idx="36">
                  <c:v>25</c:v>
                </c:pt>
                <c:pt idx="37">
                  <c:v>26</c:v>
                </c:pt>
                <c:pt idx="38">
                  <c:v>27</c:v>
                </c:pt>
                <c:pt idx="39">
                  <c:v>28</c:v>
                </c:pt>
                <c:pt idx="40">
                  <c:v>29</c:v>
                </c:pt>
              </c:numCache>
            </c:numRef>
          </c:xVal>
          <c:yVal>
            <c:numRef>
              <c:f>Sheet1!$D$2:$D$42</c:f>
              <c:numCache>
                <c:formatCode>General</c:formatCode>
                <c:ptCount val="41"/>
                <c:pt idx="0">
                  <c:v>100</c:v>
                </c:pt>
                <c:pt idx="1">
                  <c:v>83.094999999999999</c:v>
                </c:pt>
                <c:pt idx="2">
                  <c:v>79.661000000000001</c:v>
                </c:pt>
                <c:pt idx="3">
                  <c:v>76.941000000000003</c:v>
                </c:pt>
                <c:pt idx="4">
                  <c:v>75.263999999999996</c:v>
                </c:pt>
                <c:pt idx="5">
                  <c:v>74.111000000000004</c:v>
                </c:pt>
                <c:pt idx="6">
                  <c:v>73.165000000000006</c:v>
                </c:pt>
                <c:pt idx="7">
                  <c:v>72.638000000000005</c:v>
                </c:pt>
                <c:pt idx="8">
                  <c:v>71.900000000000006</c:v>
                </c:pt>
                <c:pt idx="9">
                  <c:v>71.478999999999999</c:v>
                </c:pt>
                <c:pt idx="10">
                  <c:v>70.741</c:v>
                </c:pt>
                <c:pt idx="11">
                  <c:v>70.001999999999995</c:v>
                </c:pt>
                <c:pt idx="12">
                  <c:v>69.262</c:v>
                </c:pt>
                <c:pt idx="13">
                  <c:v>62.277000000000001</c:v>
                </c:pt>
                <c:pt idx="14">
                  <c:v>57.802999999999997</c:v>
                </c:pt>
                <c:pt idx="15">
                  <c:v>54.569000000000003</c:v>
                </c:pt>
                <c:pt idx="16">
                  <c:v>52.122999999999998</c:v>
                </c:pt>
                <c:pt idx="17">
                  <c:v>49.008000000000003</c:v>
                </c:pt>
                <c:pt idx="18">
                  <c:v>46.820999999999998</c:v>
                </c:pt>
                <c:pt idx="19">
                  <c:v>44.368000000000002</c:v>
                </c:pt>
                <c:pt idx="20">
                  <c:v>42.957000000000001</c:v>
                </c:pt>
                <c:pt idx="21">
                  <c:v>38.594999999999999</c:v>
                </c:pt>
                <c:pt idx="22">
                  <c:v>36.548999999999999</c:v>
                </c:pt>
                <c:pt idx="23">
                  <c:v>33.881999999999998</c:v>
                </c:pt>
                <c:pt idx="24">
                  <c:v>#N/A</c:v>
                </c:pt>
                <c:pt idx="25">
                  <c:v>#N/A</c:v>
                </c:pt>
                <c:pt idx="26">
                  <c:v>#N/A</c:v>
                </c:pt>
                <c:pt idx="27">
                  <c:v>#N/A</c:v>
                </c:pt>
                <c:pt idx="28">
                  <c:v>#N/A</c:v>
                </c:pt>
                <c:pt idx="29">
                  <c:v>#N/A</c:v>
                </c:pt>
                <c:pt idx="30">
                  <c:v>#N/A</c:v>
                </c:pt>
                <c:pt idx="31">
                  <c:v>#N/A</c:v>
                </c:pt>
                <c:pt idx="32">
                  <c:v>#N/A</c:v>
                </c:pt>
                <c:pt idx="33">
                  <c:v>#N/A</c:v>
                </c:pt>
                <c:pt idx="34">
                  <c:v>#N/A</c:v>
                </c:pt>
                <c:pt idx="35">
                  <c:v>#N/A</c:v>
                </c:pt>
                <c:pt idx="36">
                  <c:v>#N/A</c:v>
                </c:pt>
                <c:pt idx="37">
                  <c:v>#N/A</c:v>
                </c:pt>
                <c:pt idx="38">
                  <c:v>#N/A</c:v>
                </c:pt>
                <c:pt idx="39">
                  <c:v>#N/A</c:v>
                </c:pt>
                <c:pt idx="40">
                  <c:v>#N/A</c:v>
                </c:pt>
              </c:numCache>
            </c:numRef>
          </c:yVal>
          <c:smooth val="0"/>
          <c:extLst>
            <c:ext xmlns:c16="http://schemas.microsoft.com/office/drawing/2014/chart" uri="{C3380CC4-5D6E-409C-BE32-E72D297353CC}">
              <c16:uniqueId val="{00000002-D005-4E1D-B51D-86DD5CAD09D6}"/>
            </c:ext>
          </c:extLst>
        </c:ser>
        <c:dLbls>
          <c:showLegendKey val="0"/>
          <c:showVal val="0"/>
          <c:showCatName val="0"/>
          <c:showSerName val="0"/>
          <c:showPercent val="0"/>
          <c:showBubbleSize val="0"/>
        </c:dLbls>
        <c:axId val="558766136"/>
        <c:axId val="273391312"/>
      </c:scatterChart>
      <c:valAx>
        <c:axId val="558766136"/>
        <c:scaling>
          <c:orientation val="minMax"/>
          <c:max val="21"/>
          <c:min val="0"/>
        </c:scaling>
        <c:delete val="0"/>
        <c:axPos val="b"/>
        <c:title>
          <c:tx>
            <c:rich>
              <a:bodyPr/>
              <a:lstStyle/>
              <a:p>
                <a:pPr>
                  <a:defRPr sz="1700">
                    <a:solidFill>
                      <a:schemeClr val="bg2"/>
                    </a:solidFill>
                  </a:defRPr>
                </a:pPr>
                <a:r>
                  <a:rPr lang="en-US" sz="1700" dirty="0" smtClean="0">
                    <a:solidFill>
                      <a:schemeClr val="bg2"/>
                    </a:solidFill>
                  </a:rPr>
                  <a:t>Years</a:t>
                </a:r>
                <a:endParaRPr lang="en-US" sz="1700" dirty="0">
                  <a:solidFill>
                    <a:schemeClr val="bg2"/>
                  </a:solidFill>
                </a:endParaRPr>
              </a:p>
            </c:rich>
          </c:tx>
          <c:layout/>
          <c:overlay val="0"/>
        </c:title>
        <c:numFmt formatCode="#,##0" sourceLinked="0"/>
        <c:majorTickMark val="out"/>
        <c:minorTickMark val="none"/>
        <c:tickLblPos val="nextTo"/>
        <c:spPr>
          <a:ln>
            <a:solidFill>
              <a:schemeClr val="bg2"/>
            </a:solidFill>
          </a:ln>
        </c:spPr>
        <c:txPr>
          <a:bodyPr rot="0"/>
          <a:lstStyle/>
          <a:p>
            <a:pPr>
              <a:defRPr sz="1500" b="1">
                <a:solidFill>
                  <a:schemeClr val="bg2"/>
                </a:solidFill>
              </a:defRPr>
            </a:pPr>
            <a:endParaRPr lang="en-US"/>
          </a:p>
        </c:txPr>
        <c:crossAx val="273391312"/>
        <c:crosses val="autoZero"/>
        <c:crossBetween val="midCat"/>
        <c:majorUnit val="1"/>
      </c:valAx>
      <c:valAx>
        <c:axId val="273391312"/>
        <c:scaling>
          <c:orientation val="minMax"/>
          <c:max val="100"/>
        </c:scaling>
        <c:delete val="0"/>
        <c:axPos val="l"/>
        <c:majorGridlines>
          <c:spPr>
            <a:ln>
              <a:solidFill>
                <a:schemeClr val="bg2"/>
              </a:solidFill>
              <a:prstDash val="sysDash"/>
            </a:ln>
          </c:spPr>
        </c:majorGridlines>
        <c:title>
          <c:tx>
            <c:rich>
              <a:bodyPr rot="-5400000" vert="horz"/>
              <a:lstStyle/>
              <a:p>
                <a:pPr>
                  <a:defRPr sz="1700">
                    <a:solidFill>
                      <a:schemeClr val="bg2"/>
                    </a:solidFill>
                  </a:defRPr>
                </a:pPr>
                <a:r>
                  <a:rPr lang="en-US" sz="1700" b="1" i="0" baseline="0" dirty="0" smtClean="0">
                    <a:solidFill>
                      <a:schemeClr val="bg2"/>
                    </a:solidFill>
                  </a:rPr>
                  <a:t>Survival (%)</a:t>
                </a:r>
                <a:endParaRPr lang="en-US" sz="1700" b="1" i="0" baseline="0" dirty="0">
                  <a:solidFill>
                    <a:schemeClr val="bg2"/>
                  </a:solidFill>
                </a:endParaRPr>
              </a:p>
            </c:rich>
          </c:tx>
          <c:layout/>
          <c:overlay val="0"/>
        </c:title>
        <c:numFmt formatCode="General" sourceLinked="1"/>
        <c:majorTickMark val="out"/>
        <c:minorTickMark val="none"/>
        <c:tickLblPos val="nextTo"/>
        <c:spPr>
          <a:ln>
            <a:solidFill>
              <a:schemeClr val="bg2"/>
            </a:solidFill>
          </a:ln>
        </c:spPr>
        <c:txPr>
          <a:bodyPr/>
          <a:lstStyle/>
          <a:p>
            <a:pPr>
              <a:defRPr sz="1500" b="1">
                <a:solidFill>
                  <a:schemeClr val="bg2"/>
                </a:solidFill>
              </a:defRPr>
            </a:pPr>
            <a:endParaRPr lang="en-US"/>
          </a:p>
        </c:txPr>
        <c:crossAx val="558766136"/>
        <c:crosses val="autoZero"/>
        <c:crossBetween val="midCat"/>
        <c:majorUnit val="25"/>
      </c:valAx>
      <c:spPr>
        <a:noFill/>
        <a:ln>
          <a:solidFill>
            <a:schemeClr val="bg2"/>
          </a:solidFill>
        </a:ln>
      </c:spPr>
    </c:plotArea>
    <c:legend>
      <c:legendPos val="r"/>
      <c:layout>
        <c:manualLayout>
          <c:xMode val="edge"/>
          <c:yMode val="edge"/>
          <c:x val="0.67092177084059179"/>
          <c:y val="0.30367679456658503"/>
          <c:w val="0.27488200589970502"/>
          <c:h val="0.210669853693841"/>
        </c:manualLayout>
      </c:layout>
      <c:overlay val="1"/>
      <c:spPr>
        <a:solidFill>
          <a:schemeClr val="tx1"/>
        </a:solidFill>
        <a:ln>
          <a:solidFill>
            <a:schemeClr val="bg2"/>
          </a:solidFill>
        </a:ln>
      </c:spPr>
      <c:txPr>
        <a:bodyPr/>
        <a:lstStyle/>
        <a:p>
          <a:pPr>
            <a:defRPr sz="1400" b="1">
              <a:solidFill>
                <a:schemeClr val="bg2"/>
              </a:solidFill>
            </a:defRPr>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1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9.6799293893573043E-2"/>
          <c:y val="3.359046916010499E-2"/>
          <c:w val="0.87737962511323264"/>
          <c:h val="0.84105499507874015"/>
        </c:manualLayout>
      </c:layout>
      <c:scatterChart>
        <c:scatterStyle val="lineMarker"/>
        <c:varyColors val="0"/>
        <c:ser>
          <c:idx val="0"/>
          <c:order val="0"/>
          <c:tx>
            <c:strRef>
              <c:f>Sheet1!$B$1</c:f>
              <c:strCache>
                <c:ptCount val="1"/>
                <c:pt idx="0">
                  <c:v>PH-not IPAH (N=1,036)</c:v>
                </c:pt>
              </c:strCache>
            </c:strRef>
          </c:tx>
          <c:spPr>
            <a:ln w="41275">
              <a:solidFill>
                <a:srgbClr val="FF0000"/>
              </a:solidFill>
            </a:ln>
          </c:spPr>
          <c:marker>
            <c:symbol val="none"/>
          </c:marker>
          <c:xVal>
            <c:numRef>
              <c:f>Sheet1!$A$2:$A$33</c:f>
              <c:numCache>
                <c:formatCode>General</c:formatCode>
                <c:ptCount val="32"/>
                <c:pt idx="0">
                  <c:v>0</c:v>
                </c:pt>
                <c:pt idx="1">
                  <c:v>8.3299999999999999E-2</c:v>
                </c:pt>
                <c:pt idx="2">
                  <c:v>0.16669999999999999</c:v>
                </c:pt>
                <c:pt idx="3">
                  <c:v>0.25</c:v>
                </c:pt>
                <c:pt idx="4">
                  <c:v>0.33329999999999999</c:v>
                </c:pt>
                <c:pt idx="5">
                  <c:v>0.41670000000000001</c:v>
                </c:pt>
                <c:pt idx="6">
                  <c:v>0.5</c:v>
                </c:pt>
                <c:pt idx="7">
                  <c:v>0.58330000000000004</c:v>
                </c:pt>
                <c:pt idx="8">
                  <c:v>0.66669999999999996</c:v>
                </c:pt>
                <c:pt idx="9">
                  <c:v>0.75</c:v>
                </c:pt>
                <c:pt idx="10">
                  <c:v>0.83330000000000004</c:v>
                </c:pt>
                <c:pt idx="11">
                  <c:v>0.91669999999999996</c:v>
                </c:pt>
                <c:pt idx="12">
                  <c:v>1</c:v>
                </c:pt>
                <c:pt idx="13">
                  <c:v>2</c:v>
                </c:pt>
                <c:pt idx="14">
                  <c:v>3</c:v>
                </c:pt>
                <c:pt idx="15">
                  <c:v>4</c:v>
                </c:pt>
                <c:pt idx="16">
                  <c:v>5</c:v>
                </c:pt>
                <c:pt idx="17">
                  <c:v>6</c:v>
                </c:pt>
                <c:pt idx="18">
                  <c:v>7</c:v>
                </c:pt>
                <c:pt idx="19">
                  <c:v>8</c:v>
                </c:pt>
                <c:pt idx="20">
                  <c:v>9</c:v>
                </c:pt>
                <c:pt idx="21">
                  <c:v>10</c:v>
                </c:pt>
                <c:pt idx="22">
                  <c:v>11</c:v>
                </c:pt>
                <c:pt idx="23">
                  <c:v>12</c:v>
                </c:pt>
                <c:pt idx="24">
                  <c:v>13</c:v>
                </c:pt>
                <c:pt idx="25">
                  <c:v>14</c:v>
                </c:pt>
                <c:pt idx="26">
                  <c:v>15</c:v>
                </c:pt>
                <c:pt idx="27">
                  <c:v>16</c:v>
                </c:pt>
                <c:pt idx="28">
                  <c:v>17</c:v>
                </c:pt>
                <c:pt idx="29">
                  <c:v>18</c:v>
                </c:pt>
                <c:pt idx="30">
                  <c:v>19</c:v>
                </c:pt>
                <c:pt idx="31">
                  <c:v>20</c:v>
                </c:pt>
              </c:numCache>
            </c:numRef>
          </c:xVal>
          <c:yVal>
            <c:numRef>
              <c:f>Sheet1!$B$2:$B$33</c:f>
              <c:numCache>
                <c:formatCode>General</c:formatCode>
                <c:ptCount val="32"/>
                <c:pt idx="0">
                  <c:v>100</c:v>
                </c:pt>
                <c:pt idx="1">
                  <c:v>79.234999999999999</c:v>
                </c:pt>
                <c:pt idx="2">
                  <c:v>75.429000000000002</c:v>
                </c:pt>
                <c:pt idx="3">
                  <c:v>72.787000000000006</c:v>
                </c:pt>
                <c:pt idx="4">
                  <c:v>71.221999999999994</c:v>
                </c:pt>
                <c:pt idx="5">
                  <c:v>69.95</c:v>
                </c:pt>
                <c:pt idx="6">
                  <c:v>69.460999999999999</c:v>
                </c:pt>
                <c:pt idx="7">
                  <c:v>68.284000000000006</c:v>
                </c:pt>
                <c:pt idx="8">
                  <c:v>67.793000000000006</c:v>
                </c:pt>
                <c:pt idx="9">
                  <c:v>66.81</c:v>
                </c:pt>
                <c:pt idx="10">
                  <c:v>66.221000000000004</c:v>
                </c:pt>
                <c:pt idx="11">
                  <c:v>66.024000000000001</c:v>
                </c:pt>
                <c:pt idx="12">
                  <c:v>65.334000000000003</c:v>
                </c:pt>
                <c:pt idx="13">
                  <c:v>58.502000000000002</c:v>
                </c:pt>
                <c:pt idx="14">
                  <c:v>55.262999999999998</c:v>
                </c:pt>
                <c:pt idx="15">
                  <c:v>52.347000000000001</c:v>
                </c:pt>
                <c:pt idx="16">
                  <c:v>49.869</c:v>
                </c:pt>
                <c:pt idx="17">
                  <c:v>47.436</c:v>
                </c:pt>
                <c:pt idx="18">
                  <c:v>44.817</c:v>
                </c:pt>
                <c:pt idx="19">
                  <c:v>42.48</c:v>
                </c:pt>
                <c:pt idx="20">
                  <c:v>39.871000000000002</c:v>
                </c:pt>
                <c:pt idx="21">
                  <c:v>37.549999999999997</c:v>
                </c:pt>
                <c:pt idx="22">
                  <c:v>35.424999999999997</c:v>
                </c:pt>
                <c:pt idx="23">
                  <c:v>33.786999999999999</c:v>
                </c:pt>
                <c:pt idx="24">
                  <c:v>31.241</c:v>
                </c:pt>
                <c:pt idx="25">
                  <c:v>29.875</c:v>
                </c:pt>
                <c:pt idx="26">
                  <c:v>28.021999999999998</c:v>
                </c:pt>
                <c:pt idx="27">
                  <c:v>25.692</c:v>
                </c:pt>
                <c:pt idx="28">
                  <c:v>24.635999999999999</c:v>
                </c:pt>
                <c:pt idx="29">
                  <c:v>23.917999999999999</c:v>
                </c:pt>
                <c:pt idx="30">
                  <c:v>22.138999999999999</c:v>
                </c:pt>
                <c:pt idx="31">
                  <c:v>21.329000000000001</c:v>
                </c:pt>
              </c:numCache>
            </c:numRef>
          </c:yVal>
          <c:smooth val="0"/>
          <c:extLst>
            <c:ext xmlns:c16="http://schemas.microsoft.com/office/drawing/2014/chart" uri="{C3380CC4-5D6E-409C-BE32-E72D297353CC}">
              <c16:uniqueId val="{00000000-C68C-4CF8-A7C8-1662158F6FA4}"/>
            </c:ext>
          </c:extLst>
        </c:ser>
        <c:ser>
          <c:idx val="1"/>
          <c:order val="1"/>
          <c:tx>
            <c:strRef>
              <c:f>Sheet1!$C$1</c:f>
              <c:strCache>
                <c:ptCount val="1"/>
                <c:pt idx="0">
                  <c:v>IPAH (N=732)</c:v>
                </c:pt>
              </c:strCache>
            </c:strRef>
          </c:tx>
          <c:spPr>
            <a:ln w="41275">
              <a:solidFill>
                <a:schemeClr val="bg1">
                  <a:lumMod val="50000"/>
                  <a:lumOff val="50000"/>
                </a:schemeClr>
              </a:solidFill>
            </a:ln>
          </c:spPr>
          <c:marker>
            <c:symbol val="none"/>
          </c:marker>
          <c:xVal>
            <c:numRef>
              <c:f>Sheet1!$A$2:$A$33</c:f>
              <c:numCache>
                <c:formatCode>General</c:formatCode>
                <c:ptCount val="32"/>
                <c:pt idx="0">
                  <c:v>0</c:v>
                </c:pt>
                <c:pt idx="1">
                  <c:v>8.3299999999999999E-2</c:v>
                </c:pt>
                <c:pt idx="2">
                  <c:v>0.16669999999999999</c:v>
                </c:pt>
                <c:pt idx="3">
                  <c:v>0.25</c:v>
                </c:pt>
                <c:pt idx="4">
                  <c:v>0.33329999999999999</c:v>
                </c:pt>
                <c:pt idx="5">
                  <c:v>0.41670000000000001</c:v>
                </c:pt>
                <c:pt idx="6">
                  <c:v>0.5</c:v>
                </c:pt>
                <c:pt idx="7">
                  <c:v>0.58330000000000004</c:v>
                </c:pt>
                <c:pt idx="8">
                  <c:v>0.66669999999999996</c:v>
                </c:pt>
                <c:pt idx="9">
                  <c:v>0.75</c:v>
                </c:pt>
                <c:pt idx="10">
                  <c:v>0.83330000000000004</c:v>
                </c:pt>
                <c:pt idx="11">
                  <c:v>0.91669999999999996</c:v>
                </c:pt>
                <c:pt idx="12">
                  <c:v>1</c:v>
                </c:pt>
                <c:pt idx="13">
                  <c:v>2</c:v>
                </c:pt>
                <c:pt idx="14">
                  <c:v>3</c:v>
                </c:pt>
                <c:pt idx="15">
                  <c:v>4</c:v>
                </c:pt>
                <c:pt idx="16">
                  <c:v>5</c:v>
                </c:pt>
                <c:pt idx="17">
                  <c:v>6</c:v>
                </c:pt>
                <c:pt idx="18">
                  <c:v>7</c:v>
                </c:pt>
                <c:pt idx="19">
                  <c:v>8</c:v>
                </c:pt>
                <c:pt idx="20">
                  <c:v>9</c:v>
                </c:pt>
                <c:pt idx="21">
                  <c:v>10</c:v>
                </c:pt>
                <c:pt idx="22">
                  <c:v>11</c:v>
                </c:pt>
                <c:pt idx="23">
                  <c:v>12</c:v>
                </c:pt>
                <c:pt idx="24">
                  <c:v>13</c:v>
                </c:pt>
                <c:pt idx="25">
                  <c:v>14</c:v>
                </c:pt>
                <c:pt idx="26">
                  <c:v>15</c:v>
                </c:pt>
                <c:pt idx="27">
                  <c:v>16</c:v>
                </c:pt>
                <c:pt idx="28">
                  <c:v>17</c:v>
                </c:pt>
                <c:pt idx="29">
                  <c:v>18</c:v>
                </c:pt>
                <c:pt idx="30">
                  <c:v>19</c:v>
                </c:pt>
                <c:pt idx="31">
                  <c:v>20</c:v>
                </c:pt>
              </c:numCache>
            </c:numRef>
          </c:xVal>
          <c:yVal>
            <c:numRef>
              <c:f>Sheet1!$C$2:$C$33</c:f>
              <c:numCache>
                <c:formatCode>General</c:formatCode>
                <c:ptCount val="32"/>
                <c:pt idx="0">
                  <c:v>100</c:v>
                </c:pt>
                <c:pt idx="1">
                  <c:v>84.233999999999995</c:v>
                </c:pt>
                <c:pt idx="2">
                  <c:v>78.716999999999999</c:v>
                </c:pt>
                <c:pt idx="3">
                  <c:v>77.058000000000007</c:v>
                </c:pt>
                <c:pt idx="4">
                  <c:v>74.978999999999999</c:v>
                </c:pt>
                <c:pt idx="5">
                  <c:v>74.147000000000006</c:v>
                </c:pt>
                <c:pt idx="6">
                  <c:v>73.313000000000002</c:v>
                </c:pt>
                <c:pt idx="7">
                  <c:v>72.337999999999994</c:v>
                </c:pt>
                <c:pt idx="8">
                  <c:v>71.638999999999996</c:v>
                </c:pt>
                <c:pt idx="9">
                  <c:v>71.36</c:v>
                </c:pt>
                <c:pt idx="10">
                  <c:v>70.941000000000003</c:v>
                </c:pt>
                <c:pt idx="11">
                  <c:v>69.822000000000003</c:v>
                </c:pt>
                <c:pt idx="12">
                  <c:v>69.263000000000005</c:v>
                </c:pt>
                <c:pt idx="13">
                  <c:v>62.459000000000003</c:v>
                </c:pt>
                <c:pt idx="14">
                  <c:v>56.332999999999998</c:v>
                </c:pt>
                <c:pt idx="15">
                  <c:v>51.351999999999997</c:v>
                </c:pt>
                <c:pt idx="16">
                  <c:v>48.646000000000001</c:v>
                </c:pt>
                <c:pt idx="17">
                  <c:v>46.145000000000003</c:v>
                </c:pt>
                <c:pt idx="18">
                  <c:v>43.86</c:v>
                </c:pt>
                <c:pt idx="19">
                  <c:v>41.070999999999998</c:v>
                </c:pt>
                <c:pt idx="20">
                  <c:v>38.094000000000001</c:v>
                </c:pt>
                <c:pt idx="21">
                  <c:v>35.165999999999997</c:v>
                </c:pt>
                <c:pt idx="22">
                  <c:v>32.276000000000003</c:v>
                </c:pt>
                <c:pt idx="23">
                  <c:v>30.638000000000002</c:v>
                </c:pt>
                <c:pt idx="24">
                  <c:v>29.169</c:v>
                </c:pt>
                <c:pt idx="25">
                  <c:v>28.123000000000001</c:v>
                </c:pt>
                <c:pt idx="26">
                  <c:v>26.457000000000001</c:v>
                </c:pt>
                <c:pt idx="27">
                  <c:v>25.547000000000001</c:v>
                </c:pt>
                <c:pt idx="28">
                  <c:v>24.53</c:v>
                </c:pt>
                <c:pt idx="29">
                  <c:v>24.53</c:v>
                </c:pt>
                <c:pt idx="30">
                  <c:v>23.690999999999999</c:v>
                </c:pt>
                <c:pt idx="31">
                  <c:v>21.045000000000002</c:v>
                </c:pt>
              </c:numCache>
            </c:numRef>
          </c:yVal>
          <c:smooth val="0"/>
          <c:extLst>
            <c:ext xmlns:c16="http://schemas.microsoft.com/office/drawing/2014/chart" uri="{C3380CC4-5D6E-409C-BE32-E72D297353CC}">
              <c16:uniqueId val="{00000001-C68C-4CF8-A7C8-1662158F6FA4}"/>
            </c:ext>
          </c:extLst>
        </c:ser>
        <c:ser>
          <c:idx val="2"/>
          <c:order val="2"/>
          <c:tx>
            <c:strRef>
              <c:f>Sheet1!$D$1</c:f>
              <c:strCache>
                <c:ptCount val="1"/>
                <c:pt idx="0">
                  <c:v>CF (N=379)</c:v>
                </c:pt>
              </c:strCache>
            </c:strRef>
          </c:tx>
          <c:spPr>
            <a:ln w="41275">
              <a:solidFill>
                <a:srgbClr val="00B050"/>
              </a:solidFill>
            </a:ln>
          </c:spPr>
          <c:marker>
            <c:symbol val="none"/>
          </c:marker>
          <c:xVal>
            <c:numRef>
              <c:f>Sheet1!$A$2:$A$33</c:f>
              <c:numCache>
                <c:formatCode>General</c:formatCode>
                <c:ptCount val="32"/>
                <c:pt idx="0">
                  <c:v>0</c:v>
                </c:pt>
                <c:pt idx="1">
                  <c:v>8.3299999999999999E-2</c:v>
                </c:pt>
                <c:pt idx="2">
                  <c:v>0.16669999999999999</c:v>
                </c:pt>
                <c:pt idx="3">
                  <c:v>0.25</c:v>
                </c:pt>
                <c:pt idx="4">
                  <c:v>0.33329999999999999</c:v>
                </c:pt>
                <c:pt idx="5">
                  <c:v>0.41670000000000001</c:v>
                </c:pt>
                <c:pt idx="6">
                  <c:v>0.5</c:v>
                </c:pt>
                <c:pt idx="7">
                  <c:v>0.58330000000000004</c:v>
                </c:pt>
                <c:pt idx="8">
                  <c:v>0.66669999999999996</c:v>
                </c:pt>
                <c:pt idx="9">
                  <c:v>0.75</c:v>
                </c:pt>
                <c:pt idx="10">
                  <c:v>0.83330000000000004</c:v>
                </c:pt>
                <c:pt idx="11">
                  <c:v>0.91669999999999996</c:v>
                </c:pt>
                <c:pt idx="12">
                  <c:v>1</c:v>
                </c:pt>
                <c:pt idx="13">
                  <c:v>2</c:v>
                </c:pt>
                <c:pt idx="14">
                  <c:v>3</c:v>
                </c:pt>
                <c:pt idx="15">
                  <c:v>4</c:v>
                </c:pt>
                <c:pt idx="16">
                  <c:v>5</c:v>
                </c:pt>
                <c:pt idx="17">
                  <c:v>6</c:v>
                </c:pt>
                <c:pt idx="18">
                  <c:v>7</c:v>
                </c:pt>
                <c:pt idx="19">
                  <c:v>8</c:v>
                </c:pt>
                <c:pt idx="20">
                  <c:v>9</c:v>
                </c:pt>
                <c:pt idx="21">
                  <c:v>10</c:v>
                </c:pt>
                <c:pt idx="22">
                  <c:v>11</c:v>
                </c:pt>
                <c:pt idx="23">
                  <c:v>12</c:v>
                </c:pt>
                <c:pt idx="24">
                  <c:v>13</c:v>
                </c:pt>
                <c:pt idx="25">
                  <c:v>14</c:v>
                </c:pt>
                <c:pt idx="26">
                  <c:v>15</c:v>
                </c:pt>
                <c:pt idx="27">
                  <c:v>16</c:v>
                </c:pt>
                <c:pt idx="28">
                  <c:v>17</c:v>
                </c:pt>
                <c:pt idx="29">
                  <c:v>18</c:v>
                </c:pt>
                <c:pt idx="30">
                  <c:v>19</c:v>
                </c:pt>
                <c:pt idx="31">
                  <c:v>20</c:v>
                </c:pt>
              </c:numCache>
            </c:numRef>
          </c:xVal>
          <c:yVal>
            <c:numRef>
              <c:f>Sheet1!$D$2:$D$33</c:f>
              <c:numCache>
                <c:formatCode>General</c:formatCode>
                <c:ptCount val="32"/>
                <c:pt idx="0">
                  <c:v>100</c:v>
                </c:pt>
                <c:pt idx="1">
                  <c:v>84.158000000000001</c:v>
                </c:pt>
                <c:pt idx="2">
                  <c:v>80.718000000000004</c:v>
                </c:pt>
                <c:pt idx="3">
                  <c:v>77.807000000000002</c:v>
                </c:pt>
                <c:pt idx="4">
                  <c:v>76.748000000000005</c:v>
                </c:pt>
                <c:pt idx="5">
                  <c:v>74.366</c:v>
                </c:pt>
                <c:pt idx="6">
                  <c:v>74.366</c:v>
                </c:pt>
                <c:pt idx="7">
                  <c:v>73.570999999999998</c:v>
                </c:pt>
                <c:pt idx="8">
                  <c:v>73.039000000000001</c:v>
                </c:pt>
                <c:pt idx="9">
                  <c:v>72.507999999999996</c:v>
                </c:pt>
                <c:pt idx="10">
                  <c:v>72.242999999999995</c:v>
                </c:pt>
                <c:pt idx="11">
                  <c:v>71.977000000000004</c:v>
                </c:pt>
                <c:pt idx="12">
                  <c:v>70.649000000000001</c:v>
                </c:pt>
                <c:pt idx="13">
                  <c:v>66.644999999999996</c:v>
                </c:pt>
                <c:pt idx="14">
                  <c:v>60.457999999999998</c:v>
                </c:pt>
                <c:pt idx="15">
                  <c:v>55.186</c:v>
                </c:pt>
                <c:pt idx="16">
                  <c:v>51.765000000000001</c:v>
                </c:pt>
                <c:pt idx="17">
                  <c:v>50.311</c:v>
                </c:pt>
                <c:pt idx="18">
                  <c:v>47.661000000000001</c:v>
                </c:pt>
                <c:pt idx="19">
                  <c:v>44.633000000000003</c:v>
                </c:pt>
                <c:pt idx="20">
                  <c:v>40.887999999999998</c:v>
                </c:pt>
                <c:pt idx="21">
                  <c:v>38.585000000000001</c:v>
                </c:pt>
                <c:pt idx="22">
                  <c:v>36.259</c:v>
                </c:pt>
                <c:pt idx="23">
                  <c:v>35.222000000000001</c:v>
                </c:pt>
                <c:pt idx="24">
                  <c:v>33.762</c:v>
                </c:pt>
                <c:pt idx="25">
                  <c:v>31.542999999999999</c:v>
                </c:pt>
                <c:pt idx="26">
                  <c:v>29.628</c:v>
                </c:pt>
                <c:pt idx="27">
                  <c:v>28.827000000000002</c:v>
                </c:pt>
                <c:pt idx="28">
                  <c:v>27.959</c:v>
                </c:pt>
                <c:pt idx="29">
                  <c:v>26.155000000000001</c:v>
                </c:pt>
                <c:pt idx="30">
                  <c:v>25.149000000000001</c:v>
                </c:pt>
                <c:pt idx="31">
                  <c:v>25.149000000000001</c:v>
                </c:pt>
              </c:numCache>
            </c:numRef>
          </c:yVal>
          <c:smooth val="0"/>
          <c:extLst>
            <c:ext xmlns:c16="http://schemas.microsoft.com/office/drawing/2014/chart" uri="{C3380CC4-5D6E-409C-BE32-E72D297353CC}">
              <c16:uniqueId val="{00000002-C68C-4CF8-A7C8-1662158F6FA4}"/>
            </c:ext>
          </c:extLst>
        </c:ser>
        <c:ser>
          <c:idx val="3"/>
          <c:order val="3"/>
          <c:tx>
            <c:strRef>
              <c:f>Sheet1!$E$1</c:f>
              <c:strCache>
                <c:ptCount val="1"/>
                <c:pt idx="0">
                  <c:v>COPD (N=106)</c:v>
                </c:pt>
              </c:strCache>
            </c:strRef>
          </c:tx>
          <c:spPr>
            <a:ln w="41275">
              <a:solidFill>
                <a:srgbClr val="9966FF"/>
              </a:solidFill>
            </a:ln>
          </c:spPr>
          <c:marker>
            <c:symbol val="none"/>
          </c:marker>
          <c:xVal>
            <c:numRef>
              <c:f>Sheet1!$A$2:$A$33</c:f>
              <c:numCache>
                <c:formatCode>General</c:formatCode>
                <c:ptCount val="32"/>
                <c:pt idx="0">
                  <c:v>0</c:v>
                </c:pt>
                <c:pt idx="1">
                  <c:v>8.3299999999999999E-2</c:v>
                </c:pt>
                <c:pt idx="2">
                  <c:v>0.16669999999999999</c:v>
                </c:pt>
                <c:pt idx="3">
                  <c:v>0.25</c:v>
                </c:pt>
                <c:pt idx="4">
                  <c:v>0.33329999999999999</c:v>
                </c:pt>
                <c:pt idx="5">
                  <c:v>0.41670000000000001</c:v>
                </c:pt>
                <c:pt idx="6">
                  <c:v>0.5</c:v>
                </c:pt>
                <c:pt idx="7">
                  <c:v>0.58330000000000004</c:v>
                </c:pt>
                <c:pt idx="8">
                  <c:v>0.66669999999999996</c:v>
                </c:pt>
                <c:pt idx="9">
                  <c:v>0.75</c:v>
                </c:pt>
                <c:pt idx="10">
                  <c:v>0.83330000000000004</c:v>
                </c:pt>
                <c:pt idx="11">
                  <c:v>0.91669999999999996</c:v>
                </c:pt>
                <c:pt idx="12">
                  <c:v>1</c:v>
                </c:pt>
                <c:pt idx="13">
                  <c:v>2</c:v>
                </c:pt>
                <c:pt idx="14">
                  <c:v>3</c:v>
                </c:pt>
                <c:pt idx="15">
                  <c:v>4</c:v>
                </c:pt>
                <c:pt idx="16">
                  <c:v>5</c:v>
                </c:pt>
                <c:pt idx="17">
                  <c:v>6</c:v>
                </c:pt>
                <c:pt idx="18">
                  <c:v>7</c:v>
                </c:pt>
                <c:pt idx="19">
                  <c:v>8</c:v>
                </c:pt>
                <c:pt idx="20">
                  <c:v>9</c:v>
                </c:pt>
                <c:pt idx="21">
                  <c:v>10</c:v>
                </c:pt>
                <c:pt idx="22">
                  <c:v>11</c:v>
                </c:pt>
                <c:pt idx="23">
                  <c:v>12</c:v>
                </c:pt>
                <c:pt idx="24">
                  <c:v>13</c:v>
                </c:pt>
                <c:pt idx="25">
                  <c:v>14</c:v>
                </c:pt>
                <c:pt idx="26">
                  <c:v>15</c:v>
                </c:pt>
                <c:pt idx="27">
                  <c:v>16</c:v>
                </c:pt>
                <c:pt idx="28">
                  <c:v>17</c:v>
                </c:pt>
                <c:pt idx="29">
                  <c:v>18</c:v>
                </c:pt>
                <c:pt idx="30">
                  <c:v>19</c:v>
                </c:pt>
                <c:pt idx="31">
                  <c:v>20</c:v>
                </c:pt>
              </c:numCache>
            </c:numRef>
          </c:xVal>
          <c:yVal>
            <c:numRef>
              <c:f>Sheet1!$E$2:$E$33</c:f>
              <c:numCache>
                <c:formatCode>General</c:formatCode>
                <c:ptCount val="32"/>
                <c:pt idx="0">
                  <c:v>100</c:v>
                </c:pt>
                <c:pt idx="1">
                  <c:v>79.153000000000006</c:v>
                </c:pt>
                <c:pt idx="2">
                  <c:v>73.430999999999997</c:v>
                </c:pt>
                <c:pt idx="3">
                  <c:v>72.477000000000004</c:v>
                </c:pt>
                <c:pt idx="4">
                  <c:v>69.616</c:v>
                </c:pt>
                <c:pt idx="5">
                  <c:v>69.616</c:v>
                </c:pt>
                <c:pt idx="6">
                  <c:v>69.616</c:v>
                </c:pt>
                <c:pt idx="7">
                  <c:v>66.754999999999995</c:v>
                </c:pt>
                <c:pt idx="8">
                  <c:v>65.802000000000007</c:v>
                </c:pt>
                <c:pt idx="9">
                  <c:v>64.847999999999999</c:v>
                </c:pt>
                <c:pt idx="10">
                  <c:v>64.847999999999999</c:v>
                </c:pt>
                <c:pt idx="11">
                  <c:v>62.941000000000003</c:v>
                </c:pt>
                <c:pt idx="12">
                  <c:v>61.018999999999998</c:v>
                </c:pt>
                <c:pt idx="13">
                  <c:v>55.207000000000001</c:v>
                </c:pt>
                <c:pt idx="14">
                  <c:v>49.396000000000001</c:v>
                </c:pt>
                <c:pt idx="15">
                  <c:v>46.49</c:v>
                </c:pt>
                <c:pt idx="16">
                  <c:v>39.584000000000003</c:v>
                </c:pt>
                <c:pt idx="17">
                  <c:v>32.292000000000002</c:v>
                </c:pt>
                <c:pt idx="18">
                  <c:v>31.251000000000001</c:v>
                </c:pt>
                <c:pt idx="19">
                  <c:v>28.018000000000001</c:v>
                </c:pt>
                <c:pt idx="20">
                  <c:v>25.863</c:v>
                </c:pt>
                <c:pt idx="21">
                  <c:v>22.335999999999999</c:v>
                </c:pt>
                <c:pt idx="22">
                  <c:v>19.984999999999999</c:v>
                </c:pt>
                <c:pt idx="23">
                  <c:v>18.809000000000001</c:v>
                </c:pt>
                <c:pt idx="24">
                  <c:v>17.634</c:v>
                </c:pt>
                <c:pt idx="25">
                  <c:v>17.634</c:v>
                </c:pt>
                <c:pt idx="26">
                  <c:v>16.164000000000001</c:v>
                </c:pt>
                <c:pt idx="27">
                  <c:v>#N/A</c:v>
                </c:pt>
                <c:pt idx="28">
                  <c:v>#N/A</c:v>
                </c:pt>
                <c:pt idx="29">
                  <c:v>#N/A</c:v>
                </c:pt>
                <c:pt idx="30">
                  <c:v>#N/A</c:v>
                </c:pt>
                <c:pt idx="31">
                  <c:v>#N/A</c:v>
                </c:pt>
              </c:numCache>
            </c:numRef>
          </c:yVal>
          <c:smooth val="0"/>
          <c:extLst>
            <c:ext xmlns:c16="http://schemas.microsoft.com/office/drawing/2014/chart" uri="{C3380CC4-5D6E-409C-BE32-E72D297353CC}">
              <c16:uniqueId val="{00000003-C68C-4CF8-A7C8-1662158F6FA4}"/>
            </c:ext>
          </c:extLst>
        </c:ser>
        <c:ser>
          <c:idx val="4"/>
          <c:order val="4"/>
          <c:tx>
            <c:strRef>
              <c:f>Sheet1!$F$1</c:f>
              <c:strCache>
                <c:ptCount val="1"/>
                <c:pt idx="0">
                  <c:v>IIP (N=94)</c:v>
                </c:pt>
              </c:strCache>
            </c:strRef>
          </c:tx>
          <c:spPr>
            <a:ln w="41275">
              <a:solidFill>
                <a:srgbClr val="FF9900"/>
              </a:solidFill>
            </a:ln>
          </c:spPr>
          <c:marker>
            <c:symbol val="none"/>
          </c:marker>
          <c:xVal>
            <c:numRef>
              <c:f>Sheet1!$A$2:$A$33</c:f>
              <c:numCache>
                <c:formatCode>General</c:formatCode>
                <c:ptCount val="32"/>
                <c:pt idx="0">
                  <c:v>0</c:v>
                </c:pt>
                <c:pt idx="1">
                  <c:v>8.3299999999999999E-2</c:v>
                </c:pt>
                <c:pt idx="2">
                  <c:v>0.16669999999999999</c:v>
                </c:pt>
                <c:pt idx="3">
                  <c:v>0.25</c:v>
                </c:pt>
                <c:pt idx="4">
                  <c:v>0.33329999999999999</c:v>
                </c:pt>
                <c:pt idx="5">
                  <c:v>0.41670000000000001</c:v>
                </c:pt>
                <c:pt idx="6">
                  <c:v>0.5</c:v>
                </c:pt>
                <c:pt idx="7">
                  <c:v>0.58330000000000004</c:v>
                </c:pt>
                <c:pt idx="8">
                  <c:v>0.66669999999999996</c:v>
                </c:pt>
                <c:pt idx="9">
                  <c:v>0.75</c:v>
                </c:pt>
                <c:pt idx="10">
                  <c:v>0.83330000000000004</c:v>
                </c:pt>
                <c:pt idx="11">
                  <c:v>0.91669999999999996</c:v>
                </c:pt>
                <c:pt idx="12">
                  <c:v>1</c:v>
                </c:pt>
                <c:pt idx="13">
                  <c:v>2</c:v>
                </c:pt>
                <c:pt idx="14">
                  <c:v>3</c:v>
                </c:pt>
                <c:pt idx="15">
                  <c:v>4</c:v>
                </c:pt>
                <c:pt idx="16">
                  <c:v>5</c:v>
                </c:pt>
                <c:pt idx="17">
                  <c:v>6</c:v>
                </c:pt>
                <c:pt idx="18">
                  <c:v>7</c:v>
                </c:pt>
                <c:pt idx="19">
                  <c:v>8</c:v>
                </c:pt>
                <c:pt idx="20">
                  <c:v>9</c:v>
                </c:pt>
                <c:pt idx="21">
                  <c:v>10</c:v>
                </c:pt>
                <c:pt idx="22">
                  <c:v>11</c:v>
                </c:pt>
                <c:pt idx="23">
                  <c:v>12</c:v>
                </c:pt>
                <c:pt idx="24">
                  <c:v>13</c:v>
                </c:pt>
                <c:pt idx="25">
                  <c:v>14</c:v>
                </c:pt>
                <c:pt idx="26">
                  <c:v>15</c:v>
                </c:pt>
                <c:pt idx="27">
                  <c:v>16</c:v>
                </c:pt>
                <c:pt idx="28">
                  <c:v>17</c:v>
                </c:pt>
                <c:pt idx="29">
                  <c:v>18</c:v>
                </c:pt>
                <c:pt idx="30">
                  <c:v>19</c:v>
                </c:pt>
                <c:pt idx="31">
                  <c:v>20</c:v>
                </c:pt>
              </c:numCache>
            </c:numRef>
          </c:xVal>
          <c:yVal>
            <c:numRef>
              <c:f>Sheet1!$F$2:$F$33</c:f>
              <c:numCache>
                <c:formatCode>General</c:formatCode>
                <c:ptCount val="32"/>
                <c:pt idx="0">
                  <c:v>100</c:v>
                </c:pt>
                <c:pt idx="1">
                  <c:v>80.850999999999999</c:v>
                </c:pt>
                <c:pt idx="2">
                  <c:v>76.596000000000004</c:v>
                </c:pt>
                <c:pt idx="3">
                  <c:v>70.212999999999994</c:v>
                </c:pt>
                <c:pt idx="4">
                  <c:v>67.021000000000001</c:v>
                </c:pt>
                <c:pt idx="5">
                  <c:v>64.894000000000005</c:v>
                </c:pt>
                <c:pt idx="6">
                  <c:v>63.83</c:v>
                </c:pt>
                <c:pt idx="7">
                  <c:v>61.701999999999998</c:v>
                </c:pt>
                <c:pt idx="8">
                  <c:v>61.701999999999998</c:v>
                </c:pt>
                <c:pt idx="9">
                  <c:v>61.701999999999998</c:v>
                </c:pt>
                <c:pt idx="10">
                  <c:v>61.701999999999998</c:v>
                </c:pt>
                <c:pt idx="11">
                  <c:v>61.701999999999998</c:v>
                </c:pt>
                <c:pt idx="12">
                  <c:v>59.573999999999998</c:v>
                </c:pt>
                <c:pt idx="13">
                  <c:v>51.042000000000002</c:v>
                </c:pt>
                <c:pt idx="14">
                  <c:v>43.101999999999997</c:v>
                </c:pt>
                <c:pt idx="15">
                  <c:v>40.771999999999998</c:v>
                </c:pt>
                <c:pt idx="16">
                  <c:v>38.301000000000002</c:v>
                </c:pt>
                <c:pt idx="17">
                  <c:v>33.176000000000002</c:v>
                </c:pt>
                <c:pt idx="18">
                  <c:v>33.176000000000002</c:v>
                </c:pt>
                <c:pt idx="19">
                  <c:v>28.963000000000001</c:v>
                </c:pt>
                <c:pt idx="20">
                  <c:v>23.17</c:v>
                </c:pt>
                <c:pt idx="21">
                  <c:v>23.17</c:v>
                </c:pt>
                <c:pt idx="22">
                  <c:v>23.17</c:v>
                </c:pt>
                <c:pt idx="23">
                  <c:v>21.515000000000001</c:v>
                </c:pt>
                <c:pt idx="24">
                  <c:v>19.86</c:v>
                </c:pt>
                <c:pt idx="25">
                  <c:v>#N/A</c:v>
                </c:pt>
                <c:pt idx="26">
                  <c:v>#N/A</c:v>
                </c:pt>
                <c:pt idx="27">
                  <c:v>#N/A</c:v>
                </c:pt>
                <c:pt idx="28">
                  <c:v>#N/A</c:v>
                </c:pt>
                <c:pt idx="29">
                  <c:v>#N/A</c:v>
                </c:pt>
                <c:pt idx="30">
                  <c:v>#N/A</c:v>
                </c:pt>
                <c:pt idx="31">
                  <c:v>#N/A</c:v>
                </c:pt>
              </c:numCache>
            </c:numRef>
          </c:yVal>
          <c:smooth val="0"/>
          <c:extLst>
            <c:ext xmlns:c16="http://schemas.microsoft.com/office/drawing/2014/chart" uri="{C3380CC4-5D6E-409C-BE32-E72D297353CC}">
              <c16:uniqueId val="{00000004-C68C-4CF8-A7C8-1662158F6FA4}"/>
            </c:ext>
          </c:extLst>
        </c:ser>
        <c:dLbls>
          <c:showLegendKey val="0"/>
          <c:showVal val="0"/>
          <c:showCatName val="0"/>
          <c:showSerName val="0"/>
          <c:showPercent val="0"/>
          <c:showBubbleSize val="0"/>
        </c:dLbls>
        <c:axId val="514256744"/>
        <c:axId val="514257136"/>
      </c:scatterChart>
      <c:valAx>
        <c:axId val="514256744"/>
        <c:scaling>
          <c:orientation val="minMax"/>
          <c:max val="20"/>
          <c:min val="0"/>
        </c:scaling>
        <c:delete val="0"/>
        <c:axPos val="b"/>
        <c:title>
          <c:tx>
            <c:rich>
              <a:bodyPr/>
              <a:lstStyle/>
              <a:p>
                <a:pPr>
                  <a:defRPr sz="1700">
                    <a:solidFill>
                      <a:schemeClr val="bg2"/>
                    </a:solidFill>
                  </a:defRPr>
                </a:pPr>
                <a:r>
                  <a:rPr lang="en-US" sz="1700" dirty="0" smtClean="0">
                    <a:solidFill>
                      <a:schemeClr val="bg2"/>
                    </a:solidFill>
                  </a:rPr>
                  <a:t>Years</a:t>
                </a:r>
                <a:endParaRPr lang="en-US" sz="1700" dirty="0">
                  <a:solidFill>
                    <a:schemeClr val="bg2"/>
                  </a:solidFill>
                </a:endParaRPr>
              </a:p>
            </c:rich>
          </c:tx>
          <c:layout/>
          <c:overlay val="0"/>
        </c:title>
        <c:numFmt formatCode="#,##0" sourceLinked="0"/>
        <c:majorTickMark val="out"/>
        <c:minorTickMark val="none"/>
        <c:tickLblPos val="nextTo"/>
        <c:spPr>
          <a:ln>
            <a:solidFill>
              <a:schemeClr val="bg2"/>
            </a:solidFill>
          </a:ln>
        </c:spPr>
        <c:txPr>
          <a:bodyPr rot="0"/>
          <a:lstStyle/>
          <a:p>
            <a:pPr>
              <a:defRPr sz="1500" b="1">
                <a:solidFill>
                  <a:schemeClr val="bg2"/>
                </a:solidFill>
              </a:defRPr>
            </a:pPr>
            <a:endParaRPr lang="en-US"/>
          </a:p>
        </c:txPr>
        <c:crossAx val="514257136"/>
        <c:crosses val="autoZero"/>
        <c:crossBetween val="midCat"/>
        <c:majorUnit val="1"/>
      </c:valAx>
      <c:valAx>
        <c:axId val="514257136"/>
        <c:scaling>
          <c:orientation val="minMax"/>
          <c:max val="100"/>
          <c:min val="0"/>
        </c:scaling>
        <c:delete val="0"/>
        <c:axPos val="l"/>
        <c:majorGridlines>
          <c:spPr>
            <a:ln>
              <a:solidFill>
                <a:schemeClr val="bg2"/>
              </a:solidFill>
              <a:prstDash val="sysDash"/>
            </a:ln>
          </c:spPr>
        </c:majorGridlines>
        <c:title>
          <c:tx>
            <c:rich>
              <a:bodyPr rot="-5400000" vert="horz"/>
              <a:lstStyle/>
              <a:p>
                <a:pPr>
                  <a:defRPr sz="1700">
                    <a:solidFill>
                      <a:schemeClr val="bg2"/>
                    </a:solidFill>
                  </a:defRPr>
                </a:pPr>
                <a:r>
                  <a:rPr lang="en-US" sz="1700" b="1" i="0" baseline="0" dirty="0" smtClean="0">
                    <a:solidFill>
                      <a:schemeClr val="bg2"/>
                    </a:solidFill>
                  </a:rPr>
                  <a:t>Survival (%)</a:t>
                </a:r>
                <a:endParaRPr lang="en-US" sz="1700" b="1" i="0" baseline="0" dirty="0">
                  <a:solidFill>
                    <a:schemeClr val="bg2"/>
                  </a:solidFill>
                </a:endParaRPr>
              </a:p>
            </c:rich>
          </c:tx>
          <c:layout/>
          <c:overlay val="0"/>
        </c:title>
        <c:numFmt formatCode="General" sourceLinked="1"/>
        <c:majorTickMark val="out"/>
        <c:minorTickMark val="none"/>
        <c:tickLblPos val="nextTo"/>
        <c:spPr>
          <a:ln>
            <a:solidFill>
              <a:schemeClr val="bg2"/>
            </a:solidFill>
          </a:ln>
        </c:spPr>
        <c:txPr>
          <a:bodyPr/>
          <a:lstStyle/>
          <a:p>
            <a:pPr>
              <a:defRPr sz="1500" b="1">
                <a:solidFill>
                  <a:schemeClr val="bg2"/>
                </a:solidFill>
              </a:defRPr>
            </a:pPr>
            <a:endParaRPr lang="en-US"/>
          </a:p>
        </c:txPr>
        <c:crossAx val="514256744"/>
        <c:crosses val="autoZero"/>
        <c:crossBetween val="midCat"/>
        <c:majorUnit val="25"/>
      </c:valAx>
      <c:spPr>
        <a:noFill/>
        <a:ln>
          <a:solidFill>
            <a:schemeClr val="bg2"/>
          </a:solidFill>
        </a:ln>
      </c:spPr>
    </c:plotArea>
    <c:legend>
      <c:legendPos val="r"/>
      <c:layout>
        <c:manualLayout>
          <c:xMode val="edge"/>
          <c:yMode val="edge"/>
          <c:x val="0.35233770004413167"/>
          <c:y val="5.5749056758530181E-2"/>
          <c:w val="0.57925545258170152"/>
          <c:h val="0.14692216207349082"/>
        </c:manualLayout>
      </c:layout>
      <c:overlay val="1"/>
      <c:spPr>
        <a:noFill/>
        <a:ln>
          <a:solidFill>
            <a:schemeClr val="bg2"/>
          </a:solidFill>
        </a:ln>
      </c:spPr>
      <c:txPr>
        <a:bodyPr/>
        <a:lstStyle/>
        <a:p>
          <a:pPr>
            <a:defRPr sz="1400" b="1">
              <a:solidFill>
                <a:schemeClr val="bg2"/>
              </a:solidFill>
            </a:defRPr>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1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9.6799293893573043E-2"/>
          <c:y val="3.359046916010499E-2"/>
          <c:w val="0.87737962511323264"/>
          <c:h val="0.84105499507874015"/>
        </c:manualLayout>
      </c:layout>
      <c:scatterChart>
        <c:scatterStyle val="lineMarker"/>
        <c:varyColors val="0"/>
        <c:ser>
          <c:idx val="0"/>
          <c:order val="0"/>
          <c:tx>
            <c:strRef>
              <c:f>Sheet1!$B$1</c:f>
              <c:strCache>
                <c:ptCount val="1"/>
                <c:pt idx="0">
                  <c:v>PH-not IPAH (N=661)</c:v>
                </c:pt>
              </c:strCache>
            </c:strRef>
          </c:tx>
          <c:spPr>
            <a:ln w="41275">
              <a:solidFill>
                <a:srgbClr val="FF0000"/>
              </a:solidFill>
            </a:ln>
          </c:spPr>
          <c:marker>
            <c:symbol val="none"/>
          </c:marker>
          <c:xVal>
            <c:numRef>
              <c:f>Sheet1!$A$2:$A$22</c:f>
              <c:numCache>
                <c:formatCode>General</c:formatCode>
                <c:ptCount val="21"/>
                <c:pt idx="0">
                  <c:v>0</c:v>
                </c:pt>
                <c:pt idx="1">
                  <c:v>1</c:v>
                </c:pt>
                <c:pt idx="2">
                  <c:v>2</c:v>
                </c:pt>
                <c:pt idx="3">
                  <c:v>3</c:v>
                </c:pt>
                <c:pt idx="4">
                  <c:v>4</c:v>
                </c:pt>
                <c:pt idx="5">
                  <c:v>5</c:v>
                </c:pt>
                <c:pt idx="6">
                  <c:v>6</c:v>
                </c:pt>
                <c:pt idx="7">
                  <c:v>7</c:v>
                </c:pt>
                <c:pt idx="8">
                  <c:v>8</c:v>
                </c:pt>
                <c:pt idx="9">
                  <c:v>9</c:v>
                </c:pt>
                <c:pt idx="10">
                  <c:v>10</c:v>
                </c:pt>
                <c:pt idx="11">
                  <c:v>11</c:v>
                </c:pt>
                <c:pt idx="12">
                  <c:v>12</c:v>
                </c:pt>
                <c:pt idx="13">
                  <c:v>13</c:v>
                </c:pt>
                <c:pt idx="14">
                  <c:v>14</c:v>
                </c:pt>
                <c:pt idx="15">
                  <c:v>15</c:v>
                </c:pt>
                <c:pt idx="16">
                  <c:v>16</c:v>
                </c:pt>
                <c:pt idx="17">
                  <c:v>17</c:v>
                </c:pt>
                <c:pt idx="18">
                  <c:v>18</c:v>
                </c:pt>
                <c:pt idx="19">
                  <c:v>19</c:v>
                </c:pt>
                <c:pt idx="20">
                  <c:v>20</c:v>
                </c:pt>
              </c:numCache>
            </c:numRef>
          </c:xVal>
          <c:yVal>
            <c:numRef>
              <c:f>Sheet1!$B$2:$B$22</c:f>
              <c:numCache>
                <c:formatCode>General</c:formatCode>
                <c:ptCount val="21"/>
                <c:pt idx="0">
                  <c:v>100</c:v>
                </c:pt>
                <c:pt idx="1">
                  <c:v>100</c:v>
                </c:pt>
                <c:pt idx="2">
                  <c:v>89.543000000000006</c:v>
                </c:pt>
                <c:pt idx="3">
                  <c:v>84.585999999999999</c:v>
                </c:pt>
                <c:pt idx="4">
                  <c:v>80.123000000000005</c:v>
                </c:pt>
                <c:pt idx="5">
                  <c:v>76.33</c:v>
                </c:pt>
                <c:pt idx="6">
                  <c:v>72.605999999999995</c:v>
                </c:pt>
                <c:pt idx="7">
                  <c:v>68.596999999999994</c:v>
                </c:pt>
                <c:pt idx="8">
                  <c:v>65.02</c:v>
                </c:pt>
                <c:pt idx="9">
                  <c:v>61.027000000000001</c:v>
                </c:pt>
                <c:pt idx="10">
                  <c:v>57.473999999999997</c:v>
                </c:pt>
                <c:pt idx="11">
                  <c:v>54.222000000000001</c:v>
                </c:pt>
                <c:pt idx="12">
                  <c:v>51.713999999999999</c:v>
                </c:pt>
                <c:pt idx="13">
                  <c:v>47.817</c:v>
                </c:pt>
                <c:pt idx="14">
                  <c:v>45.726999999999997</c:v>
                </c:pt>
                <c:pt idx="15">
                  <c:v>42.890999999999998</c:v>
                </c:pt>
                <c:pt idx="16">
                  <c:v>39.323999999999998</c:v>
                </c:pt>
                <c:pt idx="17">
                  <c:v>37.707999999999998</c:v>
                </c:pt>
                <c:pt idx="18">
                  <c:v>36.609000000000002</c:v>
                </c:pt>
                <c:pt idx="19">
                  <c:v>33.887</c:v>
                </c:pt>
                <c:pt idx="20">
                  <c:v>32.646000000000001</c:v>
                </c:pt>
              </c:numCache>
            </c:numRef>
          </c:yVal>
          <c:smooth val="0"/>
          <c:extLst>
            <c:ext xmlns:c16="http://schemas.microsoft.com/office/drawing/2014/chart" uri="{C3380CC4-5D6E-409C-BE32-E72D297353CC}">
              <c16:uniqueId val="{00000000-BE81-4744-8C8F-B2B4CD193BED}"/>
            </c:ext>
          </c:extLst>
        </c:ser>
        <c:ser>
          <c:idx val="1"/>
          <c:order val="1"/>
          <c:tx>
            <c:strRef>
              <c:f>Sheet1!$C$1</c:f>
              <c:strCache>
                <c:ptCount val="1"/>
                <c:pt idx="0">
                  <c:v>IPAH (N=495)</c:v>
                </c:pt>
              </c:strCache>
            </c:strRef>
          </c:tx>
          <c:spPr>
            <a:ln w="41275">
              <a:solidFill>
                <a:schemeClr val="bg1">
                  <a:lumMod val="50000"/>
                  <a:lumOff val="50000"/>
                </a:schemeClr>
              </a:solidFill>
            </a:ln>
          </c:spPr>
          <c:marker>
            <c:symbol val="none"/>
          </c:marker>
          <c:xVal>
            <c:numRef>
              <c:f>Sheet1!$A$2:$A$22</c:f>
              <c:numCache>
                <c:formatCode>General</c:formatCode>
                <c:ptCount val="21"/>
                <c:pt idx="0">
                  <c:v>0</c:v>
                </c:pt>
                <c:pt idx="1">
                  <c:v>1</c:v>
                </c:pt>
                <c:pt idx="2">
                  <c:v>2</c:v>
                </c:pt>
                <c:pt idx="3">
                  <c:v>3</c:v>
                </c:pt>
                <c:pt idx="4">
                  <c:v>4</c:v>
                </c:pt>
                <c:pt idx="5">
                  <c:v>5</c:v>
                </c:pt>
                <c:pt idx="6">
                  <c:v>6</c:v>
                </c:pt>
                <c:pt idx="7">
                  <c:v>7</c:v>
                </c:pt>
                <c:pt idx="8">
                  <c:v>8</c:v>
                </c:pt>
                <c:pt idx="9">
                  <c:v>9</c:v>
                </c:pt>
                <c:pt idx="10">
                  <c:v>10</c:v>
                </c:pt>
                <c:pt idx="11">
                  <c:v>11</c:v>
                </c:pt>
                <c:pt idx="12">
                  <c:v>12</c:v>
                </c:pt>
                <c:pt idx="13">
                  <c:v>13</c:v>
                </c:pt>
                <c:pt idx="14">
                  <c:v>14</c:v>
                </c:pt>
                <c:pt idx="15">
                  <c:v>15</c:v>
                </c:pt>
                <c:pt idx="16">
                  <c:v>16</c:v>
                </c:pt>
                <c:pt idx="17">
                  <c:v>17</c:v>
                </c:pt>
                <c:pt idx="18">
                  <c:v>18</c:v>
                </c:pt>
                <c:pt idx="19">
                  <c:v>19</c:v>
                </c:pt>
                <c:pt idx="20">
                  <c:v>20</c:v>
                </c:pt>
              </c:numCache>
            </c:numRef>
          </c:xVal>
          <c:yVal>
            <c:numRef>
              <c:f>Sheet1!$C$2:$C$22</c:f>
              <c:numCache>
                <c:formatCode>General</c:formatCode>
                <c:ptCount val="21"/>
                <c:pt idx="0">
                  <c:v>100</c:v>
                </c:pt>
                <c:pt idx="1">
                  <c:v>100</c:v>
                </c:pt>
                <c:pt idx="2">
                  <c:v>90.177000000000007</c:v>
                </c:pt>
                <c:pt idx="3">
                  <c:v>81.331999999999994</c:v>
                </c:pt>
                <c:pt idx="4">
                  <c:v>74.141000000000005</c:v>
                </c:pt>
                <c:pt idx="5">
                  <c:v>70.233999999999995</c:v>
                </c:pt>
                <c:pt idx="6">
                  <c:v>66.623999999999995</c:v>
                </c:pt>
                <c:pt idx="7">
                  <c:v>63.323999999999998</c:v>
                </c:pt>
                <c:pt idx="8">
                  <c:v>59.298000000000002</c:v>
                </c:pt>
                <c:pt idx="9">
                  <c:v>54.999000000000002</c:v>
                </c:pt>
                <c:pt idx="10">
                  <c:v>50.771999999999998</c:v>
                </c:pt>
                <c:pt idx="11">
                  <c:v>46.6</c:v>
                </c:pt>
                <c:pt idx="12">
                  <c:v>44.234000000000002</c:v>
                </c:pt>
                <c:pt idx="13">
                  <c:v>42.113999999999997</c:v>
                </c:pt>
                <c:pt idx="14">
                  <c:v>40.603000000000002</c:v>
                </c:pt>
                <c:pt idx="15">
                  <c:v>38.198</c:v>
                </c:pt>
                <c:pt idx="16">
                  <c:v>36.884999999999998</c:v>
                </c:pt>
                <c:pt idx="17">
                  <c:v>35.415999999999997</c:v>
                </c:pt>
                <c:pt idx="18">
                  <c:v>35.415999999999997</c:v>
                </c:pt>
                <c:pt idx="19">
                  <c:v>34.204000000000001</c:v>
                </c:pt>
                <c:pt idx="20">
                  <c:v>30.384</c:v>
                </c:pt>
              </c:numCache>
            </c:numRef>
          </c:yVal>
          <c:smooth val="0"/>
          <c:extLst>
            <c:ext xmlns:c16="http://schemas.microsoft.com/office/drawing/2014/chart" uri="{C3380CC4-5D6E-409C-BE32-E72D297353CC}">
              <c16:uniqueId val="{00000001-BE81-4744-8C8F-B2B4CD193BED}"/>
            </c:ext>
          </c:extLst>
        </c:ser>
        <c:ser>
          <c:idx val="2"/>
          <c:order val="2"/>
          <c:tx>
            <c:strRef>
              <c:f>Sheet1!$D$1</c:f>
              <c:strCache>
                <c:ptCount val="1"/>
                <c:pt idx="0">
                  <c:v>CF (N=266)</c:v>
                </c:pt>
              </c:strCache>
            </c:strRef>
          </c:tx>
          <c:spPr>
            <a:ln w="41275">
              <a:solidFill>
                <a:srgbClr val="00B050"/>
              </a:solidFill>
            </a:ln>
          </c:spPr>
          <c:marker>
            <c:symbol val="none"/>
          </c:marker>
          <c:xVal>
            <c:numRef>
              <c:f>Sheet1!$A$2:$A$22</c:f>
              <c:numCache>
                <c:formatCode>General</c:formatCode>
                <c:ptCount val="21"/>
                <c:pt idx="0">
                  <c:v>0</c:v>
                </c:pt>
                <c:pt idx="1">
                  <c:v>1</c:v>
                </c:pt>
                <c:pt idx="2">
                  <c:v>2</c:v>
                </c:pt>
                <c:pt idx="3">
                  <c:v>3</c:v>
                </c:pt>
                <c:pt idx="4">
                  <c:v>4</c:v>
                </c:pt>
                <c:pt idx="5">
                  <c:v>5</c:v>
                </c:pt>
                <c:pt idx="6">
                  <c:v>6</c:v>
                </c:pt>
                <c:pt idx="7">
                  <c:v>7</c:v>
                </c:pt>
                <c:pt idx="8">
                  <c:v>8</c:v>
                </c:pt>
                <c:pt idx="9">
                  <c:v>9</c:v>
                </c:pt>
                <c:pt idx="10">
                  <c:v>10</c:v>
                </c:pt>
                <c:pt idx="11">
                  <c:v>11</c:v>
                </c:pt>
                <c:pt idx="12">
                  <c:v>12</c:v>
                </c:pt>
                <c:pt idx="13">
                  <c:v>13</c:v>
                </c:pt>
                <c:pt idx="14">
                  <c:v>14</c:v>
                </c:pt>
                <c:pt idx="15">
                  <c:v>15</c:v>
                </c:pt>
                <c:pt idx="16">
                  <c:v>16</c:v>
                </c:pt>
                <c:pt idx="17">
                  <c:v>17</c:v>
                </c:pt>
                <c:pt idx="18">
                  <c:v>18</c:v>
                </c:pt>
                <c:pt idx="19">
                  <c:v>19</c:v>
                </c:pt>
                <c:pt idx="20">
                  <c:v>20</c:v>
                </c:pt>
              </c:numCache>
            </c:numRef>
          </c:xVal>
          <c:yVal>
            <c:numRef>
              <c:f>Sheet1!$D$2:$D$22</c:f>
              <c:numCache>
                <c:formatCode>General</c:formatCode>
                <c:ptCount val="21"/>
                <c:pt idx="0">
                  <c:v>100</c:v>
                </c:pt>
                <c:pt idx="1">
                  <c:v>100</c:v>
                </c:pt>
                <c:pt idx="2">
                  <c:v>94.331999999999994</c:v>
                </c:pt>
                <c:pt idx="3">
                  <c:v>85.575000000000003</c:v>
                </c:pt>
                <c:pt idx="4">
                  <c:v>78.111999999999995</c:v>
                </c:pt>
                <c:pt idx="5">
                  <c:v>73.27</c:v>
                </c:pt>
                <c:pt idx="6">
                  <c:v>71.212000000000003</c:v>
                </c:pt>
                <c:pt idx="7">
                  <c:v>67.460999999999999</c:v>
                </c:pt>
                <c:pt idx="8">
                  <c:v>63.174999999999997</c:v>
                </c:pt>
                <c:pt idx="9">
                  <c:v>57.875</c:v>
                </c:pt>
                <c:pt idx="10">
                  <c:v>54.615000000000002</c:v>
                </c:pt>
                <c:pt idx="11">
                  <c:v>51.323</c:v>
                </c:pt>
                <c:pt idx="12">
                  <c:v>49.854999999999997</c:v>
                </c:pt>
                <c:pt idx="13">
                  <c:v>47.787999999999997</c:v>
                </c:pt>
                <c:pt idx="14">
                  <c:v>44.648000000000003</c:v>
                </c:pt>
                <c:pt idx="15">
                  <c:v>41.936999999999998</c:v>
                </c:pt>
                <c:pt idx="16">
                  <c:v>40.802999999999997</c:v>
                </c:pt>
                <c:pt idx="17">
                  <c:v>39.575000000000003</c:v>
                </c:pt>
                <c:pt idx="18">
                  <c:v>37.021999999999998</c:v>
                </c:pt>
                <c:pt idx="19">
                  <c:v>35.597999999999999</c:v>
                </c:pt>
                <c:pt idx="20">
                  <c:v>35.597999999999999</c:v>
                </c:pt>
              </c:numCache>
            </c:numRef>
          </c:yVal>
          <c:smooth val="0"/>
          <c:extLst>
            <c:ext xmlns:c16="http://schemas.microsoft.com/office/drawing/2014/chart" uri="{C3380CC4-5D6E-409C-BE32-E72D297353CC}">
              <c16:uniqueId val="{00000002-BE81-4744-8C8F-B2B4CD193BED}"/>
            </c:ext>
          </c:extLst>
        </c:ser>
        <c:ser>
          <c:idx val="3"/>
          <c:order val="3"/>
          <c:tx>
            <c:strRef>
              <c:f>Sheet1!$E$1</c:f>
              <c:strCache>
                <c:ptCount val="1"/>
                <c:pt idx="0">
                  <c:v>COPD (N=63)</c:v>
                </c:pt>
              </c:strCache>
            </c:strRef>
          </c:tx>
          <c:spPr>
            <a:ln w="41275">
              <a:solidFill>
                <a:srgbClr val="9966FF"/>
              </a:solidFill>
            </a:ln>
          </c:spPr>
          <c:marker>
            <c:symbol val="none"/>
          </c:marker>
          <c:xVal>
            <c:numRef>
              <c:f>Sheet1!$A$2:$A$22</c:f>
              <c:numCache>
                <c:formatCode>General</c:formatCode>
                <c:ptCount val="21"/>
                <c:pt idx="0">
                  <c:v>0</c:v>
                </c:pt>
                <c:pt idx="1">
                  <c:v>1</c:v>
                </c:pt>
                <c:pt idx="2">
                  <c:v>2</c:v>
                </c:pt>
                <c:pt idx="3">
                  <c:v>3</c:v>
                </c:pt>
                <c:pt idx="4">
                  <c:v>4</c:v>
                </c:pt>
                <c:pt idx="5">
                  <c:v>5</c:v>
                </c:pt>
                <c:pt idx="6">
                  <c:v>6</c:v>
                </c:pt>
                <c:pt idx="7">
                  <c:v>7</c:v>
                </c:pt>
                <c:pt idx="8">
                  <c:v>8</c:v>
                </c:pt>
                <c:pt idx="9">
                  <c:v>9</c:v>
                </c:pt>
                <c:pt idx="10">
                  <c:v>10</c:v>
                </c:pt>
                <c:pt idx="11">
                  <c:v>11</c:v>
                </c:pt>
                <c:pt idx="12">
                  <c:v>12</c:v>
                </c:pt>
                <c:pt idx="13">
                  <c:v>13</c:v>
                </c:pt>
                <c:pt idx="14">
                  <c:v>14</c:v>
                </c:pt>
                <c:pt idx="15">
                  <c:v>15</c:v>
                </c:pt>
                <c:pt idx="16">
                  <c:v>16</c:v>
                </c:pt>
                <c:pt idx="17">
                  <c:v>17</c:v>
                </c:pt>
                <c:pt idx="18">
                  <c:v>18</c:v>
                </c:pt>
                <c:pt idx="19">
                  <c:v>19</c:v>
                </c:pt>
                <c:pt idx="20">
                  <c:v>20</c:v>
                </c:pt>
              </c:numCache>
            </c:numRef>
          </c:xVal>
          <c:yVal>
            <c:numRef>
              <c:f>Sheet1!$E$2:$E$22</c:f>
              <c:numCache>
                <c:formatCode>General</c:formatCode>
                <c:ptCount val="21"/>
                <c:pt idx="0">
                  <c:v>100</c:v>
                </c:pt>
                <c:pt idx="1">
                  <c:v>100</c:v>
                </c:pt>
                <c:pt idx="2">
                  <c:v>90.475999999999999</c:v>
                </c:pt>
                <c:pt idx="3">
                  <c:v>80.951999999999998</c:v>
                </c:pt>
                <c:pt idx="4">
                  <c:v>76.19</c:v>
                </c:pt>
                <c:pt idx="5">
                  <c:v>64.872</c:v>
                </c:pt>
                <c:pt idx="6">
                  <c:v>52.921999999999997</c:v>
                </c:pt>
                <c:pt idx="7">
                  <c:v>51.215000000000003</c:v>
                </c:pt>
                <c:pt idx="8">
                  <c:v>45.917000000000002</c:v>
                </c:pt>
                <c:pt idx="9">
                  <c:v>42.384999999999998</c:v>
                </c:pt>
                <c:pt idx="10">
                  <c:v>36.604999999999997</c:v>
                </c:pt>
                <c:pt idx="11">
                  <c:v>32.752000000000002</c:v>
                </c:pt>
                <c:pt idx="12">
                  <c:v>30.824999999999999</c:v>
                </c:pt>
                <c:pt idx="13">
                  <c:v>28.899000000000001</c:v>
                </c:pt>
                <c:pt idx="14">
                  <c:v>28.899000000000001</c:v>
                </c:pt>
                <c:pt idx="15">
                  <c:v>26.491</c:v>
                </c:pt>
                <c:pt idx="16">
                  <c:v>#N/A</c:v>
                </c:pt>
                <c:pt idx="17">
                  <c:v>#N/A</c:v>
                </c:pt>
                <c:pt idx="18">
                  <c:v>#N/A</c:v>
                </c:pt>
                <c:pt idx="19">
                  <c:v>#N/A</c:v>
                </c:pt>
                <c:pt idx="20">
                  <c:v>#N/A</c:v>
                </c:pt>
              </c:numCache>
            </c:numRef>
          </c:yVal>
          <c:smooth val="0"/>
          <c:extLst>
            <c:ext xmlns:c16="http://schemas.microsoft.com/office/drawing/2014/chart" uri="{C3380CC4-5D6E-409C-BE32-E72D297353CC}">
              <c16:uniqueId val="{00000003-BE81-4744-8C8F-B2B4CD193BED}"/>
            </c:ext>
          </c:extLst>
        </c:ser>
        <c:ser>
          <c:idx val="4"/>
          <c:order val="4"/>
          <c:tx>
            <c:strRef>
              <c:f>Sheet1!$F$1</c:f>
              <c:strCache>
                <c:ptCount val="1"/>
                <c:pt idx="0">
                  <c:v>IIP (N=56)</c:v>
                </c:pt>
              </c:strCache>
            </c:strRef>
          </c:tx>
          <c:spPr>
            <a:ln w="41275">
              <a:solidFill>
                <a:srgbClr val="FF9900"/>
              </a:solidFill>
            </a:ln>
          </c:spPr>
          <c:marker>
            <c:symbol val="none"/>
          </c:marker>
          <c:xVal>
            <c:numRef>
              <c:f>Sheet1!$A$2:$A$22</c:f>
              <c:numCache>
                <c:formatCode>General</c:formatCode>
                <c:ptCount val="21"/>
                <c:pt idx="0">
                  <c:v>0</c:v>
                </c:pt>
                <c:pt idx="1">
                  <c:v>1</c:v>
                </c:pt>
                <c:pt idx="2">
                  <c:v>2</c:v>
                </c:pt>
                <c:pt idx="3">
                  <c:v>3</c:v>
                </c:pt>
                <c:pt idx="4">
                  <c:v>4</c:v>
                </c:pt>
                <c:pt idx="5">
                  <c:v>5</c:v>
                </c:pt>
                <c:pt idx="6">
                  <c:v>6</c:v>
                </c:pt>
                <c:pt idx="7">
                  <c:v>7</c:v>
                </c:pt>
                <c:pt idx="8">
                  <c:v>8</c:v>
                </c:pt>
                <c:pt idx="9">
                  <c:v>9</c:v>
                </c:pt>
                <c:pt idx="10">
                  <c:v>10</c:v>
                </c:pt>
                <c:pt idx="11">
                  <c:v>11</c:v>
                </c:pt>
                <c:pt idx="12">
                  <c:v>12</c:v>
                </c:pt>
                <c:pt idx="13">
                  <c:v>13</c:v>
                </c:pt>
                <c:pt idx="14">
                  <c:v>14</c:v>
                </c:pt>
                <c:pt idx="15">
                  <c:v>15</c:v>
                </c:pt>
                <c:pt idx="16">
                  <c:v>16</c:v>
                </c:pt>
                <c:pt idx="17">
                  <c:v>17</c:v>
                </c:pt>
                <c:pt idx="18">
                  <c:v>18</c:v>
                </c:pt>
                <c:pt idx="19">
                  <c:v>19</c:v>
                </c:pt>
                <c:pt idx="20">
                  <c:v>20</c:v>
                </c:pt>
              </c:numCache>
            </c:numRef>
          </c:xVal>
          <c:yVal>
            <c:numRef>
              <c:f>Sheet1!$F$2:$F$22</c:f>
              <c:numCache>
                <c:formatCode>General</c:formatCode>
                <c:ptCount val="21"/>
                <c:pt idx="0">
                  <c:v>100</c:v>
                </c:pt>
                <c:pt idx="1">
                  <c:v>100</c:v>
                </c:pt>
                <c:pt idx="2">
                  <c:v>85.677000000000007</c:v>
                </c:pt>
                <c:pt idx="3">
                  <c:v>72.349000000000004</c:v>
                </c:pt>
                <c:pt idx="4">
                  <c:v>68.438999999999993</c:v>
                </c:pt>
                <c:pt idx="5">
                  <c:v>64.290999999999997</c:v>
                </c:pt>
                <c:pt idx="6">
                  <c:v>55.688000000000002</c:v>
                </c:pt>
                <c:pt idx="7">
                  <c:v>55.688000000000002</c:v>
                </c:pt>
                <c:pt idx="8">
                  <c:v>48.616999999999997</c:v>
                </c:pt>
                <c:pt idx="9">
                  <c:v>38.893000000000001</c:v>
                </c:pt>
                <c:pt idx="10">
                  <c:v>38.893000000000001</c:v>
                </c:pt>
                <c:pt idx="11">
                  <c:v>38.893000000000001</c:v>
                </c:pt>
                <c:pt idx="12">
                  <c:v>36.115000000000002</c:v>
                </c:pt>
                <c:pt idx="13">
                  <c:v>33.337000000000003</c:v>
                </c:pt>
                <c:pt idx="14">
                  <c:v>#N/A</c:v>
                </c:pt>
                <c:pt idx="15">
                  <c:v>#N/A</c:v>
                </c:pt>
                <c:pt idx="16">
                  <c:v>#N/A</c:v>
                </c:pt>
                <c:pt idx="17">
                  <c:v>#N/A</c:v>
                </c:pt>
                <c:pt idx="18">
                  <c:v>#N/A</c:v>
                </c:pt>
                <c:pt idx="19">
                  <c:v>#N/A</c:v>
                </c:pt>
                <c:pt idx="20">
                  <c:v>#N/A</c:v>
                </c:pt>
              </c:numCache>
            </c:numRef>
          </c:yVal>
          <c:smooth val="0"/>
          <c:extLst>
            <c:ext xmlns:c16="http://schemas.microsoft.com/office/drawing/2014/chart" uri="{C3380CC4-5D6E-409C-BE32-E72D297353CC}">
              <c16:uniqueId val="{00000004-BE81-4744-8C8F-B2B4CD193BED}"/>
            </c:ext>
          </c:extLst>
        </c:ser>
        <c:dLbls>
          <c:showLegendKey val="0"/>
          <c:showVal val="0"/>
          <c:showCatName val="0"/>
          <c:showSerName val="0"/>
          <c:showPercent val="0"/>
          <c:showBubbleSize val="0"/>
        </c:dLbls>
        <c:axId val="514389656"/>
        <c:axId val="523586680"/>
      </c:scatterChart>
      <c:valAx>
        <c:axId val="514389656"/>
        <c:scaling>
          <c:orientation val="minMax"/>
          <c:max val="20"/>
          <c:min val="0"/>
        </c:scaling>
        <c:delete val="0"/>
        <c:axPos val="b"/>
        <c:title>
          <c:tx>
            <c:rich>
              <a:bodyPr/>
              <a:lstStyle/>
              <a:p>
                <a:pPr>
                  <a:defRPr sz="1700">
                    <a:solidFill>
                      <a:schemeClr val="bg2"/>
                    </a:solidFill>
                  </a:defRPr>
                </a:pPr>
                <a:r>
                  <a:rPr lang="en-US" sz="1700" dirty="0" smtClean="0">
                    <a:solidFill>
                      <a:schemeClr val="bg2"/>
                    </a:solidFill>
                  </a:rPr>
                  <a:t>Years</a:t>
                </a:r>
                <a:endParaRPr lang="en-US" sz="1700" dirty="0">
                  <a:solidFill>
                    <a:schemeClr val="bg2"/>
                  </a:solidFill>
                </a:endParaRPr>
              </a:p>
            </c:rich>
          </c:tx>
          <c:layout/>
          <c:overlay val="0"/>
        </c:title>
        <c:numFmt formatCode="#,##0" sourceLinked="0"/>
        <c:majorTickMark val="out"/>
        <c:minorTickMark val="none"/>
        <c:tickLblPos val="nextTo"/>
        <c:spPr>
          <a:ln>
            <a:solidFill>
              <a:schemeClr val="bg2"/>
            </a:solidFill>
          </a:ln>
        </c:spPr>
        <c:txPr>
          <a:bodyPr rot="0"/>
          <a:lstStyle/>
          <a:p>
            <a:pPr>
              <a:defRPr sz="1500" b="1">
                <a:solidFill>
                  <a:schemeClr val="bg2"/>
                </a:solidFill>
              </a:defRPr>
            </a:pPr>
            <a:endParaRPr lang="en-US"/>
          </a:p>
        </c:txPr>
        <c:crossAx val="523586680"/>
        <c:crosses val="autoZero"/>
        <c:crossBetween val="midCat"/>
        <c:majorUnit val="1"/>
      </c:valAx>
      <c:valAx>
        <c:axId val="523586680"/>
        <c:scaling>
          <c:orientation val="minMax"/>
          <c:max val="100"/>
          <c:min val="0"/>
        </c:scaling>
        <c:delete val="0"/>
        <c:axPos val="l"/>
        <c:majorGridlines>
          <c:spPr>
            <a:ln>
              <a:solidFill>
                <a:schemeClr val="bg2"/>
              </a:solidFill>
              <a:prstDash val="sysDash"/>
            </a:ln>
          </c:spPr>
        </c:majorGridlines>
        <c:title>
          <c:tx>
            <c:rich>
              <a:bodyPr rot="-5400000" vert="horz"/>
              <a:lstStyle/>
              <a:p>
                <a:pPr>
                  <a:defRPr sz="1700">
                    <a:solidFill>
                      <a:schemeClr val="bg2"/>
                    </a:solidFill>
                  </a:defRPr>
                </a:pPr>
                <a:r>
                  <a:rPr lang="en-US" sz="1700" b="1" i="0" baseline="0" dirty="0" smtClean="0">
                    <a:solidFill>
                      <a:schemeClr val="bg2"/>
                    </a:solidFill>
                  </a:rPr>
                  <a:t>Survival (%)</a:t>
                </a:r>
                <a:endParaRPr lang="en-US" sz="1700" b="1" i="0" baseline="0" dirty="0">
                  <a:solidFill>
                    <a:schemeClr val="bg2"/>
                  </a:solidFill>
                </a:endParaRPr>
              </a:p>
            </c:rich>
          </c:tx>
          <c:layout/>
          <c:overlay val="0"/>
        </c:title>
        <c:numFmt formatCode="General" sourceLinked="1"/>
        <c:majorTickMark val="out"/>
        <c:minorTickMark val="none"/>
        <c:tickLblPos val="nextTo"/>
        <c:spPr>
          <a:ln>
            <a:solidFill>
              <a:schemeClr val="bg2"/>
            </a:solidFill>
          </a:ln>
        </c:spPr>
        <c:txPr>
          <a:bodyPr/>
          <a:lstStyle/>
          <a:p>
            <a:pPr>
              <a:defRPr sz="1500" b="1">
                <a:solidFill>
                  <a:schemeClr val="bg2"/>
                </a:solidFill>
              </a:defRPr>
            </a:pPr>
            <a:endParaRPr lang="en-US"/>
          </a:p>
        </c:txPr>
        <c:crossAx val="514389656"/>
        <c:crosses val="autoZero"/>
        <c:crossBetween val="midCat"/>
        <c:majorUnit val="25"/>
      </c:valAx>
      <c:spPr>
        <a:noFill/>
        <a:ln>
          <a:solidFill>
            <a:schemeClr val="bg2"/>
          </a:solidFill>
        </a:ln>
      </c:spPr>
    </c:plotArea>
    <c:legend>
      <c:legendPos val="r"/>
      <c:layout>
        <c:manualLayout>
          <c:xMode val="edge"/>
          <c:yMode val="edge"/>
          <c:x val="0.35233770004413167"/>
          <c:y val="5.5749056758530181E-2"/>
          <c:w val="0.57925545258170152"/>
          <c:h val="0.14692216207349082"/>
        </c:manualLayout>
      </c:layout>
      <c:overlay val="1"/>
      <c:spPr>
        <a:noFill/>
        <a:ln>
          <a:solidFill>
            <a:schemeClr val="bg2"/>
          </a:solidFill>
        </a:ln>
      </c:spPr>
      <c:txPr>
        <a:bodyPr/>
        <a:lstStyle/>
        <a:p>
          <a:pPr>
            <a:defRPr sz="1400" b="1">
              <a:solidFill>
                <a:schemeClr val="bg2"/>
              </a:solidFill>
            </a:defRPr>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1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10524600738467"/>
          <c:y val="3.6402642466302822E-2"/>
          <c:w val="0.47484752435606564"/>
          <c:h val="0.86213421415543623"/>
        </c:manualLayout>
      </c:layout>
      <c:barChart>
        <c:barDir val="col"/>
        <c:grouping val="percentStacked"/>
        <c:varyColors val="0"/>
        <c:ser>
          <c:idx val="0"/>
          <c:order val="0"/>
          <c:tx>
            <c:strRef>
              <c:f>Sheet1!$A$2</c:f>
              <c:strCache>
                <c:ptCount val="1"/>
                <c:pt idx="0">
                  <c:v>100% - Normal, no complaints, no evidence of disease</c:v>
                </c:pt>
              </c:strCache>
            </c:strRef>
          </c:tx>
          <c:spPr>
            <a:gradFill flip="none" rotWithShape="1">
              <a:gsLst>
                <a:gs pos="0">
                  <a:srgbClr val="C00000"/>
                </a:gs>
                <a:gs pos="50000">
                  <a:srgbClr val="FF0000"/>
                </a:gs>
                <a:gs pos="100000">
                  <a:srgbClr val="C00000"/>
                </a:gs>
              </a:gsLst>
              <a:lin ang="10800000" scaled="1"/>
              <a:tileRect/>
            </a:gradFill>
            <a:ln>
              <a:solidFill>
                <a:schemeClr val="bg2"/>
              </a:solidFill>
            </a:ln>
          </c:spPr>
          <c:invertIfNegative val="0"/>
          <c:cat>
            <c:strRef>
              <c:f>Sheet1!$B$1:$D$1</c:f>
              <c:strCache>
                <c:ptCount val="3"/>
                <c:pt idx="0">
                  <c:v>1 Year (N=247)</c:v>
                </c:pt>
                <c:pt idx="1">
                  <c:v>2 Year (N=208)</c:v>
                </c:pt>
                <c:pt idx="2">
                  <c:v>3 Year (N=186)</c:v>
                </c:pt>
              </c:strCache>
            </c:strRef>
          </c:cat>
          <c:val>
            <c:numRef>
              <c:f>Sheet1!$B$2:$D$2</c:f>
              <c:numCache>
                <c:formatCode>General</c:formatCode>
                <c:ptCount val="3"/>
                <c:pt idx="0">
                  <c:v>53</c:v>
                </c:pt>
                <c:pt idx="1">
                  <c:v>59</c:v>
                </c:pt>
                <c:pt idx="2">
                  <c:v>52</c:v>
                </c:pt>
              </c:numCache>
            </c:numRef>
          </c:val>
          <c:extLst>
            <c:ext xmlns:c16="http://schemas.microsoft.com/office/drawing/2014/chart" uri="{C3380CC4-5D6E-409C-BE32-E72D297353CC}">
              <c16:uniqueId val="{00000000-E759-452E-9B8A-CAFC2AFB4DAE}"/>
            </c:ext>
          </c:extLst>
        </c:ser>
        <c:ser>
          <c:idx val="1"/>
          <c:order val="1"/>
          <c:tx>
            <c:strRef>
              <c:f>Sheet1!$A$3</c:f>
              <c:strCache>
                <c:ptCount val="1"/>
                <c:pt idx="0">
                  <c:v>90% - Able to carry on normal activity: minor symptoms of disease</c:v>
                </c:pt>
              </c:strCache>
            </c:strRef>
          </c:tx>
          <c:spPr>
            <a:gradFill flip="none" rotWithShape="1">
              <a:gsLst>
                <a:gs pos="0">
                  <a:srgbClr val="A6A200"/>
                </a:gs>
                <a:gs pos="50000">
                  <a:srgbClr val="FFFF00"/>
                </a:gs>
                <a:gs pos="100000">
                  <a:srgbClr val="A6A200"/>
                </a:gs>
              </a:gsLst>
              <a:lin ang="10800000" scaled="1"/>
              <a:tileRect/>
            </a:gradFill>
            <a:ln>
              <a:solidFill>
                <a:schemeClr val="bg2"/>
              </a:solidFill>
            </a:ln>
          </c:spPr>
          <c:invertIfNegative val="0"/>
          <c:cat>
            <c:strRef>
              <c:f>Sheet1!$B$1:$D$1</c:f>
              <c:strCache>
                <c:ptCount val="3"/>
                <c:pt idx="0">
                  <c:v>1 Year (N=247)</c:v>
                </c:pt>
                <c:pt idx="1">
                  <c:v>2 Year (N=208)</c:v>
                </c:pt>
                <c:pt idx="2">
                  <c:v>3 Year (N=186)</c:v>
                </c:pt>
              </c:strCache>
            </c:strRef>
          </c:cat>
          <c:val>
            <c:numRef>
              <c:f>Sheet1!$B$3:$D$3</c:f>
              <c:numCache>
                <c:formatCode>General</c:formatCode>
                <c:ptCount val="3"/>
                <c:pt idx="0">
                  <c:v>82</c:v>
                </c:pt>
                <c:pt idx="1">
                  <c:v>64</c:v>
                </c:pt>
                <c:pt idx="2">
                  <c:v>62</c:v>
                </c:pt>
              </c:numCache>
            </c:numRef>
          </c:val>
          <c:extLst>
            <c:ext xmlns:c16="http://schemas.microsoft.com/office/drawing/2014/chart" uri="{C3380CC4-5D6E-409C-BE32-E72D297353CC}">
              <c16:uniqueId val="{00000001-E759-452E-9B8A-CAFC2AFB4DAE}"/>
            </c:ext>
          </c:extLst>
        </c:ser>
        <c:ser>
          <c:idx val="2"/>
          <c:order val="2"/>
          <c:tx>
            <c:strRef>
              <c:f>Sheet1!$A$4</c:f>
              <c:strCache>
                <c:ptCount val="1"/>
                <c:pt idx="0">
                  <c:v>80% - Normal activity with effort: some symptoms of disease</c:v>
                </c:pt>
              </c:strCache>
            </c:strRef>
          </c:tx>
          <c:spPr>
            <a:gradFill flip="none" rotWithShape="1">
              <a:gsLst>
                <a:gs pos="0">
                  <a:srgbClr val="208C03"/>
                </a:gs>
                <a:gs pos="50000">
                  <a:srgbClr val="20F703"/>
                </a:gs>
                <a:gs pos="100000">
                  <a:srgbClr val="208C03"/>
                </a:gs>
              </a:gsLst>
              <a:lin ang="10800000" scaled="1"/>
              <a:tileRect/>
            </a:gradFill>
            <a:ln>
              <a:solidFill>
                <a:srgbClr val="000000"/>
              </a:solidFill>
            </a:ln>
          </c:spPr>
          <c:invertIfNegative val="0"/>
          <c:cat>
            <c:strRef>
              <c:f>Sheet1!$B$1:$D$1</c:f>
              <c:strCache>
                <c:ptCount val="3"/>
                <c:pt idx="0">
                  <c:v>1 Year (N=247)</c:v>
                </c:pt>
                <c:pt idx="1">
                  <c:v>2 Year (N=208)</c:v>
                </c:pt>
                <c:pt idx="2">
                  <c:v>3 Year (N=186)</c:v>
                </c:pt>
              </c:strCache>
            </c:strRef>
          </c:cat>
          <c:val>
            <c:numRef>
              <c:f>Sheet1!$B$4:$D$4</c:f>
              <c:numCache>
                <c:formatCode>General</c:formatCode>
                <c:ptCount val="3"/>
                <c:pt idx="0">
                  <c:v>45</c:v>
                </c:pt>
                <c:pt idx="1">
                  <c:v>44</c:v>
                </c:pt>
                <c:pt idx="2">
                  <c:v>38</c:v>
                </c:pt>
              </c:numCache>
            </c:numRef>
          </c:val>
          <c:extLst>
            <c:ext xmlns:c16="http://schemas.microsoft.com/office/drawing/2014/chart" uri="{C3380CC4-5D6E-409C-BE32-E72D297353CC}">
              <c16:uniqueId val="{00000002-E759-452E-9B8A-CAFC2AFB4DAE}"/>
            </c:ext>
          </c:extLst>
        </c:ser>
        <c:ser>
          <c:idx val="3"/>
          <c:order val="3"/>
          <c:tx>
            <c:strRef>
              <c:f>Sheet1!$A$5</c:f>
              <c:strCache>
                <c:ptCount val="1"/>
                <c:pt idx="0">
                  <c:v>70% - Cares for self: unable to carry on normal activity or active work</c:v>
                </c:pt>
              </c:strCache>
            </c:strRef>
          </c:tx>
          <c:spPr>
            <a:gradFill flip="none" rotWithShape="1">
              <a:gsLst>
                <a:gs pos="0">
                  <a:srgbClr val="6600CC"/>
                </a:gs>
                <a:gs pos="50000">
                  <a:srgbClr val="9933FF"/>
                </a:gs>
                <a:gs pos="100000">
                  <a:srgbClr val="6600CC"/>
                </a:gs>
              </a:gsLst>
              <a:lin ang="10800000" scaled="1"/>
              <a:tileRect/>
            </a:gradFill>
            <a:ln>
              <a:solidFill>
                <a:schemeClr val="bg2"/>
              </a:solidFill>
            </a:ln>
          </c:spPr>
          <c:invertIfNegative val="0"/>
          <c:cat>
            <c:strRef>
              <c:f>Sheet1!$B$1:$D$1</c:f>
              <c:strCache>
                <c:ptCount val="3"/>
                <c:pt idx="0">
                  <c:v>1 Year (N=247)</c:v>
                </c:pt>
                <c:pt idx="1">
                  <c:v>2 Year (N=208)</c:v>
                </c:pt>
                <c:pt idx="2">
                  <c:v>3 Year (N=186)</c:v>
                </c:pt>
              </c:strCache>
            </c:strRef>
          </c:cat>
          <c:val>
            <c:numRef>
              <c:f>Sheet1!$B$5:$D$5</c:f>
              <c:numCache>
                <c:formatCode>General</c:formatCode>
                <c:ptCount val="3"/>
                <c:pt idx="0">
                  <c:v>19</c:v>
                </c:pt>
                <c:pt idx="1">
                  <c:v>19</c:v>
                </c:pt>
                <c:pt idx="2">
                  <c:v>20</c:v>
                </c:pt>
              </c:numCache>
            </c:numRef>
          </c:val>
          <c:extLst>
            <c:ext xmlns:c16="http://schemas.microsoft.com/office/drawing/2014/chart" uri="{C3380CC4-5D6E-409C-BE32-E72D297353CC}">
              <c16:uniqueId val="{00000003-E759-452E-9B8A-CAFC2AFB4DAE}"/>
            </c:ext>
          </c:extLst>
        </c:ser>
        <c:ser>
          <c:idx val="4"/>
          <c:order val="4"/>
          <c:tx>
            <c:strRef>
              <c:f>Sheet1!$A$6</c:f>
              <c:strCache>
                <c:ptCount val="1"/>
                <c:pt idx="0">
                  <c:v>60% - Requires occasional assistance but is able to care for needs</c:v>
                </c:pt>
              </c:strCache>
            </c:strRef>
          </c:tx>
          <c:spPr>
            <a:gradFill flip="none" rotWithShape="1">
              <a:gsLst>
                <a:gs pos="0">
                  <a:srgbClr val="000077"/>
                </a:gs>
                <a:gs pos="50000">
                  <a:srgbClr val="2626FF"/>
                </a:gs>
                <a:gs pos="100000">
                  <a:srgbClr val="000077"/>
                </a:gs>
              </a:gsLst>
              <a:lin ang="10800000" scaled="1"/>
              <a:tileRect/>
            </a:gradFill>
            <a:ln>
              <a:solidFill>
                <a:srgbClr val="000000"/>
              </a:solidFill>
            </a:ln>
          </c:spPr>
          <c:invertIfNegative val="0"/>
          <c:cat>
            <c:strRef>
              <c:f>Sheet1!$B$1:$D$1</c:f>
              <c:strCache>
                <c:ptCount val="3"/>
                <c:pt idx="0">
                  <c:v>1 Year (N=247)</c:v>
                </c:pt>
                <c:pt idx="1">
                  <c:v>2 Year (N=208)</c:v>
                </c:pt>
                <c:pt idx="2">
                  <c:v>3 Year (N=186)</c:v>
                </c:pt>
              </c:strCache>
            </c:strRef>
          </c:cat>
          <c:val>
            <c:numRef>
              <c:f>Sheet1!$B$6:$D$6</c:f>
              <c:numCache>
                <c:formatCode>General</c:formatCode>
                <c:ptCount val="3"/>
                <c:pt idx="0">
                  <c:v>8</c:v>
                </c:pt>
                <c:pt idx="1">
                  <c:v>7</c:v>
                </c:pt>
                <c:pt idx="2">
                  <c:v>4</c:v>
                </c:pt>
              </c:numCache>
            </c:numRef>
          </c:val>
          <c:extLst>
            <c:ext xmlns:c16="http://schemas.microsoft.com/office/drawing/2014/chart" uri="{C3380CC4-5D6E-409C-BE32-E72D297353CC}">
              <c16:uniqueId val="{00000004-E759-452E-9B8A-CAFC2AFB4DAE}"/>
            </c:ext>
          </c:extLst>
        </c:ser>
        <c:ser>
          <c:idx val="5"/>
          <c:order val="5"/>
          <c:tx>
            <c:strRef>
              <c:f>Sheet1!$A$7</c:f>
              <c:strCache>
                <c:ptCount val="1"/>
                <c:pt idx="0">
                  <c:v>50% - Requires considerable assistance and frequent medical care</c:v>
                </c:pt>
              </c:strCache>
            </c:strRef>
          </c:tx>
          <c:spPr>
            <a:gradFill>
              <a:gsLst>
                <a:gs pos="0">
                  <a:srgbClr val="A7722D">
                    <a:lumMod val="50000"/>
                  </a:srgbClr>
                </a:gs>
                <a:gs pos="50000">
                  <a:srgbClr val="A7722D">
                    <a:lumMod val="60000"/>
                    <a:lumOff val="40000"/>
                  </a:srgbClr>
                </a:gs>
                <a:gs pos="100000">
                  <a:schemeClr val="accent6">
                    <a:lumMod val="50000"/>
                  </a:schemeClr>
                </a:gs>
              </a:gsLst>
              <a:lin ang="10800000" scaled="1"/>
            </a:gradFill>
            <a:ln>
              <a:solidFill>
                <a:srgbClr val="000000"/>
              </a:solidFill>
            </a:ln>
          </c:spPr>
          <c:invertIfNegative val="0"/>
          <c:cat>
            <c:strRef>
              <c:f>Sheet1!$B$1:$D$1</c:f>
              <c:strCache>
                <c:ptCount val="3"/>
                <c:pt idx="0">
                  <c:v>1 Year (N=247)</c:v>
                </c:pt>
                <c:pt idx="1">
                  <c:v>2 Year (N=208)</c:v>
                </c:pt>
                <c:pt idx="2">
                  <c:v>3 Year (N=186)</c:v>
                </c:pt>
              </c:strCache>
            </c:strRef>
          </c:cat>
          <c:val>
            <c:numRef>
              <c:f>Sheet1!$B$7:$D$7</c:f>
              <c:numCache>
                <c:formatCode>General</c:formatCode>
                <c:ptCount val="3"/>
                <c:pt idx="0">
                  <c:v>9</c:v>
                </c:pt>
                <c:pt idx="1">
                  <c:v>7</c:v>
                </c:pt>
                <c:pt idx="2">
                  <c:v>3</c:v>
                </c:pt>
              </c:numCache>
            </c:numRef>
          </c:val>
          <c:extLst>
            <c:ext xmlns:c16="http://schemas.microsoft.com/office/drawing/2014/chart" uri="{C3380CC4-5D6E-409C-BE32-E72D297353CC}">
              <c16:uniqueId val="{00000005-E759-452E-9B8A-CAFC2AFB4DAE}"/>
            </c:ext>
          </c:extLst>
        </c:ser>
        <c:ser>
          <c:idx val="6"/>
          <c:order val="6"/>
          <c:tx>
            <c:strRef>
              <c:f>Sheet1!$A$8</c:f>
              <c:strCache>
                <c:ptCount val="1"/>
                <c:pt idx="0">
                  <c:v>40% - Disabled: requires special care and assistance</c:v>
                </c:pt>
              </c:strCache>
            </c:strRef>
          </c:tx>
          <c:spPr>
            <a:gradFill flip="none" rotWithShape="1">
              <a:gsLst>
                <a:gs pos="0">
                  <a:srgbClr val="0070C0"/>
                </a:gs>
                <a:gs pos="50000">
                  <a:srgbClr val="00B0F0"/>
                </a:gs>
                <a:gs pos="100000">
                  <a:srgbClr val="0070C0"/>
                </a:gs>
              </a:gsLst>
              <a:lin ang="10800000" scaled="1"/>
              <a:tileRect/>
            </a:gradFill>
            <a:ln>
              <a:solidFill>
                <a:srgbClr val="000000"/>
              </a:solidFill>
            </a:ln>
          </c:spPr>
          <c:invertIfNegative val="0"/>
          <c:cat>
            <c:strRef>
              <c:f>Sheet1!$B$1:$D$1</c:f>
              <c:strCache>
                <c:ptCount val="3"/>
                <c:pt idx="0">
                  <c:v>1 Year (N=247)</c:v>
                </c:pt>
                <c:pt idx="1">
                  <c:v>2 Year (N=208)</c:v>
                </c:pt>
                <c:pt idx="2">
                  <c:v>3 Year (N=186)</c:v>
                </c:pt>
              </c:strCache>
            </c:strRef>
          </c:cat>
          <c:val>
            <c:numRef>
              <c:f>Sheet1!$B$8:$D$8</c:f>
              <c:numCache>
                <c:formatCode>General</c:formatCode>
                <c:ptCount val="3"/>
                <c:pt idx="0">
                  <c:v>7</c:v>
                </c:pt>
                <c:pt idx="1">
                  <c:v>2</c:v>
                </c:pt>
                <c:pt idx="2">
                  <c:v>2</c:v>
                </c:pt>
              </c:numCache>
            </c:numRef>
          </c:val>
          <c:extLst>
            <c:ext xmlns:c16="http://schemas.microsoft.com/office/drawing/2014/chart" uri="{C3380CC4-5D6E-409C-BE32-E72D297353CC}">
              <c16:uniqueId val="{00000006-E759-452E-9B8A-CAFC2AFB4DAE}"/>
            </c:ext>
          </c:extLst>
        </c:ser>
        <c:ser>
          <c:idx val="7"/>
          <c:order val="7"/>
          <c:tx>
            <c:strRef>
              <c:f>Sheet1!$A$9</c:f>
              <c:strCache>
                <c:ptCount val="1"/>
                <c:pt idx="0">
                  <c:v>30% - Severely disabled: hospitalization is indicated, death not imminent</c:v>
                </c:pt>
              </c:strCache>
            </c:strRef>
          </c:tx>
          <c:spPr>
            <a:gradFill flip="none" rotWithShape="1">
              <a:gsLst>
                <a:gs pos="0">
                  <a:srgbClr val="660066"/>
                </a:gs>
                <a:gs pos="50000">
                  <a:srgbClr val="A200A2"/>
                </a:gs>
                <a:gs pos="100000">
                  <a:srgbClr val="660066"/>
                </a:gs>
              </a:gsLst>
              <a:lin ang="10800000" scaled="1"/>
              <a:tileRect/>
            </a:gradFill>
            <a:ln>
              <a:solidFill>
                <a:srgbClr val="000000"/>
              </a:solidFill>
            </a:ln>
          </c:spPr>
          <c:invertIfNegative val="0"/>
          <c:cat>
            <c:strRef>
              <c:f>Sheet1!$B$1:$D$1</c:f>
              <c:strCache>
                <c:ptCount val="3"/>
                <c:pt idx="0">
                  <c:v>1 Year (N=247)</c:v>
                </c:pt>
                <c:pt idx="1">
                  <c:v>2 Year (N=208)</c:v>
                </c:pt>
                <c:pt idx="2">
                  <c:v>3 Year (N=186)</c:v>
                </c:pt>
              </c:strCache>
            </c:strRef>
          </c:cat>
          <c:val>
            <c:numRef>
              <c:f>Sheet1!$B$9:$D$9</c:f>
              <c:numCache>
                <c:formatCode>General</c:formatCode>
                <c:ptCount val="3"/>
                <c:pt idx="0">
                  <c:v>5</c:v>
                </c:pt>
                <c:pt idx="1">
                  <c:v>1</c:v>
                </c:pt>
                <c:pt idx="2">
                  <c:v>0</c:v>
                </c:pt>
              </c:numCache>
            </c:numRef>
          </c:val>
          <c:extLst>
            <c:ext xmlns:c16="http://schemas.microsoft.com/office/drawing/2014/chart" uri="{C3380CC4-5D6E-409C-BE32-E72D297353CC}">
              <c16:uniqueId val="{00000007-E759-452E-9B8A-CAFC2AFB4DAE}"/>
            </c:ext>
          </c:extLst>
        </c:ser>
        <c:ser>
          <c:idx val="8"/>
          <c:order val="8"/>
          <c:tx>
            <c:strRef>
              <c:f>Sheet1!$A$10</c:f>
              <c:strCache>
                <c:ptCount val="1"/>
                <c:pt idx="0">
                  <c:v>20% - Very sick, hospitalization necessary: active treatment necessary</c:v>
                </c:pt>
              </c:strCache>
            </c:strRef>
          </c:tx>
          <c:spPr>
            <a:gradFill>
              <a:gsLst>
                <a:gs pos="0">
                  <a:srgbClr val="CC6600"/>
                </a:gs>
                <a:gs pos="50000">
                  <a:srgbClr val="FF9900"/>
                </a:gs>
                <a:gs pos="100000">
                  <a:srgbClr val="CC6600"/>
                </a:gs>
              </a:gsLst>
              <a:lin ang="10800000" scaled="1"/>
            </a:gradFill>
            <a:ln>
              <a:solidFill>
                <a:srgbClr val="000000"/>
              </a:solidFill>
            </a:ln>
          </c:spPr>
          <c:invertIfNegative val="0"/>
          <c:cat>
            <c:strRef>
              <c:f>Sheet1!$B$1:$D$1</c:f>
              <c:strCache>
                <c:ptCount val="3"/>
                <c:pt idx="0">
                  <c:v>1 Year (N=247)</c:v>
                </c:pt>
                <c:pt idx="1">
                  <c:v>2 Year (N=208)</c:v>
                </c:pt>
                <c:pt idx="2">
                  <c:v>3 Year (N=186)</c:v>
                </c:pt>
              </c:strCache>
            </c:strRef>
          </c:cat>
          <c:val>
            <c:numRef>
              <c:f>Sheet1!$B$10:$D$10</c:f>
              <c:numCache>
                <c:formatCode>General</c:formatCode>
                <c:ptCount val="3"/>
                <c:pt idx="0">
                  <c:v>11</c:v>
                </c:pt>
                <c:pt idx="1">
                  <c:v>3</c:v>
                </c:pt>
                <c:pt idx="2">
                  <c:v>2</c:v>
                </c:pt>
              </c:numCache>
            </c:numRef>
          </c:val>
          <c:extLst>
            <c:ext xmlns:c16="http://schemas.microsoft.com/office/drawing/2014/chart" uri="{C3380CC4-5D6E-409C-BE32-E72D297353CC}">
              <c16:uniqueId val="{00000008-E759-452E-9B8A-CAFC2AFB4DAE}"/>
            </c:ext>
          </c:extLst>
        </c:ser>
        <c:ser>
          <c:idx val="9"/>
          <c:order val="9"/>
          <c:tx>
            <c:strRef>
              <c:f>Sheet1!$A$11</c:f>
              <c:strCache>
                <c:ptCount val="1"/>
                <c:pt idx="0">
                  <c:v>10% - Moribund, fatal processes progressing rapidly</c:v>
                </c:pt>
              </c:strCache>
            </c:strRef>
          </c:tx>
          <c:spPr>
            <a:gradFill flip="none" rotWithShape="1">
              <a:gsLst>
                <a:gs pos="0">
                  <a:srgbClr val="008080"/>
                </a:gs>
                <a:gs pos="50000">
                  <a:srgbClr val="00FFFF"/>
                </a:gs>
                <a:gs pos="100000">
                  <a:srgbClr val="008080"/>
                </a:gs>
              </a:gsLst>
              <a:lin ang="10800000" scaled="1"/>
              <a:tileRect/>
            </a:gradFill>
            <a:ln>
              <a:solidFill>
                <a:srgbClr val="000000"/>
              </a:solidFill>
            </a:ln>
          </c:spPr>
          <c:invertIfNegative val="0"/>
          <c:cat>
            <c:strRef>
              <c:f>Sheet1!$B$1:$D$1</c:f>
              <c:strCache>
                <c:ptCount val="3"/>
                <c:pt idx="0">
                  <c:v>1 Year (N=247)</c:v>
                </c:pt>
                <c:pt idx="1">
                  <c:v>2 Year (N=208)</c:v>
                </c:pt>
                <c:pt idx="2">
                  <c:v>3 Year (N=186)</c:v>
                </c:pt>
              </c:strCache>
            </c:strRef>
          </c:cat>
          <c:val>
            <c:numRef>
              <c:f>Sheet1!$B$11:$D$11</c:f>
              <c:numCache>
                <c:formatCode>General</c:formatCode>
                <c:ptCount val="3"/>
                <c:pt idx="0">
                  <c:v>8</c:v>
                </c:pt>
                <c:pt idx="1">
                  <c:v>2</c:v>
                </c:pt>
                <c:pt idx="2">
                  <c:v>3</c:v>
                </c:pt>
              </c:numCache>
            </c:numRef>
          </c:val>
          <c:extLst>
            <c:ext xmlns:c16="http://schemas.microsoft.com/office/drawing/2014/chart" uri="{C3380CC4-5D6E-409C-BE32-E72D297353CC}">
              <c16:uniqueId val="{00000009-E759-452E-9B8A-CAFC2AFB4DAE}"/>
            </c:ext>
          </c:extLst>
        </c:ser>
        <c:dLbls>
          <c:showLegendKey val="0"/>
          <c:showVal val="0"/>
          <c:showCatName val="0"/>
          <c:showSerName val="0"/>
          <c:showPercent val="0"/>
          <c:showBubbleSize val="0"/>
        </c:dLbls>
        <c:gapWidth val="50"/>
        <c:overlap val="100"/>
        <c:axId val="674570824"/>
        <c:axId val="674571216"/>
      </c:barChart>
      <c:catAx>
        <c:axId val="674570824"/>
        <c:scaling>
          <c:orientation val="minMax"/>
        </c:scaling>
        <c:delete val="0"/>
        <c:axPos val="b"/>
        <c:numFmt formatCode="General" sourceLinked="0"/>
        <c:majorTickMark val="out"/>
        <c:minorTickMark val="none"/>
        <c:tickLblPos val="nextTo"/>
        <c:spPr>
          <a:ln>
            <a:solidFill>
              <a:schemeClr val="bg2"/>
            </a:solidFill>
          </a:ln>
        </c:spPr>
        <c:txPr>
          <a:bodyPr/>
          <a:lstStyle/>
          <a:p>
            <a:pPr>
              <a:defRPr sz="1500" b="1">
                <a:solidFill>
                  <a:schemeClr val="bg2"/>
                </a:solidFill>
              </a:defRPr>
            </a:pPr>
            <a:endParaRPr lang="en-US"/>
          </a:p>
        </c:txPr>
        <c:crossAx val="674571216"/>
        <c:crosses val="autoZero"/>
        <c:auto val="1"/>
        <c:lblAlgn val="ctr"/>
        <c:lblOffset val="100"/>
        <c:noMultiLvlLbl val="0"/>
      </c:catAx>
      <c:valAx>
        <c:axId val="674571216"/>
        <c:scaling>
          <c:orientation val="minMax"/>
          <c:min val="0"/>
        </c:scaling>
        <c:delete val="0"/>
        <c:axPos val="l"/>
        <c:majorGridlines>
          <c:spPr>
            <a:ln w="6350">
              <a:solidFill>
                <a:schemeClr val="bg2"/>
              </a:solidFill>
              <a:prstDash val="sysDash"/>
            </a:ln>
          </c:spPr>
        </c:majorGridlines>
        <c:numFmt formatCode="0%" sourceLinked="1"/>
        <c:majorTickMark val="out"/>
        <c:minorTickMark val="none"/>
        <c:tickLblPos val="nextTo"/>
        <c:spPr>
          <a:ln>
            <a:solidFill>
              <a:schemeClr val="bg2"/>
            </a:solidFill>
          </a:ln>
        </c:spPr>
        <c:txPr>
          <a:bodyPr/>
          <a:lstStyle/>
          <a:p>
            <a:pPr>
              <a:defRPr sz="1500" b="1">
                <a:solidFill>
                  <a:schemeClr val="bg2"/>
                </a:solidFill>
              </a:defRPr>
            </a:pPr>
            <a:endParaRPr lang="en-US"/>
          </a:p>
        </c:txPr>
        <c:crossAx val="674570824"/>
        <c:crosses val="autoZero"/>
        <c:crossBetween val="between"/>
        <c:majorUnit val="0.2"/>
      </c:valAx>
      <c:spPr>
        <a:noFill/>
        <a:ln>
          <a:solidFill>
            <a:schemeClr val="bg2"/>
          </a:solidFill>
        </a:ln>
      </c:spPr>
    </c:plotArea>
    <c:legend>
      <c:legendPos val="r"/>
      <c:layout>
        <c:manualLayout>
          <c:xMode val="edge"/>
          <c:yMode val="edge"/>
          <c:x val="0.58403376484719061"/>
          <c:y val="1.5540174413682158E-2"/>
          <c:w val="0.37483384492192712"/>
          <c:h val="0.96923842181017694"/>
        </c:manualLayout>
      </c:layout>
      <c:overlay val="0"/>
      <c:spPr>
        <a:solidFill>
          <a:schemeClr val="tx1"/>
        </a:solidFill>
        <a:ln w="12700">
          <a:solidFill>
            <a:schemeClr val="bg2"/>
          </a:solidFill>
        </a:ln>
      </c:spPr>
      <c:txPr>
        <a:bodyPr/>
        <a:lstStyle/>
        <a:p>
          <a:pPr>
            <a:defRPr sz="1300" b="1">
              <a:solidFill>
                <a:schemeClr val="bg2"/>
              </a:solidFill>
            </a:defRPr>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1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c:v>
                </c:pt>
              </c:strCache>
            </c:strRef>
          </c:tx>
          <c:spPr>
            <a:gradFill>
              <a:gsLst>
                <a:gs pos="50000">
                  <a:srgbClr val="00FF00"/>
                </a:gs>
                <a:gs pos="0">
                  <a:srgbClr val="009900"/>
                </a:gs>
                <a:gs pos="100000">
                  <a:srgbClr val="009900"/>
                </a:gs>
              </a:gsLst>
              <a:lin ang="10800000" scaled="0"/>
            </a:gradFill>
            <a:ln>
              <a:solidFill>
                <a:schemeClr val="bg2"/>
              </a:solidFill>
            </a:ln>
            <a:effectLst/>
          </c:spPr>
          <c:invertIfNegative val="0"/>
          <c:cat>
            <c:strRef>
              <c:f>Sheet1!$A$2:$A$4</c:f>
              <c:strCache>
                <c:ptCount val="3"/>
                <c:pt idx="0">
                  <c:v>1 Year (N=471)</c:v>
                </c:pt>
                <c:pt idx="1">
                  <c:v>3 Years (N=369)</c:v>
                </c:pt>
                <c:pt idx="2">
                  <c:v>5 Years (N=322)</c:v>
                </c:pt>
              </c:strCache>
            </c:strRef>
          </c:cat>
          <c:val>
            <c:numRef>
              <c:f>Sheet1!$B$2:$B$4</c:f>
              <c:numCache>
                <c:formatCode>General</c:formatCode>
                <c:ptCount val="3"/>
                <c:pt idx="0">
                  <c:v>0.26963999999999999</c:v>
                </c:pt>
                <c:pt idx="1">
                  <c:v>0.36042999999999997</c:v>
                </c:pt>
                <c:pt idx="2">
                  <c:v>0.39751999999999998</c:v>
                </c:pt>
              </c:numCache>
            </c:numRef>
          </c:val>
          <c:extLst>
            <c:ext xmlns:c16="http://schemas.microsoft.com/office/drawing/2014/chart" uri="{C3380CC4-5D6E-409C-BE32-E72D297353CC}">
              <c16:uniqueId val="{00000000-B064-4A60-9C3B-64E5CA198A84}"/>
            </c:ext>
          </c:extLst>
        </c:ser>
        <c:dLbls>
          <c:showLegendKey val="0"/>
          <c:showVal val="0"/>
          <c:showCatName val="0"/>
          <c:showSerName val="0"/>
          <c:showPercent val="0"/>
          <c:showBubbleSize val="0"/>
        </c:dLbls>
        <c:gapWidth val="50"/>
        <c:overlap val="25"/>
        <c:axId val="674572000"/>
        <c:axId val="674572392"/>
      </c:barChart>
      <c:catAx>
        <c:axId val="674572000"/>
        <c:scaling>
          <c:orientation val="minMax"/>
        </c:scaling>
        <c:delete val="0"/>
        <c:axPos val="b"/>
        <c:numFmt formatCode="General" sourceLinked="1"/>
        <c:majorTickMark val="none"/>
        <c:minorTickMark val="none"/>
        <c:tickLblPos val="nextTo"/>
        <c:spPr>
          <a:noFill/>
          <a:ln w="9525" cap="flat" cmpd="sng" algn="ctr">
            <a:solidFill>
              <a:schemeClr val="bg2"/>
            </a:solidFill>
            <a:round/>
          </a:ln>
          <a:effectLst/>
        </c:spPr>
        <c:txPr>
          <a:bodyPr rot="-60000000" spcFirstLastPara="1" vertOverflow="ellipsis" vert="horz" wrap="square" anchor="ctr" anchorCtr="1"/>
          <a:lstStyle/>
          <a:p>
            <a:pPr>
              <a:defRPr sz="1500" b="1" i="0" u="none" strike="noStrike" kern="1200" baseline="0">
                <a:solidFill>
                  <a:schemeClr val="bg2"/>
                </a:solidFill>
                <a:latin typeface="+mn-lt"/>
                <a:ea typeface="+mn-ea"/>
                <a:cs typeface="+mn-cs"/>
              </a:defRPr>
            </a:pPr>
            <a:endParaRPr lang="en-US"/>
          </a:p>
        </c:txPr>
        <c:crossAx val="674572392"/>
        <c:crosses val="autoZero"/>
        <c:auto val="1"/>
        <c:lblAlgn val="ctr"/>
        <c:lblOffset val="100"/>
        <c:noMultiLvlLbl val="0"/>
      </c:catAx>
      <c:valAx>
        <c:axId val="674572392"/>
        <c:scaling>
          <c:orientation val="minMax"/>
          <c:max val="0.70000000000000007"/>
        </c:scaling>
        <c:delete val="0"/>
        <c:axPos val="l"/>
        <c:majorGridlines>
          <c:spPr>
            <a:ln w="9525" cap="flat" cmpd="sng" algn="ctr">
              <a:solidFill>
                <a:schemeClr val="bg2"/>
              </a:solidFill>
              <a:prstDash val="sysDash"/>
              <a:round/>
            </a:ln>
            <a:effectLst/>
          </c:spPr>
        </c:majorGridlines>
        <c:numFmt formatCode="0%" sourceLinked="0"/>
        <c:majorTickMark val="none"/>
        <c:minorTickMark val="none"/>
        <c:tickLblPos val="nextTo"/>
        <c:spPr>
          <a:noFill/>
          <a:ln>
            <a:solidFill>
              <a:schemeClr val="bg2"/>
            </a:solidFill>
          </a:ln>
          <a:effectLst/>
        </c:spPr>
        <c:txPr>
          <a:bodyPr rot="-60000000" spcFirstLastPara="1" vertOverflow="ellipsis" vert="horz" wrap="square" anchor="ctr" anchorCtr="1"/>
          <a:lstStyle/>
          <a:p>
            <a:pPr>
              <a:defRPr sz="1500" b="1" i="0" u="none" strike="noStrike" kern="1200" baseline="0">
                <a:solidFill>
                  <a:schemeClr val="bg2"/>
                </a:solidFill>
                <a:latin typeface="+mn-lt"/>
                <a:ea typeface="+mn-ea"/>
                <a:cs typeface="+mn-cs"/>
              </a:defRPr>
            </a:pPr>
            <a:endParaRPr lang="en-US"/>
          </a:p>
        </c:txPr>
        <c:crossAx val="674572000"/>
        <c:crosses val="autoZero"/>
        <c:crossBetween val="between"/>
        <c:majorUnit val="0.1"/>
      </c:valAx>
      <c:spPr>
        <a:noFill/>
        <a:ln>
          <a:solidFill>
            <a:schemeClr val="bg2"/>
          </a:solid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1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7.4881293247434977E-2"/>
          <c:y val="3.6690160034443316E-2"/>
          <c:w val="0.9084520400858983"/>
          <c:h val="0.77804035861464993"/>
        </c:manualLayout>
      </c:layout>
      <c:barChart>
        <c:barDir val="col"/>
        <c:grouping val="clustered"/>
        <c:varyColors val="0"/>
        <c:ser>
          <c:idx val="0"/>
          <c:order val="0"/>
          <c:tx>
            <c:strRef>
              <c:f>Sheet1!$B$1</c:f>
              <c:strCache>
                <c:ptCount val="1"/>
                <c:pt idx="0">
                  <c:v>%</c:v>
                </c:pt>
              </c:strCache>
            </c:strRef>
          </c:tx>
          <c:spPr>
            <a:gradFill>
              <a:gsLst>
                <a:gs pos="50000">
                  <a:srgbClr val="00FF00"/>
                </a:gs>
                <a:gs pos="0">
                  <a:srgbClr val="009900"/>
                </a:gs>
                <a:gs pos="100000">
                  <a:srgbClr val="009900"/>
                </a:gs>
              </a:gsLst>
              <a:lin ang="10800000" scaled="0"/>
            </a:gradFill>
            <a:ln>
              <a:solidFill>
                <a:schemeClr val="bg2"/>
              </a:solidFill>
            </a:ln>
            <a:effectLst/>
          </c:spPr>
          <c:invertIfNegative val="0"/>
          <c:cat>
            <c:strRef>
              <c:f>Sheet1!$A$2:$A$8</c:f>
              <c:strCache>
                <c:ptCount val="7"/>
                <c:pt idx="0">
                  <c:v>1 Year (N=239)</c:v>
                </c:pt>
                <c:pt idx="1">
                  <c:v>3 Years (N=190)</c:v>
                </c:pt>
                <c:pt idx="2">
                  <c:v>5 Years (N=173)</c:v>
                </c:pt>
                <c:pt idx="3">
                  <c:v> </c:v>
                </c:pt>
                <c:pt idx="4">
                  <c:v>1 Year (N=232)</c:v>
                </c:pt>
                <c:pt idx="5">
                  <c:v>3 Years (N=179)</c:v>
                </c:pt>
                <c:pt idx="6">
                  <c:v>5 Years (N=149)</c:v>
                </c:pt>
              </c:strCache>
            </c:strRef>
          </c:cat>
          <c:val>
            <c:numRef>
              <c:f>Sheet1!$B$2:$B$8</c:f>
              <c:numCache>
                <c:formatCode>General</c:formatCode>
                <c:ptCount val="7"/>
                <c:pt idx="0">
                  <c:v>0.40167000000000003</c:v>
                </c:pt>
                <c:pt idx="1">
                  <c:v>0.47894999999999999</c:v>
                </c:pt>
                <c:pt idx="2">
                  <c:v>0.51444999999999996</c:v>
                </c:pt>
                <c:pt idx="3">
                  <c:v>0</c:v>
                </c:pt>
                <c:pt idx="4">
                  <c:v>0.13361999999999999</c:v>
                </c:pt>
                <c:pt idx="5">
                  <c:v>0.23463999999999999</c:v>
                </c:pt>
                <c:pt idx="6">
                  <c:v>0.26173999999999997</c:v>
                </c:pt>
              </c:numCache>
            </c:numRef>
          </c:val>
          <c:extLst>
            <c:ext xmlns:c16="http://schemas.microsoft.com/office/drawing/2014/chart" uri="{C3380CC4-5D6E-409C-BE32-E72D297353CC}">
              <c16:uniqueId val="{00000000-BE11-4907-B86B-4AC5082A6FF7}"/>
            </c:ext>
          </c:extLst>
        </c:ser>
        <c:dLbls>
          <c:showLegendKey val="0"/>
          <c:showVal val="0"/>
          <c:showCatName val="0"/>
          <c:showSerName val="0"/>
          <c:showPercent val="0"/>
          <c:showBubbleSize val="0"/>
        </c:dLbls>
        <c:gapWidth val="50"/>
        <c:overlap val="25"/>
        <c:axId val="700389248"/>
        <c:axId val="700389640"/>
      </c:barChart>
      <c:catAx>
        <c:axId val="700389248"/>
        <c:scaling>
          <c:orientation val="minMax"/>
        </c:scaling>
        <c:delete val="0"/>
        <c:axPos val="b"/>
        <c:numFmt formatCode="General" sourceLinked="1"/>
        <c:majorTickMark val="none"/>
        <c:minorTickMark val="none"/>
        <c:tickLblPos val="nextTo"/>
        <c:spPr>
          <a:noFill/>
          <a:ln w="9525" cap="flat" cmpd="sng" algn="ctr">
            <a:solidFill>
              <a:schemeClr val="bg2"/>
            </a:solidFill>
            <a:round/>
          </a:ln>
          <a:effectLst/>
        </c:spPr>
        <c:txPr>
          <a:bodyPr rot="-60000000" spcFirstLastPara="1" vertOverflow="ellipsis" vert="horz" wrap="square" anchor="ctr" anchorCtr="1"/>
          <a:lstStyle/>
          <a:p>
            <a:pPr>
              <a:defRPr sz="1500" b="1" i="0" u="none" strike="noStrike" kern="1200" baseline="0">
                <a:solidFill>
                  <a:schemeClr val="bg2"/>
                </a:solidFill>
                <a:latin typeface="+mn-lt"/>
                <a:ea typeface="+mn-ea"/>
                <a:cs typeface="+mn-cs"/>
              </a:defRPr>
            </a:pPr>
            <a:endParaRPr lang="en-US"/>
          </a:p>
        </c:txPr>
        <c:crossAx val="700389640"/>
        <c:crosses val="autoZero"/>
        <c:auto val="1"/>
        <c:lblAlgn val="ctr"/>
        <c:lblOffset val="100"/>
        <c:noMultiLvlLbl val="0"/>
      </c:catAx>
      <c:valAx>
        <c:axId val="700389640"/>
        <c:scaling>
          <c:orientation val="minMax"/>
          <c:max val="0.70000000000000007"/>
        </c:scaling>
        <c:delete val="0"/>
        <c:axPos val="l"/>
        <c:majorGridlines>
          <c:spPr>
            <a:ln w="9525" cap="flat" cmpd="sng" algn="ctr">
              <a:solidFill>
                <a:schemeClr val="bg2"/>
              </a:solidFill>
              <a:prstDash val="sysDash"/>
              <a:round/>
            </a:ln>
            <a:effectLst/>
          </c:spPr>
        </c:majorGridlines>
        <c:numFmt formatCode="0%" sourceLinked="0"/>
        <c:majorTickMark val="none"/>
        <c:minorTickMark val="none"/>
        <c:tickLblPos val="nextTo"/>
        <c:spPr>
          <a:noFill/>
          <a:ln>
            <a:solidFill>
              <a:schemeClr val="bg2"/>
            </a:solidFill>
          </a:ln>
          <a:effectLst/>
        </c:spPr>
        <c:txPr>
          <a:bodyPr rot="-60000000" spcFirstLastPara="1" vertOverflow="ellipsis" vert="horz" wrap="square" anchor="ctr" anchorCtr="1"/>
          <a:lstStyle/>
          <a:p>
            <a:pPr>
              <a:defRPr sz="1500" b="1" i="0" u="none" strike="noStrike" kern="1200" baseline="0">
                <a:solidFill>
                  <a:schemeClr val="bg2"/>
                </a:solidFill>
                <a:latin typeface="+mn-lt"/>
                <a:ea typeface="+mn-ea"/>
                <a:cs typeface="+mn-cs"/>
              </a:defRPr>
            </a:pPr>
            <a:endParaRPr lang="en-US"/>
          </a:p>
        </c:txPr>
        <c:crossAx val="700389248"/>
        <c:crosses val="autoZero"/>
        <c:crossBetween val="between"/>
        <c:majorUnit val="0.1"/>
      </c:valAx>
      <c:spPr>
        <a:noFill/>
        <a:ln>
          <a:solidFill>
            <a:schemeClr val="bg2"/>
          </a:solid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1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9.4987903685952363E-2"/>
          <c:y val="3.6402642466302849E-2"/>
          <c:w val="0.89292662330252193"/>
          <c:h val="0.82823590907068823"/>
        </c:manualLayout>
      </c:layout>
      <c:barChart>
        <c:barDir val="col"/>
        <c:grouping val="percentStacked"/>
        <c:varyColors val="0"/>
        <c:ser>
          <c:idx val="0"/>
          <c:order val="0"/>
          <c:tx>
            <c:strRef>
              <c:f>Sheet1!$A$2</c:f>
              <c:strCache>
                <c:ptCount val="1"/>
                <c:pt idx="0">
                  <c:v>No Hospitalization</c:v>
                </c:pt>
              </c:strCache>
            </c:strRef>
          </c:tx>
          <c:spPr>
            <a:gradFill flip="none" rotWithShape="1">
              <a:gsLst>
                <a:gs pos="0">
                  <a:srgbClr val="C00000"/>
                </a:gs>
                <a:gs pos="50000">
                  <a:srgbClr val="FF0000"/>
                </a:gs>
                <a:gs pos="100000">
                  <a:srgbClr val="C00000"/>
                </a:gs>
              </a:gsLst>
              <a:lin ang="10800000" scaled="1"/>
              <a:tileRect/>
            </a:gradFill>
            <a:ln>
              <a:solidFill>
                <a:schemeClr val="bg2"/>
              </a:solidFill>
            </a:ln>
          </c:spPr>
          <c:invertIfNegative val="0"/>
          <c:cat>
            <c:strRef>
              <c:f>Sheet1!$B$1:$D$1</c:f>
              <c:strCache>
                <c:ptCount val="3"/>
                <c:pt idx="0">
                  <c:v>Up to 1 Year (N=594)</c:v>
                </c:pt>
                <c:pt idx="1">
                  <c:v>Between 2-3 Years (N=449)</c:v>
                </c:pt>
                <c:pt idx="2">
                  <c:v>Between 4-5 Years (N=386)</c:v>
                </c:pt>
              </c:strCache>
            </c:strRef>
          </c:cat>
          <c:val>
            <c:numRef>
              <c:f>Sheet1!$B$2:$D$2</c:f>
              <c:numCache>
                <c:formatCode>General</c:formatCode>
                <c:ptCount val="3"/>
                <c:pt idx="0">
                  <c:v>250</c:v>
                </c:pt>
                <c:pt idx="1">
                  <c:v>290</c:v>
                </c:pt>
                <c:pt idx="2">
                  <c:v>277</c:v>
                </c:pt>
              </c:numCache>
            </c:numRef>
          </c:val>
          <c:extLst>
            <c:ext xmlns:c16="http://schemas.microsoft.com/office/drawing/2014/chart" uri="{C3380CC4-5D6E-409C-BE32-E72D297353CC}">
              <c16:uniqueId val="{00000000-2809-492F-9ED7-02F6823E9E73}"/>
            </c:ext>
          </c:extLst>
        </c:ser>
        <c:ser>
          <c:idx val="1"/>
          <c:order val="1"/>
          <c:tx>
            <c:strRef>
              <c:f>Sheet1!$A$3</c:f>
              <c:strCache>
                <c:ptCount val="1"/>
                <c:pt idx="0">
                  <c:v>Hospitalized, Not Rejection/Not Infection</c:v>
                </c:pt>
              </c:strCache>
            </c:strRef>
          </c:tx>
          <c:spPr>
            <a:gradFill flip="none" rotWithShape="1">
              <a:gsLst>
                <a:gs pos="0">
                  <a:srgbClr val="A6A200"/>
                </a:gs>
                <a:gs pos="50000">
                  <a:srgbClr val="FFFF00"/>
                </a:gs>
                <a:gs pos="100000">
                  <a:srgbClr val="A6A200"/>
                </a:gs>
              </a:gsLst>
              <a:lin ang="10800000" scaled="1"/>
              <a:tileRect/>
            </a:gradFill>
            <a:ln>
              <a:solidFill>
                <a:schemeClr val="bg2"/>
              </a:solidFill>
            </a:ln>
          </c:spPr>
          <c:invertIfNegative val="0"/>
          <c:cat>
            <c:strRef>
              <c:f>Sheet1!$B$1:$D$1</c:f>
              <c:strCache>
                <c:ptCount val="3"/>
                <c:pt idx="0">
                  <c:v>Up to 1 Year (N=594)</c:v>
                </c:pt>
                <c:pt idx="1">
                  <c:v>Between 2-3 Years (N=449)</c:v>
                </c:pt>
                <c:pt idx="2">
                  <c:v>Between 4-5 Years (N=386)</c:v>
                </c:pt>
              </c:strCache>
            </c:strRef>
          </c:cat>
          <c:val>
            <c:numRef>
              <c:f>Sheet1!$B$3:$D$3</c:f>
              <c:numCache>
                <c:formatCode>General</c:formatCode>
                <c:ptCount val="3"/>
                <c:pt idx="0">
                  <c:v>120</c:v>
                </c:pt>
                <c:pt idx="1">
                  <c:v>58</c:v>
                </c:pt>
                <c:pt idx="2">
                  <c:v>44</c:v>
                </c:pt>
              </c:numCache>
            </c:numRef>
          </c:val>
          <c:extLst>
            <c:ext xmlns:c16="http://schemas.microsoft.com/office/drawing/2014/chart" uri="{C3380CC4-5D6E-409C-BE32-E72D297353CC}">
              <c16:uniqueId val="{00000001-2809-492F-9ED7-02F6823E9E73}"/>
            </c:ext>
          </c:extLst>
        </c:ser>
        <c:ser>
          <c:idx val="2"/>
          <c:order val="2"/>
          <c:tx>
            <c:strRef>
              <c:f>Sheet1!$A$4</c:f>
              <c:strCache>
                <c:ptCount val="1"/>
                <c:pt idx="0">
                  <c:v>Hospitalized, Rejection Only</c:v>
                </c:pt>
              </c:strCache>
            </c:strRef>
          </c:tx>
          <c:spPr>
            <a:gradFill flip="none" rotWithShape="1">
              <a:gsLst>
                <a:gs pos="0">
                  <a:srgbClr val="208C03"/>
                </a:gs>
                <a:gs pos="50000">
                  <a:srgbClr val="20F703"/>
                </a:gs>
                <a:gs pos="100000">
                  <a:srgbClr val="208C03"/>
                </a:gs>
              </a:gsLst>
              <a:lin ang="10800000" scaled="1"/>
              <a:tileRect/>
            </a:gradFill>
            <a:ln>
              <a:solidFill>
                <a:srgbClr val="000000"/>
              </a:solidFill>
            </a:ln>
          </c:spPr>
          <c:invertIfNegative val="0"/>
          <c:cat>
            <c:strRef>
              <c:f>Sheet1!$B$1:$D$1</c:f>
              <c:strCache>
                <c:ptCount val="3"/>
                <c:pt idx="0">
                  <c:v>Up to 1 Year (N=594)</c:v>
                </c:pt>
                <c:pt idx="1">
                  <c:v>Between 2-3 Years (N=449)</c:v>
                </c:pt>
                <c:pt idx="2">
                  <c:v>Between 4-5 Years (N=386)</c:v>
                </c:pt>
              </c:strCache>
            </c:strRef>
          </c:cat>
          <c:val>
            <c:numRef>
              <c:f>Sheet1!$B$4:$D$4</c:f>
              <c:numCache>
                <c:formatCode>General</c:formatCode>
                <c:ptCount val="3"/>
                <c:pt idx="0">
                  <c:v>31</c:v>
                </c:pt>
                <c:pt idx="1">
                  <c:v>12</c:v>
                </c:pt>
                <c:pt idx="2">
                  <c:v>8</c:v>
                </c:pt>
              </c:numCache>
            </c:numRef>
          </c:val>
          <c:extLst>
            <c:ext xmlns:c16="http://schemas.microsoft.com/office/drawing/2014/chart" uri="{C3380CC4-5D6E-409C-BE32-E72D297353CC}">
              <c16:uniqueId val="{00000002-2809-492F-9ED7-02F6823E9E73}"/>
            </c:ext>
          </c:extLst>
        </c:ser>
        <c:ser>
          <c:idx val="3"/>
          <c:order val="3"/>
          <c:tx>
            <c:strRef>
              <c:f>Sheet1!$A$5</c:f>
              <c:strCache>
                <c:ptCount val="1"/>
                <c:pt idx="0">
                  <c:v>Hospitalized, Infection Only</c:v>
                </c:pt>
              </c:strCache>
            </c:strRef>
          </c:tx>
          <c:spPr>
            <a:gradFill flip="none" rotWithShape="1">
              <a:gsLst>
                <a:gs pos="0">
                  <a:srgbClr val="6600CC"/>
                </a:gs>
                <a:gs pos="50000">
                  <a:srgbClr val="9933FF"/>
                </a:gs>
                <a:gs pos="100000">
                  <a:srgbClr val="6600CC"/>
                </a:gs>
              </a:gsLst>
              <a:lin ang="10800000" scaled="1"/>
              <a:tileRect/>
            </a:gradFill>
            <a:ln>
              <a:solidFill>
                <a:schemeClr val="bg2"/>
              </a:solidFill>
            </a:ln>
          </c:spPr>
          <c:invertIfNegative val="0"/>
          <c:cat>
            <c:strRef>
              <c:f>Sheet1!$B$1:$D$1</c:f>
              <c:strCache>
                <c:ptCount val="3"/>
                <c:pt idx="0">
                  <c:v>Up to 1 Year (N=594)</c:v>
                </c:pt>
                <c:pt idx="1">
                  <c:v>Between 2-3 Years (N=449)</c:v>
                </c:pt>
                <c:pt idx="2">
                  <c:v>Between 4-5 Years (N=386)</c:v>
                </c:pt>
              </c:strCache>
            </c:strRef>
          </c:cat>
          <c:val>
            <c:numRef>
              <c:f>Sheet1!$B$5:$D$5</c:f>
              <c:numCache>
                <c:formatCode>General</c:formatCode>
                <c:ptCount val="3"/>
                <c:pt idx="0">
                  <c:v>125</c:v>
                </c:pt>
                <c:pt idx="1">
                  <c:v>70</c:v>
                </c:pt>
                <c:pt idx="2">
                  <c:v>46</c:v>
                </c:pt>
              </c:numCache>
            </c:numRef>
          </c:val>
          <c:extLst>
            <c:ext xmlns:c16="http://schemas.microsoft.com/office/drawing/2014/chart" uri="{C3380CC4-5D6E-409C-BE32-E72D297353CC}">
              <c16:uniqueId val="{00000003-2809-492F-9ED7-02F6823E9E73}"/>
            </c:ext>
          </c:extLst>
        </c:ser>
        <c:ser>
          <c:idx val="4"/>
          <c:order val="4"/>
          <c:tx>
            <c:strRef>
              <c:f>Sheet1!$A$6</c:f>
              <c:strCache>
                <c:ptCount val="1"/>
                <c:pt idx="0">
                  <c:v>Hospitalized, Rejection and Infection</c:v>
                </c:pt>
              </c:strCache>
            </c:strRef>
          </c:tx>
          <c:spPr>
            <a:gradFill flip="none" rotWithShape="1">
              <a:gsLst>
                <a:gs pos="0">
                  <a:srgbClr val="000077"/>
                </a:gs>
                <a:gs pos="50000">
                  <a:srgbClr val="2626FF"/>
                </a:gs>
                <a:gs pos="100000">
                  <a:srgbClr val="000077"/>
                </a:gs>
              </a:gsLst>
              <a:lin ang="10800000" scaled="1"/>
              <a:tileRect/>
            </a:gradFill>
          </c:spPr>
          <c:invertIfNegative val="0"/>
          <c:cat>
            <c:strRef>
              <c:f>Sheet1!$B$1:$D$1</c:f>
              <c:strCache>
                <c:ptCount val="3"/>
                <c:pt idx="0">
                  <c:v>Up to 1 Year (N=594)</c:v>
                </c:pt>
                <c:pt idx="1">
                  <c:v>Between 2-3 Years (N=449)</c:v>
                </c:pt>
                <c:pt idx="2">
                  <c:v>Between 4-5 Years (N=386)</c:v>
                </c:pt>
              </c:strCache>
            </c:strRef>
          </c:cat>
          <c:val>
            <c:numRef>
              <c:f>Sheet1!$B$6:$D$6</c:f>
              <c:numCache>
                <c:formatCode>General</c:formatCode>
                <c:ptCount val="3"/>
                <c:pt idx="0">
                  <c:v>68</c:v>
                </c:pt>
                <c:pt idx="1">
                  <c:v>19</c:v>
                </c:pt>
                <c:pt idx="2">
                  <c:v>11</c:v>
                </c:pt>
              </c:numCache>
            </c:numRef>
          </c:val>
          <c:extLst>
            <c:ext xmlns:c16="http://schemas.microsoft.com/office/drawing/2014/chart" uri="{C3380CC4-5D6E-409C-BE32-E72D297353CC}">
              <c16:uniqueId val="{00000004-2809-492F-9ED7-02F6823E9E73}"/>
            </c:ext>
          </c:extLst>
        </c:ser>
        <c:dLbls>
          <c:showLegendKey val="0"/>
          <c:showVal val="0"/>
          <c:showCatName val="0"/>
          <c:showSerName val="0"/>
          <c:showPercent val="0"/>
          <c:showBubbleSize val="0"/>
        </c:dLbls>
        <c:gapWidth val="100"/>
        <c:overlap val="100"/>
        <c:axId val="674083552"/>
        <c:axId val="674083944"/>
      </c:barChart>
      <c:catAx>
        <c:axId val="674083552"/>
        <c:scaling>
          <c:orientation val="minMax"/>
        </c:scaling>
        <c:delete val="0"/>
        <c:axPos val="b"/>
        <c:numFmt formatCode="General" sourceLinked="0"/>
        <c:majorTickMark val="out"/>
        <c:minorTickMark val="none"/>
        <c:tickLblPos val="nextTo"/>
        <c:spPr>
          <a:ln>
            <a:solidFill>
              <a:schemeClr val="bg2"/>
            </a:solidFill>
          </a:ln>
        </c:spPr>
        <c:txPr>
          <a:bodyPr/>
          <a:lstStyle/>
          <a:p>
            <a:pPr>
              <a:defRPr sz="1500" b="1">
                <a:solidFill>
                  <a:schemeClr val="bg2"/>
                </a:solidFill>
              </a:defRPr>
            </a:pPr>
            <a:endParaRPr lang="en-US"/>
          </a:p>
        </c:txPr>
        <c:crossAx val="674083944"/>
        <c:crosses val="autoZero"/>
        <c:auto val="1"/>
        <c:lblAlgn val="ctr"/>
        <c:lblOffset val="100"/>
        <c:noMultiLvlLbl val="0"/>
      </c:catAx>
      <c:valAx>
        <c:axId val="674083944"/>
        <c:scaling>
          <c:orientation val="minMax"/>
          <c:min val="0"/>
        </c:scaling>
        <c:delete val="0"/>
        <c:axPos val="l"/>
        <c:majorGridlines>
          <c:spPr>
            <a:ln w="6350">
              <a:solidFill>
                <a:schemeClr val="bg2"/>
              </a:solidFill>
              <a:prstDash val="sysDash"/>
            </a:ln>
          </c:spPr>
        </c:majorGridlines>
        <c:numFmt formatCode="0%" sourceLinked="1"/>
        <c:majorTickMark val="out"/>
        <c:minorTickMark val="none"/>
        <c:tickLblPos val="nextTo"/>
        <c:spPr>
          <a:ln>
            <a:solidFill>
              <a:schemeClr val="bg2"/>
            </a:solidFill>
          </a:ln>
        </c:spPr>
        <c:txPr>
          <a:bodyPr/>
          <a:lstStyle/>
          <a:p>
            <a:pPr>
              <a:defRPr sz="1500" b="1">
                <a:solidFill>
                  <a:schemeClr val="bg2"/>
                </a:solidFill>
              </a:defRPr>
            </a:pPr>
            <a:endParaRPr lang="en-US"/>
          </a:p>
        </c:txPr>
        <c:crossAx val="674083552"/>
        <c:crosses val="autoZero"/>
        <c:crossBetween val="between"/>
        <c:majorUnit val="0.2"/>
      </c:valAx>
      <c:spPr>
        <a:noFill/>
        <a:ln>
          <a:solidFill>
            <a:schemeClr val="bg2"/>
          </a:solidFill>
        </a:ln>
      </c:spPr>
    </c:plotArea>
    <c:legend>
      <c:legendPos val="b"/>
      <c:layout>
        <c:manualLayout>
          <c:xMode val="edge"/>
          <c:yMode val="edge"/>
          <c:x val="0.11313614059112369"/>
          <c:y val="0.6103082877352195"/>
          <c:w val="0.84329293620906165"/>
          <c:h val="0.17782730548511944"/>
        </c:manualLayout>
      </c:layout>
      <c:overlay val="0"/>
      <c:spPr>
        <a:solidFill>
          <a:schemeClr val="tx1"/>
        </a:solidFill>
        <a:ln w="12700">
          <a:solidFill>
            <a:schemeClr val="bg2"/>
          </a:solidFill>
        </a:ln>
      </c:spPr>
      <c:txPr>
        <a:bodyPr/>
        <a:lstStyle/>
        <a:p>
          <a:pPr>
            <a:defRPr sz="1400" b="1">
              <a:solidFill>
                <a:schemeClr val="bg2"/>
              </a:solidFill>
            </a:defRPr>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1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8.70572863174712E-2"/>
          <c:y val="3.6402642466302863E-2"/>
          <c:w val="0.8915245920346917"/>
          <c:h val="0.83258895916698938"/>
        </c:manualLayout>
      </c:layout>
      <c:barChart>
        <c:barDir val="col"/>
        <c:grouping val="clustered"/>
        <c:varyColors val="0"/>
        <c:ser>
          <c:idx val="0"/>
          <c:order val="0"/>
          <c:tx>
            <c:strRef>
              <c:f>Sheet1!$B$1</c:f>
              <c:strCache>
                <c:ptCount val="1"/>
                <c:pt idx="0">
                  <c:v>%</c:v>
                </c:pt>
              </c:strCache>
            </c:strRef>
          </c:tx>
          <c:spPr>
            <a:gradFill flip="none" rotWithShape="1">
              <a:gsLst>
                <a:gs pos="0">
                  <a:srgbClr val="00B050"/>
                </a:gs>
                <a:gs pos="50000">
                  <a:srgbClr val="00FF00"/>
                </a:gs>
                <a:gs pos="100000">
                  <a:srgbClr val="00B050"/>
                </a:gs>
              </a:gsLst>
              <a:lin ang="10800000" scaled="1"/>
              <a:tileRect/>
            </a:gradFill>
            <a:ln>
              <a:solidFill>
                <a:schemeClr val="bg2"/>
              </a:solidFill>
            </a:ln>
          </c:spPr>
          <c:invertIfNegative val="0"/>
          <c:dPt>
            <c:idx val="0"/>
            <c:invertIfNegative val="0"/>
            <c:bubble3D val="0"/>
            <c:spPr>
              <a:gradFill flip="none" rotWithShape="1">
                <a:gsLst>
                  <a:gs pos="0">
                    <a:srgbClr val="CCCC00"/>
                  </a:gs>
                  <a:gs pos="50000">
                    <a:srgbClr val="FFFF00"/>
                  </a:gs>
                  <a:gs pos="100000">
                    <a:srgbClr val="CCCC00"/>
                  </a:gs>
                </a:gsLst>
                <a:lin ang="10800000" scaled="1"/>
                <a:tileRect/>
              </a:gradFill>
              <a:ln>
                <a:solidFill>
                  <a:schemeClr val="bg2"/>
                </a:solidFill>
              </a:ln>
            </c:spPr>
            <c:extLst>
              <c:ext xmlns:c16="http://schemas.microsoft.com/office/drawing/2014/chart" uri="{C3380CC4-5D6E-409C-BE32-E72D297353CC}">
                <c16:uniqueId val="{00000001-6798-4CA2-9714-E3381E531D81}"/>
              </c:ext>
            </c:extLst>
          </c:dPt>
          <c:cat>
            <c:strRef>
              <c:f>Sheet1!$A$2:$A$4</c:f>
              <c:strCache>
                <c:ptCount val="3"/>
                <c:pt idx="0">
                  <c:v>Any Induction</c:v>
                </c:pt>
                <c:pt idx="1">
                  <c:v>Polyclonal ALG/ATG</c:v>
                </c:pt>
                <c:pt idx="2">
                  <c:v>IL-2R Antagonist</c:v>
                </c:pt>
              </c:strCache>
            </c:strRef>
          </c:cat>
          <c:val>
            <c:numRef>
              <c:f>Sheet1!$B$2:$B$4</c:f>
              <c:numCache>
                <c:formatCode>General</c:formatCode>
                <c:ptCount val="3"/>
                <c:pt idx="0">
                  <c:v>61.764699999999998</c:v>
                </c:pt>
                <c:pt idx="1">
                  <c:v>16.3399</c:v>
                </c:pt>
                <c:pt idx="2">
                  <c:v>38.562100000000001</c:v>
                </c:pt>
              </c:numCache>
            </c:numRef>
          </c:val>
          <c:extLst>
            <c:ext xmlns:c16="http://schemas.microsoft.com/office/drawing/2014/chart" uri="{C3380CC4-5D6E-409C-BE32-E72D297353CC}">
              <c16:uniqueId val="{00000002-6798-4CA2-9714-E3381E531D81}"/>
            </c:ext>
          </c:extLst>
        </c:ser>
        <c:dLbls>
          <c:showLegendKey val="0"/>
          <c:showVal val="0"/>
          <c:showCatName val="0"/>
          <c:showSerName val="0"/>
          <c:showPercent val="0"/>
          <c:showBubbleSize val="0"/>
        </c:dLbls>
        <c:gapWidth val="40"/>
        <c:overlap val="-80"/>
        <c:axId val="559604272"/>
        <c:axId val="559604664"/>
      </c:barChart>
      <c:catAx>
        <c:axId val="559604272"/>
        <c:scaling>
          <c:orientation val="minMax"/>
        </c:scaling>
        <c:delete val="0"/>
        <c:axPos val="b"/>
        <c:numFmt formatCode="General" sourceLinked="0"/>
        <c:majorTickMark val="out"/>
        <c:minorTickMark val="none"/>
        <c:tickLblPos val="nextTo"/>
        <c:spPr>
          <a:ln>
            <a:solidFill>
              <a:schemeClr val="bg2"/>
            </a:solidFill>
          </a:ln>
        </c:spPr>
        <c:txPr>
          <a:bodyPr/>
          <a:lstStyle/>
          <a:p>
            <a:pPr>
              <a:defRPr sz="1500" b="1">
                <a:solidFill>
                  <a:schemeClr val="bg2"/>
                </a:solidFill>
              </a:defRPr>
            </a:pPr>
            <a:endParaRPr lang="en-US"/>
          </a:p>
        </c:txPr>
        <c:crossAx val="559604664"/>
        <c:crosses val="autoZero"/>
        <c:auto val="1"/>
        <c:lblAlgn val="ctr"/>
        <c:lblOffset val="100"/>
        <c:noMultiLvlLbl val="0"/>
      </c:catAx>
      <c:valAx>
        <c:axId val="559604664"/>
        <c:scaling>
          <c:orientation val="minMax"/>
        </c:scaling>
        <c:delete val="0"/>
        <c:axPos val="l"/>
        <c:majorGridlines>
          <c:spPr>
            <a:ln w="6350">
              <a:solidFill>
                <a:schemeClr val="bg2"/>
              </a:solidFill>
              <a:prstDash val="sysDash"/>
            </a:ln>
          </c:spPr>
        </c:majorGridlines>
        <c:title>
          <c:tx>
            <c:rich>
              <a:bodyPr rot="-5400000" vert="horz"/>
              <a:lstStyle/>
              <a:p>
                <a:pPr>
                  <a:defRPr sz="1700">
                    <a:solidFill>
                      <a:schemeClr val="bg2"/>
                    </a:solidFill>
                  </a:defRPr>
                </a:pPr>
                <a:r>
                  <a:rPr lang="en-US" sz="1700" dirty="0" smtClean="0">
                    <a:solidFill>
                      <a:schemeClr val="bg2"/>
                    </a:solidFill>
                  </a:rPr>
                  <a:t>% of</a:t>
                </a:r>
                <a:r>
                  <a:rPr lang="en-US" sz="1700" baseline="0" dirty="0" smtClean="0">
                    <a:solidFill>
                      <a:schemeClr val="bg2"/>
                    </a:solidFill>
                  </a:rPr>
                  <a:t> Patients</a:t>
                </a:r>
                <a:endParaRPr lang="en-US" sz="1700" dirty="0">
                  <a:solidFill>
                    <a:schemeClr val="bg2"/>
                  </a:solidFill>
                </a:endParaRPr>
              </a:p>
            </c:rich>
          </c:tx>
          <c:layout>
            <c:manualLayout>
              <c:xMode val="edge"/>
              <c:yMode val="edge"/>
              <c:x val="4.9752367910532924E-3"/>
              <c:y val="0.28501269308549548"/>
            </c:manualLayout>
          </c:layout>
          <c:overlay val="0"/>
        </c:title>
        <c:numFmt formatCode="General" sourceLinked="1"/>
        <c:majorTickMark val="out"/>
        <c:minorTickMark val="none"/>
        <c:tickLblPos val="nextTo"/>
        <c:spPr>
          <a:ln>
            <a:solidFill>
              <a:schemeClr val="bg2"/>
            </a:solidFill>
          </a:ln>
        </c:spPr>
        <c:txPr>
          <a:bodyPr/>
          <a:lstStyle/>
          <a:p>
            <a:pPr>
              <a:defRPr sz="1500" b="1">
                <a:solidFill>
                  <a:schemeClr val="bg2"/>
                </a:solidFill>
              </a:defRPr>
            </a:pPr>
            <a:endParaRPr lang="en-US"/>
          </a:p>
        </c:txPr>
        <c:crossAx val="559604272"/>
        <c:crosses val="autoZero"/>
        <c:crossBetween val="between"/>
      </c:valAx>
      <c:spPr>
        <a:noFill/>
        <a:ln>
          <a:solidFill>
            <a:schemeClr val="bg2"/>
          </a:solidFill>
        </a:ln>
      </c:spPr>
    </c:plotArea>
    <c:plotVisOnly val="1"/>
    <c:dispBlanksAs val="gap"/>
    <c:showDLblsOverMax val="0"/>
  </c:chart>
  <c:txPr>
    <a:bodyPr/>
    <a:lstStyle/>
    <a:p>
      <a:pPr>
        <a:defRPr sz="1800"/>
      </a:pPr>
      <a:endParaRPr lang="en-US"/>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8.7083989501312339E-2"/>
          <c:y val="0.12508960793963245"/>
          <c:w val="0.82607611548556414"/>
          <c:h val="0.66294721948819035"/>
        </c:manualLayout>
      </c:layout>
      <c:barChart>
        <c:barDir val="col"/>
        <c:grouping val="stacked"/>
        <c:varyColors val="0"/>
        <c:ser>
          <c:idx val="0"/>
          <c:order val="0"/>
          <c:tx>
            <c:strRef>
              <c:f>Sheet1!$B$1</c:f>
              <c:strCache>
                <c:ptCount val="1"/>
                <c:pt idx="0">
                  <c:v>Europe</c:v>
                </c:pt>
              </c:strCache>
            </c:strRef>
          </c:tx>
          <c:spPr>
            <a:gradFill flip="none" rotWithShape="1">
              <a:gsLst>
                <a:gs pos="0">
                  <a:srgbClr val="FFCC00">
                    <a:lumMod val="75000"/>
                  </a:srgbClr>
                </a:gs>
                <a:gs pos="50000">
                  <a:srgbClr val="FFFF00"/>
                </a:gs>
                <a:gs pos="100000">
                  <a:srgbClr val="FFCC00">
                    <a:lumMod val="75000"/>
                  </a:srgbClr>
                </a:gs>
              </a:gsLst>
              <a:lin ang="10800000" scaled="1"/>
              <a:tileRect/>
            </a:gradFill>
            <a:ln>
              <a:solidFill>
                <a:schemeClr val="bg2"/>
              </a:solidFill>
            </a:ln>
          </c:spPr>
          <c:invertIfNegative val="0"/>
          <c:dLbls>
            <c:spPr>
              <a:noFill/>
              <a:ln>
                <a:noFill/>
              </a:ln>
              <a:effectLst/>
            </c:spPr>
            <c:txPr>
              <a:bodyPr/>
              <a:lstStyle/>
              <a:p>
                <a:pPr>
                  <a:defRPr sz="1500" b="1">
                    <a:solidFill>
                      <a:schemeClr val="bg2"/>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Sheet1!$A$2:$A$5</c:f>
              <c:strCache>
                <c:ptCount val="4"/>
                <c:pt idx="0">
                  <c:v>1</c:v>
                </c:pt>
                <c:pt idx="1">
                  <c:v>2</c:v>
                </c:pt>
                <c:pt idx="2">
                  <c:v>3</c:v>
                </c:pt>
                <c:pt idx="3">
                  <c:v>4 - 9</c:v>
                </c:pt>
              </c:strCache>
            </c:strRef>
          </c:cat>
          <c:val>
            <c:numRef>
              <c:f>Sheet1!$B$2:$B$5</c:f>
              <c:numCache>
                <c:formatCode>General</c:formatCode>
                <c:ptCount val="4"/>
                <c:pt idx="0">
                  <c:v>23</c:v>
                </c:pt>
                <c:pt idx="1">
                  <c:v>13</c:v>
                </c:pt>
                <c:pt idx="2">
                  <c:v>3</c:v>
                </c:pt>
                <c:pt idx="3">
                  <c:v>3</c:v>
                </c:pt>
              </c:numCache>
            </c:numRef>
          </c:val>
          <c:extLst>
            <c:ext xmlns:c16="http://schemas.microsoft.com/office/drawing/2014/chart" uri="{C3380CC4-5D6E-409C-BE32-E72D297353CC}">
              <c16:uniqueId val="{00000000-9A1D-494D-9C43-3C20946D2942}"/>
            </c:ext>
          </c:extLst>
        </c:ser>
        <c:ser>
          <c:idx val="1"/>
          <c:order val="1"/>
          <c:tx>
            <c:strRef>
              <c:f>Sheet1!$C$1</c:f>
              <c:strCache>
                <c:ptCount val="1"/>
                <c:pt idx="0">
                  <c:v>North America</c:v>
                </c:pt>
              </c:strCache>
            </c:strRef>
          </c:tx>
          <c:spPr>
            <a:gradFill>
              <a:gsLst>
                <a:gs pos="0">
                  <a:srgbClr val="00B050"/>
                </a:gs>
                <a:gs pos="50000">
                  <a:srgbClr val="00FF00"/>
                </a:gs>
                <a:gs pos="100000">
                  <a:srgbClr val="00B050"/>
                </a:gs>
              </a:gsLst>
              <a:lin ang="10800000" scaled="1"/>
            </a:gradFill>
            <a:ln>
              <a:solidFill>
                <a:srgbClr val="000000"/>
              </a:solidFill>
            </a:ln>
          </c:spPr>
          <c:invertIfNegative val="0"/>
          <c:dLbls>
            <c:spPr>
              <a:noFill/>
              <a:ln>
                <a:noFill/>
              </a:ln>
              <a:effectLst/>
            </c:spPr>
            <c:txPr>
              <a:bodyPr/>
              <a:lstStyle/>
              <a:p>
                <a:pPr>
                  <a:defRPr sz="1500" b="1">
                    <a:solidFill>
                      <a:schemeClr val="bg2"/>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Sheet1!$A$2:$A$5</c:f>
              <c:strCache>
                <c:ptCount val="4"/>
                <c:pt idx="0">
                  <c:v>1</c:v>
                </c:pt>
                <c:pt idx="1">
                  <c:v>2</c:v>
                </c:pt>
                <c:pt idx="2">
                  <c:v>3</c:v>
                </c:pt>
                <c:pt idx="3">
                  <c:v>4 - 9</c:v>
                </c:pt>
              </c:strCache>
            </c:strRef>
          </c:cat>
          <c:val>
            <c:numRef>
              <c:f>Sheet1!$C$2:$C$5</c:f>
              <c:numCache>
                <c:formatCode>General</c:formatCode>
                <c:ptCount val="4"/>
                <c:pt idx="0">
                  <c:v>24</c:v>
                </c:pt>
                <c:pt idx="1">
                  <c:v>6</c:v>
                </c:pt>
                <c:pt idx="2">
                  <c:v>1</c:v>
                </c:pt>
                <c:pt idx="3">
                  <c:v>2</c:v>
                </c:pt>
              </c:numCache>
            </c:numRef>
          </c:val>
          <c:extLst>
            <c:ext xmlns:c16="http://schemas.microsoft.com/office/drawing/2014/chart" uri="{C3380CC4-5D6E-409C-BE32-E72D297353CC}">
              <c16:uniqueId val="{00000001-9A1D-494D-9C43-3C20946D2942}"/>
            </c:ext>
          </c:extLst>
        </c:ser>
        <c:ser>
          <c:idx val="2"/>
          <c:order val="2"/>
          <c:tx>
            <c:strRef>
              <c:f>Sheet1!$D$1</c:f>
              <c:strCache>
                <c:ptCount val="1"/>
                <c:pt idx="0">
                  <c:v>Other</c:v>
                </c:pt>
              </c:strCache>
            </c:strRef>
          </c:tx>
          <c:spPr>
            <a:gradFill>
              <a:gsLst>
                <a:gs pos="0">
                  <a:srgbClr val="C00000"/>
                </a:gs>
                <a:gs pos="50000">
                  <a:srgbClr val="FF0000"/>
                </a:gs>
                <a:gs pos="100000">
                  <a:srgbClr val="C00000"/>
                </a:gs>
              </a:gsLst>
              <a:lin ang="10800000" scaled="1"/>
            </a:gradFill>
            <a:ln>
              <a:solidFill>
                <a:srgbClr val="000000"/>
              </a:solidFill>
            </a:ln>
          </c:spPr>
          <c:invertIfNegative val="0"/>
          <c:dLbls>
            <c:dLbl>
              <c:idx val="2"/>
              <c:layout>
                <c:manualLayout>
                  <c:x val="1.4367816091952969E-3"/>
                  <c:y val="-2.6190476190476191E-2"/>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2-9A1D-494D-9C43-3C20946D2942}"/>
                </c:ext>
              </c:extLst>
            </c:dLbl>
            <c:dLbl>
              <c:idx val="3"/>
              <c:layout>
                <c:manualLayout>
                  <c:x val="1.4749262536872074E-3"/>
                  <c:y val="-2.6041666666666696E-2"/>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3-9A1D-494D-9C43-3C20946D2942}"/>
                </c:ext>
              </c:extLst>
            </c:dLbl>
            <c:dLbl>
              <c:idx val="4"/>
              <c:layout>
                <c:manualLayout>
                  <c:x val="0"/>
                  <c:y val="-2.343750000000001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9A1D-494D-9C43-3C20946D2942}"/>
                </c:ext>
              </c:extLst>
            </c:dLbl>
            <c:dLbl>
              <c:idx val="6"/>
              <c:layout>
                <c:manualLayout>
                  <c:x val="1.4749262536873156E-3"/>
                  <c:y val="-2.343750000000001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9A1D-494D-9C43-3C20946D2942}"/>
                </c:ext>
              </c:extLst>
            </c:dLbl>
            <c:spPr>
              <a:noFill/>
              <a:ln>
                <a:noFill/>
              </a:ln>
              <a:effectLst/>
            </c:spPr>
            <c:txPr>
              <a:bodyPr/>
              <a:lstStyle/>
              <a:p>
                <a:pPr>
                  <a:defRPr sz="1500" b="1">
                    <a:solidFill>
                      <a:schemeClr val="bg2"/>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Sheet1!$A$2:$A$5</c:f>
              <c:strCache>
                <c:ptCount val="4"/>
                <c:pt idx="0">
                  <c:v>1</c:v>
                </c:pt>
                <c:pt idx="1">
                  <c:v>2</c:v>
                </c:pt>
                <c:pt idx="2">
                  <c:v>3</c:v>
                </c:pt>
                <c:pt idx="3">
                  <c:v>4 - 9</c:v>
                </c:pt>
              </c:strCache>
            </c:strRef>
          </c:cat>
          <c:val>
            <c:numRef>
              <c:f>Sheet1!$D$2:$D$5</c:f>
              <c:numCache>
                <c:formatCode>General</c:formatCode>
                <c:ptCount val="4"/>
                <c:pt idx="0">
                  <c:v>9</c:v>
                </c:pt>
                <c:pt idx="1">
                  <c:v>5</c:v>
                </c:pt>
                <c:pt idx="2">
                  <c:v>0</c:v>
                </c:pt>
                <c:pt idx="3">
                  <c:v>0</c:v>
                </c:pt>
              </c:numCache>
            </c:numRef>
          </c:val>
          <c:extLst>
            <c:ext xmlns:c16="http://schemas.microsoft.com/office/drawing/2014/chart" uri="{C3380CC4-5D6E-409C-BE32-E72D297353CC}">
              <c16:uniqueId val="{00000006-9A1D-494D-9C43-3C20946D2942}"/>
            </c:ext>
          </c:extLst>
        </c:ser>
        <c:dLbls>
          <c:showLegendKey val="0"/>
          <c:showVal val="0"/>
          <c:showCatName val="0"/>
          <c:showSerName val="0"/>
          <c:showPercent val="0"/>
          <c:showBubbleSize val="0"/>
        </c:dLbls>
        <c:gapWidth val="35"/>
        <c:overlap val="100"/>
        <c:axId val="671871624"/>
        <c:axId val="671872016"/>
      </c:barChart>
      <c:lineChart>
        <c:grouping val="standard"/>
        <c:varyColors val="0"/>
        <c:ser>
          <c:idx val="3"/>
          <c:order val="3"/>
          <c:tx>
            <c:strRef>
              <c:f>Sheet1!$E$1</c:f>
              <c:strCache>
                <c:ptCount val="1"/>
                <c:pt idx="0">
                  <c:v>Percentage of Transplants</c:v>
                </c:pt>
              </c:strCache>
            </c:strRef>
          </c:tx>
          <c:spPr>
            <a:ln w="41275">
              <a:solidFill>
                <a:srgbClr val="00B0F0"/>
              </a:solidFill>
            </a:ln>
          </c:spPr>
          <c:marker>
            <c:spPr>
              <a:solidFill>
                <a:srgbClr val="00B0F0"/>
              </a:solidFill>
              <a:ln>
                <a:solidFill>
                  <a:srgbClr val="00B0F0"/>
                </a:solidFill>
              </a:ln>
            </c:spPr>
          </c:marker>
          <c:cat>
            <c:strRef>
              <c:f>Sheet1!$A$2:$A$5</c:f>
              <c:strCache>
                <c:ptCount val="4"/>
                <c:pt idx="0">
                  <c:v>1</c:v>
                </c:pt>
                <c:pt idx="1">
                  <c:v>2</c:v>
                </c:pt>
                <c:pt idx="2">
                  <c:v>3</c:v>
                </c:pt>
                <c:pt idx="3">
                  <c:v>4 - 9</c:v>
                </c:pt>
              </c:strCache>
            </c:strRef>
          </c:cat>
          <c:val>
            <c:numRef>
              <c:f>Sheet1!$E$2:$E$5</c:f>
              <c:numCache>
                <c:formatCode>General</c:formatCode>
                <c:ptCount val="4"/>
                <c:pt idx="0">
                  <c:v>28.3</c:v>
                </c:pt>
                <c:pt idx="1">
                  <c:v>30.1</c:v>
                </c:pt>
                <c:pt idx="2">
                  <c:v>12</c:v>
                </c:pt>
                <c:pt idx="3">
                  <c:v>29.6</c:v>
                </c:pt>
              </c:numCache>
            </c:numRef>
          </c:val>
          <c:smooth val="0"/>
          <c:extLst>
            <c:ext xmlns:c16="http://schemas.microsoft.com/office/drawing/2014/chart" uri="{C3380CC4-5D6E-409C-BE32-E72D297353CC}">
              <c16:uniqueId val="{00000007-9A1D-494D-9C43-3C20946D2942}"/>
            </c:ext>
          </c:extLst>
        </c:ser>
        <c:dLbls>
          <c:showLegendKey val="0"/>
          <c:showVal val="0"/>
          <c:showCatName val="0"/>
          <c:showSerName val="0"/>
          <c:showPercent val="0"/>
          <c:showBubbleSize val="0"/>
        </c:dLbls>
        <c:marker val="1"/>
        <c:smooth val="0"/>
        <c:axId val="557343528"/>
        <c:axId val="671872408"/>
      </c:lineChart>
      <c:catAx>
        <c:axId val="671871624"/>
        <c:scaling>
          <c:orientation val="minMax"/>
        </c:scaling>
        <c:delete val="0"/>
        <c:axPos val="b"/>
        <c:title>
          <c:tx>
            <c:rich>
              <a:bodyPr/>
              <a:lstStyle/>
              <a:p>
                <a:pPr>
                  <a:defRPr sz="1700">
                    <a:solidFill>
                      <a:schemeClr val="bg2"/>
                    </a:solidFill>
                  </a:defRPr>
                </a:pPr>
                <a:r>
                  <a:rPr lang="en-US" sz="1700" b="1" i="0" baseline="0" dirty="0" smtClean="0">
                    <a:solidFill>
                      <a:schemeClr val="bg2"/>
                    </a:solidFill>
                  </a:rPr>
                  <a:t>Average number of heart-lung transplants per year</a:t>
                </a:r>
                <a:endParaRPr lang="en-US" sz="1700" b="1" i="0" baseline="0" dirty="0">
                  <a:solidFill>
                    <a:schemeClr val="bg2"/>
                  </a:solidFill>
                </a:endParaRPr>
              </a:p>
            </c:rich>
          </c:tx>
          <c:layout>
            <c:manualLayout>
              <c:xMode val="edge"/>
              <c:yMode val="edge"/>
              <c:x val="0.20890080550276044"/>
              <c:y val="0.86735395575553054"/>
            </c:manualLayout>
          </c:layout>
          <c:overlay val="0"/>
        </c:title>
        <c:numFmt formatCode="General" sourceLinked="1"/>
        <c:majorTickMark val="out"/>
        <c:minorTickMark val="none"/>
        <c:tickLblPos val="nextTo"/>
        <c:spPr>
          <a:ln>
            <a:solidFill>
              <a:schemeClr val="bg2"/>
            </a:solidFill>
          </a:ln>
        </c:spPr>
        <c:txPr>
          <a:bodyPr rot="0"/>
          <a:lstStyle/>
          <a:p>
            <a:pPr>
              <a:defRPr sz="1500" b="1">
                <a:solidFill>
                  <a:schemeClr val="bg2"/>
                </a:solidFill>
              </a:defRPr>
            </a:pPr>
            <a:endParaRPr lang="en-US"/>
          </a:p>
        </c:txPr>
        <c:crossAx val="671872016"/>
        <c:crosses val="autoZero"/>
        <c:auto val="1"/>
        <c:lblAlgn val="ctr"/>
        <c:lblOffset val="100"/>
        <c:noMultiLvlLbl val="0"/>
      </c:catAx>
      <c:valAx>
        <c:axId val="671872016"/>
        <c:scaling>
          <c:orientation val="minMax"/>
          <c:max val="60"/>
        </c:scaling>
        <c:delete val="0"/>
        <c:axPos val="l"/>
        <c:majorGridlines>
          <c:spPr>
            <a:ln>
              <a:solidFill>
                <a:schemeClr val="bg2"/>
              </a:solidFill>
              <a:prstDash val="sysDash"/>
            </a:ln>
          </c:spPr>
        </c:majorGridlines>
        <c:title>
          <c:tx>
            <c:rich>
              <a:bodyPr rot="-5400000" vert="horz"/>
              <a:lstStyle/>
              <a:p>
                <a:pPr>
                  <a:defRPr sz="1700">
                    <a:solidFill>
                      <a:schemeClr val="bg2"/>
                    </a:solidFill>
                  </a:defRPr>
                </a:pPr>
                <a:r>
                  <a:rPr lang="en-US" sz="1700" b="1" i="0" baseline="0" dirty="0" smtClean="0">
                    <a:solidFill>
                      <a:schemeClr val="bg2"/>
                    </a:solidFill>
                  </a:rPr>
                  <a:t>Number of Centers</a:t>
                </a:r>
                <a:endParaRPr lang="en-US" sz="1700" b="1" i="0" baseline="0" dirty="0">
                  <a:solidFill>
                    <a:schemeClr val="bg2"/>
                  </a:solidFill>
                </a:endParaRPr>
              </a:p>
            </c:rich>
          </c:tx>
          <c:layout>
            <c:manualLayout>
              <c:xMode val="edge"/>
              <c:yMode val="edge"/>
              <c:x val="0"/>
              <c:y val="0.26724765654293214"/>
            </c:manualLayout>
          </c:layout>
          <c:overlay val="0"/>
        </c:title>
        <c:numFmt formatCode="General" sourceLinked="1"/>
        <c:majorTickMark val="out"/>
        <c:minorTickMark val="none"/>
        <c:tickLblPos val="nextTo"/>
        <c:spPr>
          <a:ln>
            <a:solidFill>
              <a:schemeClr val="bg2"/>
            </a:solidFill>
          </a:ln>
        </c:spPr>
        <c:txPr>
          <a:bodyPr/>
          <a:lstStyle/>
          <a:p>
            <a:pPr>
              <a:defRPr sz="1500" b="1">
                <a:solidFill>
                  <a:schemeClr val="bg2"/>
                </a:solidFill>
              </a:defRPr>
            </a:pPr>
            <a:endParaRPr lang="en-US"/>
          </a:p>
        </c:txPr>
        <c:crossAx val="671871624"/>
        <c:crosses val="autoZero"/>
        <c:crossBetween val="between"/>
        <c:majorUnit val="10"/>
      </c:valAx>
      <c:valAx>
        <c:axId val="671872408"/>
        <c:scaling>
          <c:orientation val="minMax"/>
          <c:max val="42"/>
          <c:min val="0"/>
        </c:scaling>
        <c:delete val="0"/>
        <c:axPos val="r"/>
        <c:title>
          <c:tx>
            <c:rich>
              <a:bodyPr/>
              <a:lstStyle/>
              <a:p>
                <a:pPr>
                  <a:defRPr sz="1700" b="1">
                    <a:solidFill>
                      <a:schemeClr val="bg2"/>
                    </a:solidFill>
                  </a:defRPr>
                </a:pPr>
                <a:r>
                  <a:rPr lang="en-US" sz="1800" b="1" i="0" baseline="0" dirty="0" smtClean="0">
                    <a:solidFill>
                      <a:schemeClr val="bg2"/>
                    </a:solidFill>
                    <a:effectLst/>
                  </a:rPr>
                  <a:t>% of Transplants</a:t>
                </a:r>
                <a:endParaRPr lang="en-US" sz="1600" dirty="0">
                  <a:solidFill>
                    <a:schemeClr val="bg2"/>
                  </a:solidFill>
                  <a:effectLst/>
                </a:endParaRPr>
              </a:p>
            </c:rich>
          </c:tx>
          <c:layout>
            <c:manualLayout>
              <c:xMode val="edge"/>
              <c:yMode val="edge"/>
              <c:x val="0.9606983663679971"/>
              <c:y val="0.27796794150731152"/>
            </c:manualLayout>
          </c:layout>
          <c:overlay val="0"/>
        </c:title>
        <c:numFmt formatCode="General" sourceLinked="1"/>
        <c:majorTickMark val="out"/>
        <c:minorTickMark val="none"/>
        <c:tickLblPos val="nextTo"/>
        <c:spPr>
          <a:ln>
            <a:solidFill>
              <a:schemeClr val="bg2"/>
            </a:solidFill>
          </a:ln>
        </c:spPr>
        <c:txPr>
          <a:bodyPr/>
          <a:lstStyle/>
          <a:p>
            <a:pPr>
              <a:defRPr sz="1500" b="1">
                <a:solidFill>
                  <a:schemeClr val="bg2"/>
                </a:solidFill>
              </a:defRPr>
            </a:pPr>
            <a:endParaRPr lang="en-US"/>
          </a:p>
        </c:txPr>
        <c:crossAx val="557343528"/>
        <c:crosses val="max"/>
        <c:crossBetween val="between"/>
        <c:majorUnit val="7"/>
      </c:valAx>
      <c:catAx>
        <c:axId val="557343528"/>
        <c:scaling>
          <c:orientation val="minMax"/>
        </c:scaling>
        <c:delete val="1"/>
        <c:axPos val="b"/>
        <c:numFmt formatCode="General" sourceLinked="1"/>
        <c:majorTickMark val="out"/>
        <c:minorTickMark val="none"/>
        <c:tickLblPos val="nextTo"/>
        <c:crossAx val="671872408"/>
        <c:crosses val="autoZero"/>
        <c:auto val="1"/>
        <c:lblAlgn val="ctr"/>
        <c:lblOffset val="100"/>
        <c:noMultiLvlLbl val="0"/>
      </c:catAx>
      <c:spPr>
        <a:noFill/>
        <a:ln>
          <a:solidFill>
            <a:schemeClr val="bg2"/>
          </a:solidFill>
        </a:ln>
      </c:spPr>
    </c:plotArea>
    <c:legend>
      <c:legendPos val="t"/>
      <c:layout>
        <c:manualLayout>
          <c:xMode val="edge"/>
          <c:yMode val="edge"/>
          <c:x val="8.5450153860077829E-2"/>
          <c:y val="4.2857142857142858E-2"/>
          <c:w val="0.82674076839532995"/>
          <c:h val="7.0457817772778403E-2"/>
        </c:manualLayout>
      </c:layout>
      <c:overlay val="0"/>
      <c:spPr>
        <a:noFill/>
        <a:ln>
          <a:solidFill>
            <a:schemeClr val="bg2"/>
          </a:solidFill>
        </a:ln>
      </c:spPr>
      <c:txPr>
        <a:bodyPr/>
        <a:lstStyle/>
        <a:p>
          <a:pPr>
            <a:defRPr sz="1500" b="1">
              <a:solidFill>
                <a:schemeClr val="bg2"/>
              </a:solidFill>
            </a:defRPr>
          </a:pPr>
          <a:endParaRPr lang="en-US"/>
        </a:p>
      </c:txPr>
    </c:legend>
    <c:plotVisOnly val="1"/>
    <c:dispBlanksAs val="gap"/>
    <c:showDLblsOverMax val="0"/>
  </c:chart>
  <c:spPr>
    <a:noFill/>
    <a:ln>
      <a:noFill/>
    </a:ln>
  </c:spPr>
  <c:txPr>
    <a:bodyPr/>
    <a:lstStyle/>
    <a:p>
      <a:pPr>
        <a:defRPr sz="1800"/>
      </a:pPr>
      <a:endParaRPr lang="en-US"/>
    </a:p>
  </c:txPr>
  <c:externalData r:id="rId1">
    <c:autoUpdate val="0"/>
  </c:externalData>
</c:chartSpace>
</file>

<file path=ppt/charts/chart2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8.7057286317471186E-2"/>
          <c:y val="3.3798392388451441E-2"/>
          <c:w val="0.8915245920346917"/>
          <c:h val="0.83839505413385829"/>
        </c:manualLayout>
      </c:layout>
      <c:barChart>
        <c:barDir val="col"/>
        <c:grouping val="clustered"/>
        <c:varyColors val="0"/>
        <c:ser>
          <c:idx val="0"/>
          <c:order val="0"/>
          <c:tx>
            <c:strRef>
              <c:f>Sheet1!$B$1</c:f>
              <c:strCache>
                <c:ptCount val="1"/>
                <c:pt idx="0">
                  <c:v>Any induction</c:v>
                </c:pt>
              </c:strCache>
            </c:strRef>
          </c:tx>
          <c:spPr>
            <a:gradFill>
              <a:gsLst>
                <a:gs pos="0">
                  <a:srgbClr val="00B050"/>
                </a:gs>
                <a:gs pos="50000">
                  <a:srgbClr val="00FF00"/>
                </a:gs>
                <a:gs pos="100000">
                  <a:srgbClr val="00B050"/>
                </a:gs>
              </a:gsLst>
              <a:lin ang="10800000" scaled="1"/>
            </a:gradFill>
            <a:ln>
              <a:solidFill>
                <a:schemeClr val="bg2"/>
              </a:solidFill>
            </a:ln>
          </c:spPr>
          <c:invertIfNegative val="0"/>
          <c:dPt>
            <c:idx val="1"/>
            <c:invertIfNegative val="0"/>
            <c:bubble3D val="0"/>
            <c:extLst>
              <c:ext xmlns:c16="http://schemas.microsoft.com/office/drawing/2014/chart" uri="{C3380CC4-5D6E-409C-BE32-E72D297353CC}">
                <c16:uniqueId val="{00000000-D096-497D-91CA-430C672ADC0A}"/>
              </c:ext>
            </c:extLst>
          </c:dPt>
          <c:dPt>
            <c:idx val="2"/>
            <c:invertIfNegative val="0"/>
            <c:bubble3D val="0"/>
            <c:extLst>
              <c:ext xmlns:c16="http://schemas.microsoft.com/office/drawing/2014/chart" uri="{C3380CC4-5D6E-409C-BE32-E72D297353CC}">
                <c16:uniqueId val="{00000001-D096-497D-91CA-430C672ADC0A}"/>
              </c:ext>
            </c:extLst>
          </c:dPt>
          <c:dPt>
            <c:idx val="3"/>
            <c:invertIfNegative val="0"/>
            <c:bubble3D val="0"/>
            <c:extLst>
              <c:ext xmlns:c16="http://schemas.microsoft.com/office/drawing/2014/chart" uri="{C3380CC4-5D6E-409C-BE32-E72D297353CC}">
                <c16:uniqueId val="{00000002-D096-497D-91CA-430C672ADC0A}"/>
              </c:ext>
            </c:extLst>
          </c:dPt>
          <c:dPt>
            <c:idx val="11"/>
            <c:invertIfNegative val="0"/>
            <c:bubble3D val="0"/>
            <c:extLst>
              <c:ext xmlns:c16="http://schemas.microsoft.com/office/drawing/2014/chart" uri="{C3380CC4-5D6E-409C-BE32-E72D297353CC}">
                <c16:uniqueId val="{00000003-D096-497D-91CA-430C672ADC0A}"/>
              </c:ext>
            </c:extLst>
          </c:dPt>
          <c:dPt>
            <c:idx val="12"/>
            <c:invertIfNegative val="0"/>
            <c:bubble3D val="0"/>
            <c:extLst>
              <c:ext xmlns:c16="http://schemas.microsoft.com/office/drawing/2014/chart" uri="{C3380CC4-5D6E-409C-BE32-E72D297353CC}">
                <c16:uniqueId val="{00000004-D096-497D-91CA-430C672ADC0A}"/>
              </c:ext>
            </c:extLst>
          </c:dPt>
          <c:dPt>
            <c:idx val="13"/>
            <c:invertIfNegative val="0"/>
            <c:bubble3D val="0"/>
            <c:extLst>
              <c:ext xmlns:c16="http://schemas.microsoft.com/office/drawing/2014/chart" uri="{C3380CC4-5D6E-409C-BE32-E72D297353CC}">
                <c16:uniqueId val="{00000005-D096-497D-91CA-430C672ADC0A}"/>
              </c:ext>
            </c:extLst>
          </c:dPt>
          <c:dPt>
            <c:idx val="14"/>
            <c:invertIfNegative val="0"/>
            <c:bubble3D val="0"/>
            <c:extLst>
              <c:ext xmlns:c16="http://schemas.microsoft.com/office/drawing/2014/chart" uri="{C3380CC4-5D6E-409C-BE32-E72D297353CC}">
                <c16:uniqueId val="{00000006-D096-497D-91CA-430C672ADC0A}"/>
              </c:ext>
            </c:extLst>
          </c:dPt>
          <c:dPt>
            <c:idx val="15"/>
            <c:invertIfNegative val="0"/>
            <c:bubble3D val="0"/>
            <c:extLst>
              <c:ext xmlns:c16="http://schemas.microsoft.com/office/drawing/2014/chart" uri="{C3380CC4-5D6E-409C-BE32-E72D297353CC}">
                <c16:uniqueId val="{00000007-D096-497D-91CA-430C672ADC0A}"/>
              </c:ext>
            </c:extLst>
          </c:dPt>
          <c:dPt>
            <c:idx val="16"/>
            <c:invertIfNegative val="0"/>
            <c:bubble3D val="0"/>
            <c:extLst>
              <c:ext xmlns:c16="http://schemas.microsoft.com/office/drawing/2014/chart" uri="{C3380CC4-5D6E-409C-BE32-E72D297353CC}">
                <c16:uniqueId val="{00000008-D096-497D-91CA-430C672ADC0A}"/>
              </c:ext>
            </c:extLst>
          </c:dPt>
          <c:dPt>
            <c:idx val="17"/>
            <c:invertIfNegative val="0"/>
            <c:bubble3D val="0"/>
            <c:extLst>
              <c:ext xmlns:c16="http://schemas.microsoft.com/office/drawing/2014/chart" uri="{C3380CC4-5D6E-409C-BE32-E72D297353CC}">
                <c16:uniqueId val="{00000009-D096-497D-91CA-430C672ADC0A}"/>
              </c:ext>
            </c:extLst>
          </c:dPt>
          <c:dPt>
            <c:idx val="18"/>
            <c:invertIfNegative val="0"/>
            <c:bubble3D val="0"/>
            <c:extLst>
              <c:ext xmlns:c16="http://schemas.microsoft.com/office/drawing/2014/chart" uri="{C3380CC4-5D6E-409C-BE32-E72D297353CC}">
                <c16:uniqueId val="{0000000A-D096-497D-91CA-430C672ADC0A}"/>
              </c:ext>
            </c:extLst>
          </c:dPt>
          <c:dPt>
            <c:idx val="19"/>
            <c:invertIfNegative val="0"/>
            <c:bubble3D val="0"/>
            <c:extLst>
              <c:ext xmlns:c16="http://schemas.microsoft.com/office/drawing/2014/chart" uri="{C3380CC4-5D6E-409C-BE32-E72D297353CC}">
                <c16:uniqueId val="{0000000B-D096-497D-91CA-430C672ADC0A}"/>
              </c:ext>
            </c:extLst>
          </c:dPt>
          <c:dPt>
            <c:idx val="20"/>
            <c:invertIfNegative val="0"/>
            <c:bubble3D val="0"/>
            <c:extLst>
              <c:ext xmlns:c16="http://schemas.microsoft.com/office/drawing/2014/chart" uri="{C3380CC4-5D6E-409C-BE32-E72D297353CC}">
                <c16:uniqueId val="{0000000C-D096-497D-91CA-430C672ADC0A}"/>
              </c:ext>
            </c:extLst>
          </c:dPt>
          <c:dPt>
            <c:idx val="21"/>
            <c:invertIfNegative val="0"/>
            <c:bubble3D val="0"/>
            <c:extLst>
              <c:ext xmlns:c16="http://schemas.microsoft.com/office/drawing/2014/chart" uri="{C3380CC4-5D6E-409C-BE32-E72D297353CC}">
                <c16:uniqueId val="{0000000D-D096-497D-91CA-430C672ADC0A}"/>
              </c:ext>
            </c:extLst>
          </c:dPt>
          <c:dPt>
            <c:idx val="22"/>
            <c:invertIfNegative val="0"/>
            <c:bubble3D val="0"/>
            <c:extLst>
              <c:ext xmlns:c16="http://schemas.microsoft.com/office/drawing/2014/chart" uri="{C3380CC4-5D6E-409C-BE32-E72D297353CC}">
                <c16:uniqueId val="{0000000E-D096-497D-91CA-430C672ADC0A}"/>
              </c:ext>
            </c:extLst>
          </c:dPt>
          <c:dPt>
            <c:idx val="23"/>
            <c:invertIfNegative val="0"/>
            <c:bubble3D val="0"/>
            <c:extLst>
              <c:ext xmlns:c16="http://schemas.microsoft.com/office/drawing/2014/chart" uri="{C3380CC4-5D6E-409C-BE32-E72D297353CC}">
                <c16:uniqueId val="{0000000F-D096-497D-91CA-430C672ADC0A}"/>
              </c:ext>
            </c:extLst>
          </c:dPt>
          <c:dPt>
            <c:idx val="24"/>
            <c:invertIfNegative val="0"/>
            <c:bubble3D val="0"/>
            <c:extLst>
              <c:ext xmlns:c16="http://schemas.microsoft.com/office/drawing/2014/chart" uri="{C3380CC4-5D6E-409C-BE32-E72D297353CC}">
                <c16:uniqueId val="{00000010-D096-497D-91CA-430C672ADC0A}"/>
              </c:ext>
            </c:extLst>
          </c:dPt>
          <c:dPt>
            <c:idx val="25"/>
            <c:invertIfNegative val="0"/>
            <c:bubble3D val="0"/>
            <c:extLst>
              <c:ext xmlns:c16="http://schemas.microsoft.com/office/drawing/2014/chart" uri="{C3380CC4-5D6E-409C-BE32-E72D297353CC}">
                <c16:uniqueId val="{00000011-D096-497D-91CA-430C672ADC0A}"/>
              </c:ext>
            </c:extLst>
          </c:dPt>
          <c:dPt>
            <c:idx val="26"/>
            <c:invertIfNegative val="0"/>
            <c:bubble3D val="0"/>
            <c:extLst>
              <c:ext xmlns:c16="http://schemas.microsoft.com/office/drawing/2014/chart" uri="{C3380CC4-5D6E-409C-BE32-E72D297353CC}">
                <c16:uniqueId val="{00000012-D096-497D-91CA-430C672ADC0A}"/>
              </c:ext>
            </c:extLst>
          </c:dPt>
          <c:dPt>
            <c:idx val="27"/>
            <c:invertIfNegative val="0"/>
            <c:bubble3D val="0"/>
            <c:extLst>
              <c:ext xmlns:c16="http://schemas.microsoft.com/office/drawing/2014/chart" uri="{C3380CC4-5D6E-409C-BE32-E72D297353CC}">
                <c16:uniqueId val="{00000013-D096-497D-91CA-430C672ADC0A}"/>
              </c:ext>
            </c:extLst>
          </c:dPt>
          <c:dPt>
            <c:idx val="28"/>
            <c:invertIfNegative val="0"/>
            <c:bubble3D val="0"/>
            <c:extLst>
              <c:ext xmlns:c16="http://schemas.microsoft.com/office/drawing/2014/chart" uri="{C3380CC4-5D6E-409C-BE32-E72D297353CC}">
                <c16:uniqueId val="{00000014-D096-497D-91CA-430C672ADC0A}"/>
              </c:ext>
            </c:extLst>
          </c:dPt>
          <c:dPt>
            <c:idx val="29"/>
            <c:invertIfNegative val="0"/>
            <c:bubble3D val="0"/>
            <c:extLst>
              <c:ext xmlns:c16="http://schemas.microsoft.com/office/drawing/2014/chart" uri="{C3380CC4-5D6E-409C-BE32-E72D297353CC}">
                <c16:uniqueId val="{00000015-D096-497D-91CA-430C672ADC0A}"/>
              </c:ext>
            </c:extLst>
          </c:dPt>
          <c:dPt>
            <c:idx val="30"/>
            <c:invertIfNegative val="0"/>
            <c:bubble3D val="0"/>
            <c:extLst>
              <c:ext xmlns:c16="http://schemas.microsoft.com/office/drawing/2014/chart" uri="{C3380CC4-5D6E-409C-BE32-E72D297353CC}">
                <c16:uniqueId val="{00000016-D096-497D-91CA-430C672ADC0A}"/>
              </c:ext>
            </c:extLst>
          </c:dPt>
          <c:dPt>
            <c:idx val="31"/>
            <c:invertIfNegative val="0"/>
            <c:bubble3D val="0"/>
            <c:extLst>
              <c:ext xmlns:c16="http://schemas.microsoft.com/office/drawing/2014/chart" uri="{C3380CC4-5D6E-409C-BE32-E72D297353CC}">
                <c16:uniqueId val="{00000017-D096-497D-91CA-430C672ADC0A}"/>
              </c:ext>
            </c:extLst>
          </c:dPt>
          <c:dPt>
            <c:idx val="32"/>
            <c:invertIfNegative val="0"/>
            <c:bubble3D val="0"/>
            <c:extLst>
              <c:ext xmlns:c16="http://schemas.microsoft.com/office/drawing/2014/chart" uri="{C3380CC4-5D6E-409C-BE32-E72D297353CC}">
                <c16:uniqueId val="{00000018-D096-497D-91CA-430C672ADC0A}"/>
              </c:ext>
            </c:extLst>
          </c:dPt>
          <c:dPt>
            <c:idx val="33"/>
            <c:invertIfNegative val="0"/>
            <c:bubble3D val="0"/>
            <c:extLst>
              <c:ext xmlns:c16="http://schemas.microsoft.com/office/drawing/2014/chart" uri="{C3380CC4-5D6E-409C-BE32-E72D297353CC}">
                <c16:uniqueId val="{00000019-D096-497D-91CA-430C672ADC0A}"/>
              </c:ext>
            </c:extLst>
          </c:dPt>
          <c:dPt>
            <c:idx val="34"/>
            <c:invertIfNegative val="0"/>
            <c:bubble3D val="0"/>
            <c:extLst>
              <c:ext xmlns:c16="http://schemas.microsoft.com/office/drawing/2014/chart" uri="{C3380CC4-5D6E-409C-BE32-E72D297353CC}">
                <c16:uniqueId val="{0000001A-D096-497D-91CA-430C672ADC0A}"/>
              </c:ext>
            </c:extLst>
          </c:dPt>
          <c:dPt>
            <c:idx val="35"/>
            <c:invertIfNegative val="0"/>
            <c:bubble3D val="0"/>
            <c:extLst>
              <c:ext xmlns:c16="http://schemas.microsoft.com/office/drawing/2014/chart" uri="{C3380CC4-5D6E-409C-BE32-E72D297353CC}">
                <c16:uniqueId val="{0000001B-D096-497D-91CA-430C672ADC0A}"/>
              </c:ext>
            </c:extLst>
          </c:dPt>
          <c:dPt>
            <c:idx val="36"/>
            <c:invertIfNegative val="0"/>
            <c:bubble3D val="0"/>
            <c:extLst>
              <c:ext xmlns:c16="http://schemas.microsoft.com/office/drawing/2014/chart" uri="{C3380CC4-5D6E-409C-BE32-E72D297353CC}">
                <c16:uniqueId val="{0000001C-D096-497D-91CA-430C672ADC0A}"/>
              </c:ext>
            </c:extLst>
          </c:dPt>
          <c:dPt>
            <c:idx val="37"/>
            <c:invertIfNegative val="0"/>
            <c:bubble3D val="0"/>
            <c:extLst>
              <c:ext xmlns:c16="http://schemas.microsoft.com/office/drawing/2014/chart" uri="{C3380CC4-5D6E-409C-BE32-E72D297353CC}">
                <c16:uniqueId val="{0000001D-D096-497D-91CA-430C672ADC0A}"/>
              </c:ext>
            </c:extLst>
          </c:dPt>
          <c:dPt>
            <c:idx val="38"/>
            <c:invertIfNegative val="0"/>
            <c:bubble3D val="0"/>
            <c:extLst>
              <c:ext xmlns:c16="http://schemas.microsoft.com/office/drawing/2014/chart" uri="{C3380CC4-5D6E-409C-BE32-E72D297353CC}">
                <c16:uniqueId val="{0000001E-D096-497D-91CA-430C672ADC0A}"/>
              </c:ext>
            </c:extLst>
          </c:dPt>
          <c:dPt>
            <c:idx val="39"/>
            <c:invertIfNegative val="0"/>
            <c:bubble3D val="0"/>
            <c:extLst>
              <c:ext xmlns:c16="http://schemas.microsoft.com/office/drawing/2014/chart" uri="{C3380CC4-5D6E-409C-BE32-E72D297353CC}">
                <c16:uniqueId val="{0000001F-D096-497D-91CA-430C672ADC0A}"/>
              </c:ext>
            </c:extLst>
          </c:dPt>
          <c:dPt>
            <c:idx val="40"/>
            <c:invertIfNegative val="0"/>
            <c:bubble3D val="0"/>
            <c:extLst>
              <c:ext xmlns:c16="http://schemas.microsoft.com/office/drawing/2014/chart" uri="{C3380CC4-5D6E-409C-BE32-E72D297353CC}">
                <c16:uniqueId val="{00000020-D096-497D-91CA-430C672ADC0A}"/>
              </c:ext>
            </c:extLst>
          </c:dPt>
          <c:dPt>
            <c:idx val="41"/>
            <c:invertIfNegative val="0"/>
            <c:bubble3D val="0"/>
            <c:extLst>
              <c:ext xmlns:c16="http://schemas.microsoft.com/office/drawing/2014/chart" uri="{C3380CC4-5D6E-409C-BE32-E72D297353CC}">
                <c16:uniqueId val="{00000021-D096-497D-91CA-430C672ADC0A}"/>
              </c:ext>
            </c:extLst>
          </c:dPt>
          <c:dPt>
            <c:idx val="42"/>
            <c:invertIfNegative val="0"/>
            <c:bubble3D val="0"/>
            <c:extLst>
              <c:ext xmlns:c16="http://schemas.microsoft.com/office/drawing/2014/chart" uri="{C3380CC4-5D6E-409C-BE32-E72D297353CC}">
                <c16:uniqueId val="{00000022-D096-497D-91CA-430C672ADC0A}"/>
              </c:ext>
            </c:extLst>
          </c:dPt>
          <c:dPt>
            <c:idx val="43"/>
            <c:invertIfNegative val="0"/>
            <c:bubble3D val="0"/>
            <c:extLst>
              <c:ext xmlns:c16="http://schemas.microsoft.com/office/drawing/2014/chart" uri="{C3380CC4-5D6E-409C-BE32-E72D297353CC}">
                <c16:uniqueId val="{00000023-D096-497D-91CA-430C672ADC0A}"/>
              </c:ext>
            </c:extLst>
          </c:dPt>
          <c:dPt>
            <c:idx val="44"/>
            <c:invertIfNegative val="0"/>
            <c:bubble3D val="0"/>
            <c:extLst>
              <c:ext xmlns:c16="http://schemas.microsoft.com/office/drawing/2014/chart" uri="{C3380CC4-5D6E-409C-BE32-E72D297353CC}">
                <c16:uniqueId val="{00000024-D096-497D-91CA-430C672ADC0A}"/>
              </c:ext>
            </c:extLst>
          </c:dPt>
          <c:dPt>
            <c:idx val="45"/>
            <c:invertIfNegative val="0"/>
            <c:bubble3D val="0"/>
            <c:extLst>
              <c:ext xmlns:c16="http://schemas.microsoft.com/office/drawing/2014/chart" uri="{C3380CC4-5D6E-409C-BE32-E72D297353CC}">
                <c16:uniqueId val="{00000025-D096-497D-91CA-430C672ADC0A}"/>
              </c:ext>
            </c:extLst>
          </c:dPt>
          <c:dPt>
            <c:idx val="46"/>
            <c:invertIfNegative val="0"/>
            <c:bubble3D val="0"/>
            <c:extLst>
              <c:ext xmlns:c16="http://schemas.microsoft.com/office/drawing/2014/chart" uri="{C3380CC4-5D6E-409C-BE32-E72D297353CC}">
                <c16:uniqueId val="{00000026-D096-497D-91CA-430C672ADC0A}"/>
              </c:ext>
            </c:extLst>
          </c:dPt>
          <c:dPt>
            <c:idx val="47"/>
            <c:invertIfNegative val="0"/>
            <c:bubble3D val="0"/>
            <c:extLst>
              <c:ext xmlns:c16="http://schemas.microsoft.com/office/drawing/2014/chart" uri="{C3380CC4-5D6E-409C-BE32-E72D297353CC}">
                <c16:uniqueId val="{00000027-D096-497D-91CA-430C672ADC0A}"/>
              </c:ext>
            </c:extLst>
          </c:dPt>
          <c:dPt>
            <c:idx val="48"/>
            <c:invertIfNegative val="0"/>
            <c:bubble3D val="0"/>
            <c:extLst>
              <c:ext xmlns:c16="http://schemas.microsoft.com/office/drawing/2014/chart" uri="{C3380CC4-5D6E-409C-BE32-E72D297353CC}">
                <c16:uniqueId val="{00000028-D096-497D-91CA-430C672ADC0A}"/>
              </c:ext>
            </c:extLst>
          </c:dPt>
          <c:dPt>
            <c:idx val="49"/>
            <c:invertIfNegative val="0"/>
            <c:bubble3D val="0"/>
            <c:extLst>
              <c:ext xmlns:c16="http://schemas.microsoft.com/office/drawing/2014/chart" uri="{C3380CC4-5D6E-409C-BE32-E72D297353CC}">
                <c16:uniqueId val="{00000029-D096-497D-91CA-430C672ADC0A}"/>
              </c:ext>
            </c:extLst>
          </c:dPt>
          <c:dPt>
            <c:idx val="50"/>
            <c:invertIfNegative val="0"/>
            <c:bubble3D val="0"/>
            <c:extLst>
              <c:ext xmlns:c16="http://schemas.microsoft.com/office/drawing/2014/chart" uri="{C3380CC4-5D6E-409C-BE32-E72D297353CC}">
                <c16:uniqueId val="{0000002A-D096-497D-91CA-430C672ADC0A}"/>
              </c:ext>
            </c:extLst>
          </c:dPt>
          <c:dPt>
            <c:idx val="51"/>
            <c:invertIfNegative val="0"/>
            <c:bubble3D val="0"/>
            <c:extLst>
              <c:ext xmlns:c16="http://schemas.microsoft.com/office/drawing/2014/chart" uri="{C3380CC4-5D6E-409C-BE32-E72D297353CC}">
                <c16:uniqueId val="{0000002B-D096-497D-91CA-430C672ADC0A}"/>
              </c:ext>
            </c:extLst>
          </c:dPt>
          <c:dPt>
            <c:idx val="52"/>
            <c:invertIfNegative val="0"/>
            <c:bubble3D val="0"/>
            <c:extLst>
              <c:ext xmlns:c16="http://schemas.microsoft.com/office/drawing/2014/chart" uri="{C3380CC4-5D6E-409C-BE32-E72D297353CC}">
                <c16:uniqueId val="{0000002C-D096-497D-91CA-430C672ADC0A}"/>
              </c:ext>
            </c:extLst>
          </c:dPt>
          <c:dPt>
            <c:idx val="53"/>
            <c:invertIfNegative val="0"/>
            <c:bubble3D val="0"/>
            <c:extLst>
              <c:ext xmlns:c16="http://schemas.microsoft.com/office/drawing/2014/chart" uri="{C3380CC4-5D6E-409C-BE32-E72D297353CC}">
                <c16:uniqueId val="{0000002D-D096-497D-91CA-430C672ADC0A}"/>
              </c:ext>
            </c:extLst>
          </c:dPt>
          <c:dPt>
            <c:idx val="54"/>
            <c:invertIfNegative val="0"/>
            <c:bubble3D val="0"/>
            <c:extLst>
              <c:ext xmlns:c16="http://schemas.microsoft.com/office/drawing/2014/chart" uri="{C3380CC4-5D6E-409C-BE32-E72D297353CC}">
                <c16:uniqueId val="{0000002E-D096-497D-91CA-430C672ADC0A}"/>
              </c:ext>
            </c:extLst>
          </c:dPt>
          <c:cat>
            <c:strRef>
              <c:f>Sheet1!$A$2:$A$42</c:f>
              <c:strCache>
                <c:ptCount val="41"/>
                <c:pt idx="0">
                  <c:v>2004</c:v>
                </c:pt>
                <c:pt idx="1">
                  <c:v>2005</c:v>
                </c:pt>
                <c:pt idx="2">
                  <c:v>2006</c:v>
                </c:pt>
                <c:pt idx="3">
                  <c:v>2007</c:v>
                </c:pt>
                <c:pt idx="4">
                  <c:v>2008</c:v>
                </c:pt>
                <c:pt idx="5">
                  <c:v>2009</c:v>
                </c:pt>
                <c:pt idx="6">
                  <c:v>2010</c:v>
                </c:pt>
                <c:pt idx="7">
                  <c:v>2011</c:v>
                </c:pt>
                <c:pt idx="8">
                  <c:v>2012</c:v>
                </c:pt>
                <c:pt idx="9">
                  <c:v>2013</c:v>
                </c:pt>
                <c:pt idx="10">
                  <c:v>2014</c:v>
                </c:pt>
                <c:pt idx="11">
                  <c:v>2015</c:v>
                </c:pt>
                <c:pt idx="12">
                  <c:v>2016</c:v>
                </c:pt>
                <c:pt idx="13">
                  <c:v> </c:v>
                </c:pt>
                <c:pt idx="14">
                  <c:v>2004</c:v>
                </c:pt>
                <c:pt idx="15">
                  <c:v>2005</c:v>
                </c:pt>
                <c:pt idx="16">
                  <c:v>2006</c:v>
                </c:pt>
                <c:pt idx="17">
                  <c:v>2007</c:v>
                </c:pt>
                <c:pt idx="18">
                  <c:v>2008</c:v>
                </c:pt>
                <c:pt idx="19">
                  <c:v>2009</c:v>
                </c:pt>
                <c:pt idx="20">
                  <c:v>2010</c:v>
                </c:pt>
                <c:pt idx="21">
                  <c:v>2011</c:v>
                </c:pt>
                <c:pt idx="22">
                  <c:v>2012</c:v>
                </c:pt>
                <c:pt idx="23">
                  <c:v>2013</c:v>
                </c:pt>
                <c:pt idx="24">
                  <c:v>2014</c:v>
                </c:pt>
                <c:pt idx="25">
                  <c:v>2015</c:v>
                </c:pt>
                <c:pt idx="26">
                  <c:v>2016</c:v>
                </c:pt>
                <c:pt idx="27">
                  <c:v> </c:v>
                </c:pt>
                <c:pt idx="28">
                  <c:v>2004</c:v>
                </c:pt>
                <c:pt idx="29">
                  <c:v>2005</c:v>
                </c:pt>
                <c:pt idx="30">
                  <c:v>2006</c:v>
                </c:pt>
                <c:pt idx="31">
                  <c:v>2007</c:v>
                </c:pt>
                <c:pt idx="32">
                  <c:v>2008</c:v>
                </c:pt>
                <c:pt idx="33">
                  <c:v>2009</c:v>
                </c:pt>
                <c:pt idx="34">
                  <c:v>2010</c:v>
                </c:pt>
                <c:pt idx="35">
                  <c:v>2011</c:v>
                </c:pt>
                <c:pt idx="36">
                  <c:v>2012</c:v>
                </c:pt>
                <c:pt idx="37">
                  <c:v>2013</c:v>
                </c:pt>
                <c:pt idx="38">
                  <c:v>2014</c:v>
                </c:pt>
                <c:pt idx="39">
                  <c:v>2015</c:v>
                </c:pt>
                <c:pt idx="40">
                  <c:v>2016</c:v>
                </c:pt>
              </c:strCache>
            </c:strRef>
          </c:cat>
          <c:val>
            <c:numRef>
              <c:f>Sheet1!$B$2:$B$42</c:f>
              <c:numCache>
                <c:formatCode>General</c:formatCode>
                <c:ptCount val="41"/>
                <c:pt idx="0">
                  <c:v>62.069000000000003</c:v>
                </c:pt>
                <c:pt idx="1">
                  <c:v>53.125</c:v>
                </c:pt>
                <c:pt idx="2">
                  <c:v>75</c:v>
                </c:pt>
                <c:pt idx="3">
                  <c:v>82.758600000000001</c:v>
                </c:pt>
                <c:pt idx="4">
                  <c:v>66.666700000000006</c:v>
                </c:pt>
                <c:pt idx="5">
                  <c:v>59.259300000000003</c:v>
                </c:pt>
                <c:pt idx="6">
                  <c:v>38.8889</c:v>
                </c:pt>
                <c:pt idx="7">
                  <c:v>45.454500000000003</c:v>
                </c:pt>
                <c:pt idx="8">
                  <c:v>73.076899999999995</c:v>
                </c:pt>
                <c:pt idx="9">
                  <c:v>50</c:v>
                </c:pt>
                <c:pt idx="10">
                  <c:v>68.75</c:v>
                </c:pt>
                <c:pt idx="11">
                  <c:v>63.636400000000002</c:v>
                </c:pt>
                <c:pt idx="12">
                  <c:v>56.25</c:v>
                </c:pt>
                <c:pt idx="13">
                  <c:v>0</c:v>
                </c:pt>
                <c:pt idx="14">
                  <c:v>0</c:v>
                </c:pt>
                <c:pt idx="15">
                  <c:v>0</c:v>
                </c:pt>
                <c:pt idx="16">
                  <c:v>0</c:v>
                </c:pt>
                <c:pt idx="17">
                  <c:v>0</c:v>
                </c:pt>
                <c:pt idx="18">
                  <c:v>0</c:v>
                </c:pt>
                <c:pt idx="19">
                  <c:v>0</c:v>
                </c:pt>
                <c:pt idx="20">
                  <c:v>0</c:v>
                </c:pt>
                <c:pt idx="21">
                  <c:v>0</c:v>
                </c:pt>
                <c:pt idx="22">
                  <c:v>0</c:v>
                </c:pt>
                <c:pt idx="23">
                  <c:v>0</c:v>
                </c:pt>
                <c:pt idx="24">
                  <c:v>0</c:v>
                </c:pt>
                <c:pt idx="25">
                  <c:v>0</c:v>
                </c:pt>
                <c:pt idx="26">
                  <c:v>0</c:v>
                </c:pt>
                <c:pt idx="27">
                  <c:v>0</c:v>
                </c:pt>
                <c:pt idx="28">
                  <c:v>0</c:v>
                </c:pt>
                <c:pt idx="29">
                  <c:v>0</c:v>
                </c:pt>
                <c:pt idx="30">
                  <c:v>0</c:v>
                </c:pt>
                <c:pt idx="31">
                  <c:v>0</c:v>
                </c:pt>
                <c:pt idx="32">
                  <c:v>0</c:v>
                </c:pt>
                <c:pt idx="33">
                  <c:v>0</c:v>
                </c:pt>
                <c:pt idx="34">
                  <c:v>0</c:v>
                </c:pt>
                <c:pt idx="35">
                  <c:v>0</c:v>
                </c:pt>
                <c:pt idx="36">
                  <c:v>0</c:v>
                </c:pt>
                <c:pt idx="37">
                  <c:v>0</c:v>
                </c:pt>
                <c:pt idx="38">
                  <c:v>0</c:v>
                </c:pt>
                <c:pt idx="39">
                  <c:v>0</c:v>
                </c:pt>
                <c:pt idx="40">
                  <c:v>0</c:v>
                </c:pt>
              </c:numCache>
            </c:numRef>
          </c:val>
          <c:extLst>
            <c:ext xmlns:c16="http://schemas.microsoft.com/office/drawing/2014/chart" uri="{C3380CC4-5D6E-409C-BE32-E72D297353CC}">
              <c16:uniqueId val="{0000002F-D096-497D-91CA-430C672ADC0A}"/>
            </c:ext>
          </c:extLst>
        </c:ser>
        <c:ser>
          <c:idx val="1"/>
          <c:order val="1"/>
          <c:tx>
            <c:strRef>
              <c:f>Sheet1!$C$1</c:f>
              <c:strCache>
                <c:ptCount val="1"/>
                <c:pt idx="0">
                  <c:v>Polyclonal ALG/ATG</c:v>
                </c:pt>
              </c:strCache>
            </c:strRef>
          </c:tx>
          <c:spPr>
            <a:gradFill>
              <a:gsLst>
                <a:gs pos="50000">
                  <a:srgbClr val="FF9900"/>
                </a:gs>
                <a:gs pos="0">
                  <a:srgbClr val="CC6600"/>
                </a:gs>
                <a:gs pos="100000">
                  <a:srgbClr val="CC6600"/>
                </a:gs>
              </a:gsLst>
              <a:lin ang="10800000" scaled="0"/>
            </a:gradFill>
            <a:ln>
              <a:solidFill>
                <a:schemeClr val="bg2"/>
              </a:solidFill>
            </a:ln>
          </c:spPr>
          <c:invertIfNegative val="0"/>
          <c:cat>
            <c:strRef>
              <c:f>Sheet1!$A$2:$A$42</c:f>
              <c:strCache>
                <c:ptCount val="41"/>
                <c:pt idx="0">
                  <c:v>2004</c:v>
                </c:pt>
                <c:pt idx="1">
                  <c:v>2005</c:v>
                </c:pt>
                <c:pt idx="2">
                  <c:v>2006</c:v>
                </c:pt>
                <c:pt idx="3">
                  <c:v>2007</c:v>
                </c:pt>
                <c:pt idx="4">
                  <c:v>2008</c:v>
                </c:pt>
                <c:pt idx="5">
                  <c:v>2009</c:v>
                </c:pt>
                <c:pt idx="6">
                  <c:v>2010</c:v>
                </c:pt>
                <c:pt idx="7">
                  <c:v>2011</c:v>
                </c:pt>
                <c:pt idx="8">
                  <c:v>2012</c:v>
                </c:pt>
                <c:pt idx="9">
                  <c:v>2013</c:v>
                </c:pt>
                <c:pt idx="10">
                  <c:v>2014</c:v>
                </c:pt>
                <c:pt idx="11">
                  <c:v>2015</c:v>
                </c:pt>
                <c:pt idx="12">
                  <c:v>2016</c:v>
                </c:pt>
                <c:pt idx="13">
                  <c:v> </c:v>
                </c:pt>
                <c:pt idx="14">
                  <c:v>2004</c:v>
                </c:pt>
                <c:pt idx="15">
                  <c:v>2005</c:v>
                </c:pt>
                <c:pt idx="16">
                  <c:v>2006</c:v>
                </c:pt>
                <c:pt idx="17">
                  <c:v>2007</c:v>
                </c:pt>
                <c:pt idx="18">
                  <c:v>2008</c:v>
                </c:pt>
                <c:pt idx="19">
                  <c:v>2009</c:v>
                </c:pt>
                <c:pt idx="20">
                  <c:v>2010</c:v>
                </c:pt>
                <c:pt idx="21">
                  <c:v>2011</c:v>
                </c:pt>
                <c:pt idx="22">
                  <c:v>2012</c:v>
                </c:pt>
                <c:pt idx="23">
                  <c:v>2013</c:v>
                </c:pt>
                <c:pt idx="24">
                  <c:v>2014</c:v>
                </c:pt>
                <c:pt idx="25">
                  <c:v>2015</c:v>
                </c:pt>
                <c:pt idx="26">
                  <c:v>2016</c:v>
                </c:pt>
                <c:pt idx="27">
                  <c:v> </c:v>
                </c:pt>
                <c:pt idx="28">
                  <c:v>2004</c:v>
                </c:pt>
                <c:pt idx="29">
                  <c:v>2005</c:v>
                </c:pt>
                <c:pt idx="30">
                  <c:v>2006</c:v>
                </c:pt>
                <c:pt idx="31">
                  <c:v>2007</c:v>
                </c:pt>
                <c:pt idx="32">
                  <c:v>2008</c:v>
                </c:pt>
                <c:pt idx="33">
                  <c:v>2009</c:v>
                </c:pt>
                <c:pt idx="34">
                  <c:v>2010</c:v>
                </c:pt>
                <c:pt idx="35">
                  <c:v>2011</c:v>
                </c:pt>
                <c:pt idx="36">
                  <c:v>2012</c:v>
                </c:pt>
                <c:pt idx="37">
                  <c:v>2013</c:v>
                </c:pt>
                <c:pt idx="38">
                  <c:v>2014</c:v>
                </c:pt>
                <c:pt idx="39">
                  <c:v>2015</c:v>
                </c:pt>
                <c:pt idx="40">
                  <c:v>2016</c:v>
                </c:pt>
              </c:strCache>
            </c:strRef>
          </c:cat>
          <c:val>
            <c:numRef>
              <c:f>Sheet1!$C$2:$C$42</c:f>
              <c:numCache>
                <c:formatCode>General</c:formatCode>
                <c:ptCount val="41"/>
                <c:pt idx="0">
                  <c:v>0</c:v>
                </c:pt>
                <c:pt idx="1">
                  <c:v>0</c:v>
                </c:pt>
                <c:pt idx="2">
                  <c:v>0</c:v>
                </c:pt>
                <c:pt idx="3">
                  <c:v>0</c:v>
                </c:pt>
                <c:pt idx="4">
                  <c:v>0</c:v>
                </c:pt>
                <c:pt idx="5">
                  <c:v>0</c:v>
                </c:pt>
                <c:pt idx="6">
                  <c:v>0</c:v>
                </c:pt>
                <c:pt idx="7">
                  <c:v>0</c:v>
                </c:pt>
                <c:pt idx="8">
                  <c:v>0</c:v>
                </c:pt>
                <c:pt idx="9">
                  <c:v>0</c:v>
                </c:pt>
                <c:pt idx="10">
                  <c:v>0</c:v>
                </c:pt>
                <c:pt idx="11">
                  <c:v>0</c:v>
                </c:pt>
                <c:pt idx="12">
                  <c:v>0</c:v>
                </c:pt>
                <c:pt idx="13">
                  <c:v>0</c:v>
                </c:pt>
                <c:pt idx="14">
                  <c:v>20.689699999999998</c:v>
                </c:pt>
                <c:pt idx="15">
                  <c:v>15.625</c:v>
                </c:pt>
                <c:pt idx="16">
                  <c:v>15</c:v>
                </c:pt>
                <c:pt idx="17">
                  <c:v>34.482799999999997</c:v>
                </c:pt>
                <c:pt idx="18">
                  <c:v>5.5556000000000001</c:v>
                </c:pt>
                <c:pt idx="19">
                  <c:v>14.8148</c:v>
                </c:pt>
                <c:pt idx="20">
                  <c:v>11.1111</c:v>
                </c:pt>
                <c:pt idx="21">
                  <c:v>13.6364</c:v>
                </c:pt>
                <c:pt idx="22">
                  <c:v>23.076899999999998</c:v>
                </c:pt>
                <c:pt idx="23">
                  <c:v>7.1429</c:v>
                </c:pt>
                <c:pt idx="24">
                  <c:v>12.5</c:v>
                </c:pt>
                <c:pt idx="25">
                  <c:v>9.0908999999999995</c:v>
                </c:pt>
                <c:pt idx="26">
                  <c:v>12.5</c:v>
                </c:pt>
                <c:pt idx="27">
                  <c:v>0</c:v>
                </c:pt>
                <c:pt idx="28">
                  <c:v>0</c:v>
                </c:pt>
                <c:pt idx="29">
                  <c:v>0</c:v>
                </c:pt>
                <c:pt idx="30">
                  <c:v>0</c:v>
                </c:pt>
                <c:pt idx="31">
                  <c:v>0</c:v>
                </c:pt>
                <c:pt idx="32">
                  <c:v>0</c:v>
                </c:pt>
                <c:pt idx="33">
                  <c:v>0</c:v>
                </c:pt>
                <c:pt idx="34">
                  <c:v>0</c:v>
                </c:pt>
                <c:pt idx="35">
                  <c:v>0</c:v>
                </c:pt>
                <c:pt idx="36">
                  <c:v>0</c:v>
                </c:pt>
                <c:pt idx="37">
                  <c:v>0</c:v>
                </c:pt>
                <c:pt idx="38">
                  <c:v>0</c:v>
                </c:pt>
                <c:pt idx="39">
                  <c:v>0</c:v>
                </c:pt>
                <c:pt idx="40">
                  <c:v>0</c:v>
                </c:pt>
              </c:numCache>
            </c:numRef>
          </c:val>
          <c:extLst>
            <c:ext xmlns:c16="http://schemas.microsoft.com/office/drawing/2014/chart" uri="{C3380CC4-5D6E-409C-BE32-E72D297353CC}">
              <c16:uniqueId val="{00000030-D096-497D-91CA-430C672ADC0A}"/>
            </c:ext>
          </c:extLst>
        </c:ser>
        <c:ser>
          <c:idx val="2"/>
          <c:order val="2"/>
          <c:tx>
            <c:strRef>
              <c:f>Sheet1!$D$1</c:f>
              <c:strCache>
                <c:ptCount val="1"/>
                <c:pt idx="0">
                  <c:v>IL-2R Antagonist</c:v>
                </c:pt>
              </c:strCache>
            </c:strRef>
          </c:tx>
          <c:spPr>
            <a:gradFill>
              <a:gsLst>
                <a:gs pos="50000">
                  <a:srgbClr val="9966FF"/>
                </a:gs>
                <a:gs pos="0">
                  <a:srgbClr val="7030A0"/>
                </a:gs>
                <a:gs pos="100000">
                  <a:srgbClr val="7030A0"/>
                </a:gs>
              </a:gsLst>
              <a:lin ang="10800000" scaled="0"/>
            </a:gradFill>
            <a:ln>
              <a:solidFill>
                <a:schemeClr val="bg2"/>
              </a:solidFill>
            </a:ln>
          </c:spPr>
          <c:invertIfNegative val="0"/>
          <c:cat>
            <c:strRef>
              <c:f>Sheet1!$A$2:$A$42</c:f>
              <c:strCache>
                <c:ptCount val="41"/>
                <c:pt idx="0">
                  <c:v>2004</c:v>
                </c:pt>
                <c:pt idx="1">
                  <c:v>2005</c:v>
                </c:pt>
                <c:pt idx="2">
                  <c:v>2006</c:v>
                </c:pt>
                <c:pt idx="3">
                  <c:v>2007</c:v>
                </c:pt>
                <c:pt idx="4">
                  <c:v>2008</c:v>
                </c:pt>
                <c:pt idx="5">
                  <c:v>2009</c:v>
                </c:pt>
                <c:pt idx="6">
                  <c:v>2010</c:v>
                </c:pt>
                <c:pt idx="7">
                  <c:v>2011</c:v>
                </c:pt>
                <c:pt idx="8">
                  <c:v>2012</c:v>
                </c:pt>
                <c:pt idx="9">
                  <c:v>2013</c:v>
                </c:pt>
                <c:pt idx="10">
                  <c:v>2014</c:v>
                </c:pt>
                <c:pt idx="11">
                  <c:v>2015</c:v>
                </c:pt>
                <c:pt idx="12">
                  <c:v>2016</c:v>
                </c:pt>
                <c:pt idx="13">
                  <c:v> </c:v>
                </c:pt>
                <c:pt idx="14">
                  <c:v>2004</c:v>
                </c:pt>
                <c:pt idx="15">
                  <c:v>2005</c:v>
                </c:pt>
                <c:pt idx="16">
                  <c:v>2006</c:v>
                </c:pt>
                <c:pt idx="17">
                  <c:v>2007</c:v>
                </c:pt>
                <c:pt idx="18">
                  <c:v>2008</c:v>
                </c:pt>
                <c:pt idx="19">
                  <c:v>2009</c:v>
                </c:pt>
                <c:pt idx="20">
                  <c:v>2010</c:v>
                </c:pt>
                <c:pt idx="21">
                  <c:v>2011</c:v>
                </c:pt>
                <c:pt idx="22">
                  <c:v>2012</c:v>
                </c:pt>
                <c:pt idx="23">
                  <c:v>2013</c:v>
                </c:pt>
                <c:pt idx="24">
                  <c:v>2014</c:v>
                </c:pt>
                <c:pt idx="25">
                  <c:v>2015</c:v>
                </c:pt>
                <c:pt idx="26">
                  <c:v>2016</c:v>
                </c:pt>
                <c:pt idx="27">
                  <c:v> </c:v>
                </c:pt>
                <c:pt idx="28">
                  <c:v>2004</c:v>
                </c:pt>
                <c:pt idx="29">
                  <c:v>2005</c:v>
                </c:pt>
                <c:pt idx="30">
                  <c:v>2006</c:v>
                </c:pt>
                <c:pt idx="31">
                  <c:v>2007</c:v>
                </c:pt>
                <c:pt idx="32">
                  <c:v>2008</c:v>
                </c:pt>
                <c:pt idx="33">
                  <c:v>2009</c:v>
                </c:pt>
                <c:pt idx="34">
                  <c:v>2010</c:v>
                </c:pt>
                <c:pt idx="35">
                  <c:v>2011</c:v>
                </c:pt>
                <c:pt idx="36">
                  <c:v>2012</c:v>
                </c:pt>
                <c:pt idx="37">
                  <c:v>2013</c:v>
                </c:pt>
                <c:pt idx="38">
                  <c:v>2014</c:v>
                </c:pt>
                <c:pt idx="39">
                  <c:v>2015</c:v>
                </c:pt>
                <c:pt idx="40">
                  <c:v>2016</c:v>
                </c:pt>
              </c:strCache>
            </c:strRef>
          </c:cat>
          <c:val>
            <c:numRef>
              <c:f>Sheet1!$D$2:$D$42</c:f>
              <c:numCache>
                <c:formatCode>General</c:formatCode>
                <c:ptCount val="41"/>
                <c:pt idx="0">
                  <c:v>0</c:v>
                </c:pt>
                <c:pt idx="1">
                  <c:v>0</c:v>
                </c:pt>
                <c:pt idx="2">
                  <c:v>0</c:v>
                </c:pt>
                <c:pt idx="3">
                  <c:v>0</c:v>
                </c:pt>
                <c:pt idx="4">
                  <c:v>0</c:v>
                </c:pt>
                <c:pt idx="5">
                  <c:v>0</c:v>
                </c:pt>
                <c:pt idx="6">
                  <c:v>0</c:v>
                </c:pt>
                <c:pt idx="7">
                  <c:v>0</c:v>
                </c:pt>
                <c:pt idx="8">
                  <c:v>0</c:v>
                </c:pt>
                <c:pt idx="9">
                  <c:v>0</c:v>
                </c:pt>
                <c:pt idx="10">
                  <c:v>0</c:v>
                </c:pt>
                <c:pt idx="11">
                  <c:v>0</c:v>
                </c:pt>
                <c:pt idx="12">
                  <c:v>0</c:v>
                </c:pt>
                <c:pt idx="13">
                  <c:v>0</c:v>
                </c:pt>
                <c:pt idx="14">
                  <c:v>0</c:v>
                </c:pt>
                <c:pt idx="15">
                  <c:v>0</c:v>
                </c:pt>
                <c:pt idx="16">
                  <c:v>0</c:v>
                </c:pt>
                <c:pt idx="17">
                  <c:v>0</c:v>
                </c:pt>
                <c:pt idx="18">
                  <c:v>0</c:v>
                </c:pt>
                <c:pt idx="19">
                  <c:v>0</c:v>
                </c:pt>
                <c:pt idx="20">
                  <c:v>0</c:v>
                </c:pt>
                <c:pt idx="21">
                  <c:v>0</c:v>
                </c:pt>
                <c:pt idx="22">
                  <c:v>0</c:v>
                </c:pt>
                <c:pt idx="23">
                  <c:v>0</c:v>
                </c:pt>
                <c:pt idx="24">
                  <c:v>0</c:v>
                </c:pt>
                <c:pt idx="25">
                  <c:v>0</c:v>
                </c:pt>
                <c:pt idx="26">
                  <c:v>0</c:v>
                </c:pt>
                <c:pt idx="27">
                  <c:v>0</c:v>
                </c:pt>
                <c:pt idx="28">
                  <c:v>34.482799999999997</c:v>
                </c:pt>
                <c:pt idx="29">
                  <c:v>28.125</c:v>
                </c:pt>
                <c:pt idx="30">
                  <c:v>35</c:v>
                </c:pt>
                <c:pt idx="31">
                  <c:v>41.379300000000001</c:v>
                </c:pt>
                <c:pt idx="32">
                  <c:v>44.444400000000002</c:v>
                </c:pt>
                <c:pt idx="33">
                  <c:v>40.740699999999997</c:v>
                </c:pt>
                <c:pt idx="34">
                  <c:v>22.222200000000001</c:v>
                </c:pt>
                <c:pt idx="35">
                  <c:v>27.2727</c:v>
                </c:pt>
                <c:pt idx="36">
                  <c:v>42.307699999999997</c:v>
                </c:pt>
                <c:pt idx="37">
                  <c:v>42.857100000000003</c:v>
                </c:pt>
                <c:pt idx="38">
                  <c:v>56.25</c:v>
                </c:pt>
                <c:pt idx="39">
                  <c:v>45.454500000000003</c:v>
                </c:pt>
                <c:pt idx="40">
                  <c:v>50</c:v>
                </c:pt>
              </c:numCache>
            </c:numRef>
          </c:val>
          <c:extLst>
            <c:ext xmlns:c16="http://schemas.microsoft.com/office/drawing/2014/chart" uri="{C3380CC4-5D6E-409C-BE32-E72D297353CC}">
              <c16:uniqueId val="{00000031-D096-497D-91CA-430C672ADC0A}"/>
            </c:ext>
          </c:extLst>
        </c:ser>
        <c:dLbls>
          <c:showLegendKey val="0"/>
          <c:showVal val="0"/>
          <c:showCatName val="0"/>
          <c:showSerName val="0"/>
          <c:showPercent val="0"/>
          <c:showBubbleSize val="0"/>
        </c:dLbls>
        <c:gapWidth val="0"/>
        <c:overlap val="100"/>
        <c:axId val="559605448"/>
        <c:axId val="559605840"/>
        <c:extLst>
          <c:ext xmlns:c15="http://schemas.microsoft.com/office/drawing/2012/chart" uri="{02D57815-91ED-43cb-92C2-25804820EDAC}">
            <c15:filteredBarSeries>
              <c15:ser>
                <c:idx val="3"/>
                <c:order val="3"/>
                <c:tx>
                  <c:strRef>
                    <c:extLst>
                      <c:ext uri="{02D57815-91ED-43cb-92C2-25804820EDAC}">
                        <c15:formulaRef>
                          <c15:sqref>Sheet1!$E$1</c15:sqref>
                        </c15:formulaRef>
                      </c:ext>
                    </c:extLst>
                    <c:strCache>
                      <c:ptCount val="1"/>
                      <c:pt idx="0">
                        <c:v>.</c:v>
                      </c:pt>
                    </c:strCache>
                  </c:strRef>
                </c:tx>
                <c:spPr>
                  <a:gradFill>
                    <a:gsLst>
                      <a:gs pos="50000">
                        <a:srgbClr val="9966FF"/>
                      </a:gs>
                      <a:gs pos="0">
                        <a:srgbClr val="7030A0"/>
                      </a:gs>
                      <a:gs pos="100000">
                        <a:srgbClr val="7030A0"/>
                      </a:gs>
                    </a:gsLst>
                    <a:lin ang="10800000" scaled="0"/>
                  </a:gradFill>
                  <a:ln>
                    <a:solidFill>
                      <a:schemeClr val="bg2"/>
                    </a:solidFill>
                  </a:ln>
                </c:spPr>
                <c:invertIfNegative val="0"/>
                <c:cat>
                  <c:strRef>
                    <c:extLst>
                      <c:ext uri="{02D57815-91ED-43cb-92C2-25804820EDAC}">
                        <c15:formulaRef>
                          <c15:sqref>Sheet1!$A$2:$A$36</c15:sqref>
                        </c15:formulaRef>
                      </c:ext>
                    </c:extLst>
                    <c:strCache>
                      <c:ptCount val="35"/>
                      <c:pt idx="0">
                        <c:v>2004</c:v>
                      </c:pt>
                      <c:pt idx="1">
                        <c:v>2005</c:v>
                      </c:pt>
                      <c:pt idx="2">
                        <c:v>2006</c:v>
                      </c:pt>
                      <c:pt idx="3">
                        <c:v>2007</c:v>
                      </c:pt>
                      <c:pt idx="4">
                        <c:v>2008</c:v>
                      </c:pt>
                      <c:pt idx="5">
                        <c:v>2009</c:v>
                      </c:pt>
                      <c:pt idx="6">
                        <c:v>2010</c:v>
                      </c:pt>
                      <c:pt idx="7">
                        <c:v>2011</c:v>
                      </c:pt>
                      <c:pt idx="8">
                        <c:v>2012</c:v>
                      </c:pt>
                      <c:pt idx="9">
                        <c:v>2013</c:v>
                      </c:pt>
                      <c:pt idx="10">
                        <c:v>2014</c:v>
                      </c:pt>
                      <c:pt idx="11">
                        <c:v>2015</c:v>
                      </c:pt>
                      <c:pt idx="12">
                        <c:v>2016</c:v>
                      </c:pt>
                      <c:pt idx="13">
                        <c:v> </c:v>
                      </c:pt>
                      <c:pt idx="14">
                        <c:v>2004</c:v>
                      </c:pt>
                      <c:pt idx="15">
                        <c:v>2005</c:v>
                      </c:pt>
                      <c:pt idx="16">
                        <c:v>2006</c:v>
                      </c:pt>
                      <c:pt idx="17">
                        <c:v>2007</c:v>
                      </c:pt>
                      <c:pt idx="18">
                        <c:v>2008</c:v>
                      </c:pt>
                      <c:pt idx="19">
                        <c:v>2009</c:v>
                      </c:pt>
                      <c:pt idx="20">
                        <c:v>2010</c:v>
                      </c:pt>
                      <c:pt idx="21">
                        <c:v>2011</c:v>
                      </c:pt>
                      <c:pt idx="22">
                        <c:v>2012</c:v>
                      </c:pt>
                      <c:pt idx="23">
                        <c:v>2013</c:v>
                      </c:pt>
                      <c:pt idx="24">
                        <c:v>2014</c:v>
                      </c:pt>
                      <c:pt idx="25">
                        <c:v>2015</c:v>
                      </c:pt>
                      <c:pt idx="26">
                        <c:v>2016</c:v>
                      </c:pt>
                      <c:pt idx="27">
                        <c:v> </c:v>
                      </c:pt>
                      <c:pt idx="28">
                        <c:v>2004</c:v>
                      </c:pt>
                      <c:pt idx="29">
                        <c:v>2005</c:v>
                      </c:pt>
                      <c:pt idx="30">
                        <c:v>2006</c:v>
                      </c:pt>
                      <c:pt idx="31">
                        <c:v>2007</c:v>
                      </c:pt>
                      <c:pt idx="32">
                        <c:v>2008</c:v>
                      </c:pt>
                      <c:pt idx="33">
                        <c:v>2009</c:v>
                      </c:pt>
                      <c:pt idx="34">
                        <c:v>2010</c:v>
                      </c:pt>
                    </c:strCache>
                  </c:strRef>
                </c:cat>
                <c:val>
                  <c:numRef>
                    <c:extLst>
                      <c:ext uri="{02D57815-91ED-43cb-92C2-25804820EDAC}">
                        <c15:formulaRef>
                          <c15:sqref>Sheet1!$E$2:$E$36</c15:sqref>
                        </c15:formulaRef>
                      </c:ext>
                    </c:extLst>
                    <c:numCache>
                      <c:formatCode>General</c:formatCode>
                      <c:ptCount val="35"/>
                      <c:pt idx="0">
                        <c:v>0</c:v>
                      </c:pt>
                      <c:pt idx="1">
                        <c:v>0</c:v>
                      </c:pt>
                      <c:pt idx="2">
                        <c:v>0</c:v>
                      </c:pt>
                      <c:pt idx="3">
                        <c:v>0</c:v>
                      </c:pt>
                      <c:pt idx="4">
                        <c:v>0</c:v>
                      </c:pt>
                      <c:pt idx="5">
                        <c:v>0</c:v>
                      </c:pt>
                      <c:pt idx="6">
                        <c:v>0</c:v>
                      </c:pt>
                      <c:pt idx="7">
                        <c:v>0</c:v>
                      </c:pt>
                      <c:pt idx="8">
                        <c:v>0</c:v>
                      </c:pt>
                      <c:pt idx="9">
                        <c:v>0</c:v>
                      </c:pt>
                      <c:pt idx="10">
                        <c:v>0</c:v>
                      </c:pt>
                      <c:pt idx="11">
                        <c:v>0</c:v>
                      </c:pt>
                      <c:pt idx="12">
                        <c:v>0</c:v>
                      </c:pt>
                      <c:pt idx="13">
                        <c:v>0</c:v>
                      </c:pt>
                      <c:pt idx="14">
                        <c:v>0</c:v>
                      </c:pt>
                      <c:pt idx="15">
                        <c:v>0</c:v>
                      </c:pt>
                      <c:pt idx="16">
                        <c:v>0</c:v>
                      </c:pt>
                      <c:pt idx="17">
                        <c:v>0</c:v>
                      </c:pt>
                      <c:pt idx="18">
                        <c:v>0</c:v>
                      </c:pt>
                      <c:pt idx="19">
                        <c:v>0</c:v>
                      </c:pt>
                      <c:pt idx="20">
                        <c:v>0</c:v>
                      </c:pt>
                      <c:pt idx="21">
                        <c:v>0</c:v>
                      </c:pt>
                      <c:pt idx="22">
                        <c:v>0</c:v>
                      </c:pt>
                      <c:pt idx="23">
                        <c:v>0</c:v>
                      </c:pt>
                      <c:pt idx="24">
                        <c:v>0</c:v>
                      </c:pt>
                      <c:pt idx="25">
                        <c:v>0</c:v>
                      </c:pt>
                      <c:pt idx="26">
                        <c:v>0</c:v>
                      </c:pt>
                      <c:pt idx="27">
                        <c:v>0</c:v>
                      </c:pt>
                      <c:pt idx="28">
                        <c:v>0</c:v>
                      </c:pt>
                      <c:pt idx="29">
                        <c:v>0</c:v>
                      </c:pt>
                      <c:pt idx="30">
                        <c:v>0</c:v>
                      </c:pt>
                      <c:pt idx="31">
                        <c:v>0</c:v>
                      </c:pt>
                      <c:pt idx="32">
                        <c:v>0</c:v>
                      </c:pt>
                      <c:pt idx="33">
                        <c:v>0</c:v>
                      </c:pt>
                      <c:pt idx="34">
                        <c:v>0</c:v>
                      </c:pt>
                    </c:numCache>
                  </c:numRef>
                </c:val>
                <c:extLst>
                  <c:ext xmlns:c16="http://schemas.microsoft.com/office/drawing/2014/chart" uri="{C3380CC4-5D6E-409C-BE32-E72D297353CC}">
                    <c16:uniqueId val="{00000032-D096-497D-91CA-430C672ADC0A}"/>
                  </c:ext>
                </c:extLst>
              </c15:ser>
            </c15:filteredBarSeries>
          </c:ext>
        </c:extLst>
      </c:barChart>
      <c:catAx>
        <c:axId val="559605448"/>
        <c:scaling>
          <c:orientation val="minMax"/>
        </c:scaling>
        <c:delete val="0"/>
        <c:axPos val="b"/>
        <c:numFmt formatCode="General" sourceLinked="1"/>
        <c:majorTickMark val="out"/>
        <c:minorTickMark val="none"/>
        <c:tickLblPos val="nextTo"/>
        <c:spPr>
          <a:ln>
            <a:solidFill>
              <a:schemeClr val="bg2"/>
            </a:solidFill>
          </a:ln>
        </c:spPr>
        <c:txPr>
          <a:bodyPr rot="-2700000"/>
          <a:lstStyle/>
          <a:p>
            <a:pPr>
              <a:defRPr sz="1200" b="1">
                <a:solidFill>
                  <a:schemeClr val="bg2"/>
                </a:solidFill>
              </a:defRPr>
            </a:pPr>
            <a:endParaRPr lang="en-US"/>
          </a:p>
        </c:txPr>
        <c:crossAx val="559605840"/>
        <c:crosses val="autoZero"/>
        <c:auto val="1"/>
        <c:lblAlgn val="ctr"/>
        <c:lblOffset val="100"/>
        <c:tickLblSkip val="1"/>
        <c:tickMarkSkip val="1"/>
        <c:noMultiLvlLbl val="0"/>
      </c:catAx>
      <c:valAx>
        <c:axId val="559605840"/>
        <c:scaling>
          <c:orientation val="minMax"/>
          <c:max val="100"/>
        </c:scaling>
        <c:delete val="0"/>
        <c:axPos val="l"/>
        <c:majorGridlines>
          <c:spPr>
            <a:ln w="6350">
              <a:solidFill>
                <a:schemeClr val="bg2"/>
              </a:solidFill>
              <a:prstDash val="sysDash"/>
            </a:ln>
          </c:spPr>
        </c:majorGridlines>
        <c:title>
          <c:tx>
            <c:rich>
              <a:bodyPr rot="-5400000" vert="horz"/>
              <a:lstStyle/>
              <a:p>
                <a:pPr>
                  <a:defRPr sz="1700">
                    <a:solidFill>
                      <a:schemeClr val="bg2"/>
                    </a:solidFill>
                  </a:defRPr>
                </a:pPr>
                <a:r>
                  <a:rPr lang="en-US" sz="1700" dirty="0" smtClean="0">
                    <a:solidFill>
                      <a:schemeClr val="bg2"/>
                    </a:solidFill>
                  </a:rPr>
                  <a:t>% of</a:t>
                </a:r>
                <a:r>
                  <a:rPr lang="en-US" sz="1700" baseline="0" dirty="0" smtClean="0">
                    <a:solidFill>
                      <a:schemeClr val="bg2"/>
                    </a:solidFill>
                  </a:rPr>
                  <a:t> Patients</a:t>
                </a:r>
                <a:endParaRPr lang="en-US" sz="1700" dirty="0">
                  <a:solidFill>
                    <a:schemeClr val="bg2"/>
                  </a:solidFill>
                </a:endParaRPr>
              </a:p>
            </c:rich>
          </c:tx>
          <c:layout/>
          <c:overlay val="0"/>
        </c:title>
        <c:numFmt formatCode="General" sourceLinked="1"/>
        <c:majorTickMark val="out"/>
        <c:minorTickMark val="none"/>
        <c:tickLblPos val="nextTo"/>
        <c:spPr>
          <a:ln>
            <a:solidFill>
              <a:schemeClr val="bg2"/>
            </a:solidFill>
          </a:ln>
        </c:spPr>
        <c:txPr>
          <a:bodyPr/>
          <a:lstStyle/>
          <a:p>
            <a:pPr>
              <a:defRPr sz="1500" b="1">
                <a:solidFill>
                  <a:schemeClr val="bg2"/>
                </a:solidFill>
              </a:defRPr>
            </a:pPr>
            <a:endParaRPr lang="en-US"/>
          </a:p>
        </c:txPr>
        <c:crossAx val="559605448"/>
        <c:crosses val="autoZero"/>
        <c:crossBetween val="between"/>
      </c:valAx>
      <c:spPr>
        <a:noFill/>
        <a:ln>
          <a:solidFill>
            <a:schemeClr val="bg2"/>
          </a:solidFill>
        </a:ln>
      </c:spPr>
    </c:plotArea>
    <c:legend>
      <c:legendPos val="r"/>
      <c:layout>
        <c:manualLayout>
          <c:xMode val="edge"/>
          <c:yMode val="edge"/>
          <c:x val="0.12005911217619537"/>
          <c:y val="5.2557824803149598E-2"/>
          <c:w val="0.8176220472440946"/>
          <c:h val="7.9780183727034118E-2"/>
        </c:manualLayout>
      </c:layout>
      <c:overlay val="0"/>
      <c:spPr>
        <a:solidFill>
          <a:schemeClr val="tx1"/>
        </a:solidFill>
        <a:ln>
          <a:solidFill>
            <a:schemeClr val="bg2"/>
          </a:solidFill>
        </a:ln>
      </c:spPr>
      <c:txPr>
        <a:bodyPr/>
        <a:lstStyle/>
        <a:p>
          <a:pPr>
            <a:defRPr sz="1500" b="1">
              <a:solidFill>
                <a:schemeClr val="bg2"/>
              </a:solidFill>
            </a:defRPr>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2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9.4987903685952363E-2"/>
          <c:y val="3.6402642466302849E-2"/>
          <c:w val="0.60886865228802933"/>
          <c:h val="0.84518506161306095"/>
        </c:manualLayout>
      </c:layout>
      <c:barChart>
        <c:barDir val="col"/>
        <c:grouping val="percentStacked"/>
        <c:varyColors val="0"/>
        <c:ser>
          <c:idx val="0"/>
          <c:order val="0"/>
          <c:tx>
            <c:strRef>
              <c:f>Sheet1!$A$2</c:f>
              <c:strCache>
                <c:ptCount val="1"/>
                <c:pt idx="0">
                  <c:v>Cyclosporine + AZA</c:v>
                </c:pt>
              </c:strCache>
            </c:strRef>
          </c:tx>
          <c:spPr>
            <a:gradFill flip="none" rotWithShape="1">
              <a:gsLst>
                <a:gs pos="0">
                  <a:srgbClr val="C00000"/>
                </a:gs>
                <a:gs pos="50000">
                  <a:srgbClr val="FF0000"/>
                </a:gs>
                <a:gs pos="100000">
                  <a:srgbClr val="C00000"/>
                </a:gs>
              </a:gsLst>
              <a:lin ang="10800000" scaled="1"/>
              <a:tileRect/>
            </a:gradFill>
            <a:ln>
              <a:solidFill>
                <a:schemeClr val="bg2"/>
              </a:solidFill>
            </a:ln>
          </c:spPr>
          <c:invertIfNegative val="0"/>
          <c:cat>
            <c:strRef>
              <c:f>Sheet1!$B$1:$C$1</c:f>
              <c:strCache>
                <c:ptCount val="2"/>
                <c:pt idx="0">
                  <c:v>Year 1 (N=252)</c:v>
                </c:pt>
                <c:pt idx="1">
                  <c:v>.</c:v>
                </c:pt>
              </c:strCache>
            </c:strRef>
          </c:cat>
          <c:val>
            <c:numRef>
              <c:f>Sheet1!$B$2</c:f>
              <c:numCache>
                <c:formatCode>General</c:formatCode>
                <c:ptCount val="1"/>
                <c:pt idx="0">
                  <c:v>8</c:v>
                </c:pt>
              </c:numCache>
            </c:numRef>
          </c:val>
          <c:extLst>
            <c:ext xmlns:c16="http://schemas.microsoft.com/office/drawing/2014/chart" uri="{C3380CC4-5D6E-409C-BE32-E72D297353CC}">
              <c16:uniqueId val="{00000000-7E75-41A7-9F7D-BEDE63D7E6EF}"/>
            </c:ext>
          </c:extLst>
        </c:ser>
        <c:ser>
          <c:idx val="1"/>
          <c:order val="1"/>
          <c:tx>
            <c:strRef>
              <c:f>Sheet1!$A$3</c:f>
              <c:strCache>
                <c:ptCount val="1"/>
                <c:pt idx="0">
                  <c:v>Cyclosporine + MMF/MPA</c:v>
                </c:pt>
              </c:strCache>
            </c:strRef>
          </c:tx>
          <c:spPr>
            <a:gradFill flip="none" rotWithShape="1">
              <a:gsLst>
                <a:gs pos="0">
                  <a:srgbClr val="B8B400"/>
                </a:gs>
                <a:gs pos="50000">
                  <a:srgbClr val="FFFF00"/>
                </a:gs>
                <a:gs pos="100000">
                  <a:srgbClr val="B8B400"/>
                </a:gs>
              </a:gsLst>
              <a:lin ang="10800000" scaled="1"/>
              <a:tileRect/>
            </a:gradFill>
            <a:ln>
              <a:solidFill>
                <a:schemeClr val="bg2"/>
              </a:solidFill>
            </a:ln>
          </c:spPr>
          <c:invertIfNegative val="0"/>
          <c:cat>
            <c:strRef>
              <c:f>Sheet1!$B$1:$C$1</c:f>
              <c:strCache>
                <c:ptCount val="2"/>
                <c:pt idx="0">
                  <c:v>Year 1 (N=252)</c:v>
                </c:pt>
                <c:pt idx="1">
                  <c:v>.</c:v>
                </c:pt>
              </c:strCache>
            </c:strRef>
          </c:cat>
          <c:val>
            <c:numRef>
              <c:f>Sheet1!$B$3</c:f>
              <c:numCache>
                <c:formatCode>General</c:formatCode>
                <c:ptCount val="1"/>
                <c:pt idx="0">
                  <c:v>12</c:v>
                </c:pt>
              </c:numCache>
            </c:numRef>
          </c:val>
          <c:extLst>
            <c:ext xmlns:c16="http://schemas.microsoft.com/office/drawing/2014/chart" uri="{C3380CC4-5D6E-409C-BE32-E72D297353CC}">
              <c16:uniqueId val="{00000001-7E75-41A7-9F7D-BEDE63D7E6EF}"/>
            </c:ext>
          </c:extLst>
        </c:ser>
        <c:ser>
          <c:idx val="2"/>
          <c:order val="2"/>
          <c:tx>
            <c:strRef>
              <c:f>Sheet1!$A$4</c:f>
              <c:strCache>
                <c:ptCount val="1"/>
                <c:pt idx="0">
                  <c:v>Tacrolimus + AZA</c:v>
                </c:pt>
              </c:strCache>
            </c:strRef>
          </c:tx>
          <c:spPr>
            <a:gradFill flip="none" rotWithShape="1">
              <a:gsLst>
                <a:gs pos="0">
                  <a:srgbClr val="208C03"/>
                </a:gs>
                <a:gs pos="50000">
                  <a:srgbClr val="20F703"/>
                </a:gs>
                <a:gs pos="100000">
                  <a:srgbClr val="208C03"/>
                </a:gs>
              </a:gsLst>
              <a:lin ang="10800000" scaled="1"/>
              <a:tileRect/>
            </a:gradFill>
            <a:ln>
              <a:solidFill>
                <a:srgbClr val="000000"/>
              </a:solidFill>
            </a:ln>
          </c:spPr>
          <c:invertIfNegative val="0"/>
          <c:cat>
            <c:strRef>
              <c:f>Sheet1!$B$1:$C$1</c:f>
              <c:strCache>
                <c:ptCount val="2"/>
                <c:pt idx="0">
                  <c:v>Year 1 (N=252)</c:v>
                </c:pt>
                <c:pt idx="1">
                  <c:v>.</c:v>
                </c:pt>
              </c:strCache>
            </c:strRef>
          </c:cat>
          <c:val>
            <c:numRef>
              <c:f>Sheet1!$B$4</c:f>
              <c:numCache>
                <c:formatCode>General</c:formatCode>
                <c:ptCount val="1"/>
                <c:pt idx="0">
                  <c:v>41</c:v>
                </c:pt>
              </c:numCache>
            </c:numRef>
          </c:val>
          <c:extLst>
            <c:ext xmlns:c16="http://schemas.microsoft.com/office/drawing/2014/chart" uri="{C3380CC4-5D6E-409C-BE32-E72D297353CC}">
              <c16:uniqueId val="{00000002-7E75-41A7-9F7D-BEDE63D7E6EF}"/>
            </c:ext>
          </c:extLst>
        </c:ser>
        <c:ser>
          <c:idx val="3"/>
          <c:order val="3"/>
          <c:tx>
            <c:strRef>
              <c:f>Sheet1!$A$5</c:f>
              <c:strCache>
                <c:ptCount val="1"/>
                <c:pt idx="0">
                  <c:v>Tacrolimus + MMF/MPA</c:v>
                </c:pt>
              </c:strCache>
            </c:strRef>
          </c:tx>
          <c:spPr>
            <a:gradFill flip="none" rotWithShape="1">
              <a:gsLst>
                <a:gs pos="0">
                  <a:srgbClr val="660066"/>
                </a:gs>
                <a:gs pos="50000">
                  <a:srgbClr val="A200A2"/>
                </a:gs>
                <a:gs pos="100000">
                  <a:srgbClr val="660066"/>
                </a:gs>
              </a:gsLst>
              <a:lin ang="10800000" scaled="1"/>
              <a:tileRect/>
            </a:gradFill>
            <a:ln>
              <a:solidFill>
                <a:schemeClr val="bg2"/>
              </a:solidFill>
            </a:ln>
          </c:spPr>
          <c:invertIfNegative val="0"/>
          <c:cat>
            <c:strRef>
              <c:f>Sheet1!$B$1:$C$1</c:f>
              <c:strCache>
                <c:ptCount val="2"/>
                <c:pt idx="0">
                  <c:v>Year 1 (N=252)</c:v>
                </c:pt>
                <c:pt idx="1">
                  <c:v>.</c:v>
                </c:pt>
              </c:strCache>
            </c:strRef>
          </c:cat>
          <c:val>
            <c:numRef>
              <c:f>Sheet1!$B$5</c:f>
              <c:numCache>
                <c:formatCode>General</c:formatCode>
                <c:ptCount val="1"/>
                <c:pt idx="0">
                  <c:v>143</c:v>
                </c:pt>
              </c:numCache>
            </c:numRef>
          </c:val>
          <c:extLst>
            <c:ext xmlns:c16="http://schemas.microsoft.com/office/drawing/2014/chart" uri="{C3380CC4-5D6E-409C-BE32-E72D297353CC}">
              <c16:uniqueId val="{00000003-7E75-41A7-9F7D-BEDE63D7E6EF}"/>
            </c:ext>
          </c:extLst>
        </c:ser>
        <c:ser>
          <c:idx val="4"/>
          <c:order val="4"/>
          <c:tx>
            <c:strRef>
              <c:f>Sheet1!$A$6</c:f>
              <c:strCache>
                <c:ptCount val="1"/>
                <c:pt idx="0">
                  <c:v>Tacrolimus</c:v>
                </c:pt>
              </c:strCache>
            </c:strRef>
          </c:tx>
          <c:spPr>
            <a:gradFill flip="none" rotWithShape="1">
              <a:gsLst>
                <a:gs pos="0">
                  <a:srgbClr val="00004C">
                    <a:lumMod val="90000"/>
                    <a:lumOff val="10000"/>
                  </a:srgbClr>
                </a:gs>
                <a:gs pos="50000">
                  <a:srgbClr val="00004C">
                    <a:lumMod val="50000"/>
                    <a:lumOff val="50000"/>
                  </a:srgbClr>
                </a:gs>
                <a:gs pos="100000">
                  <a:schemeClr val="bg1">
                    <a:lumMod val="90000"/>
                    <a:lumOff val="10000"/>
                  </a:schemeClr>
                </a:gs>
              </a:gsLst>
              <a:lin ang="10800000" scaled="1"/>
              <a:tileRect/>
            </a:gradFill>
            <a:ln>
              <a:solidFill>
                <a:srgbClr val="000000"/>
              </a:solidFill>
            </a:ln>
          </c:spPr>
          <c:invertIfNegative val="0"/>
          <c:cat>
            <c:strRef>
              <c:f>Sheet1!$B$1:$C$1</c:f>
              <c:strCache>
                <c:ptCount val="2"/>
                <c:pt idx="0">
                  <c:v>Year 1 (N=252)</c:v>
                </c:pt>
                <c:pt idx="1">
                  <c:v>.</c:v>
                </c:pt>
              </c:strCache>
            </c:strRef>
          </c:cat>
          <c:val>
            <c:numRef>
              <c:f>Sheet1!$B$6</c:f>
              <c:numCache>
                <c:formatCode>General</c:formatCode>
                <c:ptCount val="1"/>
                <c:pt idx="0">
                  <c:v>27</c:v>
                </c:pt>
              </c:numCache>
            </c:numRef>
          </c:val>
          <c:extLst>
            <c:ext xmlns:c16="http://schemas.microsoft.com/office/drawing/2014/chart" uri="{C3380CC4-5D6E-409C-BE32-E72D297353CC}">
              <c16:uniqueId val="{00000004-7E75-41A7-9F7D-BEDE63D7E6EF}"/>
            </c:ext>
          </c:extLst>
        </c:ser>
        <c:ser>
          <c:idx val="5"/>
          <c:order val="5"/>
          <c:tx>
            <c:strRef>
              <c:f>Sheet1!$A$7</c:f>
              <c:strCache>
                <c:ptCount val="1"/>
                <c:pt idx="0">
                  <c:v>Sirolimus/Everolimus + Calcineurin Inhibitor</c:v>
                </c:pt>
              </c:strCache>
            </c:strRef>
          </c:tx>
          <c:spPr>
            <a:gradFill>
              <a:gsLst>
                <a:gs pos="0">
                  <a:srgbClr val="A7722D">
                    <a:lumMod val="50000"/>
                  </a:srgbClr>
                </a:gs>
                <a:gs pos="50000">
                  <a:srgbClr val="A7722D">
                    <a:lumMod val="60000"/>
                    <a:lumOff val="40000"/>
                  </a:srgbClr>
                </a:gs>
                <a:gs pos="100000">
                  <a:schemeClr val="accent6">
                    <a:lumMod val="50000"/>
                  </a:schemeClr>
                </a:gs>
              </a:gsLst>
              <a:lin ang="10800000" scaled="1"/>
            </a:gradFill>
            <a:ln>
              <a:solidFill>
                <a:srgbClr val="000000"/>
              </a:solidFill>
            </a:ln>
          </c:spPr>
          <c:invertIfNegative val="0"/>
          <c:cat>
            <c:strRef>
              <c:f>Sheet1!$B$1:$C$1</c:f>
              <c:strCache>
                <c:ptCount val="2"/>
                <c:pt idx="0">
                  <c:v>Year 1 (N=252)</c:v>
                </c:pt>
                <c:pt idx="1">
                  <c:v>.</c:v>
                </c:pt>
              </c:strCache>
            </c:strRef>
          </c:cat>
          <c:val>
            <c:numRef>
              <c:f>Sheet1!$B$7</c:f>
              <c:numCache>
                <c:formatCode>General</c:formatCode>
                <c:ptCount val="1"/>
                <c:pt idx="0">
                  <c:v>2</c:v>
                </c:pt>
              </c:numCache>
            </c:numRef>
          </c:val>
          <c:extLst>
            <c:ext xmlns:c16="http://schemas.microsoft.com/office/drawing/2014/chart" uri="{C3380CC4-5D6E-409C-BE32-E72D297353CC}">
              <c16:uniqueId val="{00000005-7E75-41A7-9F7D-BEDE63D7E6EF}"/>
            </c:ext>
          </c:extLst>
        </c:ser>
        <c:ser>
          <c:idx val="6"/>
          <c:order val="6"/>
          <c:tx>
            <c:strRef>
              <c:f>Sheet1!$A$8</c:f>
              <c:strCache>
                <c:ptCount val="1"/>
                <c:pt idx="0">
                  <c:v>Sirolimus/Everolimus + Calcineurin Inhibitor + Cell Cycle Inhibitor</c:v>
                </c:pt>
              </c:strCache>
            </c:strRef>
          </c:tx>
          <c:spPr>
            <a:gradFill flip="none" rotWithShape="1">
              <a:gsLst>
                <a:gs pos="0">
                  <a:srgbClr val="00C9C4"/>
                </a:gs>
                <a:gs pos="50000">
                  <a:srgbClr val="00FFFF"/>
                </a:gs>
                <a:gs pos="100000">
                  <a:srgbClr val="00C9C4"/>
                </a:gs>
              </a:gsLst>
              <a:lin ang="10800000" scaled="1"/>
              <a:tileRect/>
            </a:gradFill>
            <a:ln>
              <a:solidFill>
                <a:srgbClr val="000000"/>
              </a:solidFill>
            </a:ln>
          </c:spPr>
          <c:invertIfNegative val="0"/>
          <c:cat>
            <c:strRef>
              <c:f>Sheet1!$B$1:$C$1</c:f>
              <c:strCache>
                <c:ptCount val="2"/>
                <c:pt idx="0">
                  <c:v>Year 1 (N=252)</c:v>
                </c:pt>
                <c:pt idx="1">
                  <c:v>.</c:v>
                </c:pt>
              </c:strCache>
            </c:strRef>
          </c:cat>
          <c:val>
            <c:numRef>
              <c:f>Sheet1!$B$8</c:f>
              <c:numCache>
                <c:formatCode>General</c:formatCode>
                <c:ptCount val="1"/>
                <c:pt idx="0">
                  <c:v>12</c:v>
                </c:pt>
              </c:numCache>
            </c:numRef>
          </c:val>
          <c:extLst>
            <c:ext xmlns:c16="http://schemas.microsoft.com/office/drawing/2014/chart" uri="{C3380CC4-5D6E-409C-BE32-E72D297353CC}">
              <c16:uniqueId val="{00000006-7E75-41A7-9F7D-BEDE63D7E6EF}"/>
            </c:ext>
          </c:extLst>
        </c:ser>
        <c:ser>
          <c:idx val="7"/>
          <c:order val="7"/>
          <c:tx>
            <c:strRef>
              <c:f>Sheet1!$A$9</c:f>
              <c:strCache>
                <c:ptCount val="1"/>
                <c:pt idx="0">
                  <c:v>Other</c:v>
                </c:pt>
              </c:strCache>
            </c:strRef>
          </c:tx>
          <c:spPr>
            <a:gradFill>
              <a:gsLst>
                <a:gs pos="0">
                  <a:srgbClr val="9900FF"/>
                </a:gs>
                <a:gs pos="50000">
                  <a:srgbClr val="9966FF"/>
                </a:gs>
                <a:gs pos="100000">
                  <a:srgbClr val="9900FF"/>
                </a:gs>
              </a:gsLst>
              <a:lin ang="10800000" scaled="1"/>
            </a:gradFill>
            <a:ln>
              <a:solidFill>
                <a:srgbClr val="000000"/>
              </a:solidFill>
            </a:ln>
          </c:spPr>
          <c:invertIfNegative val="0"/>
          <c:cat>
            <c:strRef>
              <c:f>Sheet1!$B$1:$C$1</c:f>
              <c:strCache>
                <c:ptCount val="2"/>
                <c:pt idx="0">
                  <c:v>Year 1 (N=252)</c:v>
                </c:pt>
                <c:pt idx="1">
                  <c:v>.</c:v>
                </c:pt>
              </c:strCache>
            </c:strRef>
          </c:cat>
          <c:val>
            <c:numRef>
              <c:f>Sheet1!$B$9</c:f>
              <c:numCache>
                <c:formatCode>General</c:formatCode>
                <c:ptCount val="1"/>
                <c:pt idx="0">
                  <c:v>7</c:v>
                </c:pt>
              </c:numCache>
            </c:numRef>
          </c:val>
          <c:extLst>
            <c:ext xmlns:c16="http://schemas.microsoft.com/office/drawing/2014/chart" uri="{C3380CC4-5D6E-409C-BE32-E72D297353CC}">
              <c16:uniqueId val="{00000007-7E75-41A7-9F7D-BEDE63D7E6EF}"/>
            </c:ext>
          </c:extLst>
        </c:ser>
        <c:dLbls>
          <c:showLegendKey val="0"/>
          <c:showVal val="0"/>
          <c:showCatName val="0"/>
          <c:showSerName val="0"/>
          <c:showPercent val="0"/>
          <c:showBubbleSize val="0"/>
        </c:dLbls>
        <c:gapWidth val="62"/>
        <c:overlap val="100"/>
        <c:axId val="526400608"/>
        <c:axId val="526401000"/>
        <c:extLst>
          <c:ext xmlns:c15="http://schemas.microsoft.com/office/drawing/2012/chart" uri="{02D57815-91ED-43cb-92C2-25804820EDAC}">
            <c15:filteredBarSeries>
              <c15:ser>
                <c:idx val="8"/>
                <c:order val="8"/>
                <c:tx>
                  <c:strRef>
                    <c:extLst>
                      <c:ext uri="{02D57815-91ED-43cb-92C2-25804820EDAC}">
                        <c15:formulaRef>
                          <c15:sqref>Sheet1!$A$10</c15:sqref>
                        </c15:formulaRef>
                      </c:ext>
                    </c:extLst>
                    <c:strCache>
                      <c:ptCount val="1"/>
                    </c:strCache>
                  </c:strRef>
                </c:tx>
                <c:spPr>
                  <a:gradFill>
                    <a:gsLst>
                      <a:gs pos="0">
                        <a:srgbClr val="CC6600"/>
                      </a:gs>
                      <a:gs pos="50000">
                        <a:srgbClr val="FF9900"/>
                      </a:gs>
                      <a:gs pos="100000">
                        <a:srgbClr val="CC6600"/>
                      </a:gs>
                    </a:gsLst>
                    <a:lin ang="10800000" scaled="1"/>
                  </a:gradFill>
                  <a:ln>
                    <a:solidFill>
                      <a:srgbClr val="000000"/>
                    </a:solidFill>
                  </a:ln>
                </c:spPr>
                <c:invertIfNegative val="0"/>
                <c:cat>
                  <c:strRef>
                    <c:extLst>
                      <c:ext uri="{02D57815-91ED-43cb-92C2-25804820EDAC}">
                        <c15:formulaRef>
                          <c15:sqref>Sheet1!$B$1:$C$1</c15:sqref>
                        </c15:formulaRef>
                      </c:ext>
                    </c:extLst>
                    <c:strCache>
                      <c:ptCount val="2"/>
                      <c:pt idx="0">
                        <c:v>Year 1 (N=252)</c:v>
                      </c:pt>
                      <c:pt idx="1">
                        <c:v>.</c:v>
                      </c:pt>
                    </c:strCache>
                  </c:strRef>
                </c:cat>
                <c:val>
                  <c:numRef>
                    <c:extLst>
                      <c:ext uri="{02D57815-91ED-43cb-92C2-25804820EDAC}">
                        <c15:formulaRef>
                          <c15:sqref>Sheet1!$B$10</c15:sqref>
                        </c15:formulaRef>
                      </c:ext>
                    </c:extLst>
                    <c:numCache>
                      <c:formatCode>General</c:formatCode>
                      <c:ptCount val="1"/>
                    </c:numCache>
                  </c:numRef>
                </c:val>
                <c:extLst>
                  <c:ext xmlns:c16="http://schemas.microsoft.com/office/drawing/2014/chart" uri="{C3380CC4-5D6E-409C-BE32-E72D297353CC}">
                    <c16:uniqueId val="{00000008-7E75-41A7-9F7D-BEDE63D7E6EF}"/>
                  </c:ext>
                </c:extLst>
              </c15:ser>
            </c15:filteredBarSeries>
          </c:ext>
        </c:extLst>
      </c:barChart>
      <c:catAx>
        <c:axId val="526400608"/>
        <c:scaling>
          <c:orientation val="minMax"/>
        </c:scaling>
        <c:delete val="0"/>
        <c:axPos val="b"/>
        <c:numFmt formatCode="General" sourceLinked="0"/>
        <c:majorTickMark val="out"/>
        <c:minorTickMark val="none"/>
        <c:tickLblPos val="nextTo"/>
        <c:spPr>
          <a:ln>
            <a:solidFill>
              <a:schemeClr val="bg2"/>
            </a:solidFill>
          </a:ln>
        </c:spPr>
        <c:txPr>
          <a:bodyPr/>
          <a:lstStyle/>
          <a:p>
            <a:pPr>
              <a:defRPr sz="1500" b="1">
                <a:solidFill>
                  <a:schemeClr val="bg2"/>
                </a:solidFill>
              </a:defRPr>
            </a:pPr>
            <a:endParaRPr lang="en-US"/>
          </a:p>
        </c:txPr>
        <c:crossAx val="526401000"/>
        <c:crosses val="autoZero"/>
        <c:auto val="1"/>
        <c:lblAlgn val="ctr"/>
        <c:lblOffset val="100"/>
        <c:noMultiLvlLbl val="0"/>
      </c:catAx>
      <c:valAx>
        <c:axId val="526401000"/>
        <c:scaling>
          <c:orientation val="minMax"/>
          <c:min val="0"/>
        </c:scaling>
        <c:delete val="0"/>
        <c:axPos val="l"/>
        <c:majorGridlines>
          <c:spPr>
            <a:ln w="6350">
              <a:solidFill>
                <a:schemeClr val="bg2"/>
              </a:solidFill>
              <a:prstDash val="sysDash"/>
            </a:ln>
          </c:spPr>
        </c:majorGridlines>
        <c:numFmt formatCode="0%" sourceLinked="1"/>
        <c:majorTickMark val="out"/>
        <c:minorTickMark val="none"/>
        <c:tickLblPos val="nextTo"/>
        <c:spPr>
          <a:ln>
            <a:solidFill>
              <a:schemeClr val="bg2"/>
            </a:solidFill>
          </a:ln>
        </c:spPr>
        <c:txPr>
          <a:bodyPr/>
          <a:lstStyle/>
          <a:p>
            <a:pPr>
              <a:defRPr sz="1500" b="1">
                <a:solidFill>
                  <a:schemeClr val="bg2"/>
                </a:solidFill>
              </a:defRPr>
            </a:pPr>
            <a:endParaRPr lang="en-US"/>
          </a:p>
        </c:txPr>
        <c:crossAx val="526400608"/>
        <c:crosses val="autoZero"/>
        <c:crossBetween val="between"/>
        <c:majorUnit val="0.2"/>
      </c:valAx>
      <c:spPr>
        <a:noFill/>
        <a:ln>
          <a:solidFill>
            <a:schemeClr val="bg2"/>
          </a:solidFill>
        </a:ln>
      </c:spPr>
    </c:plotArea>
    <c:legend>
      <c:legendPos val="r"/>
      <c:legendEntry>
        <c:idx val="5"/>
        <c:txPr>
          <a:bodyPr/>
          <a:lstStyle/>
          <a:p>
            <a:pPr>
              <a:defRPr sz="1300" b="1">
                <a:solidFill>
                  <a:schemeClr val="bg2"/>
                </a:solidFill>
              </a:defRPr>
            </a:pPr>
            <a:endParaRPr lang="en-US"/>
          </a:p>
        </c:txPr>
      </c:legendEntry>
      <c:layout>
        <c:manualLayout>
          <c:xMode val="edge"/>
          <c:yMode val="edge"/>
          <c:x val="0.63350564875042792"/>
          <c:y val="5.2894924151430225E-2"/>
          <c:w val="0.33956681501768793"/>
          <c:h val="0.81479714400106751"/>
        </c:manualLayout>
      </c:layout>
      <c:overlay val="0"/>
      <c:spPr>
        <a:solidFill>
          <a:schemeClr val="tx1"/>
        </a:solidFill>
        <a:ln w="12700">
          <a:solidFill>
            <a:schemeClr val="bg2"/>
          </a:solidFill>
        </a:ln>
      </c:spPr>
      <c:txPr>
        <a:bodyPr/>
        <a:lstStyle/>
        <a:p>
          <a:pPr>
            <a:defRPr sz="1300" b="1">
              <a:solidFill>
                <a:schemeClr val="bg2"/>
              </a:solidFill>
            </a:defRPr>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2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1449840893782083"/>
          <c:y val="3.3590508847684365E-2"/>
          <c:w val="0.85968051006899648"/>
          <c:h val="0.79852034120734605"/>
        </c:manualLayout>
      </c:layout>
      <c:scatterChart>
        <c:scatterStyle val="lineMarker"/>
        <c:varyColors val="0"/>
        <c:ser>
          <c:idx val="0"/>
          <c:order val="0"/>
          <c:tx>
            <c:strRef>
              <c:f>Sheet1!$B$1</c:f>
              <c:strCache>
                <c:ptCount val="1"/>
                <c:pt idx="0">
                  <c:v>Freedom from CAV (N=417)</c:v>
                </c:pt>
              </c:strCache>
            </c:strRef>
          </c:tx>
          <c:spPr>
            <a:ln w="41275">
              <a:solidFill>
                <a:srgbClr val="00B050"/>
              </a:solidFill>
            </a:ln>
          </c:spPr>
          <c:marker>
            <c:symbol val="none"/>
          </c:marker>
          <c:xVal>
            <c:numRef>
              <c:f>Sheet1!$A$2:$A$178</c:f>
              <c:numCache>
                <c:formatCode>General</c:formatCode>
                <c:ptCount val="177"/>
                <c:pt idx="0">
                  <c:v>0</c:v>
                </c:pt>
                <c:pt idx="1">
                  <c:v>8.3299999999999999E-2</c:v>
                </c:pt>
                <c:pt idx="2">
                  <c:v>0.16669999999999999</c:v>
                </c:pt>
                <c:pt idx="3">
                  <c:v>0.25</c:v>
                </c:pt>
                <c:pt idx="4">
                  <c:v>0.33329999999999999</c:v>
                </c:pt>
                <c:pt idx="5">
                  <c:v>0.41670000000000001</c:v>
                </c:pt>
                <c:pt idx="6">
                  <c:v>0.5</c:v>
                </c:pt>
                <c:pt idx="7">
                  <c:v>0.58330000000000004</c:v>
                </c:pt>
                <c:pt idx="8">
                  <c:v>0.66669999999999996</c:v>
                </c:pt>
                <c:pt idx="9">
                  <c:v>0.75</c:v>
                </c:pt>
                <c:pt idx="10">
                  <c:v>0.83330000000000004</c:v>
                </c:pt>
                <c:pt idx="11">
                  <c:v>0.91669999999999996</c:v>
                </c:pt>
                <c:pt idx="12">
                  <c:v>1</c:v>
                </c:pt>
                <c:pt idx="13">
                  <c:v>1.0832999999999999</c:v>
                </c:pt>
                <c:pt idx="14">
                  <c:v>1.1667000000000001</c:v>
                </c:pt>
                <c:pt idx="15">
                  <c:v>1.25</c:v>
                </c:pt>
                <c:pt idx="16">
                  <c:v>1.3332999999999999</c:v>
                </c:pt>
                <c:pt idx="17">
                  <c:v>1.4167000000000001</c:v>
                </c:pt>
                <c:pt idx="18">
                  <c:v>1.5</c:v>
                </c:pt>
                <c:pt idx="19">
                  <c:v>1.5832999999999999</c:v>
                </c:pt>
                <c:pt idx="20">
                  <c:v>1.6667000000000001</c:v>
                </c:pt>
                <c:pt idx="21">
                  <c:v>1.75</c:v>
                </c:pt>
                <c:pt idx="22">
                  <c:v>1.8332999999999999</c:v>
                </c:pt>
                <c:pt idx="23">
                  <c:v>1.9167000000000001</c:v>
                </c:pt>
                <c:pt idx="24">
                  <c:v>2</c:v>
                </c:pt>
                <c:pt idx="25">
                  <c:v>2.0832999999999999</c:v>
                </c:pt>
                <c:pt idx="26">
                  <c:v>2.1667000000000001</c:v>
                </c:pt>
                <c:pt idx="27">
                  <c:v>2.25</c:v>
                </c:pt>
                <c:pt idx="28">
                  <c:v>2.3332999999999999</c:v>
                </c:pt>
                <c:pt idx="29">
                  <c:v>2.4167000000000001</c:v>
                </c:pt>
                <c:pt idx="30">
                  <c:v>2.5</c:v>
                </c:pt>
                <c:pt idx="31">
                  <c:v>2.5832999999999999</c:v>
                </c:pt>
                <c:pt idx="32">
                  <c:v>2.6667000000000001</c:v>
                </c:pt>
                <c:pt idx="33">
                  <c:v>2.75</c:v>
                </c:pt>
                <c:pt idx="34">
                  <c:v>2.8332999999999999</c:v>
                </c:pt>
                <c:pt idx="35">
                  <c:v>2.9167000000000001</c:v>
                </c:pt>
                <c:pt idx="36">
                  <c:v>3</c:v>
                </c:pt>
                <c:pt idx="37">
                  <c:v>3.0832999999999999</c:v>
                </c:pt>
                <c:pt idx="38">
                  <c:v>3.1667000000000001</c:v>
                </c:pt>
                <c:pt idx="39">
                  <c:v>3.25</c:v>
                </c:pt>
                <c:pt idx="40">
                  <c:v>3.3332999999999999</c:v>
                </c:pt>
                <c:pt idx="41">
                  <c:v>3.4167000000000001</c:v>
                </c:pt>
                <c:pt idx="42">
                  <c:v>3.5</c:v>
                </c:pt>
                <c:pt idx="43">
                  <c:v>3.5832999999999999</c:v>
                </c:pt>
                <c:pt idx="44">
                  <c:v>3.6667000000000001</c:v>
                </c:pt>
                <c:pt idx="45">
                  <c:v>3.75</c:v>
                </c:pt>
                <c:pt idx="46">
                  <c:v>3.8332999999999999</c:v>
                </c:pt>
                <c:pt idx="47">
                  <c:v>3.9167000000000001</c:v>
                </c:pt>
                <c:pt idx="48">
                  <c:v>4</c:v>
                </c:pt>
                <c:pt idx="49">
                  <c:v>4.0833000000000004</c:v>
                </c:pt>
                <c:pt idx="50">
                  <c:v>4.1666999999999996</c:v>
                </c:pt>
                <c:pt idx="51">
                  <c:v>4.25</c:v>
                </c:pt>
                <c:pt idx="52">
                  <c:v>4.3333000000000004</c:v>
                </c:pt>
                <c:pt idx="53">
                  <c:v>4.4166999999999996</c:v>
                </c:pt>
                <c:pt idx="54">
                  <c:v>4.5</c:v>
                </c:pt>
                <c:pt idx="55">
                  <c:v>4.5833000000000004</c:v>
                </c:pt>
                <c:pt idx="56">
                  <c:v>4.6666999999999996</c:v>
                </c:pt>
                <c:pt idx="57">
                  <c:v>4.75</c:v>
                </c:pt>
                <c:pt idx="58">
                  <c:v>4.8333000000000004</c:v>
                </c:pt>
                <c:pt idx="59">
                  <c:v>4.9166999999999996</c:v>
                </c:pt>
                <c:pt idx="60">
                  <c:v>5</c:v>
                </c:pt>
                <c:pt idx="61">
                  <c:v>5.0833000000000004</c:v>
                </c:pt>
                <c:pt idx="62">
                  <c:v>5.1666999999999996</c:v>
                </c:pt>
                <c:pt idx="63">
                  <c:v>5.25</c:v>
                </c:pt>
                <c:pt idx="64">
                  <c:v>5.3333000000000004</c:v>
                </c:pt>
                <c:pt idx="65">
                  <c:v>5.4166999999999996</c:v>
                </c:pt>
                <c:pt idx="66">
                  <c:v>5.5</c:v>
                </c:pt>
                <c:pt idx="67">
                  <c:v>5.5833000000000004</c:v>
                </c:pt>
                <c:pt idx="68">
                  <c:v>5.6666999999999996</c:v>
                </c:pt>
                <c:pt idx="69">
                  <c:v>5.75</c:v>
                </c:pt>
                <c:pt idx="70">
                  <c:v>5.8333000000000004</c:v>
                </c:pt>
                <c:pt idx="71">
                  <c:v>5.9166999999999996</c:v>
                </c:pt>
                <c:pt idx="72">
                  <c:v>6</c:v>
                </c:pt>
                <c:pt idx="73">
                  <c:v>6.0833000000000004</c:v>
                </c:pt>
                <c:pt idx="74">
                  <c:v>6.1666999999999996</c:v>
                </c:pt>
                <c:pt idx="75">
                  <c:v>6.25</c:v>
                </c:pt>
                <c:pt idx="76">
                  <c:v>6.3333000000000004</c:v>
                </c:pt>
                <c:pt idx="77">
                  <c:v>6.4166999999999996</c:v>
                </c:pt>
                <c:pt idx="78">
                  <c:v>6.5</c:v>
                </c:pt>
                <c:pt idx="79">
                  <c:v>6.5833000000000004</c:v>
                </c:pt>
                <c:pt idx="80">
                  <c:v>6.6666999999999996</c:v>
                </c:pt>
                <c:pt idx="81">
                  <c:v>6.75</c:v>
                </c:pt>
                <c:pt idx="82">
                  <c:v>6.8333000000000004</c:v>
                </c:pt>
                <c:pt idx="83">
                  <c:v>6.9166999999999996</c:v>
                </c:pt>
                <c:pt idx="84">
                  <c:v>7</c:v>
                </c:pt>
                <c:pt idx="85">
                  <c:v>7.0833000000000004</c:v>
                </c:pt>
                <c:pt idx="86">
                  <c:v>7.1666999999999996</c:v>
                </c:pt>
                <c:pt idx="87">
                  <c:v>7.25</c:v>
                </c:pt>
                <c:pt idx="88">
                  <c:v>7.3333000000000004</c:v>
                </c:pt>
                <c:pt idx="89">
                  <c:v>7.4166999999999996</c:v>
                </c:pt>
                <c:pt idx="90">
                  <c:v>7.5</c:v>
                </c:pt>
                <c:pt idx="91">
                  <c:v>7.5833000000000004</c:v>
                </c:pt>
                <c:pt idx="92">
                  <c:v>7.6666999999999996</c:v>
                </c:pt>
                <c:pt idx="93">
                  <c:v>7.75</c:v>
                </c:pt>
                <c:pt idx="94">
                  <c:v>7.8333000000000004</c:v>
                </c:pt>
                <c:pt idx="95">
                  <c:v>7.9166999999999996</c:v>
                </c:pt>
                <c:pt idx="96">
                  <c:v>8</c:v>
                </c:pt>
                <c:pt idx="97">
                  <c:v>8.0832999999999995</c:v>
                </c:pt>
                <c:pt idx="98">
                  <c:v>8.1667000000000005</c:v>
                </c:pt>
                <c:pt idx="99">
                  <c:v>8.25</c:v>
                </c:pt>
                <c:pt idx="100">
                  <c:v>8.3332999999999995</c:v>
                </c:pt>
                <c:pt idx="101">
                  <c:v>8.4167000000000005</c:v>
                </c:pt>
                <c:pt idx="102">
                  <c:v>8.5</c:v>
                </c:pt>
                <c:pt idx="103">
                  <c:v>8.5832999999999995</c:v>
                </c:pt>
                <c:pt idx="104">
                  <c:v>8.6667000000000005</c:v>
                </c:pt>
                <c:pt idx="105">
                  <c:v>8.75</c:v>
                </c:pt>
                <c:pt idx="106">
                  <c:v>8.8332999999999995</c:v>
                </c:pt>
                <c:pt idx="107">
                  <c:v>8.9167000000000005</c:v>
                </c:pt>
                <c:pt idx="108">
                  <c:v>9</c:v>
                </c:pt>
                <c:pt idx="109">
                  <c:v>9.0832999999999995</c:v>
                </c:pt>
                <c:pt idx="110">
                  <c:v>9.1667000000000005</c:v>
                </c:pt>
                <c:pt idx="111">
                  <c:v>9.25</c:v>
                </c:pt>
                <c:pt idx="112">
                  <c:v>9.3332999999999995</c:v>
                </c:pt>
                <c:pt idx="113">
                  <c:v>9.4167000000000005</c:v>
                </c:pt>
                <c:pt idx="114">
                  <c:v>9.5</c:v>
                </c:pt>
                <c:pt idx="115">
                  <c:v>9.5832999999999995</c:v>
                </c:pt>
                <c:pt idx="116">
                  <c:v>9.6667000000000005</c:v>
                </c:pt>
                <c:pt idx="117">
                  <c:v>9.75</c:v>
                </c:pt>
                <c:pt idx="118">
                  <c:v>9.8332999999999995</c:v>
                </c:pt>
                <c:pt idx="119">
                  <c:v>9.9167000000000005</c:v>
                </c:pt>
                <c:pt idx="120">
                  <c:v>10</c:v>
                </c:pt>
                <c:pt idx="121">
                  <c:v>10.083299999999999</c:v>
                </c:pt>
                <c:pt idx="122">
                  <c:v>10.166700000000001</c:v>
                </c:pt>
                <c:pt idx="123">
                  <c:v>10.25</c:v>
                </c:pt>
                <c:pt idx="124">
                  <c:v>10.333299999999999</c:v>
                </c:pt>
                <c:pt idx="125">
                  <c:v>10.416700000000001</c:v>
                </c:pt>
                <c:pt idx="126">
                  <c:v>10.5</c:v>
                </c:pt>
                <c:pt idx="127">
                  <c:v>10.583299999999999</c:v>
                </c:pt>
                <c:pt idx="128">
                  <c:v>10.666700000000001</c:v>
                </c:pt>
                <c:pt idx="129">
                  <c:v>10.75</c:v>
                </c:pt>
                <c:pt idx="130">
                  <c:v>10.833299999999999</c:v>
                </c:pt>
                <c:pt idx="131">
                  <c:v>10.916700000000001</c:v>
                </c:pt>
                <c:pt idx="132">
                  <c:v>11</c:v>
                </c:pt>
                <c:pt idx="133">
                  <c:v>11.083299999999999</c:v>
                </c:pt>
                <c:pt idx="134">
                  <c:v>11.166700000000001</c:v>
                </c:pt>
                <c:pt idx="135">
                  <c:v>11.25</c:v>
                </c:pt>
                <c:pt idx="136">
                  <c:v>11.333299999999999</c:v>
                </c:pt>
                <c:pt idx="137">
                  <c:v>11.416700000000001</c:v>
                </c:pt>
                <c:pt idx="138">
                  <c:v>11.5</c:v>
                </c:pt>
                <c:pt idx="139">
                  <c:v>11.583299999999999</c:v>
                </c:pt>
                <c:pt idx="140">
                  <c:v>11.666700000000001</c:v>
                </c:pt>
                <c:pt idx="141">
                  <c:v>11.75</c:v>
                </c:pt>
                <c:pt idx="142">
                  <c:v>11.833299999999999</c:v>
                </c:pt>
                <c:pt idx="143">
                  <c:v>11.916700000000001</c:v>
                </c:pt>
                <c:pt idx="144">
                  <c:v>12</c:v>
                </c:pt>
                <c:pt idx="145">
                  <c:v>12.083299999999999</c:v>
                </c:pt>
                <c:pt idx="146">
                  <c:v>12.166700000000001</c:v>
                </c:pt>
                <c:pt idx="147">
                  <c:v>12.25</c:v>
                </c:pt>
                <c:pt idx="148">
                  <c:v>12.333299999999999</c:v>
                </c:pt>
                <c:pt idx="149">
                  <c:v>12.416700000000001</c:v>
                </c:pt>
                <c:pt idx="150">
                  <c:v>12.5</c:v>
                </c:pt>
                <c:pt idx="151">
                  <c:v>12.583299999999999</c:v>
                </c:pt>
                <c:pt idx="152">
                  <c:v>12.666700000000001</c:v>
                </c:pt>
                <c:pt idx="153">
                  <c:v>12.75</c:v>
                </c:pt>
                <c:pt idx="154">
                  <c:v>12.833299999999999</c:v>
                </c:pt>
                <c:pt idx="155">
                  <c:v>12.916700000000001</c:v>
                </c:pt>
                <c:pt idx="156">
                  <c:v>13</c:v>
                </c:pt>
                <c:pt idx="157">
                  <c:v>13.083299999999999</c:v>
                </c:pt>
                <c:pt idx="158">
                  <c:v>13.166700000000001</c:v>
                </c:pt>
                <c:pt idx="159">
                  <c:v>13.25</c:v>
                </c:pt>
                <c:pt idx="160">
                  <c:v>13.333299999999999</c:v>
                </c:pt>
                <c:pt idx="161">
                  <c:v>13.416700000000001</c:v>
                </c:pt>
                <c:pt idx="162">
                  <c:v>13.5</c:v>
                </c:pt>
                <c:pt idx="163">
                  <c:v>13.583299999999999</c:v>
                </c:pt>
                <c:pt idx="164">
                  <c:v>13.666700000000001</c:v>
                </c:pt>
                <c:pt idx="165">
                  <c:v>13.75</c:v>
                </c:pt>
                <c:pt idx="166">
                  <c:v>13.833299999999999</c:v>
                </c:pt>
                <c:pt idx="167">
                  <c:v>13.916700000000001</c:v>
                </c:pt>
                <c:pt idx="168">
                  <c:v>14</c:v>
                </c:pt>
                <c:pt idx="169">
                  <c:v>14.083299999999999</c:v>
                </c:pt>
                <c:pt idx="170">
                  <c:v>14.166700000000001</c:v>
                </c:pt>
                <c:pt idx="171">
                  <c:v>14.25</c:v>
                </c:pt>
                <c:pt idx="172">
                  <c:v>14.333299999999999</c:v>
                </c:pt>
                <c:pt idx="173">
                  <c:v>14.416700000000001</c:v>
                </c:pt>
                <c:pt idx="174">
                  <c:v>14.5</c:v>
                </c:pt>
                <c:pt idx="175">
                  <c:v>14.583299999999999</c:v>
                </c:pt>
                <c:pt idx="176">
                  <c:v>14.666700000000001</c:v>
                </c:pt>
              </c:numCache>
            </c:numRef>
          </c:xVal>
          <c:yVal>
            <c:numRef>
              <c:f>Sheet1!$B$2:$B$178</c:f>
              <c:numCache>
                <c:formatCode>General</c:formatCode>
                <c:ptCount val="177"/>
                <c:pt idx="0">
                  <c:v>100</c:v>
                </c:pt>
                <c:pt idx="1">
                  <c:v>100</c:v>
                </c:pt>
                <c:pt idx="2">
                  <c:v>99.76</c:v>
                </c:pt>
                <c:pt idx="3">
                  <c:v>99.76</c:v>
                </c:pt>
                <c:pt idx="4">
                  <c:v>99.519000000000005</c:v>
                </c:pt>
                <c:pt idx="5">
                  <c:v>99.275000000000006</c:v>
                </c:pt>
                <c:pt idx="6">
                  <c:v>98.293999999999997</c:v>
                </c:pt>
                <c:pt idx="7">
                  <c:v>96.814999999999998</c:v>
                </c:pt>
                <c:pt idx="8">
                  <c:v>96.814999999999998</c:v>
                </c:pt>
                <c:pt idx="9">
                  <c:v>96.814999999999998</c:v>
                </c:pt>
                <c:pt idx="10">
                  <c:v>96.814999999999998</c:v>
                </c:pt>
                <c:pt idx="11">
                  <c:v>96.814999999999998</c:v>
                </c:pt>
                <c:pt idx="12">
                  <c:v>96.814999999999998</c:v>
                </c:pt>
                <c:pt idx="13">
                  <c:v>96.814999999999998</c:v>
                </c:pt>
                <c:pt idx="14">
                  <c:v>96.814999999999998</c:v>
                </c:pt>
                <c:pt idx="15">
                  <c:v>96.814999999999998</c:v>
                </c:pt>
                <c:pt idx="16">
                  <c:v>96.494</c:v>
                </c:pt>
                <c:pt idx="17">
                  <c:v>96.494</c:v>
                </c:pt>
                <c:pt idx="18">
                  <c:v>96.165999999999997</c:v>
                </c:pt>
                <c:pt idx="19">
                  <c:v>95.504999999999995</c:v>
                </c:pt>
                <c:pt idx="20">
                  <c:v>95.171000000000006</c:v>
                </c:pt>
                <c:pt idx="21">
                  <c:v>95.171000000000006</c:v>
                </c:pt>
                <c:pt idx="22">
                  <c:v>95.171000000000006</c:v>
                </c:pt>
                <c:pt idx="23">
                  <c:v>95.171000000000006</c:v>
                </c:pt>
                <c:pt idx="24">
                  <c:v>95.171000000000006</c:v>
                </c:pt>
                <c:pt idx="25">
                  <c:v>95.171000000000006</c:v>
                </c:pt>
                <c:pt idx="26">
                  <c:v>95.171000000000006</c:v>
                </c:pt>
                <c:pt idx="27">
                  <c:v>95.171000000000006</c:v>
                </c:pt>
                <c:pt idx="28">
                  <c:v>94.733999999999995</c:v>
                </c:pt>
                <c:pt idx="29">
                  <c:v>94.733999999999995</c:v>
                </c:pt>
                <c:pt idx="30">
                  <c:v>94.298000000000002</c:v>
                </c:pt>
                <c:pt idx="31">
                  <c:v>93.852999999999994</c:v>
                </c:pt>
                <c:pt idx="32">
                  <c:v>93.852999999999994</c:v>
                </c:pt>
                <c:pt idx="33">
                  <c:v>93.852999999999994</c:v>
                </c:pt>
                <c:pt idx="34">
                  <c:v>93.852999999999994</c:v>
                </c:pt>
                <c:pt idx="35">
                  <c:v>93.852999999999994</c:v>
                </c:pt>
                <c:pt idx="36">
                  <c:v>93.852999999999994</c:v>
                </c:pt>
                <c:pt idx="37">
                  <c:v>93.852999999999994</c:v>
                </c:pt>
                <c:pt idx="38">
                  <c:v>93.852999999999994</c:v>
                </c:pt>
                <c:pt idx="39">
                  <c:v>93.852999999999994</c:v>
                </c:pt>
                <c:pt idx="40">
                  <c:v>93.852999999999994</c:v>
                </c:pt>
                <c:pt idx="41">
                  <c:v>93.293999999999997</c:v>
                </c:pt>
                <c:pt idx="42">
                  <c:v>93.293999999999997</c:v>
                </c:pt>
                <c:pt idx="43">
                  <c:v>92.149000000000001</c:v>
                </c:pt>
                <c:pt idx="44">
                  <c:v>92.149000000000001</c:v>
                </c:pt>
                <c:pt idx="45">
                  <c:v>92.149000000000001</c:v>
                </c:pt>
                <c:pt idx="46">
                  <c:v>92.149000000000001</c:v>
                </c:pt>
                <c:pt idx="47">
                  <c:v>92.149000000000001</c:v>
                </c:pt>
                <c:pt idx="48">
                  <c:v>92.149000000000001</c:v>
                </c:pt>
                <c:pt idx="49">
                  <c:v>92.149000000000001</c:v>
                </c:pt>
                <c:pt idx="50">
                  <c:v>92.149000000000001</c:v>
                </c:pt>
                <c:pt idx="51">
                  <c:v>92.149000000000001</c:v>
                </c:pt>
                <c:pt idx="52">
                  <c:v>92.149000000000001</c:v>
                </c:pt>
                <c:pt idx="53">
                  <c:v>92.149000000000001</c:v>
                </c:pt>
                <c:pt idx="54">
                  <c:v>91.435000000000002</c:v>
                </c:pt>
                <c:pt idx="55">
                  <c:v>90.721000000000004</c:v>
                </c:pt>
                <c:pt idx="56">
                  <c:v>90.721000000000004</c:v>
                </c:pt>
                <c:pt idx="57">
                  <c:v>90.721000000000004</c:v>
                </c:pt>
                <c:pt idx="58">
                  <c:v>90.721000000000004</c:v>
                </c:pt>
                <c:pt idx="59">
                  <c:v>90.721000000000004</c:v>
                </c:pt>
                <c:pt idx="60">
                  <c:v>90.721000000000004</c:v>
                </c:pt>
                <c:pt idx="61">
                  <c:v>90.721000000000004</c:v>
                </c:pt>
                <c:pt idx="62">
                  <c:v>90.721000000000004</c:v>
                </c:pt>
                <c:pt idx="63">
                  <c:v>90.721000000000004</c:v>
                </c:pt>
                <c:pt idx="64">
                  <c:v>90.721000000000004</c:v>
                </c:pt>
                <c:pt idx="65">
                  <c:v>90.721000000000004</c:v>
                </c:pt>
                <c:pt idx="66">
                  <c:v>89.881</c:v>
                </c:pt>
                <c:pt idx="67">
                  <c:v>88.152000000000001</c:v>
                </c:pt>
                <c:pt idx="68">
                  <c:v>88.152000000000001</c:v>
                </c:pt>
                <c:pt idx="69">
                  <c:v>87.287999999999997</c:v>
                </c:pt>
                <c:pt idx="70">
                  <c:v>87.287999999999997</c:v>
                </c:pt>
                <c:pt idx="71">
                  <c:v>87.287999999999997</c:v>
                </c:pt>
                <c:pt idx="72">
                  <c:v>87.287999999999997</c:v>
                </c:pt>
                <c:pt idx="73">
                  <c:v>87.287999999999997</c:v>
                </c:pt>
                <c:pt idx="74">
                  <c:v>87.287999999999997</c:v>
                </c:pt>
                <c:pt idx="75">
                  <c:v>87.287999999999997</c:v>
                </c:pt>
                <c:pt idx="76">
                  <c:v>87.287999999999997</c:v>
                </c:pt>
                <c:pt idx="77">
                  <c:v>87.287999999999997</c:v>
                </c:pt>
                <c:pt idx="78">
                  <c:v>87.287999999999997</c:v>
                </c:pt>
                <c:pt idx="79">
                  <c:v>86.183000000000007</c:v>
                </c:pt>
                <c:pt idx="80">
                  <c:v>86.183000000000007</c:v>
                </c:pt>
                <c:pt idx="81">
                  <c:v>86.183000000000007</c:v>
                </c:pt>
                <c:pt idx="82">
                  <c:v>86.183000000000007</c:v>
                </c:pt>
                <c:pt idx="83">
                  <c:v>86.183000000000007</c:v>
                </c:pt>
                <c:pt idx="84">
                  <c:v>86.183000000000007</c:v>
                </c:pt>
                <c:pt idx="85">
                  <c:v>86.183000000000007</c:v>
                </c:pt>
                <c:pt idx="86">
                  <c:v>86.183000000000007</c:v>
                </c:pt>
                <c:pt idx="87">
                  <c:v>86.183000000000007</c:v>
                </c:pt>
                <c:pt idx="88">
                  <c:v>86.183000000000007</c:v>
                </c:pt>
                <c:pt idx="89">
                  <c:v>86.183000000000007</c:v>
                </c:pt>
                <c:pt idx="90">
                  <c:v>86.183000000000007</c:v>
                </c:pt>
                <c:pt idx="91">
                  <c:v>84.814999999999998</c:v>
                </c:pt>
                <c:pt idx="92">
                  <c:v>84.814999999999998</c:v>
                </c:pt>
                <c:pt idx="93">
                  <c:v>84.814999999999998</c:v>
                </c:pt>
                <c:pt idx="94">
                  <c:v>84.814999999999998</c:v>
                </c:pt>
                <c:pt idx="95">
                  <c:v>84.814999999999998</c:v>
                </c:pt>
                <c:pt idx="96">
                  <c:v>84.814999999999998</c:v>
                </c:pt>
                <c:pt idx="97">
                  <c:v>84.814999999999998</c:v>
                </c:pt>
                <c:pt idx="98">
                  <c:v>84.814999999999998</c:v>
                </c:pt>
                <c:pt idx="99">
                  <c:v>84.814999999999998</c:v>
                </c:pt>
                <c:pt idx="100">
                  <c:v>84.814999999999998</c:v>
                </c:pt>
                <c:pt idx="101">
                  <c:v>83.215000000000003</c:v>
                </c:pt>
                <c:pt idx="102">
                  <c:v>80.013999999999996</c:v>
                </c:pt>
                <c:pt idx="103">
                  <c:v>80.013999999999996</c:v>
                </c:pt>
                <c:pt idx="104">
                  <c:v>78.381</c:v>
                </c:pt>
                <c:pt idx="105">
                  <c:v>78.381</c:v>
                </c:pt>
                <c:pt idx="106">
                  <c:v>76.638999999999996</c:v>
                </c:pt>
                <c:pt idx="107">
                  <c:v>76.638999999999996</c:v>
                </c:pt>
                <c:pt idx="108">
                  <c:v>76.638999999999996</c:v>
                </c:pt>
                <c:pt idx="109">
                  <c:v>76.638999999999996</c:v>
                </c:pt>
                <c:pt idx="110">
                  <c:v>76.638999999999996</c:v>
                </c:pt>
                <c:pt idx="111">
                  <c:v>76.638999999999996</c:v>
                </c:pt>
                <c:pt idx="112">
                  <c:v>76.638999999999996</c:v>
                </c:pt>
                <c:pt idx="113">
                  <c:v>76.638999999999996</c:v>
                </c:pt>
                <c:pt idx="114">
                  <c:v>74.510999999999996</c:v>
                </c:pt>
                <c:pt idx="115">
                  <c:v>72.382000000000005</c:v>
                </c:pt>
                <c:pt idx="116">
                  <c:v>72.382000000000005</c:v>
                </c:pt>
                <c:pt idx="117">
                  <c:v>70.253</c:v>
                </c:pt>
                <c:pt idx="118">
                  <c:v>70.253</c:v>
                </c:pt>
                <c:pt idx="119">
                  <c:v>70.253</c:v>
                </c:pt>
                <c:pt idx="120">
                  <c:v>70.253</c:v>
                </c:pt>
                <c:pt idx="121">
                  <c:v>70.253</c:v>
                </c:pt>
                <c:pt idx="122">
                  <c:v>70.253</c:v>
                </c:pt>
                <c:pt idx="123">
                  <c:v>70.253</c:v>
                </c:pt>
                <c:pt idx="124">
                  <c:v>70.253</c:v>
                </c:pt>
                <c:pt idx="125">
                  <c:v>70.253</c:v>
                </c:pt>
                <c:pt idx="126">
                  <c:v>67.650999999999996</c:v>
                </c:pt>
                <c:pt idx="127">
                  <c:v>65.049000000000007</c:v>
                </c:pt>
                <c:pt idx="128">
                  <c:v>65.049000000000007</c:v>
                </c:pt>
                <c:pt idx="129">
                  <c:v>65.049000000000007</c:v>
                </c:pt>
                <c:pt idx="130">
                  <c:v>65.049000000000007</c:v>
                </c:pt>
                <c:pt idx="131">
                  <c:v>65.049000000000007</c:v>
                </c:pt>
                <c:pt idx="132">
                  <c:v>65.049000000000007</c:v>
                </c:pt>
                <c:pt idx="133">
                  <c:v>65.049000000000007</c:v>
                </c:pt>
                <c:pt idx="134">
                  <c:v>65.049000000000007</c:v>
                </c:pt>
                <c:pt idx="135">
                  <c:v>65.049000000000007</c:v>
                </c:pt>
                <c:pt idx="136">
                  <c:v>65.049000000000007</c:v>
                </c:pt>
                <c:pt idx="137">
                  <c:v>65.049000000000007</c:v>
                </c:pt>
                <c:pt idx="138">
                  <c:v>65.049000000000007</c:v>
                </c:pt>
                <c:pt idx="139">
                  <c:v>65.049000000000007</c:v>
                </c:pt>
                <c:pt idx="140">
                  <c:v>65.049000000000007</c:v>
                </c:pt>
                <c:pt idx="141">
                  <c:v>65.049000000000007</c:v>
                </c:pt>
                <c:pt idx="142">
                  <c:v>65.049000000000007</c:v>
                </c:pt>
                <c:pt idx="143">
                  <c:v>65.049000000000007</c:v>
                </c:pt>
                <c:pt idx="144">
                  <c:v>65.049000000000007</c:v>
                </c:pt>
                <c:pt idx="145">
                  <c:v>65.049000000000007</c:v>
                </c:pt>
                <c:pt idx="146">
                  <c:v>65.049000000000007</c:v>
                </c:pt>
                <c:pt idx="147">
                  <c:v>65.049000000000007</c:v>
                </c:pt>
                <c:pt idx="148">
                  <c:v>65.049000000000007</c:v>
                </c:pt>
                <c:pt idx="149">
                  <c:v>61.951000000000001</c:v>
                </c:pt>
                <c:pt idx="150">
                  <c:v>61.951000000000001</c:v>
                </c:pt>
                <c:pt idx="151">
                  <c:v>61.951000000000001</c:v>
                </c:pt>
                <c:pt idx="152">
                  <c:v>58.51</c:v>
                </c:pt>
                <c:pt idx="153">
                  <c:v>58.51</c:v>
                </c:pt>
                <c:pt idx="154">
                  <c:v>58.51</c:v>
                </c:pt>
                <c:pt idx="155">
                  <c:v>58.51</c:v>
                </c:pt>
                <c:pt idx="156">
                  <c:v>58.51</c:v>
                </c:pt>
                <c:pt idx="157">
                  <c:v>58.51</c:v>
                </c:pt>
                <c:pt idx="158">
                  <c:v>58.51</c:v>
                </c:pt>
                <c:pt idx="159">
                  <c:v>58.51</c:v>
                </c:pt>
                <c:pt idx="160">
                  <c:v>58.51</c:v>
                </c:pt>
                <c:pt idx="161">
                  <c:v>58.51</c:v>
                </c:pt>
                <c:pt idx="162">
                  <c:v>58.51</c:v>
                </c:pt>
                <c:pt idx="163">
                  <c:v>58.51</c:v>
                </c:pt>
                <c:pt idx="164">
                  <c:v>58.51</c:v>
                </c:pt>
                <c:pt idx="165">
                  <c:v>58.51</c:v>
                </c:pt>
                <c:pt idx="166">
                  <c:v>58.51</c:v>
                </c:pt>
                <c:pt idx="167">
                  <c:v>58.51</c:v>
                </c:pt>
                <c:pt idx="168">
                  <c:v>58.51</c:v>
                </c:pt>
                <c:pt idx="169">
                  <c:v>58.51</c:v>
                </c:pt>
                <c:pt idx="170">
                  <c:v>58.51</c:v>
                </c:pt>
                <c:pt idx="171">
                  <c:v>58.51</c:v>
                </c:pt>
                <c:pt idx="172">
                  <c:v>58.51</c:v>
                </c:pt>
                <c:pt idx="173">
                  <c:v>58.51</c:v>
                </c:pt>
                <c:pt idx="174">
                  <c:v>58.51</c:v>
                </c:pt>
                <c:pt idx="175">
                  <c:v>58.51</c:v>
                </c:pt>
                <c:pt idx="176">
                  <c:v>58.51</c:v>
                </c:pt>
              </c:numCache>
            </c:numRef>
          </c:yVal>
          <c:smooth val="0"/>
          <c:extLst>
            <c:ext xmlns:c16="http://schemas.microsoft.com/office/drawing/2014/chart" uri="{C3380CC4-5D6E-409C-BE32-E72D297353CC}">
              <c16:uniqueId val="{00000000-27BD-4138-A7D9-58220F8BD163}"/>
            </c:ext>
          </c:extLst>
        </c:ser>
        <c:ser>
          <c:idx val="1"/>
          <c:order val="1"/>
          <c:tx>
            <c:strRef>
              <c:f>Sheet1!$C$1</c:f>
              <c:strCache>
                <c:ptCount val="1"/>
                <c:pt idx="0">
                  <c:v>Freedom from BOS (N=489)</c:v>
                </c:pt>
              </c:strCache>
            </c:strRef>
          </c:tx>
          <c:spPr>
            <a:ln w="41275">
              <a:solidFill>
                <a:srgbClr val="00B0F0"/>
              </a:solidFill>
              <a:prstDash val="solid"/>
            </a:ln>
          </c:spPr>
          <c:marker>
            <c:symbol val="none"/>
          </c:marker>
          <c:xVal>
            <c:numRef>
              <c:f>Sheet1!$A$2:$A$178</c:f>
              <c:numCache>
                <c:formatCode>General</c:formatCode>
                <c:ptCount val="177"/>
                <c:pt idx="0">
                  <c:v>0</c:v>
                </c:pt>
                <c:pt idx="1">
                  <c:v>8.3299999999999999E-2</c:v>
                </c:pt>
                <c:pt idx="2">
                  <c:v>0.16669999999999999</c:v>
                </c:pt>
                <c:pt idx="3">
                  <c:v>0.25</c:v>
                </c:pt>
                <c:pt idx="4">
                  <c:v>0.33329999999999999</c:v>
                </c:pt>
                <c:pt idx="5">
                  <c:v>0.41670000000000001</c:v>
                </c:pt>
                <c:pt idx="6">
                  <c:v>0.5</c:v>
                </c:pt>
                <c:pt idx="7">
                  <c:v>0.58330000000000004</c:v>
                </c:pt>
                <c:pt idx="8">
                  <c:v>0.66669999999999996</c:v>
                </c:pt>
                <c:pt idx="9">
                  <c:v>0.75</c:v>
                </c:pt>
                <c:pt idx="10">
                  <c:v>0.83330000000000004</c:v>
                </c:pt>
                <c:pt idx="11">
                  <c:v>0.91669999999999996</c:v>
                </c:pt>
                <c:pt idx="12">
                  <c:v>1</c:v>
                </c:pt>
                <c:pt idx="13">
                  <c:v>1.0832999999999999</c:v>
                </c:pt>
                <c:pt idx="14">
                  <c:v>1.1667000000000001</c:v>
                </c:pt>
                <c:pt idx="15">
                  <c:v>1.25</c:v>
                </c:pt>
                <c:pt idx="16">
                  <c:v>1.3332999999999999</c:v>
                </c:pt>
                <c:pt idx="17">
                  <c:v>1.4167000000000001</c:v>
                </c:pt>
                <c:pt idx="18">
                  <c:v>1.5</c:v>
                </c:pt>
                <c:pt idx="19">
                  <c:v>1.5832999999999999</c:v>
                </c:pt>
                <c:pt idx="20">
                  <c:v>1.6667000000000001</c:v>
                </c:pt>
                <c:pt idx="21">
                  <c:v>1.75</c:v>
                </c:pt>
                <c:pt idx="22">
                  <c:v>1.8332999999999999</c:v>
                </c:pt>
                <c:pt idx="23">
                  <c:v>1.9167000000000001</c:v>
                </c:pt>
                <c:pt idx="24">
                  <c:v>2</c:v>
                </c:pt>
                <c:pt idx="25">
                  <c:v>2.0832999999999999</c:v>
                </c:pt>
                <c:pt idx="26">
                  <c:v>2.1667000000000001</c:v>
                </c:pt>
                <c:pt idx="27">
                  <c:v>2.25</c:v>
                </c:pt>
                <c:pt idx="28">
                  <c:v>2.3332999999999999</c:v>
                </c:pt>
                <c:pt idx="29">
                  <c:v>2.4167000000000001</c:v>
                </c:pt>
                <c:pt idx="30">
                  <c:v>2.5</c:v>
                </c:pt>
                <c:pt idx="31">
                  <c:v>2.5832999999999999</c:v>
                </c:pt>
                <c:pt idx="32">
                  <c:v>2.6667000000000001</c:v>
                </c:pt>
                <c:pt idx="33">
                  <c:v>2.75</c:v>
                </c:pt>
                <c:pt idx="34">
                  <c:v>2.8332999999999999</c:v>
                </c:pt>
                <c:pt idx="35">
                  <c:v>2.9167000000000001</c:v>
                </c:pt>
                <c:pt idx="36">
                  <c:v>3</c:v>
                </c:pt>
                <c:pt idx="37">
                  <c:v>3.0832999999999999</c:v>
                </c:pt>
                <c:pt idx="38">
                  <c:v>3.1667000000000001</c:v>
                </c:pt>
                <c:pt idx="39">
                  <c:v>3.25</c:v>
                </c:pt>
                <c:pt idx="40">
                  <c:v>3.3332999999999999</c:v>
                </c:pt>
                <c:pt idx="41">
                  <c:v>3.4167000000000001</c:v>
                </c:pt>
                <c:pt idx="42">
                  <c:v>3.5</c:v>
                </c:pt>
                <c:pt idx="43">
                  <c:v>3.5832999999999999</c:v>
                </c:pt>
                <c:pt idx="44">
                  <c:v>3.6667000000000001</c:v>
                </c:pt>
                <c:pt idx="45">
                  <c:v>3.75</c:v>
                </c:pt>
                <c:pt idx="46">
                  <c:v>3.8332999999999999</c:v>
                </c:pt>
                <c:pt idx="47">
                  <c:v>3.9167000000000001</c:v>
                </c:pt>
                <c:pt idx="48">
                  <c:v>4</c:v>
                </c:pt>
                <c:pt idx="49">
                  <c:v>4.0833000000000004</c:v>
                </c:pt>
                <c:pt idx="50">
                  <c:v>4.1666999999999996</c:v>
                </c:pt>
                <c:pt idx="51">
                  <c:v>4.25</c:v>
                </c:pt>
                <c:pt idx="52">
                  <c:v>4.3333000000000004</c:v>
                </c:pt>
                <c:pt idx="53">
                  <c:v>4.4166999999999996</c:v>
                </c:pt>
                <c:pt idx="54">
                  <c:v>4.5</c:v>
                </c:pt>
                <c:pt idx="55">
                  <c:v>4.5833000000000004</c:v>
                </c:pt>
                <c:pt idx="56">
                  <c:v>4.6666999999999996</c:v>
                </c:pt>
                <c:pt idx="57">
                  <c:v>4.75</c:v>
                </c:pt>
                <c:pt idx="58">
                  <c:v>4.8333000000000004</c:v>
                </c:pt>
                <c:pt idx="59">
                  <c:v>4.9166999999999996</c:v>
                </c:pt>
                <c:pt idx="60">
                  <c:v>5</c:v>
                </c:pt>
                <c:pt idx="61">
                  <c:v>5.0833000000000004</c:v>
                </c:pt>
                <c:pt idx="62">
                  <c:v>5.1666999999999996</c:v>
                </c:pt>
                <c:pt idx="63">
                  <c:v>5.25</c:v>
                </c:pt>
                <c:pt idx="64">
                  <c:v>5.3333000000000004</c:v>
                </c:pt>
                <c:pt idx="65">
                  <c:v>5.4166999999999996</c:v>
                </c:pt>
                <c:pt idx="66">
                  <c:v>5.5</c:v>
                </c:pt>
                <c:pt idx="67">
                  <c:v>5.5833000000000004</c:v>
                </c:pt>
                <c:pt idx="68">
                  <c:v>5.6666999999999996</c:v>
                </c:pt>
                <c:pt idx="69">
                  <c:v>5.75</c:v>
                </c:pt>
                <c:pt idx="70">
                  <c:v>5.8333000000000004</c:v>
                </c:pt>
                <c:pt idx="71">
                  <c:v>5.9166999999999996</c:v>
                </c:pt>
                <c:pt idx="72">
                  <c:v>6</c:v>
                </c:pt>
                <c:pt idx="73">
                  <c:v>6.0833000000000004</c:v>
                </c:pt>
                <c:pt idx="74">
                  <c:v>6.1666999999999996</c:v>
                </c:pt>
                <c:pt idx="75">
                  <c:v>6.25</c:v>
                </c:pt>
                <c:pt idx="76">
                  <c:v>6.3333000000000004</c:v>
                </c:pt>
                <c:pt idx="77">
                  <c:v>6.4166999999999996</c:v>
                </c:pt>
                <c:pt idx="78">
                  <c:v>6.5</c:v>
                </c:pt>
                <c:pt idx="79">
                  <c:v>6.5833000000000004</c:v>
                </c:pt>
                <c:pt idx="80">
                  <c:v>6.6666999999999996</c:v>
                </c:pt>
                <c:pt idx="81">
                  <c:v>6.75</c:v>
                </c:pt>
                <c:pt idx="82">
                  <c:v>6.8333000000000004</c:v>
                </c:pt>
                <c:pt idx="83">
                  <c:v>6.9166999999999996</c:v>
                </c:pt>
                <c:pt idx="84">
                  <c:v>7</c:v>
                </c:pt>
                <c:pt idx="85">
                  <c:v>7.0833000000000004</c:v>
                </c:pt>
                <c:pt idx="86">
                  <c:v>7.1666999999999996</c:v>
                </c:pt>
                <c:pt idx="87">
                  <c:v>7.25</c:v>
                </c:pt>
                <c:pt idx="88">
                  <c:v>7.3333000000000004</c:v>
                </c:pt>
                <c:pt idx="89">
                  <c:v>7.4166999999999996</c:v>
                </c:pt>
                <c:pt idx="90">
                  <c:v>7.5</c:v>
                </c:pt>
                <c:pt idx="91">
                  <c:v>7.5833000000000004</c:v>
                </c:pt>
                <c:pt idx="92">
                  <c:v>7.6666999999999996</c:v>
                </c:pt>
                <c:pt idx="93">
                  <c:v>7.75</c:v>
                </c:pt>
                <c:pt idx="94">
                  <c:v>7.8333000000000004</c:v>
                </c:pt>
                <c:pt idx="95">
                  <c:v>7.9166999999999996</c:v>
                </c:pt>
                <c:pt idx="96">
                  <c:v>8</c:v>
                </c:pt>
                <c:pt idx="97">
                  <c:v>8.0832999999999995</c:v>
                </c:pt>
                <c:pt idx="98">
                  <c:v>8.1667000000000005</c:v>
                </c:pt>
                <c:pt idx="99">
                  <c:v>8.25</c:v>
                </c:pt>
                <c:pt idx="100">
                  <c:v>8.3332999999999995</c:v>
                </c:pt>
                <c:pt idx="101">
                  <c:v>8.4167000000000005</c:v>
                </c:pt>
                <c:pt idx="102">
                  <c:v>8.5</c:v>
                </c:pt>
                <c:pt idx="103">
                  <c:v>8.5832999999999995</c:v>
                </c:pt>
                <c:pt idx="104">
                  <c:v>8.6667000000000005</c:v>
                </c:pt>
                <c:pt idx="105">
                  <c:v>8.75</c:v>
                </c:pt>
                <c:pt idx="106">
                  <c:v>8.8332999999999995</c:v>
                </c:pt>
                <c:pt idx="107">
                  <c:v>8.9167000000000005</c:v>
                </c:pt>
                <c:pt idx="108">
                  <c:v>9</c:v>
                </c:pt>
                <c:pt idx="109">
                  <c:v>9.0832999999999995</c:v>
                </c:pt>
                <c:pt idx="110">
                  <c:v>9.1667000000000005</c:v>
                </c:pt>
                <c:pt idx="111">
                  <c:v>9.25</c:v>
                </c:pt>
                <c:pt idx="112">
                  <c:v>9.3332999999999995</c:v>
                </c:pt>
                <c:pt idx="113">
                  <c:v>9.4167000000000005</c:v>
                </c:pt>
                <c:pt idx="114">
                  <c:v>9.5</c:v>
                </c:pt>
                <c:pt idx="115">
                  <c:v>9.5832999999999995</c:v>
                </c:pt>
                <c:pt idx="116">
                  <c:v>9.6667000000000005</c:v>
                </c:pt>
                <c:pt idx="117">
                  <c:v>9.75</c:v>
                </c:pt>
                <c:pt idx="118">
                  <c:v>9.8332999999999995</c:v>
                </c:pt>
                <c:pt idx="119">
                  <c:v>9.9167000000000005</c:v>
                </c:pt>
                <c:pt idx="120">
                  <c:v>10</c:v>
                </c:pt>
                <c:pt idx="121">
                  <c:v>10.083299999999999</c:v>
                </c:pt>
                <c:pt idx="122">
                  <c:v>10.166700000000001</c:v>
                </c:pt>
                <c:pt idx="123">
                  <c:v>10.25</c:v>
                </c:pt>
                <c:pt idx="124">
                  <c:v>10.333299999999999</c:v>
                </c:pt>
                <c:pt idx="125">
                  <c:v>10.416700000000001</c:v>
                </c:pt>
                <c:pt idx="126">
                  <c:v>10.5</c:v>
                </c:pt>
                <c:pt idx="127">
                  <c:v>10.583299999999999</c:v>
                </c:pt>
                <c:pt idx="128">
                  <c:v>10.666700000000001</c:v>
                </c:pt>
                <c:pt idx="129">
                  <c:v>10.75</c:v>
                </c:pt>
                <c:pt idx="130">
                  <c:v>10.833299999999999</c:v>
                </c:pt>
                <c:pt idx="131">
                  <c:v>10.916700000000001</c:v>
                </c:pt>
                <c:pt idx="132">
                  <c:v>11</c:v>
                </c:pt>
                <c:pt idx="133">
                  <c:v>11.083299999999999</c:v>
                </c:pt>
                <c:pt idx="134">
                  <c:v>11.166700000000001</c:v>
                </c:pt>
                <c:pt idx="135">
                  <c:v>11.25</c:v>
                </c:pt>
                <c:pt idx="136">
                  <c:v>11.333299999999999</c:v>
                </c:pt>
                <c:pt idx="137">
                  <c:v>11.416700000000001</c:v>
                </c:pt>
                <c:pt idx="138">
                  <c:v>11.5</c:v>
                </c:pt>
                <c:pt idx="139">
                  <c:v>11.583299999999999</c:v>
                </c:pt>
                <c:pt idx="140">
                  <c:v>11.666700000000001</c:v>
                </c:pt>
                <c:pt idx="141">
                  <c:v>11.75</c:v>
                </c:pt>
                <c:pt idx="142">
                  <c:v>11.833299999999999</c:v>
                </c:pt>
                <c:pt idx="143">
                  <c:v>11.916700000000001</c:v>
                </c:pt>
                <c:pt idx="144">
                  <c:v>12</c:v>
                </c:pt>
                <c:pt idx="145">
                  <c:v>12.083299999999999</c:v>
                </c:pt>
                <c:pt idx="146">
                  <c:v>12.166700000000001</c:v>
                </c:pt>
                <c:pt idx="147">
                  <c:v>12.25</c:v>
                </c:pt>
                <c:pt idx="148">
                  <c:v>12.333299999999999</c:v>
                </c:pt>
                <c:pt idx="149">
                  <c:v>12.416700000000001</c:v>
                </c:pt>
                <c:pt idx="150">
                  <c:v>12.5</c:v>
                </c:pt>
                <c:pt idx="151">
                  <c:v>12.583299999999999</c:v>
                </c:pt>
                <c:pt idx="152">
                  <c:v>12.666700000000001</c:v>
                </c:pt>
                <c:pt idx="153">
                  <c:v>12.75</c:v>
                </c:pt>
                <c:pt idx="154">
                  <c:v>12.833299999999999</c:v>
                </c:pt>
                <c:pt idx="155">
                  <c:v>12.916700000000001</c:v>
                </c:pt>
                <c:pt idx="156">
                  <c:v>13</c:v>
                </c:pt>
                <c:pt idx="157">
                  <c:v>13.083299999999999</c:v>
                </c:pt>
                <c:pt idx="158">
                  <c:v>13.166700000000001</c:v>
                </c:pt>
                <c:pt idx="159">
                  <c:v>13.25</c:v>
                </c:pt>
                <c:pt idx="160">
                  <c:v>13.333299999999999</c:v>
                </c:pt>
                <c:pt idx="161">
                  <c:v>13.416700000000001</c:v>
                </c:pt>
                <c:pt idx="162">
                  <c:v>13.5</c:v>
                </c:pt>
                <c:pt idx="163">
                  <c:v>13.583299999999999</c:v>
                </c:pt>
                <c:pt idx="164">
                  <c:v>13.666700000000001</c:v>
                </c:pt>
                <c:pt idx="165">
                  <c:v>13.75</c:v>
                </c:pt>
                <c:pt idx="166">
                  <c:v>13.833299999999999</c:v>
                </c:pt>
                <c:pt idx="167">
                  <c:v>13.916700000000001</c:v>
                </c:pt>
                <c:pt idx="168">
                  <c:v>14</c:v>
                </c:pt>
                <c:pt idx="169">
                  <c:v>14.083299999999999</c:v>
                </c:pt>
                <c:pt idx="170">
                  <c:v>14.166700000000001</c:v>
                </c:pt>
                <c:pt idx="171">
                  <c:v>14.25</c:v>
                </c:pt>
                <c:pt idx="172">
                  <c:v>14.333299999999999</c:v>
                </c:pt>
                <c:pt idx="173">
                  <c:v>14.416700000000001</c:v>
                </c:pt>
                <c:pt idx="174">
                  <c:v>14.5</c:v>
                </c:pt>
                <c:pt idx="175">
                  <c:v>14.583299999999999</c:v>
                </c:pt>
                <c:pt idx="176">
                  <c:v>14.666700000000001</c:v>
                </c:pt>
              </c:numCache>
            </c:numRef>
          </c:xVal>
          <c:yVal>
            <c:numRef>
              <c:f>Sheet1!$C$2:$C$178</c:f>
              <c:numCache>
                <c:formatCode>General</c:formatCode>
                <c:ptCount val="177"/>
                <c:pt idx="0">
                  <c:v>100</c:v>
                </c:pt>
                <c:pt idx="1">
                  <c:v>100</c:v>
                </c:pt>
                <c:pt idx="2">
                  <c:v>99.795000000000002</c:v>
                </c:pt>
                <c:pt idx="3">
                  <c:v>99.590999999999994</c:v>
                </c:pt>
                <c:pt idx="4">
                  <c:v>99.590999999999994</c:v>
                </c:pt>
                <c:pt idx="5">
                  <c:v>99.177999999999997</c:v>
                </c:pt>
                <c:pt idx="6">
                  <c:v>98.138999999999996</c:v>
                </c:pt>
                <c:pt idx="7">
                  <c:v>93.125</c:v>
                </c:pt>
                <c:pt idx="8">
                  <c:v>92.703000000000003</c:v>
                </c:pt>
                <c:pt idx="9">
                  <c:v>92.278999999999996</c:v>
                </c:pt>
                <c:pt idx="10">
                  <c:v>92.066999999999993</c:v>
                </c:pt>
                <c:pt idx="11">
                  <c:v>92.066999999999993</c:v>
                </c:pt>
                <c:pt idx="12">
                  <c:v>91.846000000000004</c:v>
                </c:pt>
                <c:pt idx="13">
                  <c:v>91.846000000000004</c:v>
                </c:pt>
                <c:pt idx="14">
                  <c:v>91.846000000000004</c:v>
                </c:pt>
                <c:pt idx="15">
                  <c:v>91.846000000000004</c:v>
                </c:pt>
                <c:pt idx="16">
                  <c:v>91.343000000000004</c:v>
                </c:pt>
                <c:pt idx="17">
                  <c:v>90.328999999999994</c:v>
                </c:pt>
                <c:pt idx="18">
                  <c:v>88.546999999999997</c:v>
                </c:pt>
                <c:pt idx="19">
                  <c:v>85.718000000000004</c:v>
                </c:pt>
                <c:pt idx="20">
                  <c:v>85.200999999999993</c:v>
                </c:pt>
                <c:pt idx="21">
                  <c:v>84.941999999999993</c:v>
                </c:pt>
                <c:pt idx="22">
                  <c:v>84.421000000000006</c:v>
                </c:pt>
                <c:pt idx="23">
                  <c:v>84.421000000000006</c:v>
                </c:pt>
                <c:pt idx="24">
                  <c:v>84.421000000000006</c:v>
                </c:pt>
                <c:pt idx="25">
                  <c:v>84.421000000000006</c:v>
                </c:pt>
                <c:pt idx="26">
                  <c:v>84.421000000000006</c:v>
                </c:pt>
                <c:pt idx="27">
                  <c:v>84.129000000000005</c:v>
                </c:pt>
                <c:pt idx="28">
                  <c:v>82.944000000000003</c:v>
                </c:pt>
                <c:pt idx="29">
                  <c:v>81.754999999999995</c:v>
                </c:pt>
                <c:pt idx="30">
                  <c:v>79.078999999999994</c:v>
                </c:pt>
                <c:pt idx="31">
                  <c:v>75.5</c:v>
                </c:pt>
                <c:pt idx="32">
                  <c:v>74.302000000000007</c:v>
                </c:pt>
                <c:pt idx="33">
                  <c:v>74.001000000000005</c:v>
                </c:pt>
                <c:pt idx="34">
                  <c:v>73.397000000000006</c:v>
                </c:pt>
                <c:pt idx="35">
                  <c:v>73.397000000000006</c:v>
                </c:pt>
                <c:pt idx="36">
                  <c:v>73.397000000000006</c:v>
                </c:pt>
                <c:pt idx="37">
                  <c:v>73.067999999999998</c:v>
                </c:pt>
                <c:pt idx="38">
                  <c:v>73.067999999999998</c:v>
                </c:pt>
                <c:pt idx="39">
                  <c:v>73.067999999999998</c:v>
                </c:pt>
                <c:pt idx="40">
                  <c:v>73.067999999999998</c:v>
                </c:pt>
                <c:pt idx="41">
                  <c:v>72.388000000000005</c:v>
                </c:pt>
                <c:pt idx="42">
                  <c:v>69.658000000000001</c:v>
                </c:pt>
                <c:pt idx="43">
                  <c:v>68.286000000000001</c:v>
                </c:pt>
                <c:pt idx="44">
                  <c:v>67.597999999999999</c:v>
                </c:pt>
                <c:pt idx="45">
                  <c:v>66.558000000000007</c:v>
                </c:pt>
                <c:pt idx="46">
                  <c:v>66.558000000000007</c:v>
                </c:pt>
                <c:pt idx="47">
                  <c:v>66.558000000000007</c:v>
                </c:pt>
                <c:pt idx="48">
                  <c:v>66.558000000000007</c:v>
                </c:pt>
                <c:pt idx="49">
                  <c:v>66.558000000000007</c:v>
                </c:pt>
                <c:pt idx="50">
                  <c:v>66.19</c:v>
                </c:pt>
                <c:pt idx="51">
                  <c:v>66.19</c:v>
                </c:pt>
                <c:pt idx="52">
                  <c:v>66.19</c:v>
                </c:pt>
                <c:pt idx="53">
                  <c:v>65.438000000000002</c:v>
                </c:pt>
                <c:pt idx="54">
                  <c:v>62.805</c:v>
                </c:pt>
                <c:pt idx="55">
                  <c:v>60.539000000000001</c:v>
                </c:pt>
                <c:pt idx="56">
                  <c:v>59.011000000000003</c:v>
                </c:pt>
                <c:pt idx="57">
                  <c:v>57.853999999999999</c:v>
                </c:pt>
                <c:pt idx="58">
                  <c:v>57.853999999999999</c:v>
                </c:pt>
                <c:pt idx="59">
                  <c:v>57.853999999999999</c:v>
                </c:pt>
                <c:pt idx="60">
                  <c:v>57.853999999999999</c:v>
                </c:pt>
                <c:pt idx="61">
                  <c:v>57.853999999999999</c:v>
                </c:pt>
                <c:pt idx="62">
                  <c:v>57.853999999999999</c:v>
                </c:pt>
                <c:pt idx="63">
                  <c:v>57.853999999999999</c:v>
                </c:pt>
                <c:pt idx="64">
                  <c:v>57.853999999999999</c:v>
                </c:pt>
                <c:pt idx="65">
                  <c:v>56.173999999999999</c:v>
                </c:pt>
                <c:pt idx="66">
                  <c:v>54.484999999999999</c:v>
                </c:pt>
                <c:pt idx="67">
                  <c:v>53.218000000000004</c:v>
                </c:pt>
                <c:pt idx="68">
                  <c:v>52.795000000000002</c:v>
                </c:pt>
                <c:pt idx="69">
                  <c:v>52.795000000000002</c:v>
                </c:pt>
                <c:pt idx="70">
                  <c:v>52.795000000000002</c:v>
                </c:pt>
                <c:pt idx="71">
                  <c:v>52.795000000000002</c:v>
                </c:pt>
                <c:pt idx="72">
                  <c:v>52.795000000000002</c:v>
                </c:pt>
                <c:pt idx="73">
                  <c:v>52.795000000000002</c:v>
                </c:pt>
                <c:pt idx="74">
                  <c:v>52.795000000000002</c:v>
                </c:pt>
                <c:pt idx="75">
                  <c:v>52.795000000000002</c:v>
                </c:pt>
                <c:pt idx="76">
                  <c:v>52.795000000000002</c:v>
                </c:pt>
                <c:pt idx="77">
                  <c:v>51.865000000000002</c:v>
                </c:pt>
                <c:pt idx="78">
                  <c:v>50.93</c:v>
                </c:pt>
                <c:pt idx="79">
                  <c:v>49.991999999999997</c:v>
                </c:pt>
                <c:pt idx="80">
                  <c:v>49.043999999999997</c:v>
                </c:pt>
                <c:pt idx="81">
                  <c:v>48.567999999999998</c:v>
                </c:pt>
                <c:pt idx="82">
                  <c:v>48.091000000000001</c:v>
                </c:pt>
                <c:pt idx="83">
                  <c:v>48.091000000000001</c:v>
                </c:pt>
                <c:pt idx="84">
                  <c:v>47.573999999999998</c:v>
                </c:pt>
                <c:pt idx="85">
                  <c:v>47.573999999999998</c:v>
                </c:pt>
                <c:pt idx="86">
                  <c:v>47.573999999999998</c:v>
                </c:pt>
                <c:pt idx="87">
                  <c:v>47.573999999999998</c:v>
                </c:pt>
                <c:pt idx="88">
                  <c:v>47.573999999999998</c:v>
                </c:pt>
                <c:pt idx="89">
                  <c:v>47.000999999999998</c:v>
                </c:pt>
                <c:pt idx="90">
                  <c:v>44.134999999999998</c:v>
                </c:pt>
                <c:pt idx="91">
                  <c:v>42.981000000000002</c:v>
                </c:pt>
                <c:pt idx="92">
                  <c:v>42.981000000000002</c:v>
                </c:pt>
                <c:pt idx="93">
                  <c:v>42.981000000000002</c:v>
                </c:pt>
                <c:pt idx="94">
                  <c:v>42.392000000000003</c:v>
                </c:pt>
                <c:pt idx="95">
                  <c:v>42.392000000000003</c:v>
                </c:pt>
                <c:pt idx="96">
                  <c:v>42.392000000000003</c:v>
                </c:pt>
                <c:pt idx="97">
                  <c:v>42.392000000000003</c:v>
                </c:pt>
                <c:pt idx="98">
                  <c:v>42.392000000000003</c:v>
                </c:pt>
                <c:pt idx="99">
                  <c:v>42.392000000000003</c:v>
                </c:pt>
                <c:pt idx="100">
                  <c:v>42.392000000000003</c:v>
                </c:pt>
                <c:pt idx="101">
                  <c:v>42.392000000000003</c:v>
                </c:pt>
                <c:pt idx="102">
                  <c:v>40.341000000000001</c:v>
                </c:pt>
                <c:pt idx="103">
                  <c:v>39.656999999999996</c:v>
                </c:pt>
                <c:pt idx="104">
                  <c:v>39.656999999999996</c:v>
                </c:pt>
                <c:pt idx="105">
                  <c:v>39.656999999999996</c:v>
                </c:pt>
                <c:pt idx="106">
                  <c:v>39.656999999999996</c:v>
                </c:pt>
                <c:pt idx="107">
                  <c:v>39.656999999999996</c:v>
                </c:pt>
                <c:pt idx="108">
                  <c:v>39.656999999999996</c:v>
                </c:pt>
                <c:pt idx="109">
                  <c:v>39.656999999999996</c:v>
                </c:pt>
                <c:pt idx="110">
                  <c:v>39.656999999999996</c:v>
                </c:pt>
                <c:pt idx="111">
                  <c:v>38.923000000000002</c:v>
                </c:pt>
                <c:pt idx="112">
                  <c:v>38.189</c:v>
                </c:pt>
                <c:pt idx="113">
                  <c:v>38.189</c:v>
                </c:pt>
                <c:pt idx="114">
                  <c:v>38.189</c:v>
                </c:pt>
                <c:pt idx="115">
                  <c:v>37.44</c:v>
                </c:pt>
                <c:pt idx="116">
                  <c:v>37.44</c:v>
                </c:pt>
                <c:pt idx="117">
                  <c:v>37.44</c:v>
                </c:pt>
                <c:pt idx="118">
                  <c:v>37.44</c:v>
                </c:pt>
                <c:pt idx="119">
                  <c:v>37.44</c:v>
                </c:pt>
                <c:pt idx="120">
                  <c:v>37.44</c:v>
                </c:pt>
                <c:pt idx="121">
                  <c:v>37.44</c:v>
                </c:pt>
                <c:pt idx="122">
                  <c:v>37.44</c:v>
                </c:pt>
                <c:pt idx="123">
                  <c:v>37.44</c:v>
                </c:pt>
                <c:pt idx="124">
                  <c:v>37.44</c:v>
                </c:pt>
                <c:pt idx="125">
                  <c:v>36.588999999999999</c:v>
                </c:pt>
                <c:pt idx="126">
                  <c:v>34.887</c:v>
                </c:pt>
                <c:pt idx="127">
                  <c:v>34.036000000000001</c:v>
                </c:pt>
                <c:pt idx="128">
                  <c:v>31.484000000000002</c:v>
                </c:pt>
                <c:pt idx="129">
                  <c:v>31.484000000000002</c:v>
                </c:pt>
                <c:pt idx="130">
                  <c:v>31.484000000000002</c:v>
                </c:pt>
                <c:pt idx="131">
                  <c:v>31.484000000000002</c:v>
                </c:pt>
                <c:pt idx="132">
                  <c:v>31.484000000000002</c:v>
                </c:pt>
                <c:pt idx="133">
                  <c:v>31.484000000000002</c:v>
                </c:pt>
                <c:pt idx="134">
                  <c:v>31.484000000000002</c:v>
                </c:pt>
                <c:pt idx="135">
                  <c:v>31.484000000000002</c:v>
                </c:pt>
                <c:pt idx="136">
                  <c:v>31.484000000000002</c:v>
                </c:pt>
                <c:pt idx="137">
                  <c:v>30.584</c:v>
                </c:pt>
                <c:pt idx="138">
                  <c:v>29.684000000000001</c:v>
                </c:pt>
                <c:pt idx="139">
                  <c:v>28.785</c:v>
                </c:pt>
                <c:pt idx="140">
                  <c:v>26.986000000000001</c:v>
                </c:pt>
                <c:pt idx="141">
                  <c:v>26.986000000000001</c:v>
                </c:pt>
                <c:pt idx="142">
                  <c:v>26.986000000000001</c:v>
                </c:pt>
                <c:pt idx="143">
                  <c:v>26.986000000000001</c:v>
                </c:pt>
                <c:pt idx="144">
                  <c:v>26.986000000000001</c:v>
                </c:pt>
                <c:pt idx="145">
                  <c:v>26.986000000000001</c:v>
                </c:pt>
                <c:pt idx="146">
                  <c:v>25.905999999999999</c:v>
                </c:pt>
                <c:pt idx="147">
                  <c:v>25.905999999999999</c:v>
                </c:pt>
                <c:pt idx="148">
                  <c:v>24.827000000000002</c:v>
                </c:pt>
                <c:pt idx="149">
                  <c:v>23.748000000000001</c:v>
                </c:pt>
                <c:pt idx="150">
                  <c:v>22.667999999999999</c:v>
                </c:pt>
                <c:pt idx="151">
                  <c:v>21.588999999999999</c:v>
                </c:pt>
                <c:pt idx="152">
                  <c:v>21.588999999999999</c:v>
                </c:pt>
                <c:pt idx="153">
                  <c:v>21.588999999999999</c:v>
                </c:pt>
                <c:pt idx="154">
                  <c:v>21.588999999999999</c:v>
                </c:pt>
                <c:pt idx="155">
                  <c:v>21.588999999999999</c:v>
                </c:pt>
                <c:pt idx="156">
                  <c:v>21.588999999999999</c:v>
                </c:pt>
                <c:pt idx="157">
                  <c:v>21.588999999999999</c:v>
                </c:pt>
                <c:pt idx="158">
                  <c:v>21.588999999999999</c:v>
                </c:pt>
                <c:pt idx="159">
                  <c:v>21.588999999999999</c:v>
                </c:pt>
                <c:pt idx="160">
                  <c:v>21.588999999999999</c:v>
                </c:pt>
                <c:pt idx="161">
                  <c:v>21.588999999999999</c:v>
                </c:pt>
                <c:pt idx="162">
                  <c:v>21.588999999999999</c:v>
                </c:pt>
                <c:pt idx="163">
                  <c:v>20.149000000000001</c:v>
                </c:pt>
                <c:pt idx="164">
                  <c:v>20.149000000000001</c:v>
                </c:pt>
                <c:pt idx="165">
                  <c:v>20.149000000000001</c:v>
                </c:pt>
                <c:pt idx="166">
                  <c:v>20.149000000000001</c:v>
                </c:pt>
                <c:pt idx="167">
                  <c:v>20.149000000000001</c:v>
                </c:pt>
                <c:pt idx="168">
                  <c:v>20.149000000000001</c:v>
                </c:pt>
                <c:pt idx="169">
                  <c:v>20.149000000000001</c:v>
                </c:pt>
                <c:pt idx="170">
                  <c:v>20.149000000000001</c:v>
                </c:pt>
                <c:pt idx="171">
                  <c:v>20.149000000000001</c:v>
                </c:pt>
                <c:pt idx="172">
                  <c:v>20.149000000000001</c:v>
                </c:pt>
                <c:pt idx="173">
                  <c:v>20.149000000000001</c:v>
                </c:pt>
                <c:pt idx="174">
                  <c:v>20.149000000000001</c:v>
                </c:pt>
                <c:pt idx="175">
                  <c:v>20.149000000000001</c:v>
                </c:pt>
                <c:pt idx="176">
                  <c:v>20.149000000000001</c:v>
                </c:pt>
              </c:numCache>
            </c:numRef>
          </c:yVal>
          <c:smooth val="0"/>
          <c:extLst>
            <c:ext xmlns:c16="http://schemas.microsoft.com/office/drawing/2014/chart" uri="{C3380CC4-5D6E-409C-BE32-E72D297353CC}">
              <c16:uniqueId val="{00000001-27BD-4138-A7D9-58220F8BD163}"/>
            </c:ext>
          </c:extLst>
        </c:ser>
        <c:dLbls>
          <c:showLegendKey val="0"/>
          <c:showVal val="0"/>
          <c:showCatName val="0"/>
          <c:showSerName val="0"/>
          <c:showPercent val="0"/>
          <c:showBubbleSize val="0"/>
        </c:dLbls>
        <c:axId val="526401784"/>
        <c:axId val="564106592"/>
      </c:scatterChart>
      <c:valAx>
        <c:axId val="526401784"/>
        <c:scaling>
          <c:orientation val="minMax"/>
          <c:max val="14"/>
          <c:min val="0"/>
        </c:scaling>
        <c:delete val="0"/>
        <c:axPos val="b"/>
        <c:title>
          <c:tx>
            <c:rich>
              <a:bodyPr/>
              <a:lstStyle/>
              <a:p>
                <a:pPr>
                  <a:defRPr sz="1700">
                    <a:solidFill>
                      <a:schemeClr val="bg2"/>
                    </a:solidFill>
                  </a:defRPr>
                </a:pPr>
                <a:r>
                  <a:rPr lang="en-US" sz="1700" dirty="0" smtClean="0">
                    <a:solidFill>
                      <a:schemeClr val="bg2"/>
                    </a:solidFill>
                  </a:rPr>
                  <a:t>Years</a:t>
                </a:r>
                <a:endParaRPr lang="en-US" sz="1700" dirty="0">
                  <a:solidFill>
                    <a:schemeClr val="bg2"/>
                  </a:solidFill>
                </a:endParaRPr>
              </a:p>
            </c:rich>
          </c:tx>
          <c:layout/>
          <c:overlay val="0"/>
        </c:title>
        <c:numFmt formatCode="#,##0" sourceLinked="0"/>
        <c:majorTickMark val="out"/>
        <c:minorTickMark val="none"/>
        <c:tickLblPos val="nextTo"/>
        <c:spPr>
          <a:ln>
            <a:solidFill>
              <a:schemeClr val="bg2"/>
            </a:solidFill>
          </a:ln>
        </c:spPr>
        <c:txPr>
          <a:bodyPr rot="0"/>
          <a:lstStyle/>
          <a:p>
            <a:pPr>
              <a:defRPr sz="1500" b="1">
                <a:solidFill>
                  <a:schemeClr val="bg2"/>
                </a:solidFill>
              </a:defRPr>
            </a:pPr>
            <a:endParaRPr lang="en-US"/>
          </a:p>
        </c:txPr>
        <c:crossAx val="564106592"/>
        <c:crosses val="autoZero"/>
        <c:crossBetween val="midCat"/>
        <c:majorUnit val="1"/>
      </c:valAx>
      <c:valAx>
        <c:axId val="564106592"/>
        <c:scaling>
          <c:orientation val="minMax"/>
          <c:max val="100"/>
          <c:min val="0"/>
        </c:scaling>
        <c:delete val="0"/>
        <c:axPos val="l"/>
        <c:majorGridlines>
          <c:spPr>
            <a:ln>
              <a:solidFill>
                <a:schemeClr val="bg2"/>
              </a:solidFill>
              <a:prstDash val="sysDash"/>
            </a:ln>
          </c:spPr>
        </c:majorGridlines>
        <c:title>
          <c:tx>
            <c:rich>
              <a:bodyPr rot="-5400000" vert="horz"/>
              <a:lstStyle/>
              <a:p>
                <a:pPr>
                  <a:defRPr sz="1700">
                    <a:solidFill>
                      <a:schemeClr val="bg2"/>
                    </a:solidFill>
                  </a:defRPr>
                </a:pPr>
                <a:r>
                  <a:rPr lang="en-US" sz="1700" b="1" i="0" baseline="0" dirty="0" smtClean="0">
                    <a:solidFill>
                      <a:schemeClr val="bg2"/>
                    </a:solidFill>
                  </a:rPr>
                  <a:t>Freedom from CAV and BOS (%)</a:t>
                </a:r>
                <a:endParaRPr lang="en-US" sz="1700" b="1" i="0" baseline="0" dirty="0">
                  <a:solidFill>
                    <a:schemeClr val="bg2"/>
                  </a:solidFill>
                </a:endParaRPr>
              </a:p>
            </c:rich>
          </c:tx>
          <c:layout/>
          <c:overlay val="0"/>
        </c:title>
        <c:numFmt formatCode="General" sourceLinked="1"/>
        <c:majorTickMark val="out"/>
        <c:minorTickMark val="none"/>
        <c:tickLblPos val="nextTo"/>
        <c:spPr>
          <a:ln>
            <a:solidFill>
              <a:schemeClr val="bg2"/>
            </a:solidFill>
          </a:ln>
        </c:spPr>
        <c:txPr>
          <a:bodyPr/>
          <a:lstStyle/>
          <a:p>
            <a:pPr>
              <a:defRPr sz="1500" b="1">
                <a:solidFill>
                  <a:schemeClr val="bg2"/>
                </a:solidFill>
              </a:defRPr>
            </a:pPr>
            <a:endParaRPr lang="en-US"/>
          </a:p>
        </c:txPr>
        <c:crossAx val="526401784"/>
        <c:crosses val="autoZero"/>
        <c:crossBetween val="midCat"/>
        <c:majorUnit val="25"/>
      </c:valAx>
      <c:spPr>
        <a:noFill/>
        <a:ln>
          <a:solidFill>
            <a:schemeClr val="bg2"/>
          </a:solidFill>
        </a:ln>
      </c:spPr>
    </c:plotArea>
    <c:legend>
      <c:legendPos val="r"/>
      <c:layout>
        <c:manualLayout>
          <c:xMode val="edge"/>
          <c:yMode val="edge"/>
          <c:x val="0.12964943512495722"/>
          <c:y val="0.64256582846499022"/>
          <c:w val="0.59281710914454278"/>
          <c:h val="0.1681084864391951"/>
        </c:manualLayout>
      </c:layout>
      <c:overlay val="1"/>
      <c:spPr>
        <a:noFill/>
        <a:ln>
          <a:solidFill>
            <a:schemeClr val="bg2"/>
          </a:solidFill>
        </a:ln>
      </c:spPr>
      <c:txPr>
        <a:bodyPr/>
        <a:lstStyle/>
        <a:p>
          <a:pPr>
            <a:defRPr sz="1300" b="1">
              <a:solidFill>
                <a:schemeClr val="bg2"/>
              </a:solidFill>
            </a:defRPr>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2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2174483624329567"/>
          <c:y val="3.3590508847684365E-2"/>
          <c:w val="0.85243409791167424"/>
          <c:h val="0.80980520013123369"/>
        </c:manualLayout>
      </c:layout>
      <c:scatterChart>
        <c:scatterStyle val="lineMarker"/>
        <c:varyColors val="0"/>
        <c:ser>
          <c:idx val="0"/>
          <c:order val="0"/>
          <c:tx>
            <c:strRef>
              <c:f>Sheet1!$B$1</c:f>
              <c:strCache>
                <c:ptCount val="1"/>
                <c:pt idx="0">
                  <c:v>Severe Renal Dysfunction (N=518)</c:v>
                </c:pt>
              </c:strCache>
            </c:strRef>
          </c:tx>
          <c:spPr>
            <a:ln w="41275">
              <a:solidFill>
                <a:srgbClr val="00B0F0"/>
              </a:solidFill>
            </a:ln>
          </c:spPr>
          <c:marker>
            <c:symbol val="none"/>
          </c:marker>
          <c:xVal>
            <c:numRef>
              <c:f>Sheet1!$A$2:$A$182</c:f>
              <c:numCache>
                <c:formatCode>General</c:formatCode>
                <c:ptCount val="181"/>
                <c:pt idx="0">
                  <c:v>0</c:v>
                </c:pt>
                <c:pt idx="1">
                  <c:v>8.3299999999999999E-2</c:v>
                </c:pt>
                <c:pt idx="2">
                  <c:v>0.16669999999999999</c:v>
                </c:pt>
                <c:pt idx="3">
                  <c:v>0.25</c:v>
                </c:pt>
                <c:pt idx="4">
                  <c:v>0.33329999999999999</c:v>
                </c:pt>
                <c:pt idx="5">
                  <c:v>0.41670000000000001</c:v>
                </c:pt>
                <c:pt idx="6">
                  <c:v>0.5</c:v>
                </c:pt>
                <c:pt idx="7">
                  <c:v>0.58330000000000004</c:v>
                </c:pt>
                <c:pt idx="8">
                  <c:v>0.66669999999999996</c:v>
                </c:pt>
                <c:pt idx="9">
                  <c:v>0.75</c:v>
                </c:pt>
                <c:pt idx="10">
                  <c:v>0.83330000000000004</c:v>
                </c:pt>
                <c:pt idx="11">
                  <c:v>0.91669999999999996</c:v>
                </c:pt>
                <c:pt idx="12">
                  <c:v>1</c:v>
                </c:pt>
                <c:pt idx="13">
                  <c:v>1.0832999999999999</c:v>
                </c:pt>
                <c:pt idx="14">
                  <c:v>1.1667000000000001</c:v>
                </c:pt>
                <c:pt idx="15">
                  <c:v>1.25</c:v>
                </c:pt>
                <c:pt idx="16">
                  <c:v>1.3332999999999999</c:v>
                </c:pt>
                <c:pt idx="17">
                  <c:v>1.4167000000000001</c:v>
                </c:pt>
                <c:pt idx="18">
                  <c:v>1.5</c:v>
                </c:pt>
                <c:pt idx="19">
                  <c:v>1.5832999999999999</c:v>
                </c:pt>
                <c:pt idx="20">
                  <c:v>1.6667000000000001</c:v>
                </c:pt>
                <c:pt idx="21">
                  <c:v>1.75</c:v>
                </c:pt>
                <c:pt idx="22">
                  <c:v>1.8332999999999999</c:v>
                </c:pt>
                <c:pt idx="23">
                  <c:v>1.9167000000000001</c:v>
                </c:pt>
                <c:pt idx="24">
                  <c:v>2</c:v>
                </c:pt>
                <c:pt idx="25">
                  <c:v>2.0832999999999999</c:v>
                </c:pt>
                <c:pt idx="26">
                  <c:v>2.1667000000000001</c:v>
                </c:pt>
                <c:pt idx="27">
                  <c:v>2.25</c:v>
                </c:pt>
                <c:pt idx="28">
                  <c:v>2.3332999999999999</c:v>
                </c:pt>
                <c:pt idx="29">
                  <c:v>2.4167000000000001</c:v>
                </c:pt>
                <c:pt idx="30">
                  <c:v>2.5</c:v>
                </c:pt>
                <c:pt idx="31">
                  <c:v>2.5832999999999999</c:v>
                </c:pt>
                <c:pt idx="32">
                  <c:v>2.6667000000000001</c:v>
                </c:pt>
                <c:pt idx="33">
                  <c:v>2.75</c:v>
                </c:pt>
                <c:pt idx="34">
                  <c:v>2.8332999999999999</c:v>
                </c:pt>
                <c:pt idx="35">
                  <c:v>2.9167000000000001</c:v>
                </c:pt>
                <c:pt idx="36">
                  <c:v>3</c:v>
                </c:pt>
                <c:pt idx="37">
                  <c:v>3.0832999999999999</c:v>
                </c:pt>
                <c:pt idx="38">
                  <c:v>3.1667000000000001</c:v>
                </c:pt>
                <c:pt idx="39">
                  <c:v>3.25</c:v>
                </c:pt>
                <c:pt idx="40">
                  <c:v>3.3332999999999999</c:v>
                </c:pt>
                <c:pt idx="41">
                  <c:v>3.4167000000000001</c:v>
                </c:pt>
                <c:pt idx="42">
                  <c:v>3.5</c:v>
                </c:pt>
                <c:pt idx="43">
                  <c:v>3.5832999999999999</c:v>
                </c:pt>
                <c:pt idx="44">
                  <c:v>3.6667000000000001</c:v>
                </c:pt>
                <c:pt idx="45">
                  <c:v>3.75</c:v>
                </c:pt>
                <c:pt idx="46">
                  <c:v>3.8332999999999999</c:v>
                </c:pt>
                <c:pt idx="47">
                  <c:v>3.9167000000000001</c:v>
                </c:pt>
                <c:pt idx="48">
                  <c:v>4</c:v>
                </c:pt>
                <c:pt idx="49">
                  <c:v>4.0833000000000004</c:v>
                </c:pt>
                <c:pt idx="50">
                  <c:v>4.1666999999999996</c:v>
                </c:pt>
                <c:pt idx="51">
                  <c:v>4.25</c:v>
                </c:pt>
                <c:pt idx="52">
                  <c:v>4.3333000000000004</c:v>
                </c:pt>
                <c:pt idx="53">
                  <c:v>4.4166999999999996</c:v>
                </c:pt>
                <c:pt idx="54">
                  <c:v>4.5</c:v>
                </c:pt>
                <c:pt idx="55">
                  <c:v>4.5833000000000004</c:v>
                </c:pt>
                <c:pt idx="56">
                  <c:v>4.6666999999999996</c:v>
                </c:pt>
                <c:pt idx="57">
                  <c:v>4.75</c:v>
                </c:pt>
                <c:pt idx="58">
                  <c:v>4.8333000000000004</c:v>
                </c:pt>
                <c:pt idx="59">
                  <c:v>4.9166999999999996</c:v>
                </c:pt>
                <c:pt idx="60">
                  <c:v>5</c:v>
                </c:pt>
                <c:pt idx="61">
                  <c:v>5.0833000000000004</c:v>
                </c:pt>
                <c:pt idx="62">
                  <c:v>5.1666999999999996</c:v>
                </c:pt>
                <c:pt idx="63">
                  <c:v>5.25</c:v>
                </c:pt>
                <c:pt idx="64">
                  <c:v>5.3333000000000004</c:v>
                </c:pt>
                <c:pt idx="65">
                  <c:v>5.4166999999999996</c:v>
                </c:pt>
                <c:pt idx="66">
                  <c:v>5.5</c:v>
                </c:pt>
                <c:pt idx="67">
                  <c:v>5.5833000000000004</c:v>
                </c:pt>
                <c:pt idx="68">
                  <c:v>5.6666999999999996</c:v>
                </c:pt>
                <c:pt idx="69">
                  <c:v>5.75</c:v>
                </c:pt>
                <c:pt idx="70">
                  <c:v>5.8333000000000004</c:v>
                </c:pt>
                <c:pt idx="71">
                  <c:v>5.9166999999999996</c:v>
                </c:pt>
                <c:pt idx="72">
                  <c:v>6</c:v>
                </c:pt>
                <c:pt idx="73">
                  <c:v>6.0833000000000004</c:v>
                </c:pt>
                <c:pt idx="74">
                  <c:v>6.1666999999999996</c:v>
                </c:pt>
                <c:pt idx="75">
                  <c:v>6.25</c:v>
                </c:pt>
                <c:pt idx="76">
                  <c:v>6.3333000000000004</c:v>
                </c:pt>
                <c:pt idx="77">
                  <c:v>6.4166999999999996</c:v>
                </c:pt>
                <c:pt idx="78">
                  <c:v>6.5</c:v>
                </c:pt>
                <c:pt idx="79">
                  <c:v>6.5833000000000004</c:v>
                </c:pt>
                <c:pt idx="80">
                  <c:v>6.6666999999999996</c:v>
                </c:pt>
                <c:pt idx="81">
                  <c:v>6.75</c:v>
                </c:pt>
                <c:pt idx="82">
                  <c:v>6.8333000000000004</c:v>
                </c:pt>
                <c:pt idx="83">
                  <c:v>6.9166999999999996</c:v>
                </c:pt>
                <c:pt idx="84">
                  <c:v>7</c:v>
                </c:pt>
                <c:pt idx="85">
                  <c:v>7.0833000000000004</c:v>
                </c:pt>
                <c:pt idx="86">
                  <c:v>7.1666999999999996</c:v>
                </c:pt>
                <c:pt idx="87">
                  <c:v>7.25</c:v>
                </c:pt>
                <c:pt idx="88">
                  <c:v>7.3333000000000004</c:v>
                </c:pt>
                <c:pt idx="89">
                  <c:v>7.4166999999999996</c:v>
                </c:pt>
                <c:pt idx="90">
                  <c:v>7.5</c:v>
                </c:pt>
                <c:pt idx="91">
                  <c:v>7.5833000000000004</c:v>
                </c:pt>
                <c:pt idx="92">
                  <c:v>7.6666999999999996</c:v>
                </c:pt>
                <c:pt idx="93">
                  <c:v>7.75</c:v>
                </c:pt>
                <c:pt idx="94">
                  <c:v>7.8333000000000004</c:v>
                </c:pt>
                <c:pt idx="95">
                  <c:v>7.9166999999999996</c:v>
                </c:pt>
                <c:pt idx="96">
                  <c:v>8</c:v>
                </c:pt>
                <c:pt idx="97">
                  <c:v>8.0832999999999995</c:v>
                </c:pt>
                <c:pt idx="98">
                  <c:v>8.1667000000000005</c:v>
                </c:pt>
                <c:pt idx="99">
                  <c:v>8.25</c:v>
                </c:pt>
                <c:pt idx="100">
                  <c:v>8.3332999999999995</c:v>
                </c:pt>
                <c:pt idx="101">
                  <c:v>8.4167000000000005</c:v>
                </c:pt>
                <c:pt idx="102">
                  <c:v>8.5</c:v>
                </c:pt>
                <c:pt idx="103">
                  <c:v>8.5832999999999995</c:v>
                </c:pt>
                <c:pt idx="104">
                  <c:v>8.6667000000000005</c:v>
                </c:pt>
                <c:pt idx="105">
                  <c:v>8.75</c:v>
                </c:pt>
                <c:pt idx="106">
                  <c:v>8.8332999999999995</c:v>
                </c:pt>
                <c:pt idx="107">
                  <c:v>8.9167000000000005</c:v>
                </c:pt>
                <c:pt idx="108">
                  <c:v>9</c:v>
                </c:pt>
                <c:pt idx="109">
                  <c:v>9.0832999999999995</c:v>
                </c:pt>
                <c:pt idx="110">
                  <c:v>9.1667000000000005</c:v>
                </c:pt>
                <c:pt idx="111">
                  <c:v>9.25</c:v>
                </c:pt>
                <c:pt idx="112">
                  <c:v>9.3332999999999995</c:v>
                </c:pt>
                <c:pt idx="113">
                  <c:v>9.4167000000000005</c:v>
                </c:pt>
                <c:pt idx="114">
                  <c:v>9.5</c:v>
                </c:pt>
                <c:pt idx="115">
                  <c:v>9.5832999999999995</c:v>
                </c:pt>
                <c:pt idx="116">
                  <c:v>9.6667000000000005</c:v>
                </c:pt>
                <c:pt idx="117">
                  <c:v>9.75</c:v>
                </c:pt>
                <c:pt idx="118">
                  <c:v>9.8332999999999995</c:v>
                </c:pt>
                <c:pt idx="119">
                  <c:v>9.9167000000000005</c:v>
                </c:pt>
                <c:pt idx="120">
                  <c:v>10</c:v>
                </c:pt>
                <c:pt idx="121">
                  <c:v>10.083299999999999</c:v>
                </c:pt>
                <c:pt idx="122">
                  <c:v>10.166700000000001</c:v>
                </c:pt>
                <c:pt idx="123">
                  <c:v>10.25</c:v>
                </c:pt>
                <c:pt idx="124">
                  <c:v>10.333299999999999</c:v>
                </c:pt>
                <c:pt idx="125">
                  <c:v>10.416700000000001</c:v>
                </c:pt>
                <c:pt idx="126">
                  <c:v>10.5</c:v>
                </c:pt>
                <c:pt idx="127">
                  <c:v>10.583299999999999</c:v>
                </c:pt>
                <c:pt idx="128">
                  <c:v>10.666700000000001</c:v>
                </c:pt>
                <c:pt idx="129">
                  <c:v>10.75</c:v>
                </c:pt>
                <c:pt idx="130">
                  <c:v>10.833299999999999</c:v>
                </c:pt>
                <c:pt idx="131">
                  <c:v>10.916700000000001</c:v>
                </c:pt>
                <c:pt idx="132">
                  <c:v>11</c:v>
                </c:pt>
                <c:pt idx="133">
                  <c:v>11.083299999999999</c:v>
                </c:pt>
                <c:pt idx="134">
                  <c:v>11.166700000000001</c:v>
                </c:pt>
                <c:pt idx="135">
                  <c:v>11.25</c:v>
                </c:pt>
                <c:pt idx="136">
                  <c:v>11.333299999999999</c:v>
                </c:pt>
                <c:pt idx="137">
                  <c:v>11.416700000000001</c:v>
                </c:pt>
                <c:pt idx="138">
                  <c:v>11.5</c:v>
                </c:pt>
                <c:pt idx="139">
                  <c:v>11.583299999999999</c:v>
                </c:pt>
                <c:pt idx="140">
                  <c:v>11.666700000000001</c:v>
                </c:pt>
                <c:pt idx="141">
                  <c:v>11.75</c:v>
                </c:pt>
                <c:pt idx="142">
                  <c:v>11.833299999999999</c:v>
                </c:pt>
                <c:pt idx="143">
                  <c:v>11.916700000000001</c:v>
                </c:pt>
                <c:pt idx="144">
                  <c:v>12</c:v>
                </c:pt>
                <c:pt idx="145">
                  <c:v>12.083299999999999</c:v>
                </c:pt>
                <c:pt idx="146">
                  <c:v>12.166700000000001</c:v>
                </c:pt>
                <c:pt idx="147">
                  <c:v>12.25</c:v>
                </c:pt>
                <c:pt idx="148">
                  <c:v>12.333299999999999</c:v>
                </c:pt>
                <c:pt idx="149">
                  <c:v>12.416700000000001</c:v>
                </c:pt>
                <c:pt idx="150">
                  <c:v>12.5</c:v>
                </c:pt>
                <c:pt idx="151">
                  <c:v>12.583299999999999</c:v>
                </c:pt>
                <c:pt idx="152">
                  <c:v>12.666700000000001</c:v>
                </c:pt>
                <c:pt idx="153">
                  <c:v>12.75</c:v>
                </c:pt>
                <c:pt idx="154">
                  <c:v>12.833299999999999</c:v>
                </c:pt>
                <c:pt idx="155">
                  <c:v>12.916700000000001</c:v>
                </c:pt>
                <c:pt idx="156">
                  <c:v>13</c:v>
                </c:pt>
                <c:pt idx="157">
                  <c:v>13.083299999999999</c:v>
                </c:pt>
                <c:pt idx="158">
                  <c:v>13.166700000000001</c:v>
                </c:pt>
                <c:pt idx="159">
                  <c:v>13.25</c:v>
                </c:pt>
                <c:pt idx="160">
                  <c:v>13.333299999999999</c:v>
                </c:pt>
                <c:pt idx="161">
                  <c:v>13.416700000000001</c:v>
                </c:pt>
                <c:pt idx="162">
                  <c:v>13.5</c:v>
                </c:pt>
                <c:pt idx="163">
                  <c:v>13.583299999999999</c:v>
                </c:pt>
                <c:pt idx="164">
                  <c:v>13.666700000000001</c:v>
                </c:pt>
                <c:pt idx="165">
                  <c:v>13.75</c:v>
                </c:pt>
                <c:pt idx="166">
                  <c:v>13.833299999999999</c:v>
                </c:pt>
                <c:pt idx="167">
                  <c:v>13.916700000000001</c:v>
                </c:pt>
                <c:pt idx="168">
                  <c:v>14</c:v>
                </c:pt>
                <c:pt idx="169">
                  <c:v>14.083299999999999</c:v>
                </c:pt>
                <c:pt idx="170">
                  <c:v>14.166700000000001</c:v>
                </c:pt>
                <c:pt idx="171">
                  <c:v>14.25</c:v>
                </c:pt>
                <c:pt idx="172">
                  <c:v>14.333299999999999</c:v>
                </c:pt>
                <c:pt idx="173">
                  <c:v>14.416700000000001</c:v>
                </c:pt>
                <c:pt idx="174">
                  <c:v>14.5</c:v>
                </c:pt>
                <c:pt idx="175">
                  <c:v>14.583299999999999</c:v>
                </c:pt>
                <c:pt idx="176">
                  <c:v>14.666700000000001</c:v>
                </c:pt>
                <c:pt idx="177">
                  <c:v>14.75</c:v>
                </c:pt>
                <c:pt idx="178">
                  <c:v>14.833299999999999</c:v>
                </c:pt>
                <c:pt idx="179">
                  <c:v>14.916700000000001</c:v>
                </c:pt>
                <c:pt idx="180">
                  <c:v>15</c:v>
                </c:pt>
              </c:numCache>
            </c:numRef>
          </c:xVal>
          <c:yVal>
            <c:numRef>
              <c:f>Sheet1!$B$2:$B$182</c:f>
              <c:numCache>
                <c:formatCode>General</c:formatCode>
                <c:ptCount val="181"/>
                <c:pt idx="0">
                  <c:v>100</c:v>
                </c:pt>
                <c:pt idx="1">
                  <c:v>100</c:v>
                </c:pt>
                <c:pt idx="2">
                  <c:v>100</c:v>
                </c:pt>
                <c:pt idx="3">
                  <c:v>99.807000000000002</c:v>
                </c:pt>
                <c:pt idx="4">
                  <c:v>99.033000000000001</c:v>
                </c:pt>
                <c:pt idx="5">
                  <c:v>98.643000000000001</c:v>
                </c:pt>
                <c:pt idx="6">
                  <c:v>96.486000000000004</c:v>
                </c:pt>
                <c:pt idx="7">
                  <c:v>92.95</c:v>
                </c:pt>
                <c:pt idx="8">
                  <c:v>91.572999999999993</c:v>
                </c:pt>
                <c:pt idx="9">
                  <c:v>91.376000000000005</c:v>
                </c:pt>
                <c:pt idx="10">
                  <c:v>91.376000000000005</c:v>
                </c:pt>
                <c:pt idx="11">
                  <c:v>91.376000000000005</c:v>
                </c:pt>
                <c:pt idx="12">
                  <c:v>91.376000000000005</c:v>
                </c:pt>
                <c:pt idx="13">
                  <c:v>91.376000000000005</c:v>
                </c:pt>
                <c:pt idx="14">
                  <c:v>91.376000000000005</c:v>
                </c:pt>
                <c:pt idx="15">
                  <c:v>91.376000000000005</c:v>
                </c:pt>
                <c:pt idx="16">
                  <c:v>91.149000000000001</c:v>
                </c:pt>
                <c:pt idx="17">
                  <c:v>90.92</c:v>
                </c:pt>
                <c:pt idx="18">
                  <c:v>90.69</c:v>
                </c:pt>
                <c:pt idx="19">
                  <c:v>89.528000000000006</c:v>
                </c:pt>
                <c:pt idx="20">
                  <c:v>89.06</c:v>
                </c:pt>
                <c:pt idx="21">
                  <c:v>88.822000000000003</c:v>
                </c:pt>
                <c:pt idx="22">
                  <c:v>88.822000000000003</c:v>
                </c:pt>
                <c:pt idx="23">
                  <c:v>88.822000000000003</c:v>
                </c:pt>
                <c:pt idx="24">
                  <c:v>88.822000000000003</c:v>
                </c:pt>
                <c:pt idx="25">
                  <c:v>88.564999999999998</c:v>
                </c:pt>
                <c:pt idx="26">
                  <c:v>88.564999999999998</c:v>
                </c:pt>
                <c:pt idx="27">
                  <c:v>88.304000000000002</c:v>
                </c:pt>
                <c:pt idx="28">
                  <c:v>87.778000000000006</c:v>
                </c:pt>
                <c:pt idx="29">
                  <c:v>87.515000000000001</c:v>
                </c:pt>
                <c:pt idx="30">
                  <c:v>86.200999999999993</c:v>
                </c:pt>
                <c:pt idx="31">
                  <c:v>85.147000000000006</c:v>
                </c:pt>
                <c:pt idx="32">
                  <c:v>85.147000000000006</c:v>
                </c:pt>
                <c:pt idx="33">
                  <c:v>84.614999999999995</c:v>
                </c:pt>
                <c:pt idx="34">
                  <c:v>84.614999999999995</c:v>
                </c:pt>
                <c:pt idx="35">
                  <c:v>84.614999999999995</c:v>
                </c:pt>
                <c:pt idx="36">
                  <c:v>84.614999999999995</c:v>
                </c:pt>
                <c:pt idx="37">
                  <c:v>84.614999999999995</c:v>
                </c:pt>
                <c:pt idx="38">
                  <c:v>84.316999999999993</c:v>
                </c:pt>
                <c:pt idx="39">
                  <c:v>84.316999999999993</c:v>
                </c:pt>
                <c:pt idx="40">
                  <c:v>84.316999999999993</c:v>
                </c:pt>
                <c:pt idx="41">
                  <c:v>84.316999999999993</c:v>
                </c:pt>
                <c:pt idx="42">
                  <c:v>83.102999999999994</c:v>
                </c:pt>
                <c:pt idx="43">
                  <c:v>82.799000000000007</c:v>
                </c:pt>
                <c:pt idx="44">
                  <c:v>82.186999999999998</c:v>
                </c:pt>
                <c:pt idx="45">
                  <c:v>81.878</c:v>
                </c:pt>
                <c:pt idx="46">
                  <c:v>81.878</c:v>
                </c:pt>
                <c:pt idx="47">
                  <c:v>81.878</c:v>
                </c:pt>
                <c:pt idx="48">
                  <c:v>81.878</c:v>
                </c:pt>
                <c:pt idx="49">
                  <c:v>81.878</c:v>
                </c:pt>
                <c:pt idx="50">
                  <c:v>81.878</c:v>
                </c:pt>
                <c:pt idx="51">
                  <c:v>81.878</c:v>
                </c:pt>
                <c:pt idx="52">
                  <c:v>81.531999999999996</c:v>
                </c:pt>
                <c:pt idx="53">
                  <c:v>81.531999999999996</c:v>
                </c:pt>
                <c:pt idx="54">
                  <c:v>81.531999999999996</c:v>
                </c:pt>
                <c:pt idx="55">
                  <c:v>80.492000000000004</c:v>
                </c:pt>
                <c:pt idx="56">
                  <c:v>80.492000000000004</c:v>
                </c:pt>
                <c:pt idx="57">
                  <c:v>80.14</c:v>
                </c:pt>
                <c:pt idx="58">
                  <c:v>80.14</c:v>
                </c:pt>
                <c:pt idx="59">
                  <c:v>80.14</c:v>
                </c:pt>
                <c:pt idx="60">
                  <c:v>79.766000000000005</c:v>
                </c:pt>
                <c:pt idx="61">
                  <c:v>79.766000000000005</c:v>
                </c:pt>
                <c:pt idx="62">
                  <c:v>79.766000000000005</c:v>
                </c:pt>
                <c:pt idx="63">
                  <c:v>79.766000000000005</c:v>
                </c:pt>
                <c:pt idx="64">
                  <c:v>79.355999999999995</c:v>
                </c:pt>
                <c:pt idx="65">
                  <c:v>78.947000000000003</c:v>
                </c:pt>
                <c:pt idx="66">
                  <c:v>77.709999999999994</c:v>
                </c:pt>
                <c:pt idx="67">
                  <c:v>77.296000000000006</c:v>
                </c:pt>
                <c:pt idx="68">
                  <c:v>76.881</c:v>
                </c:pt>
                <c:pt idx="69">
                  <c:v>76.881</c:v>
                </c:pt>
                <c:pt idx="70">
                  <c:v>76.881</c:v>
                </c:pt>
                <c:pt idx="71">
                  <c:v>76.881</c:v>
                </c:pt>
                <c:pt idx="72">
                  <c:v>76.438999999999993</c:v>
                </c:pt>
                <c:pt idx="73">
                  <c:v>76.438999999999993</c:v>
                </c:pt>
                <c:pt idx="74">
                  <c:v>76.438999999999993</c:v>
                </c:pt>
                <c:pt idx="75">
                  <c:v>76.438999999999993</c:v>
                </c:pt>
                <c:pt idx="76">
                  <c:v>75.948999999999998</c:v>
                </c:pt>
                <c:pt idx="77">
                  <c:v>75.459000000000003</c:v>
                </c:pt>
                <c:pt idx="78">
                  <c:v>74.968999999999994</c:v>
                </c:pt>
                <c:pt idx="79">
                  <c:v>74.968999999999994</c:v>
                </c:pt>
                <c:pt idx="80">
                  <c:v>74.968999999999994</c:v>
                </c:pt>
                <c:pt idx="81">
                  <c:v>74.968999999999994</c:v>
                </c:pt>
                <c:pt idx="82">
                  <c:v>74.968999999999994</c:v>
                </c:pt>
                <c:pt idx="83">
                  <c:v>74.968999999999994</c:v>
                </c:pt>
                <c:pt idx="84">
                  <c:v>74.968999999999994</c:v>
                </c:pt>
                <c:pt idx="85">
                  <c:v>74.968999999999994</c:v>
                </c:pt>
                <c:pt idx="86">
                  <c:v>74.968999999999994</c:v>
                </c:pt>
                <c:pt idx="87">
                  <c:v>74.968999999999994</c:v>
                </c:pt>
                <c:pt idx="88">
                  <c:v>74.968999999999994</c:v>
                </c:pt>
                <c:pt idx="89">
                  <c:v>74.968999999999994</c:v>
                </c:pt>
                <c:pt idx="90">
                  <c:v>74.968999999999994</c:v>
                </c:pt>
                <c:pt idx="91">
                  <c:v>74.968999999999994</c:v>
                </c:pt>
                <c:pt idx="92">
                  <c:v>74.364000000000004</c:v>
                </c:pt>
                <c:pt idx="93">
                  <c:v>74.364000000000004</c:v>
                </c:pt>
                <c:pt idx="94">
                  <c:v>74.364000000000004</c:v>
                </c:pt>
                <c:pt idx="95">
                  <c:v>74.364000000000004</c:v>
                </c:pt>
                <c:pt idx="96">
                  <c:v>74.364000000000004</c:v>
                </c:pt>
                <c:pt idx="97">
                  <c:v>74.364000000000004</c:v>
                </c:pt>
                <c:pt idx="98">
                  <c:v>74.364000000000004</c:v>
                </c:pt>
                <c:pt idx="99">
                  <c:v>74.364000000000004</c:v>
                </c:pt>
                <c:pt idx="100">
                  <c:v>74.364000000000004</c:v>
                </c:pt>
                <c:pt idx="101">
                  <c:v>74.364000000000004</c:v>
                </c:pt>
                <c:pt idx="102">
                  <c:v>73.024000000000001</c:v>
                </c:pt>
                <c:pt idx="103">
                  <c:v>73.024000000000001</c:v>
                </c:pt>
                <c:pt idx="104">
                  <c:v>72.347999999999999</c:v>
                </c:pt>
                <c:pt idx="105">
                  <c:v>72.347999999999999</c:v>
                </c:pt>
                <c:pt idx="106">
                  <c:v>72.347999999999999</c:v>
                </c:pt>
                <c:pt idx="107">
                  <c:v>72.347999999999999</c:v>
                </c:pt>
                <c:pt idx="108">
                  <c:v>72.347999999999999</c:v>
                </c:pt>
                <c:pt idx="109">
                  <c:v>72.347999999999999</c:v>
                </c:pt>
                <c:pt idx="110">
                  <c:v>72.347999999999999</c:v>
                </c:pt>
                <c:pt idx="111">
                  <c:v>72.347999999999999</c:v>
                </c:pt>
                <c:pt idx="112">
                  <c:v>72.347999999999999</c:v>
                </c:pt>
                <c:pt idx="113">
                  <c:v>72.347999999999999</c:v>
                </c:pt>
                <c:pt idx="114">
                  <c:v>70.792000000000002</c:v>
                </c:pt>
                <c:pt idx="115">
                  <c:v>69.997</c:v>
                </c:pt>
                <c:pt idx="116">
                  <c:v>69.997</c:v>
                </c:pt>
                <c:pt idx="117">
                  <c:v>69.997</c:v>
                </c:pt>
                <c:pt idx="118">
                  <c:v>69.997</c:v>
                </c:pt>
                <c:pt idx="119">
                  <c:v>69.997</c:v>
                </c:pt>
                <c:pt idx="120">
                  <c:v>69.997</c:v>
                </c:pt>
                <c:pt idx="121">
                  <c:v>69.997</c:v>
                </c:pt>
                <c:pt idx="122">
                  <c:v>69.997</c:v>
                </c:pt>
                <c:pt idx="123">
                  <c:v>69.997</c:v>
                </c:pt>
                <c:pt idx="124">
                  <c:v>69.997</c:v>
                </c:pt>
                <c:pt idx="125">
                  <c:v>69.997</c:v>
                </c:pt>
                <c:pt idx="126">
                  <c:v>69.997</c:v>
                </c:pt>
                <c:pt idx="127">
                  <c:v>69.075999999999993</c:v>
                </c:pt>
                <c:pt idx="128">
                  <c:v>69.075999999999993</c:v>
                </c:pt>
                <c:pt idx="129">
                  <c:v>69.075999999999993</c:v>
                </c:pt>
                <c:pt idx="130">
                  <c:v>69.075999999999993</c:v>
                </c:pt>
                <c:pt idx="131">
                  <c:v>69.075999999999993</c:v>
                </c:pt>
                <c:pt idx="132">
                  <c:v>69.075999999999993</c:v>
                </c:pt>
                <c:pt idx="133">
                  <c:v>69.075999999999993</c:v>
                </c:pt>
                <c:pt idx="134">
                  <c:v>69.075999999999993</c:v>
                </c:pt>
                <c:pt idx="135">
                  <c:v>69.075999999999993</c:v>
                </c:pt>
                <c:pt idx="136">
                  <c:v>69.075999999999993</c:v>
                </c:pt>
                <c:pt idx="137">
                  <c:v>69.075999999999993</c:v>
                </c:pt>
                <c:pt idx="138">
                  <c:v>69.075999999999993</c:v>
                </c:pt>
                <c:pt idx="139">
                  <c:v>69.075999999999993</c:v>
                </c:pt>
                <c:pt idx="140">
                  <c:v>69.075999999999993</c:v>
                </c:pt>
                <c:pt idx="141">
                  <c:v>69.075999999999993</c:v>
                </c:pt>
                <c:pt idx="142">
                  <c:v>69.075999999999993</c:v>
                </c:pt>
                <c:pt idx="143">
                  <c:v>69.075999999999993</c:v>
                </c:pt>
                <c:pt idx="144">
                  <c:v>69.075999999999993</c:v>
                </c:pt>
                <c:pt idx="145">
                  <c:v>69.075999999999993</c:v>
                </c:pt>
                <c:pt idx="146">
                  <c:v>69.075999999999993</c:v>
                </c:pt>
                <c:pt idx="147">
                  <c:v>69.075999999999993</c:v>
                </c:pt>
                <c:pt idx="148">
                  <c:v>69.075999999999993</c:v>
                </c:pt>
                <c:pt idx="149">
                  <c:v>69.075999999999993</c:v>
                </c:pt>
                <c:pt idx="150">
                  <c:v>69.075999999999993</c:v>
                </c:pt>
                <c:pt idx="151">
                  <c:v>67.637</c:v>
                </c:pt>
                <c:pt idx="152">
                  <c:v>67.637</c:v>
                </c:pt>
                <c:pt idx="153">
                  <c:v>67.637</c:v>
                </c:pt>
                <c:pt idx="154">
                  <c:v>67.637</c:v>
                </c:pt>
                <c:pt idx="155">
                  <c:v>67.637</c:v>
                </c:pt>
                <c:pt idx="156">
                  <c:v>67.637</c:v>
                </c:pt>
                <c:pt idx="157">
                  <c:v>67.637</c:v>
                </c:pt>
                <c:pt idx="158">
                  <c:v>67.637</c:v>
                </c:pt>
                <c:pt idx="159">
                  <c:v>67.637</c:v>
                </c:pt>
                <c:pt idx="160">
                  <c:v>67.637</c:v>
                </c:pt>
                <c:pt idx="161">
                  <c:v>67.637</c:v>
                </c:pt>
                <c:pt idx="162">
                  <c:v>67.637</c:v>
                </c:pt>
                <c:pt idx="163">
                  <c:v>67.637</c:v>
                </c:pt>
                <c:pt idx="164">
                  <c:v>67.637</c:v>
                </c:pt>
                <c:pt idx="165">
                  <c:v>67.637</c:v>
                </c:pt>
                <c:pt idx="166">
                  <c:v>67.637</c:v>
                </c:pt>
                <c:pt idx="167">
                  <c:v>67.637</c:v>
                </c:pt>
                <c:pt idx="168">
                  <c:v>67.637</c:v>
                </c:pt>
                <c:pt idx="169">
                  <c:v>65.647000000000006</c:v>
                </c:pt>
                <c:pt idx="170">
                  <c:v>65.647000000000006</c:v>
                </c:pt>
                <c:pt idx="171">
                  <c:v>65.647000000000006</c:v>
                </c:pt>
                <c:pt idx="172">
                  <c:v>65.647000000000006</c:v>
                </c:pt>
                <c:pt idx="173">
                  <c:v>65.647000000000006</c:v>
                </c:pt>
                <c:pt idx="174">
                  <c:v>65.647000000000006</c:v>
                </c:pt>
                <c:pt idx="175">
                  <c:v>63.658000000000001</c:v>
                </c:pt>
                <c:pt idx="176">
                  <c:v>57.497999999999998</c:v>
                </c:pt>
                <c:pt idx="177">
                  <c:v>57.497999999999998</c:v>
                </c:pt>
                <c:pt idx="178">
                  <c:v>57.497999999999998</c:v>
                </c:pt>
                <c:pt idx="179">
                  <c:v>57.497999999999998</c:v>
                </c:pt>
                <c:pt idx="180">
                  <c:v>57.497999999999998</c:v>
                </c:pt>
              </c:numCache>
            </c:numRef>
          </c:yVal>
          <c:smooth val="0"/>
          <c:extLst>
            <c:ext xmlns:c16="http://schemas.microsoft.com/office/drawing/2014/chart" uri="{C3380CC4-5D6E-409C-BE32-E72D297353CC}">
              <c16:uniqueId val="{00000000-E8BC-4C3A-B7EC-A0850BAF91AC}"/>
            </c:ext>
          </c:extLst>
        </c:ser>
        <c:dLbls>
          <c:showLegendKey val="0"/>
          <c:showVal val="0"/>
          <c:showCatName val="0"/>
          <c:showSerName val="0"/>
          <c:showPercent val="0"/>
          <c:showBubbleSize val="0"/>
        </c:dLbls>
        <c:axId val="709610064"/>
        <c:axId val="709610456"/>
      </c:scatterChart>
      <c:valAx>
        <c:axId val="709610064"/>
        <c:scaling>
          <c:orientation val="minMax"/>
          <c:max val="15"/>
          <c:min val="0"/>
        </c:scaling>
        <c:delete val="0"/>
        <c:axPos val="b"/>
        <c:title>
          <c:tx>
            <c:rich>
              <a:bodyPr/>
              <a:lstStyle/>
              <a:p>
                <a:pPr>
                  <a:defRPr sz="1700">
                    <a:solidFill>
                      <a:schemeClr val="bg2"/>
                    </a:solidFill>
                  </a:defRPr>
                </a:pPr>
                <a:r>
                  <a:rPr lang="en-US" sz="1700" dirty="0" smtClean="0">
                    <a:solidFill>
                      <a:schemeClr val="bg2"/>
                    </a:solidFill>
                  </a:rPr>
                  <a:t>Years</a:t>
                </a:r>
                <a:endParaRPr lang="en-US" sz="1700" dirty="0">
                  <a:solidFill>
                    <a:schemeClr val="bg2"/>
                  </a:solidFill>
                </a:endParaRPr>
              </a:p>
            </c:rich>
          </c:tx>
          <c:layout/>
          <c:overlay val="0"/>
        </c:title>
        <c:numFmt formatCode="#,##0" sourceLinked="0"/>
        <c:majorTickMark val="out"/>
        <c:minorTickMark val="none"/>
        <c:tickLblPos val="nextTo"/>
        <c:spPr>
          <a:ln>
            <a:solidFill>
              <a:schemeClr val="bg2"/>
            </a:solidFill>
          </a:ln>
        </c:spPr>
        <c:txPr>
          <a:bodyPr rot="0"/>
          <a:lstStyle/>
          <a:p>
            <a:pPr>
              <a:defRPr sz="1500" b="1">
                <a:solidFill>
                  <a:schemeClr val="bg2"/>
                </a:solidFill>
              </a:defRPr>
            </a:pPr>
            <a:endParaRPr lang="en-US"/>
          </a:p>
        </c:txPr>
        <c:crossAx val="709610456"/>
        <c:crosses val="autoZero"/>
        <c:crossBetween val="midCat"/>
        <c:majorUnit val="1"/>
      </c:valAx>
      <c:valAx>
        <c:axId val="709610456"/>
        <c:scaling>
          <c:orientation val="minMax"/>
          <c:max val="100"/>
          <c:min val="0"/>
        </c:scaling>
        <c:delete val="0"/>
        <c:axPos val="l"/>
        <c:majorGridlines>
          <c:spPr>
            <a:ln>
              <a:solidFill>
                <a:schemeClr val="bg2"/>
              </a:solidFill>
              <a:prstDash val="sysDash"/>
            </a:ln>
          </c:spPr>
        </c:majorGridlines>
        <c:numFmt formatCode="General" sourceLinked="1"/>
        <c:majorTickMark val="out"/>
        <c:minorTickMark val="none"/>
        <c:tickLblPos val="nextTo"/>
        <c:spPr>
          <a:ln>
            <a:solidFill>
              <a:schemeClr val="bg2"/>
            </a:solidFill>
          </a:ln>
        </c:spPr>
        <c:txPr>
          <a:bodyPr/>
          <a:lstStyle/>
          <a:p>
            <a:pPr>
              <a:defRPr sz="1500" b="1">
                <a:solidFill>
                  <a:schemeClr val="bg2"/>
                </a:solidFill>
              </a:defRPr>
            </a:pPr>
            <a:endParaRPr lang="en-US"/>
          </a:p>
        </c:txPr>
        <c:crossAx val="709610064"/>
        <c:crosses val="autoZero"/>
        <c:crossBetween val="midCat"/>
        <c:majorUnit val="25"/>
      </c:valAx>
      <c:spPr>
        <a:noFill/>
        <a:ln>
          <a:solidFill>
            <a:schemeClr val="bg2"/>
          </a:solidFill>
        </a:ln>
      </c:spPr>
    </c:plotArea>
    <c:plotVisOnly val="1"/>
    <c:dispBlanksAs val="gap"/>
    <c:showDLblsOverMax val="0"/>
  </c:chart>
  <c:txPr>
    <a:bodyPr/>
    <a:lstStyle/>
    <a:p>
      <a:pPr>
        <a:defRPr sz="1800"/>
      </a:pPr>
      <a:endParaRPr lang="en-US"/>
    </a:p>
  </c:txPr>
  <c:externalData r:id="rId1">
    <c:autoUpdate val="0"/>
  </c:externalData>
  <c:userShapes r:id="rId2"/>
</c:chartSpace>
</file>

<file path=ppt/charts/chart2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1449840893782083"/>
          <c:y val="3.3590508847684365E-2"/>
          <c:w val="0.85968051006899726"/>
          <c:h val="0.82181779696892732"/>
        </c:manualLayout>
      </c:layout>
      <c:scatterChart>
        <c:scatterStyle val="lineMarker"/>
        <c:varyColors val="0"/>
        <c:ser>
          <c:idx val="0"/>
          <c:order val="0"/>
          <c:tx>
            <c:strRef>
              <c:f>Sheet1!$B$1</c:f>
              <c:strCache>
                <c:ptCount val="1"/>
                <c:pt idx="0">
                  <c:v>All malignancy</c:v>
                </c:pt>
              </c:strCache>
            </c:strRef>
          </c:tx>
          <c:spPr>
            <a:ln w="41275">
              <a:solidFill>
                <a:srgbClr val="00B050"/>
              </a:solidFill>
            </a:ln>
          </c:spPr>
          <c:marker>
            <c:symbol val="none"/>
          </c:marker>
          <c:xVal>
            <c:numRef>
              <c:f>Sheet1!$A$2:$A$182</c:f>
              <c:numCache>
                <c:formatCode>General</c:formatCode>
                <c:ptCount val="181"/>
                <c:pt idx="0">
                  <c:v>0</c:v>
                </c:pt>
                <c:pt idx="1">
                  <c:v>8.3299999999999999E-2</c:v>
                </c:pt>
                <c:pt idx="2">
                  <c:v>0.16669999999999999</c:v>
                </c:pt>
                <c:pt idx="3">
                  <c:v>0.25</c:v>
                </c:pt>
                <c:pt idx="4">
                  <c:v>0.33329999999999999</c:v>
                </c:pt>
                <c:pt idx="5">
                  <c:v>0.41670000000000001</c:v>
                </c:pt>
                <c:pt idx="6">
                  <c:v>0.5</c:v>
                </c:pt>
                <c:pt idx="7">
                  <c:v>0.58330000000000004</c:v>
                </c:pt>
                <c:pt idx="8">
                  <c:v>0.66669999999999996</c:v>
                </c:pt>
                <c:pt idx="9">
                  <c:v>0.75</c:v>
                </c:pt>
                <c:pt idx="10">
                  <c:v>0.83330000000000004</c:v>
                </c:pt>
                <c:pt idx="11">
                  <c:v>0.91669999999999996</c:v>
                </c:pt>
                <c:pt idx="12">
                  <c:v>1</c:v>
                </c:pt>
                <c:pt idx="13">
                  <c:v>1.0832999999999999</c:v>
                </c:pt>
                <c:pt idx="14">
                  <c:v>1.1667000000000001</c:v>
                </c:pt>
                <c:pt idx="15">
                  <c:v>1.25</c:v>
                </c:pt>
                <c:pt idx="16">
                  <c:v>1.3332999999999999</c:v>
                </c:pt>
                <c:pt idx="17">
                  <c:v>1.4167000000000001</c:v>
                </c:pt>
                <c:pt idx="18">
                  <c:v>1.5</c:v>
                </c:pt>
                <c:pt idx="19">
                  <c:v>1.5832999999999999</c:v>
                </c:pt>
                <c:pt idx="20">
                  <c:v>1.6667000000000001</c:v>
                </c:pt>
                <c:pt idx="21">
                  <c:v>1.75</c:v>
                </c:pt>
                <c:pt idx="22">
                  <c:v>1.8332999999999999</c:v>
                </c:pt>
                <c:pt idx="23">
                  <c:v>1.9167000000000001</c:v>
                </c:pt>
                <c:pt idx="24">
                  <c:v>2</c:v>
                </c:pt>
                <c:pt idx="25">
                  <c:v>2.0832999999999999</c:v>
                </c:pt>
                <c:pt idx="26">
                  <c:v>2.1667000000000001</c:v>
                </c:pt>
                <c:pt idx="27">
                  <c:v>2.25</c:v>
                </c:pt>
                <c:pt idx="28">
                  <c:v>2.3332999999999999</c:v>
                </c:pt>
                <c:pt idx="29">
                  <c:v>2.4167000000000001</c:v>
                </c:pt>
                <c:pt idx="30">
                  <c:v>2.5</c:v>
                </c:pt>
                <c:pt idx="31">
                  <c:v>2.5832999999999999</c:v>
                </c:pt>
                <c:pt idx="32">
                  <c:v>2.6667000000000001</c:v>
                </c:pt>
                <c:pt idx="33">
                  <c:v>2.75</c:v>
                </c:pt>
                <c:pt idx="34">
                  <c:v>2.8332999999999999</c:v>
                </c:pt>
                <c:pt idx="35">
                  <c:v>2.9167000000000001</c:v>
                </c:pt>
                <c:pt idx="36">
                  <c:v>3</c:v>
                </c:pt>
                <c:pt idx="37">
                  <c:v>3.0832999999999999</c:v>
                </c:pt>
                <c:pt idx="38">
                  <c:v>3.1667000000000001</c:v>
                </c:pt>
                <c:pt idx="39">
                  <c:v>3.25</c:v>
                </c:pt>
                <c:pt idx="40">
                  <c:v>3.3332999999999999</c:v>
                </c:pt>
                <c:pt idx="41">
                  <c:v>3.4167000000000001</c:v>
                </c:pt>
                <c:pt idx="42">
                  <c:v>3.5</c:v>
                </c:pt>
                <c:pt idx="43">
                  <c:v>3.5832999999999999</c:v>
                </c:pt>
                <c:pt idx="44">
                  <c:v>3.6667000000000001</c:v>
                </c:pt>
                <c:pt idx="45">
                  <c:v>3.75</c:v>
                </c:pt>
                <c:pt idx="46">
                  <c:v>3.8332999999999999</c:v>
                </c:pt>
                <c:pt idx="47">
                  <c:v>3.9167000000000001</c:v>
                </c:pt>
                <c:pt idx="48">
                  <c:v>4</c:v>
                </c:pt>
                <c:pt idx="49">
                  <c:v>4.0833000000000004</c:v>
                </c:pt>
                <c:pt idx="50">
                  <c:v>4.1666999999999996</c:v>
                </c:pt>
                <c:pt idx="51">
                  <c:v>4.25</c:v>
                </c:pt>
                <c:pt idx="52">
                  <c:v>4.3333000000000004</c:v>
                </c:pt>
                <c:pt idx="53">
                  <c:v>4.4166999999999996</c:v>
                </c:pt>
                <c:pt idx="54">
                  <c:v>4.5</c:v>
                </c:pt>
                <c:pt idx="55">
                  <c:v>4.5833000000000004</c:v>
                </c:pt>
                <c:pt idx="56">
                  <c:v>4.6666999999999996</c:v>
                </c:pt>
                <c:pt idx="57">
                  <c:v>4.75</c:v>
                </c:pt>
                <c:pt idx="58">
                  <c:v>4.8333000000000004</c:v>
                </c:pt>
                <c:pt idx="59">
                  <c:v>4.9166999999999996</c:v>
                </c:pt>
                <c:pt idx="60">
                  <c:v>5</c:v>
                </c:pt>
                <c:pt idx="61">
                  <c:v>5.0833000000000004</c:v>
                </c:pt>
                <c:pt idx="62">
                  <c:v>5.1666999999999996</c:v>
                </c:pt>
                <c:pt idx="63">
                  <c:v>5.25</c:v>
                </c:pt>
                <c:pt idx="64">
                  <c:v>5.3333000000000004</c:v>
                </c:pt>
                <c:pt idx="65">
                  <c:v>5.4166999999999996</c:v>
                </c:pt>
                <c:pt idx="66">
                  <c:v>5.5</c:v>
                </c:pt>
                <c:pt idx="67">
                  <c:v>5.5833000000000004</c:v>
                </c:pt>
                <c:pt idx="68">
                  <c:v>5.6666999999999996</c:v>
                </c:pt>
                <c:pt idx="69">
                  <c:v>5.75</c:v>
                </c:pt>
                <c:pt idx="70">
                  <c:v>5.8333000000000004</c:v>
                </c:pt>
                <c:pt idx="71">
                  <c:v>5.9166999999999996</c:v>
                </c:pt>
                <c:pt idx="72">
                  <c:v>6</c:v>
                </c:pt>
                <c:pt idx="73">
                  <c:v>6.0833000000000004</c:v>
                </c:pt>
                <c:pt idx="74">
                  <c:v>6.1666999999999996</c:v>
                </c:pt>
                <c:pt idx="75">
                  <c:v>6.25</c:v>
                </c:pt>
                <c:pt idx="76">
                  <c:v>6.3333000000000004</c:v>
                </c:pt>
                <c:pt idx="77">
                  <c:v>6.4166999999999996</c:v>
                </c:pt>
                <c:pt idx="78">
                  <c:v>6.5</c:v>
                </c:pt>
                <c:pt idx="79">
                  <c:v>6.5833000000000004</c:v>
                </c:pt>
                <c:pt idx="80">
                  <c:v>6.6666999999999996</c:v>
                </c:pt>
                <c:pt idx="81">
                  <c:v>6.75</c:v>
                </c:pt>
                <c:pt idx="82">
                  <c:v>6.8333000000000004</c:v>
                </c:pt>
                <c:pt idx="83">
                  <c:v>6.9166999999999996</c:v>
                </c:pt>
                <c:pt idx="84">
                  <c:v>7</c:v>
                </c:pt>
                <c:pt idx="85">
                  <c:v>7.0833000000000004</c:v>
                </c:pt>
                <c:pt idx="86">
                  <c:v>7.1666999999999996</c:v>
                </c:pt>
                <c:pt idx="87">
                  <c:v>7.25</c:v>
                </c:pt>
                <c:pt idx="88">
                  <c:v>7.3333000000000004</c:v>
                </c:pt>
                <c:pt idx="89">
                  <c:v>7.4166999999999996</c:v>
                </c:pt>
                <c:pt idx="90">
                  <c:v>7.5</c:v>
                </c:pt>
                <c:pt idx="91">
                  <c:v>7.5833000000000004</c:v>
                </c:pt>
                <c:pt idx="92">
                  <c:v>7.6666999999999996</c:v>
                </c:pt>
                <c:pt idx="93">
                  <c:v>7.75</c:v>
                </c:pt>
                <c:pt idx="94">
                  <c:v>7.8333000000000004</c:v>
                </c:pt>
                <c:pt idx="95">
                  <c:v>7.9166999999999996</c:v>
                </c:pt>
                <c:pt idx="96">
                  <c:v>8</c:v>
                </c:pt>
                <c:pt idx="97">
                  <c:v>8.0832999999999995</c:v>
                </c:pt>
                <c:pt idx="98">
                  <c:v>8.1667000000000005</c:v>
                </c:pt>
                <c:pt idx="99">
                  <c:v>8.25</c:v>
                </c:pt>
                <c:pt idx="100">
                  <c:v>8.3332999999999995</c:v>
                </c:pt>
                <c:pt idx="101">
                  <c:v>8.4167000000000005</c:v>
                </c:pt>
                <c:pt idx="102">
                  <c:v>8.5</c:v>
                </c:pt>
                <c:pt idx="103">
                  <c:v>8.5832999999999995</c:v>
                </c:pt>
                <c:pt idx="104">
                  <c:v>8.6667000000000005</c:v>
                </c:pt>
                <c:pt idx="105">
                  <c:v>8.75</c:v>
                </c:pt>
                <c:pt idx="106">
                  <c:v>8.8332999999999995</c:v>
                </c:pt>
                <c:pt idx="107">
                  <c:v>8.9167000000000005</c:v>
                </c:pt>
                <c:pt idx="108">
                  <c:v>9</c:v>
                </c:pt>
                <c:pt idx="109">
                  <c:v>9.0832999999999995</c:v>
                </c:pt>
                <c:pt idx="110">
                  <c:v>9.1667000000000005</c:v>
                </c:pt>
                <c:pt idx="111">
                  <c:v>9.25</c:v>
                </c:pt>
                <c:pt idx="112">
                  <c:v>9.3332999999999995</c:v>
                </c:pt>
                <c:pt idx="113">
                  <c:v>9.4167000000000005</c:v>
                </c:pt>
                <c:pt idx="114">
                  <c:v>9.5</c:v>
                </c:pt>
                <c:pt idx="115">
                  <c:v>9.5832999999999995</c:v>
                </c:pt>
                <c:pt idx="116">
                  <c:v>9.6667000000000005</c:v>
                </c:pt>
                <c:pt idx="117">
                  <c:v>9.75</c:v>
                </c:pt>
                <c:pt idx="118">
                  <c:v>9.8332999999999995</c:v>
                </c:pt>
                <c:pt idx="119">
                  <c:v>9.9167000000000005</c:v>
                </c:pt>
                <c:pt idx="120">
                  <c:v>10</c:v>
                </c:pt>
                <c:pt idx="121">
                  <c:v>10.083299999999999</c:v>
                </c:pt>
                <c:pt idx="122">
                  <c:v>10.166700000000001</c:v>
                </c:pt>
                <c:pt idx="123">
                  <c:v>10.25</c:v>
                </c:pt>
                <c:pt idx="124">
                  <c:v>10.333299999999999</c:v>
                </c:pt>
                <c:pt idx="125">
                  <c:v>10.416700000000001</c:v>
                </c:pt>
                <c:pt idx="126">
                  <c:v>10.5</c:v>
                </c:pt>
                <c:pt idx="127">
                  <c:v>10.583299999999999</c:v>
                </c:pt>
                <c:pt idx="128">
                  <c:v>10.666700000000001</c:v>
                </c:pt>
                <c:pt idx="129">
                  <c:v>10.75</c:v>
                </c:pt>
                <c:pt idx="130">
                  <c:v>10.833299999999999</c:v>
                </c:pt>
                <c:pt idx="131">
                  <c:v>10.916700000000001</c:v>
                </c:pt>
                <c:pt idx="132">
                  <c:v>11</c:v>
                </c:pt>
                <c:pt idx="133">
                  <c:v>11.083299999999999</c:v>
                </c:pt>
                <c:pt idx="134">
                  <c:v>11.166700000000001</c:v>
                </c:pt>
                <c:pt idx="135">
                  <c:v>11.25</c:v>
                </c:pt>
                <c:pt idx="136">
                  <c:v>11.333299999999999</c:v>
                </c:pt>
                <c:pt idx="137">
                  <c:v>11.416700000000001</c:v>
                </c:pt>
                <c:pt idx="138">
                  <c:v>11.5</c:v>
                </c:pt>
                <c:pt idx="139">
                  <c:v>11.583299999999999</c:v>
                </c:pt>
                <c:pt idx="140">
                  <c:v>11.666700000000001</c:v>
                </c:pt>
                <c:pt idx="141">
                  <c:v>11.75</c:v>
                </c:pt>
                <c:pt idx="142">
                  <c:v>11.833299999999999</c:v>
                </c:pt>
                <c:pt idx="143">
                  <c:v>11.916700000000001</c:v>
                </c:pt>
                <c:pt idx="144">
                  <c:v>12</c:v>
                </c:pt>
                <c:pt idx="145">
                  <c:v>12.083299999999999</c:v>
                </c:pt>
                <c:pt idx="146">
                  <c:v>12.166700000000001</c:v>
                </c:pt>
                <c:pt idx="147">
                  <c:v>12.25</c:v>
                </c:pt>
                <c:pt idx="148">
                  <c:v>12.333299999999999</c:v>
                </c:pt>
                <c:pt idx="149">
                  <c:v>12.416700000000001</c:v>
                </c:pt>
                <c:pt idx="150">
                  <c:v>12.5</c:v>
                </c:pt>
                <c:pt idx="151">
                  <c:v>12.583299999999999</c:v>
                </c:pt>
                <c:pt idx="152">
                  <c:v>12.666700000000001</c:v>
                </c:pt>
                <c:pt idx="153">
                  <c:v>12.75</c:v>
                </c:pt>
                <c:pt idx="154">
                  <c:v>12.833299999999999</c:v>
                </c:pt>
                <c:pt idx="155">
                  <c:v>12.916700000000001</c:v>
                </c:pt>
                <c:pt idx="156">
                  <c:v>13</c:v>
                </c:pt>
                <c:pt idx="157">
                  <c:v>13.083299999999999</c:v>
                </c:pt>
                <c:pt idx="158">
                  <c:v>13.166700000000001</c:v>
                </c:pt>
                <c:pt idx="159">
                  <c:v>13.25</c:v>
                </c:pt>
                <c:pt idx="160">
                  <c:v>13.333299999999999</c:v>
                </c:pt>
                <c:pt idx="161">
                  <c:v>13.416700000000001</c:v>
                </c:pt>
                <c:pt idx="162">
                  <c:v>13.5</c:v>
                </c:pt>
                <c:pt idx="163">
                  <c:v>13.583299999999999</c:v>
                </c:pt>
                <c:pt idx="164">
                  <c:v>13.666700000000001</c:v>
                </c:pt>
                <c:pt idx="165">
                  <c:v>13.75</c:v>
                </c:pt>
                <c:pt idx="166">
                  <c:v>13.833299999999999</c:v>
                </c:pt>
                <c:pt idx="167">
                  <c:v>13.916700000000001</c:v>
                </c:pt>
                <c:pt idx="168">
                  <c:v>14</c:v>
                </c:pt>
                <c:pt idx="169">
                  <c:v>14.083299999999999</c:v>
                </c:pt>
                <c:pt idx="170">
                  <c:v>14.166700000000001</c:v>
                </c:pt>
                <c:pt idx="171">
                  <c:v>14.25</c:v>
                </c:pt>
                <c:pt idx="172">
                  <c:v>14.333299999999999</c:v>
                </c:pt>
                <c:pt idx="173">
                  <c:v>14.416700000000001</c:v>
                </c:pt>
                <c:pt idx="174">
                  <c:v>14.5</c:v>
                </c:pt>
                <c:pt idx="175">
                  <c:v>14.583299999999999</c:v>
                </c:pt>
                <c:pt idx="176">
                  <c:v>14.666700000000001</c:v>
                </c:pt>
                <c:pt idx="177">
                  <c:v>14.75</c:v>
                </c:pt>
                <c:pt idx="178">
                  <c:v>14.833299999999999</c:v>
                </c:pt>
                <c:pt idx="179">
                  <c:v>14.916700000000001</c:v>
                </c:pt>
                <c:pt idx="180">
                  <c:v>15</c:v>
                </c:pt>
              </c:numCache>
            </c:numRef>
          </c:xVal>
          <c:yVal>
            <c:numRef>
              <c:f>Sheet1!$B$2:$B$182</c:f>
              <c:numCache>
                <c:formatCode>General</c:formatCode>
                <c:ptCount val="181"/>
                <c:pt idx="0">
                  <c:v>100</c:v>
                </c:pt>
                <c:pt idx="1">
                  <c:v>100</c:v>
                </c:pt>
                <c:pt idx="2">
                  <c:v>99.808999999999997</c:v>
                </c:pt>
                <c:pt idx="3">
                  <c:v>99.234999999999999</c:v>
                </c:pt>
                <c:pt idx="4">
                  <c:v>99.234999999999999</c:v>
                </c:pt>
                <c:pt idx="5">
                  <c:v>98.653999999999996</c:v>
                </c:pt>
                <c:pt idx="6">
                  <c:v>97.682000000000002</c:v>
                </c:pt>
                <c:pt idx="7">
                  <c:v>95.921999999999997</c:v>
                </c:pt>
                <c:pt idx="8">
                  <c:v>95.131</c:v>
                </c:pt>
                <c:pt idx="9">
                  <c:v>95.131</c:v>
                </c:pt>
                <c:pt idx="10">
                  <c:v>94.727999999999994</c:v>
                </c:pt>
                <c:pt idx="11">
                  <c:v>94.727999999999994</c:v>
                </c:pt>
                <c:pt idx="12">
                  <c:v>94.319000000000003</c:v>
                </c:pt>
                <c:pt idx="13">
                  <c:v>94.106999999999999</c:v>
                </c:pt>
                <c:pt idx="14">
                  <c:v>93.671000000000006</c:v>
                </c:pt>
                <c:pt idx="15">
                  <c:v>93.448999999999998</c:v>
                </c:pt>
                <c:pt idx="16">
                  <c:v>93.224000000000004</c:v>
                </c:pt>
                <c:pt idx="17">
                  <c:v>92.771000000000001</c:v>
                </c:pt>
                <c:pt idx="18">
                  <c:v>92.54</c:v>
                </c:pt>
                <c:pt idx="19">
                  <c:v>92.54</c:v>
                </c:pt>
                <c:pt idx="20">
                  <c:v>92.307000000000002</c:v>
                </c:pt>
                <c:pt idx="21">
                  <c:v>92.307000000000002</c:v>
                </c:pt>
                <c:pt idx="22">
                  <c:v>92.066999999999993</c:v>
                </c:pt>
                <c:pt idx="23">
                  <c:v>92.066999999999993</c:v>
                </c:pt>
                <c:pt idx="24">
                  <c:v>92.066999999999993</c:v>
                </c:pt>
                <c:pt idx="25">
                  <c:v>92.066999999999993</c:v>
                </c:pt>
                <c:pt idx="26">
                  <c:v>92.066999999999993</c:v>
                </c:pt>
                <c:pt idx="27">
                  <c:v>92.066999999999993</c:v>
                </c:pt>
                <c:pt idx="28">
                  <c:v>92.066999999999993</c:v>
                </c:pt>
                <c:pt idx="29">
                  <c:v>92.066999999999993</c:v>
                </c:pt>
                <c:pt idx="30">
                  <c:v>92.066999999999993</c:v>
                </c:pt>
                <c:pt idx="31">
                  <c:v>92.066999999999993</c:v>
                </c:pt>
                <c:pt idx="32">
                  <c:v>91.793999999999997</c:v>
                </c:pt>
                <c:pt idx="33">
                  <c:v>91.245000000000005</c:v>
                </c:pt>
                <c:pt idx="34">
                  <c:v>90.692999999999998</c:v>
                </c:pt>
                <c:pt idx="35">
                  <c:v>90.418000000000006</c:v>
                </c:pt>
                <c:pt idx="36">
                  <c:v>90.137</c:v>
                </c:pt>
                <c:pt idx="37">
                  <c:v>90.137</c:v>
                </c:pt>
                <c:pt idx="38">
                  <c:v>90.137</c:v>
                </c:pt>
                <c:pt idx="39">
                  <c:v>89.825999999999993</c:v>
                </c:pt>
                <c:pt idx="40">
                  <c:v>89.825999999999993</c:v>
                </c:pt>
                <c:pt idx="41">
                  <c:v>89.825999999999993</c:v>
                </c:pt>
                <c:pt idx="42">
                  <c:v>89.825999999999993</c:v>
                </c:pt>
                <c:pt idx="43">
                  <c:v>89.825999999999993</c:v>
                </c:pt>
                <c:pt idx="44">
                  <c:v>89.825999999999993</c:v>
                </c:pt>
                <c:pt idx="45">
                  <c:v>89.171000000000006</c:v>
                </c:pt>
                <c:pt idx="46">
                  <c:v>89.171000000000006</c:v>
                </c:pt>
                <c:pt idx="47">
                  <c:v>88.51</c:v>
                </c:pt>
                <c:pt idx="48">
                  <c:v>88.17</c:v>
                </c:pt>
                <c:pt idx="49">
                  <c:v>88.17</c:v>
                </c:pt>
                <c:pt idx="50">
                  <c:v>88.17</c:v>
                </c:pt>
                <c:pt idx="51">
                  <c:v>88.17</c:v>
                </c:pt>
                <c:pt idx="52">
                  <c:v>88.17</c:v>
                </c:pt>
                <c:pt idx="53">
                  <c:v>87.807000000000002</c:v>
                </c:pt>
                <c:pt idx="54">
                  <c:v>87.444000000000003</c:v>
                </c:pt>
                <c:pt idx="55">
                  <c:v>87.444000000000003</c:v>
                </c:pt>
                <c:pt idx="56">
                  <c:v>87.444000000000003</c:v>
                </c:pt>
                <c:pt idx="57">
                  <c:v>87.444000000000003</c:v>
                </c:pt>
                <c:pt idx="58">
                  <c:v>87.069000000000003</c:v>
                </c:pt>
                <c:pt idx="59">
                  <c:v>86.69</c:v>
                </c:pt>
                <c:pt idx="60">
                  <c:v>86.3</c:v>
                </c:pt>
                <c:pt idx="61">
                  <c:v>85.894000000000005</c:v>
                </c:pt>
                <c:pt idx="62">
                  <c:v>85.894000000000005</c:v>
                </c:pt>
                <c:pt idx="63">
                  <c:v>85.894000000000005</c:v>
                </c:pt>
                <c:pt idx="64">
                  <c:v>85.894000000000005</c:v>
                </c:pt>
                <c:pt idx="65">
                  <c:v>85.894000000000005</c:v>
                </c:pt>
                <c:pt idx="66">
                  <c:v>85.046000000000006</c:v>
                </c:pt>
                <c:pt idx="67">
                  <c:v>84.619</c:v>
                </c:pt>
                <c:pt idx="68">
                  <c:v>84.619</c:v>
                </c:pt>
                <c:pt idx="69">
                  <c:v>83.754999999999995</c:v>
                </c:pt>
                <c:pt idx="70">
                  <c:v>83.316999999999993</c:v>
                </c:pt>
                <c:pt idx="71">
                  <c:v>83.316999999999993</c:v>
                </c:pt>
                <c:pt idx="72">
                  <c:v>83.316999999999993</c:v>
                </c:pt>
                <c:pt idx="73">
                  <c:v>83.316999999999993</c:v>
                </c:pt>
                <c:pt idx="74">
                  <c:v>82.828999999999994</c:v>
                </c:pt>
                <c:pt idx="75">
                  <c:v>82.338999999999999</c:v>
                </c:pt>
                <c:pt idx="76">
                  <c:v>82.338999999999999</c:v>
                </c:pt>
                <c:pt idx="77">
                  <c:v>82.338999999999999</c:v>
                </c:pt>
                <c:pt idx="78">
                  <c:v>82.338999999999999</c:v>
                </c:pt>
                <c:pt idx="79">
                  <c:v>82.338999999999999</c:v>
                </c:pt>
                <c:pt idx="80">
                  <c:v>81.828000000000003</c:v>
                </c:pt>
                <c:pt idx="81">
                  <c:v>81.828000000000003</c:v>
                </c:pt>
                <c:pt idx="82">
                  <c:v>81.828000000000003</c:v>
                </c:pt>
                <c:pt idx="83">
                  <c:v>81.828000000000003</c:v>
                </c:pt>
                <c:pt idx="84">
                  <c:v>81.290000000000006</c:v>
                </c:pt>
                <c:pt idx="85">
                  <c:v>81.290000000000006</c:v>
                </c:pt>
                <c:pt idx="86">
                  <c:v>81.290000000000006</c:v>
                </c:pt>
                <c:pt idx="87">
                  <c:v>81.290000000000006</c:v>
                </c:pt>
                <c:pt idx="88">
                  <c:v>81.290000000000006</c:v>
                </c:pt>
                <c:pt idx="89">
                  <c:v>81.290000000000006</c:v>
                </c:pt>
                <c:pt idx="90">
                  <c:v>80.084999999999994</c:v>
                </c:pt>
                <c:pt idx="91">
                  <c:v>80.084999999999994</c:v>
                </c:pt>
                <c:pt idx="92">
                  <c:v>80.084999999999994</c:v>
                </c:pt>
                <c:pt idx="93">
                  <c:v>80.084999999999994</c:v>
                </c:pt>
                <c:pt idx="94">
                  <c:v>80.084999999999994</c:v>
                </c:pt>
                <c:pt idx="95">
                  <c:v>78.222999999999999</c:v>
                </c:pt>
                <c:pt idx="96">
                  <c:v>77.581999999999994</c:v>
                </c:pt>
                <c:pt idx="97">
                  <c:v>76.918999999999997</c:v>
                </c:pt>
                <c:pt idx="98">
                  <c:v>76.918999999999997</c:v>
                </c:pt>
                <c:pt idx="99">
                  <c:v>76.918999999999997</c:v>
                </c:pt>
                <c:pt idx="100">
                  <c:v>76.918999999999997</c:v>
                </c:pt>
                <c:pt idx="101">
                  <c:v>76.918999999999997</c:v>
                </c:pt>
                <c:pt idx="102">
                  <c:v>76.918999999999997</c:v>
                </c:pt>
                <c:pt idx="103">
                  <c:v>76.918999999999997</c:v>
                </c:pt>
                <c:pt idx="104">
                  <c:v>75.52</c:v>
                </c:pt>
                <c:pt idx="105">
                  <c:v>75.52</c:v>
                </c:pt>
                <c:pt idx="106">
                  <c:v>75.52</c:v>
                </c:pt>
                <c:pt idx="107">
                  <c:v>74.787000000000006</c:v>
                </c:pt>
                <c:pt idx="108">
                  <c:v>74.039000000000001</c:v>
                </c:pt>
                <c:pt idx="109">
                  <c:v>74.039000000000001</c:v>
                </c:pt>
                <c:pt idx="110">
                  <c:v>74.039000000000001</c:v>
                </c:pt>
                <c:pt idx="111">
                  <c:v>74.039000000000001</c:v>
                </c:pt>
                <c:pt idx="112">
                  <c:v>74.039000000000001</c:v>
                </c:pt>
                <c:pt idx="113">
                  <c:v>74.039000000000001</c:v>
                </c:pt>
                <c:pt idx="114">
                  <c:v>73.233999999999995</c:v>
                </c:pt>
                <c:pt idx="115">
                  <c:v>73.233999999999995</c:v>
                </c:pt>
                <c:pt idx="116">
                  <c:v>73.233999999999995</c:v>
                </c:pt>
                <c:pt idx="117">
                  <c:v>73.233999999999995</c:v>
                </c:pt>
                <c:pt idx="118">
                  <c:v>73.233999999999995</c:v>
                </c:pt>
                <c:pt idx="119">
                  <c:v>73.233999999999995</c:v>
                </c:pt>
                <c:pt idx="120">
                  <c:v>73.233999999999995</c:v>
                </c:pt>
                <c:pt idx="121">
                  <c:v>73.233999999999995</c:v>
                </c:pt>
                <c:pt idx="122">
                  <c:v>73.233999999999995</c:v>
                </c:pt>
                <c:pt idx="123">
                  <c:v>73.233999999999995</c:v>
                </c:pt>
                <c:pt idx="124">
                  <c:v>73.233999999999995</c:v>
                </c:pt>
                <c:pt idx="125">
                  <c:v>73.233999999999995</c:v>
                </c:pt>
                <c:pt idx="126">
                  <c:v>73.233999999999995</c:v>
                </c:pt>
                <c:pt idx="127">
                  <c:v>73.233999999999995</c:v>
                </c:pt>
                <c:pt idx="128">
                  <c:v>73.233999999999995</c:v>
                </c:pt>
                <c:pt idx="129">
                  <c:v>72.271000000000001</c:v>
                </c:pt>
                <c:pt idx="130">
                  <c:v>70.290000000000006</c:v>
                </c:pt>
                <c:pt idx="131">
                  <c:v>70.290000000000006</c:v>
                </c:pt>
                <c:pt idx="132">
                  <c:v>70.290000000000006</c:v>
                </c:pt>
                <c:pt idx="133">
                  <c:v>70.290000000000006</c:v>
                </c:pt>
                <c:pt idx="134">
                  <c:v>70.290000000000006</c:v>
                </c:pt>
                <c:pt idx="135">
                  <c:v>70.290000000000006</c:v>
                </c:pt>
                <c:pt idx="136">
                  <c:v>69.207999999999998</c:v>
                </c:pt>
                <c:pt idx="137">
                  <c:v>69.207999999999998</c:v>
                </c:pt>
                <c:pt idx="138">
                  <c:v>69.207999999999998</c:v>
                </c:pt>
                <c:pt idx="139">
                  <c:v>69.207999999999998</c:v>
                </c:pt>
                <c:pt idx="140">
                  <c:v>69.207999999999998</c:v>
                </c:pt>
                <c:pt idx="141">
                  <c:v>69.207999999999998</c:v>
                </c:pt>
                <c:pt idx="142">
                  <c:v>69.207999999999998</c:v>
                </c:pt>
                <c:pt idx="143">
                  <c:v>69.207999999999998</c:v>
                </c:pt>
                <c:pt idx="144">
                  <c:v>69.207999999999998</c:v>
                </c:pt>
                <c:pt idx="145">
                  <c:v>69.207999999999998</c:v>
                </c:pt>
                <c:pt idx="146">
                  <c:v>69.207999999999998</c:v>
                </c:pt>
                <c:pt idx="147">
                  <c:v>69.207999999999998</c:v>
                </c:pt>
                <c:pt idx="148">
                  <c:v>69.207999999999998</c:v>
                </c:pt>
                <c:pt idx="149">
                  <c:v>69.207999999999998</c:v>
                </c:pt>
                <c:pt idx="150">
                  <c:v>67.903000000000006</c:v>
                </c:pt>
                <c:pt idx="151">
                  <c:v>67.903000000000006</c:v>
                </c:pt>
                <c:pt idx="152">
                  <c:v>67.903000000000006</c:v>
                </c:pt>
                <c:pt idx="153">
                  <c:v>67.903000000000006</c:v>
                </c:pt>
                <c:pt idx="154">
                  <c:v>67.903000000000006</c:v>
                </c:pt>
                <c:pt idx="155">
                  <c:v>67.903000000000006</c:v>
                </c:pt>
                <c:pt idx="156">
                  <c:v>67.903000000000006</c:v>
                </c:pt>
                <c:pt idx="157">
                  <c:v>67.903000000000006</c:v>
                </c:pt>
                <c:pt idx="158">
                  <c:v>67.903000000000006</c:v>
                </c:pt>
                <c:pt idx="159">
                  <c:v>67.903000000000006</c:v>
                </c:pt>
                <c:pt idx="160">
                  <c:v>67.903000000000006</c:v>
                </c:pt>
                <c:pt idx="161">
                  <c:v>67.903000000000006</c:v>
                </c:pt>
                <c:pt idx="162">
                  <c:v>67.903000000000006</c:v>
                </c:pt>
                <c:pt idx="163">
                  <c:v>67.903000000000006</c:v>
                </c:pt>
                <c:pt idx="164">
                  <c:v>67.903000000000006</c:v>
                </c:pt>
                <c:pt idx="165">
                  <c:v>67.903000000000006</c:v>
                </c:pt>
                <c:pt idx="166">
                  <c:v>67.903000000000006</c:v>
                </c:pt>
                <c:pt idx="167">
                  <c:v>67.903000000000006</c:v>
                </c:pt>
                <c:pt idx="168">
                  <c:v>67.903000000000006</c:v>
                </c:pt>
                <c:pt idx="169">
                  <c:v>67.903000000000006</c:v>
                </c:pt>
                <c:pt idx="170">
                  <c:v>67.903000000000006</c:v>
                </c:pt>
                <c:pt idx="171">
                  <c:v>67.903000000000006</c:v>
                </c:pt>
                <c:pt idx="172">
                  <c:v>67.903000000000006</c:v>
                </c:pt>
                <c:pt idx="173">
                  <c:v>67.903000000000006</c:v>
                </c:pt>
                <c:pt idx="174">
                  <c:v>67.903000000000006</c:v>
                </c:pt>
                <c:pt idx="175">
                  <c:v>67.903000000000006</c:v>
                </c:pt>
                <c:pt idx="176">
                  <c:v>67.903000000000006</c:v>
                </c:pt>
                <c:pt idx="177">
                  <c:v>67.903000000000006</c:v>
                </c:pt>
                <c:pt idx="178">
                  <c:v>67.903000000000006</c:v>
                </c:pt>
                <c:pt idx="179">
                  <c:v>67.903000000000006</c:v>
                </c:pt>
                <c:pt idx="180">
                  <c:v>67.903000000000006</c:v>
                </c:pt>
              </c:numCache>
            </c:numRef>
          </c:yVal>
          <c:smooth val="0"/>
          <c:extLst>
            <c:ext xmlns:c16="http://schemas.microsoft.com/office/drawing/2014/chart" uri="{C3380CC4-5D6E-409C-BE32-E72D297353CC}">
              <c16:uniqueId val="{00000000-4212-4EFC-92CB-63EDCB938BD3}"/>
            </c:ext>
          </c:extLst>
        </c:ser>
        <c:ser>
          <c:idx val="1"/>
          <c:order val="1"/>
          <c:tx>
            <c:strRef>
              <c:f>Sheet1!$C$1</c:f>
              <c:strCache>
                <c:ptCount val="1"/>
                <c:pt idx="0">
                  <c:v>Lymphoma</c:v>
                </c:pt>
              </c:strCache>
            </c:strRef>
          </c:tx>
          <c:spPr>
            <a:ln w="41275">
              <a:solidFill>
                <a:srgbClr val="00B0F0"/>
              </a:solidFill>
              <a:prstDash val="solid"/>
            </a:ln>
          </c:spPr>
          <c:marker>
            <c:symbol val="none"/>
          </c:marker>
          <c:xVal>
            <c:numRef>
              <c:f>Sheet1!$A$2:$A$182</c:f>
              <c:numCache>
                <c:formatCode>General</c:formatCode>
                <c:ptCount val="181"/>
                <c:pt idx="0">
                  <c:v>0</c:v>
                </c:pt>
                <c:pt idx="1">
                  <c:v>8.3299999999999999E-2</c:v>
                </c:pt>
                <c:pt idx="2">
                  <c:v>0.16669999999999999</c:v>
                </c:pt>
                <c:pt idx="3">
                  <c:v>0.25</c:v>
                </c:pt>
                <c:pt idx="4">
                  <c:v>0.33329999999999999</c:v>
                </c:pt>
                <c:pt idx="5">
                  <c:v>0.41670000000000001</c:v>
                </c:pt>
                <c:pt idx="6">
                  <c:v>0.5</c:v>
                </c:pt>
                <c:pt idx="7">
                  <c:v>0.58330000000000004</c:v>
                </c:pt>
                <c:pt idx="8">
                  <c:v>0.66669999999999996</c:v>
                </c:pt>
                <c:pt idx="9">
                  <c:v>0.75</c:v>
                </c:pt>
                <c:pt idx="10">
                  <c:v>0.83330000000000004</c:v>
                </c:pt>
                <c:pt idx="11">
                  <c:v>0.91669999999999996</c:v>
                </c:pt>
                <c:pt idx="12">
                  <c:v>1</c:v>
                </c:pt>
                <c:pt idx="13">
                  <c:v>1.0832999999999999</c:v>
                </c:pt>
                <c:pt idx="14">
                  <c:v>1.1667000000000001</c:v>
                </c:pt>
                <c:pt idx="15">
                  <c:v>1.25</c:v>
                </c:pt>
                <c:pt idx="16">
                  <c:v>1.3332999999999999</c:v>
                </c:pt>
                <c:pt idx="17">
                  <c:v>1.4167000000000001</c:v>
                </c:pt>
                <c:pt idx="18">
                  <c:v>1.5</c:v>
                </c:pt>
                <c:pt idx="19">
                  <c:v>1.5832999999999999</c:v>
                </c:pt>
                <c:pt idx="20">
                  <c:v>1.6667000000000001</c:v>
                </c:pt>
                <c:pt idx="21">
                  <c:v>1.75</c:v>
                </c:pt>
                <c:pt idx="22">
                  <c:v>1.8332999999999999</c:v>
                </c:pt>
                <c:pt idx="23">
                  <c:v>1.9167000000000001</c:v>
                </c:pt>
                <c:pt idx="24">
                  <c:v>2</c:v>
                </c:pt>
                <c:pt idx="25">
                  <c:v>2.0832999999999999</c:v>
                </c:pt>
                <c:pt idx="26">
                  <c:v>2.1667000000000001</c:v>
                </c:pt>
                <c:pt idx="27">
                  <c:v>2.25</c:v>
                </c:pt>
                <c:pt idx="28">
                  <c:v>2.3332999999999999</c:v>
                </c:pt>
                <c:pt idx="29">
                  <c:v>2.4167000000000001</c:v>
                </c:pt>
                <c:pt idx="30">
                  <c:v>2.5</c:v>
                </c:pt>
                <c:pt idx="31">
                  <c:v>2.5832999999999999</c:v>
                </c:pt>
                <c:pt idx="32">
                  <c:v>2.6667000000000001</c:v>
                </c:pt>
                <c:pt idx="33">
                  <c:v>2.75</c:v>
                </c:pt>
                <c:pt idx="34">
                  <c:v>2.8332999999999999</c:v>
                </c:pt>
                <c:pt idx="35">
                  <c:v>2.9167000000000001</c:v>
                </c:pt>
                <c:pt idx="36">
                  <c:v>3</c:v>
                </c:pt>
                <c:pt idx="37">
                  <c:v>3.0832999999999999</c:v>
                </c:pt>
                <c:pt idx="38">
                  <c:v>3.1667000000000001</c:v>
                </c:pt>
                <c:pt idx="39">
                  <c:v>3.25</c:v>
                </c:pt>
                <c:pt idx="40">
                  <c:v>3.3332999999999999</c:v>
                </c:pt>
                <c:pt idx="41">
                  <c:v>3.4167000000000001</c:v>
                </c:pt>
                <c:pt idx="42">
                  <c:v>3.5</c:v>
                </c:pt>
                <c:pt idx="43">
                  <c:v>3.5832999999999999</c:v>
                </c:pt>
                <c:pt idx="44">
                  <c:v>3.6667000000000001</c:v>
                </c:pt>
                <c:pt idx="45">
                  <c:v>3.75</c:v>
                </c:pt>
                <c:pt idx="46">
                  <c:v>3.8332999999999999</c:v>
                </c:pt>
                <c:pt idx="47">
                  <c:v>3.9167000000000001</c:v>
                </c:pt>
                <c:pt idx="48">
                  <c:v>4</c:v>
                </c:pt>
                <c:pt idx="49">
                  <c:v>4.0833000000000004</c:v>
                </c:pt>
                <c:pt idx="50">
                  <c:v>4.1666999999999996</c:v>
                </c:pt>
                <c:pt idx="51">
                  <c:v>4.25</c:v>
                </c:pt>
                <c:pt idx="52">
                  <c:v>4.3333000000000004</c:v>
                </c:pt>
                <c:pt idx="53">
                  <c:v>4.4166999999999996</c:v>
                </c:pt>
                <c:pt idx="54">
                  <c:v>4.5</c:v>
                </c:pt>
                <c:pt idx="55">
                  <c:v>4.5833000000000004</c:v>
                </c:pt>
                <c:pt idx="56">
                  <c:v>4.6666999999999996</c:v>
                </c:pt>
                <c:pt idx="57">
                  <c:v>4.75</c:v>
                </c:pt>
                <c:pt idx="58">
                  <c:v>4.8333000000000004</c:v>
                </c:pt>
                <c:pt idx="59">
                  <c:v>4.9166999999999996</c:v>
                </c:pt>
                <c:pt idx="60">
                  <c:v>5</c:v>
                </c:pt>
                <c:pt idx="61">
                  <c:v>5.0833000000000004</c:v>
                </c:pt>
                <c:pt idx="62">
                  <c:v>5.1666999999999996</c:v>
                </c:pt>
                <c:pt idx="63">
                  <c:v>5.25</c:v>
                </c:pt>
                <c:pt idx="64">
                  <c:v>5.3333000000000004</c:v>
                </c:pt>
                <c:pt idx="65">
                  <c:v>5.4166999999999996</c:v>
                </c:pt>
                <c:pt idx="66">
                  <c:v>5.5</c:v>
                </c:pt>
                <c:pt idx="67">
                  <c:v>5.5833000000000004</c:v>
                </c:pt>
                <c:pt idx="68">
                  <c:v>5.6666999999999996</c:v>
                </c:pt>
                <c:pt idx="69">
                  <c:v>5.75</c:v>
                </c:pt>
                <c:pt idx="70">
                  <c:v>5.8333000000000004</c:v>
                </c:pt>
                <c:pt idx="71">
                  <c:v>5.9166999999999996</c:v>
                </c:pt>
                <c:pt idx="72">
                  <c:v>6</c:v>
                </c:pt>
                <c:pt idx="73">
                  <c:v>6.0833000000000004</c:v>
                </c:pt>
                <c:pt idx="74">
                  <c:v>6.1666999999999996</c:v>
                </c:pt>
                <c:pt idx="75">
                  <c:v>6.25</c:v>
                </c:pt>
                <c:pt idx="76">
                  <c:v>6.3333000000000004</c:v>
                </c:pt>
                <c:pt idx="77">
                  <c:v>6.4166999999999996</c:v>
                </c:pt>
                <c:pt idx="78">
                  <c:v>6.5</c:v>
                </c:pt>
                <c:pt idx="79">
                  <c:v>6.5833000000000004</c:v>
                </c:pt>
                <c:pt idx="80">
                  <c:v>6.6666999999999996</c:v>
                </c:pt>
                <c:pt idx="81">
                  <c:v>6.75</c:v>
                </c:pt>
                <c:pt idx="82">
                  <c:v>6.8333000000000004</c:v>
                </c:pt>
                <c:pt idx="83">
                  <c:v>6.9166999999999996</c:v>
                </c:pt>
                <c:pt idx="84">
                  <c:v>7</c:v>
                </c:pt>
                <c:pt idx="85">
                  <c:v>7.0833000000000004</c:v>
                </c:pt>
                <c:pt idx="86">
                  <c:v>7.1666999999999996</c:v>
                </c:pt>
                <c:pt idx="87">
                  <c:v>7.25</c:v>
                </c:pt>
                <c:pt idx="88">
                  <c:v>7.3333000000000004</c:v>
                </c:pt>
                <c:pt idx="89">
                  <c:v>7.4166999999999996</c:v>
                </c:pt>
                <c:pt idx="90">
                  <c:v>7.5</c:v>
                </c:pt>
                <c:pt idx="91">
                  <c:v>7.5833000000000004</c:v>
                </c:pt>
                <c:pt idx="92">
                  <c:v>7.6666999999999996</c:v>
                </c:pt>
                <c:pt idx="93">
                  <c:v>7.75</c:v>
                </c:pt>
                <c:pt idx="94">
                  <c:v>7.8333000000000004</c:v>
                </c:pt>
                <c:pt idx="95">
                  <c:v>7.9166999999999996</c:v>
                </c:pt>
                <c:pt idx="96">
                  <c:v>8</c:v>
                </c:pt>
                <c:pt idx="97">
                  <c:v>8.0832999999999995</c:v>
                </c:pt>
                <c:pt idx="98">
                  <c:v>8.1667000000000005</c:v>
                </c:pt>
                <c:pt idx="99">
                  <c:v>8.25</c:v>
                </c:pt>
                <c:pt idx="100">
                  <c:v>8.3332999999999995</c:v>
                </c:pt>
                <c:pt idx="101">
                  <c:v>8.4167000000000005</c:v>
                </c:pt>
                <c:pt idx="102">
                  <c:v>8.5</c:v>
                </c:pt>
                <c:pt idx="103">
                  <c:v>8.5832999999999995</c:v>
                </c:pt>
                <c:pt idx="104">
                  <c:v>8.6667000000000005</c:v>
                </c:pt>
                <c:pt idx="105">
                  <c:v>8.75</c:v>
                </c:pt>
                <c:pt idx="106">
                  <c:v>8.8332999999999995</c:v>
                </c:pt>
                <c:pt idx="107">
                  <c:v>8.9167000000000005</c:v>
                </c:pt>
                <c:pt idx="108">
                  <c:v>9</c:v>
                </c:pt>
                <c:pt idx="109">
                  <c:v>9.0832999999999995</c:v>
                </c:pt>
                <c:pt idx="110">
                  <c:v>9.1667000000000005</c:v>
                </c:pt>
                <c:pt idx="111">
                  <c:v>9.25</c:v>
                </c:pt>
                <c:pt idx="112">
                  <c:v>9.3332999999999995</c:v>
                </c:pt>
                <c:pt idx="113">
                  <c:v>9.4167000000000005</c:v>
                </c:pt>
                <c:pt idx="114">
                  <c:v>9.5</c:v>
                </c:pt>
                <c:pt idx="115">
                  <c:v>9.5832999999999995</c:v>
                </c:pt>
                <c:pt idx="116">
                  <c:v>9.6667000000000005</c:v>
                </c:pt>
                <c:pt idx="117">
                  <c:v>9.75</c:v>
                </c:pt>
                <c:pt idx="118">
                  <c:v>9.8332999999999995</c:v>
                </c:pt>
                <c:pt idx="119">
                  <c:v>9.9167000000000005</c:v>
                </c:pt>
                <c:pt idx="120">
                  <c:v>10</c:v>
                </c:pt>
                <c:pt idx="121">
                  <c:v>10.083299999999999</c:v>
                </c:pt>
                <c:pt idx="122">
                  <c:v>10.166700000000001</c:v>
                </c:pt>
                <c:pt idx="123">
                  <c:v>10.25</c:v>
                </c:pt>
                <c:pt idx="124">
                  <c:v>10.333299999999999</c:v>
                </c:pt>
                <c:pt idx="125">
                  <c:v>10.416700000000001</c:v>
                </c:pt>
                <c:pt idx="126">
                  <c:v>10.5</c:v>
                </c:pt>
                <c:pt idx="127">
                  <c:v>10.583299999999999</c:v>
                </c:pt>
                <c:pt idx="128">
                  <c:v>10.666700000000001</c:v>
                </c:pt>
                <c:pt idx="129">
                  <c:v>10.75</c:v>
                </c:pt>
                <c:pt idx="130">
                  <c:v>10.833299999999999</c:v>
                </c:pt>
                <c:pt idx="131">
                  <c:v>10.916700000000001</c:v>
                </c:pt>
                <c:pt idx="132">
                  <c:v>11</c:v>
                </c:pt>
                <c:pt idx="133">
                  <c:v>11.083299999999999</c:v>
                </c:pt>
                <c:pt idx="134">
                  <c:v>11.166700000000001</c:v>
                </c:pt>
                <c:pt idx="135">
                  <c:v>11.25</c:v>
                </c:pt>
                <c:pt idx="136">
                  <c:v>11.333299999999999</c:v>
                </c:pt>
                <c:pt idx="137">
                  <c:v>11.416700000000001</c:v>
                </c:pt>
                <c:pt idx="138">
                  <c:v>11.5</c:v>
                </c:pt>
                <c:pt idx="139">
                  <c:v>11.583299999999999</c:v>
                </c:pt>
                <c:pt idx="140">
                  <c:v>11.666700000000001</c:v>
                </c:pt>
                <c:pt idx="141">
                  <c:v>11.75</c:v>
                </c:pt>
                <c:pt idx="142">
                  <c:v>11.833299999999999</c:v>
                </c:pt>
                <c:pt idx="143">
                  <c:v>11.916700000000001</c:v>
                </c:pt>
                <c:pt idx="144">
                  <c:v>12</c:v>
                </c:pt>
                <c:pt idx="145">
                  <c:v>12.083299999999999</c:v>
                </c:pt>
                <c:pt idx="146">
                  <c:v>12.166700000000001</c:v>
                </c:pt>
                <c:pt idx="147">
                  <c:v>12.25</c:v>
                </c:pt>
                <c:pt idx="148">
                  <c:v>12.333299999999999</c:v>
                </c:pt>
                <c:pt idx="149">
                  <c:v>12.416700000000001</c:v>
                </c:pt>
                <c:pt idx="150">
                  <c:v>12.5</c:v>
                </c:pt>
                <c:pt idx="151">
                  <c:v>12.583299999999999</c:v>
                </c:pt>
                <c:pt idx="152">
                  <c:v>12.666700000000001</c:v>
                </c:pt>
                <c:pt idx="153">
                  <c:v>12.75</c:v>
                </c:pt>
                <c:pt idx="154">
                  <c:v>12.833299999999999</c:v>
                </c:pt>
                <c:pt idx="155">
                  <c:v>12.916700000000001</c:v>
                </c:pt>
                <c:pt idx="156">
                  <c:v>13</c:v>
                </c:pt>
                <c:pt idx="157">
                  <c:v>13.083299999999999</c:v>
                </c:pt>
                <c:pt idx="158">
                  <c:v>13.166700000000001</c:v>
                </c:pt>
                <c:pt idx="159">
                  <c:v>13.25</c:v>
                </c:pt>
                <c:pt idx="160">
                  <c:v>13.333299999999999</c:v>
                </c:pt>
                <c:pt idx="161">
                  <c:v>13.416700000000001</c:v>
                </c:pt>
                <c:pt idx="162">
                  <c:v>13.5</c:v>
                </c:pt>
                <c:pt idx="163">
                  <c:v>13.583299999999999</c:v>
                </c:pt>
                <c:pt idx="164">
                  <c:v>13.666700000000001</c:v>
                </c:pt>
                <c:pt idx="165">
                  <c:v>13.75</c:v>
                </c:pt>
                <c:pt idx="166">
                  <c:v>13.833299999999999</c:v>
                </c:pt>
                <c:pt idx="167">
                  <c:v>13.916700000000001</c:v>
                </c:pt>
                <c:pt idx="168">
                  <c:v>14</c:v>
                </c:pt>
                <c:pt idx="169">
                  <c:v>14.083299999999999</c:v>
                </c:pt>
                <c:pt idx="170">
                  <c:v>14.166700000000001</c:v>
                </c:pt>
                <c:pt idx="171">
                  <c:v>14.25</c:v>
                </c:pt>
                <c:pt idx="172">
                  <c:v>14.333299999999999</c:v>
                </c:pt>
                <c:pt idx="173">
                  <c:v>14.416700000000001</c:v>
                </c:pt>
                <c:pt idx="174">
                  <c:v>14.5</c:v>
                </c:pt>
                <c:pt idx="175">
                  <c:v>14.583299999999999</c:v>
                </c:pt>
                <c:pt idx="176">
                  <c:v>14.666700000000001</c:v>
                </c:pt>
                <c:pt idx="177">
                  <c:v>14.75</c:v>
                </c:pt>
                <c:pt idx="178">
                  <c:v>14.833299999999999</c:v>
                </c:pt>
                <c:pt idx="179">
                  <c:v>14.916700000000001</c:v>
                </c:pt>
                <c:pt idx="180">
                  <c:v>15</c:v>
                </c:pt>
              </c:numCache>
            </c:numRef>
          </c:xVal>
          <c:yVal>
            <c:numRef>
              <c:f>Sheet1!$C$2:$C$182</c:f>
              <c:numCache>
                <c:formatCode>General</c:formatCode>
                <c:ptCount val="181"/>
                <c:pt idx="0">
                  <c:v>100</c:v>
                </c:pt>
                <c:pt idx="1">
                  <c:v>100</c:v>
                </c:pt>
                <c:pt idx="2">
                  <c:v>99.805999999999997</c:v>
                </c:pt>
                <c:pt idx="3">
                  <c:v>99.224999999999994</c:v>
                </c:pt>
                <c:pt idx="4">
                  <c:v>99.224999999999994</c:v>
                </c:pt>
                <c:pt idx="5">
                  <c:v>98.831999999999994</c:v>
                </c:pt>
                <c:pt idx="6">
                  <c:v>98.043999999999997</c:v>
                </c:pt>
                <c:pt idx="7">
                  <c:v>97.052999999999997</c:v>
                </c:pt>
                <c:pt idx="8">
                  <c:v>96.652000000000001</c:v>
                </c:pt>
                <c:pt idx="9">
                  <c:v>96.652000000000001</c:v>
                </c:pt>
                <c:pt idx="10">
                  <c:v>96.244</c:v>
                </c:pt>
                <c:pt idx="11">
                  <c:v>96.244</c:v>
                </c:pt>
                <c:pt idx="12">
                  <c:v>96.037000000000006</c:v>
                </c:pt>
                <c:pt idx="13">
                  <c:v>95.82</c:v>
                </c:pt>
                <c:pt idx="14">
                  <c:v>95.596999999999994</c:v>
                </c:pt>
                <c:pt idx="15">
                  <c:v>95.596999999999994</c:v>
                </c:pt>
                <c:pt idx="16">
                  <c:v>95.367999999999995</c:v>
                </c:pt>
                <c:pt idx="17">
                  <c:v>95.135999999999996</c:v>
                </c:pt>
                <c:pt idx="18">
                  <c:v>95.135999999999996</c:v>
                </c:pt>
                <c:pt idx="19">
                  <c:v>95.135999999999996</c:v>
                </c:pt>
                <c:pt idx="20">
                  <c:v>95.135999999999996</c:v>
                </c:pt>
                <c:pt idx="21">
                  <c:v>95.135999999999996</c:v>
                </c:pt>
                <c:pt idx="22">
                  <c:v>95.135999999999996</c:v>
                </c:pt>
                <c:pt idx="23">
                  <c:v>95.135999999999996</c:v>
                </c:pt>
                <c:pt idx="24">
                  <c:v>95.135999999999996</c:v>
                </c:pt>
                <c:pt idx="25">
                  <c:v>95.135999999999996</c:v>
                </c:pt>
                <c:pt idx="26">
                  <c:v>95.135999999999996</c:v>
                </c:pt>
                <c:pt idx="27">
                  <c:v>95.135999999999996</c:v>
                </c:pt>
                <c:pt idx="28">
                  <c:v>95.135999999999996</c:v>
                </c:pt>
                <c:pt idx="29">
                  <c:v>95.135999999999996</c:v>
                </c:pt>
                <c:pt idx="30">
                  <c:v>95.135999999999996</c:v>
                </c:pt>
                <c:pt idx="31">
                  <c:v>95.135999999999996</c:v>
                </c:pt>
                <c:pt idx="32">
                  <c:v>94.858999999999995</c:v>
                </c:pt>
                <c:pt idx="33">
                  <c:v>94.858999999999995</c:v>
                </c:pt>
                <c:pt idx="34">
                  <c:v>94.858999999999995</c:v>
                </c:pt>
                <c:pt idx="35">
                  <c:v>94.858999999999995</c:v>
                </c:pt>
                <c:pt idx="36">
                  <c:v>94.858999999999995</c:v>
                </c:pt>
                <c:pt idx="37">
                  <c:v>94.858999999999995</c:v>
                </c:pt>
                <c:pt idx="38">
                  <c:v>94.858999999999995</c:v>
                </c:pt>
                <c:pt idx="39">
                  <c:v>94.858999999999995</c:v>
                </c:pt>
                <c:pt idx="40">
                  <c:v>94.858999999999995</c:v>
                </c:pt>
                <c:pt idx="41">
                  <c:v>94.858999999999995</c:v>
                </c:pt>
                <c:pt idx="42">
                  <c:v>94.858999999999995</c:v>
                </c:pt>
                <c:pt idx="43">
                  <c:v>94.858999999999995</c:v>
                </c:pt>
                <c:pt idx="44">
                  <c:v>94.858999999999995</c:v>
                </c:pt>
                <c:pt idx="45">
                  <c:v>94.858999999999995</c:v>
                </c:pt>
                <c:pt idx="46">
                  <c:v>94.858999999999995</c:v>
                </c:pt>
                <c:pt idx="47">
                  <c:v>94.858999999999995</c:v>
                </c:pt>
                <c:pt idx="48">
                  <c:v>94.513999999999996</c:v>
                </c:pt>
                <c:pt idx="49">
                  <c:v>94.513999999999996</c:v>
                </c:pt>
                <c:pt idx="50">
                  <c:v>94.513999999999996</c:v>
                </c:pt>
                <c:pt idx="51">
                  <c:v>94.513999999999996</c:v>
                </c:pt>
                <c:pt idx="52">
                  <c:v>94.513999999999996</c:v>
                </c:pt>
                <c:pt idx="53">
                  <c:v>94.513999999999996</c:v>
                </c:pt>
                <c:pt idx="54">
                  <c:v>94.513999999999996</c:v>
                </c:pt>
                <c:pt idx="55">
                  <c:v>94.513999999999996</c:v>
                </c:pt>
                <c:pt idx="56">
                  <c:v>94.513999999999996</c:v>
                </c:pt>
                <c:pt idx="57">
                  <c:v>94.513999999999996</c:v>
                </c:pt>
                <c:pt idx="58">
                  <c:v>94.513999999999996</c:v>
                </c:pt>
                <c:pt idx="59">
                  <c:v>94.513999999999996</c:v>
                </c:pt>
                <c:pt idx="60">
                  <c:v>94.513999999999996</c:v>
                </c:pt>
                <c:pt idx="61">
                  <c:v>94.102999999999994</c:v>
                </c:pt>
                <c:pt idx="62">
                  <c:v>94.102999999999994</c:v>
                </c:pt>
                <c:pt idx="63">
                  <c:v>94.102999999999994</c:v>
                </c:pt>
                <c:pt idx="64">
                  <c:v>94.102999999999994</c:v>
                </c:pt>
                <c:pt idx="65">
                  <c:v>94.102999999999994</c:v>
                </c:pt>
                <c:pt idx="66">
                  <c:v>93.665000000000006</c:v>
                </c:pt>
                <c:pt idx="67">
                  <c:v>93.665000000000006</c:v>
                </c:pt>
                <c:pt idx="68">
                  <c:v>93.665000000000006</c:v>
                </c:pt>
                <c:pt idx="69">
                  <c:v>93.665000000000006</c:v>
                </c:pt>
                <c:pt idx="70">
                  <c:v>93.665000000000006</c:v>
                </c:pt>
                <c:pt idx="71">
                  <c:v>93.665000000000006</c:v>
                </c:pt>
                <c:pt idx="72">
                  <c:v>93.665000000000006</c:v>
                </c:pt>
                <c:pt idx="73">
                  <c:v>93.665000000000006</c:v>
                </c:pt>
                <c:pt idx="74">
                  <c:v>93.665000000000006</c:v>
                </c:pt>
                <c:pt idx="75">
                  <c:v>93.665000000000006</c:v>
                </c:pt>
                <c:pt idx="76">
                  <c:v>93.665000000000006</c:v>
                </c:pt>
                <c:pt idx="77">
                  <c:v>93.665000000000006</c:v>
                </c:pt>
                <c:pt idx="78">
                  <c:v>93.665000000000006</c:v>
                </c:pt>
                <c:pt idx="79">
                  <c:v>93.665000000000006</c:v>
                </c:pt>
                <c:pt idx="80">
                  <c:v>93.138999999999996</c:v>
                </c:pt>
                <c:pt idx="81">
                  <c:v>93.138999999999996</c:v>
                </c:pt>
                <c:pt idx="82">
                  <c:v>93.138999999999996</c:v>
                </c:pt>
                <c:pt idx="83">
                  <c:v>93.138999999999996</c:v>
                </c:pt>
                <c:pt idx="84">
                  <c:v>93.138999999999996</c:v>
                </c:pt>
                <c:pt idx="85">
                  <c:v>93.138999999999996</c:v>
                </c:pt>
                <c:pt idx="86">
                  <c:v>93.138999999999996</c:v>
                </c:pt>
                <c:pt idx="87">
                  <c:v>93.138999999999996</c:v>
                </c:pt>
                <c:pt idx="88">
                  <c:v>93.138999999999996</c:v>
                </c:pt>
                <c:pt idx="89">
                  <c:v>93.138999999999996</c:v>
                </c:pt>
                <c:pt idx="90">
                  <c:v>92.492000000000004</c:v>
                </c:pt>
                <c:pt idx="91">
                  <c:v>92.492000000000004</c:v>
                </c:pt>
                <c:pt idx="92">
                  <c:v>92.492000000000004</c:v>
                </c:pt>
                <c:pt idx="93">
                  <c:v>92.492000000000004</c:v>
                </c:pt>
                <c:pt idx="94">
                  <c:v>92.492000000000004</c:v>
                </c:pt>
                <c:pt idx="95">
                  <c:v>92.492000000000004</c:v>
                </c:pt>
                <c:pt idx="96">
                  <c:v>92.492000000000004</c:v>
                </c:pt>
                <c:pt idx="97">
                  <c:v>91.78</c:v>
                </c:pt>
                <c:pt idx="98">
                  <c:v>91.78</c:v>
                </c:pt>
                <c:pt idx="99">
                  <c:v>91.78</c:v>
                </c:pt>
                <c:pt idx="100">
                  <c:v>91.78</c:v>
                </c:pt>
                <c:pt idx="101">
                  <c:v>91.78</c:v>
                </c:pt>
                <c:pt idx="102">
                  <c:v>91.78</c:v>
                </c:pt>
                <c:pt idx="103">
                  <c:v>91.78</c:v>
                </c:pt>
                <c:pt idx="104">
                  <c:v>91.78</c:v>
                </c:pt>
                <c:pt idx="105">
                  <c:v>91.78</c:v>
                </c:pt>
                <c:pt idx="106">
                  <c:v>91.78</c:v>
                </c:pt>
                <c:pt idx="107">
                  <c:v>91.78</c:v>
                </c:pt>
                <c:pt idx="108">
                  <c:v>91.78</c:v>
                </c:pt>
                <c:pt idx="109">
                  <c:v>91.78</c:v>
                </c:pt>
                <c:pt idx="110">
                  <c:v>91.78</c:v>
                </c:pt>
                <c:pt idx="111">
                  <c:v>91.78</c:v>
                </c:pt>
                <c:pt idx="112">
                  <c:v>91.78</c:v>
                </c:pt>
                <c:pt idx="113">
                  <c:v>91.78</c:v>
                </c:pt>
                <c:pt idx="114">
                  <c:v>91.78</c:v>
                </c:pt>
                <c:pt idx="115">
                  <c:v>91.78</c:v>
                </c:pt>
                <c:pt idx="116">
                  <c:v>91.78</c:v>
                </c:pt>
                <c:pt idx="117">
                  <c:v>91.78</c:v>
                </c:pt>
                <c:pt idx="118">
                  <c:v>91.78</c:v>
                </c:pt>
                <c:pt idx="119">
                  <c:v>91.78</c:v>
                </c:pt>
                <c:pt idx="120">
                  <c:v>91.78</c:v>
                </c:pt>
                <c:pt idx="121">
                  <c:v>91.78</c:v>
                </c:pt>
                <c:pt idx="122">
                  <c:v>91.78</c:v>
                </c:pt>
                <c:pt idx="123">
                  <c:v>91.78</c:v>
                </c:pt>
                <c:pt idx="124">
                  <c:v>91.78</c:v>
                </c:pt>
                <c:pt idx="125">
                  <c:v>91.78</c:v>
                </c:pt>
                <c:pt idx="126">
                  <c:v>90.712999999999994</c:v>
                </c:pt>
                <c:pt idx="127">
                  <c:v>90.712999999999994</c:v>
                </c:pt>
                <c:pt idx="128">
                  <c:v>90.712999999999994</c:v>
                </c:pt>
                <c:pt idx="129">
                  <c:v>90.712999999999994</c:v>
                </c:pt>
                <c:pt idx="130">
                  <c:v>90.712999999999994</c:v>
                </c:pt>
                <c:pt idx="131">
                  <c:v>90.712999999999994</c:v>
                </c:pt>
                <c:pt idx="132">
                  <c:v>90.712999999999994</c:v>
                </c:pt>
                <c:pt idx="133">
                  <c:v>90.712999999999994</c:v>
                </c:pt>
                <c:pt idx="134">
                  <c:v>90.712999999999994</c:v>
                </c:pt>
                <c:pt idx="135">
                  <c:v>90.712999999999994</c:v>
                </c:pt>
                <c:pt idx="136">
                  <c:v>90.712999999999994</c:v>
                </c:pt>
                <c:pt idx="137">
                  <c:v>90.712999999999994</c:v>
                </c:pt>
                <c:pt idx="138">
                  <c:v>90.712999999999994</c:v>
                </c:pt>
                <c:pt idx="139">
                  <c:v>90.712999999999994</c:v>
                </c:pt>
                <c:pt idx="140">
                  <c:v>90.712999999999994</c:v>
                </c:pt>
                <c:pt idx="141">
                  <c:v>90.712999999999994</c:v>
                </c:pt>
                <c:pt idx="142">
                  <c:v>90.712999999999994</c:v>
                </c:pt>
                <c:pt idx="143">
                  <c:v>90.712999999999994</c:v>
                </c:pt>
                <c:pt idx="144">
                  <c:v>90.712999999999994</c:v>
                </c:pt>
                <c:pt idx="145">
                  <c:v>90.712999999999994</c:v>
                </c:pt>
                <c:pt idx="146">
                  <c:v>90.712999999999994</c:v>
                </c:pt>
                <c:pt idx="147">
                  <c:v>90.712999999999994</c:v>
                </c:pt>
                <c:pt idx="148">
                  <c:v>90.712999999999994</c:v>
                </c:pt>
                <c:pt idx="149">
                  <c:v>90.712999999999994</c:v>
                </c:pt>
                <c:pt idx="150">
                  <c:v>90.712999999999994</c:v>
                </c:pt>
                <c:pt idx="151">
                  <c:v>90.712999999999994</c:v>
                </c:pt>
                <c:pt idx="152">
                  <c:v>90.712999999999994</c:v>
                </c:pt>
                <c:pt idx="153">
                  <c:v>90.712999999999994</c:v>
                </c:pt>
                <c:pt idx="154">
                  <c:v>90.712999999999994</c:v>
                </c:pt>
                <c:pt idx="155">
                  <c:v>90.712999999999994</c:v>
                </c:pt>
                <c:pt idx="156">
                  <c:v>90.712999999999994</c:v>
                </c:pt>
                <c:pt idx="157">
                  <c:v>90.712999999999994</c:v>
                </c:pt>
                <c:pt idx="158">
                  <c:v>90.712999999999994</c:v>
                </c:pt>
                <c:pt idx="159">
                  <c:v>90.712999999999994</c:v>
                </c:pt>
                <c:pt idx="160">
                  <c:v>90.712999999999994</c:v>
                </c:pt>
                <c:pt idx="161">
                  <c:v>90.712999999999994</c:v>
                </c:pt>
                <c:pt idx="162">
                  <c:v>90.712999999999994</c:v>
                </c:pt>
                <c:pt idx="163">
                  <c:v>90.712999999999994</c:v>
                </c:pt>
                <c:pt idx="164">
                  <c:v>90.712999999999994</c:v>
                </c:pt>
                <c:pt idx="165">
                  <c:v>90.712999999999994</c:v>
                </c:pt>
                <c:pt idx="166">
                  <c:v>90.712999999999994</c:v>
                </c:pt>
                <c:pt idx="167">
                  <c:v>90.712999999999994</c:v>
                </c:pt>
                <c:pt idx="168">
                  <c:v>90.712999999999994</c:v>
                </c:pt>
                <c:pt idx="169">
                  <c:v>90.712999999999994</c:v>
                </c:pt>
                <c:pt idx="170">
                  <c:v>90.712999999999994</c:v>
                </c:pt>
                <c:pt idx="171">
                  <c:v>90.712999999999994</c:v>
                </c:pt>
                <c:pt idx="172">
                  <c:v>90.712999999999994</c:v>
                </c:pt>
                <c:pt idx="173">
                  <c:v>90.712999999999994</c:v>
                </c:pt>
                <c:pt idx="174">
                  <c:v>90.712999999999994</c:v>
                </c:pt>
                <c:pt idx="175">
                  <c:v>90.712999999999994</c:v>
                </c:pt>
                <c:pt idx="176">
                  <c:v>90.712999999999994</c:v>
                </c:pt>
                <c:pt idx="177">
                  <c:v>90.712999999999994</c:v>
                </c:pt>
                <c:pt idx="178">
                  <c:v>90.712999999999994</c:v>
                </c:pt>
                <c:pt idx="179">
                  <c:v>90.712999999999994</c:v>
                </c:pt>
                <c:pt idx="180">
                  <c:v>90.712999999999994</c:v>
                </c:pt>
              </c:numCache>
            </c:numRef>
          </c:yVal>
          <c:smooth val="0"/>
          <c:extLst>
            <c:ext xmlns:c16="http://schemas.microsoft.com/office/drawing/2014/chart" uri="{C3380CC4-5D6E-409C-BE32-E72D297353CC}">
              <c16:uniqueId val="{00000001-4212-4EFC-92CB-63EDCB938BD3}"/>
            </c:ext>
          </c:extLst>
        </c:ser>
        <c:ser>
          <c:idx val="2"/>
          <c:order val="2"/>
          <c:tx>
            <c:strRef>
              <c:f>Sheet1!$D$1</c:f>
              <c:strCache>
                <c:ptCount val="1"/>
                <c:pt idx="0">
                  <c:v>Skin</c:v>
                </c:pt>
              </c:strCache>
            </c:strRef>
          </c:tx>
          <c:spPr>
            <a:ln w="41275">
              <a:solidFill>
                <a:srgbClr val="FF0000"/>
              </a:solidFill>
            </a:ln>
          </c:spPr>
          <c:marker>
            <c:symbol val="none"/>
          </c:marker>
          <c:xVal>
            <c:numRef>
              <c:f>Sheet1!$A$2:$A$182</c:f>
              <c:numCache>
                <c:formatCode>General</c:formatCode>
                <c:ptCount val="181"/>
                <c:pt idx="0">
                  <c:v>0</c:v>
                </c:pt>
                <c:pt idx="1">
                  <c:v>8.3299999999999999E-2</c:v>
                </c:pt>
                <c:pt idx="2">
                  <c:v>0.16669999999999999</c:v>
                </c:pt>
                <c:pt idx="3">
                  <c:v>0.25</c:v>
                </c:pt>
                <c:pt idx="4">
                  <c:v>0.33329999999999999</c:v>
                </c:pt>
                <c:pt idx="5">
                  <c:v>0.41670000000000001</c:v>
                </c:pt>
                <c:pt idx="6">
                  <c:v>0.5</c:v>
                </c:pt>
                <c:pt idx="7">
                  <c:v>0.58330000000000004</c:v>
                </c:pt>
                <c:pt idx="8">
                  <c:v>0.66669999999999996</c:v>
                </c:pt>
                <c:pt idx="9">
                  <c:v>0.75</c:v>
                </c:pt>
                <c:pt idx="10">
                  <c:v>0.83330000000000004</c:v>
                </c:pt>
                <c:pt idx="11">
                  <c:v>0.91669999999999996</c:v>
                </c:pt>
                <c:pt idx="12">
                  <c:v>1</c:v>
                </c:pt>
                <c:pt idx="13">
                  <c:v>1.0832999999999999</c:v>
                </c:pt>
                <c:pt idx="14">
                  <c:v>1.1667000000000001</c:v>
                </c:pt>
                <c:pt idx="15">
                  <c:v>1.25</c:v>
                </c:pt>
                <c:pt idx="16">
                  <c:v>1.3332999999999999</c:v>
                </c:pt>
                <c:pt idx="17">
                  <c:v>1.4167000000000001</c:v>
                </c:pt>
                <c:pt idx="18">
                  <c:v>1.5</c:v>
                </c:pt>
                <c:pt idx="19">
                  <c:v>1.5832999999999999</c:v>
                </c:pt>
                <c:pt idx="20">
                  <c:v>1.6667000000000001</c:v>
                </c:pt>
                <c:pt idx="21">
                  <c:v>1.75</c:v>
                </c:pt>
                <c:pt idx="22">
                  <c:v>1.8332999999999999</c:v>
                </c:pt>
                <c:pt idx="23">
                  <c:v>1.9167000000000001</c:v>
                </c:pt>
                <c:pt idx="24">
                  <c:v>2</c:v>
                </c:pt>
                <c:pt idx="25">
                  <c:v>2.0832999999999999</c:v>
                </c:pt>
                <c:pt idx="26">
                  <c:v>2.1667000000000001</c:v>
                </c:pt>
                <c:pt idx="27">
                  <c:v>2.25</c:v>
                </c:pt>
                <c:pt idx="28">
                  <c:v>2.3332999999999999</c:v>
                </c:pt>
                <c:pt idx="29">
                  <c:v>2.4167000000000001</c:v>
                </c:pt>
                <c:pt idx="30">
                  <c:v>2.5</c:v>
                </c:pt>
                <c:pt idx="31">
                  <c:v>2.5832999999999999</c:v>
                </c:pt>
                <c:pt idx="32">
                  <c:v>2.6667000000000001</c:v>
                </c:pt>
                <c:pt idx="33">
                  <c:v>2.75</c:v>
                </c:pt>
                <c:pt idx="34">
                  <c:v>2.8332999999999999</c:v>
                </c:pt>
                <c:pt idx="35">
                  <c:v>2.9167000000000001</c:v>
                </c:pt>
                <c:pt idx="36">
                  <c:v>3</c:v>
                </c:pt>
                <c:pt idx="37">
                  <c:v>3.0832999999999999</c:v>
                </c:pt>
                <c:pt idx="38">
                  <c:v>3.1667000000000001</c:v>
                </c:pt>
                <c:pt idx="39">
                  <c:v>3.25</c:v>
                </c:pt>
                <c:pt idx="40">
                  <c:v>3.3332999999999999</c:v>
                </c:pt>
                <c:pt idx="41">
                  <c:v>3.4167000000000001</c:v>
                </c:pt>
                <c:pt idx="42">
                  <c:v>3.5</c:v>
                </c:pt>
                <c:pt idx="43">
                  <c:v>3.5832999999999999</c:v>
                </c:pt>
                <c:pt idx="44">
                  <c:v>3.6667000000000001</c:v>
                </c:pt>
                <c:pt idx="45">
                  <c:v>3.75</c:v>
                </c:pt>
                <c:pt idx="46">
                  <c:v>3.8332999999999999</c:v>
                </c:pt>
                <c:pt idx="47">
                  <c:v>3.9167000000000001</c:v>
                </c:pt>
                <c:pt idx="48">
                  <c:v>4</c:v>
                </c:pt>
                <c:pt idx="49">
                  <c:v>4.0833000000000004</c:v>
                </c:pt>
                <c:pt idx="50">
                  <c:v>4.1666999999999996</c:v>
                </c:pt>
                <c:pt idx="51">
                  <c:v>4.25</c:v>
                </c:pt>
                <c:pt idx="52">
                  <c:v>4.3333000000000004</c:v>
                </c:pt>
                <c:pt idx="53">
                  <c:v>4.4166999999999996</c:v>
                </c:pt>
                <c:pt idx="54">
                  <c:v>4.5</c:v>
                </c:pt>
                <c:pt idx="55">
                  <c:v>4.5833000000000004</c:v>
                </c:pt>
                <c:pt idx="56">
                  <c:v>4.6666999999999996</c:v>
                </c:pt>
                <c:pt idx="57">
                  <c:v>4.75</c:v>
                </c:pt>
                <c:pt idx="58">
                  <c:v>4.8333000000000004</c:v>
                </c:pt>
                <c:pt idx="59">
                  <c:v>4.9166999999999996</c:v>
                </c:pt>
                <c:pt idx="60">
                  <c:v>5</c:v>
                </c:pt>
                <c:pt idx="61">
                  <c:v>5.0833000000000004</c:v>
                </c:pt>
                <c:pt idx="62">
                  <c:v>5.1666999999999996</c:v>
                </c:pt>
                <c:pt idx="63">
                  <c:v>5.25</c:v>
                </c:pt>
                <c:pt idx="64">
                  <c:v>5.3333000000000004</c:v>
                </c:pt>
                <c:pt idx="65">
                  <c:v>5.4166999999999996</c:v>
                </c:pt>
                <c:pt idx="66">
                  <c:v>5.5</c:v>
                </c:pt>
                <c:pt idx="67">
                  <c:v>5.5833000000000004</c:v>
                </c:pt>
                <c:pt idx="68">
                  <c:v>5.6666999999999996</c:v>
                </c:pt>
                <c:pt idx="69">
                  <c:v>5.75</c:v>
                </c:pt>
                <c:pt idx="70">
                  <c:v>5.8333000000000004</c:v>
                </c:pt>
                <c:pt idx="71">
                  <c:v>5.9166999999999996</c:v>
                </c:pt>
                <c:pt idx="72">
                  <c:v>6</c:v>
                </c:pt>
                <c:pt idx="73">
                  <c:v>6.0833000000000004</c:v>
                </c:pt>
                <c:pt idx="74">
                  <c:v>6.1666999999999996</c:v>
                </c:pt>
                <c:pt idx="75">
                  <c:v>6.25</c:v>
                </c:pt>
                <c:pt idx="76">
                  <c:v>6.3333000000000004</c:v>
                </c:pt>
                <c:pt idx="77">
                  <c:v>6.4166999999999996</c:v>
                </c:pt>
                <c:pt idx="78">
                  <c:v>6.5</c:v>
                </c:pt>
                <c:pt idx="79">
                  <c:v>6.5833000000000004</c:v>
                </c:pt>
                <c:pt idx="80">
                  <c:v>6.6666999999999996</c:v>
                </c:pt>
                <c:pt idx="81">
                  <c:v>6.75</c:v>
                </c:pt>
                <c:pt idx="82">
                  <c:v>6.8333000000000004</c:v>
                </c:pt>
                <c:pt idx="83">
                  <c:v>6.9166999999999996</c:v>
                </c:pt>
                <c:pt idx="84">
                  <c:v>7</c:v>
                </c:pt>
                <c:pt idx="85">
                  <c:v>7.0833000000000004</c:v>
                </c:pt>
                <c:pt idx="86">
                  <c:v>7.1666999999999996</c:v>
                </c:pt>
                <c:pt idx="87">
                  <c:v>7.25</c:v>
                </c:pt>
                <c:pt idx="88">
                  <c:v>7.3333000000000004</c:v>
                </c:pt>
                <c:pt idx="89">
                  <c:v>7.4166999999999996</c:v>
                </c:pt>
                <c:pt idx="90">
                  <c:v>7.5</c:v>
                </c:pt>
                <c:pt idx="91">
                  <c:v>7.5833000000000004</c:v>
                </c:pt>
                <c:pt idx="92">
                  <c:v>7.6666999999999996</c:v>
                </c:pt>
                <c:pt idx="93">
                  <c:v>7.75</c:v>
                </c:pt>
                <c:pt idx="94">
                  <c:v>7.8333000000000004</c:v>
                </c:pt>
                <c:pt idx="95">
                  <c:v>7.9166999999999996</c:v>
                </c:pt>
                <c:pt idx="96">
                  <c:v>8</c:v>
                </c:pt>
                <c:pt idx="97">
                  <c:v>8.0832999999999995</c:v>
                </c:pt>
                <c:pt idx="98">
                  <c:v>8.1667000000000005</c:v>
                </c:pt>
                <c:pt idx="99">
                  <c:v>8.25</c:v>
                </c:pt>
                <c:pt idx="100">
                  <c:v>8.3332999999999995</c:v>
                </c:pt>
                <c:pt idx="101">
                  <c:v>8.4167000000000005</c:v>
                </c:pt>
                <c:pt idx="102">
                  <c:v>8.5</c:v>
                </c:pt>
                <c:pt idx="103">
                  <c:v>8.5832999999999995</c:v>
                </c:pt>
                <c:pt idx="104">
                  <c:v>8.6667000000000005</c:v>
                </c:pt>
                <c:pt idx="105">
                  <c:v>8.75</c:v>
                </c:pt>
                <c:pt idx="106">
                  <c:v>8.8332999999999995</c:v>
                </c:pt>
                <c:pt idx="107">
                  <c:v>8.9167000000000005</c:v>
                </c:pt>
                <c:pt idx="108">
                  <c:v>9</c:v>
                </c:pt>
                <c:pt idx="109">
                  <c:v>9.0832999999999995</c:v>
                </c:pt>
                <c:pt idx="110">
                  <c:v>9.1667000000000005</c:v>
                </c:pt>
                <c:pt idx="111">
                  <c:v>9.25</c:v>
                </c:pt>
                <c:pt idx="112">
                  <c:v>9.3332999999999995</c:v>
                </c:pt>
                <c:pt idx="113">
                  <c:v>9.4167000000000005</c:v>
                </c:pt>
                <c:pt idx="114">
                  <c:v>9.5</c:v>
                </c:pt>
                <c:pt idx="115">
                  <c:v>9.5832999999999995</c:v>
                </c:pt>
                <c:pt idx="116">
                  <c:v>9.6667000000000005</c:v>
                </c:pt>
                <c:pt idx="117">
                  <c:v>9.75</c:v>
                </c:pt>
                <c:pt idx="118">
                  <c:v>9.8332999999999995</c:v>
                </c:pt>
                <c:pt idx="119">
                  <c:v>9.9167000000000005</c:v>
                </c:pt>
                <c:pt idx="120">
                  <c:v>10</c:v>
                </c:pt>
                <c:pt idx="121">
                  <c:v>10.083299999999999</c:v>
                </c:pt>
                <c:pt idx="122">
                  <c:v>10.166700000000001</c:v>
                </c:pt>
                <c:pt idx="123">
                  <c:v>10.25</c:v>
                </c:pt>
                <c:pt idx="124">
                  <c:v>10.333299999999999</c:v>
                </c:pt>
                <c:pt idx="125">
                  <c:v>10.416700000000001</c:v>
                </c:pt>
                <c:pt idx="126">
                  <c:v>10.5</c:v>
                </c:pt>
                <c:pt idx="127">
                  <c:v>10.583299999999999</c:v>
                </c:pt>
                <c:pt idx="128">
                  <c:v>10.666700000000001</c:v>
                </c:pt>
                <c:pt idx="129">
                  <c:v>10.75</c:v>
                </c:pt>
                <c:pt idx="130">
                  <c:v>10.833299999999999</c:v>
                </c:pt>
                <c:pt idx="131">
                  <c:v>10.916700000000001</c:v>
                </c:pt>
                <c:pt idx="132">
                  <c:v>11</c:v>
                </c:pt>
                <c:pt idx="133">
                  <c:v>11.083299999999999</c:v>
                </c:pt>
                <c:pt idx="134">
                  <c:v>11.166700000000001</c:v>
                </c:pt>
                <c:pt idx="135">
                  <c:v>11.25</c:v>
                </c:pt>
                <c:pt idx="136">
                  <c:v>11.333299999999999</c:v>
                </c:pt>
                <c:pt idx="137">
                  <c:v>11.416700000000001</c:v>
                </c:pt>
                <c:pt idx="138">
                  <c:v>11.5</c:v>
                </c:pt>
                <c:pt idx="139">
                  <c:v>11.583299999999999</c:v>
                </c:pt>
                <c:pt idx="140">
                  <c:v>11.666700000000001</c:v>
                </c:pt>
                <c:pt idx="141">
                  <c:v>11.75</c:v>
                </c:pt>
                <c:pt idx="142">
                  <c:v>11.833299999999999</c:v>
                </c:pt>
                <c:pt idx="143">
                  <c:v>11.916700000000001</c:v>
                </c:pt>
                <c:pt idx="144">
                  <c:v>12</c:v>
                </c:pt>
                <c:pt idx="145">
                  <c:v>12.083299999999999</c:v>
                </c:pt>
                <c:pt idx="146">
                  <c:v>12.166700000000001</c:v>
                </c:pt>
                <c:pt idx="147">
                  <c:v>12.25</c:v>
                </c:pt>
                <c:pt idx="148">
                  <c:v>12.333299999999999</c:v>
                </c:pt>
                <c:pt idx="149">
                  <c:v>12.416700000000001</c:v>
                </c:pt>
                <c:pt idx="150">
                  <c:v>12.5</c:v>
                </c:pt>
                <c:pt idx="151">
                  <c:v>12.583299999999999</c:v>
                </c:pt>
                <c:pt idx="152">
                  <c:v>12.666700000000001</c:v>
                </c:pt>
                <c:pt idx="153">
                  <c:v>12.75</c:v>
                </c:pt>
                <c:pt idx="154">
                  <c:v>12.833299999999999</c:v>
                </c:pt>
                <c:pt idx="155">
                  <c:v>12.916700000000001</c:v>
                </c:pt>
                <c:pt idx="156">
                  <c:v>13</c:v>
                </c:pt>
                <c:pt idx="157">
                  <c:v>13.083299999999999</c:v>
                </c:pt>
                <c:pt idx="158">
                  <c:v>13.166700000000001</c:v>
                </c:pt>
                <c:pt idx="159">
                  <c:v>13.25</c:v>
                </c:pt>
                <c:pt idx="160">
                  <c:v>13.333299999999999</c:v>
                </c:pt>
                <c:pt idx="161">
                  <c:v>13.416700000000001</c:v>
                </c:pt>
                <c:pt idx="162">
                  <c:v>13.5</c:v>
                </c:pt>
                <c:pt idx="163">
                  <c:v>13.583299999999999</c:v>
                </c:pt>
                <c:pt idx="164">
                  <c:v>13.666700000000001</c:v>
                </c:pt>
                <c:pt idx="165">
                  <c:v>13.75</c:v>
                </c:pt>
                <c:pt idx="166">
                  <c:v>13.833299999999999</c:v>
                </c:pt>
                <c:pt idx="167">
                  <c:v>13.916700000000001</c:v>
                </c:pt>
                <c:pt idx="168">
                  <c:v>14</c:v>
                </c:pt>
                <c:pt idx="169">
                  <c:v>14.083299999999999</c:v>
                </c:pt>
                <c:pt idx="170">
                  <c:v>14.166700000000001</c:v>
                </c:pt>
                <c:pt idx="171">
                  <c:v>14.25</c:v>
                </c:pt>
                <c:pt idx="172">
                  <c:v>14.333299999999999</c:v>
                </c:pt>
                <c:pt idx="173">
                  <c:v>14.416700000000001</c:v>
                </c:pt>
                <c:pt idx="174">
                  <c:v>14.5</c:v>
                </c:pt>
                <c:pt idx="175">
                  <c:v>14.583299999999999</c:v>
                </c:pt>
                <c:pt idx="176">
                  <c:v>14.666700000000001</c:v>
                </c:pt>
                <c:pt idx="177">
                  <c:v>14.75</c:v>
                </c:pt>
                <c:pt idx="178">
                  <c:v>14.833299999999999</c:v>
                </c:pt>
                <c:pt idx="179">
                  <c:v>14.916700000000001</c:v>
                </c:pt>
                <c:pt idx="180">
                  <c:v>15</c:v>
                </c:pt>
              </c:numCache>
            </c:numRef>
          </c:xVal>
          <c:yVal>
            <c:numRef>
              <c:f>Sheet1!$D$2:$D$182</c:f>
              <c:numCache>
                <c:formatCode>General</c:formatCode>
                <c:ptCount val="181"/>
                <c:pt idx="0">
                  <c:v>100</c:v>
                </c:pt>
                <c:pt idx="1">
                  <c:v>100</c:v>
                </c:pt>
                <c:pt idx="2">
                  <c:v>100</c:v>
                </c:pt>
                <c:pt idx="3">
                  <c:v>100</c:v>
                </c:pt>
                <c:pt idx="4">
                  <c:v>100</c:v>
                </c:pt>
                <c:pt idx="5">
                  <c:v>100</c:v>
                </c:pt>
                <c:pt idx="6">
                  <c:v>100</c:v>
                </c:pt>
                <c:pt idx="7">
                  <c:v>99.796000000000006</c:v>
                </c:pt>
                <c:pt idx="8">
                  <c:v>99.59</c:v>
                </c:pt>
                <c:pt idx="9">
                  <c:v>99.59</c:v>
                </c:pt>
                <c:pt idx="10">
                  <c:v>99.59</c:v>
                </c:pt>
                <c:pt idx="11">
                  <c:v>99.59</c:v>
                </c:pt>
                <c:pt idx="12">
                  <c:v>99.59</c:v>
                </c:pt>
                <c:pt idx="13">
                  <c:v>99.59</c:v>
                </c:pt>
                <c:pt idx="14">
                  <c:v>99.59</c:v>
                </c:pt>
                <c:pt idx="15">
                  <c:v>99.59</c:v>
                </c:pt>
                <c:pt idx="16">
                  <c:v>99.59</c:v>
                </c:pt>
                <c:pt idx="17">
                  <c:v>99.59</c:v>
                </c:pt>
                <c:pt idx="18">
                  <c:v>99.346999999999994</c:v>
                </c:pt>
                <c:pt idx="19">
                  <c:v>99.346999999999994</c:v>
                </c:pt>
                <c:pt idx="20">
                  <c:v>99.102000000000004</c:v>
                </c:pt>
                <c:pt idx="21">
                  <c:v>99.102000000000004</c:v>
                </c:pt>
                <c:pt idx="22">
                  <c:v>99.102000000000004</c:v>
                </c:pt>
                <c:pt idx="23">
                  <c:v>99.102000000000004</c:v>
                </c:pt>
                <c:pt idx="24">
                  <c:v>99.102000000000004</c:v>
                </c:pt>
                <c:pt idx="25">
                  <c:v>99.102000000000004</c:v>
                </c:pt>
                <c:pt idx="26">
                  <c:v>99.102000000000004</c:v>
                </c:pt>
                <c:pt idx="27">
                  <c:v>99.102000000000004</c:v>
                </c:pt>
                <c:pt idx="28">
                  <c:v>99.102000000000004</c:v>
                </c:pt>
                <c:pt idx="29">
                  <c:v>99.102000000000004</c:v>
                </c:pt>
                <c:pt idx="30">
                  <c:v>99.102000000000004</c:v>
                </c:pt>
                <c:pt idx="31">
                  <c:v>99.102000000000004</c:v>
                </c:pt>
                <c:pt idx="32">
                  <c:v>99.102000000000004</c:v>
                </c:pt>
                <c:pt idx="33">
                  <c:v>98.811000000000007</c:v>
                </c:pt>
                <c:pt idx="34">
                  <c:v>98.225999999999999</c:v>
                </c:pt>
                <c:pt idx="35">
                  <c:v>98.225999999999999</c:v>
                </c:pt>
                <c:pt idx="36">
                  <c:v>97.929000000000002</c:v>
                </c:pt>
                <c:pt idx="37">
                  <c:v>97.929000000000002</c:v>
                </c:pt>
                <c:pt idx="38">
                  <c:v>97.929000000000002</c:v>
                </c:pt>
                <c:pt idx="39">
                  <c:v>97.599000000000004</c:v>
                </c:pt>
                <c:pt idx="40">
                  <c:v>97.599000000000004</c:v>
                </c:pt>
                <c:pt idx="41">
                  <c:v>97.599000000000004</c:v>
                </c:pt>
                <c:pt idx="42">
                  <c:v>97.599000000000004</c:v>
                </c:pt>
                <c:pt idx="43">
                  <c:v>97.599000000000004</c:v>
                </c:pt>
                <c:pt idx="44">
                  <c:v>97.599000000000004</c:v>
                </c:pt>
                <c:pt idx="45">
                  <c:v>96.903999999999996</c:v>
                </c:pt>
                <c:pt idx="46">
                  <c:v>96.903999999999996</c:v>
                </c:pt>
                <c:pt idx="47">
                  <c:v>96.903999999999996</c:v>
                </c:pt>
                <c:pt idx="48">
                  <c:v>96.903999999999996</c:v>
                </c:pt>
                <c:pt idx="49">
                  <c:v>96.903999999999996</c:v>
                </c:pt>
                <c:pt idx="50">
                  <c:v>96.903999999999996</c:v>
                </c:pt>
                <c:pt idx="51">
                  <c:v>96.903999999999996</c:v>
                </c:pt>
                <c:pt idx="52">
                  <c:v>96.903999999999996</c:v>
                </c:pt>
                <c:pt idx="53">
                  <c:v>96.903999999999996</c:v>
                </c:pt>
                <c:pt idx="54">
                  <c:v>96.516999999999996</c:v>
                </c:pt>
                <c:pt idx="55">
                  <c:v>96.516999999999996</c:v>
                </c:pt>
                <c:pt idx="56">
                  <c:v>96.516999999999996</c:v>
                </c:pt>
                <c:pt idx="57">
                  <c:v>96.516999999999996</c:v>
                </c:pt>
                <c:pt idx="58">
                  <c:v>96.516999999999996</c:v>
                </c:pt>
                <c:pt idx="59">
                  <c:v>96.108999999999995</c:v>
                </c:pt>
                <c:pt idx="60">
                  <c:v>95.688000000000002</c:v>
                </c:pt>
                <c:pt idx="61">
                  <c:v>95.688000000000002</c:v>
                </c:pt>
                <c:pt idx="62">
                  <c:v>95.688000000000002</c:v>
                </c:pt>
                <c:pt idx="63">
                  <c:v>95.688000000000002</c:v>
                </c:pt>
                <c:pt idx="64">
                  <c:v>95.688000000000002</c:v>
                </c:pt>
                <c:pt idx="65">
                  <c:v>95.688000000000002</c:v>
                </c:pt>
                <c:pt idx="66">
                  <c:v>95.688000000000002</c:v>
                </c:pt>
                <c:pt idx="67">
                  <c:v>95.688000000000002</c:v>
                </c:pt>
                <c:pt idx="68">
                  <c:v>95.688000000000002</c:v>
                </c:pt>
                <c:pt idx="69">
                  <c:v>94.75</c:v>
                </c:pt>
                <c:pt idx="70">
                  <c:v>94.75</c:v>
                </c:pt>
                <c:pt idx="71">
                  <c:v>94.75</c:v>
                </c:pt>
                <c:pt idx="72">
                  <c:v>94.75</c:v>
                </c:pt>
                <c:pt idx="73">
                  <c:v>94.242999999999995</c:v>
                </c:pt>
                <c:pt idx="74">
                  <c:v>94.242999999999995</c:v>
                </c:pt>
                <c:pt idx="75">
                  <c:v>93.703999999999994</c:v>
                </c:pt>
                <c:pt idx="76">
                  <c:v>93.703999999999994</c:v>
                </c:pt>
                <c:pt idx="77">
                  <c:v>93.703999999999994</c:v>
                </c:pt>
                <c:pt idx="78">
                  <c:v>93.703999999999994</c:v>
                </c:pt>
                <c:pt idx="79">
                  <c:v>93.703999999999994</c:v>
                </c:pt>
                <c:pt idx="80">
                  <c:v>93.703999999999994</c:v>
                </c:pt>
                <c:pt idx="81">
                  <c:v>93.703999999999994</c:v>
                </c:pt>
                <c:pt idx="82">
                  <c:v>93.703999999999994</c:v>
                </c:pt>
                <c:pt idx="83">
                  <c:v>93.703999999999994</c:v>
                </c:pt>
                <c:pt idx="84">
                  <c:v>93.703999999999994</c:v>
                </c:pt>
                <c:pt idx="85">
                  <c:v>93.703999999999994</c:v>
                </c:pt>
                <c:pt idx="86">
                  <c:v>93.703999999999994</c:v>
                </c:pt>
                <c:pt idx="87">
                  <c:v>93.703999999999994</c:v>
                </c:pt>
                <c:pt idx="88">
                  <c:v>93.703999999999994</c:v>
                </c:pt>
                <c:pt idx="89">
                  <c:v>93.703999999999994</c:v>
                </c:pt>
                <c:pt idx="90">
                  <c:v>93.703999999999994</c:v>
                </c:pt>
                <c:pt idx="91">
                  <c:v>93.703999999999994</c:v>
                </c:pt>
                <c:pt idx="92">
                  <c:v>93.703999999999994</c:v>
                </c:pt>
                <c:pt idx="93">
                  <c:v>93.703999999999994</c:v>
                </c:pt>
                <c:pt idx="94">
                  <c:v>93.703999999999994</c:v>
                </c:pt>
                <c:pt idx="95">
                  <c:v>91.606999999999999</c:v>
                </c:pt>
                <c:pt idx="96">
                  <c:v>91.606999999999999</c:v>
                </c:pt>
                <c:pt idx="97">
                  <c:v>91.606999999999999</c:v>
                </c:pt>
                <c:pt idx="98">
                  <c:v>91.606999999999999</c:v>
                </c:pt>
                <c:pt idx="99">
                  <c:v>91.606999999999999</c:v>
                </c:pt>
                <c:pt idx="100">
                  <c:v>91.606999999999999</c:v>
                </c:pt>
                <c:pt idx="101">
                  <c:v>91.606999999999999</c:v>
                </c:pt>
                <c:pt idx="102">
                  <c:v>91.606999999999999</c:v>
                </c:pt>
                <c:pt idx="103">
                  <c:v>91.606999999999999</c:v>
                </c:pt>
                <c:pt idx="104">
                  <c:v>90.013000000000005</c:v>
                </c:pt>
                <c:pt idx="105">
                  <c:v>90.013000000000005</c:v>
                </c:pt>
                <c:pt idx="106">
                  <c:v>90.013000000000005</c:v>
                </c:pt>
                <c:pt idx="107">
                  <c:v>90.013000000000005</c:v>
                </c:pt>
                <c:pt idx="108">
                  <c:v>89.156000000000006</c:v>
                </c:pt>
                <c:pt idx="109">
                  <c:v>89.156000000000006</c:v>
                </c:pt>
                <c:pt idx="110">
                  <c:v>89.156000000000006</c:v>
                </c:pt>
                <c:pt idx="111">
                  <c:v>89.156000000000006</c:v>
                </c:pt>
                <c:pt idx="112">
                  <c:v>89.156000000000006</c:v>
                </c:pt>
                <c:pt idx="113">
                  <c:v>89.156000000000006</c:v>
                </c:pt>
                <c:pt idx="114">
                  <c:v>88.236999999999995</c:v>
                </c:pt>
                <c:pt idx="115">
                  <c:v>88.236999999999995</c:v>
                </c:pt>
                <c:pt idx="116">
                  <c:v>88.236999999999995</c:v>
                </c:pt>
                <c:pt idx="117">
                  <c:v>88.236999999999995</c:v>
                </c:pt>
                <c:pt idx="118">
                  <c:v>88.236999999999995</c:v>
                </c:pt>
                <c:pt idx="119">
                  <c:v>88.236999999999995</c:v>
                </c:pt>
                <c:pt idx="120">
                  <c:v>88.236999999999995</c:v>
                </c:pt>
                <c:pt idx="121">
                  <c:v>88.236999999999995</c:v>
                </c:pt>
                <c:pt idx="122">
                  <c:v>88.236999999999995</c:v>
                </c:pt>
                <c:pt idx="123">
                  <c:v>88.236999999999995</c:v>
                </c:pt>
                <c:pt idx="124">
                  <c:v>88.236999999999995</c:v>
                </c:pt>
                <c:pt idx="125">
                  <c:v>88.236999999999995</c:v>
                </c:pt>
                <c:pt idx="126">
                  <c:v>88.236999999999995</c:v>
                </c:pt>
                <c:pt idx="127">
                  <c:v>88.236999999999995</c:v>
                </c:pt>
                <c:pt idx="128">
                  <c:v>88.236999999999995</c:v>
                </c:pt>
                <c:pt idx="129">
                  <c:v>87.134</c:v>
                </c:pt>
                <c:pt idx="130">
                  <c:v>86.016999999999996</c:v>
                </c:pt>
                <c:pt idx="131">
                  <c:v>86.016999999999996</c:v>
                </c:pt>
                <c:pt idx="132">
                  <c:v>86.016999999999996</c:v>
                </c:pt>
                <c:pt idx="133">
                  <c:v>86.016999999999996</c:v>
                </c:pt>
                <c:pt idx="134">
                  <c:v>86.016999999999996</c:v>
                </c:pt>
                <c:pt idx="135">
                  <c:v>86.016999999999996</c:v>
                </c:pt>
                <c:pt idx="136">
                  <c:v>84.787999999999997</c:v>
                </c:pt>
                <c:pt idx="137">
                  <c:v>84.787999999999997</c:v>
                </c:pt>
                <c:pt idx="138">
                  <c:v>84.787999999999997</c:v>
                </c:pt>
                <c:pt idx="139">
                  <c:v>84.787999999999997</c:v>
                </c:pt>
                <c:pt idx="140">
                  <c:v>84.787999999999997</c:v>
                </c:pt>
                <c:pt idx="141">
                  <c:v>84.787999999999997</c:v>
                </c:pt>
                <c:pt idx="142">
                  <c:v>84.787999999999997</c:v>
                </c:pt>
                <c:pt idx="143">
                  <c:v>84.787999999999997</c:v>
                </c:pt>
                <c:pt idx="144">
                  <c:v>84.787999999999997</c:v>
                </c:pt>
                <c:pt idx="145">
                  <c:v>84.787999999999997</c:v>
                </c:pt>
                <c:pt idx="146">
                  <c:v>84.787999999999997</c:v>
                </c:pt>
                <c:pt idx="147">
                  <c:v>84.787999999999997</c:v>
                </c:pt>
                <c:pt idx="148">
                  <c:v>84.787999999999997</c:v>
                </c:pt>
                <c:pt idx="149">
                  <c:v>84.787999999999997</c:v>
                </c:pt>
                <c:pt idx="150">
                  <c:v>83.274000000000001</c:v>
                </c:pt>
                <c:pt idx="151">
                  <c:v>83.274000000000001</c:v>
                </c:pt>
                <c:pt idx="152">
                  <c:v>83.274000000000001</c:v>
                </c:pt>
                <c:pt idx="153">
                  <c:v>83.274000000000001</c:v>
                </c:pt>
                <c:pt idx="154">
                  <c:v>83.274000000000001</c:v>
                </c:pt>
                <c:pt idx="155">
                  <c:v>83.274000000000001</c:v>
                </c:pt>
                <c:pt idx="156">
                  <c:v>83.274000000000001</c:v>
                </c:pt>
                <c:pt idx="157">
                  <c:v>83.274000000000001</c:v>
                </c:pt>
                <c:pt idx="158">
                  <c:v>83.274000000000001</c:v>
                </c:pt>
                <c:pt idx="159">
                  <c:v>83.274000000000001</c:v>
                </c:pt>
                <c:pt idx="160">
                  <c:v>83.274000000000001</c:v>
                </c:pt>
                <c:pt idx="161">
                  <c:v>83.274000000000001</c:v>
                </c:pt>
                <c:pt idx="162">
                  <c:v>83.274000000000001</c:v>
                </c:pt>
                <c:pt idx="163">
                  <c:v>83.274000000000001</c:v>
                </c:pt>
                <c:pt idx="164">
                  <c:v>83.274000000000001</c:v>
                </c:pt>
                <c:pt idx="165">
                  <c:v>83.274000000000001</c:v>
                </c:pt>
                <c:pt idx="166">
                  <c:v>83.274000000000001</c:v>
                </c:pt>
                <c:pt idx="167">
                  <c:v>83.274000000000001</c:v>
                </c:pt>
                <c:pt idx="168">
                  <c:v>83.274000000000001</c:v>
                </c:pt>
                <c:pt idx="169">
                  <c:v>83.274000000000001</c:v>
                </c:pt>
                <c:pt idx="170">
                  <c:v>83.274000000000001</c:v>
                </c:pt>
                <c:pt idx="171">
                  <c:v>83.274000000000001</c:v>
                </c:pt>
                <c:pt idx="172">
                  <c:v>83.274000000000001</c:v>
                </c:pt>
                <c:pt idx="173">
                  <c:v>83.274000000000001</c:v>
                </c:pt>
                <c:pt idx="174">
                  <c:v>83.274000000000001</c:v>
                </c:pt>
                <c:pt idx="175">
                  <c:v>83.274000000000001</c:v>
                </c:pt>
                <c:pt idx="176">
                  <c:v>83.274000000000001</c:v>
                </c:pt>
                <c:pt idx="177">
                  <c:v>83.274000000000001</c:v>
                </c:pt>
                <c:pt idx="178">
                  <c:v>83.274000000000001</c:v>
                </c:pt>
                <c:pt idx="179">
                  <c:v>83.274000000000001</c:v>
                </c:pt>
                <c:pt idx="180">
                  <c:v>83.274000000000001</c:v>
                </c:pt>
              </c:numCache>
            </c:numRef>
          </c:yVal>
          <c:smooth val="0"/>
          <c:extLst>
            <c:ext xmlns:c16="http://schemas.microsoft.com/office/drawing/2014/chart" uri="{C3380CC4-5D6E-409C-BE32-E72D297353CC}">
              <c16:uniqueId val="{00000002-4212-4EFC-92CB-63EDCB938BD3}"/>
            </c:ext>
          </c:extLst>
        </c:ser>
        <c:ser>
          <c:idx val="3"/>
          <c:order val="3"/>
          <c:tx>
            <c:strRef>
              <c:f>Sheet1!$E$1</c:f>
              <c:strCache>
                <c:ptCount val="1"/>
                <c:pt idx="0">
                  <c:v>Other</c:v>
                </c:pt>
              </c:strCache>
            </c:strRef>
          </c:tx>
          <c:spPr>
            <a:ln w="41275">
              <a:solidFill>
                <a:srgbClr val="9966FF"/>
              </a:solidFill>
            </a:ln>
          </c:spPr>
          <c:marker>
            <c:symbol val="none"/>
          </c:marker>
          <c:xVal>
            <c:numRef>
              <c:f>Sheet1!$A$2:$A$182</c:f>
              <c:numCache>
                <c:formatCode>General</c:formatCode>
                <c:ptCount val="181"/>
                <c:pt idx="0">
                  <c:v>0</c:v>
                </c:pt>
                <c:pt idx="1">
                  <c:v>8.3299999999999999E-2</c:v>
                </c:pt>
                <c:pt idx="2">
                  <c:v>0.16669999999999999</c:v>
                </c:pt>
                <c:pt idx="3">
                  <c:v>0.25</c:v>
                </c:pt>
                <c:pt idx="4">
                  <c:v>0.33329999999999999</c:v>
                </c:pt>
                <c:pt idx="5">
                  <c:v>0.41670000000000001</c:v>
                </c:pt>
                <c:pt idx="6">
                  <c:v>0.5</c:v>
                </c:pt>
                <c:pt idx="7">
                  <c:v>0.58330000000000004</c:v>
                </c:pt>
                <c:pt idx="8">
                  <c:v>0.66669999999999996</c:v>
                </c:pt>
                <c:pt idx="9">
                  <c:v>0.75</c:v>
                </c:pt>
                <c:pt idx="10">
                  <c:v>0.83330000000000004</c:v>
                </c:pt>
                <c:pt idx="11">
                  <c:v>0.91669999999999996</c:v>
                </c:pt>
                <c:pt idx="12">
                  <c:v>1</c:v>
                </c:pt>
                <c:pt idx="13">
                  <c:v>1.0832999999999999</c:v>
                </c:pt>
                <c:pt idx="14">
                  <c:v>1.1667000000000001</c:v>
                </c:pt>
                <c:pt idx="15">
                  <c:v>1.25</c:v>
                </c:pt>
                <c:pt idx="16">
                  <c:v>1.3332999999999999</c:v>
                </c:pt>
                <c:pt idx="17">
                  <c:v>1.4167000000000001</c:v>
                </c:pt>
                <c:pt idx="18">
                  <c:v>1.5</c:v>
                </c:pt>
                <c:pt idx="19">
                  <c:v>1.5832999999999999</c:v>
                </c:pt>
                <c:pt idx="20">
                  <c:v>1.6667000000000001</c:v>
                </c:pt>
                <c:pt idx="21">
                  <c:v>1.75</c:v>
                </c:pt>
                <c:pt idx="22">
                  <c:v>1.8332999999999999</c:v>
                </c:pt>
                <c:pt idx="23">
                  <c:v>1.9167000000000001</c:v>
                </c:pt>
                <c:pt idx="24">
                  <c:v>2</c:v>
                </c:pt>
                <c:pt idx="25">
                  <c:v>2.0832999999999999</c:v>
                </c:pt>
                <c:pt idx="26">
                  <c:v>2.1667000000000001</c:v>
                </c:pt>
                <c:pt idx="27">
                  <c:v>2.25</c:v>
                </c:pt>
                <c:pt idx="28">
                  <c:v>2.3332999999999999</c:v>
                </c:pt>
                <c:pt idx="29">
                  <c:v>2.4167000000000001</c:v>
                </c:pt>
                <c:pt idx="30">
                  <c:v>2.5</c:v>
                </c:pt>
                <c:pt idx="31">
                  <c:v>2.5832999999999999</c:v>
                </c:pt>
                <c:pt idx="32">
                  <c:v>2.6667000000000001</c:v>
                </c:pt>
                <c:pt idx="33">
                  <c:v>2.75</c:v>
                </c:pt>
                <c:pt idx="34">
                  <c:v>2.8332999999999999</c:v>
                </c:pt>
                <c:pt idx="35">
                  <c:v>2.9167000000000001</c:v>
                </c:pt>
                <c:pt idx="36">
                  <c:v>3</c:v>
                </c:pt>
                <c:pt idx="37">
                  <c:v>3.0832999999999999</c:v>
                </c:pt>
                <c:pt idx="38">
                  <c:v>3.1667000000000001</c:v>
                </c:pt>
                <c:pt idx="39">
                  <c:v>3.25</c:v>
                </c:pt>
                <c:pt idx="40">
                  <c:v>3.3332999999999999</c:v>
                </c:pt>
                <c:pt idx="41">
                  <c:v>3.4167000000000001</c:v>
                </c:pt>
                <c:pt idx="42">
                  <c:v>3.5</c:v>
                </c:pt>
                <c:pt idx="43">
                  <c:v>3.5832999999999999</c:v>
                </c:pt>
                <c:pt idx="44">
                  <c:v>3.6667000000000001</c:v>
                </c:pt>
                <c:pt idx="45">
                  <c:v>3.75</c:v>
                </c:pt>
                <c:pt idx="46">
                  <c:v>3.8332999999999999</c:v>
                </c:pt>
                <c:pt idx="47">
                  <c:v>3.9167000000000001</c:v>
                </c:pt>
                <c:pt idx="48">
                  <c:v>4</c:v>
                </c:pt>
                <c:pt idx="49">
                  <c:v>4.0833000000000004</c:v>
                </c:pt>
                <c:pt idx="50">
                  <c:v>4.1666999999999996</c:v>
                </c:pt>
                <c:pt idx="51">
                  <c:v>4.25</c:v>
                </c:pt>
                <c:pt idx="52">
                  <c:v>4.3333000000000004</c:v>
                </c:pt>
                <c:pt idx="53">
                  <c:v>4.4166999999999996</c:v>
                </c:pt>
                <c:pt idx="54">
                  <c:v>4.5</c:v>
                </c:pt>
                <c:pt idx="55">
                  <c:v>4.5833000000000004</c:v>
                </c:pt>
                <c:pt idx="56">
                  <c:v>4.6666999999999996</c:v>
                </c:pt>
                <c:pt idx="57">
                  <c:v>4.75</c:v>
                </c:pt>
                <c:pt idx="58">
                  <c:v>4.8333000000000004</c:v>
                </c:pt>
                <c:pt idx="59">
                  <c:v>4.9166999999999996</c:v>
                </c:pt>
                <c:pt idx="60">
                  <c:v>5</c:v>
                </c:pt>
                <c:pt idx="61">
                  <c:v>5.0833000000000004</c:v>
                </c:pt>
                <c:pt idx="62">
                  <c:v>5.1666999999999996</c:v>
                </c:pt>
                <c:pt idx="63">
                  <c:v>5.25</c:v>
                </c:pt>
                <c:pt idx="64">
                  <c:v>5.3333000000000004</c:v>
                </c:pt>
                <c:pt idx="65">
                  <c:v>5.4166999999999996</c:v>
                </c:pt>
                <c:pt idx="66">
                  <c:v>5.5</c:v>
                </c:pt>
                <c:pt idx="67">
                  <c:v>5.5833000000000004</c:v>
                </c:pt>
                <c:pt idx="68">
                  <c:v>5.6666999999999996</c:v>
                </c:pt>
                <c:pt idx="69">
                  <c:v>5.75</c:v>
                </c:pt>
                <c:pt idx="70">
                  <c:v>5.8333000000000004</c:v>
                </c:pt>
                <c:pt idx="71">
                  <c:v>5.9166999999999996</c:v>
                </c:pt>
                <c:pt idx="72">
                  <c:v>6</c:v>
                </c:pt>
                <c:pt idx="73">
                  <c:v>6.0833000000000004</c:v>
                </c:pt>
                <c:pt idx="74">
                  <c:v>6.1666999999999996</c:v>
                </c:pt>
                <c:pt idx="75">
                  <c:v>6.25</c:v>
                </c:pt>
                <c:pt idx="76">
                  <c:v>6.3333000000000004</c:v>
                </c:pt>
                <c:pt idx="77">
                  <c:v>6.4166999999999996</c:v>
                </c:pt>
                <c:pt idx="78">
                  <c:v>6.5</c:v>
                </c:pt>
                <c:pt idx="79">
                  <c:v>6.5833000000000004</c:v>
                </c:pt>
                <c:pt idx="80">
                  <c:v>6.6666999999999996</c:v>
                </c:pt>
                <c:pt idx="81">
                  <c:v>6.75</c:v>
                </c:pt>
                <c:pt idx="82">
                  <c:v>6.8333000000000004</c:v>
                </c:pt>
                <c:pt idx="83">
                  <c:v>6.9166999999999996</c:v>
                </c:pt>
                <c:pt idx="84">
                  <c:v>7</c:v>
                </c:pt>
                <c:pt idx="85">
                  <c:v>7.0833000000000004</c:v>
                </c:pt>
                <c:pt idx="86">
                  <c:v>7.1666999999999996</c:v>
                </c:pt>
                <c:pt idx="87">
                  <c:v>7.25</c:v>
                </c:pt>
                <c:pt idx="88">
                  <c:v>7.3333000000000004</c:v>
                </c:pt>
                <c:pt idx="89">
                  <c:v>7.4166999999999996</c:v>
                </c:pt>
                <c:pt idx="90">
                  <c:v>7.5</c:v>
                </c:pt>
                <c:pt idx="91">
                  <c:v>7.5833000000000004</c:v>
                </c:pt>
                <c:pt idx="92">
                  <c:v>7.6666999999999996</c:v>
                </c:pt>
                <c:pt idx="93">
                  <c:v>7.75</c:v>
                </c:pt>
                <c:pt idx="94">
                  <c:v>7.8333000000000004</c:v>
                </c:pt>
                <c:pt idx="95">
                  <c:v>7.9166999999999996</c:v>
                </c:pt>
                <c:pt idx="96">
                  <c:v>8</c:v>
                </c:pt>
                <c:pt idx="97">
                  <c:v>8.0832999999999995</c:v>
                </c:pt>
                <c:pt idx="98">
                  <c:v>8.1667000000000005</c:v>
                </c:pt>
                <c:pt idx="99">
                  <c:v>8.25</c:v>
                </c:pt>
                <c:pt idx="100">
                  <c:v>8.3332999999999995</c:v>
                </c:pt>
                <c:pt idx="101">
                  <c:v>8.4167000000000005</c:v>
                </c:pt>
                <c:pt idx="102">
                  <c:v>8.5</c:v>
                </c:pt>
                <c:pt idx="103">
                  <c:v>8.5832999999999995</c:v>
                </c:pt>
                <c:pt idx="104">
                  <c:v>8.6667000000000005</c:v>
                </c:pt>
                <c:pt idx="105">
                  <c:v>8.75</c:v>
                </c:pt>
                <c:pt idx="106">
                  <c:v>8.8332999999999995</c:v>
                </c:pt>
                <c:pt idx="107">
                  <c:v>8.9167000000000005</c:v>
                </c:pt>
                <c:pt idx="108">
                  <c:v>9</c:v>
                </c:pt>
                <c:pt idx="109">
                  <c:v>9.0832999999999995</c:v>
                </c:pt>
                <c:pt idx="110">
                  <c:v>9.1667000000000005</c:v>
                </c:pt>
                <c:pt idx="111">
                  <c:v>9.25</c:v>
                </c:pt>
                <c:pt idx="112">
                  <c:v>9.3332999999999995</c:v>
                </c:pt>
                <c:pt idx="113">
                  <c:v>9.4167000000000005</c:v>
                </c:pt>
                <c:pt idx="114">
                  <c:v>9.5</c:v>
                </c:pt>
                <c:pt idx="115">
                  <c:v>9.5832999999999995</c:v>
                </c:pt>
                <c:pt idx="116">
                  <c:v>9.6667000000000005</c:v>
                </c:pt>
                <c:pt idx="117">
                  <c:v>9.75</c:v>
                </c:pt>
                <c:pt idx="118">
                  <c:v>9.8332999999999995</c:v>
                </c:pt>
                <c:pt idx="119">
                  <c:v>9.9167000000000005</c:v>
                </c:pt>
                <c:pt idx="120">
                  <c:v>10</c:v>
                </c:pt>
                <c:pt idx="121">
                  <c:v>10.083299999999999</c:v>
                </c:pt>
                <c:pt idx="122">
                  <c:v>10.166700000000001</c:v>
                </c:pt>
                <c:pt idx="123">
                  <c:v>10.25</c:v>
                </c:pt>
                <c:pt idx="124">
                  <c:v>10.333299999999999</c:v>
                </c:pt>
                <c:pt idx="125">
                  <c:v>10.416700000000001</c:v>
                </c:pt>
                <c:pt idx="126">
                  <c:v>10.5</c:v>
                </c:pt>
                <c:pt idx="127">
                  <c:v>10.583299999999999</c:v>
                </c:pt>
                <c:pt idx="128">
                  <c:v>10.666700000000001</c:v>
                </c:pt>
                <c:pt idx="129">
                  <c:v>10.75</c:v>
                </c:pt>
                <c:pt idx="130">
                  <c:v>10.833299999999999</c:v>
                </c:pt>
                <c:pt idx="131">
                  <c:v>10.916700000000001</c:v>
                </c:pt>
                <c:pt idx="132">
                  <c:v>11</c:v>
                </c:pt>
                <c:pt idx="133">
                  <c:v>11.083299999999999</c:v>
                </c:pt>
                <c:pt idx="134">
                  <c:v>11.166700000000001</c:v>
                </c:pt>
                <c:pt idx="135">
                  <c:v>11.25</c:v>
                </c:pt>
                <c:pt idx="136">
                  <c:v>11.333299999999999</c:v>
                </c:pt>
                <c:pt idx="137">
                  <c:v>11.416700000000001</c:v>
                </c:pt>
                <c:pt idx="138">
                  <c:v>11.5</c:v>
                </c:pt>
                <c:pt idx="139">
                  <c:v>11.583299999999999</c:v>
                </c:pt>
                <c:pt idx="140">
                  <c:v>11.666700000000001</c:v>
                </c:pt>
                <c:pt idx="141">
                  <c:v>11.75</c:v>
                </c:pt>
                <c:pt idx="142">
                  <c:v>11.833299999999999</c:v>
                </c:pt>
                <c:pt idx="143">
                  <c:v>11.916700000000001</c:v>
                </c:pt>
                <c:pt idx="144">
                  <c:v>12</c:v>
                </c:pt>
                <c:pt idx="145">
                  <c:v>12.083299999999999</c:v>
                </c:pt>
                <c:pt idx="146">
                  <c:v>12.166700000000001</c:v>
                </c:pt>
                <c:pt idx="147">
                  <c:v>12.25</c:v>
                </c:pt>
                <c:pt idx="148">
                  <c:v>12.333299999999999</c:v>
                </c:pt>
                <c:pt idx="149">
                  <c:v>12.416700000000001</c:v>
                </c:pt>
                <c:pt idx="150">
                  <c:v>12.5</c:v>
                </c:pt>
                <c:pt idx="151">
                  <c:v>12.583299999999999</c:v>
                </c:pt>
                <c:pt idx="152">
                  <c:v>12.666700000000001</c:v>
                </c:pt>
                <c:pt idx="153">
                  <c:v>12.75</c:v>
                </c:pt>
                <c:pt idx="154">
                  <c:v>12.833299999999999</c:v>
                </c:pt>
                <c:pt idx="155">
                  <c:v>12.916700000000001</c:v>
                </c:pt>
                <c:pt idx="156">
                  <c:v>13</c:v>
                </c:pt>
                <c:pt idx="157">
                  <c:v>13.083299999999999</c:v>
                </c:pt>
                <c:pt idx="158">
                  <c:v>13.166700000000001</c:v>
                </c:pt>
                <c:pt idx="159">
                  <c:v>13.25</c:v>
                </c:pt>
                <c:pt idx="160">
                  <c:v>13.333299999999999</c:v>
                </c:pt>
                <c:pt idx="161">
                  <c:v>13.416700000000001</c:v>
                </c:pt>
                <c:pt idx="162">
                  <c:v>13.5</c:v>
                </c:pt>
                <c:pt idx="163">
                  <c:v>13.583299999999999</c:v>
                </c:pt>
                <c:pt idx="164">
                  <c:v>13.666700000000001</c:v>
                </c:pt>
                <c:pt idx="165">
                  <c:v>13.75</c:v>
                </c:pt>
                <c:pt idx="166">
                  <c:v>13.833299999999999</c:v>
                </c:pt>
                <c:pt idx="167">
                  <c:v>13.916700000000001</c:v>
                </c:pt>
                <c:pt idx="168">
                  <c:v>14</c:v>
                </c:pt>
                <c:pt idx="169">
                  <c:v>14.083299999999999</c:v>
                </c:pt>
                <c:pt idx="170">
                  <c:v>14.166700000000001</c:v>
                </c:pt>
                <c:pt idx="171">
                  <c:v>14.25</c:v>
                </c:pt>
                <c:pt idx="172">
                  <c:v>14.333299999999999</c:v>
                </c:pt>
                <c:pt idx="173">
                  <c:v>14.416700000000001</c:v>
                </c:pt>
                <c:pt idx="174">
                  <c:v>14.5</c:v>
                </c:pt>
                <c:pt idx="175">
                  <c:v>14.583299999999999</c:v>
                </c:pt>
                <c:pt idx="176">
                  <c:v>14.666700000000001</c:v>
                </c:pt>
                <c:pt idx="177">
                  <c:v>14.75</c:v>
                </c:pt>
                <c:pt idx="178">
                  <c:v>14.833299999999999</c:v>
                </c:pt>
                <c:pt idx="179">
                  <c:v>14.916700000000001</c:v>
                </c:pt>
                <c:pt idx="180">
                  <c:v>15</c:v>
                </c:pt>
              </c:numCache>
            </c:numRef>
          </c:xVal>
          <c:yVal>
            <c:numRef>
              <c:f>Sheet1!$E$2:$E$182</c:f>
              <c:numCache>
                <c:formatCode>General</c:formatCode>
                <c:ptCount val="181"/>
                <c:pt idx="0">
                  <c:v>100</c:v>
                </c:pt>
                <c:pt idx="1">
                  <c:v>100</c:v>
                </c:pt>
                <c:pt idx="2">
                  <c:v>100</c:v>
                </c:pt>
                <c:pt idx="3">
                  <c:v>100</c:v>
                </c:pt>
                <c:pt idx="4">
                  <c:v>100</c:v>
                </c:pt>
                <c:pt idx="5">
                  <c:v>99.8</c:v>
                </c:pt>
                <c:pt idx="6">
                  <c:v>99.6</c:v>
                </c:pt>
                <c:pt idx="7">
                  <c:v>99.399000000000001</c:v>
                </c:pt>
                <c:pt idx="8">
                  <c:v>99.195999999999998</c:v>
                </c:pt>
                <c:pt idx="9">
                  <c:v>99.195999999999998</c:v>
                </c:pt>
                <c:pt idx="10">
                  <c:v>99.195999999999998</c:v>
                </c:pt>
                <c:pt idx="11">
                  <c:v>99.195999999999998</c:v>
                </c:pt>
                <c:pt idx="12">
                  <c:v>98.983999999999995</c:v>
                </c:pt>
                <c:pt idx="13">
                  <c:v>98.983999999999995</c:v>
                </c:pt>
                <c:pt idx="14">
                  <c:v>98.759</c:v>
                </c:pt>
                <c:pt idx="15">
                  <c:v>98.53</c:v>
                </c:pt>
                <c:pt idx="16">
                  <c:v>98.53</c:v>
                </c:pt>
                <c:pt idx="17">
                  <c:v>98.296000000000006</c:v>
                </c:pt>
                <c:pt idx="18">
                  <c:v>98.296000000000006</c:v>
                </c:pt>
                <c:pt idx="19">
                  <c:v>98.296000000000006</c:v>
                </c:pt>
                <c:pt idx="20">
                  <c:v>98.296000000000006</c:v>
                </c:pt>
                <c:pt idx="21">
                  <c:v>98.296000000000006</c:v>
                </c:pt>
                <c:pt idx="22">
                  <c:v>98.046000000000006</c:v>
                </c:pt>
                <c:pt idx="23">
                  <c:v>98.046000000000006</c:v>
                </c:pt>
                <c:pt idx="24">
                  <c:v>98.046000000000006</c:v>
                </c:pt>
                <c:pt idx="25">
                  <c:v>98.046000000000006</c:v>
                </c:pt>
                <c:pt idx="26">
                  <c:v>98.046000000000006</c:v>
                </c:pt>
                <c:pt idx="27">
                  <c:v>98.046000000000006</c:v>
                </c:pt>
                <c:pt idx="28">
                  <c:v>98.046000000000006</c:v>
                </c:pt>
                <c:pt idx="29">
                  <c:v>98.046000000000006</c:v>
                </c:pt>
                <c:pt idx="30">
                  <c:v>98.046000000000006</c:v>
                </c:pt>
                <c:pt idx="31">
                  <c:v>98.046000000000006</c:v>
                </c:pt>
                <c:pt idx="32">
                  <c:v>98.046000000000006</c:v>
                </c:pt>
                <c:pt idx="33">
                  <c:v>97.759</c:v>
                </c:pt>
                <c:pt idx="34">
                  <c:v>97.759</c:v>
                </c:pt>
                <c:pt idx="35">
                  <c:v>97.471000000000004</c:v>
                </c:pt>
                <c:pt idx="36">
                  <c:v>97.471000000000004</c:v>
                </c:pt>
                <c:pt idx="37">
                  <c:v>97.471000000000004</c:v>
                </c:pt>
                <c:pt idx="38">
                  <c:v>97.471000000000004</c:v>
                </c:pt>
                <c:pt idx="39">
                  <c:v>97.471000000000004</c:v>
                </c:pt>
                <c:pt idx="40">
                  <c:v>97.471000000000004</c:v>
                </c:pt>
                <c:pt idx="41">
                  <c:v>97.471000000000004</c:v>
                </c:pt>
                <c:pt idx="42">
                  <c:v>97.471000000000004</c:v>
                </c:pt>
                <c:pt idx="43">
                  <c:v>97.471000000000004</c:v>
                </c:pt>
                <c:pt idx="44">
                  <c:v>97.471000000000004</c:v>
                </c:pt>
                <c:pt idx="45">
                  <c:v>97.471000000000004</c:v>
                </c:pt>
                <c:pt idx="46">
                  <c:v>97.471000000000004</c:v>
                </c:pt>
                <c:pt idx="47">
                  <c:v>96.777000000000001</c:v>
                </c:pt>
                <c:pt idx="48">
                  <c:v>96.777000000000001</c:v>
                </c:pt>
                <c:pt idx="49">
                  <c:v>96.41</c:v>
                </c:pt>
                <c:pt idx="50">
                  <c:v>96.41</c:v>
                </c:pt>
                <c:pt idx="51">
                  <c:v>96.41</c:v>
                </c:pt>
                <c:pt idx="52">
                  <c:v>96.41</c:v>
                </c:pt>
                <c:pt idx="53">
                  <c:v>96.031000000000006</c:v>
                </c:pt>
                <c:pt idx="54">
                  <c:v>96.031000000000006</c:v>
                </c:pt>
                <c:pt idx="55">
                  <c:v>96.031000000000006</c:v>
                </c:pt>
                <c:pt idx="56">
                  <c:v>96.031000000000006</c:v>
                </c:pt>
                <c:pt idx="57">
                  <c:v>96.031000000000006</c:v>
                </c:pt>
                <c:pt idx="58">
                  <c:v>95.638999999999996</c:v>
                </c:pt>
                <c:pt idx="59">
                  <c:v>95.638999999999996</c:v>
                </c:pt>
                <c:pt idx="60">
                  <c:v>95.638999999999996</c:v>
                </c:pt>
                <c:pt idx="61">
                  <c:v>95.638999999999996</c:v>
                </c:pt>
                <c:pt idx="62">
                  <c:v>95.638999999999996</c:v>
                </c:pt>
                <c:pt idx="63">
                  <c:v>95.638999999999996</c:v>
                </c:pt>
                <c:pt idx="64">
                  <c:v>95.638999999999996</c:v>
                </c:pt>
                <c:pt idx="65">
                  <c:v>95.638999999999996</c:v>
                </c:pt>
                <c:pt idx="66">
                  <c:v>95.195999999999998</c:v>
                </c:pt>
                <c:pt idx="67">
                  <c:v>94.748999999999995</c:v>
                </c:pt>
                <c:pt idx="68">
                  <c:v>94.748999999999995</c:v>
                </c:pt>
                <c:pt idx="69">
                  <c:v>94.748999999999995</c:v>
                </c:pt>
                <c:pt idx="70">
                  <c:v>94.290999999999997</c:v>
                </c:pt>
                <c:pt idx="71">
                  <c:v>94.290999999999997</c:v>
                </c:pt>
                <c:pt idx="72">
                  <c:v>94.290999999999997</c:v>
                </c:pt>
                <c:pt idx="73">
                  <c:v>94.290999999999997</c:v>
                </c:pt>
                <c:pt idx="74">
                  <c:v>93.772999999999996</c:v>
                </c:pt>
                <c:pt idx="75">
                  <c:v>93.772999999999996</c:v>
                </c:pt>
                <c:pt idx="76">
                  <c:v>93.772999999999996</c:v>
                </c:pt>
                <c:pt idx="77">
                  <c:v>93.772999999999996</c:v>
                </c:pt>
                <c:pt idx="78">
                  <c:v>93.772999999999996</c:v>
                </c:pt>
                <c:pt idx="79">
                  <c:v>93.772999999999996</c:v>
                </c:pt>
                <c:pt idx="80">
                  <c:v>93.772999999999996</c:v>
                </c:pt>
                <c:pt idx="81">
                  <c:v>93.772999999999996</c:v>
                </c:pt>
                <c:pt idx="82">
                  <c:v>93.772999999999996</c:v>
                </c:pt>
                <c:pt idx="83">
                  <c:v>93.772999999999996</c:v>
                </c:pt>
                <c:pt idx="84">
                  <c:v>93.191000000000003</c:v>
                </c:pt>
                <c:pt idx="85">
                  <c:v>93.191000000000003</c:v>
                </c:pt>
                <c:pt idx="86">
                  <c:v>93.191000000000003</c:v>
                </c:pt>
                <c:pt idx="87">
                  <c:v>93.191000000000003</c:v>
                </c:pt>
                <c:pt idx="88">
                  <c:v>93.191000000000003</c:v>
                </c:pt>
                <c:pt idx="89">
                  <c:v>93.191000000000003</c:v>
                </c:pt>
                <c:pt idx="90">
                  <c:v>92.525000000000006</c:v>
                </c:pt>
                <c:pt idx="91">
                  <c:v>92.525000000000006</c:v>
                </c:pt>
                <c:pt idx="92">
                  <c:v>92.525000000000006</c:v>
                </c:pt>
                <c:pt idx="93">
                  <c:v>92.525000000000006</c:v>
                </c:pt>
                <c:pt idx="94">
                  <c:v>92.525000000000006</c:v>
                </c:pt>
                <c:pt idx="95">
                  <c:v>92.525000000000006</c:v>
                </c:pt>
                <c:pt idx="96">
                  <c:v>91.819000000000003</c:v>
                </c:pt>
                <c:pt idx="97">
                  <c:v>91.819000000000003</c:v>
                </c:pt>
                <c:pt idx="98">
                  <c:v>91.819000000000003</c:v>
                </c:pt>
                <c:pt idx="99">
                  <c:v>91.819000000000003</c:v>
                </c:pt>
                <c:pt idx="100">
                  <c:v>91.819000000000003</c:v>
                </c:pt>
                <c:pt idx="101">
                  <c:v>91.819000000000003</c:v>
                </c:pt>
                <c:pt idx="102">
                  <c:v>91.819000000000003</c:v>
                </c:pt>
                <c:pt idx="103">
                  <c:v>91.819000000000003</c:v>
                </c:pt>
                <c:pt idx="104">
                  <c:v>91.819000000000003</c:v>
                </c:pt>
                <c:pt idx="105">
                  <c:v>91.819000000000003</c:v>
                </c:pt>
                <c:pt idx="106">
                  <c:v>91.02</c:v>
                </c:pt>
                <c:pt idx="107">
                  <c:v>90.215000000000003</c:v>
                </c:pt>
                <c:pt idx="108">
                  <c:v>90.215000000000003</c:v>
                </c:pt>
                <c:pt idx="109">
                  <c:v>90.215000000000003</c:v>
                </c:pt>
                <c:pt idx="110">
                  <c:v>90.215000000000003</c:v>
                </c:pt>
                <c:pt idx="111">
                  <c:v>90.215000000000003</c:v>
                </c:pt>
                <c:pt idx="112">
                  <c:v>90.215000000000003</c:v>
                </c:pt>
                <c:pt idx="113">
                  <c:v>90.215000000000003</c:v>
                </c:pt>
                <c:pt idx="114">
                  <c:v>90.215000000000003</c:v>
                </c:pt>
                <c:pt idx="115">
                  <c:v>90.215000000000003</c:v>
                </c:pt>
                <c:pt idx="116">
                  <c:v>90.215000000000003</c:v>
                </c:pt>
                <c:pt idx="117">
                  <c:v>90.215000000000003</c:v>
                </c:pt>
                <c:pt idx="118">
                  <c:v>90.215000000000003</c:v>
                </c:pt>
                <c:pt idx="119">
                  <c:v>90.215000000000003</c:v>
                </c:pt>
                <c:pt idx="120">
                  <c:v>90.215000000000003</c:v>
                </c:pt>
                <c:pt idx="121">
                  <c:v>90.215000000000003</c:v>
                </c:pt>
                <c:pt idx="122">
                  <c:v>90.215000000000003</c:v>
                </c:pt>
                <c:pt idx="123">
                  <c:v>90.215000000000003</c:v>
                </c:pt>
                <c:pt idx="124">
                  <c:v>90.215000000000003</c:v>
                </c:pt>
                <c:pt idx="125">
                  <c:v>90.215000000000003</c:v>
                </c:pt>
                <c:pt idx="126">
                  <c:v>90.215000000000003</c:v>
                </c:pt>
                <c:pt idx="127">
                  <c:v>90.215000000000003</c:v>
                </c:pt>
                <c:pt idx="128">
                  <c:v>90.215000000000003</c:v>
                </c:pt>
                <c:pt idx="129">
                  <c:v>90.215000000000003</c:v>
                </c:pt>
                <c:pt idx="130">
                  <c:v>89.087000000000003</c:v>
                </c:pt>
                <c:pt idx="131">
                  <c:v>89.087000000000003</c:v>
                </c:pt>
                <c:pt idx="132">
                  <c:v>89.087000000000003</c:v>
                </c:pt>
                <c:pt idx="133">
                  <c:v>89.087000000000003</c:v>
                </c:pt>
                <c:pt idx="134">
                  <c:v>89.087000000000003</c:v>
                </c:pt>
                <c:pt idx="135">
                  <c:v>89.087000000000003</c:v>
                </c:pt>
                <c:pt idx="136">
                  <c:v>89.087000000000003</c:v>
                </c:pt>
                <c:pt idx="137">
                  <c:v>89.087000000000003</c:v>
                </c:pt>
                <c:pt idx="138">
                  <c:v>89.087000000000003</c:v>
                </c:pt>
                <c:pt idx="139">
                  <c:v>89.087000000000003</c:v>
                </c:pt>
                <c:pt idx="140">
                  <c:v>89.087000000000003</c:v>
                </c:pt>
                <c:pt idx="141">
                  <c:v>89.087000000000003</c:v>
                </c:pt>
                <c:pt idx="142">
                  <c:v>89.087000000000003</c:v>
                </c:pt>
                <c:pt idx="143">
                  <c:v>89.087000000000003</c:v>
                </c:pt>
                <c:pt idx="144">
                  <c:v>89.087000000000003</c:v>
                </c:pt>
                <c:pt idx="145">
                  <c:v>89.087000000000003</c:v>
                </c:pt>
                <c:pt idx="146">
                  <c:v>89.087000000000003</c:v>
                </c:pt>
                <c:pt idx="147">
                  <c:v>89.087000000000003</c:v>
                </c:pt>
                <c:pt idx="148">
                  <c:v>89.087000000000003</c:v>
                </c:pt>
                <c:pt idx="149">
                  <c:v>89.087000000000003</c:v>
                </c:pt>
                <c:pt idx="150">
                  <c:v>89.087000000000003</c:v>
                </c:pt>
                <c:pt idx="151">
                  <c:v>89.087000000000003</c:v>
                </c:pt>
                <c:pt idx="152">
                  <c:v>89.087000000000003</c:v>
                </c:pt>
                <c:pt idx="153">
                  <c:v>89.087000000000003</c:v>
                </c:pt>
                <c:pt idx="154">
                  <c:v>89.087000000000003</c:v>
                </c:pt>
                <c:pt idx="155">
                  <c:v>89.087000000000003</c:v>
                </c:pt>
                <c:pt idx="156">
                  <c:v>89.087000000000003</c:v>
                </c:pt>
                <c:pt idx="157">
                  <c:v>89.087000000000003</c:v>
                </c:pt>
                <c:pt idx="158">
                  <c:v>89.087000000000003</c:v>
                </c:pt>
                <c:pt idx="159">
                  <c:v>89.087000000000003</c:v>
                </c:pt>
                <c:pt idx="160">
                  <c:v>89.087000000000003</c:v>
                </c:pt>
                <c:pt idx="161">
                  <c:v>89.087000000000003</c:v>
                </c:pt>
                <c:pt idx="162">
                  <c:v>89.087000000000003</c:v>
                </c:pt>
                <c:pt idx="163">
                  <c:v>89.087000000000003</c:v>
                </c:pt>
                <c:pt idx="164">
                  <c:v>89.087000000000003</c:v>
                </c:pt>
                <c:pt idx="165">
                  <c:v>89.087000000000003</c:v>
                </c:pt>
                <c:pt idx="166">
                  <c:v>89.087000000000003</c:v>
                </c:pt>
                <c:pt idx="167">
                  <c:v>89.087000000000003</c:v>
                </c:pt>
                <c:pt idx="168">
                  <c:v>89.087000000000003</c:v>
                </c:pt>
                <c:pt idx="169">
                  <c:v>89.087000000000003</c:v>
                </c:pt>
                <c:pt idx="170">
                  <c:v>89.087000000000003</c:v>
                </c:pt>
                <c:pt idx="171">
                  <c:v>89.087000000000003</c:v>
                </c:pt>
                <c:pt idx="172">
                  <c:v>89.087000000000003</c:v>
                </c:pt>
                <c:pt idx="173">
                  <c:v>89.087000000000003</c:v>
                </c:pt>
                <c:pt idx="174">
                  <c:v>89.087000000000003</c:v>
                </c:pt>
                <c:pt idx="175">
                  <c:v>89.087000000000003</c:v>
                </c:pt>
                <c:pt idx="176">
                  <c:v>89.087000000000003</c:v>
                </c:pt>
                <c:pt idx="177">
                  <c:v>89.087000000000003</c:v>
                </c:pt>
                <c:pt idx="178">
                  <c:v>89.087000000000003</c:v>
                </c:pt>
                <c:pt idx="179">
                  <c:v>89.087000000000003</c:v>
                </c:pt>
                <c:pt idx="180">
                  <c:v>89.087000000000003</c:v>
                </c:pt>
              </c:numCache>
            </c:numRef>
          </c:yVal>
          <c:smooth val="0"/>
          <c:extLst>
            <c:ext xmlns:c16="http://schemas.microsoft.com/office/drawing/2014/chart" uri="{C3380CC4-5D6E-409C-BE32-E72D297353CC}">
              <c16:uniqueId val="{00000003-4212-4EFC-92CB-63EDCB938BD3}"/>
            </c:ext>
          </c:extLst>
        </c:ser>
        <c:dLbls>
          <c:showLegendKey val="0"/>
          <c:showVal val="0"/>
          <c:showCatName val="0"/>
          <c:showSerName val="0"/>
          <c:showPercent val="0"/>
          <c:showBubbleSize val="0"/>
        </c:dLbls>
        <c:axId val="709611240"/>
        <c:axId val="709611632"/>
      </c:scatterChart>
      <c:valAx>
        <c:axId val="709611240"/>
        <c:scaling>
          <c:orientation val="minMax"/>
          <c:max val="12"/>
          <c:min val="0"/>
        </c:scaling>
        <c:delete val="0"/>
        <c:axPos val="b"/>
        <c:title>
          <c:tx>
            <c:rich>
              <a:bodyPr/>
              <a:lstStyle/>
              <a:p>
                <a:pPr>
                  <a:defRPr sz="1700">
                    <a:solidFill>
                      <a:schemeClr val="bg2"/>
                    </a:solidFill>
                  </a:defRPr>
                </a:pPr>
                <a:r>
                  <a:rPr lang="en-US" sz="1700" dirty="0" smtClean="0">
                    <a:solidFill>
                      <a:schemeClr val="bg2"/>
                    </a:solidFill>
                  </a:rPr>
                  <a:t>Years</a:t>
                </a:r>
                <a:endParaRPr lang="en-US" sz="1700" dirty="0">
                  <a:solidFill>
                    <a:schemeClr val="bg2"/>
                  </a:solidFill>
                </a:endParaRPr>
              </a:p>
            </c:rich>
          </c:tx>
          <c:layout/>
          <c:overlay val="0"/>
        </c:title>
        <c:numFmt formatCode="#,##0" sourceLinked="0"/>
        <c:majorTickMark val="out"/>
        <c:minorTickMark val="none"/>
        <c:tickLblPos val="nextTo"/>
        <c:spPr>
          <a:ln>
            <a:solidFill>
              <a:schemeClr val="bg2"/>
            </a:solidFill>
          </a:ln>
        </c:spPr>
        <c:txPr>
          <a:bodyPr rot="0"/>
          <a:lstStyle/>
          <a:p>
            <a:pPr>
              <a:defRPr sz="1500" b="1">
                <a:solidFill>
                  <a:schemeClr val="bg2"/>
                </a:solidFill>
              </a:defRPr>
            </a:pPr>
            <a:endParaRPr lang="en-US"/>
          </a:p>
        </c:txPr>
        <c:crossAx val="709611632"/>
        <c:crosses val="autoZero"/>
        <c:crossBetween val="midCat"/>
        <c:majorUnit val="1"/>
      </c:valAx>
      <c:valAx>
        <c:axId val="709611632"/>
        <c:scaling>
          <c:orientation val="minMax"/>
          <c:max val="100"/>
          <c:min val="50"/>
        </c:scaling>
        <c:delete val="0"/>
        <c:axPos val="l"/>
        <c:majorGridlines>
          <c:spPr>
            <a:ln>
              <a:solidFill>
                <a:schemeClr val="bg2"/>
              </a:solidFill>
              <a:prstDash val="sysDash"/>
            </a:ln>
          </c:spPr>
        </c:majorGridlines>
        <c:title>
          <c:tx>
            <c:rich>
              <a:bodyPr rot="-5400000" vert="horz"/>
              <a:lstStyle/>
              <a:p>
                <a:pPr>
                  <a:defRPr sz="1700">
                    <a:solidFill>
                      <a:schemeClr val="bg2"/>
                    </a:solidFill>
                  </a:defRPr>
                </a:pPr>
                <a:r>
                  <a:rPr lang="en-US" sz="1700" b="1" i="0" u="none" strike="noStrike" baseline="0" dirty="0" smtClean="0">
                    <a:solidFill>
                      <a:schemeClr val="bg2"/>
                    </a:solidFill>
                    <a:effectLst/>
                  </a:rPr>
                  <a:t>Freedom from </a:t>
                </a:r>
                <a:r>
                  <a:rPr lang="en-US" sz="1700" b="1" i="0" baseline="0" dirty="0" smtClean="0">
                    <a:solidFill>
                      <a:schemeClr val="bg2"/>
                    </a:solidFill>
                  </a:rPr>
                  <a:t>Malignancy (%)</a:t>
                </a:r>
                <a:endParaRPr lang="en-US" sz="1700" b="1" i="0" baseline="0" dirty="0">
                  <a:solidFill>
                    <a:schemeClr val="bg2"/>
                  </a:solidFill>
                </a:endParaRPr>
              </a:p>
            </c:rich>
          </c:tx>
          <c:layout/>
          <c:overlay val="0"/>
        </c:title>
        <c:numFmt formatCode="General" sourceLinked="1"/>
        <c:majorTickMark val="out"/>
        <c:minorTickMark val="none"/>
        <c:tickLblPos val="nextTo"/>
        <c:spPr>
          <a:ln>
            <a:solidFill>
              <a:schemeClr val="bg2"/>
            </a:solidFill>
          </a:ln>
        </c:spPr>
        <c:txPr>
          <a:bodyPr/>
          <a:lstStyle/>
          <a:p>
            <a:pPr>
              <a:defRPr sz="1500" b="1">
                <a:solidFill>
                  <a:schemeClr val="bg2"/>
                </a:solidFill>
              </a:defRPr>
            </a:pPr>
            <a:endParaRPr lang="en-US"/>
          </a:p>
        </c:txPr>
        <c:crossAx val="709611240"/>
        <c:crosses val="autoZero"/>
        <c:crossBetween val="midCat"/>
        <c:majorUnit val="10"/>
      </c:valAx>
      <c:spPr>
        <a:noFill/>
        <a:ln>
          <a:solidFill>
            <a:schemeClr val="bg2"/>
          </a:solidFill>
        </a:ln>
      </c:spPr>
    </c:plotArea>
    <c:legend>
      <c:legendPos val="r"/>
      <c:layout>
        <c:manualLayout>
          <c:xMode val="edge"/>
          <c:yMode val="edge"/>
          <c:x val="0.13391230507951213"/>
          <c:y val="0.57191809357163692"/>
          <c:w val="0.2177213877677055"/>
          <c:h val="0.25350976961213184"/>
        </c:manualLayout>
      </c:layout>
      <c:overlay val="1"/>
      <c:spPr>
        <a:solidFill>
          <a:schemeClr val="tx1"/>
        </a:solidFill>
        <a:ln>
          <a:solidFill>
            <a:schemeClr val="bg2"/>
          </a:solidFill>
        </a:ln>
      </c:spPr>
      <c:txPr>
        <a:bodyPr/>
        <a:lstStyle/>
        <a:p>
          <a:pPr>
            <a:defRPr sz="1500" b="1">
              <a:solidFill>
                <a:schemeClr val="bg2"/>
              </a:solidFill>
            </a:defRPr>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2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0564885141569696"/>
          <c:y val="0.17508228138149398"/>
          <c:w val="0.86853006759110862"/>
          <c:h val="0.64806794983960325"/>
        </c:manualLayout>
      </c:layout>
      <c:lineChart>
        <c:grouping val="standard"/>
        <c:varyColors val="0"/>
        <c:ser>
          <c:idx val="0"/>
          <c:order val="0"/>
          <c:tx>
            <c:strRef>
              <c:f>Sheet1!$A$2</c:f>
              <c:strCache>
                <c:ptCount val="1"/>
                <c:pt idx="0">
                  <c:v>OB/BOS</c:v>
                </c:pt>
              </c:strCache>
            </c:strRef>
          </c:tx>
          <c:spPr>
            <a:ln w="41275">
              <a:solidFill>
                <a:srgbClr val="FF0000"/>
              </a:solidFill>
            </a:ln>
          </c:spPr>
          <c:marker>
            <c:symbol val="diamond"/>
            <c:size val="9"/>
            <c:spPr>
              <a:solidFill>
                <a:srgbClr val="FF0000"/>
              </a:solidFill>
              <a:ln>
                <a:solidFill>
                  <a:srgbClr val="FF0000"/>
                </a:solidFill>
              </a:ln>
            </c:spPr>
          </c:marker>
          <c:cat>
            <c:strRef>
              <c:f>Sheet1!$B$1:$F$1</c:f>
              <c:strCache>
                <c:ptCount val="5"/>
                <c:pt idx="0">
                  <c:v>0-30 Days (N=480)</c:v>
                </c:pt>
                <c:pt idx="1">
                  <c:v>31 Days - 1 Year (N=366)</c:v>
                </c:pt>
                <c:pt idx="2">
                  <c:v>&gt;1-3 Years (N=297)</c:v>
                </c:pt>
                <c:pt idx="3">
                  <c:v>&gt;3-5 Years (N=177)</c:v>
                </c:pt>
                <c:pt idx="4">
                  <c:v>&gt;5 Years
(N=561)</c:v>
                </c:pt>
              </c:strCache>
            </c:strRef>
          </c:cat>
          <c:val>
            <c:numRef>
              <c:f>Sheet1!$B$2:$F$2</c:f>
              <c:numCache>
                <c:formatCode>General</c:formatCode>
                <c:ptCount val="5"/>
                <c:pt idx="0">
                  <c:v>0</c:v>
                </c:pt>
                <c:pt idx="1">
                  <c:v>3.8</c:v>
                </c:pt>
                <c:pt idx="2">
                  <c:v>23.6</c:v>
                </c:pt>
                <c:pt idx="3">
                  <c:v>21.5</c:v>
                </c:pt>
                <c:pt idx="4">
                  <c:v>20.9</c:v>
                </c:pt>
              </c:numCache>
            </c:numRef>
          </c:val>
          <c:smooth val="0"/>
          <c:extLst>
            <c:ext xmlns:c16="http://schemas.microsoft.com/office/drawing/2014/chart" uri="{C3380CC4-5D6E-409C-BE32-E72D297353CC}">
              <c16:uniqueId val="{00000000-97FC-482D-B3D7-080CE63B48EE}"/>
            </c:ext>
          </c:extLst>
        </c:ser>
        <c:ser>
          <c:idx val="1"/>
          <c:order val="1"/>
          <c:tx>
            <c:strRef>
              <c:f>Sheet1!$A$3</c:f>
              <c:strCache>
                <c:ptCount val="1"/>
                <c:pt idx="0">
                  <c:v>Graft Failure</c:v>
                </c:pt>
              </c:strCache>
            </c:strRef>
          </c:tx>
          <c:spPr>
            <a:ln w="41275">
              <a:solidFill>
                <a:schemeClr val="bg1">
                  <a:lumMod val="50000"/>
                  <a:lumOff val="50000"/>
                </a:schemeClr>
              </a:solidFill>
              <a:prstDash val="solid"/>
            </a:ln>
          </c:spPr>
          <c:marker>
            <c:symbol val="diamond"/>
            <c:size val="9"/>
            <c:spPr>
              <a:solidFill>
                <a:schemeClr val="bg1">
                  <a:lumMod val="50000"/>
                  <a:lumOff val="50000"/>
                </a:schemeClr>
              </a:solidFill>
              <a:ln>
                <a:noFill/>
              </a:ln>
            </c:spPr>
          </c:marker>
          <c:cat>
            <c:strRef>
              <c:f>Sheet1!$B$1:$F$1</c:f>
              <c:strCache>
                <c:ptCount val="5"/>
                <c:pt idx="0">
                  <c:v>0-30 Days (N=480)</c:v>
                </c:pt>
                <c:pt idx="1">
                  <c:v>31 Days - 1 Year (N=366)</c:v>
                </c:pt>
                <c:pt idx="2">
                  <c:v>&gt;1-3 Years (N=297)</c:v>
                </c:pt>
                <c:pt idx="3">
                  <c:v>&gt;3-5 Years (N=177)</c:v>
                </c:pt>
                <c:pt idx="4">
                  <c:v>&gt;5 Years
(N=561)</c:v>
                </c:pt>
              </c:strCache>
            </c:strRef>
          </c:cat>
          <c:val>
            <c:numRef>
              <c:f>Sheet1!$B$3:$F$3</c:f>
              <c:numCache>
                <c:formatCode>General</c:formatCode>
                <c:ptCount val="5"/>
                <c:pt idx="0">
                  <c:v>26.9</c:v>
                </c:pt>
                <c:pt idx="1">
                  <c:v>20.8</c:v>
                </c:pt>
                <c:pt idx="2">
                  <c:v>14.8</c:v>
                </c:pt>
                <c:pt idx="3">
                  <c:v>18.100000000000001</c:v>
                </c:pt>
                <c:pt idx="4">
                  <c:v>14.6</c:v>
                </c:pt>
              </c:numCache>
            </c:numRef>
          </c:val>
          <c:smooth val="0"/>
          <c:extLst>
            <c:ext xmlns:c16="http://schemas.microsoft.com/office/drawing/2014/chart" uri="{C3380CC4-5D6E-409C-BE32-E72D297353CC}">
              <c16:uniqueId val="{00000001-97FC-482D-B3D7-080CE63B48EE}"/>
            </c:ext>
          </c:extLst>
        </c:ser>
        <c:ser>
          <c:idx val="2"/>
          <c:order val="2"/>
          <c:tx>
            <c:strRef>
              <c:f>Sheet1!$A$4</c:f>
              <c:strCache>
                <c:ptCount val="1"/>
                <c:pt idx="0">
                  <c:v>Infection (non-CMV)</c:v>
                </c:pt>
              </c:strCache>
            </c:strRef>
          </c:tx>
          <c:spPr>
            <a:ln w="41275">
              <a:solidFill>
                <a:srgbClr val="00B050"/>
              </a:solidFill>
            </a:ln>
          </c:spPr>
          <c:marker>
            <c:symbol val="diamond"/>
            <c:size val="9"/>
            <c:spPr>
              <a:solidFill>
                <a:srgbClr val="00B050"/>
              </a:solidFill>
              <a:ln>
                <a:noFill/>
              </a:ln>
            </c:spPr>
          </c:marker>
          <c:cat>
            <c:strRef>
              <c:f>Sheet1!$B$1:$F$1</c:f>
              <c:strCache>
                <c:ptCount val="5"/>
                <c:pt idx="0">
                  <c:v>0-30 Days (N=480)</c:v>
                </c:pt>
                <c:pt idx="1">
                  <c:v>31 Days - 1 Year (N=366)</c:v>
                </c:pt>
                <c:pt idx="2">
                  <c:v>&gt;1-3 Years (N=297)</c:v>
                </c:pt>
                <c:pt idx="3">
                  <c:v>&gt;3-5 Years (N=177)</c:v>
                </c:pt>
                <c:pt idx="4">
                  <c:v>&gt;5 Years
(N=561)</c:v>
                </c:pt>
              </c:strCache>
            </c:strRef>
          </c:cat>
          <c:val>
            <c:numRef>
              <c:f>Sheet1!$B$4:$F$4</c:f>
              <c:numCache>
                <c:formatCode>General</c:formatCode>
                <c:ptCount val="5"/>
                <c:pt idx="0">
                  <c:v>16.899999999999999</c:v>
                </c:pt>
                <c:pt idx="1">
                  <c:v>35.5</c:v>
                </c:pt>
                <c:pt idx="2">
                  <c:v>28.3</c:v>
                </c:pt>
                <c:pt idx="3">
                  <c:v>25.4</c:v>
                </c:pt>
                <c:pt idx="4">
                  <c:v>20.9</c:v>
                </c:pt>
              </c:numCache>
            </c:numRef>
          </c:val>
          <c:smooth val="0"/>
          <c:extLst>
            <c:ext xmlns:c16="http://schemas.microsoft.com/office/drawing/2014/chart" uri="{C3380CC4-5D6E-409C-BE32-E72D297353CC}">
              <c16:uniqueId val="{00000002-97FC-482D-B3D7-080CE63B48EE}"/>
            </c:ext>
          </c:extLst>
        </c:ser>
        <c:ser>
          <c:idx val="3"/>
          <c:order val="3"/>
          <c:tx>
            <c:strRef>
              <c:f>Sheet1!$A$5</c:f>
              <c:strCache>
                <c:ptCount val="1"/>
                <c:pt idx="0">
                  <c:v>Cardiovascular</c:v>
                </c:pt>
              </c:strCache>
            </c:strRef>
          </c:tx>
          <c:spPr>
            <a:ln w="41275">
              <a:solidFill>
                <a:srgbClr val="00B0F0"/>
              </a:solidFill>
            </a:ln>
          </c:spPr>
          <c:marker>
            <c:symbol val="diamond"/>
            <c:size val="9"/>
            <c:spPr>
              <a:solidFill>
                <a:srgbClr val="00B0F0"/>
              </a:solidFill>
              <a:ln>
                <a:noFill/>
              </a:ln>
            </c:spPr>
          </c:marker>
          <c:cat>
            <c:strRef>
              <c:f>Sheet1!$B$1:$F$1</c:f>
              <c:strCache>
                <c:ptCount val="5"/>
                <c:pt idx="0">
                  <c:v>0-30 Days (N=480)</c:v>
                </c:pt>
                <c:pt idx="1">
                  <c:v>31 Days - 1 Year (N=366)</c:v>
                </c:pt>
                <c:pt idx="2">
                  <c:v>&gt;1-3 Years (N=297)</c:v>
                </c:pt>
                <c:pt idx="3">
                  <c:v>&gt;3-5 Years (N=177)</c:v>
                </c:pt>
                <c:pt idx="4">
                  <c:v>&gt;5 Years
(N=561)</c:v>
                </c:pt>
              </c:strCache>
            </c:strRef>
          </c:cat>
          <c:val>
            <c:numRef>
              <c:f>Sheet1!$B$5:$F$5</c:f>
              <c:numCache>
                <c:formatCode>General</c:formatCode>
                <c:ptCount val="5"/>
                <c:pt idx="0">
                  <c:v>8.1</c:v>
                </c:pt>
                <c:pt idx="1">
                  <c:v>4.0999999999999996</c:v>
                </c:pt>
                <c:pt idx="2">
                  <c:v>7.4</c:v>
                </c:pt>
                <c:pt idx="3">
                  <c:v>10.7</c:v>
                </c:pt>
                <c:pt idx="4">
                  <c:v>9.8000000000000007</c:v>
                </c:pt>
              </c:numCache>
            </c:numRef>
          </c:val>
          <c:smooth val="0"/>
          <c:extLst>
            <c:ext xmlns:c16="http://schemas.microsoft.com/office/drawing/2014/chart" uri="{C3380CC4-5D6E-409C-BE32-E72D297353CC}">
              <c16:uniqueId val="{00000003-97FC-482D-B3D7-080CE63B48EE}"/>
            </c:ext>
          </c:extLst>
        </c:ser>
        <c:ser>
          <c:idx val="4"/>
          <c:order val="4"/>
          <c:tx>
            <c:strRef>
              <c:f>Sheet1!$A$6</c:f>
              <c:strCache>
                <c:ptCount val="1"/>
                <c:pt idx="0">
                  <c:v>Technical</c:v>
                </c:pt>
              </c:strCache>
            </c:strRef>
          </c:tx>
          <c:spPr>
            <a:ln w="41275">
              <a:solidFill>
                <a:srgbClr val="9933FF"/>
              </a:solidFill>
            </a:ln>
          </c:spPr>
          <c:marker>
            <c:symbol val="diamond"/>
            <c:size val="9"/>
            <c:spPr>
              <a:solidFill>
                <a:srgbClr val="9933FF"/>
              </a:solidFill>
              <a:ln>
                <a:solidFill>
                  <a:srgbClr val="9966FF"/>
                </a:solidFill>
              </a:ln>
            </c:spPr>
          </c:marker>
          <c:cat>
            <c:strRef>
              <c:f>Sheet1!$B$1:$F$1</c:f>
              <c:strCache>
                <c:ptCount val="5"/>
                <c:pt idx="0">
                  <c:v>0-30 Days (N=480)</c:v>
                </c:pt>
                <c:pt idx="1">
                  <c:v>31 Days - 1 Year (N=366)</c:v>
                </c:pt>
                <c:pt idx="2">
                  <c:v>&gt;1-3 Years (N=297)</c:v>
                </c:pt>
                <c:pt idx="3">
                  <c:v>&gt;3-5 Years (N=177)</c:v>
                </c:pt>
                <c:pt idx="4">
                  <c:v>&gt;5 Years
(N=561)</c:v>
                </c:pt>
              </c:strCache>
            </c:strRef>
          </c:cat>
          <c:val>
            <c:numRef>
              <c:f>Sheet1!$B$6:$F$6</c:f>
              <c:numCache>
                <c:formatCode>General</c:formatCode>
                <c:ptCount val="5"/>
                <c:pt idx="0">
                  <c:v>23.5</c:v>
                </c:pt>
                <c:pt idx="1">
                  <c:v>3.3</c:v>
                </c:pt>
                <c:pt idx="2">
                  <c:v>1</c:v>
                </c:pt>
                <c:pt idx="3">
                  <c:v>1.7</c:v>
                </c:pt>
                <c:pt idx="4">
                  <c:v>1.2</c:v>
                </c:pt>
              </c:numCache>
            </c:numRef>
          </c:val>
          <c:smooth val="0"/>
          <c:extLst>
            <c:ext xmlns:c16="http://schemas.microsoft.com/office/drawing/2014/chart" uri="{C3380CC4-5D6E-409C-BE32-E72D297353CC}">
              <c16:uniqueId val="{00000004-97FC-482D-B3D7-080CE63B48EE}"/>
            </c:ext>
          </c:extLst>
        </c:ser>
        <c:dLbls>
          <c:showLegendKey val="0"/>
          <c:showVal val="0"/>
          <c:showCatName val="0"/>
          <c:showSerName val="0"/>
          <c:showPercent val="0"/>
          <c:showBubbleSize val="0"/>
        </c:dLbls>
        <c:marker val="1"/>
        <c:smooth val="0"/>
        <c:axId val="515174712"/>
        <c:axId val="515175104"/>
      </c:lineChart>
      <c:catAx>
        <c:axId val="515174712"/>
        <c:scaling>
          <c:orientation val="minMax"/>
        </c:scaling>
        <c:delete val="0"/>
        <c:axPos val="b"/>
        <c:numFmt formatCode="General" sourceLinked="1"/>
        <c:majorTickMark val="out"/>
        <c:minorTickMark val="none"/>
        <c:tickLblPos val="nextTo"/>
        <c:spPr>
          <a:ln>
            <a:solidFill>
              <a:schemeClr val="bg2"/>
            </a:solidFill>
          </a:ln>
        </c:spPr>
        <c:txPr>
          <a:bodyPr rot="0"/>
          <a:lstStyle/>
          <a:p>
            <a:pPr>
              <a:defRPr sz="1500" b="1">
                <a:solidFill>
                  <a:schemeClr val="bg2"/>
                </a:solidFill>
              </a:defRPr>
            </a:pPr>
            <a:endParaRPr lang="en-US"/>
          </a:p>
        </c:txPr>
        <c:crossAx val="515175104"/>
        <c:crosses val="autoZero"/>
        <c:auto val="1"/>
        <c:lblAlgn val="ctr"/>
        <c:lblOffset val="100"/>
        <c:noMultiLvlLbl val="0"/>
      </c:catAx>
      <c:valAx>
        <c:axId val="515175104"/>
        <c:scaling>
          <c:orientation val="minMax"/>
          <c:max val="40"/>
          <c:min val="0"/>
        </c:scaling>
        <c:delete val="0"/>
        <c:axPos val="l"/>
        <c:majorGridlines>
          <c:spPr>
            <a:ln>
              <a:solidFill>
                <a:schemeClr val="bg2"/>
              </a:solidFill>
              <a:prstDash val="sysDash"/>
            </a:ln>
          </c:spPr>
        </c:majorGridlines>
        <c:title>
          <c:tx>
            <c:rich>
              <a:bodyPr rot="-5400000" vert="horz"/>
              <a:lstStyle/>
              <a:p>
                <a:pPr>
                  <a:defRPr sz="1700">
                    <a:solidFill>
                      <a:schemeClr val="bg2"/>
                    </a:solidFill>
                  </a:defRPr>
                </a:pPr>
                <a:r>
                  <a:rPr lang="en-US" sz="1700" b="1" i="0" baseline="0" dirty="0" smtClean="0">
                    <a:solidFill>
                      <a:schemeClr val="bg2"/>
                    </a:solidFill>
                  </a:rPr>
                  <a:t>% of Deaths</a:t>
                </a:r>
                <a:endParaRPr lang="en-US" sz="1700" b="1" i="0" baseline="0" dirty="0">
                  <a:solidFill>
                    <a:schemeClr val="bg2"/>
                  </a:solidFill>
                </a:endParaRPr>
              </a:p>
            </c:rich>
          </c:tx>
          <c:layout>
            <c:manualLayout>
              <c:xMode val="edge"/>
              <c:yMode val="edge"/>
              <c:x val="1.5476854110050425E-2"/>
              <c:y val="0.32582317331302302"/>
            </c:manualLayout>
          </c:layout>
          <c:overlay val="0"/>
        </c:title>
        <c:numFmt formatCode="General" sourceLinked="1"/>
        <c:majorTickMark val="out"/>
        <c:minorTickMark val="none"/>
        <c:tickLblPos val="nextTo"/>
        <c:spPr>
          <a:ln>
            <a:solidFill>
              <a:schemeClr val="bg2"/>
            </a:solidFill>
          </a:ln>
        </c:spPr>
        <c:txPr>
          <a:bodyPr/>
          <a:lstStyle/>
          <a:p>
            <a:pPr>
              <a:defRPr sz="1500" b="1">
                <a:solidFill>
                  <a:schemeClr val="bg2"/>
                </a:solidFill>
              </a:defRPr>
            </a:pPr>
            <a:endParaRPr lang="en-US"/>
          </a:p>
        </c:txPr>
        <c:crossAx val="515174712"/>
        <c:crosses val="autoZero"/>
        <c:crossBetween val="between"/>
        <c:majorUnit val="10"/>
      </c:valAx>
      <c:spPr>
        <a:noFill/>
        <a:ln>
          <a:solidFill>
            <a:schemeClr val="bg2"/>
          </a:solidFill>
        </a:ln>
      </c:spPr>
    </c:plotArea>
    <c:legend>
      <c:legendPos val="r"/>
      <c:layout>
        <c:manualLayout>
          <c:xMode val="edge"/>
          <c:yMode val="edge"/>
          <c:x val="0.10786089238845144"/>
          <c:y val="3.0480773236678742E-2"/>
          <c:w val="0.86650742186638441"/>
          <c:h val="0.13070928633920759"/>
        </c:manualLayout>
      </c:layout>
      <c:overlay val="1"/>
      <c:spPr>
        <a:noFill/>
        <a:ln>
          <a:solidFill>
            <a:schemeClr val="bg2"/>
          </a:solidFill>
        </a:ln>
      </c:spPr>
      <c:txPr>
        <a:bodyPr/>
        <a:lstStyle/>
        <a:p>
          <a:pPr>
            <a:defRPr sz="1500" b="1">
              <a:solidFill>
                <a:schemeClr val="bg2"/>
              </a:solidFill>
            </a:defRPr>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2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2334796645994445"/>
          <c:y val="3.3590508847684365E-2"/>
          <c:w val="0.85083095254687302"/>
          <c:h val="0.77074260114041093"/>
        </c:manualLayout>
      </c:layout>
      <c:scatterChart>
        <c:scatterStyle val="smoothMarker"/>
        <c:varyColors val="0"/>
        <c:ser>
          <c:idx val="0"/>
          <c:order val="0"/>
          <c:tx>
            <c:strRef>
              <c:f>Microsoft_Excel_Worksheet1!$B$1</c:f>
              <c:strCache>
                <c:ptCount val="1"/>
                <c:pt idx="0">
                  <c:v>yhat</c:v>
                </c:pt>
              </c:strCache>
            </c:strRef>
          </c:tx>
          <c:spPr>
            <a:ln w="38100">
              <a:solidFill>
                <a:srgbClr val="009900"/>
              </a:solidFill>
            </a:ln>
          </c:spPr>
          <c:marker>
            <c:symbol val="none"/>
          </c:marker>
          <c:xVal>
            <c:numRef>
              <c:f>Microsoft_Excel_Worksheet1!$A$2:$A$10002</c:f>
              <c:numCache>
                <c:formatCode>General</c:formatCode>
                <c:ptCount val="10001"/>
                <c:pt idx="0">
                  <c:v>0</c:v>
                </c:pt>
                <c:pt idx="1">
                  <c:v>1</c:v>
                </c:pt>
                <c:pt idx="2">
                  <c:v>2</c:v>
                </c:pt>
                <c:pt idx="3">
                  <c:v>3</c:v>
                </c:pt>
                <c:pt idx="4">
                  <c:v>4</c:v>
                </c:pt>
                <c:pt idx="5">
                  <c:v>5</c:v>
                </c:pt>
                <c:pt idx="6">
                  <c:v>6</c:v>
                </c:pt>
                <c:pt idx="7">
                  <c:v>7</c:v>
                </c:pt>
                <c:pt idx="8">
                  <c:v>8</c:v>
                </c:pt>
                <c:pt idx="9">
                  <c:v>9</c:v>
                </c:pt>
                <c:pt idx="10">
                  <c:v>10</c:v>
                </c:pt>
                <c:pt idx="11">
                  <c:v>11</c:v>
                </c:pt>
                <c:pt idx="12">
                  <c:v>12</c:v>
                </c:pt>
                <c:pt idx="13">
                  <c:v>13</c:v>
                </c:pt>
                <c:pt idx="14">
                  <c:v>14</c:v>
                </c:pt>
                <c:pt idx="15">
                  <c:v>15</c:v>
                </c:pt>
                <c:pt idx="16">
                  <c:v>16</c:v>
                </c:pt>
                <c:pt idx="17">
                  <c:v>17</c:v>
                </c:pt>
                <c:pt idx="18">
                  <c:v>18</c:v>
                </c:pt>
                <c:pt idx="19">
                  <c:v>19</c:v>
                </c:pt>
                <c:pt idx="20">
                  <c:v>20</c:v>
                </c:pt>
                <c:pt idx="21">
                  <c:v>21</c:v>
                </c:pt>
                <c:pt idx="22">
                  <c:v>22</c:v>
                </c:pt>
                <c:pt idx="23">
                  <c:v>23</c:v>
                </c:pt>
                <c:pt idx="24">
                  <c:v>24</c:v>
                </c:pt>
                <c:pt idx="25">
                  <c:v>25</c:v>
                </c:pt>
                <c:pt idx="26">
                  <c:v>26</c:v>
                </c:pt>
                <c:pt idx="27">
                  <c:v>27</c:v>
                </c:pt>
                <c:pt idx="28">
                  <c:v>28</c:v>
                </c:pt>
                <c:pt idx="29">
                  <c:v>29</c:v>
                </c:pt>
                <c:pt idx="30">
                  <c:v>30</c:v>
                </c:pt>
                <c:pt idx="31">
                  <c:v>31</c:v>
                </c:pt>
                <c:pt idx="32">
                  <c:v>32</c:v>
                </c:pt>
                <c:pt idx="33">
                  <c:v>33</c:v>
                </c:pt>
                <c:pt idx="34">
                  <c:v>34</c:v>
                </c:pt>
                <c:pt idx="35">
                  <c:v>35</c:v>
                </c:pt>
                <c:pt idx="36">
                  <c:v>36</c:v>
                </c:pt>
                <c:pt idx="37">
                  <c:v>37</c:v>
                </c:pt>
                <c:pt idx="38">
                  <c:v>38</c:v>
                </c:pt>
                <c:pt idx="39">
                  <c:v>39</c:v>
                </c:pt>
                <c:pt idx="40">
                  <c:v>40</c:v>
                </c:pt>
                <c:pt idx="41">
                  <c:v>41</c:v>
                </c:pt>
                <c:pt idx="42">
                  <c:v>42</c:v>
                </c:pt>
                <c:pt idx="43">
                  <c:v>43</c:v>
                </c:pt>
                <c:pt idx="44">
                  <c:v>44</c:v>
                </c:pt>
                <c:pt idx="45">
                  <c:v>45</c:v>
                </c:pt>
                <c:pt idx="46">
                  <c:v>46</c:v>
                </c:pt>
                <c:pt idx="47">
                  <c:v>47</c:v>
                </c:pt>
                <c:pt idx="48">
                  <c:v>48</c:v>
                </c:pt>
                <c:pt idx="49">
                  <c:v>49</c:v>
                </c:pt>
                <c:pt idx="50">
                  <c:v>50</c:v>
                </c:pt>
                <c:pt idx="51">
                  <c:v>51</c:v>
                </c:pt>
                <c:pt idx="52">
                  <c:v>52</c:v>
                </c:pt>
                <c:pt idx="53">
                  <c:v>53</c:v>
                </c:pt>
                <c:pt idx="54">
                  <c:v>54</c:v>
                </c:pt>
                <c:pt idx="55">
                  <c:v>55</c:v>
                </c:pt>
                <c:pt idx="56">
                  <c:v>56</c:v>
                </c:pt>
                <c:pt idx="57">
                  <c:v>57</c:v>
                </c:pt>
                <c:pt idx="58">
                  <c:v>58</c:v>
                </c:pt>
                <c:pt idx="59">
                  <c:v>59</c:v>
                </c:pt>
                <c:pt idx="60">
                  <c:v>60</c:v>
                </c:pt>
                <c:pt idx="61">
                  <c:v>61</c:v>
                </c:pt>
                <c:pt idx="62">
                  <c:v>62</c:v>
                </c:pt>
                <c:pt idx="63">
                  <c:v>63</c:v>
                </c:pt>
                <c:pt idx="64">
                  <c:v>64</c:v>
                </c:pt>
                <c:pt idx="65">
                  <c:v>65</c:v>
                </c:pt>
                <c:pt idx="66">
                  <c:v>66</c:v>
                </c:pt>
                <c:pt idx="67">
                  <c:v>67</c:v>
                </c:pt>
                <c:pt idx="68">
                  <c:v>68</c:v>
                </c:pt>
                <c:pt idx="69">
                  <c:v>69</c:v>
                </c:pt>
                <c:pt idx="70">
                  <c:v>70</c:v>
                </c:pt>
              </c:numCache>
            </c:numRef>
          </c:xVal>
          <c:yVal>
            <c:numRef>
              <c:f>Microsoft_Excel_Worksheet1!$B$2:$B$10002</c:f>
              <c:numCache>
                <c:formatCode>General</c:formatCode>
                <c:ptCount val="10001"/>
                <c:pt idx="0">
                  <c:v>2.2744209082256899</c:v>
                </c:pt>
                <c:pt idx="1">
                  <c:v>2.2197807949314301</c:v>
                </c:pt>
                <c:pt idx="2">
                  <c:v>2.1664533419148002</c:v>
                </c:pt>
                <c:pt idx="3">
                  <c:v>2.1144070141569</c:v>
                </c:pt>
                <c:pt idx="4">
                  <c:v>2.0636110342281802</c:v>
                </c:pt>
                <c:pt idx="5">
                  <c:v>2.01403536408827</c:v>
                </c:pt>
                <c:pt idx="6">
                  <c:v>1.9656506873231201</c:v>
                </c:pt>
                <c:pt idx="7">
                  <c:v>1.9184283918087599</c:v>
                </c:pt>
                <c:pt idx="8">
                  <c:v>1.8723405527917001</c:v>
                </c:pt>
                <c:pt idx="9">
                  <c:v>1.82735991637565</c:v>
                </c:pt>
                <c:pt idx="10">
                  <c:v>1.7834598834050499</c:v>
                </c:pt>
                <c:pt idx="11">
                  <c:v>1.74061449373572</c:v>
                </c:pt>
                <c:pt idx="12">
                  <c:v>1.69879841088343</c:v>
                </c:pt>
                <c:pt idx="13">
                  <c:v>1.6579869070412601</c:v>
                </c:pt>
                <c:pt idx="14">
                  <c:v>1.6181558484568599</c:v>
                </c:pt>
                <c:pt idx="15">
                  <c:v>1.5792816811610599</c:v>
                </c:pt>
                <c:pt idx="16">
                  <c:v>1.5413414170392801</c:v>
                </c:pt>
                <c:pt idx="17">
                  <c:v>1.50431262023761</c:v>
                </c:pt>
                <c:pt idx="18">
                  <c:v>1.46817339389543</c:v>
                </c:pt>
                <c:pt idx="19">
                  <c:v>1.43290236719676</c:v>
                </c:pt>
                <c:pt idx="20">
                  <c:v>1.39847868273269</c:v>
                </c:pt>
                <c:pt idx="21">
                  <c:v>1.36488198416746</c:v>
                </c:pt>
                <c:pt idx="22">
                  <c:v>1.33209240420077</c:v>
                </c:pt>
                <c:pt idx="23">
                  <c:v>1.3000905528193001</c:v>
                </c:pt>
                <c:pt idx="24">
                  <c:v>1.2688964929978399</c:v>
                </c:pt>
                <c:pt idx="25">
                  <c:v>1.2386792308057299</c:v>
                </c:pt>
                <c:pt idx="26">
                  <c:v>1.20962747478615</c:v>
                </c:pt>
                <c:pt idx="27">
                  <c:v>1.18191058370735</c:v>
                </c:pt>
                <c:pt idx="28">
                  <c:v>1.1556806906597901</c:v>
                </c:pt>
                <c:pt idx="29">
                  <c:v>1.1310750247909001</c:v>
                </c:pt>
                <c:pt idx="30">
                  <c:v>1.1082183912330501</c:v>
                </c:pt>
                <c:pt idx="31">
                  <c:v>1.08722578064813</c:v>
                </c:pt>
                <c:pt idx="32">
                  <c:v>1.06820509099835</c:v>
                </c:pt>
                <c:pt idx="33">
                  <c:v>1.05125995559217</c:v>
                </c:pt>
                <c:pt idx="34">
                  <c:v>1.0364926831785699</c:v>
                </c:pt>
                <c:pt idx="35">
                  <c:v>1.02400732800075</c:v>
                </c:pt>
                <c:pt idx="36">
                  <c:v>1.0139129205045401</c:v>
                </c:pt>
                <c:pt idx="37">
                  <c:v>1.0063269031665201</c:v>
                </c:pt>
                <c:pt idx="38">
                  <c:v>1.0013788311263101</c:v>
                </c:pt>
                <c:pt idx="39">
                  <c:v>0.99921441458054705</c:v>
                </c:pt>
                <c:pt idx="40">
                  <c:v>1</c:v>
                </c:pt>
                <c:pt idx="41">
                  <c:v>1.0038593107268301</c:v>
                </c:pt>
                <c:pt idx="42">
                  <c:v>1.01067045817569</c:v>
                </c:pt>
                <c:pt idx="43">
                  <c:v>1.02026488509753</c:v>
                </c:pt>
                <c:pt idx="44">
                  <c:v>1.0324897171210301</c:v>
                </c:pt>
                <c:pt idx="45">
                  <c:v>1.0472026613102601</c:v>
                </c:pt>
                <c:pt idx="46">
                  <c:v>1.0642673169518999</c:v>
                </c:pt>
                <c:pt idx="47">
                  <c:v>1.08354880859225</c:v>
                </c:pt>
                <c:pt idx="48">
                  <c:v>1.1049096768323701</c:v>
                </c:pt>
                <c:pt idx="49">
                  <c:v>1.12820598526156</c:v>
                </c:pt>
                <c:pt idx="50">
                  <c:v>1.1532836229810799</c:v>
                </c:pt>
                <c:pt idx="51">
                  <c:v>1.1799748020097001</c:v>
                </c:pt>
                <c:pt idx="52">
                  <c:v>1.20809476781979</c:v>
                </c:pt>
                <c:pt idx="53">
                  <c:v>1.2374387594705401</c:v>
                </c:pt>
                <c:pt idx="54">
                  <c:v>1.2677792732322699</c:v>
                </c:pt>
                <c:pt idx="55">
                  <c:v>1.2989121612527801</c:v>
                </c:pt>
                <c:pt idx="56">
                  <c:v>1.33080958040024</c:v>
                </c:pt>
                <c:pt idx="57">
                  <c:v>1.36349030528509</c:v>
                </c:pt>
                <c:pt idx="58">
                  <c:v>1.3969735715663301</c:v>
                </c:pt>
                <c:pt idx="59">
                  <c:v>1.4312790872735699</c:v>
                </c:pt>
                <c:pt idx="60">
                  <c:v>1.46642704440697</c:v>
                </c:pt>
                <c:pt idx="61">
                  <c:v>1.5024381308221699</c:v>
                </c:pt>
                <c:pt idx="62">
                  <c:v>1.539333542407</c:v>
                </c:pt>
                <c:pt idx="63">
                  <c:v>1.57713499555726</c:v>
                </c:pt>
                <c:pt idx="64">
                  <c:v>1.6158647399588399</c:v>
                </c:pt>
                <c:pt idx="65">
                  <c:v>1.65554557168372</c:v>
                </c:pt>
                <c:pt idx="66">
                  <c:v>1.6962008466076099</c:v>
                </c:pt>
                <c:pt idx="67">
                  <c:v>1.7378544941570699</c:v>
                </c:pt>
                <c:pt idx="68">
                  <c:v>1.78053103139417</c:v>
                </c:pt>
                <c:pt idx="69">
                  <c:v>1.8242555774471301</c:v>
                </c:pt>
                <c:pt idx="70">
                  <c:v>1.86905386829522</c:v>
                </c:pt>
              </c:numCache>
            </c:numRef>
          </c:yVal>
          <c:smooth val="0"/>
          <c:extLst>
            <c:ext xmlns:c16="http://schemas.microsoft.com/office/drawing/2014/chart" uri="{C3380CC4-5D6E-409C-BE32-E72D297353CC}">
              <c16:uniqueId val="{00000000-D400-4852-92CE-136F71B02D63}"/>
            </c:ext>
          </c:extLst>
        </c:ser>
        <c:ser>
          <c:idx val="1"/>
          <c:order val="1"/>
          <c:tx>
            <c:strRef>
              <c:f>Microsoft_Excel_Worksheet1!$C$1</c:f>
              <c:strCache>
                <c:ptCount val="1"/>
                <c:pt idx="0">
                  <c:v>lower</c:v>
                </c:pt>
              </c:strCache>
            </c:strRef>
          </c:tx>
          <c:spPr>
            <a:ln w="41275">
              <a:solidFill>
                <a:srgbClr val="009900"/>
              </a:solidFill>
              <a:prstDash val="sysDash"/>
            </a:ln>
          </c:spPr>
          <c:marker>
            <c:symbol val="none"/>
          </c:marker>
          <c:xVal>
            <c:numRef>
              <c:f>Microsoft_Excel_Worksheet1!$A$2:$A$10002</c:f>
              <c:numCache>
                <c:formatCode>General</c:formatCode>
                <c:ptCount val="10001"/>
                <c:pt idx="0">
                  <c:v>0</c:v>
                </c:pt>
                <c:pt idx="1">
                  <c:v>1</c:v>
                </c:pt>
                <c:pt idx="2">
                  <c:v>2</c:v>
                </c:pt>
                <c:pt idx="3">
                  <c:v>3</c:v>
                </c:pt>
                <c:pt idx="4">
                  <c:v>4</c:v>
                </c:pt>
                <c:pt idx="5">
                  <c:v>5</c:v>
                </c:pt>
                <c:pt idx="6">
                  <c:v>6</c:v>
                </c:pt>
                <c:pt idx="7">
                  <c:v>7</c:v>
                </c:pt>
                <c:pt idx="8">
                  <c:v>8</c:v>
                </c:pt>
                <c:pt idx="9">
                  <c:v>9</c:v>
                </c:pt>
                <c:pt idx="10">
                  <c:v>10</c:v>
                </c:pt>
                <c:pt idx="11">
                  <c:v>11</c:v>
                </c:pt>
                <c:pt idx="12">
                  <c:v>12</c:v>
                </c:pt>
                <c:pt idx="13">
                  <c:v>13</c:v>
                </c:pt>
                <c:pt idx="14">
                  <c:v>14</c:v>
                </c:pt>
                <c:pt idx="15">
                  <c:v>15</c:v>
                </c:pt>
                <c:pt idx="16">
                  <c:v>16</c:v>
                </c:pt>
                <c:pt idx="17">
                  <c:v>17</c:v>
                </c:pt>
                <c:pt idx="18">
                  <c:v>18</c:v>
                </c:pt>
                <c:pt idx="19">
                  <c:v>19</c:v>
                </c:pt>
                <c:pt idx="20">
                  <c:v>20</c:v>
                </c:pt>
                <c:pt idx="21">
                  <c:v>21</c:v>
                </c:pt>
                <c:pt idx="22">
                  <c:v>22</c:v>
                </c:pt>
                <c:pt idx="23">
                  <c:v>23</c:v>
                </c:pt>
                <c:pt idx="24">
                  <c:v>24</c:v>
                </c:pt>
                <c:pt idx="25">
                  <c:v>25</c:v>
                </c:pt>
                <c:pt idx="26">
                  <c:v>26</c:v>
                </c:pt>
                <c:pt idx="27">
                  <c:v>27</c:v>
                </c:pt>
                <c:pt idx="28">
                  <c:v>28</c:v>
                </c:pt>
                <c:pt idx="29">
                  <c:v>29</c:v>
                </c:pt>
                <c:pt idx="30">
                  <c:v>30</c:v>
                </c:pt>
                <c:pt idx="31">
                  <c:v>31</c:v>
                </c:pt>
                <c:pt idx="32">
                  <c:v>32</c:v>
                </c:pt>
                <c:pt idx="33">
                  <c:v>33</c:v>
                </c:pt>
                <c:pt idx="34">
                  <c:v>34</c:v>
                </c:pt>
                <c:pt idx="35">
                  <c:v>35</c:v>
                </c:pt>
                <c:pt idx="36">
                  <c:v>36</c:v>
                </c:pt>
                <c:pt idx="37">
                  <c:v>37</c:v>
                </c:pt>
                <c:pt idx="38">
                  <c:v>38</c:v>
                </c:pt>
                <c:pt idx="39">
                  <c:v>39</c:v>
                </c:pt>
                <c:pt idx="40">
                  <c:v>40</c:v>
                </c:pt>
                <c:pt idx="41">
                  <c:v>41</c:v>
                </c:pt>
                <c:pt idx="42">
                  <c:v>42</c:v>
                </c:pt>
                <c:pt idx="43">
                  <c:v>43</c:v>
                </c:pt>
                <c:pt idx="44">
                  <c:v>44</c:v>
                </c:pt>
                <c:pt idx="45">
                  <c:v>45</c:v>
                </c:pt>
                <c:pt idx="46">
                  <c:v>46</c:v>
                </c:pt>
                <c:pt idx="47">
                  <c:v>47</c:v>
                </c:pt>
                <c:pt idx="48">
                  <c:v>48</c:v>
                </c:pt>
                <c:pt idx="49">
                  <c:v>49</c:v>
                </c:pt>
                <c:pt idx="50">
                  <c:v>50</c:v>
                </c:pt>
                <c:pt idx="51">
                  <c:v>51</c:v>
                </c:pt>
                <c:pt idx="52">
                  <c:v>52</c:v>
                </c:pt>
                <c:pt idx="53">
                  <c:v>53</c:v>
                </c:pt>
                <c:pt idx="54">
                  <c:v>54</c:v>
                </c:pt>
                <c:pt idx="55">
                  <c:v>55</c:v>
                </c:pt>
                <c:pt idx="56">
                  <c:v>56</c:v>
                </c:pt>
                <c:pt idx="57">
                  <c:v>57</c:v>
                </c:pt>
                <c:pt idx="58">
                  <c:v>58</c:v>
                </c:pt>
                <c:pt idx="59">
                  <c:v>59</c:v>
                </c:pt>
                <c:pt idx="60">
                  <c:v>60</c:v>
                </c:pt>
                <c:pt idx="61">
                  <c:v>61</c:v>
                </c:pt>
                <c:pt idx="62">
                  <c:v>62</c:v>
                </c:pt>
                <c:pt idx="63">
                  <c:v>63</c:v>
                </c:pt>
                <c:pt idx="64">
                  <c:v>64</c:v>
                </c:pt>
                <c:pt idx="65">
                  <c:v>65</c:v>
                </c:pt>
                <c:pt idx="66">
                  <c:v>66</c:v>
                </c:pt>
                <c:pt idx="67">
                  <c:v>67</c:v>
                </c:pt>
                <c:pt idx="68">
                  <c:v>68</c:v>
                </c:pt>
                <c:pt idx="69">
                  <c:v>69</c:v>
                </c:pt>
                <c:pt idx="70">
                  <c:v>70</c:v>
                </c:pt>
              </c:numCache>
            </c:numRef>
          </c:xVal>
          <c:yVal>
            <c:numRef>
              <c:f>Microsoft_Excel_Worksheet1!$C$2:$C$10002</c:f>
              <c:numCache>
                <c:formatCode>General</c:formatCode>
                <c:ptCount val="10001"/>
                <c:pt idx="0">
                  <c:v>1.1370907512790001</c:v>
                </c:pt>
                <c:pt idx="1">
                  <c:v>1.13201100862607</c:v>
                </c:pt>
                <c:pt idx="2">
                  <c:v>1.12695121248568</c:v>
                </c:pt>
                <c:pt idx="3">
                  <c:v>1.12191104156857</c:v>
                </c:pt>
                <c:pt idx="4">
                  <c:v>1.1168901463301799</c:v>
                </c:pt>
                <c:pt idx="5">
                  <c:v>1.11188814419541</c:v>
                </c:pt>
                <c:pt idx="6">
                  <c:v>1.1069046137991601</c:v>
                </c:pt>
                <c:pt idx="7">
                  <c:v>1.1019390879978299</c:v>
                </c:pt>
                <c:pt idx="8">
                  <c:v>1.0969910453348599</c:v>
                </c:pt>
                <c:pt idx="9">
                  <c:v>1.0920598995467401</c:v>
                </c:pt>
                <c:pt idx="10">
                  <c:v>1.0871449865646501</c:v>
                </c:pt>
                <c:pt idx="11">
                  <c:v>1.0822455482869799</c:v>
                </c:pt>
                <c:pt idx="12">
                  <c:v>1.0773607121486</c:v>
                </c:pt>
                <c:pt idx="13">
                  <c:v>1.0724894651625201</c:v>
                </c:pt>
                <c:pt idx="14">
                  <c:v>1.06763062061184</c:v>
                </c:pt>
                <c:pt idx="15">
                  <c:v>1.06278277485174</c:v>
                </c:pt>
                <c:pt idx="16">
                  <c:v>1.0579442506293699</c:v>
                </c:pt>
                <c:pt idx="17">
                  <c:v>1.0531130217631799</c:v>
                </c:pt>
                <c:pt idx="18">
                  <c:v>1.0482866116473799</c:v>
                </c:pt>
                <c:pt idx="19">
                  <c:v>1.0434619543728101</c:v>
                </c:pt>
                <c:pt idx="20">
                  <c:v>1.0386352014454101</c:v>
                </c:pt>
                <c:pt idx="21">
                  <c:v>1.0338014476767701</c:v>
                </c:pt>
                <c:pt idx="22">
                  <c:v>1.0289543341802201</c:v>
                </c:pt>
                <c:pt idx="23">
                  <c:v>1.02408545962499</c:v>
                </c:pt>
                <c:pt idx="24">
                  <c:v>1.0191955748977199</c:v>
                </c:pt>
                <c:pt idx="25">
                  <c:v>1.0143310377649399</c:v>
                </c:pt>
                <c:pt idx="26">
                  <c:v>1.0095495344955601</c:v>
                </c:pt>
                <c:pt idx="27">
                  <c:v>1.00490883961241</c:v>
                </c:pt>
                <c:pt idx="28">
                  <c:v>1.0004676221879401</c:v>
                </c:pt>
                <c:pt idx="29">
                  <c:v>0.99628659983732204</c:v>
                </c:pt>
                <c:pt idx="30">
                  <c:v>0.992430221990932</c:v>
                </c:pt>
                <c:pt idx="31">
                  <c:v>0.98896916675243096</c:v>
                </c:pt>
                <c:pt idx="32">
                  <c:v>0.98598409198211701</c:v>
                </c:pt>
                <c:pt idx="33">
                  <c:v>0.98357130496659195</c:v>
                </c:pt>
                <c:pt idx="34">
                  <c:v>0.98185129518321401</c:v>
                </c:pt>
                <c:pt idx="35">
                  <c:v>0.98098131743285999</c:v>
                </c:pt>
                <c:pt idx="36">
                  <c:v>0.98117312693421399</c:v>
                </c:pt>
                <c:pt idx="37">
                  <c:v>0.982715941152145</c:v>
                </c:pt>
                <c:pt idx="38">
                  <c:v>0.98600196286973796</c:v>
                </c:pt>
                <c:pt idx="39">
                  <c:v>0.99154750583925699</c:v>
                </c:pt>
                <c:pt idx="40">
                  <c:v>1</c:v>
                </c:pt>
                <c:pt idx="41">
                  <c:v>0.99574444748795199</c:v>
                </c:pt>
                <c:pt idx="42">
                  <c:v>0.99359230968761902</c:v>
                </c:pt>
                <c:pt idx="43">
                  <c:v>0.99306114676358004</c:v>
                </c:pt>
                <c:pt idx="44">
                  <c:v>0.99380023500461401</c:v>
                </c:pt>
                <c:pt idx="45">
                  <c:v>0.99555412062771098</c:v>
                </c:pt>
                <c:pt idx="46">
                  <c:v>0.99813246907584396</c:v>
                </c:pt>
                <c:pt idx="47">
                  <c:v>1.0013881020175599</c:v>
                </c:pt>
                <c:pt idx="48">
                  <c:v>1.0052019976640401</c:v>
                </c:pt>
                <c:pt idx="49">
                  <c:v>1.0094733349446099</c:v>
                </c:pt>
                <c:pt idx="50">
                  <c:v>1.01411293161106</c:v>
                </c:pt>
                <c:pt idx="51">
                  <c:v>1.01903889303029</c:v>
                </c:pt>
                <c:pt idx="52">
                  <c:v>1.0241736863901001</c:v>
                </c:pt>
                <c:pt idx="53">
                  <c:v>1.02944213643409</c:v>
                </c:pt>
                <c:pt idx="54">
                  <c:v>1.0347700229841701</c:v>
                </c:pt>
                <c:pt idx="55">
                  <c:v>1.0400972746315</c:v>
                </c:pt>
                <c:pt idx="56">
                  <c:v>1.0454191250357401</c:v>
                </c:pt>
                <c:pt idx="57">
                  <c:v>1.0507424888897601</c:v>
                </c:pt>
                <c:pt idx="58">
                  <c:v>1.05607242919455</c:v>
                </c:pt>
                <c:pt idx="59">
                  <c:v>1.0614127470957799</c:v>
                </c:pt>
                <c:pt idx="60">
                  <c:v>1.0667663603336399</c:v>
                </c:pt>
                <c:pt idx="61">
                  <c:v>1.07213555352881</c:v>
                </c:pt>
                <c:pt idx="62">
                  <c:v>1.0775221481450701</c:v>
                </c:pt>
                <c:pt idx="63">
                  <c:v>1.08292762062755</c:v>
                </c:pt>
                <c:pt idx="64">
                  <c:v>1.0883531862342399</c:v>
                </c:pt>
                <c:pt idx="65">
                  <c:v>1.09379985963195</c:v>
                </c:pt>
                <c:pt idx="66">
                  <c:v>1.0992684994297199</c:v>
                </c:pt>
                <c:pt idx="67">
                  <c:v>1.1047598414017701</c:v>
                </c:pt>
                <c:pt idx="68">
                  <c:v>1.11027452361198</c:v>
                </c:pt>
                <c:pt idx="69">
                  <c:v>1.1158131056512499</c:v>
                </c:pt>
                <c:pt idx="70">
                  <c:v>1.1213760835353499</c:v>
                </c:pt>
              </c:numCache>
            </c:numRef>
          </c:yVal>
          <c:smooth val="0"/>
          <c:extLst>
            <c:ext xmlns:c16="http://schemas.microsoft.com/office/drawing/2014/chart" uri="{C3380CC4-5D6E-409C-BE32-E72D297353CC}">
              <c16:uniqueId val="{00000001-D400-4852-92CE-136F71B02D63}"/>
            </c:ext>
          </c:extLst>
        </c:ser>
        <c:ser>
          <c:idx val="2"/>
          <c:order val="2"/>
          <c:tx>
            <c:strRef>
              <c:f>Microsoft_Excel_Worksheet1!$D$1</c:f>
              <c:strCache>
                <c:ptCount val="1"/>
                <c:pt idx="0">
                  <c:v>upper</c:v>
                </c:pt>
              </c:strCache>
            </c:strRef>
          </c:tx>
          <c:spPr>
            <a:ln w="41275">
              <a:solidFill>
                <a:srgbClr val="009900"/>
              </a:solidFill>
              <a:prstDash val="sysDash"/>
            </a:ln>
          </c:spPr>
          <c:marker>
            <c:symbol val="none"/>
          </c:marker>
          <c:xVal>
            <c:numRef>
              <c:f>Microsoft_Excel_Worksheet1!$A$2:$A$10002</c:f>
              <c:numCache>
                <c:formatCode>General</c:formatCode>
                <c:ptCount val="10001"/>
                <c:pt idx="0">
                  <c:v>0</c:v>
                </c:pt>
                <c:pt idx="1">
                  <c:v>1</c:v>
                </c:pt>
                <c:pt idx="2">
                  <c:v>2</c:v>
                </c:pt>
                <c:pt idx="3">
                  <c:v>3</c:v>
                </c:pt>
                <c:pt idx="4">
                  <c:v>4</c:v>
                </c:pt>
                <c:pt idx="5">
                  <c:v>5</c:v>
                </c:pt>
                <c:pt idx="6">
                  <c:v>6</c:v>
                </c:pt>
                <c:pt idx="7">
                  <c:v>7</c:v>
                </c:pt>
                <c:pt idx="8">
                  <c:v>8</c:v>
                </c:pt>
                <c:pt idx="9">
                  <c:v>9</c:v>
                </c:pt>
                <c:pt idx="10">
                  <c:v>10</c:v>
                </c:pt>
                <c:pt idx="11">
                  <c:v>11</c:v>
                </c:pt>
                <c:pt idx="12">
                  <c:v>12</c:v>
                </c:pt>
                <c:pt idx="13">
                  <c:v>13</c:v>
                </c:pt>
                <c:pt idx="14">
                  <c:v>14</c:v>
                </c:pt>
                <c:pt idx="15">
                  <c:v>15</c:v>
                </c:pt>
                <c:pt idx="16">
                  <c:v>16</c:v>
                </c:pt>
                <c:pt idx="17">
                  <c:v>17</c:v>
                </c:pt>
                <c:pt idx="18">
                  <c:v>18</c:v>
                </c:pt>
                <c:pt idx="19">
                  <c:v>19</c:v>
                </c:pt>
                <c:pt idx="20">
                  <c:v>20</c:v>
                </c:pt>
                <c:pt idx="21">
                  <c:v>21</c:v>
                </c:pt>
                <c:pt idx="22">
                  <c:v>22</c:v>
                </c:pt>
                <c:pt idx="23">
                  <c:v>23</c:v>
                </c:pt>
                <c:pt idx="24">
                  <c:v>24</c:v>
                </c:pt>
                <c:pt idx="25">
                  <c:v>25</c:v>
                </c:pt>
                <c:pt idx="26">
                  <c:v>26</c:v>
                </c:pt>
                <c:pt idx="27">
                  <c:v>27</c:v>
                </c:pt>
                <c:pt idx="28">
                  <c:v>28</c:v>
                </c:pt>
                <c:pt idx="29">
                  <c:v>29</c:v>
                </c:pt>
                <c:pt idx="30">
                  <c:v>30</c:v>
                </c:pt>
                <c:pt idx="31">
                  <c:v>31</c:v>
                </c:pt>
                <c:pt idx="32">
                  <c:v>32</c:v>
                </c:pt>
                <c:pt idx="33">
                  <c:v>33</c:v>
                </c:pt>
                <c:pt idx="34">
                  <c:v>34</c:v>
                </c:pt>
                <c:pt idx="35">
                  <c:v>35</c:v>
                </c:pt>
                <c:pt idx="36">
                  <c:v>36</c:v>
                </c:pt>
                <c:pt idx="37">
                  <c:v>37</c:v>
                </c:pt>
                <c:pt idx="38">
                  <c:v>38</c:v>
                </c:pt>
                <c:pt idx="39">
                  <c:v>39</c:v>
                </c:pt>
                <c:pt idx="40">
                  <c:v>40</c:v>
                </c:pt>
                <c:pt idx="41">
                  <c:v>41</c:v>
                </c:pt>
                <c:pt idx="42">
                  <c:v>42</c:v>
                </c:pt>
                <c:pt idx="43">
                  <c:v>43</c:v>
                </c:pt>
                <c:pt idx="44">
                  <c:v>44</c:v>
                </c:pt>
                <c:pt idx="45">
                  <c:v>45</c:v>
                </c:pt>
                <c:pt idx="46">
                  <c:v>46</c:v>
                </c:pt>
                <c:pt idx="47">
                  <c:v>47</c:v>
                </c:pt>
                <c:pt idx="48">
                  <c:v>48</c:v>
                </c:pt>
                <c:pt idx="49">
                  <c:v>49</c:v>
                </c:pt>
                <c:pt idx="50">
                  <c:v>50</c:v>
                </c:pt>
                <c:pt idx="51">
                  <c:v>51</c:v>
                </c:pt>
                <c:pt idx="52">
                  <c:v>52</c:v>
                </c:pt>
                <c:pt idx="53">
                  <c:v>53</c:v>
                </c:pt>
                <c:pt idx="54">
                  <c:v>54</c:v>
                </c:pt>
                <c:pt idx="55">
                  <c:v>55</c:v>
                </c:pt>
                <c:pt idx="56">
                  <c:v>56</c:v>
                </c:pt>
                <c:pt idx="57">
                  <c:v>57</c:v>
                </c:pt>
                <c:pt idx="58">
                  <c:v>58</c:v>
                </c:pt>
                <c:pt idx="59">
                  <c:v>59</c:v>
                </c:pt>
                <c:pt idx="60">
                  <c:v>60</c:v>
                </c:pt>
                <c:pt idx="61">
                  <c:v>61</c:v>
                </c:pt>
                <c:pt idx="62">
                  <c:v>62</c:v>
                </c:pt>
                <c:pt idx="63">
                  <c:v>63</c:v>
                </c:pt>
                <c:pt idx="64">
                  <c:v>64</c:v>
                </c:pt>
                <c:pt idx="65">
                  <c:v>65</c:v>
                </c:pt>
                <c:pt idx="66">
                  <c:v>66</c:v>
                </c:pt>
                <c:pt idx="67">
                  <c:v>67</c:v>
                </c:pt>
                <c:pt idx="68">
                  <c:v>68</c:v>
                </c:pt>
                <c:pt idx="69">
                  <c:v>69</c:v>
                </c:pt>
                <c:pt idx="70">
                  <c:v>70</c:v>
                </c:pt>
              </c:numCache>
            </c:numRef>
          </c:xVal>
          <c:yVal>
            <c:numRef>
              <c:f>Microsoft_Excel_Worksheet1!$D$2:$D$10002</c:f>
              <c:numCache>
                <c:formatCode>General</c:formatCode>
                <c:ptCount val="10001"/>
                <c:pt idx="0">
                  <c:v>4.5493206781917701</c:v>
                </c:pt>
                <c:pt idx="1">
                  <c:v>4.3528081794247697</c:v>
                </c:pt>
                <c:pt idx="2">
                  <c:v>4.1647943856783796</c:v>
                </c:pt>
                <c:pt idx="3">
                  <c:v>3.98491222197551</c:v>
                </c:pt>
                <c:pt idx="4">
                  <c:v>3.8128105208740601</c:v>
                </c:pt>
                <c:pt idx="5">
                  <c:v>3.64815334076025</c:v>
                </c:pt>
                <c:pt idx="6">
                  <c:v>3.4906193148047699</c:v>
                </c:pt>
                <c:pt idx="7">
                  <c:v>3.3399010295433</c:v>
                </c:pt>
                <c:pt idx="8">
                  <c:v>3.1957044321708299</c:v>
                </c:pt>
                <c:pt idx="9">
                  <c:v>3.0577482657887001</c:v>
                </c:pt>
                <c:pt idx="10">
                  <c:v>2.92576353202546</c:v>
                </c:pt>
                <c:pt idx="11">
                  <c:v>2.7994929806811801</c:v>
                </c:pt>
                <c:pt idx="12">
                  <c:v>2.6786906263405799</c:v>
                </c:pt>
                <c:pt idx="13">
                  <c:v>2.5631212922950999</c:v>
                </c:pt>
                <c:pt idx="14">
                  <c:v>2.4525601826543402</c:v>
                </c:pt>
                <c:pt idx="15">
                  <c:v>2.3467924842861998</c:v>
                </c:pt>
                <c:pt idx="16">
                  <c:v>2.2456130013158302</c:v>
                </c:pt>
                <c:pt idx="17">
                  <c:v>2.1488258265170801</c:v>
                </c:pt>
                <c:pt idx="18">
                  <c:v>2.05624405634163</c:v>
                </c:pt>
                <c:pt idx="19">
                  <c:v>1.9676895600397599</c:v>
                </c:pt>
                <c:pt idx="20">
                  <c:v>1.88299281916891</c:v>
                </c:pt>
                <c:pt idx="21">
                  <c:v>1.80199286322471</c:v>
                </c:pt>
                <c:pt idx="22">
                  <c:v>1.72453734279968</c:v>
                </c:pt>
                <c:pt idx="23">
                  <c:v>1.65048280848449</c:v>
                </c:pt>
                <c:pt idx="24">
                  <c:v>1.5797736465876999</c:v>
                </c:pt>
                <c:pt idx="25">
                  <c:v>1.51264841526522</c:v>
                </c:pt>
                <c:pt idx="26">
                  <c:v>1.4493579341687799</c:v>
                </c:pt>
                <c:pt idx="27">
                  <c:v>1.3900889044007501</c:v>
                </c:pt>
                <c:pt idx="28">
                  <c:v>1.3349735954903399</c:v>
                </c:pt>
                <c:pt idx="29">
                  <c:v>1.2840990854585801</c:v>
                </c:pt>
                <c:pt idx="30">
                  <c:v>1.23751572196518</c:v>
                </c:pt>
                <c:pt idx="31">
                  <c:v>1.19524444021605</c:v>
                </c:pt>
                <c:pt idx="32">
                  <c:v>1.1572824812425899</c:v>
                </c:pt>
                <c:pt idx="33">
                  <c:v>1.1236068891509501</c:v>
                </c:pt>
                <c:pt idx="34">
                  <c:v>1.09417494029199</c:v>
                </c:pt>
                <c:pt idx="35">
                  <c:v>1.0689204668477399</c:v>
                </c:pt>
                <c:pt idx="36">
                  <c:v>1.0477451757960601</c:v>
                </c:pt>
                <c:pt idx="37">
                  <c:v>1.03050514765174</c:v>
                </c:pt>
                <c:pt idx="38">
                  <c:v>1.0169955042578001</c:v>
                </c:pt>
                <c:pt idx="39">
                  <c:v>1.0069406058971</c:v>
                </c:pt>
                <c:pt idx="40">
                  <c:v>1</c:v>
                </c:pt>
                <c:pt idx="41">
                  <c:v>1.0120403064011501</c:v>
                </c:pt>
                <c:pt idx="42">
                  <c:v>1.0280421507591999</c:v>
                </c:pt>
                <c:pt idx="43">
                  <c:v>1.0482138377435599</c:v>
                </c:pt>
                <c:pt idx="44">
                  <c:v>1.07268541343795</c:v>
                </c:pt>
                <c:pt idx="45">
                  <c:v>1.1015306864119501</c:v>
                </c:pt>
                <c:pt idx="46">
                  <c:v>1.1347841664550899</c:v>
                </c:pt>
                <c:pt idx="47">
                  <c:v>1.1724505396421101</c:v>
                </c:pt>
                <c:pt idx="48">
                  <c:v>1.2145075286308999</c:v>
                </c:pt>
                <c:pt idx="49">
                  <c:v>1.26090378132658</c:v>
                </c:pt>
                <c:pt idx="50">
                  <c:v>1.31155325366315</c:v>
                </c:pt>
                <c:pt idx="51">
                  <c:v>1.3663271764215501</c:v>
                </c:pt>
                <c:pt idx="52">
                  <c:v>1.42504439181388</c:v>
                </c:pt>
                <c:pt idx="53">
                  <c:v>1.4874606636407399</c:v>
                </c:pt>
                <c:pt idx="54">
                  <c:v>1.5532574871101801</c:v>
                </c:pt>
                <c:pt idx="55">
                  <c:v>1.6221298178558401</c:v>
                </c:pt>
                <c:pt idx="56">
                  <c:v>1.6941091825008601</c:v>
                </c:pt>
                <c:pt idx="57">
                  <c:v>1.76932581699518</c:v>
                </c:pt>
                <c:pt idx="58">
                  <c:v>1.84791791330373</c:v>
                </c:pt>
                <c:pt idx="59">
                  <c:v>1.93003130146299</c:v>
                </c:pt>
                <c:pt idx="60">
                  <c:v>2.0158193551356498</c:v>
                </c:pt>
                <c:pt idx="61">
                  <c:v>2.1054430379803102</c:v>
                </c:pt>
                <c:pt idx="62">
                  <c:v>2.1990710435589702</c:v>
                </c:pt>
                <c:pt idx="63">
                  <c:v>2.29688000087208</c:v>
                </c:pt>
                <c:pt idx="64">
                  <c:v>2.3990547286184798</c:v>
                </c:pt>
                <c:pt idx="65">
                  <c:v>2.50578852775116</c:v>
                </c:pt>
                <c:pt idx="66">
                  <c:v>2.6172835058267898</c:v>
                </c:pt>
                <c:pt idx="67">
                  <c:v>2.73375092909769</c:v>
                </c:pt>
                <c:pt idx="68">
                  <c:v>2.8554115998662102</c:v>
                </c:pt>
                <c:pt idx="69">
                  <c:v>2.9824962576547298</c:v>
                </c:pt>
                <c:pt idx="70">
                  <c:v>3.1152460034423499</c:v>
                </c:pt>
              </c:numCache>
            </c:numRef>
          </c:yVal>
          <c:smooth val="1"/>
          <c:extLst>
            <c:ext xmlns:c16="http://schemas.microsoft.com/office/drawing/2014/chart" uri="{C3380CC4-5D6E-409C-BE32-E72D297353CC}">
              <c16:uniqueId val="{00000002-D400-4852-92CE-136F71B02D63}"/>
            </c:ext>
          </c:extLst>
        </c:ser>
        <c:dLbls>
          <c:showLegendKey val="0"/>
          <c:showVal val="0"/>
          <c:showCatName val="0"/>
          <c:showSerName val="0"/>
          <c:showPercent val="0"/>
          <c:showBubbleSize val="0"/>
        </c:dLbls>
        <c:axId val="515175888"/>
        <c:axId val="427473888"/>
      </c:scatterChart>
      <c:valAx>
        <c:axId val="515175888"/>
        <c:scaling>
          <c:orientation val="minMax"/>
          <c:max val="60"/>
          <c:min val="20"/>
        </c:scaling>
        <c:delete val="0"/>
        <c:axPos val="b"/>
        <c:title>
          <c:tx>
            <c:rich>
              <a:bodyPr/>
              <a:lstStyle/>
              <a:p>
                <a:pPr>
                  <a:defRPr sz="1700">
                    <a:solidFill>
                      <a:schemeClr val="bg2"/>
                    </a:solidFill>
                  </a:defRPr>
                </a:pPr>
                <a:r>
                  <a:rPr lang="en-US" sz="1700" dirty="0" smtClean="0">
                    <a:solidFill>
                      <a:schemeClr val="bg2"/>
                    </a:solidFill>
                  </a:rPr>
                  <a:t>Recipient age (years)</a:t>
                </a:r>
                <a:endParaRPr lang="en-US" sz="1700" dirty="0">
                  <a:solidFill>
                    <a:schemeClr val="bg2"/>
                  </a:solidFill>
                </a:endParaRPr>
              </a:p>
            </c:rich>
          </c:tx>
          <c:layout>
            <c:manualLayout>
              <c:xMode val="edge"/>
              <c:yMode val="edge"/>
              <c:x val="0.45092920353982302"/>
              <c:y val="0.88582020997375333"/>
            </c:manualLayout>
          </c:layout>
          <c:overlay val="0"/>
        </c:title>
        <c:numFmt formatCode="#,##0" sourceLinked="0"/>
        <c:majorTickMark val="out"/>
        <c:minorTickMark val="none"/>
        <c:tickLblPos val="nextTo"/>
        <c:spPr>
          <a:ln>
            <a:solidFill>
              <a:schemeClr val="bg2"/>
            </a:solidFill>
          </a:ln>
        </c:spPr>
        <c:txPr>
          <a:bodyPr rot="0"/>
          <a:lstStyle/>
          <a:p>
            <a:pPr>
              <a:defRPr sz="1500" b="1">
                <a:solidFill>
                  <a:schemeClr val="bg2"/>
                </a:solidFill>
              </a:defRPr>
            </a:pPr>
            <a:endParaRPr lang="en-US"/>
          </a:p>
        </c:txPr>
        <c:crossAx val="427473888"/>
        <c:crosses val="autoZero"/>
        <c:crossBetween val="midCat"/>
        <c:majorUnit val="10"/>
      </c:valAx>
      <c:valAx>
        <c:axId val="427473888"/>
        <c:scaling>
          <c:orientation val="minMax"/>
          <c:max val="2.5"/>
          <c:min val="0"/>
        </c:scaling>
        <c:delete val="0"/>
        <c:axPos val="l"/>
        <c:majorGridlines>
          <c:spPr>
            <a:ln>
              <a:solidFill>
                <a:schemeClr val="bg2"/>
              </a:solidFill>
              <a:prstDash val="sysDash"/>
            </a:ln>
          </c:spPr>
        </c:majorGridlines>
        <c:title>
          <c:tx>
            <c:rich>
              <a:bodyPr rot="-5400000" vert="horz"/>
              <a:lstStyle/>
              <a:p>
                <a:pPr>
                  <a:defRPr sz="1700">
                    <a:solidFill>
                      <a:schemeClr val="bg2"/>
                    </a:solidFill>
                  </a:defRPr>
                </a:pPr>
                <a:r>
                  <a:rPr lang="en-US" sz="1700" b="1" i="0" baseline="0" dirty="0" smtClean="0">
                    <a:solidFill>
                      <a:schemeClr val="bg2"/>
                    </a:solidFill>
                  </a:rPr>
                  <a:t>Hazard Ratio of 1 Year Mortality</a:t>
                </a:r>
                <a:endParaRPr lang="en-US" sz="1700" b="1" i="0" baseline="0" dirty="0">
                  <a:solidFill>
                    <a:schemeClr val="bg2"/>
                  </a:solidFill>
                </a:endParaRPr>
              </a:p>
            </c:rich>
          </c:tx>
          <c:layout>
            <c:manualLayout>
              <c:xMode val="edge"/>
              <c:yMode val="edge"/>
              <c:x val="1.8920864980373063E-2"/>
              <c:y val="6.587037507408347E-2"/>
            </c:manualLayout>
          </c:layout>
          <c:overlay val="0"/>
        </c:title>
        <c:numFmt formatCode="#,##0.0" sourceLinked="0"/>
        <c:majorTickMark val="out"/>
        <c:minorTickMark val="none"/>
        <c:tickLblPos val="nextTo"/>
        <c:spPr>
          <a:ln>
            <a:solidFill>
              <a:schemeClr val="bg2"/>
            </a:solidFill>
          </a:ln>
        </c:spPr>
        <c:txPr>
          <a:bodyPr/>
          <a:lstStyle/>
          <a:p>
            <a:pPr>
              <a:defRPr sz="1500" b="1">
                <a:solidFill>
                  <a:schemeClr val="bg2"/>
                </a:solidFill>
              </a:defRPr>
            </a:pPr>
            <a:endParaRPr lang="en-US"/>
          </a:p>
        </c:txPr>
        <c:crossAx val="515175888"/>
        <c:crossesAt val="20"/>
        <c:crossBetween val="midCat"/>
        <c:majorUnit val="0.5"/>
      </c:valAx>
      <c:spPr>
        <a:noFill/>
        <a:ln>
          <a:solidFill>
            <a:schemeClr val="bg2"/>
          </a:solidFill>
        </a:ln>
      </c:spPr>
    </c:plotArea>
    <c:plotVisOnly val="1"/>
    <c:dispBlanksAs val="gap"/>
    <c:showDLblsOverMax val="0"/>
  </c:chart>
  <c:txPr>
    <a:bodyPr/>
    <a:lstStyle/>
    <a:p>
      <a:pPr>
        <a:defRPr sz="1800"/>
      </a:pPr>
      <a:endParaRPr lang="en-US"/>
    </a:p>
  </c:txPr>
  <c:externalData r:id="rId1">
    <c:autoUpdate val="0"/>
  </c:externalData>
</c:chartSpace>
</file>

<file path=ppt/charts/chart2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2334796645994445"/>
          <c:y val="3.3590508847684365E-2"/>
          <c:w val="0.85083095254687302"/>
          <c:h val="0.77074260114041093"/>
        </c:manualLayout>
      </c:layout>
      <c:scatterChart>
        <c:scatterStyle val="smoothMarker"/>
        <c:varyColors val="0"/>
        <c:ser>
          <c:idx val="0"/>
          <c:order val="0"/>
          <c:tx>
            <c:strRef>
              <c:f>Microsoft_Excel_Worksheet2!$B$1</c:f>
              <c:strCache>
                <c:ptCount val="1"/>
                <c:pt idx="0">
                  <c:v>yhat</c:v>
                </c:pt>
              </c:strCache>
            </c:strRef>
          </c:tx>
          <c:spPr>
            <a:ln w="38100">
              <a:solidFill>
                <a:srgbClr val="009900"/>
              </a:solidFill>
            </a:ln>
          </c:spPr>
          <c:marker>
            <c:symbol val="none"/>
          </c:marker>
          <c:xVal>
            <c:numRef>
              <c:f>Microsoft_Excel_Worksheet2!$A$2:$A$10002</c:f>
              <c:numCache>
                <c:formatCode>General</c:formatCode>
                <c:ptCount val="10001"/>
                <c:pt idx="0">
                  <c:v>0</c:v>
                </c:pt>
                <c:pt idx="1">
                  <c:v>1</c:v>
                </c:pt>
                <c:pt idx="2">
                  <c:v>2</c:v>
                </c:pt>
                <c:pt idx="3">
                  <c:v>3</c:v>
                </c:pt>
                <c:pt idx="4">
                  <c:v>4</c:v>
                </c:pt>
                <c:pt idx="5">
                  <c:v>5</c:v>
                </c:pt>
                <c:pt idx="6">
                  <c:v>6</c:v>
                </c:pt>
                <c:pt idx="7">
                  <c:v>7</c:v>
                </c:pt>
                <c:pt idx="8">
                  <c:v>8</c:v>
                </c:pt>
                <c:pt idx="9">
                  <c:v>9</c:v>
                </c:pt>
                <c:pt idx="10">
                  <c:v>10</c:v>
                </c:pt>
                <c:pt idx="11">
                  <c:v>11</c:v>
                </c:pt>
                <c:pt idx="12">
                  <c:v>12</c:v>
                </c:pt>
                <c:pt idx="13">
                  <c:v>13</c:v>
                </c:pt>
                <c:pt idx="14">
                  <c:v>14</c:v>
                </c:pt>
                <c:pt idx="15">
                  <c:v>15</c:v>
                </c:pt>
                <c:pt idx="16">
                  <c:v>16</c:v>
                </c:pt>
                <c:pt idx="17">
                  <c:v>17</c:v>
                </c:pt>
                <c:pt idx="18">
                  <c:v>18</c:v>
                </c:pt>
                <c:pt idx="19">
                  <c:v>19</c:v>
                </c:pt>
                <c:pt idx="20">
                  <c:v>20</c:v>
                </c:pt>
                <c:pt idx="21">
                  <c:v>21</c:v>
                </c:pt>
                <c:pt idx="22">
                  <c:v>22</c:v>
                </c:pt>
                <c:pt idx="23">
                  <c:v>23</c:v>
                </c:pt>
                <c:pt idx="24">
                  <c:v>24</c:v>
                </c:pt>
                <c:pt idx="25">
                  <c:v>25</c:v>
                </c:pt>
                <c:pt idx="26">
                  <c:v>26</c:v>
                </c:pt>
                <c:pt idx="27">
                  <c:v>27</c:v>
                </c:pt>
                <c:pt idx="28">
                  <c:v>28</c:v>
                </c:pt>
                <c:pt idx="29">
                  <c:v>29</c:v>
                </c:pt>
                <c:pt idx="30">
                  <c:v>30</c:v>
                </c:pt>
                <c:pt idx="31">
                  <c:v>31</c:v>
                </c:pt>
                <c:pt idx="32">
                  <c:v>32</c:v>
                </c:pt>
                <c:pt idx="33">
                  <c:v>33</c:v>
                </c:pt>
                <c:pt idx="34">
                  <c:v>34</c:v>
                </c:pt>
                <c:pt idx="35">
                  <c:v>35</c:v>
                </c:pt>
                <c:pt idx="36">
                  <c:v>36</c:v>
                </c:pt>
                <c:pt idx="37">
                  <c:v>37</c:v>
                </c:pt>
                <c:pt idx="38">
                  <c:v>38</c:v>
                </c:pt>
                <c:pt idx="39">
                  <c:v>39</c:v>
                </c:pt>
                <c:pt idx="40">
                  <c:v>40</c:v>
                </c:pt>
                <c:pt idx="41">
                  <c:v>41</c:v>
                </c:pt>
                <c:pt idx="42">
                  <c:v>42</c:v>
                </c:pt>
                <c:pt idx="43">
                  <c:v>43</c:v>
                </c:pt>
                <c:pt idx="44">
                  <c:v>44</c:v>
                </c:pt>
                <c:pt idx="45">
                  <c:v>45</c:v>
                </c:pt>
                <c:pt idx="46">
                  <c:v>46</c:v>
                </c:pt>
                <c:pt idx="47">
                  <c:v>47</c:v>
                </c:pt>
                <c:pt idx="48">
                  <c:v>48</c:v>
                </c:pt>
                <c:pt idx="49">
                  <c:v>49</c:v>
                </c:pt>
                <c:pt idx="50">
                  <c:v>50</c:v>
                </c:pt>
                <c:pt idx="51">
                  <c:v>51</c:v>
                </c:pt>
                <c:pt idx="52">
                  <c:v>52</c:v>
                </c:pt>
                <c:pt idx="53">
                  <c:v>53</c:v>
                </c:pt>
                <c:pt idx="54">
                  <c:v>54</c:v>
                </c:pt>
                <c:pt idx="55">
                  <c:v>55</c:v>
                </c:pt>
                <c:pt idx="56">
                  <c:v>56</c:v>
                </c:pt>
                <c:pt idx="57">
                  <c:v>57</c:v>
                </c:pt>
                <c:pt idx="58">
                  <c:v>58</c:v>
                </c:pt>
                <c:pt idx="59">
                  <c:v>59</c:v>
                </c:pt>
                <c:pt idx="60">
                  <c:v>60</c:v>
                </c:pt>
                <c:pt idx="61">
                  <c:v>61</c:v>
                </c:pt>
                <c:pt idx="62">
                  <c:v>62</c:v>
                </c:pt>
                <c:pt idx="63">
                  <c:v>63</c:v>
                </c:pt>
                <c:pt idx="64">
                  <c:v>64</c:v>
                </c:pt>
                <c:pt idx="65">
                  <c:v>65</c:v>
                </c:pt>
                <c:pt idx="66">
                  <c:v>66</c:v>
                </c:pt>
                <c:pt idx="67">
                  <c:v>67</c:v>
                </c:pt>
                <c:pt idx="68">
                  <c:v>68</c:v>
                </c:pt>
                <c:pt idx="69">
                  <c:v>69</c:v>
                </c:pt>
                <c:pt idx="70">
                  <c:v>70</c:v>
                </c:pt>
              </c:numCache>
            </c:numRef>
          </c:xVal>
          <c:yVal>
            <c:numRef>
              <c:f>Microsoft_Excel_Worksheet2!$B$2:$B$10002</c:f>
              <c:numCache>
                <c:formatCode>General</c:formatCode>
                <c:ptCount val="10001"/>
                <c:pt idx="0">
                  <c:v>1.24352129163723</c:v>
                </c:pt>
                <c:pt idx="1">
                  <c:v>1.2322074952141899</c:v>
                </c:pt>
                <c:pt idx="2">
                  <c:v>1.22099663389194</c:v>
                </c:pt>
                <c:pt idx="3">
                  <c:v>1.2098877711471101</c:v>
                </c:pt>
                <c:pt idx="4">
                  <c:v>1.19887997897697</c:v>
                </c:pt>
                <c:pt idx="5">
                  <c:v>1.18797233782194</c:v>
                </c:pt>
                <c:pt idx="6">
                  <c:v>1.1771639364888</c:v>
                </c:pt>
                <c:pt idx="7">
                  <c:v>1.1664538720744999</c:v>
                </c:pt>
                <c:pt idx="8">
                  <c:v>1.1558412498908099</c:v>
                </c:pt>
                <c:pt idx="9">
                  <c:v>1.1453251833895199</c:v>
                </c:pt>
                <c:pt idx="10">
                  <c:v>1.13490479408843</c:v>
                </c:pt>
                <c:pt idx="11">
                  <c:v>1.1245792114979301</c:v>
                </c:pt>
                <c:pt idx="12">
                  <c:v>1.1143475730482699</c:v>
                </c:pt>
                <c:pt idx="13">
                  <c:v>1.1042090240175699</c:v>
                </c:pt>
                <c:pt idx="14">
                  <c:v>1.0941627174603501</c:v>
                </c:pt>
                <c:pt idx="15">
                  <c:v>1.0842078141367899</c:v>
                </c:pt>
                <c:pt idx="16">
                  <c:v>1.0743434824426701</c:v>
                </c:pt>
                <c:pt idx="17">
                  <c:v>1.06456889833983</c:v>
                </c:pt>
                <c:pt idx="18">
                  <c:v>1.05490317236667</c:v>
                </c:pt>
                <c:pt idx="19">
                  <c:v>1.0454436908489999</c:v>
                </c:pt>
                <c:pt idx="20">
                  <c:v>1.03630391845669</c:v>
                </c:pt>
                <c:pt idx="21">
                  <c:v>1.02759339583814</c:v>
                </c:pt>
                <c:pt idx="22">
                  <c:v>1.0194181504881701</c:v>
                </c:pt>
                <c:pt idx="23">
                  <c:v>1.0118812199524301</c:v>
                </c:pt>
                <c:pt idx="24">
                  <c:v>1.0050832822047999</c:v>
                </c:pt>
                <c:pt idx="25">
                  <c:v>0.99912338978110404</c:v>
                </c:pt>
                <c:pt idx="26">
                  <c:v>0.994099806307015</c:v>
                </c:pt>
                <c:pt idx="27">
                  <c:v>0.990110946417607</c:v>
                </c:pt>
                <c:pt idx="28">
                  <c:v>0.98725642274396497</c:v>
                </c:pt>
                <c:pt idx="29">
                  <c:v>0.98563820666415403</c:v>
                </c:pt>
                <c:pt idx="30">
                  <c:v>0.98536191292662401</c:v>
                </c:pt>
                <c:pt idx="31">
                  <c:v>0.98653822211773401</c:v>
                </c:pt>
                <c:pt idx="32">
                  <c:v>0.98928445934890696</c:v>
                </c:pt>
                <c:pt idx="33">
                  <c:v>0.993726352597885</c:v>
                </c:pt>
                <c:pt idx="34">
                  <c:v>1</c:v>
                </c:pt>
                <c:pt idx="35">
                  <c:v>1.00821704891157</c:v>
                </c:pt>
                <c:pt idx="36">
                  <c:v>1.0183530806759999</c:v>
                </c:pt>
                <c:pt idx="37">
                  <c:v>1.03035419765493</c:v>
                </c:pt>
                <c:pt idx="38">
                  <c:v>1.0441719875336699</c:v>
                </c:pt>
                <c:pt idx="39">
                  <c:v>1.0597620726466599</c:v>
                </c:pt>
                <c:pt idx="40">
                  <c:v>1.0770827241098</c:v>
                </c:pt>
                <c:pt idx="41">
                  <c:v>1.09609352317798</c:v>
                </c:pt>
                <c:pt idx="42">
                  <c:v>1.11675405559498</c:v>
                </c:pt>
                <c:pt idx="43">
                  <c:v>1.1390226278114499</c:v>
                </c:pt>
                <c:pt idx="44">
                  <c:v>1.1628549969014399</c:v>
                </c:pt>
                <c:pt idx="45">
                  <c:v>1.1882031088771301</c:v>
                </c:pt>
                <c:pt idx="46">
                  <c:v>1.2150138429411199</c:v>
                </c:pt>
                <c:pt idx="47">
                  <c:v>1.24322776206844</c:v>
                </c:pt>
                <c:pt idx="48">
                  <c:v>1.2727778732048001</c:v>
                </c:pt>
                <c:pt idx="49">
                  <c:v>1.3035884033206799</c:v>
                </c:pt>
                <c:pt idx="50">
                  <c:v>1.3355736005747201</c:v>
                </c:pt>
                <c:pt idx="51">
                  <c:v>1.36863657290428</c:v>
                </c:pt>
                <c:pt idx="52">
                  <c:v>1.4026681794488101</c:v>
                </c:pt>
                <c:pt idx="53">
                  <c:v>1.43757164031893</c:v>
                </c:pt>
                <c:pt idx="54">
                  <c:v>1.4733436256188199</c:v>
                </c:pt>
                <c:pt idx="55">
                  <c:v>1.51000574737967</c:v>
                </c:pt>
                <c:pt idx="56">
                  <c:v>1.54758015541824</c:v>
                </c:pt>
                <c:pt idx="57">
                  <c:v>1.5860895507188699</c:v>
                </c:pt>
                <c:pt idx="58">
                  <c:v>1.62555719914857</c:v>
                </c:pt>
                <c:pt idx="59">
                  <c:v>1.66600694551333</c:v>
                </c:pt>
                <c:pt idx="60">
                  <c:v>1.7074632279641999</c:v>
                </c:pt>
                <c:pt idx="61">
                  <c:v>1.74995109276187</c:v>
                </c:pt>
                <c:pt idx="62">
                  <c:v>1.79349620940865</c:v>
                </c:pt>
                <c:pt idx="63">
                  <c:v>1.8381248861569901</c:v>
                </c:pt>
                <c:pt idx="64">
                  <c:v>1.88386408590385</c:v>
                </c:pt>
                <c:pt idx="65">
                  <c:v>1.9307414424806599</c:v>
                </c:pt>
                <c:pt idx="66">
                  <c:v>1.9787852773485901</c:v>
                </c:pt>
                <c:pt idx="67">
                  <c:v>2.0280246167092701</c:v>
                </c:pt>
                <c:pt idx="68">
                  <c:v>2.0784892090412699</c:v>
                </c:pt>
                <c:pt idx="69">
                  <c:v>2.1302095430729699</c:v>
                </c:pt>
                <c:pt idx="70">
                  <c:v>2.1832168662026801</c:v>
                </c:pt>
              </c:numCache>
            </c:numRef>
          </c:yVal>
          <c:smooth val="0"/>
          <c:extLst>
            <c:ext xmlns:c16="http://schemas.microsoft.com/office/drawing/2014/chart" uri="{C3380CC4-5D6E-409C-BE32-E72D297353CC}">
              <c16:uniqueId val="{00000000-6BB8-4995-BA72-07471A5F6F93}"/>
            </c:ext>
          </c:extLst>
        </c:ser>
        <c:ser>
          <c:idx val="1"/>
          <c:order val="1"/>
          <c:tx>
            <c:strRef>
              <c:f>Microsoft_Excel_Worksheet2!$C$1</c:f>
              <c:strCache>
                <c:ptCount val="1"/>
                <c:pt idx="0">
                  <c:v>lower</c:v>
                </c:pt>
              </c:strCache>
            </c:strRef>
          </c:tx>
          <c:spPr>
            <a:ln w="41275">
              <a:solidFill>
                <a:srgbClr val="009900"/>
              </a:solidFill>
              <a:prstDash val="sysDash"/>
            </a:ln>
          </c:spPr>
          <c:marker>
            <c:symbol val="none"/>
          </c:marker>
          <c:xVal>
            <c:numRef>
              <c:f>Microsoft_Excel_Worksheet2!$A$2:$A$10002</c:f>
              <c:numCache>
                <c:formatCode>General</c:formatCode>
                <c:ptCount val="10001"/>
                <c:pt idx="0">
                  <c:v>0</c:v>
                </c:pt>
                <c:pt idx="1">
                  <c:v>1</c:v>
                </c:pt>
                <c:pt idx="2">
                  <c:v>2</c:v>
                </c:pt>
                <c:pt idx="3">
                  <c:v>3</c:v>
                </c:pt>
                <c:pt idx="4">
                  <c:v>4</c:v>
                </c:pt>
                <c:pt idx="5">
                  <c:v>5</c:v>
                </c:pt>
                <c:pt idx="6">
                  <c:v>6</c:v>
                </c:pt>
                <c:pt idx="7">
                  <c:v>7</c:v>
                </c:pt>
                <c:pt idx="8">
                  <c:v>8</c:v>
                </c:pt>
                <c:pt idx="9">
                  <c:v>9</c:v>
                </c:pt>
                <c:pt idx="10">
                  <c:v>10</c:v>
                </c:pt>
                <c:pt idx="11">
                  <c:v>11</c:v>
                </c:pt>
                <c:pt idx="12">
                  <c:v>12</c:v>
                </c:pt>
                <c:pt idx="13">
                  <c:v>13</c:v>
                </c:pt>
                <c:pt idx="14">
                  <c:v>14</c:v>
                </c:pt>
                <c:pt idx="15">
                  <c:v>15</c:v>
                </c:pt>
                <c:pt idx="16">
                  <c:v>16</c:v>
                </c:pt>
                <c:pt idx="17">
                  <c:v>17</c:v>
                </c:pt>
                <c:pt idx="18">
                  <c:v>18</c:v>
                </c:pt>
                <c:pt idx="19">
                  <c:v>19</c:v>
                </c:pt>
                <c:pt idx="20">
                  <c:v>20</c:v>
                </c:pt>
                <c:pt idx="21">
                  <c:v>21</c:v>
                </c:pt>
                <c:pt idx="22">
                  <c:v>22</c:v>
                </c:pt>
                <c:pt idx="23">
                  <c:v>23</c:v>
                </c:pt>
                <c:pt idx="24">
                  <c:v>24</c:v>
                </c:pt>
                <c:pt idx="25">
                  <c:v>25</c:v>
                </c:pt>
                <c:pt idx="26">
                  <c:v>26</c:v>
                </c:pt>
                <c:pt idx="27">
                  <c:v>27</c:v>
                </c:pt>
                <c:pt idx="28">
                  <c:v>28</c:v>
                </c:pt>
                <c:pt idx="29">
                  <c:v>29</c:v>
                </c:pt>
                <c:pt idx="30">
                  <c:v>30</c:v>
                </c:pt>
                <c:pt idx="31">
                  <c:v>31</c:v>
                </c:pt>
                <c:pt idx="32">
                  <c:v>32</c:v>
                </c:pt>
                <c:pt idx="33">
                  <c:v>33</c:v>
                </c:pt>
                <c:pt idx="34">
                  <c:v>34</c:v>
                </c:pt>
                <c:pt idx="35">
                  <c:v>35</c:v>
                </c:pt>
                <c:pt idx="36">
                  <c:v>36</c:v>
                </c:pt>
                <c:pt idx="37">
                  <c:v>37</c:v>
                </c:pt>
                <c:pt idx="38">
                  <c:v>38</c:v>
                </c:pt>
                <c:pt idx="39">
                  <c:v>39</c:v>
                </c:pt>
                <c:pt idx="40">
                  <c:v>40</c:v>
                </c:pt>
                <c:pt idx="41">
                  <c:v>41</c:v>
                </c:pt>
                <c:pt idx="42">
                  <c:v>42</c:v>
                </c:pt>
                <c:pt idx="43">
                  <c:v>43</c:v>
                </c:pt>
                <c:pt idx="44">
                  <c:v>44</c:v>
                </c:pt>
                <c:pt idx="45">
                  <c:v>45</c:v>
                </c:pt>
                <c:pt idx="46">
                  <c:v>46</c:v>
                </c:pt>
                <c:pt idx="47">
                  <c:v>47</c:v>
                </c:pt>
                <c:pt idx="48">
                  <c:v>48</c:v>
                </c:pt>
                <c:pt idx="49">
                  <c:v>49</c:v>
                </c:pt>
                <c:pt idx="50">
                  <c:v>50</c:v>
                </c:pt>
                <c:pt idx="51">
                  <c:v>51</c:v>
                </c:pt>
                <c:pt idx="52">
                  <c:v>52</c:v>
                </c:pt>
                <c:pt idx="53">
                  <c:v>53</c:v>
                </c:pt>
                <c:pt idx="54">
                  <c:v>54</c:v>
                </c:pt>
                <c:pt idx="55">
                  <c:v>55</c:v>
                </c:pt>
                <c:pt idx="56">
                  <c:v>56</c:v>
                </c:pt>
                <c:pt idx="57">
                  <c:v>57</c:v>
                </c:pt>
                <c:pt idx="58">
                  <c:v>58</c:v>
                </c:pt>
                <c:pt idx="59">
                  <c:v>59</c:v>
                </c:pt>
                <c:pt idx="60">
                  <c:v>60</c:v>
                </c:pt>
                <c:pt idx="61">
                  <c:v>61</c:v>
                </c:pt>
                <c:pt idx="62">
                  <c:v>62</c:v>
                </c:pt>
                <c:pt idx="63">
                  <c:v>63</c:v>
                </c:pt>
                <c:pt idx="64">
                  <c:v>64</c:v>
                </c:pt>
                <c:pt idx="65">
                  <c:v>65</c:v>
                </c:pt>
                <c:pt idx="66">
                  <c:v>66</c:v>
                </c:pt>
                <c:pt idx="67">
                  <c:v>67</c:v>
                </c:pt>
                <c:pt idx="68">
                  <c:v>68</c:v>
                </c:pt>
                <c:pt idx="69">
                  <c:v>69</c:v>
                </c:pt>
                <c:pt idx="70">
                  <c:v>70</c:v>
                </c:pt>
              </c:numCache>
            </c:numRef>
          </c:xVal>
          <c:yVal>
            <c:numRef>
              <c:f>Microsoft_Excel_Worksheet2!$C$2:$C$10002</c:f>
              <c:numCache>
                <c:formatCode>General</c:formatCode>
                <c:ptCount val="10001"/>
                <c:pt idx="0">
                  <c:v>0.71415327673748996</c:v>
                </c:pt>
                <c:pt idx="1">
                  <c:v>0.72111240515180697</c:v>
                </c:pt>
                <c:pt idx="2">
                  <c:v>0.72813738363039104</c:v>
                </c:pt>
                <c:pt idx="3">
                  <c:v>0.73522859066384905</c:v>
                </c:pt>
                <c:pt idx="4">
                  <c:v>0.74238636566290805</c:v>
                </c:pt>
                <c:pt idx="5">
                  <c:v>0.74961099971864797</c:v>
                </c:pt>
                <c:pt idx="6">
                  <c:v>0.75690272399352698</c:v>
                </c:pt>
                <c:pt idx="7">
                  <c:v>0.76426169500896002</c:v>
                </c:pt>
                <c:pt idx="8">
                  <c:v>0.77168797582368098</c:v>
                </c:pt>
                <c:pt idx="9">
                  <c:v>0.77918151170739103</c:v>
                </c:pt>
                <c:pt idx="10">
                  <c:v>0.78674209834631104</c:v>
                </c:pt>
                <c:pt idx="11">
                  <c:v>0.79436933977618296</c:v>
                </c:pt>
                <c:pt idx="12">
                  <c:v>0.80206259197010299</c:v>
                </c:pt>
                <c:pt idx="13">
                  <c:v>0.80982088605880997</c:v>
                </c:pt>
                <c:pt idx="14">
                  <c:v>0.81764282209841499</c:v>
                </c:pt>
                <c:pt idx="15">
                  <c:v>0.82552641937457205</c:v>
                </c:pt>
                <c:pt idx="16">
                  <c:v>0.83346890109861604</c:v>
                </c:pt>
                <c:pt idx="17">
                  <c:v>0.84146637752298703</c:v>
                </c:pt>
                <c:pt idx="18">
                  <c:v>0.84951528812315402</c:v>
                </c:pt>
                <c:pt idx="19">
                  <c:v>0.85761856396284097</c:v>
                </c:pt>
                <c:pt idx="20">
                  <c:v>0.86578146871213602</c:v>
                </c:pt>
                <c:pt idx="21">
                  <c:v>0.87401022945961304</c:v>
                </c:pt>
                <c:pt idx="22">
                  <c:v>0.88231248362080705</c:v>
                </c:pt>
                <c:pt idx="23">
                  <c:v>0.890697898241124</c:v>
                </c:pt>
                <c:pt idx="24">
                  <c:v>0.89917904652049396</c:v>
                </c:pt>
                <c:pt idx="25">
                  <c:v>0.90777267125657901</c:v>
                </c:pt>
                <c:pt idx="26">
                  <c:v>0.91650153483700003</c:v>
                </c:pt>
                <c:pt idx="27">
                  <c:v>0.92539716314547604</c:v>
                </c:pt>
                <c:pt idx="28">
                  <c:v>0.93450395192726099</c:v>
                </c:pt>
                <c:pt idx="29">
                  <c:v>0.94388533041399103</c:v>
                </c:pt>
                <c:pt idx="30">
                  <c:v>0.95363295215384902</c:v>
                </c:pt>
                <c:pt idx="31">
                  <c:v>0.96388010110982902</c:v>
                </c:pt>
                <c:pt idx="32">
                  <c:v>0.97482034391606198</c:v>
                </c:pt>
                <c:pt idx="33">
                  <c:v>0.98673126004884903</c:v>
                </c:pt>
                <c:pt idx="34">
                  <c:v>1</c:v>
                </c:pt>
                <c:pt idx="35">
                  <c:v>1.00137579075896</c:v>
                </c:pt>
                <c:pt idx="36">
                  <c:v>1.0044423816918899</c:v>
                </c:pt>
                <c:pt idx="37">
                  <c:v>1.0087674731193399</c:v>
                </c:pt>
                <c:pt idx="38">
                  <c:v>1.0140044007003</c:v>
                </c:pt>
                <c:pt idx="39">
                  <c:v>1.0198911948975</c:v>
                </c:pt>
                <c:pt idx="40">
                  <c:v>1.02623835975529</c:v>
                </c:pt>
                <c:pt idx="41">
                  <c:v>1.03291253053112</c:v>
                </c:pt>
                <c:pt idx="42">
                  <c:v>1.03982108056741</c:v>
                </c:pt>
                <c:pt idx="43">
                  <c:v>1.04689981170543</c:v>
                </c:pt>
                <c:pt idx="44">
                  <c:v>1.0541039489427599</c:v>
                </c:pt>
                <c:pt idx="45">
                  <c:v>1.0614018646988901</c:v>
                </c:pt>
                <c:pt idx="46">
                  <c:v>1.06877080927409</c:v>
                </c:pt>
                <c:pt idx="47">
                  <c:v>1.07619403042718</c:v>
                </c:pt>
                <c:pt idx="48">
                  <c:v>1.0836588259248101</c:v>
                </c:pt>
                <c:pt idx="49">
                  <c:v>1.0911552138118401</c:v>
                </c:pt>
                <c:pt idx="50">
                  <c:v>1.0986750094644899</c:v>
                </c:pt>
                <c:pt idx="51">
                  <c:v>1.1062111701278901</c:v>
                </c:pt>
                <c:pt idx="52">
                  <c:v>1.1137573150522999</c:v>
                </c:pt>
                <c:pt idx="53">
                  <c:v>1.12130996820096</c:v>
                </c:pt>
                <c:pt idx="54">
                  <c:v>1.12887531754932</c:v>
                </c:pt>
                <c:pt idx="55">
                  <c:v>1.1364602394823999</c:v>
                </c:pt>
                <c:pt idx="56">
                  <c:v>1.14407006981855</c:v>
                </c:pt>
                <c:pt idx="57">
                  <c:v>1.15170902997133</c:v>
                </c:pt>
                <c:pt idx="58">
                  <c:v>1.15938051974053</c:v>
                </c:pt>
                <c:pt idx="59">
                  <c:v>1.1670873228548899</c:v>
                </c:pt>
                <c:pt idx="60">
                  <c:v>1.17483175407461</c:v>
                </c:pt>
                <c:pt idx="61">
                  <c:v>1.1826157663110901</c:v>
                </c:pt>
                <c:pt idx="62">
                  <c:v>1.19044102986315</c:v>
                </c:pt>
                <c:pt idx="63">
                  <c:v>1.1983089918677501</c:v>
                </c:pt>
                <c:pt idx="64">
                  <c:v>1.20622092148798</c:v>
                </c:pt>
                <c:pt idx="65">
                  <c:v>1.21417794467034</c:v>
                </c:pt>
                <c:pt idx="66">
                  <c:v>1.2221810711721299</c:v>
                </c:pt>
                <c:pt idx="67">
                  <c:v>1.23023121579054</c:v>
                </c:pt>
                <c:pt idx="68">
                  <c:v>1.23832921519308</c:v>
                </c:pt>
                <c:pt idx="69">
                  <c:v>1.2464758413764401</c:v>
                </c:pt>
                <c:pt idx="70">
                  <c:v>1.25467181251593</c:v>
                </c:pt>
              </c:numCache>
            </c:numRef>
          </c:yVal>
          <c:smooth val="0"/>
          <c:extLst>
            <c:ext xmlns:c16="http://schemas.microsoft.com/office/drawing/2014/chart" uri="{C3380CC4-5D6E-409C-BE32-E72D297353CC}">
              <c16:uniqueId val="{00000001-6BB8-4995-BA72-07471A5F6F93}"/>
            </c:ext>
          </c:extLst>
        </c:ser>
        <c:ser>
          <c:idx val="2"/>
          <c:order val="2"/>
          <c:tx>
            <c:strRef>
              <c:f>Microsoft_Excel_Worksheet2!$D$1</c:f>
              <c:strCache>
                <c:ptCount val="1"/>
                <c:pt idx="0">
                  <c:v>upper</c:v>
                </c:pt>
              </c:strCache>
            </c:strRef>
          </c:tx>
          <c:spPr>
            <a:ln w="41275">
              <a:solidFill>
                <a:srgbClr val="009900"/>
              </a:solidFill>
              <a:prstDash val="sysDash"/>
            </a:ln>
          </c:spPr>
          <c:marker>
            <c:symbol val="none"/>
          </c:marker>
          <c:xVal>
            <c:numRef>
              <c:f>Microsoft_Excel_Worksheet2!$A$2:$A$10002</c:f>
              <c:numCache>
                <c:formatCode>General</c:formatCode>
                <c:ptCount val="10001"/>
                <c:pt idx="0">
                  <c:v>0</c:v>
                </c:pt>
                <c:pt idx="1">
                  <c:v>1</c:v>
                </c:pt>
                <c:pt idx="2">
                  <c:v>2</c:v>
                </c:pt>
                <c:pt idx="3">
                  <c:v>3</c:v>
                </c:pt>
                <c:pt idx="4">
                  <c:v>4</c:v>
                </c:pt>
                <c:pt idx="5">
                  <c:v>5</c:v>
                </c:pt>
                <c:pt idx="6">
                  <c:v>6</c:v>
                </c:pt>
                <c:pt idx="7">
                  <c:v>7</c:v>
                </c:pt>
                <c:pt idx="8">
                  <c:v>8</c:v>
                </c:pt>
                <c:pt idx="9">
                  <c:v>9</c:v>
                </c:pt>
                <c:pt idx="10">
                  <c:v>10</c:v>
                </c:pt>
                <c:pt idx="11">
                  <c:v>11</c:v>
                </c:pt>
                <c:pt idx="12">
                  <c:v>12</c:v>
                </c:pt>
                <c:pt idx="13">
                  <c:v>13</c:v>
                </c:pt>
                <c:pt idx="14">
                  <c:v>14</c:v>
                </c:pt>
                <c:pt idx="15">
                  <c:v>15</c:v>
                </c:pt>
                <c:pt idx="16">
                  <c:v>16</c:v>
                </c:pt>
                <c:pt idx="17">
                  <c:v>17</c:v>
                </c:pt>
                <c:pt idx="18">
                  <c:v>18</c:v>
                </c:pt>
                <c:pt idx="19">
                  <c:v>19</c:v>
                </c:pt>
                <c:pt idx="20">
                  <c:v>20</c:v>
                </c:pt>
                <c:pt idx="21">
                  <c:v>21</c:v>
                </c:pt>
                <c:pt idx="22">
                  <c:v>22</c:v>
                </c:pt>
                <c:pt idx="23">
                  <c:v>23</c:v>
                </c:pt>
                <c:pt idx="24">
                  <c:v>24</c:v>
                </c:pt>
                <c:pt idx="25">
                  <c:v>25</c:v>
                </c:pt>
                <c:pt idx="26">
                  <c:v>26</c:v>
                </c:pt>
                <c:pt idx="27">
                  <c:v>27</c:v>
                </c:pt>
                <c:pt idx="28">
                  <c:v>28</c:v>
                </c:pt>
                <c:pt idx="29">
                  <c:v>29</c:v>
                </c:pt>
                <c:pt idx="30">
                  <c:v>30</c:v>
                </c:pt>
                <c:pt idx="31">
                  <c:v>31</c:v>
                </c:pt>
                <c:pt idx="32">
                  <c:v>32</c:v>
                </c:pt>
                <c:pt idx="33">
                  <c:v>33</c:v>
                </c:pt>
                <c:pt idx="34">
                  <c:v>34</c:v>
                </c:pt>
                <c:pt idx="35">
                  <c:v>35</c:v>
                </c:pt>
                <c:pt idx="36">
                  <c:v>36</c:v>
                </c:pt>
                <c:pt idx="37">
                  <c:v>37</c:v>
                </c:pt>
                <c:pt idx="38">
                  <c:v>38</c:v>
                </c:pt>
                <c:pt idx="39">
                  <c:v>39</c:v>
                </c:pt>
                <c:pt idx="40">
                  <c:v>40</c:v>
                </c:pt>
                <c:pt idx="41">
                  <c:v>41</c:v>
                </c:pt>
                <c:pt idx="42">
                  <c:v>42</c:v>
                </c:pt>
                <c:pt idx="43">
                  <c:v>43</c:v>
                </c:pt>
                <c:pt idx="44">
                  <c:v>44</c:v>
                </c:pt>
                <c:pt idx="45">
                  <c:v>45</c:v>
                </c:pt>
                <c:pt idx="46">
                  <c:v>46</c:v>
                </c:pt>
                <c:pt idx="47">
                  <c:v>47</c:v>
                </c:pt>
                <c:pt idx="48">
                  <c:v>48</c:v>
                </c:pt>
                <c:pt idx="49">
                  <c:v>49</c:v>
                </c:pt>
                <c:pt idx="50">
                  <c:v>50</c:v>
                </c:pt>
                <c:pt idx="51">
                  <c:v>51</c:v>
                </c:pt>
                <c:pt idx="52">
                  <c:v>52</c:v>
                </c:pt>
                <c:pt idx="53">
                  <c:v>53</c:v>
                </c:pt>
                <c:pt idx="54">
                  <c:v>54</c:v>
                </c:pt>
                <c:pt idx="55">
                  <c:v>55</c:v>
                </c:pt>
                <c:pt idx="56">
                  <c:v>56</c:v>
                </c:pt>
                <c:pt idx="57">
                  <c:v>57</c:v>
                </c:pt>
                <c:pt idx="58">
                  <c:v>58</c:v>
                </c:pt>
                <c:pt idx="59">
                  <c:v>59</c:v>
                </c:pt>
                <c:pt idx="60">
                  <c:v>60</c:v>
                </c:pt>
                <c:pt idx="61">
                  <c:v>61</c:v>
                </c:pt>
                <c:pt idx="62">
                  <c:v>62</c:v>
                </c:pt>
                <c:pt idx="63">
                  <c:v>63</c:v>
                </c:pt>
                <c:pt idx="64">
                  <c:v>64</c:v>
                </c:pt>
                <c:pt idx="65">
                  <c:v>65</c:v>
                </c:pt>
                <c:pt idx="66">
                  <c:v>66</c:v>
                </c:pt>
                <c:pt idx="67">
                  <c:v>67</c:v>
                </c:pt>
                <c:pt idx="68">
                  <c:v>68</c:v>
                </c:pt>
                <c:pt idx="69">
                  <c:v>69</c:v>
                </c:pt>
                <c:pt idx="70">
                  <c:v>70</c:v>
                </c:pt>
              </c:numCache>
            </c:numRef>
          </c:xVal>
          <c:yVal>
            <c:numRef>
              <c:f>Microsoft_Excel_Worksheet2!$D$2:$D$10002</c:f>
              <c:numCache>
                <c:formatCode>General</c:formatCode>
                <c:ptCount val="10001"/>
                <c:pt idx="0">
                  <c:v>2.1652847548629799</c:v>
                </c:pt>
                <c:pt idx="1">
                  <c:v>2.1055459598457298</c:v>
                </c:pt>
                <c:pt idx="2">
                  <c:v>2.0474608411703499</c:v>
                </c:pt>
                <c:pt idx="3">
                  <c:v>1.9909840794542699</c:v>
                </c:pt>
                <c:pt idx="4">
                  <c:v>1.93607166089099</c:v>
                </c:pt>
                <c:pt idx="5">
                  <c:v>1.8826808517482101</c:v>
                </c:pt>
                <c:pt idx="6">
                  <c:v>1.8307701761972499</c:v>
                </c:pt>
                <c:pt idx="7">
                  <c:v>1.7802993981814701</c:v>
                </c:pt>
                <c:pt idx="8">
                  <c:v>1.7312295083037501</c:v>
                </c:pt>
                <c:pt idx="9">
                  <c:v>1.6835227171032501</c:v>
                </c:pt>
                <c:pt idx="10">
                  <c:v>1.63714245666049</c:v>
                </c:pt>
                <c:pt idx="11">
                  <c:v>1.59205339331151</c:v>
                </c:pt>
                <c:pt idx="12">
                  <c:v>1.5482214555206</c:v>
                </c:pt>
                <c:pt idx="13">
                  <c:v>1.50561388291151</c:v>
                </c:pt>
                <c:pt idx="14">
                  <c:v>1.4641993055203699</c:v>
                </c:pt>
                <c:pt idx="15">
                  <c:v>1.42394786726009</c:v>
                </c:pt>
                <c:pt idx="16">
                  <c:v>1.3848314157200601</c:v>
                </c:pt>
                <c:pt idx="17">
                  <c:v>1.34682379425375</c:v>
                </c:pt>
                <c:pt idx="18">
                  <c:v>1.3099478239265501</c:v>
                </c:pt>
                <c:pt idx="19">
                  <c:v>1.27440397941682</c:v>
                </c:pt>
                <c:pt idx="20">
                  <c:v>1.2404121019201</c:v>
                </c:pt>
                <c:pt idx="21">
                  <c:v>1.2081645632718001</c:v>
                </c:pt>
                <c:pt idx="22">
                  <c:v>1.1778291533176799</c:v>
                </c:pt>
                <c:pt idx="23">
                  <c:v>1.1495520594741999</c:v>
                </c:pt>
                <c:pt idx="24">
                  <c:v>1.12346079246025</c:v>
                </c:pt>
                <c:pt idx="25">
                  <c:v>1.09966688755442</c:v>
                </c:pt>
                <c:pt idx="26">
                  <c:v>1.0782681614116501</c:v>
                </c:pt>
                <c:pt idx="27">
                  <c:v>1.0593502176771401</c:v>
                </c:pt>
                <c:pt idx="28">
                  <c:v>1.04298675488649</c:v>
                </c:pt>
                <c:pt idx="29">
                  <c:v>1.0292380262017999</c:v>
                </c:pt>
                <c:pt idx="30">
                  <c:v>1.01814654920793</c:v>
                </c:pt>
                <c:pt idx="31">
                  <c:v>1.0097289720771201</c:v>
                </c:pt>
                <c:pt idx="32">
                  <c:v>1.0039631893377201</c:v>
                </c:pt>
                <c:pt idx="33">
                  <c:v>1.0007710344543099</c:v>
                </c:pt>
                <c:pt idx="34">
                  <c:v>1</c:v>
                </c:pt>
                <c:pt idx="35">
                  <c:v>1.01510504557488</c:v>
                </c:pt>
                <c:pt idx="36">
                  <c:v>1.0324564313739</c:v>
                </c:pt>
                <c:pt idx="37">
                  <c:v>1.0524028588494401</c:v>
                </c:pt>
                <c:pt idx="38">
                  <c:v>1.0752370885146201</c:v>
                </c:pt>
                <c:pt idx="39">
                  <c:v>1.1011916332243901</c:v>
                </c:pt>
                <c:pt idx="40">
                  <c:v>1.13044614201755</c:v>
                </c:pt>
                <c:pt idx="41">
                  <c:v>1.1631391584870701</c:v>
                </c:pt>
                <c:pt idx="42">
                  <c:v>1.19937905087219</c:v>
                </c:pt>
                <c:pt idx="43">
                  <c:v>1.2392518674285</c:v>
                </c:pt>
                <c:pt idx="44">
                  <c:v>1.28282580211838</c:v>
                </c:pt>
                <c:pt idx="45">
                  <c:v>1.33015276767561</c:v>
                </c:pt>
                <c:pt idx="46">
                  <c:v>1.38126773834816</c:v>
                </c:pt>
                <c:pt idx="47">
                  <c:v>1.43618643541833</c:v>
                </c:pt>
                <c:pt idx="48">
                  <c:v>1.4949017862123199</c:v>
                </c:pt>
                <c:pt idx="49">
                  <c:v>1.55737946697398</c:v>
                </c:pt>
                <c:pt idx="50">
                  <c:v>1.6235527587193801</c:v>
                </c:pt>
                <c:pt idx="51">
                  <c:v>1.6933168994077401</c:v>
                </c:pt>
                <c:pt idx="52">
                  <c:v>1.7665230971307799</c:v>
                </c:pt>
                <c:pt idx="53">
                  <c:v>1.8430338440359599</c:v>
                </c:pt>
                <c:pt idx="54">
                  <c:v>1.92292399825348</c:v>
                </c:pt>
                <c:pt idx="55">
                  <c:v>2.0063327144274998</c:v>
                </c:pt>
                <c:pt idx="56">
                  <c:v>2.0934070391546702</c:v>
                </c:pt>
                <c:pt idx="57">
                  <c:v>2.18430176149805</c:v>
                </c:pt>
                <c:pt idx="58">
                  <c:v>2.2791794089270399</c:v>
                </c:pt>
                <c:pt idx="59">
                  <c:v>2.37821034308653</c:v>
                </c:pt>
                <c:pt idx="60">
                  <c:v>2.4815729271348701</c:v>
                </c:pt>
                <c:pt idx="61">
                  <c:v>2.5894537467657099</c:v>
                </c:pt>
                <c:pt idx="62">
                  <c:v>2.7020478734112299</c:v>
                </c:pt>
                <c:pt idx="63">
                  <c:v>2.8195591621518501</c:v>
                </c:pt>
                <c:pt idx="64">
                  <c:v>2.9422005794596999</c:v>
                </c:pt>
                <c:pt idx="65">
                  <c:v>3.0701945576226302</c:v>
                </c:pt>
                <c:pt idx="66">
                  <c:v>3.2037733738555598</c:v>
                </c:pt>
                <c:pt idx="67">
                  <c:v>3.3431795529069301</c:v>
                </c:pt>
                <c:pt idx="68">
                  <c:v>3.4886662925314198</c:v>
                </c:pt>
                <c:pt idx="69">
                  <c:v>3.6404979116067202</c:v>
                </c:pt>
                <c:pt idx="70">
                  <c:v>3.79895032097195</c:v>
                </c:pt>
              </c:numCache>
            </c:numRef>
          </c:yVal>
          <c:smooth val="1"/>
          <c:extLst>
            <c:ext xmlns:c16="http://schemas.microsoft.com/office/drawing/2014/chart" uri="{C3380CC4-5D6E-409C-BE32-E72D297353CC}">
              <c16:uniqueId val="{00000002-6BB8-4995-BA72-07471A5F6F93}"/>
            </c:ext>
          </c:extLst>
        </c:ser>
        <c:dLbls>
          <c:showLegendKey val="0"/>
          <c:showVal val="0"/>
          <c:showCatName val="0"/>
          <c:showSerName val="0"/>
          <c:showPercent val="0"/>
          <c:showBubbleSize val="0"/>
        </c:dLbls>
        <c:axId val="427474672"/>
        <c:axId val="427475064"/>
      </c:scatterChart>
      <c:valAx>
        <c:axId val="427474672"/>
        <c:scaling>
          <c:orientation val="minMax"/>
          <c:max val="55"/>
          <c:min val="15"/>
        </c:scaling>
        <c:delete val="0"/>
        <c:axPos val="b"/>
        <c:title>
          <c:tx>
            <c:rich>
              <a:bodyPr/>
              <a:lstStyle/>
              <a:p>
                <a:pPr>
                  <a:defRPr sz="1700">
                    <a:solidFill>
                      <a:schemeClr val="bg2"/>
                    </a:solidFill>
                  </a:defRPr>
                </a:pPr>
                <a:r>
                  <a:rPr lang="en-US" sz="1700" dirty="0" smtClean="0">
                    <a:solidFill>
                      <a:schemeClr val="bg2"/>
                    </a:solidFill>
                  </a:rPr>
                  <a:t>Donor age (years)</a:t>
                </a:r>
                <a:endParaRPr lang="en-US" sz="1700" dirty="0">
                  <a:solidFill>
                    <a:schemeClr val="bg2"/>
                  </a:solidFill>
                </a:endParaRPr>
              </a:p>
            </c:rich>
          </c:tx>
          <c:layout>
            <c:manualLayout>
              <c:xMode val="edge"/>
              <c:yMode val="edge"/>
              <c:x val="0.47045356885699025"/>
              <c:y val="0.88582020997375333"/>
            </c:manualLayout>
          </c:layout>
          <c:overlay val="0"/>
        </c:title>
        <c:numFmt formatCode="#,##0" sourceLinked="0"/>
        <c:majorTickMark val="out"/>
        <c:minorTickMark val="none"/>
        <c:tickLblPos val="nextTo"/>
        <c:spPr>
          <a:ln>
            <a:solidFill>
              <a:schemeClr val="bg2"/>
            </a:solidFill>
          </a:ln>
        </c:spPr>
        <c:txPr>
          <a:bodyPr rot="0"/>
          <a:lstStyle/>
          <a:p>
            <a:pPr>
              <a:defRPr sz="1500" b="1">
                <a:solidFill>
                  <a:schemeClr val="bg2"/>
                </a:solidFill>
              </a:defRPr>
            </a:pPr>
            <a:endParaRPr lang="en-US"/>
          </a:p>
        </c:txPr>
        <c:crossAx val="427475064"/>
        <c:crosses val="autoZero"/>
        <c:crossBetween val="midCat"/>
        <c:majorUnit val="5"/>
      </c:valAx>
      <c:valAx>
        <c:axId val="427475064"/>
        <c:scaling>
          <c:orientation val="minMax"/>
          <c:max val="2.5"/>
          <c:min val="0"/>
        </c:scaling>
        <c:delete val="0"/>
        <c:axPos val="l"/>
        <c:majorGridlines>
          <c:spPr>
            <a:ln>
              <a:solidFill>
                <a:schemeClr val="bg2"/>
              </a:solidFill>
              <a:prstDash val="sysDash"/>
            </a:ln>
          </c:spPr>
        </c:majorGridlines>
        <c:title>
          <c:tx>
            <c:rich>
              <a:bodyPr rot="-5400000" vert="horz"/>
              <a:lstStyle/>
              <a:p>
                <a:pPr>
                  <a:defRPr sz="1700">
                    <a:solidFill>
                      <a:schemeClr val="bg2"/>
                    </a:solidFill>
                  </a:defRPr>
                </a:pPr>
                <a:r>
                  <a:rPr lang="en-US" sz="1700" b="1" i="0" baseline="0" dirty="0" smtClean="0">
                    <a:solidFill>
                      <a:schemeClr val="bg2"/>
                    </a:solidFill>
                  </a:rPr>
                  <a:t>Hazard Ratio of 1 Year Mortality</a:t>
                </a:r>
                <a:endParaRPr lang="en-US" sz="1700" b="1" i="0" baseline="0" dirty="0">
                  <a:solidFill>
                    <a:schemeClr val="bg2"/>
                  </a:solidFill>
                </a:endParaRPr>
              </a:p>
            </c:rich>
          </c:tx>
          <c:layout>
            <c:manualLayout>
              <c:xMode val="edge"/>
              <c:yMode val="edge"/>
              <c:x val="1.8920864980373063E-2"/>
              <c:y val="6.587037507408347E-2"/>
            </c:manualLayout>
          </c:layout>
          <c:overlay val="0"/>
        </c:title>
        <c:numFmt formatCode="#,##0.0" sourceLinked="0"/>
        <c:majorTickMark val="out"/>
        <c:minorTickMark val="none"/>
        <c:tickLblPos val="nextTo"/>
        <c:spPr>
          <a:ln>
            <a:solidFill>
              <a:schemeClr val="bg2"/>
            </a:solidFill>
          </a:ln>
        </c:spPr>
        <c:txPr>
          <a:bodyPr/>
          <a:lstStyle/>
          <a:p>
            <a:pPr>
              <a:defRPr sz="1500" b="1">
                <a:solidFill>
                  <a:schemeClr val="bg2"/>
                </a:solidFill>
              </a:defRPr>
            </a:pPr>
            <a:endParaRPr lang="en-US"/>
          </a:p>
        </c:txPr>
        <c:crossAx val="427474672"/>
        <c:crossesAt val="15"/>
        <c:crossBetween val="midCat"/>
        <c:majorUnit val="0.5"/>
      </c:valAx>
      <c:spPr>
        <a:noFill/>
        <a:ln>
          <a:solidFill>
            <a:schemeClr val="bg2"/>
          </a:solidFill>
        </a:ln>
      </c:spPr>
    </c:plotArea>
    <c:plotVisOnly val="1"/>
    <c:dispBlanksAs val="gap"/>
    <c:showDLblsOverMax val="0"/>
  </c:chart>
  <c:txPr>
    <a:bodyPr/>
    <a:lstStyle/>
    <a:p>
      <a:pPr>
        <a:defRPr sz="1800"/>
      </a:pPr>
      <a:endParaRPr lang="en-US"/>
    </a:p>
  </c:txPr>
  <c:externalData r:id="rId1">
    <c:autoUpdate val="0"/>
  </c:externalData>
</c:chartSpace>
</file>

<file path=ppt/charts/chart2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1950658411288333"/>
          <c:y val="7.7226562633007242E-2"/>
          <c:w val="0.86504946497072477"/>
          <c:h val="0.78498452434053956"/>
        </c:manualLayout>
      </c:layout>
      <c:barChart>
        <c:barDir val="col"/>
        <c:grouping val="clustered"/>
        <c:varyColors val="0"/>
        <c:ser>
          <c:idx val="0"/>
          <c:order val="0"/>
          <c:tx>
            <c:strRef>
              <c:f>Sheet1!$A$2</c:f>
              <c:strCache>
                <c:ptCount val="1"/>
                <c:pt idx="0">
                  <c:v>Multiorgan</c:v>
                </c:pt>
              </c:strCache>
            </c:strRef>
          </c:tx>
          <c:spPr>
            <a:gradFill flip="none" rotWithShape="1">
              <a:gsLst>
                <a:gs pos="0">
                  <a:srgbClr val="009900"/>
                </a:gs>
                <a:gs pos="50000">
                  <a:srgbClr val="00FF00"/>
                </a:gs>
                <a:gs pos="100000">
                  <a:srgbClr val="009900"/>
                </a:gs>
              </a:gsLst>
              <a:lin ang="10800000" scaled="1"/>
              <a:tileRect/>
            </a:gradFill>
            <a:ln>
              <a:solidFill>
                <a:schemeClr val="bg2"/>
              </a:solidFill>
            </a:ln>
          </c:spPr>
          <c:invertIfNegative val="0"/>
          <c:dLbls>
            <c:dLbl>
              <c:idx val="0"/>
              <c:layout>
                <c:manualLayout>
                  <c:x val="2.8490028490028227E-3"/>
                  <c:y val="5.4054146080691349E-3"/>
                </c:manualLayout>
              </c:layout>
              <c:tx>
                <c:rich>
                  <a:bodyPr/>
                  <a:lstStyle/>
                  <a:p>
                    <a:r>
                      <a:rPr lang="en-US" dirty="0" smtClean="0"/>
                      <a:t>N = 19</a:t>
                    </a:r>
                    <a:endParaRPr lang="en-US" dirty="0"/>
                  </a:p>
                </c:rich>
              </c:tx>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0-3B02-4AFB-9472-215C5286F1A1}"/>
                </c:ext>
              </c:extLst>
            </c:dLbl>
            <c:dLbl>
              <c:idx val="1"/>
              <c:layout/>
              <c:tx>
                <c:rich>
                  <a:bodyPr/>
                  <a:lstStyle/>
                  <a:p>
                    <a:r>
                      <a:rPr lang="en-US" dirty="0" smtClean="0"/>
                      <a:t>N = 14</a:t>
                    </a:r>
                    <a:endParaRPr lang="en-US" dirty="0"/>
                  </a:p>
                </c:rich>
              </c:tx>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0-91B2-4957-AC0B-B2E2A051FECA}"/>
                </c:ext>
              </c:extLst>
            </c:dLbl>
            <c:dLbl>
              <c:idx val="2"/>
              <c:layout/>
              <c:tx>
                <c:rich>
                  <a:bodyPr/>
                  <a:lstStyle/>
                  <a:p>
                    <a:r>
                      <a:rPr lang="en-US" dirty="0" smtClean="0"/>
                      <a:t>N = 6</a:t>
                    </a:r>
                    <a:endParaRPr lang="en-US" dirty="0"/>
                  </a:p>
                </c:rich>
              </c:tx>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1-91B2-4957-AC0B-B2E2A051FECA}"/>
                </c:ext>
              </c:extLst>
            </c:dLbl>
            <c:numFmt formatCode="0.00%" sourceLinked="0"/>
            <c:spPr>
              <a:noFill/>
              <a:ln>
                <a:noFill/>
              </a:ln>
              <a:effectLst/>
            </c:spPr>
            <c:txPr>
              <a:bodyPr wrap="square" lIns="38100" tIns="19050" rIns="38100" bIns="19050" anchor="ctr">
                <a:spAutoFit/>
              </a:bodyPr>
              <a:lstStyle/>
              <a:p>
                <a:pPr>
                  <a:defRPr sz="1500" b="1">
                    <a:solidFill>
                      <a:schemeClr val="bg2"/>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Sheet1!$B$1:$D$1</c:f>
              <c:strCache>
                <c:ptCount val="3"/>
                <c:pt idx="0">
                  <c:v>Europe (N=1,334)</c:v>
                </c:pt>
                <c:pt idx="1">
                  <c:v>North America (N=743)</c:v>
                </c:pt>
                <c:pt idx="2">
                  <c:v>Other (N=168)</c:v>
                </c:pt>
              </c:strCache>
            </c:strRef>
          </c:cat>
          <c:val>
            <c:numRef>
              <c:f>Sheet1!$B$2:$D$2</c:f>
              <c:numCache>
                <c:formatCode>General</c:formatCode>
                <c:ptCount val="3"/>
                <c:pt idx="0">
                  <c:v>1.424287856071964E-2</c:v>
                </c:pt>
                <c:pt idx="1">
                  <c:v>1.8842530282637954E-2</c:v>
                </c:pt>
                <c:pt idx="2">
                  <c:v>3.5714285714285712E-2</c:v>
                </c:pt>
              </c:numCache>
            </c:numRef>
          </c:val>
          <c:extLst>
            <c:ext xmlns:c16="http://schemas.microsoft.com/office/drawing/2014/chart" uri="{C3380CC4-5D6E-409C-BE32-E72D297353CC}">
              <c16:uniqueId val="{00000000-202C-4317-87A9-91E8971C7475}"/>
            </c:ext>
          </c:extLst>
        </c:ser>
        <c:dLbls>
          <c:showLegendKey val="0"/>
          <c:showVal val="0"/>
          <c:showCatName val="0"/>
          <c:showSerName val="0"/>
          <c:showPercent val="0"/>
          <c:showBubbleSize val="0"/>
        </c:dLbls>
        <c:gapWidth val="40"/>
        <c:axId val="734385280"/>
        <c:axId val="737095448"/>
      </c:barChart>
      <c:catAx>
        <c:axId val="734385280"/>
        <c:scaling>
          <c:orientation val="minMax"/>
        </c:scaling>
        <c:delete val="0"/>
        <c:axPos val="b"/>
        <c:numFmt formatCode="General" sourceLinked="0"/>
        <c:majorTickMark val="out"/>
        <c:minorTickMark val="none"/>
        <c:tickLblPos val="nextTo"/>
        <c:spPr>
          <a:ln>
            <a:solidFill>
              <a:schemeClr val="bg2"/>
            </a:solidFill>
          </a:ln>
        </c:spPr>
        <c:txPr>
          <a:bodyPr/>
          <a:lstStyle/>
          <a:p>
            <a:pPr>
              <a:defRPr sz="1500" b="1">
                <a:solidFill>
                  <a:schemeClr val="bg2"/>
                </a:solidFill>
              </a:defRPr>
            </a:pPr>
            <a:endParaRPr lang="en-US"/>
          </a:p>
        </c:txPr>
        <c:crossAx val="737095448"/>
        <c:crosses val="autoZero"/>
        <c:auto val="1"/>
        <c:lblAlgn val="ctr"/>
        <c:lblOffset val="100"/>
        <c:noMultiLvlLbl val="0"/>
      </c:catAx>
      <c:valAx>
        <c:axId val="737095448"/>
        <c:scaling>
          <c:orientation val="minMax"/>
          <c:max val="5.000000000000001E-2"/>
        </c:scaling>
        <c:delete val="0"/>
        <c:axPos val="l"/>
        <c:majorGridlines>
          <c:spPr>
            <a:ln w="6350">
              <a:solidFill>
                <a:schemeClr val="bg2"/>
              </a:solidFill>
              <a:prstDash val="sysDash"/>
            </a:ln>
          </c:spPr>
        </c:majorGridlines>
        <c:title>
          <c:tx>
            <c:rich>
              <a:bodyPr rot="-5400000" vert="horz"/>
              <a:lstStyle/>
              <a:p>
                <a:pPr>
                  <a:defRPr sz="1700">
                    <a:solidFill>
                      <a:schemeClr val="bg2"/>
                    </a:solidFill>
                  </a:defRPr>
                </a:pPr>
                <a:r>
                  <a:rPr lang="en-US" sz="1700" dirty="0" smtClean="0">
                    <a:solidFill>
                      <a:schemeClr val="bg2"/>
                    </a:solidFill>
                  </a:rPr>
                  <a:t>% of Transplants</a:t>
                </a:r>
                <a:endParaRPr lang="en-US" sz="1700" dirty="0">
                  <a:solidFill>
                    <a:schemeClr val="bg2"/>
                  </a:solidFill>
                </a:endParaRPr>
              </a:p>
            </c:rich>
          </c:tx>
          <c:layout/>
          <c:overlay val="0"/>
        </c:title>
        <c:numFmt formatCode="0.0%" sourceLinked="0"/>
        <c:majorTickMark val="out"/>
        <c:minorTickMark val="none"/>
        <c:tickLblPos val="nextTo"/>
        <c:spPr>
          <a:ln>
            <a:solidFill>
              <a:schemeClr val="bg2"/>
            </a:solidFill>
          </a:ln>
        </c:spPr>
        <c:txPr>
          <a:bodyPr/>
          <a:lstStyle/>
          <a:p>
            <a:pPr>
              <a:defRPr sz="1500" b="1">
                <a:solidFill>
                  <a:schemeClr val="bg2"/>
                </a:solidFill>
              </a:defRPr>
            </a:pPr>
            <a:endParaRPr lang="en-US"/>
          </a:p>
        </c:txPr>
        <c:crossAx val="734385280"/>
        <c:crosses val="autoZero"/>
        <c:crossBetween val="between"/>
        <c:majorUnit val="1.0000000000000002E-2"/>
      </c:valAx>
      <c:spPr>
        <a:noFill/>
        <a:ln w="12700">
          <a:solidFill>
            <a:schemeClr val="bg2"/>
          </a:solidFill>
        </a:ln>
      </c:spPr>
    </c:plotArea>
    <c:plotVisOnly val="1"/>
    <c:dispBlanksAs val="gap"/>
    <c:showDLblsOverMax val="0"/>
  </c:chart>
  <c:txPr>
    <a:bodyPr/>
    <a:lstStyle/>
    <a:p>
      <a:pPr>
        <a:defRPr sz="1800"/>
      </a:pPr>
      <a:endParaRPr lang="en-US"/>
    </a:p>
  </c:txPr>
  <c:externalData r:id="rId1">
    <c:autoUpdate val="0"/>
  </c:externalData>
</c:chartSpace>
</file>

<file path=ppt/charts/chart2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3230314960629921"/>
          <c:y val="4.2052347623213804E-2"/>
          <c:w val="0.6699366458503031"/>
          <c:h val="0.84527622555245119"/>
        </c:manualLayout>
      </c:layout>
      <c:barChart>
        <c:barDir val="col"/>
        <c:grouping val="percentStacked"/>
        <c:varyColors val="0"/>
        <c:ser>
          <c:idx val="0"/>
          <c:order val="0"/>
          <c:tx>
            <c:strRef>
              <c:f>Sheet1!$A$2</c:f>
              <c:strCache>
                <c:ptCount val="1"/>
                <c:pt idx="0">
                  <c:v>A1ATD</c:v>
                </c:pt>
              </c:strCache>
            </c:strRef>
          </c:tx>
          <c:spPr>
            <a:gradFill flip="none" rotWithShape="1">
              <a:gsLst>
                <a:gs pos="0">
                  <a:schemeClr val="bg1">
                    <a:lumMod val="75000"/>
                    <a:lumOff val="25000"/>
                  </a:schemeClr>
                </a:gs>
                <a:gs pos="50000">
                  <a:schemeClr val="bg1">
                    <a:lumMod val="50000"/>
                    <a:lumOff val="50000"/>
                  </a:schemeClr>
                </a:gs>
                <a:gs pos="100000">
                  <a:schemeClr val="bg1">
                    <a:lumMod val="75000"/>
                    <a:lumOff val="25000"/>
                  </a:schemeClr>
                </a:gs>
              </a:gsLst>
              <a:lin ang="10800000" scaled="1"/>
              <a:tileRect/>
            </a:gradFill>
            <a:ln>
              <a:solidFill>
                <a:schemeClr val="bg2"/>
              </a:solidFill>
            </a:ln>
          </c:spPr>
          <c:invertIfNegative val="0"/>
          <c:cat>
            <c:strRef>
              <c:f>Sheet1!$B$1:$C$1</c:f>
              <c:strCache>
                <c:ptCount val="2"/>
                <c:pt idx="0">
                  <c:v>1991-1999 (N=17)</c:v>
                </c:pt>
                <c:pt idx="1">
                  <c:v>2000-6/2017 (N=21)</c:v>
                </c:pt>
              </c:strCache>
            </c:strRef>
          </c:cat>
          <c:val>
            <c:numRef>
              <c:f>Sheet1!$B$2:$C$2</c:f>
              <c:numCache>
                <c:formatCode>General</c:formatCode>
                <c:ptCount val="2"/>
                <c:pt idx="0">
                  <c:v>11.764699999999999</c:v>
                </c:pt>
                <c:pt idx="1">
                  <c:v>0</c:v>
                </c:pt>
              </c:numCache>
            </c:numRef>
          </c:val>
          <c:extLst>
            <c:ext xmlns:c16="http://schemas.microsoft.com/office/drawing/2014/chart" uri="{C3380CC4-5D6E-409C-BE32-E72D297353CC}">
              <c16:uniqueId val="{00000000-ADF3-4A49-A8FA-C73B6C6A107F}"/>
            </c:ext>
          </c:extLst>
        </c:ser>
        <c:ser>
          <c:idx val="1"/>
          <c:order val="1"/>
          <c:tx>
            <c:strRef>
              <c:f>Sheet1!$A$3</c:f>
              <c:strCache>
                <c:ptCount val="1"/>
                <c:pt idx="0">
                  <c:v>CF</c:v>
                </c:pt>
              </c:strCache>
            </c:strRef>
          </c:tx>
          <c:spPr>
            <a:gradFill flip="none" rotWithShape="1">
              <a:gsLst>
                <a:gs pos="0">
                  <a:srgbClr val="00B050"/>
                </a:gs>
                <a:gs pos="50000">
                  <a:srgbClr val="66FF33"/>
                </a:gs>
                <a:gs pos="100000">
                  <a:srgbClr val="009900"/>
                </a:gs>
              </a:gsLst>
              <a:lin ang="10800000" scaled="1"/>
              <a:tileRect/>
            </a:gradFill>
            <a:ln>
              <a:solidFill>
                <a:schemeClr val="bg2"/>
              </a:solidFill>
            </a:ln>
          </c:spPr>
          <c:invertIfNegative val="0"/>
          <c:cat>
            <c:strRef>
              <c:f>Sheet1!$B$1:$C$1</c:f>
              <c:strCache>
                <c:ptCount val="2"/>
                <c:pt idx="0">
                  <c:v>1991-1999 (N=17)</c:v>
                </c:pt>
                <c:pt idx="1">
                  <c:v>2000-6/2017 (N=21)</c:v>
                </c:pt>
              </c:strCache>
            </c:strRef>
          </c:cat>
          <c:val>
            <c:numRef>
              <c:f>Sheet1!$B$3:$C$3</c:f>
              <c:numCache>
                <c:formatCode>General</c:formatCode>
                <c:ptCount val="2"/>
                <c:pt idx="0">
                  <c:v>70.588200000000001</c:v>
                </c:pt>
                <c:pt idx="1">
                  <c:v>42.857100000000003</c:v>
                </c:pt>
              </c:numCache>
            </c:numRef>
          </c:val>
          <c:extLst>
            <c:ext xmlns:c16="http://schemas.microsoft.com/office/drawing/2014/chart" uri="{C3380CC4-5D6E-409C-BE32-E72D297353CC}">
              <c16:uniqueId val="{00000001-ADF3-4A49-A8FA-C73B6C6A107F}"/>
            </c:ext>
          </c:extLst>
        </c:ser>
        <c:ser>
          <c:idx val="2"/>
          <c:order val="2"/>
          <c:tx>
            <c:strRef>
              <c:f>Sheet1!$A$4</c:f>
              <c:strCache>
                <c:ptCount val="1"/>
                <c:pt idx="0">
                  <c:v>IPAH</c:v>
                </c:pt>
              </c:strCache>
            </c:strRef>
          </c:tx>
          <c:spPr>
            <a:gradFill flip="none" rotWithShape="1">
              <a:gsLst>
                <a:gs pos="0">
                  <a:schemeClr val="tx2">
                    <a:lumMod val="75000"/>
                  </a:schemeClr>
                </a:gs>
                <a:gs pos="50000">
                  <a:srgbClr val="FFFF00"/>
                </a:gs>
                <a:gs pos="100000">
                  <a:schemeClr val="tx2">
                    <a:lumMod val="75000"/>
                  </a:schemeClr>
                </a:gs>
              </a:gsLst>
              <a:lin ang="10800000" scaled="1"/>
              <a:tileRect/>
            </a:gradFill>
            <a:ln>
              <a:solidFill>
                <a:srgbClr val="000000"/>
              </a:solidFill>
            </a:ln>
          </c:spPr>
          <c:invertIfNegative val="0"/>
          <c:cat>
            <c:strRef>
              <c:f>Sheet1!$B$1:$C$1</c:f>
              <c:strCache>
                <c:ptCount val="2"/>
                <c:pt idx="0">
                  <c:v>1991-1999 (N=17)</c:v>
                </c:pt>
                <c:pt idx="1">
                  <c:v>2000-6/2017 (N=21)</c:v>
                </c:pt>
              </c:strCache>
            </c:strRef>
          </c:cat>
          <c:val>
            <c:numRef>
              <c:f>Sheet1!$B$4:$C$4</c:f>
              <c:numCache>
                <c:formatCode>General</c:formatCode>
                <c:ptCount val="2"/>
                <c:pt idx="0">
                  <c:v>5.8823999999999996</c:v>
                </c:pt>
                <c:pt idx="1">
                  <c:v>23.8095</c:v>
                </c:pt>
              </c:numCache>
            </c:numRef>
          </c:val>
          <c:extLst>
            <c:ext xmlns:c16="http://schemas.microsoft.com/office/drawing/2014/chart" uri="{C3380CC4-5D6E-409C-BE32-E72D297353CC}">
              <c16:uniqueId val="{00000002-ADF3-4A49-A8FA-C73B6C6A107F}"/>
            </c:ext>
          </c:extLst>
        </c:ser>
        <c:ser>
          <c:idx val="3"/>
          <c:order val="3"/>
          <c:tx>
            <c:strRef>
              <c:f>Sheet1!$A$5</c:f>
              <c:strCache>
                <c:ptCount val="1"/>
                <c:pt idx="0">
                  <c:v>PH-not IPAH</c:v>
                </c:pt>
              </c:strCache>
            </c:strRef>
          </c:tx>
          <c:spPr>
            <a:gradFill flip="none" rotWithShape="1">
              <a:gsLst>
                <a:gs pos="0">
                  <a:srgbClr val="C00000"/>
                </a:gs>
                <a:gs pos="50000">
                  <a:srgbClr val="FF0000"/>
                </a:gs>
                <a:gs pos="100000">
                  <a:srgbClr val="C00000"/>
                </a:gs>
              </a:gsLst>
              <a:lin ang="0" scaled="1"/>
              <a:tileRect/>
            </a:gradFill>
            <a:ln>
              <a:solidFill>
                <a:srgbClr val="000000"/>
              </a:solidFill>
            </a:ln>
          </c:spPr>
          <c:invertIfNegative val="0"/>
          <c:cat>
            <c:strRef>
              <c:f>Sheet1!$B$1:$C$1</c:f>
              <c:strCache>
                <c:ptCount val="2"/>
                <c:pt idx="0">
                  <c:v>1991-1999 (N=17)</c:v>
                </c:pt>
                <c:pt idx="1">
                  <c:v>2000-6/2017 (N=21)</c:v>
                </c:pt>
              </c:strCache>
            </c:strRef>
          </c:cat>
          <c:val>
            <c:numRef>
              <c:f>Sheet1!$B$5:$C$5</c:f>
              <c:numCache>
                <c:formatCode>General</c:formatCode>
                <c:ptCount val="2"/>
                <c:pt idx="0">
                  <c:v>5.8823999999999996</c:v>
                </c:pt>
                <c:pt idx="1">
                  <c:v>28.571400000000001</c:v>
                </c:pt>
              </c:numCache>
            </c:numRef>
          </c:val>
          <c:extLst>
            <c:ext xmlns:c16="http://schemas.microsoft.com/office/drawing/2014/chart" uri="{C3380CC4-5D6E-409C-BE32-E72D297353CC}">
              <c16:uniqueId val="{00000003-ADF3-4A49-A8FA-C73B6C6A107F}"/>
            </c:ext>
          </c:extLst>
        </c:ser>
        <c:ser>
          <c:idx val="4"/>
          <c:order val="4"/>
          <c:tx>
            <c:strRef>
              <c:f>Sheet1!$A$6</c:f>
              <c:strCache>
                <c:ptCount val="1"/>
                <c:pt idx="0">
                  <c:v>Sarcoidosis</c:v>
                </c:pt>
              </c:strCache>
            </c:strRef>
          </c:tx>
          <c:spPr>
            <a:gradFill flip="none" rotWithShape="1">
              <a:gsLst>
                <a:gs pos="0">
                  <a:srgbClr val="006600"/>
                </a:gs>
                <a:gs pos="50000">
                  <a:srgbClr val="00B050"/>
                </a:gs>
                <a:gs pos="100000">
                  <a:srgbClr val="006600"/>
                </a:gs>
              </a:gsLst>
              <a:lin ang="0" scaled="1"/>
              <a:tileRect/>
            </a:gradFill>
            <a:ln>
              <a:solidFill>
                <a:srgbClr val="000000"/>
              </a:solidFill>
            </a:ln>
          </c:spPr>
          <c:invertIfNegative val="0"/>
          <c:cat>
            <c:strRef>
              <c:f>Sheet1!$B$1:$C$1</c:f>
              <c:strCache>
                <c:ptCount val="2"/>
                <c:pt idx="0">
                  <c:v>1991-1999 (N=17)</c:v>
                </c:pt>
                <c:pt idx="1">
                  <c:v>2000-6/2017 (N=21)</c:v>
                </c:pt>
              </c:strCache>
            </c:strRef>
          </c:cat>
          <c:val>
            <c:numRef>
              <c:f>Sheet1!$B$6:$C$6</c:f>
              <c:numCache>
                <c:formatCode>General</c:formatCode>
                <c:ptCount val="2"/>
                <c:pt idx="0">
                  <c:v>0</c:v>
                </c:pt>
                <c:pt idx="1">
                  <c:v>4.7618999999999998</c:v>
                </c:pt>
              </c:numCache>
            </c:numRef>
          </c:val>
          <c:extLst>
            <c:ext xmlns:c16="http://schemas.microsoft.com/office/drawing/2014/chart" uri="{C3380CC4-5D6E-409C-BE32-E72D297353CC}">
              <c16:uniqueId val="{00000004-ADF3-4A49-A8FA-C73B6C6A107F}"/>
            </c:ext>
          </c:extLst>
        </c:ser>
        <c:ser>
          <c:idx val="5"/>
          <c:order val="5"/>
          <c:tx>
            <c:strRef>
              <c:f>Sheet1!$A$7</c:f>
              <c:strCache>
                <c:ptCount val="1"/>
                <c:pt idx="0">
                  <c:v>Other</c:v>
                </c:pt>
              </c:strCache>
            </c:strRef>
          </c:tx>
          <c:spPr>
            <a:gradFill flip="none" rotWithShape="1">
              <a:gsLst>
                <a:gs pos="0">
                  <a:srgbClr val="7030A0"/>
                </a:gs>
                <a:gs pos="50000">
                  <a:srgbClr val="9999FF"/>
                </a:gs>
                <a:gs pos="100000">
                  <a:srgbClr val="7030A0"/>
                </a:gs>
              </a:gsLst>
              <a:lin ang="0" scaled="1"/>
              <a:tileRect/>
            </a:gradFill>
            <a:ln>
              <a:solidFill>
                <a:srgbClr val="000000"/>
              </a:solidFill>
            </a:ln>
          </c:spPr>
          <c:invertIfNegative val="0"/>
          <c:cat>
            <c:strRef>
              <c:f>Sheet1!$B$1:$C$1</c:f>
              <c:strCache>
                <c:ptCount val="2"/>
                <c:pt idx="0">
                  <c:v>1991-1999 (N=17)</c:v>
                </c:pt>
                <c:pt idx="1">
                  <c:v>2000-6/2017 (N=21)</c:v>
                </c:pt>
              </c:strCache>
            </c:strRef>
          </c:cat>
          <c:val>
            <c:numRef>
              <c:f>Sheet1!$B$7:$C$7</c:f>
              <c:numCache>
                <c:formatCode>General</c:formatCode>
                <c:ptCount val="2"/>
                <c:pt idx="0">
                  <c:v>5.8823999999999996</c:v>
                </c:pt>
                <c:pt idx="1">
                  <c:v>0</c:v>
                </c:pt>
              </c:numCache>
            </c:numRef>
          </c:val>
          <c:extLst>
            <c:ext xmlns:c16="http://schemas.microsoft.com/office/drawing/2014/chart" uri="{C3380CC4-5D6E-409C-BE32-E72D297353CC}">
              <c16:uniqueId val="{00000005-ADF3-4A49-A8FA-C73B6C6A107F}"/>
            </c:ext>
          </c:extLst>
        </c:ser>
        <c:dLbls>
          <c:showLegendKey val="0"/>
          <c:showVal val="0"/>
          <c:showCatName val="0"/>
          <c:showSerName val="0"/>
          <c:showPercent val="0"/>
          <c:showBubbleSize val="0"/>
        </c:dLbls>
        <c:gapWidth val="60"/>
        <c:overlap val="100"/>
        <c:axId val="755323392"/>
        <c:axId val="755323784"/>
      </c:barChart>
      <c:catAx>
        <c:axId val="755323392"/>
        <c:scaling>
          <c:orientation val="minMax"/>
        </c:scaling>
        <c:delete val="0"/>
        <c:axPos val="b"/>
        <c:numFmt formatCode="General" sourceLinked="0"/>
        <c:majorTickMark val="out"/>
        <c:minorTickMark val="none"/>
        <c:tickLblPos val="nextTo"/>
        <c:spPr>
          <a:ln>
            <a:solidFill>
              <a:schemeClr val="bg2"/>
            </a:solidFill>
          </a:ln>
        </c:spPr>
        <c:txPr>
          <a:bodyPr/>
          <a:lstStyle/>
          <a:p>
            <a:pPr>
              <a:defRPr sz="1500" b="1">
                <a:solidFill>
                  <a:schemeClr val="bg2"/>
                </a:solidFill>
              </a:defRPr>
            </a:pPr>
            <a:endParaRPr lang="en-US"/>
          </a:p>
        </c:txPr>
        <c:crossAx val="755323784"/>
        <c:crosses val="autoZero"/>
        <c:auto val="1"/>
        <c:lblAlgn val="ctr"/>
        <c:lblOffset val="100"/>
        <c:noMultiLvlLbl val="0"/>
      </c:catAx>
      <c:valAx>
        <c:axId val="755323784"/>
        <c:scaling>
          <c:orientation val="minMax"/>
        </c:scaling>
        <c:delete val="0"/>
        <c:axPos val="l"/>
        <c:majorGridlines>
          <c:spPr>
            <a:ln w="6350">
              <a:solidFill>
                <a:schemeClr val="bg2"/>
              </a:solidFill>
              <a:prstDash val="sysDash"/>
            </a:ln>
          </c:spPr>
        </c:majorGridlines>
        <c:title>
          <c:tx>
            <c:rich>
              <a:bodyPr rot="-5400000" vert="horz"/>
              <a:lstStyle/>
              <a:p>
                <a:pPr>
                  <a:defRPr sz="1700">
                    <a:solidFill>
                      <a:schemeClr val="bg2"/>
                    </a:solidFill>
                  </a:defRPr>
                </a:pPr>
                <a:r>
                  <a:rPr lang="en-US" sz="1700" dirty="0" smtClean="0">
                    <a:solidFill>
                      <a:schemeClr val="bg2"/>
                    </a:solidFill>
                  </a:rPr>
                  <a:t>% of Transplants</a:t>
                </a:r>
                <a:endParaRPr lang="en-US" sz="1700" dirty="0">
                  <a:solidFill>
                    <a:schemeClr val="bg2"/>
                  </a:solidFill>
                </a:endParaRPr>
              </a:p>
            </c:rich>
          </c:tx>
          <c:layout>
            <c:manualLayout>
              <c:xMode val="edge"/>
              <c:yMode val="edge"/>
              <c:x val="1.7812428051756687E-2"/>
              <c:y val="0.28554863477886161"/>
            </c:manualLayout>
          </c:layout>
          <c:overlay val="0"/>
        </c:title>
        <c:numFmt formatCode="0%" sourceLinked="1"/>
        <c:majorTickMark val="out"/>
        <c:minorTickMark val="none"/>
        <c:tickLblPos val="nextTo"/>
        <c:spPr>
          <a:ln>
            <a:solidFill>
              <a:schemeClr val="bg2"/>
            </a:solidFill>
          </a:ln>
        </c:spPr>
        <c:txPr>
          <a:bodyPr/>
          <a:lstStyle/>
          <a:p>
            <a:pPr>
              <a:defRPr sz="1500" b="1">
                <a:solidFill>
                  <a:schemeClr val="bg2"/>
                </a:solidFill>
              </a:defRPr>
            </a:pPr>
            <a:endParaRPr lang="en-US"/>
          </a:p>
        </c:txPr>
        <c:crossAx val="755323392"/>
        <c:crosses val="autoZero"/>
        <c:crossBetween val="between"/>
      </c:valAx>
      <c:spPr>
        <a:noFill/>
        <a:ln>
          <a:solidFill>
            <a:schemeClr val="bg2"/>
          </a:solidFill>
        </a:ln>
      </c:spPr>
    </c:plotArea>
    <c:legend>
      <c:legendPos val="r"/>
      <c:layout>
        <c:manualLayout>
          <c:xMode val="edge"/>
          <c:yMode val="edge"/>
          <c:x val="0.78275907321929594"/>
          <c:y val="6.8708759099941494E-2"/>
          <c:w val="0.19696918273146891"/>
          <c:h val="0.80453245583108079"/>
        </c:manualLayout>
      </c:layout>
      <c:overlay val="0"/>
      <c:spPr>
        <a:solidFill>
          <a:schemeClr val="tx1"/>
        </a:solidFill>
        <a:ln w="12700">
          <a:solidFill>
            <a:schemeClr val="bg2"/>
          </a:solidFill>
        </a:ln>
      </c:spPr>
      <c:txPr>
        <a:bodyPr/>
        <a:lstStyle/>
        <a:p>
          <a:pPr>
            <a:defRPr sz="1400" b="1">
              <a:solidFill>
                <a:schemeClr val="bg2"/>
              </a:solidFill>
            </a:defRPr>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stacked"/>
        <c:varyColors val="0"/>
        <c:ser>
          <c:idx val="0"/>
          <c:order val="0"/>
          <c:tx>
            <c:strRef>
              <c:f>Sheet1!$B$1</c:f>
              <c:strCache>
                <c:ptCount val="1"/>
                <c:pt idx="0">
                  <c:v>Europe</c:v>
                </c:pt>
              </c:strCache>
            </c:strRef>
          </c:tx>
          <c:spPr>
            <a:gradFill flip="none" rotWithShape="1">
              <a:gsLst>
                <a:gs pos="0">
                  <a:srgbClr val="CCCC00"/>
                </a:gs>
                <a:gs pos="50000">
                  <a:srgbClr val="FFFF00"/>
                </a:gs>
                <a:gs pos="100000">
                  <a:srgbClr val="CCCC00"/>
                </a:gs>
              </a:gsLst>
              <a:lin ang="10800000" scaled="1"/>
              <a:tileRect/>
            </a:gradFill>
            <a:ln>
              <a:solidFill>
                <a:schemeClr val="bg2"/>
              </a:solidFill>
            </a:ln>
          </c:spPr>
          <c:invertIfNegative val="0"/>
          <c:cat>
            <c:numRef>
              <c:f>Sheet1!$A$2:$A$36</c:f>
              <c:numCache>
                <c:formatCode>General</c:formatCode>
                <c:ptCount val="35"/>
                <c:pt idx="0">
                  <c:v>1982</c:v>
                </c:pt>
                <c:pt idx="1">
                  <c:v>1983</c:v>
                </c:pt>
                <c:pt idx="2">
                  <c:v>1984</c:v>
                </c:pt>
                <c:pt idx="3">
                  <c:v>1985</c:v>
                </c:pt>
                <c:pt idx="4">
                  <c:v>1986</c:v>
                </c:pt>
                <c:pt idx="5">
                  <c:v>1987</c:v>
                </c:pt>
                <c:pt idx="6">
                  <c:v>1988</c:v>
                </c:pt>
                <c:pt idx="7">
                  <c:v>1989</c:v>
                </c:pt>
                <c:pt idx="8">
                  <c:v>1990</c:v>
                </c:pt>
                <c:pt idx="9">
                  <c:v>1991</c:v>
                </c:pt>
                <c:pt idx="10">
                  <c:v>1992</c:v>
                </c:pt>
                <c:pt idx="11">
                  <c:v>1993</c:v>
                </c:pt>
                <c:pt idx="12">
                  <c:v>1994</c:v>
                </c:pt>
                <c:pt idx="13">
                  <c:v>1995</c:v>
                </c:pt>
                <c:pt idx="14">
                  <c:v>1996</c:v>
                </c:pt>
                <c:pt idx="15">
                  <c:v>1997</c:v>
                </c:pt>
                <c:pt idx="16">
                  <c:v>1998</c:v>
                </c:pt>
                <c:pt idx="17">
                  <c:v>1999</c:v>
                </c:pt>
                <c:pt idx="18">
                  <c:v>2000</c:v>
                </c:pt>
                <c:pt idx="19">
                  <c:v>2001</c:v>
                </c:pt>
                <c:pt idx="20">
                  <c:v>2002</c:v>
                </c:pt>
                <c:pt idx="21">
                  <c:v>2003</c:v>
                </c:pt>
                <c:pt idx="22">
                  <c:v>2004</c:v>
                </c:pt>
                <c:pt idx="23">
                  <c:v>2005</c:v>
                </c:pt>
                <c:pt idx="24">
                  <c:v>2006</c:v>
                </c:pt>
                <c:pt idx="25">
                  <c:v>2007</c:v>
                </c:pt>
                <c:pt idx="26">
                  <c:v>2008</c:v>
                </c:pt>
                <c:pt idx="27">
                  <c:v>2009</c:v>
                </c:pt>
                <c:pt idx="28">
                  <c:v>2010</c:v>
                </c:pt>
                <c:pt idx="29">
                  <c:v>2011</c:v>
                </c:pt>
                <c:pt idx="30">
                  <c:v>2012</c:v>
                </c:pt>
                <c:pt idx="31">
                  <c:v>2013</c:v>
                </c:pt>
                <c:pt idx="32">
                  <c:v>2014</c:v>
                </c:pt>
                <c:pt idx="33">
                  <c:v>2015</c:v>
                </c:pt>
                <c:pt idx="34">
                  <c:v>2016</c:v>
                </c:pt>
              </c:numCache>
            </c:numRef>
          </c:cat>
          <c:val>
            <c:numRef>
              <c:f>Sheet1!$B$2:$B$36</c:f>
              <c:numCache>
                <c:formatCode>General</c:formatCode>
                <c:ptCount val="35"/>
                <c:pt idx="0">
                  <c:v>0</c:v>
                </c:pt>
                <c:pt idx="1">
                  <c:v>0</c:v>
                </c:pt>
                <c:pt idx="2">
                  <c:v>0</c:v>
                </c:pt>
                <c:pt idx="3">
                  <c:v>0</c:v>
                </c:pt>
                <c:pt idx="4">
                  <c:v>2</c:v>
                </c:pt>
                <c:pt idx="5">
                  <c:v>2</c:v>
                </c:pt>
                <c:pt idx="6">
                  <c:v>5</c:v>
                </c:pt>
                <c:pt idx="7">
                  <c:v>3</c:v>
                </c:pt>
                <c:pt idx="8">
                  <c:v>3</c:v>
                </c:pt>
                <c:pt idx="9">
                  <c:v>2</c:v>
                </c:pt>
                <c:pt idx="10">
                  <c:v>2</c:v>
                </c:pt>
                <c:pt idx="11">
                  <c:v>1</c:v>
                </c:pt>
                <c:pt idx="12">
                  <c:v>0</c:v>
                </c:pt>
                <c:pt idx="13">
                  <c:v>1</c:v>
                </c:pt>
                <c:pt idx="14">
                  <c:v>1</c:v>
                </c:pt>
                <c:pt idx="15">
                  <c:v>0</c:v>
                </c:pt>
                <c:pt idx="16">
                  <c:v>0</c:v>
                </c:pt>
                <c:pt idx="17">
                  <c:v>0</c:v>
                </c:pt>
                <c:pt idx="18">
                  <c:v>1</c:v>
                </c:pt>
                <c:pt idx="19">
                  <c:v>1</c:v>
                </c:pt>
                <c:pt idx="20">
                  <c:v>0</c:v>
                </c:pt>
                <c:pt idx="21">
                  <c:v>1</c:v>
                </c:pt>
                <c:pt idx="22">
                  <c:v>0</c:v>
                </c:pt>
                <c:pt idx="23">
                  <c:v>0</c:v>
                </c:pt>
                <c:pt idx="24">
                  <c:v>1</c:v>
                </c:pt>
                <c:pt idx="25">
                  <c:v>1</c:v>
                </c:pt>
                <c:pt idx="26">
                  <c:v>0</c:v>
                </c:pt>
                <c:pt idx="27">
                  <c:v>1</c:v>
                </c:pt>
                <c:pt idx="28">
                  <c:v>0</c:v>
                </c:pt>
                <c:pt idx="29">
                  <c:v>0</c:v>
                </c:pt>
                <c:pt idx="30">
                  <c:v>1</c:v>
                </c:pt>
                <c:pt idx="31">
                  <c:v>0</c:v>
                </c:pt>
                <c:pt idx="32">
                  <c:v>0</c:v>
                </c:pt>
                <c:pt idx="33">
                  <c:v>0</c:v>
                </c:pt>
                <c:pt idx="34">
                  <c:v>0</c:v>
                </c:pt>
              </c:numCache>
            </c:numRef>
          </c:val>
          <c:extLst>
            <c:ext xmlns:c16="http://schemas.microsoft.com/office/drawing/2014/chart" uri="{C3380CC4-5D6E-409C-BE32-E72D297353CC}">
              <c16:uniqueId val="{00000000-E531-428D-A29E-364FD8E2DBCA}"/>
            </c:ext>
          </c:extLst>
        </c:ser>
        <c:ser>
          <c:idx val="1"/>
          <c:order val="1"/>
          <c:tx>
            <c:strRef>
              <c:f>Sheet1!$C$1</c:f>
              <c:strCache>
                <c:ptCount val="1"/>
                <c:pt idx="0">
                  <c:v>North America</c:v>
                </c:pt>
              </c:strCache>
            </c:strRef>
          </c:tx>
          <c:spPr>
            <a:gradFill flip="none" rotWithShape="1">
              <a:gsLst>
                <a:gs pos="0">
                  <a:srgbClr val="00B050"/>
                </a:gs>
                <a:gs pos="50000">
                  <a:srgbClr val="00FF00"/>
                </a:gs>
                <a:gs pos="100000">
                  <a:srgbClr val="00B050"/>
                </a:gs>
              </a:gsLst>
              <a:lin ang="10800000" scaled="1"/>
              <a:tileRect/>
            </a:gradFill>
            <a:ln>
              <a:solidFill>
                <a:schemeClr val="bg2"/>
              </a:solidFill>
            </a:ln>
          </c:spPr>
          <c:invertIfNegative val="0"/>
          <c:cat>
            <c:numRef>
              <c:f>Sheet1!$A$2:$A$36</c:f>
              <c:numCache>
                <c:formatCode>General</c:formatCode>
                <c:ptCount val="35"/>
                <c:pt idx="0">
                  <c:v>1982</c:v>
                </c:pt>
                <c:pt idx="1">
                  <c:v>1983</c:v>
                </c:pt>
                <c:pt idx="2">
                  <c:v>1984</c:v>
                </c:pt>
                <c:pt idx="3">
                  <c:v>1985</c:v>
                </c:pt>
                <c:pt idx="4">
                  <c:v>1986</c:v>
                </c:pt>
                <c:pt idx="5">
                  <c:v>1987</c:v>
                </c:pt>
                <c:pt idx="6">
                  <c:v>1988</c:v>
                </c:pt>
                <c:pt idx="7">
                  <c:v>1989</c:v>
                </c:pt>
                <c:pt idx="8">
                  <c:v>1990</c:v>
                </c:pt>
                <c:pt idx="9">
                  <c:v>1991</c:v>
                </c:pt>
                <c:pt idx="10">
                  <c:v>1992</c:v>
                </c:pt>
                <c:pt idx="11">
                  <c:v>1993</c:v>
                </c:pt>
                <c:pt idx="12">
                  <c:v>1994</c:v>
                </c:pt>
                <c:pt idx="13">
                  <c:v>1995</c:v>
                </c:pt>
                <c:pt idx="14">
                  <c:v>1996</c:v>
                </c:pt>
                <c:pt idx="15">
                  <c:v>1997</c:v>
                </c:pt>
                <c:pt idx="16">
                  <c:v>1998</c:v>
                </c:pt>
                <c:pt idx="17">
                  <c:v>1999</c:v>
                </c:pt>
                <c:pt idx="18">
                  <c:v>2000</c:v>
                </c:pt>
                <c:pt idx="19">
                  <c:v>2001</c:v>
                </c:pt>
                <c:pt idx="20">
                  <c:v>2002</c:v>
                </c:pt>
                <c:pt idx="21">
                  <c:v>2003</c:v>
                </c:pt>
                <c:pt idx="22">
                  <c:v>2004</c:v>
                </c:pt>
                <c:pt idx="23">
                  <c:v>2005</c:v>
                </c:pt>
                <c:pt idx="24">
                  <c:v>2006</c:v>
                </c:pt>
                <c:pt idx="25">
                  <c:v>2007</c:v>
                </c:pt>
                <c:pt idx="26">
                  <c:v>2008</c:v>
                </c:pt>
                <c:pt idx="27">
                  <c:v>2009</c:v>
                </c:pt>
                <c:pt idx="28">
                  <c:v>2010</c:v>
                </c:pt>
                <c:pt idx="29">
                  <c:v>2011</c:v>
                </c:pt>
                <c:pt idx="30">
                  <c:v>2012</c:v>
                </c:pt>
                <c:pt idx="31">
                  <c:v>2013</c:v>
                </c:pt>
                <c:pt idx="32">
                  <c:v>2014</c:v>
                </c:pt>
                <c:pt idx="33">
                  <c:v>2015</c:v>
                </c:pt>
                <c:pt idx="34">
                  <c:v>2016</c:v>
                </c:pt>
              </c:numCache>
            </c:numRef>
          </c:cat>
          <c:val>
            <c:numRef>
              <c:f>Sheet1!$C$2:$C$36</c:f>
              <c:numCache>
                <c:formatCode>General</c:formatCode>
                <c:ptCount val="35"/>
                <c:pt idx="0">
                  <c:v>0</c:v>
                </c:pt>
                <c:pt idx="1">
                  <c:v>0</c:v>
                </c:pt>
                <c:pt idx="2">
                  <c:v>1</c:v>
                </c:pt>
                <c:pt idx="3">
                  <c:v>1</c:v>
                </c:pt>
                <c:pt idx="4">
                  <c:v>1</c:v>
                </c:pt>
                <c:pt idx="5">
                  <c:v>3</c:v>
                </c:pt>
                <c:pt idx="6">
                  <c:v>0</c:v>
                </c:pt>
                <c:pt idx="7">
                  <c:v>0</c:v>
                </c:pt>
                <c:pt idx="8">
                  <c:v>1</c:v>
                </c:pt>
                <c:pt idx="9">
                  <c:v>1</c:v>
                </c:pt>
                <c:pt idx="10">
                  <c:v>0</c:v>
                </c:pt>
                <c:pt idx="11">
                  <c:v>0</c:v>
                </c:pt>
                <c:pt idx="12">
                  <c:v>0</c:v>
                </c:pt>
                <c:pt idx="13">
                  <c:v>1</c:v>
                </c:pt>
                <c:pt idx="14">
                  <c:v>1</c:v>
                </c:pt>
                <c:pt idx="15">
                  <c:v>0</c:v>
                </c:pt>
                <c:pt idx="16">
                  <c:v>2</c:v>
                </c:pt>
                <c:pt idx="17">
                  <c:v>1</c:v>
                </c:pt>
                <c:pt idx="18">
                  <c:v>0</c:v>
                </c:pt>
                <c:pt idx="19">
                  <c:v>0</c:v>
                </c:pt>
                <c:pt idx="20">
                  <c:v>0</c:v>
                </c:pt>
                <c:pt idx="21">
                  <c:v>1</c:v>
                </c:pt>
                <c:pt idx="22">
                  <c:v>0</c:v>
                </c:pt>
                <c:pt idx="23">
                  <c:v>0</c:v>
                </c:pt>
                <c:pt idx="24">
                  <c:v>0</c:v>
                </c:pt>
                <c:pt idx="25">
                  <c:v>0</c:v>
                </c:pt>
                <c:pt idx="26">
                  <c:v>0</c:v>
                </c:pt>
                <c:pt idx="27">
                  <c:v>0</c:v>
                </c:pt>
                <c:pt idx="28">
                  <c:v>0</c:v>
                </c:pt>
                <c:pt idx="29">
                  <c:v>0</c:v>
                </c:pt>
                <c:pt idx="30">
                  <c:v>0</c:v>
                </c:pt>
                <c:pt idx="31">
                  <c:v>0</c:v>
                </c:pt>
                <c:pt idx="32">
                  <c:v>1</c:v>
                </c:pt>
                <c:pt idx="33">
                  <c:v>0</c:v>
                </c:pt>
                <c:pt idx="34">
                  <c:v>0</c:v>
                </c:pt>
              </c:numCache>
            </c:numRef>
          </c:val>
          <c:extLst>
            <c:ext xmlns:c16="http://schemas.microsoft.com/office/drawing/2014/chart" uri="{C3380CC4-5D6E-409C-BE32-E72D297353CC}">
              <c16:uniqueId val="{00000001-E531-428D-A29E-364FD8E2DBCA}"/>
            </c:ext>
          </c:extLst>
        </c:ser>
        <c:ser>
          <c:idx val="2"/>
          <c:order val="2"/>
          <c:tx>
            <c:strRef>
              <c:f>Sheet1!$D$1</c:f>
              <c:strCache>
                <c:ptCount val="1"/>
                <c:pt idx="0">
                  <c:v>Other</c:v>
                </c:pt>
              </c:strCache>
            </c:strRef>
          </c:tx>
          <c:spPr>
            <a:gradFill>
              <a:gsLst>
                <a:gs pos="0">
                  <a:srgbClr val="C00000"/>
                </a:gs>
                <a:gs pos="50000">
                  <a:srgbClr val="FF0000"/>
                </a:gs>
                <a:gs pos="100000">
                  <a:srgbClr val="C00000"/>
                </a:gs>
              </a:gsLst>
              <a:lin ang="10800000" scaled="1"/>
            </a:gradFill>
            <a:ln w="9525">
              <a:solidFill>
                <a:schemeClr val="bg2"/>
              </a:solidFill>
            </a:ln>
          </c:spPr>
          <c:invertIfNegative val="0"/>
          <c:cat>
            <c:numRef>
              <c:f>Sheet1!$A$2:$A$36</c:f>
              <c:numCache>
                <c:formatCode>General</c:formatCode>
                <c:ptCount val="35"/>
                <c:pt idx="0">
                  <c:v>1982</c:v>
                </c:pt>
                <c:pt idx="1">
                  <c:v>1983</c:v>
                </c:pt>
                <c:pt idx="2">
                  <c:v>1984</c:v>
                </c:pt>
                <c:pt idx="3">
                  <c:v>1985</c:v>
                </c:pt>
                <c:pt idx="4">
                  <c:v>1986</c:v>
                </c:pt>
                <c:pt idx="5">
                  <c:v>1987</c:v>
                </c:pt>
                <c:pt idx="6">
                  <c:v>1988</c:v>
                </c:pt>
                <c:pt idx="7">
                  <c:v>1989</c:v>
                </c:pt>
                <c:pt idx="8">
                  <c:v>1990</c:v>
                </c:pt>
                <c:pt idx="9">
                  <c:v>1991</c:v>
                </c:pt>
                <c:pt idx="10">
                  <c:v>1992</c:v>
                </c:pt>
                <c:pt idx="11">
                  <c:v>1993</c:v>
                </c:pt>
                <c:pt idx="12">
                  <c:v>1994</c:v>
                </c:pt>
                <c:pt idx="13">
                  <c:v>1995</c:v>
                </c:pt>
                <c:pt idx="14">
                  <c:v>1996</c:v>
                </c:pt>
                <c:pt idx="15">
                  <c:v>1997</c:v>
                </c:pt>
                <c:pt idx="16">
                  <c:v>1998</c:v>
                </c:pt>
                <c:pt idx="17">
                  <c:v>1999</c:v>
                </c:pt>
                <c:pt idx="18">
                  <c:v>2000</c:v>
                </c:pt>
                <c:pt idx="19">
                  <c:v>2001</c:v>
                </c:pt>
                <c:pt idx="20">
                  <c:v>2002</c:v>
                </c:pt>
                <c:pt idx="21">
                  <c:v>2003</c:v>
                </c:pt>
                <c:pt idx="22">
                  <c:v>2004</c:v>
                </c:pt>
                <c:pt idx="23">
                  <c:v>2005</c:v>
                </c:pt>
                <c:pt idx="24">
                  <c:v>2006</c:v>
                </c:pt>
                <c:pt idx="25">
                  <c:v>2007</c:v>
                </c:pt>
                <c:pt idx="26">
                  <c:v>2008</c:v>
                </c:pt>
                <c:pt idx="27">
                  <c:v>2009</c:v>
                </c:pt>
                <c:pt idx="28">
                  <c:v>2010</c:v>
                </c:pt>
                <c:pt idx="29">
                  <c:v>2011</c:v>
                </c:pt>
                <c:pt idx="30">
                  <c:v>2012</c:v>
                </c:pt>
                <c:pt idx="31">
                  <c:v>2013</c:v>
                </c:pt>
                <c:pt idx="32">
                  <c:v>2014</c:v>
                </c:pt>
                <c:pt idx="33">
                  <c:v>2015</c:v>
                </c:pt>
                <c:pt idx="34">
                  <c:v>2016</c:v>
                </c:pt>
              </c:numCache>
            </c:numRef>
          </c:cat>
          <c:val>
            <c:numRef>
              <c:f>Sheet1!$D$2:$D$36</c:f>
              <c:numCache>
                <c:formatCode>General</c:formatCode>
                <c:ptCount val="35"/>
                <c:pt idx="0">
                  <c:v>0</c:v>
                </c:pt>
                <c:pt idx="1">
                  <c:v>0</c:v>
                </c:pt>
                <c:pt idx="2">
                  <c:v>0</c:v>
                </c:pt>
                <c:pt idx="3">
                  <c:v>0</c:v>
                </c:pt>
                <c:pt idx="4">
                  <c:v>0</c:v>
                </c:pt>
                <c:pt idx="5">
                  <c:v>0</c:v>
                </c:pt>
                <c:pt idx="6">
                  <c:v>0</c:v>
                </c:pt>
                <c:pt idx="7">
                  <c:v>0</c:v>
                </c:pt>
                <c:pt idx="8">
                  <c:v>0</c:v>
                </c:pt>
                <c:pt idx="9">
                  <c:v>0</c:v>
                </c:pt>
                <c:pt idx="10">
                  <c:v>0</c:v>
                </c:pt>
                <c:pt idx="11">
                  <c:v>0</c:v>
                </c:pt>
                <c:pt idx="12">
                  <c:v>1</c:v>
                </c:pt>
                <c:pt idx="13">
                  <c:v>0</c:v>
                </c:pt>
                <c:pt idx="14">
                  <c:v>0</c:v>
                </c:pt>
                <c:pt idx="15">
                  <c:v>0</c:v>
                </c:pt>
                <c:pt idx="16">
                  <c:v>0</c:v>
                </c:pt>
                <c:pt idx="17">
                  <c:v>0</c:v>
                </c:pt>
                <c:pt idx="18">
                  <c:v>0</c:v>
                </c:pt>
                <c:pt idx="19">
                  <c:v>0</c:v>
                </c:pt>
                <c:pt idx="20">
                  <c:v>0</c:v>
                </c:pt>
                <c:pt idx="21">
                  <c:v>0</c:v>
                </c:pt>
                <c:pt idx="22">
                  <c:v>1</c:v>
                </c:pt>
                <c:pt idx="23">
                  <c:v>1</c:v>
                </c:pt>
                <c:pt idx="24">
                  <c:v>0</c:v>
                </c:pt>
                <c:pt idx="25">
                  <c:v>0</c:v>
                </c:pt>
                <c:pt idx="26">
                  <c:v>0</c:v>
                </c:pt>
                <c:pt idx="27">
                  <c:v>0</c:v>
                </c:pt>
                <c:pt idx="28">
                  <c:v>0</c:v>
                </c:pt>
                <c:pt idx="29">
                  <c:v>0</c:v>
                </c:pt>
                <c:pt idx="30">
                  <c:v>0</c:v>
                </c:pt>
                <c:pt idx="31">
                  <c:v>0</c:v>
                </c:pt>
                <c:pt idx="32">
                  <c:v>0</c:v>
                </c:pt>
                <c:pt idx="33">
                  <c:v>0</c:v>
                </c:pt>
                <c:pt idx="34">
                  <c:v>1</c:v>
                </c:pt>
              </c:numCache>
            </c:numRef>
          </c:val>
          <c:extLst>
            <c:ext xmlns:c16="http://schemas.microsoft.com/office/drawing/2014/chart" uri="{C3380CC4-5D6E-409C-BE32-E72D297353CC}">
              <c16:uniqueId val="{00000002-E531-428D-A29E-364FD8E2DBCA}"/>
            </c:ext>
          </c:extLst>
        </c:ser>
        <c:dLbls>
          <c:showLegendKey val="0"/>
          <c:showVal val="0"/>
          <c:showCatName val="0"/>
          <c:showSerName val="0"/>
          <c:showPercent val="0"/>
          <c:showBubbleSize val="0"/>
        </c:dLbls>
        <c:gapWidth val="35"/>
        <c:overlap val="100"/>
        <c:axId val="557344312"/>
        <c:axId val="557344704"/>
      </c:barChart>
      <c:lineChart>
        <c:grouping val="standard"/>
        <c:varyColors val="0"/>
        <c:ser>
          <c:idx val="3"/>
          <c:order val="3"/>
          <c:tx>
            <c:strRef>
              <c:f>Sheet1!$E$1</c:f>
              <c:strCache>
                <c:ptCount val="1"/>
                <c:pt idx="0">
                  <c:v>% of Retransplants</c:v>
                </c:pt>
              </c:strCache>
            </c:strRef>
          </c:tx>
          <c:spPr>
            <a:ln w="41275">
              <a:solidFill>
                <a:schemeClr val="bg1">
                  <a:lumMod val="50000"/>
                  <a:lumOff val="50000"/>
                </a:schemeClr>
              </a:solidFill>
            </a:ln>
          </c:spPr>
          <c:marker>
            <c:symbol val="none"/>
          </c:marker>
          <c:cat>
            <c:numRef>
              <c:f>Sheet1!$A$2:$A$36</c:f>
              <c:numCache>
                <c:formatCode>General</c:formatCode>
                <c:ptCount val="35"/>
                <c:pt idx="0">
                  <c:v>1982</c:v>
                </c:pt>
                <c:pt idx="1">
                  <c:v>1983</c:v>
                </c:pt>
                <c:pt idx="2">
                  <c:v>1984</c:v>
                </c:pt>
                <c:pt idx="3">
                  <c:v>1985</c:v>
                </c:pt>
                <c:pt idx="4">
                  <c:v>1986</c:v>
                </c:pt>
                <c:pt idx="5">
                  <c:v>1987</c:v>
                </c:pt>
                <c:pt idx="6">
                  <c:v>1988</c:v>
                </c:pt>
                <c:pt idx="7">
                  <c:v>1989</c:v>
                </c:pt>
                <c:pt idx="8">
                  <c:v>1990</c:v>
                </c:pt>
                <c:pt idx="9">
                  <c:v>1991</c:v>
                </c:pt>
                <c:pt idx="10">
                  <c:v>1992</c:v>
                </c:pt>
                <c:pt idx="11">
                  <c:v>1993</c:v>
                </c:pt>
                <c:pt idx="12">
                  <c:v>1994</c:v>
                </c:pt>
                <c:pt idx="13">
                  <c:v>1995</c:v>
                </c:pt>
                <c:pt idx="14">
                  <c:v>1996</c:v>
                </c:pt>
                <c:pt idx="15">
                  <c:v>1997</c:v>
                </c:pt>
                <c:pt idx="16">
                  <c:v>1998</c:v>
                </c:pt>
                <c:pt idx="17">
                  <c:v>1999</c:v>
                </c:pt>
                <c:pt idx="18">
                  <c:v>2000</c:v>
                </c:pt>
                <c:pt idx="19">
                  <c:v>2001</c:v>
                </c:pt>
                <c:pt idx="20">
                  <c:v>2002</c:v>
                </c:pt>
                <c:pt idx="21">
                  <c:v>2003</c:v>
                </c:pt>
                <c:pt idx="22">
                  <c:v>2004</c:v>
                </c:pt>
                <c:pt idx="23">
                  <c:v>2005</c:v>
                </c:pt>
                <c:pt idx="24">
                  <c:v>2006</c:v>
                </c:pt>
                <c:pt idx="25">
                  <c:v>2007</c:v>
                </c:pt>
                <c:pt idx="26">
                  <c:v>2008</c:v>
                </c:pt>
                <c:pt idx="27">
                  <c:v>2009</c:v>
                </c:pt>
                <c:pt idx="28">
                  <c:v>2010</c:v>
                </c:pt>
                <c:pt idx="29">
                  <c:v>2011</c:v>
                </c:pt>
                <c:pt idx="30">
                  <c:v>2012</c:v>
                </c:pt>
                <c:pt idx="31">
                  <c:v>2013</c:v>
                </c:pt>
                <c:pt idx="32">
                  <c:v>2014</c:v>
                </c:pt>
                <c:pt idx="33">
                  <c:v>2015</c:v>
                </c:pt>
                <c:pt idx="34">
                  <c:v>2016</c:v>
                </c:pt>
              </c:numCache>
            </c:numRef>
          </c:cat>
          <c:val>
            <c:numRef>
              <c:f>Sheet1!$E$2:$E$36</c:f>
              <c:numCache>
                <c:formatCode>General</c:formatCode>
                <c:ptCount val="35"/>
                <c:pt idx="0">
                  <c:v>0</c:v>
                </c:pt>
                <c:pt idx="1">
                  <c:v>0</c:v>
                </c:pt>
                <c:pt idx="2">
                  <c:v>3.125</c:v>
                </c:pt>
                <c:pt idx="3">
                  <c:v>1.3333299999999999</c:v>
                </c:pt>
                <c:pt idx="4">
                  <c:v>3.2258100000000001</c:v>
                </c:pt>
                <c:pt idx="5">
                  <c:v>3.90625</c:v>
                </c:pt>
                <c:pt idx="6">
                  <c:v>2.5906699999999998</c:v>
                </c:pt>
                <c:pt idx="7">
                  <c:v>1.3333299999999999</c:v>
                </c:pt>
                <c:pt idx="8">
                  <c:v>1.7857099999999999</c:v>
                </c:pt>
                <c:pt idx="9">
                  <c:v>1.38249</c:v>
                </c:pt>
                <c:pt idx="10">
                  <c:v>1.02041</c:v>
                </c:pt>
                <c:pt idx="11">
                  <c:v>0.56179999999999997</c:v>
                </c:pt>
                <c:pt idx="12">
                  <c:v>0.50761000000000001</c:v>
                </c:pt>
                <c:pt idx="13">
                  <c:v>1</c:v>
                </c:pt>
                <c:pt idx="14">
                  <c:v>1.4492799999999999</c:v>
                </c:pt>
                <c:pt idx="15">
                  <c:v>0</c:v>
                </c:pt>
                <c:pt idx="16">
                  <c:v>1.43885</c:v>
                </c:pt>
                <c:pt idx="17">
                  <c:v>0.69443999999999995</c:v>
                </c:pt>
                <c:pt idx="18">
                  <c:v>0.78125</c:v>
                </c:pt>
                <c:pt idx="19">
                  <c:v>0.95238</c:v>
                </c:pt>
                <c:pt idx="20">
                  <c:v>0</c:v>
                </c:pt>
                <c:pt idx="21">
                  <c:v>2.40964</c:v>
                </c:pt>
                <c:pt idx="22">
                  <c:v>0.97087000000000001</c:v>
                </c:pt>
                <c:pt idx="23">
                  <c:v>1.0752699999999999</c:v>
                </c:pt>
                <c:pt idx="24">
                  <c:v>1.0416700000000001</c:v>
                </c:pt>
                <c:pt idx="25">
                  <c:v>1.14943</c:v>
                </c:pt>
                <c:pt idx="26">
                  <c:v>0</c:v>
                </c:pt>
                <c:pt idx="27">
                  <c:v>1.2195100000000001</c:v>
                </c:pt>
                <c:pt idx="28">
                  <c:v>0</c:v>
                </c:pt>
                <c:pt idx="29">
                  <c:v>0</c:v>
                </c:pt>
                <c:pt idx="30">
                  <c:v>1.2987</c:v>
                </c:pt>
                <c:pt idx="31">
                  <c:v>0</c:v>
                </c:pt>
                <c:pt idx="32">
                  <c:v>1.7543899999999999</c:v>
                </c:pt>
                <c:pt idx="33">
                  <c:v>0</c:v>
                </c:pt>
                <c:pt idx="34">
                  <c:v>1.7857099999999999</c:v>
                </c:pt>
              </c:numCache>
            </c:numRef>
          </c:val>
          <c:smooth val="0"/>
          <c:extLst>
            <c:ext xmlns:c16="http://schemas.microsoft.com/office/drawing/2014/chart" uri="{C3380CC4-5D6E-409C-BE32-E72D297353CC}">
              <c16:uniqueId val="{00000003-E531-428D-A29E-364FD8E2DBCA}"/>
            </c:ext>
          </c:extLst>
        </c:ser>
        <c:dLbls>
          <c:showLegendKey val="0"/>
          <c:showVal val="0"/>
          <c:showCatName val="0"/>
          <c:showSerName val="0"/>
          <c:showPercent val="0"/>
          <c:showBubbleSize val="0"/>
        </c:dLbls>
        <c:marker val="1"/>
        <c:smooth val="0"/>
        <c:axId val="670737072"/>
        <c:axId val="557345096"/>
      </c:lineChart>
      <c:catAx>
        <c:axId val="557344312"/>
        <c:scaling>
          <c:orientation val="minMax"/>
        </c:scaling>
        <c:delete val="0"/>
        <c:axPos val="b"/>
        <c:numFmt formatCode="General" sourceLinked="1"/>
        <c:majorTickMark val="out"/>
        <c:minorTickMark val="none"/>
        <c:tickLblPos val="nextTo"/>
        <c:spPr>
          <a:ln>
            <a:solidFill>
              <a:schemeClr val="bg2"/>
            </a:solidFill>
          </a:ln>
        </c:spPr>
        <c:txPr>
          <a:bodyPr rot="-2700000"/>
          <a:lstStyle/>
          <a:p>
            <a:pPr>
              <a:defRPr sz="1400" b="1">
                <a:solidFill>
                  <a:schemeClr val="bg2"/>
                </a:solidFill>
              </a:defRPr>
            </a:pPr>
            <a:endParaRPr lang="en-US"/>
          </a:p>
        </c:txPr>
        <c:crossAx val="557344704"/>
        <c:crosses val="autoZero"/>
        <c:auto val="1"/>
        <c:lblAlgn val="ctr"/>
        <c:lblOffset val="100"/>
        <c:tickLblSkip val="1"/>
        <c:noMultiLvlLbl val="0"/>
      </c:catAx>
      <c:valAx>
        <c:axId val="557344704"/>
        <c:scaling>
          <c:orientation val="minMax"/>
        </c:scaling>
        <c:delete val="0"/>
        <c:axPos val="l"/>
        <c:majorGridlines>
          <c:spPr>
            <a:ln>
              <a:solidFill>
                <a:schemeClr val="bg2"/>
              </a:solidFill>
              <a:prstDash val="sysDash"/>
            </a:ln>
          </c:spPr>
        </c:majorGridlines>
        <c:title>
          <c:tx>
            <c:rich>
              <a:bodyPr rot="-5400000" vert="horz"/>
              <a:lstStyle/>
              <a:p>
                <a:pPr>
                  <a:defRPr sz="1700">
                    <a:solidFill>
                      <a:schemeClr val="bg2"/>
                    </a:solidFill>
                  </a:defRPr>
                </a:pPr>
                <a:r>
                  <a:rPr lang="en-US" sz="1700" dirty="0" smtClean="0">
                    <a:solidFill>
                      <a:schemeClr val="bg2"/>
                    </a:solidFill>
                  </a:rPr>
                  <a:t>Number of Retransplants</a:t>
                </a:r>
                <a:endParaRPr lang="en-US" sz="1700" dirty="0">
                  <a:solidFill>
                    <a:schemeClr val="bg2"/>
                  </a:solidFill>
                </a:endParaRPr>
              </a:p>
            </c:rich>
          </c:tx>
          <c:layout>
            <c:manualLayout>
              <c:xMode val="edge"/>
              <c:yMode val="edge"/>
              <c:x val="4.3991783635741188E-3"/>
              <c:y val="0.20938627788713909"/>
            </c:manualLayout>
          </c:layout>
          <c:overlay val="0"/>
        </c:title>
        <c:numFmt formatCode="General" sourceLinked="0"/>
        <c:majorTickMark val="out"/>
        <c:minorTickMark val="none"/>
        <c:tickLblPos val="nextTo"/>
        <c:spPr>
          <a:ln>
            <a:solidFill>
              <a:schemeClr val="bg2"/>
            </a:solidFill>
          </a:ln>
        </c:spPr>
        <c:txPr>
          <a:bodyPr/>
          <a:lstStyle/>
          <a:p>
            <a:pPr>
              <a:defRPr sz="1500" b="1">
                <a:solidFill>
                  <a:schemeClr val="bg2"/>
                </a:solidFill>
              </a:defRPr>
            </a:pPr>
            <a:endParaRPr lang="en-US"/>
          </a:p>
        </c:txPr>
        <c:crossAx val="557344312"/>
        <c:crosses val="autoZero"/>
        <c:crossBetween val="between"/>
      </c:valAx>
      <c:valAx>
        <c:axId val="557345096"/>
        <c:scaling>
          <c:orientation val="minMax"/>
          <c:max val="18"/>
        </c:scaling>
        <c:delete val="0"/>
        <c:axPos val="r"/>
        <c:title>
          <c:tx>
            <c:rich>
              <a:bodyPr/>
              <a:lstStyle/>
              <a:p>
                <a:pPr>
                  <a:defRPr sz="1700" b="1">
                    <a:solidFill>
                      <a:schemeClr val="bg2"/>
                    </a:solidFill>
                  </a:defRPr>
                </a:pPr>
                <a:r>
                  <a:rPr lang="en-US" sz="1700" b="1" dirty="0" smtClean="0">
                    <a:solidFill>
                      <a:schemeClr val="bg2"/>
                    </a:solidFill>
                  </a:rPr>
                  <a:t>% of Retransplants out </a:t>
                </a:r>
                <a:r>
                  <a:rPr lang="en-US" sz="1700" b="1" baseline="0" dirty="0" smtClean="0">
                    <a:solidFill>
                      <a:schemeClr val="bg2"/>
                    </a:solidFill>
                  </a:rPr>
                  <a:t>of All Adult Heart-Lung Transplants</a:t>
                </a:r>
                <a:endParaRPr lang="en-US" sz="1700" b="1" dirty="0">
                  <a:solidFill>
                    <a:schemeClr val="bg2"/>
                  </a:solidFill>
                </a:endParaRPr>
              </a:p>
            </c:rich>
          </c:tx>
          <c:layout>
            <c:manualLayout>
              <c:xMode val="edge"/>
              <c:yMode val="edge"/>
              <c:x val="0.93348077142531094"/>
              <c:y val="0.1227001312335958"/>
            </c:manualLayout>
          </c:layout>
          <c:overlay val="0"/>
        </c:title>
        <c:numFmt formatCode="General" sourceLinked="1"/>
        <c:majorTickMark val="out"/>
        <c:minorTickMark val="none"/>
        <c:tickLblPos val="nextTo"/>
        <c:spPr>
          <a:ln>
            <a:solidFill>
              <a:schemeClr val="bg2"/>
            </a:solidFill>
          </a:ln>
        </c:spPr>
        <c:txPr>
          <a:bodyPr/>
          <a:lstStyle/>
          <a:p>
            <a:pPr>
              <a:defRPr sz="1500" b="1">
                <a:solidFill>
                  <a:schemeClr val="bg2"/>
                </a:solidFill>
              </a:defRPr>
            </a:pPr>
            <a:endParaRPr lang="en-US"/>
          </a:p>
        </c:txPr>
        <c:crossAx val="670737072"/>
        <c:crosses val="max"/>
        <c:crossBetween val="between"/>
      </c:valAx>
      <c:catAx>
        <c:axId val="670737072"/>
        <c:scaling>
          <c:orientation val="minMax"/>
        </c:scaling>
        <c:delete val="1"/>
        <c:axPos val="b"/>
        <c:numFmt formatCode="General" sourceLinked="1"/>
        <c:majorTickMark val="out"/>
        <c:minorTickMark val="none"/>
        <c:tickLblPos val="nextTo"/>
        <c:crossAx val="557345096"/>
        <c:crosses val="autoZero"/>
        <c:auto val="1"/>
        <c:lblAlgn val="ctr"/>
        <c:lblOffset val="100"/>
        <c:noMultiLvlLbl val="0"/>
      </c:catAx>
      <c:spPr>
        <a:noFill/>
        <a:ln>
          <a:solidFill>
            <a:schemeClr val="bg2"/>
          </a:solidFill>
        </a:ln>
      </c:spPr>
    </c:plotArea>
    <c:legend>
      <c:legendPos val="t"/>
      <c:layout>
        <c:manualLayout>
          <c:xMode val="edge"/>
          <c:yMode val="edge"/>
          <c:x val="7.7984112605393355E-2"/>
          <c:y val="2.0833333333333332E-2"/>
          <c:w val="0.79683401853529356"/>
          <c:h val="7.185490485564304E-2"/>
        </c:manualLayout>
      </c:layout>
      <c:overlay val="0"/>
      <c:spPr>
        <a:ln>
          <a:solidFill>
            <a:schemeClr val="bg2"/>
          </a:solidFill>
        </a:ln>
      </c:spPr>
      <c:txPr>
        <a:bodyPr/>
        <a:lstStyle/>
        <a:p>
          <a:pPr>
            <a:defRPr sz="1500" b="1">
              <a:solidFill>
                <a:schemeClr val="bg2"/>
              </a:solidFill>
            </a:defRPr>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3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8.0575105103015743E-2"/>
          <c:y val="3.1249894166455256E-2"/>
          <c:w val="0.89827073606950636"/>
          <c:h val="0.81644145288290582"/>
        </c:manualLayout>
      </c:layout>
      <c:scatterChart>
        <c:scatterStyle val="lineMarker"/>
        <c:varyColors val="0"/>
        <c:ser>
          <c:idx val="0"/>
          <c:order val="0"/>
          <c:tx>
            <c:strRef>
              <c:f>Sheet1!$B$1</c:f>
              <c:strCache>
                <c:ptCount val="1"/>
                <c:pt idx="0">
                  <c:v>Multiorgan transplant (N=45)</c:v>
                </c:pt>
              </c:strCache>
            </c:strRef>
          </c:tx>
          <c:spPr>
            <a:ln w="41275">
              <a:solidFill>
                <a:srgbClr val="006600"/>
              </a:solidFill>
            </a:ln>
          </c:spPr>
          <c:marker>
            <c:symbol val="none"/>
          </c:marker>
          <c:xVal>
            <c:numRef>
              <c:f>Sheet1!$A$2:$A$37</c:f>
              <c:numCache>
                <c:formatCode>General</c:formatCode>
                <c:ptCount val="36"/>
                <c:pt idx="0">
                  <c:v>0</c:v>
                </c:pt>
                <c:pt idx="1">
                  <c:v>8.3299999999999999E-2</c:v>
                </c:pt>
                <c:pt idx="2">
                  <c:v>0.16669999999999999</c:v>
                </c:pt>
                <c:pt idx="3">
                  <c:v>0.25</c:v>
                </c:pt>
                <c:pt idx="4">
                  <c:v>0.33329999999999999</c:v>
                </c:pt>
                <c:pt idx="5">
                  <c:v>0.41670000000000001</c:v>
                </c:pt>
                <c:pt idx="6">
                  <c:v>0.5</c:v>
                </c:pt>
                <c:pt idx="7">
                  <c:v>0.58330000000000004</c:v>
                </c:pt>
                <c:pt idx="8">
                  <c:v>0.66669999999999996</c:v>
                </c:pt>
                <c:pt idx="9">
                  <c:v>0.75</c:v>
                </c:pt>
                <c:pt idx="10">
                  <c:v>0.83330000000000004</c:v>
                </c:pt>
                <c:pt idx="11">
                  <c:v>0.91669999999999996</c:v>
                </c:pt>
                <c:pt idx="12">
                  <c:v>1</c:v>
                </c:pt>
                <c:pt idx="13">
                  <c:v>2</c:v>
                </c:pt>
                <c:pt idx="14">
                  <c:v>3</c:v>
                </c:pt>
                <c:pt idx="15">
                  <c:v>4</c:v>
                </c:pt>
                <c:pt idx="16">
                  <c:v>5</c:v>
                </c:pt>
                <c:pt idx="17">
                  <c:v>6</c:v>
                </c:pt>
                <c:pt idx="18">
                  <c:v>7</c:v>
                </c:pt>
                <c:pt idx="19">
                  <c:v>8</c:v>
                </c:pt>
                <c:pt idx="20">
                  <c:v>9</c:v>
                </c:pt>
                <c:pt idx="21">
                  <c:v>10</c:v>
                </c:pt>
              </c:numCache>
            </c:numRef>
          </c:xVal>
          <c:yVal>
            <c:numRef>
              <c:f>Sheet1!$B$2:$B$37</c:f>
              <c:numCache>
                <c:formatCode>General</c:formatCode>
                <c:ptCount val="36"/>
                <c:pt idx="0">
                  <c:v>100</c:v>
                </c:pt>
                <c:pt idx="1">
                  <c:v>77.778000000000006</c:v>
                </c:pt>
                <c:pt idx="2">
                  <c:v>77.778000000000006</c:v>
                </c:pt>
                <c:pt idx="3">
                  <c:v>71.111000000000004</c:v>
                </c:pt>
                <c:pt idx="4">
                  <c:v>71.111000000000004</c:v>
                </c:pt>
                <c:pt idx="5">
                  <c:v>66.667000000000002</c:v>
                </c:pt>
                <c:pt idx="6">
                  <c:v>66.667000000000002</c:v>
                </c:pt>
                <c:pt idx="7">
                  <c:v>66.667000000000002</c:v>
                </c:pt>
                <c:pt idx="8">
                  <c:v>66.667000000000002</c:v>
                </c:pt>
                <c:pt idx="9">
                  <c:v>64.444000000000003</c:v>
                </c:pt>
                <c:pt idx="10">
                  <c:v>64.444000000000003</c:v>
                </c:pt>
                <c:pt idx="11">
                  <c:v>64.444000000000003</c:v>
                </c:pt>
                <c:pt idx="12">
                  <c:v>64.444000000000003</c:v>
                </c:pt>
                <c:pt idx="13">
                  <c:v>55.555999999999997</c:v>
                </c:pt>
                <c:pt idx="14">
                  <c:v>46.667000000000002</c:v>
                </c:pt>
                <c:pt idx="15">
                  <c:v>44.332999999999998</c:v>
                </c:pt>
                <c:pt idx="16">
                  <c:v>44.332999999999998</c:v>
                </c:pt>
                <c:pt idx="17">
                  <c:v>44.332999999999998</c:v>
                </c:pt>
                <c:pt idx="18">
                  <c:v>44.332999999999998</c:v>
                </c:pt>
                <c:pt idx="19">
                  <c:v>41.725000000000001</c:v>
                </c:pt>
                <c:pt idx="20">
                  <c:v>38.744999999999997</c:v>
                </c:pt>
                <c:pt idx="21">
                  <c:v>38.744999999999997</c:v>
                </c:pt>
              </c:numCache>
            </c:numRef>
          </c:yVal>
          <c:smooth val="0"/>
          <c:extLst>
            <c:ext xmlns:c16="http://schemas.microsoft.com/office/drawing/2014/chart" uri="{C3380CC4-5D6E-409C-BE32-E72D297353CC}">
              <c16:uniqueId val="{00000000-3CB0-4799-A65B-B951A2A59AE4}"/>
            </c:ext>
          </c:extLst>
        </c:ser>
        <c:ser>
          <c:idx val="1"/>
          <c:order val="1"/>
          <c:tx>
            <c:strRef>
              <c:f>Sheet1!$C$1</c:f>
              <c:strCache>
                <c:ptCount val="1"/>
                <c:pt idx="0">
                  <c:v>Heart-lung alone transplant (N=2,949)</c:v>
                </c:pt>
              </c:strCache>
            </c:strRef>
          </c:tx>
          <c:spPr>
            <a:ln w="41275">
              <a:solidFill>
                <a:srgbClr val="00B0F0"/>
              </a:solidFill>
              <a:prstDash val="solid"/>
            </a:ln>
          </c:spPr>
          <c:marker>
            <c:symbol val="none"/>
          </c:marker>
          <c:xVal>
            <c:numRef>
              <c:f>Sheet1!$A$2:$A$37</c:f>
              <c:numCache>
                <c:formatCode>General</c:formatCode>
                <c:ptCount val="36"/>
                <c:pt idx="0">
                  <c:v>0</c:v>
                </c:pt>
                <c:pt idx="1">
                  <c:v>8.3299999999999999E-2</c:v>
                </c:pt>
                <c:pt idx="2">
                  <c:v>0.16669999999999999</c:v>
                </c:pt>
                <c:pt idx="3">
                  <c:v>0.25</c:v>
                </c:pt>
                <c:pt idx="4">
                  <c:v>0.33329999999999999</c:v>
                </c:pt>
                <c:pt idx="5">
                  <c:v>0.41670000000000001</c:v>
                </c:pt>
                <c:pt idx="6">
                  <c:v>0.5</c:v>
                </c:pt>
                <c:pt idx="7">
                  <c:v>0.58330000000000004</c:v>
                </c:pt>
                <c:pt idx="8">
                  <c:v>0.66669999999999996</c:v>
                </c:pt>
                <c:pt idx="9">
                  <c:v>0.75</c:v>
                </c:pt>
                <c:pt idx="10">
                  <c:v>0.83330000000000004</c:v>
                </c:pt>
                <c:pt idx="11">
                  <c:v>0.91669999999999996</c:v>
                </c:pt>
                <c:pt idx="12">
                  <c:v>1</c:v>
                </c:pt>
                <c:pt idx="13">
                  <c:v>2</c:v>
                </c:pt>
                <c:pt idx="14">
                  <c:v>3</c:v>
                </c:pt>
                <c:pt idx="15">
                  <c:v>4</c:v>
                </c:pt>
                <c:pt idx="16">
                  <c:v>5</c:v>
                </c:pt>
                <c:pt idx="17">
                  <c:v>6</c:v>
                </c:pt>
                <c:pt idx="18">
                  <c:v>7</c:v>
                </c:pt>
                <c:pt idx="19">
                  <c:v>8</c:v>
                </c:pt>
                <c:pt idx="20">
                  <c:v>9</c:v>
                </c:pt>
                <c:pt idx="21">
                  <c:v>10</c:v>
                </c:pt>
              </c:numCache>
            </c:numRef>
          </c:xVal>
          <c:yVal>
            <c:numRef>
              <c:f>Sheet1!$C$2:$C$37</c:f>
              <c:numCache>
                <c:formatCode>General</c:formatCode>
                <c:ptCount val="36"/>
                <c:pt idx="0">
                  <c:v>100</c:v>
                </c:pt>
                <c:pt idx="1">
                  <c:v>80.566999999999993</c:v>
                </c:pt>
                <c:pt idx="2">
                  <c:v>76.149000000000001</c:v>
                </c:pt>
                <c:pt idx="3">
                  <c:v>73.709000000000003</c:v>
                </c:pt>
                <c:pt idx="4">
                  <c:v>71.781999999999996</c:v>
                </c:pt>
                <c:pt idx="5">
                  <c:v>70.611999999999995</c:v>
                </c:pt>
                <c:pt idx="6">
                  <c:v>69.715999999999994</c:v>
                </c:pt>
                <c:pt idx="7">
                  <c:v>68.680000000000007</c:v>
                </c:pt>
                <c:pt idx="8">
                  <c:v>67.988</c:v>
                </c:pt>
                <c:pt idx="9">
                  <c:v>67.400000000000006</c:v>
                </c:pt>
                <c:pt idx="10">
                  <c:v>66.742999999999995</c:v>
                </c:pt>
                <c:pt idx="11">
                  <c:v>65.981999999999999</c:v>
                </c:pt>
                <c:pt idx="12">
                  <c:v>65.185000000000002</c:v>
                </c:pt>
                <c:pt idx="13">
                  <c:v>58.345999999999997</c:v>
                </c:pt>
                <c:pt idx="14">
                  <c:v>53.884999999999998</c:v>
                </c:pt>
                <c:pt idx="15">
                  <c:v>50.125999999999998</c:v>
                </c:pt>
                <c:pt idx="16">
                  <c:v>47.268999999999998</c:v>
                </c:pt>
                <c:pt idx="17">
                  <c:v>44.533999999999999</c:v>
                </c:pt>
                <c:pt idx="18">
                  <c:v>42.344000000000001</c:v>
                </c:pt>
                <c:pt idx="19">
                  <c:v>39.631</c:v>
                </c:pt>
                <c:pt idx="20">
                  <c:v>36.853999999999999</c:v>
                </c:pt>
                <c:pt idx="21">
                  <c:v>34.125</c:v>
                </c:pt>
              </c:numCache>
            </c:numRef>
          </c:yVal>
          <c:smooth val="0"/>
          <c:extLst>
            <c:ext xmlns:c16="http://schemas.microsoft.com/office/drawing/2014/chart" uri="{C3380CC4-5D6E-409C-BE32-E72D297353CC}">
              <c16:uniqueId val="{00000001-3CB0-4799-A65B-B951A2A59AE4}"/>
            </c:ext>
          </c:extLst>
        </c:ser>
        <c:dLbls>
          <c:showLegendKey val="0"/>
          <c:showVal val="0"/>
          <c:showCatName val="0"/>
          <c:showSerName val="0"/>
          <c:showPercent val="0"/>
          <c:showBubbleSize val="0"/>
        </c:dLbls>
        <c:axId val="602136704"/>
        <c:axId val="602136312"/>
      </c:scatterChart>
      <c:valAx>
        <c:axId val="602136704"/>
        <c:scaling>
          <c:orientation val="minMax"/>
          <c:max val="10"/>
          <c:min val="0"/>
        </c:scaling>
        <c:delete val="0"/>
        <c:axPos val="b"/>
        <c:title>
          <c:tx>
            <c:rich>
              <a:bodyPr/>
              <a:lstStyle/>
              <a:p>
                <a:pPr>
                  <a:defRPr sz="1700">
                    <a:solidFill>
                      <a:schemeClr val="bg2"/>
                    </a:solidFill>
                  </a:defRPr>
                </a:pPr>
                <a:r>
                  <a:rPr lang="en-US" sz="1700" dirty="0" smtClean="0">
                    <a:solidFill>
                      <a:schemeClr val="bg2"/>
                    </a:solidFill>
                  </a:rPr>
                  <a:t>Years</a:t>
                </a:r>
                <a:endParaRPr lang="en-US" sz="1700" dirty="0">
                  <a:solidFill>
                    <a:schemeClr val="bg2"/>
                  </a:solidFill>
                </a:endParaRPr>
              </a:p>
            </c:rich>
          </c:tx>
          <c:layout/>
          <c:overlay val="0"/>
        </c:title>
        <c:numFmt formatCode="#,##0" sourceLinked="0"/>
        <c:majorTickMark val="out"/>
        <c:minorTickMark val="none"/>
        <c:tickLblPos val="nextTo"/>
        <c:spPr>
          <a:ln>
            <a:solidFill>
              <a:schemeClr val="bg2"/>
            </a:solidFill>
          </a:ln>
        </c:spPr>
        <c:txPr>
          <a:bodyPr rot="0"/>
          <a:lstStyle/>
          <a:p>
            <a:pPr>
              <a:defRPr sz="1500" b="1">
                <a:solidFill>
                  <a:schemeClr val="bg2"/>
                </a:solidFill>
              </a:defRPr>
            </a:pPr>
            <a:endParaRPr lang="en-US"/>
          </a:p>
        </c:txPr>
        <c:crossAx val="602136312"/>
        <c:crosses val="autoZero"/>
        <c:crossBetween val="midCat"/>
        <c:majorUnit val="1"/>
      </c:valAx>
      <c:valAx>
        <c:axId val="602136312"/>
        <c:scaling>
          <c:orientation val="minMax"/>
          <c:max val="100"/>
          <c:min val="0"/>
        </c:scaling>
        <c:delete val="0"/>
        <c:axPos val="l"/>
        <c:majorGridlines>
          <c:spPr>
            <a:ln>
              <a:solidFill>
                <a:schemeClr val="bg2"/>
              </a:solidFill>
              <a:prstDash val="sysDash"/>
            </a:ln>
          </c:spPr>
        </c:majorGridlines>
        <c:title>
          <c:tx>
            <c:rich>
              <a:bodyPr rot="-5400000" vert="horz"/>
              <a:lstStyle/>
              <a:p>
                <a:pPr>
                  <a:defRPr sz="1700">
                    <a:solidFill>
                      <a:schemeClr val="bg2"/>
                    </a:solidFill>
                  </a:defRPr>
                </a:pPr>
                <a:r>
                  <a:rPr lang="en-US" sz="1700" b="1" i="0" baseline="0" dirty="0" smtClean="0">
                    <a:solidFill>
                      <a:schemeClr val="bg2"/>
                    </a:solidFill>
                  </a:rPr>
                  <a:t>Survival (%)</a:t>
                </a:r>
                <a:endParaRPr lang="en-US" sz="1700" b="1" i="0" baseline="0" dirty="0">
                  <a:solidFill>
                    <a:schemeClr val="bg2"/>
                  </a:solidFill>
                </a:endParaRPr>
              </a:p>
            </c:rich>
          </c:tx>
          <c:layout/>
          <c:overlay val="0"/>
        </c:title>
        <c:numFmt formatCode="General" sourceLinked="1"/>
        <c:majorTickMark val="out"/>
        <c:minorTickMark val="none"/>
        <c:tickLblPos val="nextTo"/>
        <c:spPr>
          <a:ln>
            <a:solidFill>
              <a:schemeClr val="bg2"/>
            </a:solidFill>
          </a:ln>
        </c:spPr>
        <c:txPr>
          <a:bodyPr/>
          <a:lstStyle/>
          <a:p>
            <a:pPr>
              <a:defRPr sz="1500" b="1">
                <a:solidFill>
                  <a:schemeClr val="bg2"/>
                </a:solidFill>
              </a:defRPr>
            </a:pPr>
            <a:endParaRPr lang="en-US"/>
          </a:p>
        </c:txPr>
        <c:crossAx val="602136704"/>
        <c:crosses val="autoZero"/>
        <c:crossBetween val="midCat"/>
        <c:majorUnit val="25"/>
      </c:valAx>
      <c:spPr>
        <a:noFill/>
        <a:ln>
          <a:solidFill>
            <a:schemeClr val="bg2"/>
          </a:solidFill>
        </a:ln>
      </c:spPr>
    </c:plotArea>
    <c:legend>
      <c:legendPos val="r"/>
      <c:layout>
        <c:manualLayout>
          <c:xMode val="edge"/>
          <c:yMode val="edge"/>
          <c:x val="0.5191740412979351"/>
          <c:y val="7.7829021372328458E-2"/>
          <c:w val="0.43500743269923126"/>
          <c:h val="0.19030287880681582"/>
        </c:manualLayout>
      </c:layout>
      <c:overlay val="1"/>
      <c:spPr>
        <a:solidFill>
          <a:schemeClr val="tx1"/>
        </a:solidFill>
        <a:ln>
          <a:solidFill>
            <a:schemeClr val="bg2"/>
          </a:solidFill>
        </a:ln>
      </c:spPr>
      <c:txPr>
        <a:bodyPr/>
        <a:lstStyle/>
        <a:p>
          <a:pPr>
            <a:defRPr sz="1400" b="1">
              <a:solidFill>
                <a:schemeClr val="bg2"/>
              </a:solidFill>
            </a:defRPr>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3230314960629921"/>
          <c:y val="4.2052347623213804E-2"/>
          <c:w val="0.64407457688478587"/>
          <c:h val="0.84527622555245119"/>
        </c:manualLayout>
      </c:layout>
      <c:barChart>
        <c:barDir val="col"/>
        <c:grouping val="percentStacked"/>
        <c:varyColors val="0"/>
        <c:ser>
          <c:idx val="0"/>
          <c:order val="0"/>
          <c:tx>
            <c:strRef>
              <c:f>Sheet1!$A$2</c:f>
              <c:strCache>
                <c:ptCount val="1"/>
                <c:pt idx="0">
                  <c:v>PH-not IPAH</c:v>
                </c:pt>
              </c:strCache>
            </c:strRef>
          </c:tx>
          <c:spPr>
            <a:gradFill flip="none" rotWithShape="1">
              <a:gsLst>
                <a:gs pos="0">
                  <a:srgbClr val="C00000"/>
                </a:gs>
                <a:gs pos="50000">
                  <a:srgbClr val="FF0000"/>
                </a:gs>
                <a:gs pos="100000">
                  <a:srgbClr val="C00000"/>
                </a:gs>
              </a:gsLst>
              <a:lin ang="10800000" scaled="1"/>
              <a:tileRect/>
            </a:gradFill>
            <a:ln>
              <a:solidFill>
                <a:schemeClr val="bg2"/>
              </a:solidFill>
            </a:ln>
          </c:spPr>
          <c:invertIfNegative val="0"/>
          <c:dLbls>
            <c:dLbl>
              <c:idx val="0"/>
              <c:layout>
                <c:manualLayout>
                  <c:x val="1.7907729206262746E-3"/>
                  <c:y val="0.19377286794374585"/>
                </c:manualLayout>
              </c:layout>
              <c:dLblPos val="ctr"/>
              <c:showLegendKey val="0"/>
              <c:showVal val="0"/>
              <c:showCatName val="1"/>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0-43EA-4941-BA30-9B02D6348F09}"/>
                </c:ext>
              </c:extLst>
            </c:dLbl>
            <c:dLbl>
              <c:idx val="1"/>
              <c:layout>
                <c:manualLayout>
                  <c:x val="3.0302516064802773E-3"/>
                  <c:y val="0.24125494574372233"/>
                </c:manualLayout>
              </c:layout>
              <c:dLblPos val="ctr"/>
              <c:showLegendKey val="0"/>
              <c:showVal val="0"/>
              <c:showCatName val="1"/>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1-43EA-4941-BA30-9B02D6348F09}"/>
                </c:ext>
              </c:extLst>
            </c:dLbl>
            <c:dLbl>
              <c:idx val="2"/>
              <c:layout>
                <c:manualLayout>
                  <c:x val="-1.5929043352339579E-4"/>
                  <c:y val="0.21928213264386728"/>
                </c:manualLayout>
              </c:layout>
              <c:dLblPos val="ctr"/>
              <c:showLegendKey val="0"/>
              <c:showVal val="0"/>
              <c:showCatName val="1"/>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2-43EA-4941-BA30-9B02D6348F09}"/>
                </c:ext>
              </c:extLst>
            </c:dLbl>
            <c:spPr>
              <a:noFill/>
              <a:ln>
                <a:noFill/>
              </a:ln>
              <a:effectLst/>
            </c:spPr>
            <c:txPr>
              <a:bodyPr/>
              <a:lstStyle/>
              <a:p>
                <a:pPr>
                  <a:defRPr sz="1500" b="1">
                    <a:solidFill>
                      <a:schemeClr val="bg2"/>
                    </a:solidFill>
                  </a:defRPr>
                </a:pPr>
                <a:endParaRPr lang="en-US"/>
              </a:p>
            </c:txPr>
            <c:dLblPos val="inEnd"/>
            <c:showLegendKey val="0"/>
            <c:showVal val="0"/>
            <c:showCatName val="1"/>
            <c:showSerName val="0"/>
            <c:showPercent val="0"/>
            <c:showBubbleSize val="0"/>
            <c:showLeaderLines val="0"/>
            <c:extLst>
              <c:ext xmlns:c15="http://schemas.microsoft.com/office/drawing/2012/chart" uri="{CE6537A1-D6FC-4f65-9D91-7224C49458BB}">
                <c15:showLeaderLines val="0"/>
              </c:ext>
            </c:extLst>
          </c:dLbls>
          <c:cat>
            <c:strRef>
              <c:f>Sheet1!$B$1:$D$1</c:f>
              <c:strCache>
                <c:ptCount val="3"/>
                <c:pt idx="0">
                  <c:v>1982-1993 (N=1,243)</c:v>
                </c:pt>
                <c:pt idx="1">
                  <c:v>1994-2003 (N=1,251)</c:v>
                </c:pt>
                <c:pt idx="2">
                  <c:v>2004-6/2017 (N=763)</c:v>
                </c:pt>
              </c:strCache>
            </c:strRef>
          </c:cat>
          <c:val>
            <c:numRef>
              <c:f>Sheet1!$B$2:$D$2</c:f>
              <c:numCache>
                <c:formatCode>General</c:formatCode>
                <c:ptCount val="3"/>
                <c:pt idx="0">
                  <c:v>392</c:v>
                </c:pt>
                <c:pt idx="1">
                  <c:v>538</c:v>
                </c:pt>
                <c:pt idx="2">
                  <c:v>297</c:v>
                </c:pt>
              </c:numCache>
            </c:numRef>
          </c:val>
          <c:extLst>
            <c:ext xmlns:c16="http://schemas.microsoft.com/office/drawing/2014/chart" uri="{C3380CC4-5D6E-409C-BE32-E72D297353CC}">
              <c16:uniqueId val="{00000003-43EA-4941-BA30-9B02D6348F09}"/>
            </c:ext>
          </c:extLst>
        </c:ser>
        <c:ser>
          <c:idx val="1"/>
          <c:order val="1"/>
          <c:tx>
            <c:strRef>
              <c:f>Sheet1!$A$3</c:f>
              <c:strCache>
                <c:ptCount val="1"/>
                <c:pt idx="0">
                  <c:v>IPAH</c:v>
                </c:pt>
              </c:strCache>
            </c:strRef>
          </c:tx>
          <c:spPr>
            <a:gradFill flip="none" rotWithShape="1">
              <a:gsLst>
                <a:gs pos="0">
                  <a:srgbClr val="A6A200"/>
                </a:gs>
                <a:gs pos="50000">
                  <a:srgbClr val="FFFF00"/>
                </a:gs>
                <a:gs pos="100000">
                  <a:srgbClr val="A6A200"/>
                </a:gs>
              </a:gsLst>
              <a:lin ang="10800000" scaled="1"/>
              <a:tileRect/>
            </a:gradFill>
            <a:ln>
              <a:solidFill>
                <a:schemeClr val="bg2"/>
              </a:solidFill>
            </a:ln>
          </c:spPr>
          <c:invertIfNegative val="0"/>
          <c:cat>
            <c:strRef>
              <c:f>Sheet1!$B$1:$D$1</c:f>
              <c:strCache>
                <c:ptCount val="3"/>
                <c:pt idx="0">
                  <c:v>1982-1993 (N=1,243)</c:v>
                </c:pt>
                <c:pt idx="1">
                  <c:v>1994-2003 (N=1,251)</c:v>
                </c:pt>
                <c:pt idx="2">
                  <c:v>2004-6/2017 (N=763)</c:v>
                </c:pt>
              </c:strCache>
            </c:strRef>
          </c:cat>
          <c:val>
            <c:numRef>
              <c:f>Sheet1!$B$3:$D$3</c:f>
              <c:numCache>
                <c:formatCode>General</c:formatCode>
                <c:ptCount val="3"/>
                <c:pt idx="0">
                  <c:v>379</c:v>
                </c:pt>
                <c:pt idx="1">
                  <c:v>343</c:v>
                </c:pt>
                <c:pt idx="2">
                  <c:v>240</c:v>
                </c:pt>
              </c:numCache>
            </c:numRef>
          </c:val>
          <c:extLst>
            <c:ext xmlns:c16="http://schemas.microsoft.com/office/drawing/2014/chart" uri="{C3380CC4-5D6E-409C-BE32-E72D297353CC}">
              <c16:uniqueId val="{00000004-43EA-4941-BA30-9B02D6348F09}"/>
            </c:ext>
          </c:extLst>
        </c:ser>
        <c:ser>
          <c:idx val="2"/>
          <c:order val="2"/>
          <c:tx>
            <c:strRef>
              <c:f>Sheet1!$A$4</c:f>
              <c:strCache>
                <c:ptCount val="1"/>
                <c:pt idx="0">
                  <c:v>CF</c:v>
                </c:pt>
              </c:strCache>
            </c:strRef>
          </c:tx>
          <c:spPr>
            <a:gradFill flip="none" rotWithShape="1">
              <a:gsLst>
                <a:gs pos="0">
                  <a:srgbClr val="208C03"/>
                </a:gs>
                <a:gs pos="50000">
                  <a:srgbClr val="20F703"/>
                </a:gs>
                <a:gs pos="100000">
                  <a:srgbClr val="208C03"/>
                </a:gs>
              </a:gsLst>
              <a:lin ang="10800000" scaled="1"/>
              <a:tileRect/>
            </a:gradFill>
            <a:ln>
              <a:solidFill>
                <a:srgbClr val="000000"/>
              </a:solidFill>
            </a:ln>
          </c:spPr>
          <c:invertIfNegative val="0"/>
          <c:cat>
            <c:strRef>
              <c:f>Sheet1!$B$1:$D$1</c:f>
              <c:strCache>
                <c:ptCount val="3"/>
                <c:pt idx="0">
                  <c:v>1982-1993 (N=1,243)</c:v>
                </c:pt>
                <c:pt idx="1">
                  <c:v>1994-2003 (N=1,251)</c:v>
                </c:pt>
                <c:pt idx="2">
                  <c:v>2004-6/2017 (N=763)</c:v>
                </c:pt>
              </c:strCache>
            </c:strRef>
          </c:cat>
          <c:val>
            <c:numRef>
              <c:f>Sheet1!$B$4:$D$4</c:f>
              <c:numCache>
                <c:formatCode>General</c:formatCode>
                <c:ptCount val="3"/>
                <c:pt idx="0">
                  <c:v>210</c:v>
                </c:pt>
                <c:pt idx="1">
                  <c:v>200</c:v>
                </c:pt>
                <c:pt idx="2">
                  <c:v>54</c:v>
                </c:pt>
              </c:numCache>
            </c:numRef>
          </c:val>
          <c:extLst>
            <c:ext xmlns:c16="http://schemas.microsoft.com/office/drawing/2014/chart" uri="{C3380CC4-5D6E-409C-BE32-E72D297353CC}">
              <c16:uniqueId val="{00000005-43EA-4941-BA30-9B02D6348F09}"/>
            </c:ext>
          </c:extLst>
        </c:ser>
        <c:ser>
          <c:idx val="3"/>
          <c:order val="3"/>
          <c:tx>
            <c:strRef>
              <c:f>Sheet1!$A$5</c:f>
              <c:strCache>
                <c:ptCount val="1"/>
                <c:pt idx="0">
                  <c:v>A1ATD</c:v>
                </c:pt>
              </c:strCache>
            </c:strRef>
          </c:tx>
          <c:spPr>
            <a:gradFill flip="none" rotWithShape="1">
              <a:gsLst>
                <a:gs pos="0">
                  <a:srgbClr val="000077"/>
                </a:gs>
                <a:gs pos="50000">
                  <a:srgbClr val="2626FF"/>
                </a:gs>
                <a:gs pos="100000">
                  <a:srgbClr val="000077"/>
                </a:gs>
              </a:gsLst>
              <a:lin ang="0" scaled="1"/>
              <a:tileRect/>
            </a:gradFill>
            <a:ln>
              <a:solidFill>
                <a:srgbClr val="000000"/>
              </a:solidFill>
            </a:ln>
          </c:spPr>
          <c:invertIfNegative val="0"/>
          <c:cat>
            <c:strRef>
              <c:f>Sheet1!$B$1:$D$1</c:f>
              <c:strCache>
                <c:ptCount val="3"/>
                <c:pt idx="0">
                  <c:v>1982-1993 (N=1,243)</c:v>
                </c:pt>
                <c:pt idx="1">
                  <c:v>1994-2003 (N=1,251)</c:v>
                </c:pt>
                <c:pt idx="2">
                  <c:v>2004-6/2017 (N=763)</c:v>
                </c:pt>
              </c:strCache>
            </c:strRef>
          </c:cat>
          <c:val>
            <c:numRef>
              <c:f>Sheet1!$B$5:$D$5</c:f>
              <c:numCache>
                <c:formatCode>General</c:formatCode>
                <c:ptCount val="3"/>
                <c:pt idx="0">
                  <c:v>49</c:v>
                </c:pt>
                <c:pt idx="1">
                  <c:v>10</c:v>
                </c:pt>
                <c:pt idx="2">
                  <c:v>4</c:v>
                </c:pt>
              </c:numCache>
            </c:numRef>
          </c:val>
          <c:extLst>
            <c:ext xmlns:c16="http://schemas.microsoft.com/office/drawing/2014/chart" uri="{C3380CC4-5D6E-409C-BE32-E72D297353CC}">
              <c16:uniqueId val="{00000006-43EA-4941-BA30-9B02D6348F09}"/>
            </c:ext>
          </c:extLst>
        </c:ser>
        <c:ser>
          <c:idx val="4"/>
          <c:order val="4"/>
          <c:tx>
            <c:strRef>
              <c:f>Sheet1!$A$6</c:f>
              <c:strCache>
                <c:ptCount val="1"/>
                <c:pt idx="0">
                  <c:v>COPD</c:v>
                </c:pt>
              </c:strCache>
            </c:strRef>
          </c:tx>
          <c:spPr>
            <a:gradFill flip="none" rotWithShape="1">
              <a:gsLst>
                <a:gs pos="0">
                  <a:srgbClr val="6600CC"/>
                </a:gs>
                <a:gs pos="50000">
                  <a:srgbClr val="9933FF"/>
                </a:gs>
                <a:gs pos="100000">
                  <a:srgbClr val="6600CC"/>
                </a:gs>
              </a:gsLst>
              <a:lin ang="0" scaled="1"/>
              <a:tileRect/>
            </a:gradFill>
            <a:ln>
              <a:solidFill>
                <a:srgbClr val="000000"/>
              </a:solidFill>
            </a:ln>
          </c:spPr>
          <c:invertIfNegative val="0"/>
          <c:cat>
            <c:strRef>
              <c:f>Sheet1!$B$1:$D$1</c:f>
              <c:strCache>
                <c:ptCount val="3"/>
                <c:pt idx="0">
                  <c:v>1982-1993 (N=1,243)</c:v>
                </c:pt>
                <c:pt idx="1">
                  <c:v>1994-2003 (N=1,251)</c:v>
                </c:pt>
                <c:pt idx="2">
                  <c:v>2004-6/2017 (N=763)</c:v>
                </c:pt>
              </c:strCache>
            </c:strRef>
          </c:cat>
          <c:val>
            <c:numRef>
              <c:f>Sheet1!$B$6:$D$6</c:f>
              <c:numCache>
                <c:formatCode>General</c:formatCode>
                <c:ptCount val="3"/>
                <c:pt idx="0">
                  <c:v>76</c:v>
                </c:pt>
                <c:pt idx="1">
                  <c:v>49</c:v>
                </c:pt>
                <c:pt idx="2">
                  <c:v>20</c:v>
                </c:pt>
              </c:numCache>
            </c:numRef>
          </c:val>
          <c:extLst>
            <c:ext xmlns:c16="http://schemas.microsoft.com/office/drawing/2014/chart" uri="{C3380CC4-5D6E-409C-BE32-E72D297353CC}">
              <c16:uniqueId val="{00000007-43EA-4941-BA30-9B02D6348F09}"/>
            </c:ext>
          </c:extLst>
        </c:ser>
        <c:ser>
          <c:idx val="5"/>
          <c:order val="5"/>
          <c:tx>
            <c:strRef>
              <c:f>Sheet1!$A$7</c:f>
              <c:strCache>
                <c:ptCount val="1"/>
                <c:pt idx="0">
                  <c:v>IIP</c:v>
                </c:pt>
              </c:strCache>
            </c:strRef>
          </c:tx>
          <c:spPr>
            <a:gradFill flip="none" rotWithShape="1">
              <a:gsLst>
                <a:gs pos="0">
                  <a:srgbClr val="CC6600"/>
                </a:gs>
                <a:gs pos="50000">
                  <a:srgbClr val="FF9900"/>
                </a:gs>
                <a:gs pos="100000">
                  <a:srgbClr val="CC6600"/>
                </a:gs>
              </a:gsLst>
              <a:lin ang="0" scaled="1"/>
              <a:tileRect/>
            </a:gradFill>
            <a:ln>
              <a:solidFill>
                <a:srgbClr val="000000"/>
              </a:solidFill>
            </a:ln>
          </c:spPr>
          <c:invertIfNegative val="0"/>
          <c:cat>
            <c:strRef>
              <c:f>Sheet1!$B$1:$D$1</c:f>
              <c:strCache>
                <c:ptCount val="3"/>
                <c:pt idx="0">
                  <c:v>1982-1993 (N=1,243)</c:v>
                </c:pt>
                <c:pt idx="1">
                  <c:v>1994-2003 (N=1,251)</c:v>
                </c:pt>
                <c:pt idx="2">
                  <c:v>2004-6/2017 (N=763)</c:v>
                </c:pt>
              </c:strCache>
            </c:strRef>
          </c:cat>
          <c:val>
            <c:numRef>
              <c:f>Sheet1!$B$7:$D$7</c:f>
              <c:numCache>
                <c:formatCode>General</c:formatCode>
                <c:ptCount val="3"/>
                <c:pt idx="0">
                  <c:v>61</c:v>
                </c:pt>
                <c:pt idx="1">
                  <c:v>20</c:v>
                </c:pt>
                <c:pt idx="2">
                  <c:v>43</c:v>
                </c:pt>
              </c:numCache>
            </c:numRef>
          </c:val>
          <c:extLst>
            <c:ext xmlns:c16="http://schemas.microsoft.com/office/drawing/2014/chart" uri="{C3380CC4-5D6E-409C-BE32-E72D297353CC}">
              <c16:uniqueId val="{00000008-43EA-4941-BA30-9B02D6348F09}"/>
            </c:ext>
          </c:extLst>
        </c:ser>
        <c:ser>
          <c:idx val="6"/>
          <c:order val="6"/>
          <c:tx>
            <c:strRef>
              <c:f>Sheet1!$A$8</c:f>
              <c:strCache>
                <c:ptCount val="1"/>
                <c:pt idx="0">
                  <c:v>Non CF-bronchiectasis</c:v>
                </c:pt>
              </c:strCache>
            </c:strRef>
          </c:tx>
          <c:spPr>
            <a:gradFill flip="none" rotWithShape="1">
              <a:gsLst>
                <a:gs pos="0">
                  <a:srgbClr val="008080"/>
                </a:gs>
                <a:gs pos="50000">
                  <a:srgbClr val="00FFFF"/>
                </a:gs>
                <a:gs pos="100000">
                  <a:srgbClr val="008080"/>
                </a:gs>
              </a:gsLst>
              <a:lin ang="10800000" scaled="1"/>
              <a:tileRect/>
            </a:gradFill>
            <a:ln>
              <a:solidFill>
                <a:srgbClr val="000000"/>
              </a:solidFill>
            </a:ln>
          </c:spPr>
          <c:invertIfNegative val="0"/>
          <c:cat>
            <c:strRef>
              <c:f>Sheet1!$B$1:$D$1</c:f>
              <c:strCache>
                <c:ptCount val="3"/>
                <c:pt idx="0">
                  <c:v>1982-1993 (N=1,243)</c:v>
                </c:pt>
                <c:pt idx="1">
                  <c:v>1994-2003 (N=1,251)</c:v>
                </c:pt>
                <c:pt idx="2">
                  <c:v>2004-6/2017 (N=763)</c:v>
                </c:pt>
              </c:strCache>
            </c:strRef>
          </c:cat>
          <c:val>
            <c:numRef>
              <c:f>Sheet1!$B$8:$D$8</c:f>
              <c:numCache>
                <c:formatCode>General</c:formatCode>
                <c:ptCount val="3"/>
                <c:pt idx="0">
                  <c:v>9</c:v>
                </c:pt>
                <c:pt idx="1">
                  <c:v>13</c:v>
                </c:pt>
                <c:pt idx="2">
                  <c:v>11</c:v>
                </c:pt>
              </c:numCache>
            </c:numRef>
          </c:val>
          <c:extLst>
            <c:ext xmlns:c16="http://schemas.microsoft.com/office/drawing/2014/chart" uri="{C3380CC4-5D6E-409C-BE32-E72D297353CC}">
              <c16:uniqueId val="{00000009-43EA-4941-BA30-9B02D6348F09}"/>
            </c:ext>
          </c:extLst>
        </c:ser>
        <c:ser>
          <c:idx val="7"/>
          <c:order val="7"/>
          <c:tx>
            <c:strRef>
              <c:f>Sheet1!$A$9</c:f>
              <c:strCache>
                <c:ptCount val="1"/>
                <c:pt idx="0">
                  <c:v>Retransplant</c:v>
                </c:pt>
              </c:strCache>
            </c:strRef>
          </c:tx>
          <c:spPr>
            <a:gradFill flip="none" rotWithShape="1">
              <a:gsLst>
                <a:gs pos="0">
                  <a:srgbClr val="006600"/>
                </a:gs>
                <a:gs pos="50000">
                  <a:srgbClr val="009900"/>
                </a:gs>
                <a:gs pos="100000">
                  <a:srgbClr val="006600"/>
                </a:gs>
              </a:gsLst>
              <a:lin ang="0" scaled="1"/>
              <a:tileRect/>
            </a:gradFill>
            <a:ln>
              <a:solidFill>
                <a:srgbClr val="000000"/>
              </a:solidFill>
            </a:ln>
          </c:spPr>
          <c:invertIfNegative val="0"/>
          <c:cat>
            <c:strRef>
              <c:f>Sheet1!$B$1:$D$1</c:f>
              <c:strCache>
                <c:ptCount val="3"/>
                <c:pt idx="0">
                  <c:v>1982-1993 (N=1,243)</c:v>
                </c:pt>
                <c:pt idx="1">
                  <c:v>1994-2003 (N=1,251)</c:v>
                </c:pt>
                <c:pt idx="2">
                  <c:v>2004-6/2017 (N=763)</c:v>
                </c:pt>
              </c:strCache>
            </c:strRef>
          </c:cat>
          <c:val>
            <c:numRef>
              <c:f>Sheet1!$B$9:$D$9</c:f>
              <c:numCache>
                <c:formatCode>General</c:formatCode>
                <c:ptCount val="3"/>
                <c:pt idx="0">
                  <c:v>26</c:v>
                </c:pt>
                <c:pt idx="1">
                  <c:v>10</c:v>
                </c:pt>
                <c:pt idx="2">
                  <c:v>5</c:v>
                </c:pt>
              </c:numCache>
            </c:numRef>
          </c:val>
          <c:extLst>
            <c:ext xmlns:c16="http://schemas.microsoft.com/office/drawing/2014/chart" uri="{C3380CC4-5D6E-409C-BE32-E72D297353CC}">
              <c16:uniqueId val="{0000000A-43EA-4941-BA30-9B02D6348F09}"/>
            </c:ext>
          </c:extLst>
        </c:ser>
        <c:ser>
          <c:idx val="8"/>
          <c:order val="8"/>
          <c:tx>
            <c:strRef>
              <c:f>Sheet1!$A$10</c:f>
              <c:strCache>
                <c:ptCount val="1"/>
                <c:pt idx="0">
                  <c:v>Other</c:v>
                </c:pt>
              </c:strCache>
            </c:strRef>
          </c:tx>
          <c:spPr>
            <a:gradFill flip="none" rotWithShape="1">
              <a:gsLst>
                <a:gs pos="0">
                  <a:srgbClr val="660066"/>
                </a:gs>
                <a:gs pos="50000">
                  <a:srgbClr val="CC00CC"/>
                </a:gs>
                <a:gs pos="100000">
                  <a:srgbClr val="660066"/>
                </a:gs>
              </a:gsLst>
              <a:lin ang="10800000" scaled="1"/>
              <a:tileRect/>
            </a:gradFill>
            <a:ln>
              <a:solidFill>
                <a:srgbClr val="000000"/>
              </a:solidFill>
            </a:ln>
          </c:spPr>
          <c:invertIfNegative val="0"/>
          <c:cat>
            <c:strRef>
              <c:f>Sheet1!$B$1:$D$1</c:f>
              <c:strCache>
                <c:ptCount val="3"/>
                <c:pt idx="0">
                  <c:v>1982-1993 (N=1,243)</c:v>
                </c:pt>
                <c:pt idx="1">
                  <c:v>1994-2003 (N=1,251)</c:v>
                </c:pt>
                <c:pt idx="2">
                  <c:v>2004-6/2017 (N=763)</c:v>
                </c:pt>
              </c:strCache>
            </c:strRef>
          </c:cat>
          <c:val>
            <c:numRef>
              <c:f>Sheet1!$B$10:$D$10</c:f>
              <c:numCache>
                <c:formatCode>General</c:formatCode>
                <c:ptCount val="3"/>
                <c:pt idx="0">
                  <c:v>41</c:v>
                </c:pt>
                <c:pt idx="1">
                  <c:v>68</c:v>
                </c:pt>
                <c:pt idx="2">
                  <c:v>89</c:v>
                </c:pt>
              </c:numCache>
            </c:numRef>
          </c:val>
          <c:extLst>
            <c:ext xmlns:c16="http://schemas.microsoft.com/office/drawing/2014/chart" uri="{C3380CC4-5D6E-409C-BE32-E72D297353CC}">
              <c16:uniqueId val="{0000000B-43EA-4941-BA30-9B02D6348F09}"/>
            </c:ext>
          </c:extLst>
        </c:ser>
        <c:dLbls>
          <c:showLegendKey val="0"/>
          <c:showVal val="0"/>
          <c:showCatName val="0"/>
          <c:showSerName val="0"/>
          <c:showPercent val="0"/>
          <c:showBubbleSize val="0"/>
        </c:dLbls>
        <c:gapWidth val="60"/>
        <c:overlap val="100"/>
        <c:axId val="670737464"/>
        <c:axId val="670738248"/>
      </c:barChart>
      <c:catAx>
        <c:axId val="670737464"/>
        <c:scaling>
          <c:orientation val="minMax"/>
        </c:scaling>
        <c:delete val="1"/>
        <c:axPos val="b"/>
        <c:numFmt formatCode="General" sourceLinked="0"/>
        <c:majorTickMark val="out"/>
        <c:minorTickMark val="none"/>
        <c:tickLblPos val="none"/>
        <c:crossAx val="670738248"/>
        <c:crosses val="autoZero"/>
        <c:auto val="1"/>
        <c:lblAlgn val="ctr"/>
        <c:lblOffset val="100"/>
        <c:noMultiLvlLbl val="0"/>
      </c:catAx>
      <c:valAx>
        <c:axId val="670738248"/>
        <c:scaling>
          <c:orientation val="minMax"/>
        </c:scaling>
        <c:delete val="0"/>
        <c:axPos val="l"/>
        <c:majorGridlines>
          <c:spPr>
            <a:ln w="6350">
              <a:solidFill>
                <a:schemeClr val="bg2"/>
              </a:solidFill>
              <a:prstDash val="sysDash"/>
            </a:ln>
          </c:spPr>
        </c:majorGridlines>
        <c:title>
          <c:tx>
            <c:rich>
              <a:bodyPr rot="-5400000" vert="horz"/>
              <a:lstStyle/>
              <a:p>
                <a:pPr>
                  <a:defRPr sz="1700">
                    <a:solidFill>
                      <a:schemeClr val="bg2"/>
                    </a:solidFill>
                  </a:defRPr>
                </a:pPr>
                <a:r>
                  <a:rPr lang="en-US" sz="1700" dirty="0" smtClean="0">
                    <a:solidFill>
                      <a:schemeClr val="bg2"/>
                    </a:solidFill>
                  </a:rPr>
                  <a:t>% of Transplants</a:t>
                </a:r>
                <a:endParaRPr lang="en-US" sz="1700" dirty="0">
                  <a:solidFill>
                    <a:schemeClr val="bg2"/>
                  </a:solidFill>
                </a:endParaRPr>
              </a:p>
            </c:rich>
          </c:tx>
          <c:layout>
            <c:manualLayout>
              <c:xMode val="edge"/>
              <c:yMode val="edge"/>
              <c:x val="1.7812428051756687E-2"/>
              <c:y val="0.28554863477886161"/>
            </c:manualLayout>
          </c:layout>
          <c:overlay val="0"/>
        </c:title>
        <c:numFmt formatCode="0%" sourceLinked="1"/>
        <c:majorTickMark val="out"/>
        <c:minorTickMark val="none"/>
        <c:tickLblPos val="nextTo"/>
        <c:spPr>
          <a:ln>
            <a:solidFill>
              <a:schemeClr val="bg2"/>
            </a:solidFill>
          </a:ln>
        </c:spPr>
        <c:txPr>
          <a:bodyPr/>
          <a:lstStyle/>
          <a:p>
            <a:pPr>
              <a:defRPr sz="1500" b="1">
                <a:solidFill>
                  <a:schemeClr val="bg2"/>
                </a:solidFill>
              </a:defRPr>
            </a:pPr>
            <a:endParaRPr lang="en-US"/>
          </a:p>
        </c:txPr>
        <c:crossAx val="670737464"/>
        <c:crosses val="autoZero"/>
        <c:crossBetween val="between"/>
      </c:valAx>
      <c:spPr>
        <a:noFill/>
        <a:ln>
          <a:solidFill>
            <a:schemeClr val="bg2"/>
          </a:solidFill>
        </a:ln>
      </c:spPr>
    </c:plotArea>
    <c:legend>
      <c:legendPos val="r"/>
      <c:layout>
        <c:manualLayout>
          <c:xMode val="edge"/>
          <c:yMode val="edge"/>
          <c:x val="0.74827631459860633"/>
          <c:y val="1.5904924197908097E-2"/>
          <c:w val="0.20558987238664136"/>
          <c:h val="0.8915971324479961"/>
        </c:manualLayout>
      </c:layout>
      <c:overlay val="0"/>
      <c:spPr>
        <a:solidFill>
          <a:schemeClr val="tx1"/>
        </a:solidFill>
        <a:ln w="12700">
          <a:solidFill>
            <a:schemeClr val="bg2"/>
          </a:solidFill>
        </a:ln>
      </c:spPr>
      <c:txPr>
        <a:bodyPr/>
        <a:lstStyle/>
        <a:p>
          <a:pPr>
            <a:defRPr sz="1400" b="1">
              <a:solidFill>
                <a:schemeClr val="bg2"/>
              </a:solidFill>
            </a:defRPr>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9.5870135798244244E-2"/>
          <c:y val="0.1280738294809923"/>
          <c:w val="0.87655779984022331"/>
          <c:h val="0.67860955888578445"/>
        </c:manualLayout>
      </c:layout>
      <c:areaChart>
        <c:grouping val="stacked"/>
        <c:varyColors val="0"/>
        <c:ser>
          <c:idx val="1"/>
          <c:order val="0"/>
          <c:tx>
            <c:strRef>
              <c:f>Sheet1!$B$1</c:f>
              <c:strCache>
                <c:ptCount val="1"/>
                <c:pt idx="0">
                  <c:v>PH-not IPAH</c:v>
                </c:pt>
              </c:strCache>
            </c:strRef>
          </c:tx>
          <c:spPr>
            <a:gradFill>
              <a:gsLst>
                <a:gs pos="100000">
                  <a:srgbClr val="C00000"/>
                </a:gs>
                <a:gs pos="50000">
                  <a:srgbClr val="FF0000"/>
                </a:gs>
                <a:gs pos="0">
                  <a:srgbClr val="C00000"/>
                </a:gs>
              </a:gsLst>
              <a:lin ang="10800000" scaled="0"/>
            </a:gradFill>
            <a:ln>
              <a:solidFill>
                <a:schemeClr val="bg2"/>
              </a:solidFill>
            </a:ln>
          </c:spPr>
          <c:cat>
            <c:numRef>
              <c:f>Sheet1!$A$2:$A$28</c:f>
              <c:numCache>
                <c:formatCode>General</c:formatCode>
                <c:ptCount val="27"/>
                <c:pt idx="0">
                  <c:v>1990</c:v>
                </c:pt>
                <c:pt idx="1">
                  <c:v>1991</c:v>
                </c:pt>
                <c:pt idx="2">
                  <c:v>1992</c:v>
                </c:pt>
                <c:pt idx="3">
                  <c:v>1993</c:v>
                </c:pt>
                <c:pt idx="4">
                  <c:v>1994</c:v>
                </c:pt>
                <c:pt idx="5">
                  <c:v>1995</c:v>
                </c:pt>
                <c:pt idx="6">
                  <c:v>1996</c:v>
                </c:pt>
                <c:pt idx="7">
                  <c:v>1997</c:v>
                </c:pt>
                <c:pt idx="8">
                  <c:v>1998</c:v>
                </c:pt>
                <c:pt idx="9">
                  <c:v>1999</c:v>
                </c:pt>
                <c:pt idx="10">
                  <c:v>2000</c:v>
                </c:pt>
                <c:pt idx="11">
                  <c:v>2001</c:v>
                </c:pt>
                <c:pt idx="12">
                  <c:v>2002</c:v>
                </c:pt>
                <c:pt idx="13">
                  <c:v>2003</c:v>
                </c:pt>
                <c:pt idx="14">
                  <c:v>2004</c:v>
                </c:pt>
                <c:pt idx="15">
                  <c:v>2005</c:v>
                </c:pt>
                <c:pt idx="16">
                  <c:v>2006</c:v>
                </c:pt>
                <c:pt idx="17">
                  <c:v>2007</c:v>
                </c:pt>
                <c:pt idx="18">
                  <c:v>2008</c:v>
                </c:pt>
                <c:pt idx="19">
                  <c:v>2009</c:v>
                </c:pt>
                <c:pt idx="20">
                  <c:v>2010</c:v>
                </c:pt>
                <c:pt idx="21">
                  <c:v>2011</c:v>
                </c:pt>
                <c:pt idx="22">
                  <c:v>2012</c:v>
                </c:pt>
                <c:pt idx="23">
                  <c:v>2013</c:v>
                </c:pt>
                <c:pt idx="24">
                  <c:v>2014</c:v>
                </c:pt>
                <c:pt idx="25">
                  <c:v>2015</c:v>
                </c:pt>
                <c:pt idx="26">
                  <c:v>2016</c:v>
                </c:pt>
              </c:numCache>
            </c:numRef>
          </c:cat>
          <c:val>
            <c:numRef>
              <c:f>Sheet1!$B$2:$B$28</c:f>
              <c:numCache>
                <c:formatCode>General</c:formatCode>
                <c:ptCount val="27"/>
                <c:pt idx="0">
                  <c:v>28.2209</c:v>
                </c:pt>
                <c:pt idx="1">
                  <c:v>30.2469</c:v>
                </c:pt>
                <c:pt idx="2">
                  <c:v>38.036799999999999</c:v>
                </c:pt>
                <c:pt idx="3">
                  <c:v>38.775500000000001</c:v>
                </c:pt>
                <c:pt idx="4">
                  <c:v>42.696599999999997</c:v>
                </c:pt>
                <c:pt idx="5">
                  <c:v>45.142899999999997</c:v>
                </c:pt>
                <c:pt idx="6">
                  <c:v>36.752099999999999</c:v>
                </c:pt>
                <c:pt idx="7">
                  <c:v>44.516100000000002</c:v>
                </c:pt>
                <c:pt idx="8">
                  <c:v>37.795299999999997</c:v>
                </c:pt>
                <c:pt idx="9">
                  <c:v>43.7956</c:v>
                </c:pt>
                <c:pt idx="10">
                  <c:v>47.2727</c:v>
                </c:pt>
                <c:pt idx="11">
                  <c:v>37.8947</c:v>
                </c:pt>
                <c:pt idx="12">
                  <c:v>45.882399999999997</c:v>
                </c:pt>
                <c:pt idx="13">
                  <c:v>50</c:v>
                </c:pt>
                <c:pt idx="14">
                  <c:v>54.117600000000003</c:v>
                </c:pt>
                <c:pt idx="15">
                  <c:v>39.473700000000001</c:v>
                </c:pt>
                <c:pt idx="16">
                  <c:v>41.772199999999998</c:v>
                </c:pt>
                <c:pt idx="17">
                  <c:v>29.577500000000001</c:v>
                </c:pt>
                <c:pt idx="18">
                  <c:v>45.454500000000003</c:v>
                </c:pt>
                <c:pt idx="19">
                  <c:v>37.930999999999997</c:v>
                </c:pt>
                <c:pt idx="20">
                  <c:v>40</c:v>
                </c:pt>
                <c:pt idx="21">
                  <c:v>34.782600000000002</c:v>
                </c:pt>
                <c:pt idx="22">
                  <c:v>29.8246</c:v>
                </c:pt>
                <c:pt idx="23">
                  <c:v>24.2424</c:v>
                </c:pt>
                <c:pt idx="24">
                  <c:v>36.363599999999998</c:v>
                </c:pt>
                <c:pt idx="25">
                  <c:v>33.333300000000001</c:v>
                </c:pt>
                <c:pt idx="26">
                  <c:v>48.780500000000004</c:v>
                </c:pt>
              </c:numCache>
            </c:numRef>
          </c:val>
          <c:extLst>
            <c:ext xmlns:c16="http://schemas.microsoft.com/office/drawing/2014/chart" uri="{C3380CC4-5D6E-409C-BE32-E72D297353CC}">
              <c16:uniqueId val="{00000000-B2D9-480B-B69E-A0C70A245C87}"/>
            </c:ext>
          </c:extLst>
        </c:ser>
        <c:ser>
          <c:idx val="2"/>
          <c:order val="1"/>
          <c:tx>
            <c:strRef>
              <c:f>Sheet1!$C$1</c:f>
              <c:strCache>
                <c:ptCount val="1"/>
                <c:pt idx="0">
                  <c:v>IPAH</c:v>
                </c:pt>
              </c:strCache>
            </c:strRef>
          </c:tx>
          <c:spPr>
            <a:gradFill>
              <a:gsLst>
                <a:gs pos="100000">
                  <a:schemeClr val="tx2">
                    <a:lumMod val="75000"/>
                  </a:schemeClr>
                </a:gs>
                <a:gs pos="50000">
                  <a:srgbClr val="FFFF00"/>
                </a:gs>
                <a:gs pos="0">
                  <a:schemeClr val="tx2">
                    <a:lumMod val="75000"/>
                  </a:schemeClr>
                </a:gs>
              </a:gsLst>
              <a:lin ang="10800000" scaled="0"/>
            </a:gradFill>
            <a:ln>
              <a:solidFill>
                <a:srgbClr val="000000"/>
              </a:solidFill>
            </a:ln>
          </c:spPr>
          <c:cat>
            <c:numRef>
              <c:f>Sheet1!$A$2:$A$28</c:f>
              <c:numCache>
                <c:formatCode>General</c:formatCode>
                <c:ptCount val="27"/>
                <c:pt idx="0">
                  <c:v>1990</c:v>
                </c:pt>
                <c:pt idx="1">
                  <c:v>1991</c:v>
                </c:pt>
                <c:pt idx="2">
                  <c:v>1992</c:v>
                </c:pt>
                <c:pt idx="3">
                  <c:v>1993</c:v>
                </c:pt>
                <c:pt idx="4">
                  <c:v>1994</c:v>
                </c:pt>
                <c:pt idx="5">
                  <c:v>1995</c:v>
                </c:pt>
                <c:pt idx="6">
                  <c:v>1996</c:v>
                </c:pt>
                <c:pt idx="7">
                  <c:v>1997</c:v>
                </c:pt>
                <c:pt idx="8">
                  <c:v>1998</c:v>
                </c:pt>
                <c:pt idx="9">
                  <c:v>1999</c:v>
                </c:pt>
                <c:pt idx="10">
                  <c:v>2000</c:v>
                </c:pt>
                <c:pt idx="11">
                  <c:v>2001</c:v>
                </c:pt>
                <c:pt idx="12">
                  <c:v>2002</c:v>
                </c:pt>
                <c:pt idx="13">
                  <c:v>2003</c:v>
                </c:pt>
                <c:pt idx="14">
                  <c:v>2004</c:v>
                </c:pt>
                <c:pt idx="15">
                  <c:v>2005</c:v>
                </c:pt>
                <c:pt idx="16">
                  <c:v>2006</c:v>
                </c:pt>
                <c:pt idx="17">
                  <c:v>2007</c:v>
                </c:pt>
                <c:pt idx="18">
                  <c:v>2008</c:v>
                </c:pt>
                <c:pt idx="19">
                  <c:v>2009</c:v>
                </c:pt>
                <c:pt idx="20">
                  <c:v>2010</c:v>
                </c:pt>
                <c:pt idx="21">
                  <c:v>2011</c:v>
                </c:pt>
                <c:pt idx="22">
                  <c:v>2012</c:v>
                </c:pt>
                <c:pt idx="23">
                  <c:v>2013</c:v>
                </c:pt>
                <c:pt idx="24">
                  <c:v>2014</c:v>
                </c:pt>
                <c:pt idx="25">
                  <c:v>2015</c:v>
                </c:pt>
                <c:pt idx="26">
                  <c:v>2016</c:v>
                </c:pt>
              </c:numCache>
            </c:numRef>
          </c:cat>
          <c:val>
            <c:numRef>
              <c:f>Sheet1!$C$2:$C$28</c:f>
              <c:numCache>
                <c:formatCode>General</c:formatCode>
                <c:ptCount val="27"/>
                <c:pt idx="0">
                  <c:v>25.153400000000001</c:v>
                </c:pt>
                <c:pt idx="1">
                  <c:v>24.691400000000002</c:v>
                </c:pt>
                <c:pt idx="2">
                  <c:v>19.631900000000002</c:v>
                </c:pt>
                <c:pt idx="3">
                  <c:v>29.2517</c:v>
                </c:pt>
                <c:pt idx="4">
                  <c:v>25.842700000000001</c:v>
                </c:pt>
                <c:pt idx="5">
                  <c:v>25.714300000000001</c:v>
                </c:pt>
                <c:pt idx="6">
                  <c:v>26.495699999999999</c:v>
                </c:pt>
                <c:pt idx="7">
                  <c:v>35.483899999999998</c:v>
                </c:pt>
                <c:pt idx="8">
                  <c:v>25.196899999999999</c:v>
                </c:pt>
                <c:pt idx="9">
                  <c:v>27.007300000000001</c:v>
                </c:pt>
                <c:pt idx="10">
                  <c:v>25.454499999999999</c:v>
                </c:pt>
                <c:pt idx="11">
                  <c:v>26.315799999999999</c:v>
                </c:pt>
                <c:pt idx="12">
                  <c:v>32.941200000000002</c:v>
                </c:pt>
                <c:pt idx="13">
                  <c:v>22.222200000000001</c:v>
                </c:pt>
                <c:pt idx="14">
                  <c:v>22.352900000000002</c:v>
                </c:pt>
                <c:pt idx="15">
                  <c:v>32.8947</c:v>
                </c:pt>
                <c:pt idx="16">
                  <c:v>41.772199999999998</c:v>
                </c:pt>
                <c:pt idx="17">
                  <c:v>40.845100000000002</c:v>
                </c:pt>
                <c:pt idx="18">
                  <c:v>33.333300000000001</c:v>
                </c:pt>
                <c:pt idx="19">
                  <c:v>25.862100000000002</c:v>
                </c:pt>
                <c:pt idx="20">
                  <c:v>25.714300000000001</c:v>
                </c:pt>
                <c:pt idx="21">
                  <c:v>32.608699999999999</c:v>
                </c:pt>
                <c:pt idx="22">
                  <c:v>33.333300000000001</c:v>
                </c:pt>
                <c:pt idx="23">
                  <c:v>48.4848</c:v>
                </c:pt>
                <c:pt idx="24">
                  <c:v>18.181799999999999</c:v>
                </c:pt>
                <c:pt idx="25">
                  <c:v>41.666699999999999</c:v>
                </c:pt>
                <c:pt idx="26">
                  <c:v>19.5122</c:v>
                </c:pt>
              </c:numCache>
            </c:numRef>
          </c:val>
          <c:extLst>
            <c:ext xmlns:c16="http://schemas.microsoft.com/office/drawing/2014/chart" uri="{C3380CC4-5D6E-409C-BE32-E72D297353CC}">
              <c16:uniqueId val="{00000001-B2D9-480B-B69E-A0C70A245C87}"/>
            </c:ext>
          </c:extLst>
        </c:ser>
        <c:ser>
          <c:idx val="3"/>
          <c:order val="2"/>
          <c:tx>
            <c:strRef>
              <c:f>Sheet1!$D$1</c:f>
              <c:strCache>
                <c:ptCount val="1"/>
                <c:pt idx="0">
                  <c:v>CF</c:v>
                </c:pt>
              </c:strCache>
            </c:strRef>
          </c:tx>
          <c:spPr>
            <a:gradFill>
              <a:gsLst>
                <a:gs pos="100000">
                  <a:srgbClr val="009900"/>
                </a:gs>
                <a:gs pos="50000">
                  <a:srgbClr val="66FF33"/>
                </a:gs>
                <a:gs pos="0">
                  <a:srgbClr val="009900"/>
                </a:gs>
              </a:gsLst>
              <a:lin ang="10800000" scaled="0"/>
            </a:gradFill>
            <a:ln>
              <a:solidFill>
                <a:srgbClr val="000000"/>
              </a:solidFill>
            </a:ln>
          </c:spPr>
          <c:cat>
            <c:numRef>
              <c:f>Sheet1!$A$2:$A$28</c:f>
              <c:numCache>
                <c:formatCode>General</c:formatCode>
                <c:ptCount val="27"/>
                <c:pt idx="0">
                  <c:v>1990</c:v>
                </c:pt>
                <c:pt idx="1">
                  <c:v>1991</c:v>
                </c:pt>
                <c:pt idx="2">
                  <c:v>1992</c:v>
                </c:pt>
                <c:pt idx="3">
                  <c:v>1993</c:v>
                </c:pt>
                <c:pt idx="4">
                  <c:v>1994</c:v>
                </c:pt>
                <c:pt idx="5">
                  <c:v>1995</c:v>
                </c:pt>
                <c:pt idx="6">
                  <c:v>1996</c:v>
                </c:pt>
                <c:pt idx="7">
                  <c:v>1997</c:v>
                </c:pt>
                <c:pt idx="8">
                  <c:v>1998</c:v>
                </c:pt>
                <c:pt idx="9">
                  <c:v>1999</c:v>
                </c:pt>
                <c:pt idx="10">
                  <c:v>2000</c:v>
                </c:pt>
                <c:pt idx="11">
                  <c:v>2001</c:v>
                </c:pt>
                <c:pt idx="12">
                  <c:v>2002</c:v>
                </c:pt>
                <c:pt idx="13">
                  <c:v>2003</c:v>
                </c:pt>
                <c:pt idx="14">
                  <c:v>2004</c:v>
                </c:pt>
                <c:pt idx="15">
                  <c:v>2005</c:v>
                </c:pt>
                <c:pt idx="16">
                  <c:v>2006</c:v>
                </c:pt>
                <c:pt idx="17">
                  <c:v>2007</c:v>
                </c:pt>
                <c:pt idx="18">
                  <c:v>2008</c:v>
                </c:pt>
                <c:pt idx="19">
                  <c:v>2009</c:v>
                </c:pt>
                <c:pt idx="20">
                  <c:v>2010</c:v>
                </c:pt>
                <c:pt idx="21">
                  <c:v>2011</c:v>
                </c:pt>
                <c:pt idx="22">
                  <c:v>2012</c:v>
                </c:pt>
                <c:pt idx="23">
                  <c:v>2013</c:v>
                </c:pt>
                <c:pt idx="24">
                  <c:v>2014</c:v>
                </c:pt>
                <c:pt idx="25">
                  <c:v>2015</c:v>
                </c:pt>
                <c:pt idx="26">
                  <c:v>2016</c:v>
                </c:pt>
              </c:numCache>
            </c:numRef>
          </c:cat>
          <c:val>
            <c:numRef>
              <c:f>Sheet1!$D$2:$D$28</c:f>
              <c:numCache>
                <c:formatCode>General</c:formatCode>
                <c:ptCount val="27"/>
                <c:pt idx="0">
                  <c:v>23.926400000000001</c:v>
                </c:pt>
                <c:pt idx="1">
                  <c:v>26.543199999999999</c:v>
                </c:pt>
                <c:pt idx="2">
                  <c:v>17.177900000000001</c:v>
                </c:pt>
                <c:pt idx="3">
                  <c:v>12.244899999999999</c:v>
                </c:pt>
                <c:pt idx="4">
                  <c:v>15.7303</c:v>
                </c:pt>
                <c:pt idx="5">
                  <c:v>16</c:v>
                </c:pt>
                <c:pt idx="6">
                  <c:v>21.3675</c:v>
                </c:pt>
                <c:pt idx="7">
                  <c:v>13.548400000000001</c:v>
                </c:pt>
                <c:pt idx="8">
                  <c:v>19.684999999999999</c:v>
                </c:pt>
                <c:pt idx="9">
                  <c:v>15.3285</c:v>
                </c:pt>
                <c:pt idx="10">
                  <c:v>15.454499999999999</c:v>
                </c:pt>
                <c:pt idx="11">
                  <c:v>17.8947</c:v>
                </c:pt>
                <c:pt idx="12">
                  <c:v>10.588200000000001</c:v>
                </c:pt>
                <c:pt idx="13">
                  <c:v>12.5</c:v>
                </c:pt>
                <c:pt idx="14">
                  <c:v>5.8823999999999996</c:v>
                </c:pt>
                <c:pt idx="15">
                  <c:v>7.8947000000000003</c:v>
                </c:pt>
                <c:pt idx="16">
                  <c:v>3.7974999999999999</c:v>
                </c:pt>
                <c:pt idx="17">
                  <c:v>4.2253999999999996</c:v>
                </c:pt>
                <c:pt idx="18">
                  <c:v>6.0606</c:v>
                </c:pt>
                <c:pt idx="19">
                  <c:v>13.793100000000001</c:v>
                </c:pt>
                <c:pt idx="20">
                  <c:v>7.1429</c:v>
                </c:pt>
                <c:pt idx="21">
                  <c:v>13.0435</c:v>
                </c:pt>
                <c:pt idx="22">
                  <c:v>5.2632000000000003</c:v>
                </c:pt>
                <c:pt idx="23">
                  <c:v>6.0606</c:v>
                </c:pt>
                <c:pt idx="24">
                  <c:v>9.0908999999999995</c:v>
                </c:pt>
                <c:pt idx="25">
                  <c:v>4.1666999999999996</c:v>
                </c:pt>
                <c:pt idx="26">
                  <c:v>7.3170999999999999</c:v>
                </c:pt>
              </c:numCache>
            </c:numRef>
          </c:val>
          <c:extLst>
            <c:ext xmlns:c16="http://schemas.microsoft.com/office/drawing/2014/chart" uri="{C3380CC4-5D6E-409C-BE32-E72D297353CC}">
              <c16:uniqueId val="{00000002-B2D9-480B-B69E-A0C70A245C87}"/>
            </c:ext>
          </c:extLst>
        </c:ser>
        <c:ser>
          <c:idx val="4"/>
          <c:order val="3"/>
          <c:tx>
            <c:strRef>
              <c:f>Sheet1!$E$1</c:f>
              <c:strCache>
                <c:ptCount val="1"/>
                <c:pt idx="0">
                  <c:v>COPD</c:v>
                </c:pt>
              </c:strCache>
            </c:strRef>
          </c:tx>
          <c:spPr>
            <a:solidFill>
              <a:srgbClr val="9900FF"/>
            </a:solidFill>
            <a:ln>
              <a:solidFill>
                <a:srgbClr val="000000"/>
              </a:solidFill>
            </a:ln>
          </c:spPr>
          <c:cat>
            <c:numRef>
              <c:f>Sheet1!$A$2:$A$28</c:f>
              <c:numCache>
                <c:formatCode>General</c:formatCode>
                <c:ptCount val="27"/>
                <c:pt idx="0">
                  <c:v>1990</c:v>
                </c:pt>
                <c:pt idx="1">
                  <c:v>1991</c:v>
                </c:pt>
                <c:pt idx="2">
                  <c:v>1992</c:v>
                </c:pt>
                <c:pt idx="3">
                  <c:v>1993</c:v>
                </c:pt>
                <c:pt idx="4">
                  <c:v>1994</c:v>
                </c:pt>
                <c:pt idx="5">
                  <c:v>1995</c:v>
                </c:pt>
                <c:pt idx="6">
                  <c:v>1996</c:v>
                </c:pt>
                <c:pt idx="7">
                  <c:v>1997</c:v>
                </c:pt>
                <c:pt idx="8">
                  <c:v>1998</c:v>
                </c:pt>
                <c:pt idx="9">
                  <c:v>1999</c:v>
                </c:pt>
                <c:pt idx="10">
                  <c:v>2000</c:v>
                </c:pt>
                <c:pt idx="11">
                  <c:v>2001</c:v>
                </c:pt>
                <c:pt idx="12">
                  <c:v>2002</c:v>
                </c:pt>
                <c:pt idx="13">
                  <c:v>2003</c:v>
                </c:pt>
                <c:pt idx="14">
                  <c:v>2004</c:v>
                </c:pt>
                <c:pt idx="15">
                  <c:v>2005</c:v>
                </c:pt>
                <c:pt idx="16">
                  <c:v>2006</c:v>
                </c:pt>
                <c:pt idx="17">
                  <c:v>2007</c:v>
                </c:pt>
                <c:pt idx="18">
                  <c:v>2008</c:v>
                </c:pt>
                <c:pt idx="19">
                  <c:v>2009</c:v>
                </c:pt>
                <c:pt idx="20">
                  <c:v>2010</c:v>
                </c:pt>
                <c:pt idx="21">
                  <c:v>2011</c:v>
                </c:pt>
                <c:pt idx="22">
                  <c:v>2012</c:v>
                </c:pt>
                <c:pt idx="23">
                  <c:v>2013</c:v>
                </c:pt>
                <c:pt idx="24">
                  <c:v>2014</c:v>
                </c:pt>
                <c:pt idx="25">
                  <c:v>2015</c:v>
                </c:pt>
                <c:pt idx="26">
                  <c:v>2016</c:v>
                </c:pt>
              </c:numCache>
            </c:numRef>
          </c:cat>
          <c:val>
            <c:numRef>
              <c:f>Sheet1!$E$2:$E$28</c:f>
              <c:numCache>
                <c:formatCode>General</c:formatCode>
                <c:ptCount val="27"/>
                <c:pt idx="0">
                  <c:v>6.7484999999999999</c:v>
                </c:pt>
                <c:pt idx="1">
                  <c:v>3.0863999999999998</c:v>
                </c:pt>
                <c:pt idx="2">
                  <c:v>9.2025000000000006</c:v>
                </c:pt>
                <c:pt idx="3">
                  <c:v>4.0815999999999999</c:v>
                </c:pt>
                <c:pt idx="4">
                  <c:v>6.7416</c:v>
                </c:pt>
                <c:pt idx="5">
                  <c:v>3.4285999999999999</c:v>
                </c:pt>
                <c:pt idx="6">
                  <c:v>2.5640999999999998</c:v>
                </c:pt>
                <c:pt idx="7">
                  <c:v>2.5806</c:v>
                </c:pt>
                <c:pt idx="8">
                  <c:v>5.5118</c:v>
                </c:pt>
                <c:pt idx="9">
                  <c:v>5.1094999999999997</c:v>
                </c:pt>
                <c:pt idx="10">
                  <c:v>3.6364000000000001</c:v>
                </c:pt>
                <c:pt idx="11">
                  <c:v>0</c:v>
                </c:pt>
                <c:pt idx="12">
                  <c:v>3.5293999999999999</c:v>
                </c:pt>
                <c:pt idx="13">
                  <c:v>4.1666999999999996</c:v>
                </c:pt>
                <c:pt idx="14">
                  <c:v>3.5293999999999999</c:v>
                </c:pt>
                <c:pt idx="15">
                  <c:v>0</c:v>
                </c:pt>
                <c:pt idx="16">
                  <c:v>2.5316000000000001</c:v>
                </c:pt>
                <c:pt idx="17">
                  <c:v>1.4085000000000001</c:v>
                </c:pt>
                <c:pt idx="18">
                  <c:v>4.5454999999999997</c:v>
                </c:pt>
                <c:pt idx="19">
                  <c:v>1.7241</c:v>
                </c:pt>
                <c:pt idx="20">
                  <c:v>1.4286000000000001</c:v>
                </c:pt>
                <c:pt idx="21">
                  <c:v>2.1739000000000002</c:v>
                </c:pt>
                <c:pt idx="22">
                  <c:v>10.526300000000001</c:v>
                </c:pt>
                <c:pt idx="23">
                  <c:v>0</c:v>
                </c:pt>
                <c:pt idx="24">
                  <c:v>0</c:v>
                </c:pt>
                <c:pt idx="25">
                  <c:v>0</c:v>
                </c:pt>
                <c:pt idx="26">
                  <c:v>4.8780000000000001</c:v>
                </c:pt>
              </c:numCache>
            </c:numRef>
          </c:val>
          <c:extLst>
            <c:ext xmlns:c16="http://schemas.microsoft.com/office/drawing/2014/chart" uri="{C3380CC4-5D6E-409C-BE32-E72D297353CC}">
              <c16:uniqueId val="{00000003-B2D9-480B-B69E-A0C70A245C87}"/>
            </c:ext>
          </c:extLst>
        </c:ser>
        <c:ser>
          <c:idx val="5"/>
          <c:order val="4"/>
          <c:tx>
            <c:strRef>
              <c:f>Sheet1!$F$1</c:f>
              <c:strCache>
                <c:ptCount val="1"/>
                <c:pt idx="0">
                  <c:v>IIP</c:v>
                </c:pt>
              </c:strCache>
            </c:strRef>
          </c:tx>
          <c:spPr>
            <a:solidFill>
              <a:srgbClr val="FF9900"/>
            </a:solidFill>
            <a:ln>
              <a:solidFill>
                <a:srgbClr val="000000"/>
              </a:solidFill>
            </a:ln>
          </c:spPr>
          <c:cat>
            <c:numRef>
              <c:f>Sheet1!$A$2:$A$28</c:f>
              <c:numCache>
                <c:formatCode>General</c:formatCode>
                <c:ptCount val="27"/>
                <c:pt idx="0">
                  <c:v>1990</c:v>
                </c:pt>
                <c:pt idx="1">
                  <c:v>1991</c:v>
                </c:pt>
                <c:pt idx="2">
                  <c:v>1992</c:v>
                </c:pt>
                <c:pt idx="3">
                  <c:v>1993</c:v>
                </c:pt>
                <c:pt idx="4">
                  <c:v>1994</c:v>
                </c:pt>
                <c:pt idx="5">
                  <c:v>1995</c:v>
                </c:pt>
                <c:pt idx="6">
                  <c:v>1996</c:v>
                </c:pt>
                <c:pt idx="7">
                  <c:v>1997</c:v>
                </c:pt>
                <c:pt idx="8">
                  <c:v>1998</c:v>
                </c:pt>
                <c:pt idx="9">
                  <c:v>1999</c:v>
                </c:pt>
                <c:pt idx="10">
                  <c:v>2000</c:v>
                </c:pt>
                <c:pt idx="11">
                  <c:v>2001</c:v>
                </c:pt>
                <c:pt idx="12">
                  <c:v>2002</c:v>
                </c:pt>
                <c:pt idx="13">
                  <c:v>2003</c:v>
                </c:pt>
                <c:pt idx="14">
                  <c:v>2004</c:v>
                </c:pt>
                <c:pt idx="15">
                  <c:v>2005</c:v>
                </c:pt>
                <c:pt idx="16">
                  <c:v>2006</c:v>
                </c:pt>
                <c:pt idx="17">
                  <c:v>2007</c:v>
                </c:pt>
                <c:pt idx="18">
                  <c:v>2008</c:v>
                </c:pt>
                <c:pt idx="19">
                  <c:v>2009</c:v>
                </c:pt>
                <c:pt idx="20">
                  <c:v>2010</c:v>
                </c:pt>
                <c:pt idx="21">
                  <c:v>2011</c:v>
                </c:pt>
                <c:pt idx="22">
                  <c:v>2012</c:v>
                </c:pt>
                <c:pt idx="23">
                  <c:v>2013</c:v>
                </c:pt>
                <c:pt idx="24">
                  <c:v>2014</c:v>
                </c:pt>
                <c:pt idx="25">
                  <c:v>2015</c:v>
                </c:pt>
                <c:pt idx="26">
                  <c:v>2016</c:v>
                </c:pt>
              </c:numCache>
            </c:numRef>
          </c:cat>
          <c:val>
            <c:numRef>
              <c:f>Sheet1!$F$2:$F$28</c:f>
              <c:numCache>
                <c:formatCode>General</c:formatCode>
                <c:ptCount val="27"/>
                <c:pt idx="0">
                  <c:v>4.9080000000000004</c:v>
                </c:pt>
                <c:pt idx="1">
                  <c:v>5.5556000000000001</c:v>
                </c:pt>
                <c:pt idx="2">
                  <c:v>7.9755000000000003</c:v>
                </c:pt>
                <c:pt idx="3">
                  <c:v>2.7210999999999999</c:v>
                </c:pt>
                <c:pt idx="4">
                  <c:v>2.8090000000000002</c:v>
                </c:pt>
                <c:pt idx="5">
                  <c:v>2.2856999999999998</c:v>
                </c:pt>
                <c:pt idx="6">
                  <c:v>0.85470000000000002</c:v>
                </c:pt>
                <c:pt idx="7">
                  <c:v>0.6452</c:v>
                </c:pt>
                <c:pt idx="8">
                  <c:v>0.78739999999999999</c:v>
                </c:pt>
                <c:pt idx="9">
                  <c:v>0.72989999999999999</c:v>
                </c:pt>
                <c:pt idx="10">
                  <c:v>0</c:v>
                </c:pt>
                <c:pt idx="11">
                  <c:v>4.2104999999999997</c:v>
                </c:pt>
                <c:pt idx="12">
                  <c:v>0</c:v>
                </c:pt>
                <c:pt idx="13">
                  <c:v>4.1666999999999996</c:v>
                </c:pt>
                <c:pt idx="14">
                  <c:v>2.3529</c:v>
                </c:pt>
                <c:pt idx="15">
                  <c:v>2.6316000000000002</c:v>
                </c:pt>
                <c:pt idx="16">
                  <c:v>3.7974999999999999</c:v>
                </c:pt>
                <c:pt idx="17">
                  <c:v>4.2253999999999996</c:v>
                </c:pt>
                <c:pt idx="18">
                  <c:v>3.0303</c:v>
                </c:pt>
                <c:pt idx="19">
                  <c:v>10.344799999999999</c:v>
                </c:pt>
                <c:pt idx="20">
                  <c:v>4.2857000000000003</c:v>
                </c:pt>
                <c:pt idx="21">
                  <c:v>6.5217000000000001</c:v>
                </c:pt>
                <c:pt idx="22">
                  <c:v>5.2632000000000003</c:v>
                </c:pt>
                <c:pt idx="23">
                  <c:v>12.1212</c:v>
                </c:pt>
                <c:pt idx="24">
                  <c:v>11.3636</c:v>
                </c:pt>
                <c:pt idx="25">
                  <c:v>8.3332999999999995</c:v>
                </c:pt>
                <c:pt idx="26">
                  <c:v>9.7561</c:v>
                </c:pt>
              </c:numCache>
            </c:numRef>
          </c:val>
          <c:extLst>
            <c:ext xmlns:c16="http://schemas.microsoft.com/office/drawing/2014/chart" uri="{C3380CC4-5D6E-409C-BE32-E72D297353CC}">
              <c16:uniqueId val="{00000004-B2D9-480B-B69E-A0C70A245C87}"/>
            </c:ext>
          </c:extLst>
        </c:ser>
        <c:dLbls>
          <c:showLegendKey val="0"/>
          <c:showVal val="0"/>
          <c:showCatName val="0"/>
          <c:showSerName val="0"/>
          <c:showPercent val="0"/>
          <c:showBubbleSize val="0"/>
        </c:dLbls>
        <c:axId val="710439712"/>
        <c:axId val="710440104"/>
      </c:areaChart>
      <c:catAx>
        <c:axId val="710439712"/>
        <c:scaling>
          <c:orientation val="minMax"/>
        </c:scaling>
        <c:delete val="0"/>
        <c:axPos val="b"/>
        <c:title>
          <c:tx>
            <c:rich>
              <a:bodyPr/>
              <a:lstStyle/>
              <a:p>
                <a:pPr>
                  <a:defRPr sz="1700">
                    <a:solidFill>
                      <a:schemeClr val="bg2"/>
                    </a:solidFill>
                  </a:defRPr>
                </a:pPr>
                <a:r>
                  <a:rPr lang="en-US" sz="1700" dirty="0" smtClean="0">
                    <a:solidFill>
                      <a:schemeClr val="bg2"/>
                    </a:solidFill>
                  </a:rPr>
                  <a:t>Transplant Year</a:t>
                </a:r>
                <a:endParaRPr lang="en-US" sz="1700" dirty="0">
                  <a:solidFill>
                    <a:schemeClr val="bg2"/>
                  </a:solidFill>
                </a:endParaRPr>
              </a:p>
            </c:rich>
          </c:tx>
          <c:layout/>
          <c:overlay val="0"/>
        </c:title>
        <c:numFmt formatCode="0" sourceLinked="0"/>
        <c:majorTickMark val="out"/>
        <c:minorTickMark val="none"/>
        <c:tickLblPos val="nextTo"/>
        <c:spPr>
          <a:ln>
            <a:solidFill>
              <a:schemeClr val="bg2"/>
            </a:solidFill>
          </a:ln>
        </c:spPr>
        <c:txPr>
          <a:bodyPr rot="-2700000" vert="horz"/>
          <a:lstStyle/>
          <a:p>
            <a:pPr>
              <a:defRPr sz="1500" b="1">
                <a:solidFill>
                  <a:schemeClr val="bg2"/>
                </a:solidFill>
              </a:defRPr>
            </a:pPr>
            <a:endParaRPr lang="en-US"/>
          </a:p>
        </c:txPr>
        <c:crossAx val="710440104"/>
        <c:crosses val="autoZero"/>
        <c:auto val="1"/>
        <c:lblAlgn val="ctr"/>
        <c:lblOffset val="100"/>
        <c:tickLblSkip val="1"/>
        <c:noMultiLvlLbl val="0"/>
      </c:catAx>
      <c:valAx>
        <c:axId val="710440104"/>
        <c:scaling>
          <c:orientation val="minMax"/>
          <c:max val="100"/>
        </c:scaling>
        <c:delete val="0"/>
        <c:axPos val="l"/>
        <c:majorGridlines>
          <c:spPr>
            <a:ln w="6350">
              <a:solidFill>
                <a:schemeClr val="bg2"/>
              </a:solidFill>
              <a:prstDash val="sysDash"/>
            </a:ln>
          </c:spPr>
        </c:majorGridlines>
        <c:title>
          <c:tx>
            <c:rich>
              <a:bodyPr rot="-5400000" vert="horz"/>
              <a:lstStyle/>
              <a:p>
                <a:pPr>
                  <a:defRPr sz="1700">
                    <a:solidFill>
                      <a:schemeClr val="bg2"/>
                    </a:solidFill>
                  </a:defRPr>
                </a:pPr>
                <a:r>
                  <a:rPr lang="en-US" sz="1700" dirty="0" smtClean="0">
                    <a:solidFill>
                      <a:schemeClr val="bg2"/>
                    </a:solidFill>
                  </a:rPr>
                  <a:t>% of Transplants</a:t>
                </a:r>
                <a:endParaRPr lang="en-US" sz="1700" dirty="0">
                  <a:solidFill>
                    <a:schemeClr val="bg2"/>
                  </a:solidFill>
                </a:endParaRPr>
              </a:p>
            </c:rich>
          </c:tx>
          <c:layout>
            <c:manualLayout>
              <c:xMode val="edge"/>
              <c:yMode val="edge"/>
              <c:x val="9.7841803865425948E-3"/>
              <c:y val="0.25766086698840773"/>
            </c:manualLayout>
          </c:layout>
          <c:overlay val="0"/>
        </c:title>
        <c:numFmt formatCode="General" sourceLinked="1"/>
        <c:majorTickMark val="out"/>
        <c:minorTickMark val="none"/>
        <c:tickLblPos val="nextTo"/>
        <c:spPr>
          <a:ln>
            <a:solidFill>
              <a:schemeClr val="bg2"/>
            </a:solidFill>
          </a:ln>
        </c:spPr>
        <c:txPr>
          <a:bodyPr/>
          <a:lstStyle/>
          <a:p>
            <a:pPr>
              <a:defRPr sz="1500" b="1">
                <a:solidFill>
                  <a:schemeClr val="bg2"/>
                </a:solidFill>
              </a:defRPr>
            </a:pPr>
            <a:endParaRPr lang="en-US"/>
          </a:p>
        </c:txPr>
        <c:crossAx val="710439712"/>
        <c:crosses val="autoZero"/>
        <c:crossBetween val="midCat"/>
      </c:valAx>
      <c:spPr>
        <a:noFill/>
        <a:ln>
          <a:solidFill>
            <a:schemeClr val="bg2"/>
          </a:solidFill>
        </a:ln>
      </c:spPr>
    </c:plotArea>
    <c:legend>
      <c:legendPos val="t"/>
      <c:layout>
        <c:manualLayout>
          <c:xMode val="edge"/>
          <c:yMode val="edge"/>
          <c:x val="0.10570725668701898"/>
          <c:y val="1.5649471553080666E-2"/>
          <c:w val="0.84959336163961929"/>
          <c:h val="0.12130765310506117"/>
        </c:manualLayout>
      </c:layout>
      <c:overlay val="0"/>
      <c:spPr>
        <a:solidFill>
          <a:schemeClr val="tx1"/>
        </a:solidFill>
        <a:ln w="12700">
          <a:solidFill>
            <a:schemeClr val="bg2"/>
          </a:solidFill>
        </a:ln>
      </c:spPr>
      <c:txPr>
        <a:bodyPr/>
        <a:lstStyle/>
        <a:p>
          <a:pPr>
            <a:defRPr sz="1400" b="1">
              <a:solidFill>
                <a:schemeClr val="bg2"/>
              </a:solidFill>
            </a:defRPr>
          </a:pPr>
          <a:endParaRPr lang="en-US"/>
        </a:p>
      </c:txPr>
    </c:legend>
    <c:plotVisOnly val="1"/>
    <c:dispBlanksAs val="zero"/>
    <c:showDLblsOverMax val="0"/>
  </c:chart>
  <c:txPr>
    <a:bodyPr/>
    <a:lstStyle/>
    <a:p>
      <a:pPr>
        <a:defRPr sz="1800"/>
      </a:pPr>
      <a:endParaRPr lang="en-US"/>
    </a:p>
  </c:txPr>
  <c:externalData r:id="rId1">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9.5870135798244244E-2"/>
          <c:y val="0.15676457649695821"/>
          <c:w val="0.87655779984022308"/>
          <c:h val="0.6572640451953452"/>
        </c:manualLayout>
      </c:layout>
      <c:areaChart>
        <c:grouping val="stacked"/>
        <c:varyColors val="0"/>
        <c:ser>
          <c:idx val="0"/>
          <c:order val="0"/>
          <c:tx>
            <c:strRef>
              <c:f>Sheet1!$B$1</c:f>
              <c:strCache>
                <c:ptCount val="1"/>
                <c:pt idx="0">
                  <c:v>PH-not IPAH</c:v>
                </c:pt>
              </c:strCache>
            </c:strRef>
          </c:tx>
          <c:spPr>
            <a:solidFill>
              <a:srgbClr val="FF0000"/>
            </a:solidFill>
            <a:ln>
              <a:solidFill>
                <a:schemeClr val="bg2"/>
              </a:solidFill>
            </a:ln>
          </c:spPr>
          <c:cat>
            <c:numRef>
              <c:f>Sheet1!$A$2:$A$28</c:f>
              <c:numCache>
                <c:formatCode>General</c:formatCode>
                <c:ptCount val="27"/>
                <c:pt idx="0">
                  <c:v>1990</c:v>
                </c:pt>
                <c:pt idx="1">
                  <c:v>1991</c:v>
                </c:pt>
                <c:pt idx="2">
                  <c:v>1992</c:v>
                </c:pt>
                <c:pt idx="3">
                  <c:v>1993</c:v>
                </c:pt>
                <c:pt idx="4">
                  <c:v>1994</c:v>
                </c:pt>
                <c:pt idx="5">
                  <c:v>1995</c:v>
                </c:pt>
                <c:pt idx="6">
                  <c:v>1996</c:v>
                </c:pt>
                <c:pt idx="7">
                  <c:v>1997</c:v>
                </c:pt>
                <c:pt idx="8">
                  <c:v>1998</c:v>
                </c:pt>
                <c:pt idx="9">
                  <c:v>1999</c:v>
                </c:pt>
                <c:pt idx="10">
                  <c:v>2000</c:v>
                </c:pt>
                <c:pt idx="11">
                  <c:v>2001</c:v>
                </c:pt>
                <c:pt idx="12">
                  <c:v>2002</c:v>
                </c:pt>
                <c:pt idx="13">
                  <c:v>2003</c:v>
                </c:pt>
                <c:pt idx="14">
                  <c:v>2004</c:v>
                </c:pt>
                <c:pt idx="15">
                  <c:v>2005</c:v>
                </c:pt>
                <c:pt idx="16">
                  <c:v>2006</c:v>
                </c:pt>
                <c:pt idx="17">
                  <c:v>2007</c:v>
                </c:pt>
                <c:pt idx="18">
                  <c:v>2008</c:v>
                </c:pt>
                <c:pt idx="19">
                  <c:v>2009</c:v>
                </c:pt>
                <c:pt idx="20">
                  <c:v>2010</c:v>
                </c:pt>
                <c:pt idx="21">
                  <c:v>2011</c:v>
                </c:pt>
                <c:pt idx="22">
                  <c:v>2012</c:v>
                </c:pt>
                <c:pt idx="23">
                  <c:v>2013</c:v>
                </c:pt>
                <c:pt idx="24">
                  <c:v>2014</c:v>
                </c:pt>
                <c:pt idx="25">
                  <c:v>2015</c:v>
                </c:pt>
                <c:pt idx="26">
                  <c:v>2016</c:v>
                </c:pt>
              </c:numCache>
            </c:numRef>
          </c:cat>
          <c:val>
            <c:numRef>
              <c:f>Sheet1!$B$2:$B$28</c:f>
              <c:numCache>
                <c:formatCode>General</c:formatCode>
                <c:ptCount val="27"/>
                <c:pt idx="0">
                  <c:v>46</c:v>
                </c:pt>
                <c:pt idx="1">
                  <c:v>49</c:v>
                </c:pt>
                <c:pt idx="2">
                  <c:v>62</c:v>
                </c:pt>
                <c:pt idx="3">
                  <c:v>57</c:v>
                </c:pt>
                <c:pt idx="4">
                  <c:v>76</c:v>
                </c:pt>
                <c:pt idx="5">
                  <c:v>79</c:v>
                </c:pt>
                <c:pt idx="6">
                  <c:v>43</c:v>
                </c:pt>
                <c:pt idx="7">
                  <c:v>69</c:v>
                </c:pt>
                <c:pt idx="8">
                  <c:v>48</c:v>
                </c:pt>
                <c:pt idx="9">
                  <c:v>60</c:v>
                </c:pt>
                <c:pt idx="10">
                  <c:v>52</c:v>
                </c:pt>
                <c:pt idx="11">
                  <c:v>36</c:v>
                </c:pt>
                <c:pt idx="12">
                  <c:v>39</c:v>
                </c:pt>
                <c:pt idx="13">
                  <c:v>36</c:v>
                </c:pt>
                <c:pt idx="14">
                  <c:v>46</c:v>
                </c:pt>
                <c:pt idx="15">
                  <c:v>30</c:v>
                </c:pt>
                <c:pt idx="16">
                  <c:v>33</c:v>
                </c:pt>
                <c:pt idx="17">
                  <c:v>21</c:v>
                </c:pt>
                <c:pt idx="18">
                  <c:v>30</c:v>
                </c:pt>
                <c:pt idx="19">
                  <c:v>22</c:v>
                </c:pt>
                <c:pt idx="20">
                  <c:v>28</c:v>
                </c:pt>
                <c:pt idx="21">
                  <c:v>16</c:v>
                </c:pt>
                <c:pt idx="22">
                  <c:v>17</c:v>
                </c:pt>
                <c:pt idx="23">
                  <c:v>8</c:v>
                </c:pt>
                <c:pt idx="24">
                  <c:v>16</c:v>
                </c:pt>
                <c:pt idx="25">
                  <c:v>8</c:v>
                </c:pt>
                <c:pt idx="26">
                  <c:v>20</c:v>
                </c:pt>
              </c:numCache>
            </c:numRef>
          </c:val>
          <c:extLst>
            <c:ext xmlns:c16="http://schemas.microsoft.com/office/drawing/2014/chart" uri="{C3380CC4-5D6E-409C-BE32-E72D297353CC}">
              <c16:uniqueId val="{00000000-1D2F-4A85-AEB4-9F988EC9BE46}"/>
            </c:ext>
          </c:extLst>
        </c:ser>
        <c:ser>
          <c:idx val="1"/>
          <c:order val="1"/>
          <c:tx>
            <c:strRef>
              <c:f>Sheet1!$C$1</c:f>
              <c:strCache>
                <c:ptCount val="1"/>
                <c:pt idx="0">
                  <c:v>IPAH</c:v>
                </c:pt>
              </c:strCache>
            </c:strRef>
          </c:tx>
          <c:spPr>
            <a:solidFill>
              <a:srgbClr val="FFFF00"/>
            </a:solidFill>
            <a:ln>
              <a:solidFill>
                <a:schemeClr val="bg2"/>
              </a:solidFill>
            </a:ln>
          </c:spPr>
          <c:cat>
            <c:numRef>
              <c:f>Sheet1!$A$2:$A$28</c:f>
              <c:numCache>
                <c:formatCode>General</c:formatCode>
                <c:ptCount val="27"/>
                <c:pt idx="0">
                  <c:v>1990</c:v>
                </c:pt>
                <c:pt idx="1">
                  <c:v>1991</c:v>
                </c:pt>
                <c:pt idx="2">
                  <c:v>1992</c:v>
                </c:pt>
                <c:pt idx="3">
                  <c:v>1993</c:v>
                </c:pt>
                <c:pt idx="4">
                  <c:v>1994</c:v>
                </c:pt>
                <c:pt idx="5">
                  <c:v>1995</c:v>
                </c:pt>
                <c:pt idx="6">
                  <c:v>1996</c:v>
                </c:pt>
                <c:pt idx="7">
                  <c:v>1997</c:v>
                </c:pt>
                <c:pt idx="8">
                  <c:v>1998</c:v>
                </c:pt>
                <c:pt idx="9">
                  <c:v>1999</c:v>
                </c:pt>
                <c:pt idx="10">
                  <c:v>2000</c:v>
                </c:pt>
                <c:pt idx="11">
                  <c:v>2001</c:v>
                </c:pt>
                <c:pt idx="12">
                  <c:v>2002</c:v>
                </c:pt>
                <c:pt idx="13">
                  <c:v>2003</c:v>
                </c:pt>
                <c:pt idx="14">
                  <c:v>2004</c:v>
                </c:pt>
                <c:pt idx="15">
                  <c:v>2005</c:v>
                </c:pt>
                <c:pt idx="16">
                  <c:v>2006</c:v>
                </c:pt>
                <c:pt idx="17">
                  <c:v>2007</c:v>
                </c:pt>
                <c:pt idx="18">
                  <c:v>2008</c:v>
                </c:pt>
                <c:pt idx="19">
                  <c:v>2009</c:v>
                </c:pt>
                <c:pt idx="20">
                  <c:v>2010</c:v>
                </c:pt>
                <c:pt idx="21">
                  <c:v>2011</c:v>
                </c:pt>
                <c:pt idx="22">
                  <c:v>2012</c:v>
                </c:pt>
                <c:pt idx="23">
                  <c:v>2013</c:v>
                </c:pt>
                <c:pt idx="24">
                  <c:v>2014</c:v>
                </c:pt>
                <c:pt idx="25">
                  <c:v>2015</c:v>
                </c:pt>
                <c:pt idx="26">
                  <c:v>2016</c:v>
                </c:pt>
              </c:numCache>
            </c:numRef>
          </c:cat>
          <c:val>
            <c:numRef>
              <c:f>Sheet1!$C$2:$C$28</c:f>
              <c:numCache>
                <c:formatCode>General</c:formatCode>
                <c:ptCount val="27"/>
                <c:pt idx="0">
                  <c:v>41</c:v>
                </c:pt>
                <c:pt idx="1">
                  <c:v>40</c:v>
                </c:pt>
                <c:pt idx="2">
                  <c:v>32</c:v>
                </c:pt>
                <c:pt idx="3">
                  <c:v>43</c:v>
                </c:pt>
                <c:pt idx="4">
                  <c:v>46</c:v>
                </c:pt>
                <c:pt idx="5">
                  <c:v>45</c:v>
                </c:pt>
                <c:pt idx="6">
                  <c:v>31</c:v>
                </c:pt>
                <c:pt idx="7">
                  <c:v>55</c:v>
                </c:pt>
                <c:pt idx="8">
                  <c:v>32</c:v>
                </c:pt>
                <c:pt idx="9">
                  <c:v>37</c:v>
                </c:pt>
                <c:pt idx="10">
                  <c:v>28</c:v>
                </c:pt>
                <c:pt idx="11">
                  <c:v>25</c:v>
                </c:pt>
                <c:pt idx="12">
                  <c:v>28</c:v>
                </c:pt>
                <c:pt idx="13">
                  <c:v>16</c:v>
                </c:pt>
                <c:pt idx="14">
                  <c:v>19</c:v>
                </c:pt>
                <c:pt idx="15">
                  <c:v>25</c:v>
                </c:pt>
                <c:pt idx="16">
                  <c:v>33</c:v>
                </c:pt>
                <c:pt idx="17">
                  <c:v>29</c:v>
                </c:pt>
                <c:pt idx="18">
                  <c:v>22</c:v>
                </c:pt>
                <c:pt idx="19">
                  <c:v>15</c:v>
                </c:pt>
                <c:pt idx="20">
                  <c:v>18</c:v>
                </c:pt>
                <c:pt idx="21">
                  <c:v>15</c:v>
                </c:pt>
                <c:pt idx="22">
                  <c:v>19</c:v>
                </c:pt>
                <c:pt idx="23">
                  <c:v>16</c:v>
                </c:pt>
                <c:pt idx="24">
                  <c:v>8</c:v>
                </c:pt>
                <c:pt idx="25">
                  <c:v>10</c:v>
                </c:pt>
                <c:pt idx="26">
                  <c:v>8</c:v>
                </c:pt>
              </c:numCache>
            </c:numRef>
          </c:val>
          <c:extLst>
            <c:ext xmlns:c16="http://schemas.microsoft.com/office/drawing/2014/chart" uri="{C3380CC4-5D6E-409C-BE32-E72D297353CC}">
              <c16:uniqueId val="{00000001-1D2F-4A85-AEB4-9F988EC9BE46}"/>
            </c:ext>
          </c:extLst>
        </c:ser>
        <c:ser>
          <c:idx val="2"/>
          <c:order val="2"/>
          <c:tx>
            <c:strRef>
              <c:f>Sheet1!$D$1</c:f>
              <c:strCache>
                <c:ptCount val="1"/>
                <c:pt idx="0">
                  <c:v>CF</c:v>
                </c:pt>
              </c:strCache>
            </c:strRef>
          </c:tx>
          <c:spPr>
            <a:solidFill>
              <a:srgbClr val="20F703"/>
            </a:solidFill>
            <a:ln>
              <a:solidFill>
                <a:srgbClr val="000000"/>
              </a:solidFill>
            </a:ln>
          </c:spPr>
          <c:cat>
            <c:numRef>
              <c:f>Sheet1!$A$2:$A$28</c:f>
              <c:numCache>
                <c:formatCode>General</c:formatCode>
                <c:ptCount val="27"/>
                <c:pt idx="0">
                  <c:v>1990</c:v>
                </c:pt>
                <c:pt idx="1">
                  <c:v>1991</c:v>
                </c:pt>
                <c:pt idx="2">
                  <c:v>1992</c:v>
                </c:pt>
                <c:pt idx="3">
                  <c:v>1993</c:v>
                </c:pt>
                <c:pt idx="4">
                  <c:v>1994</c:v>
                </c:pt>
                <c:pt idx="5">
                  <c:v>1995</c:v>
                </c:pt>
                <c:pt idx="6">
                  <c:v>1996</c:v>
                </c:pt>
                <c:pt idx="7">
                  <c:v>1997</c:v>
                </c:pt>
                <c:pt idx="8">
                  <c:v>1998</c:v>
                </c:pt>
                <c:pt idx="9">
                  <c:v>1999</c:v>
                </c:pt>
                <c:pt idx="10">
                  <c:v>2000</c:v>
                </c:pt>
                <c:pt idx="11">
                  <c:v>2001</c:v>
                </c:pt>
                <c:pt idx="12">
                  <c:v>2002</c:v>
                </c:pt>
                <c:pt idx="13">
                  <c:v>2003</c:v>
                </c:pt>
                <c:pt idx="14">
                  <c:v>2004</c:v>
                </c:pt>
                <c:pt idx="15">
                  <c:v>2005</c:v>
                </c:pt>
                <c:pt idx="16">
                  <c:v>2006</c:v>
                </c:pt>
                <c:pt idx="17">
                  <c:v>2007</c:v>
                </c:pt>
                <c:pt idx="18">
                  <c:v>2008</c:v>
                </c:pt>
                <c:pt idx="19">
                  <c:v>2009</c:v>
                </c:pt>
                <c:pt idx="20">
                  <c:v>2010</c:v>
                </c:pt>
                <c:pt idx="21">
                  <c:v>2011</c:v>
                </c:pt>
                <c:pt idx="22">
                  <c:v>2012</c:v>
                </c:pt>
                <c:pt idx="23">
                  <c:v>2013</c:v>
                </c:pt>
                <c:pt idx="24">
                  <c:v>2014</c:v>
                </c:pt>
                <c:pt idx="25">
                  <c:v>2015</c:v>
                </c:pt>
                <c:pt idx="26">
                  <c:v>2016</c:v>
                </c:pt>
              </c:numCache>
            </c:numRef>
          </c:cat>
          <c:val>
            <c:numRef>
              <c:f>Sheet1!$D$2:$D$28</c:f>
              <c:numCache>
                <c:formatCode>General</c:formatCode>
                <c:ptCount val="27"/>
                <c:pt idx="0">
                  <c:v>39</c:v>
                </c:pt>
                <c:pt idx="1">
                  <c:v>43</c:v>
                </c:pt>
                <c:pt idx="2">
                  <c:v>28</c:v>
                </c:pt>
                <c:pt idx="3">
                  <c:v>18</c:v>
                </c:pt>
                <c:pt idx="4">
                  <c:v>28</c:v>
                </c:pt>
                <c:pt idx="5">
                  <c:v>28</c:v>
                </c:pt>
                <c:pt idx="6">
                  <c:v>25</c:v>
                </c:pt>
                <c:pt idx="7">
                  <c:v>21</c:v>
                </c:pt>
                <c:pt idx="8">
                  <c:v>25</c:v>
                </c:pt>
                <c:pt idx="9">
                  <c:v>21</c:v>
                </c:pt>
                <c:pt idx="10">
                  <c:v>17</c:v>
                </c:pt>
                <c:pt idx="11">
                  <c:v>17</c:v>
                </c:pt>
                <c:pt idx="12">
                  <c:v>9</c:v>
                </c:pt>
                <c:pt idx="13">
                  <c:v>9</c:v>
                </c:pt>
                <c:pt idx="14">
                  <c:v>5</c:v>
                </c:pt>
                <c:pt idx="15">
                  <c:v>6</c:v>
                </c:pt>
                <c:pt idx="16">
                  <c:v>3</c:v>
                </c:pt>
                <c:pt idx="17">
                  <c:v>3</c:v>
                </c:pt>
                <c:pt idx="18">
                  <c:v>4</c:v>
                </c:pt>
                <c:pt idx="19">
                  <c:v>8</c:v>
                </c:pt>
                <c:pt idx="20">
                  <c:v>5</c:v>
                </c:pt>
                <c:pt idx="21">
                  <c:v>6</c:v>
                </c:pt>
                <c:pt idx="22">
                  <c:v>3</c:v>
                </c:pt>
                <c:pt idx="23">
                  <c:v>2</c:v>
                </c:pt>
                <c:pt idx="24">
                  <c:v>4</c:v>
                </c:pt>
                <c:pt idx="25">
                  <c:v>1</c:v>
                </c:pt>
                <c:pt idx="26">
                  <c:v>3</c:v>
                </c:pt>
              </c:numCache>
            </c:numRef>
          </c:val>
          <c:extLst>
            <c:ext xmlns:c16="http://schemas.microsoft.com/office/drawing/2014/chart" uri="{C3380CC4-5D6E-409C-BE32-E72D297353CC}">
              <c16:uniqueId val="{00000002-1D2F-4A85-AEB4-9F988EC9BE46}"/>
            </c:ext>
          </c:extLst>
        </c:ser>
        <c:ser>
          <c:idx val="3"/>
          <c:order val="3"/>
          <c:tx>
            <c:strRef>
              <c:f>Sheet1!$E$1</c:f>
              <c:strCache>
                <c:ptCount val="1"/>
                <c:pt idx="0">
                  <c:v>COPD</c:v>
                </c:pt>
              </c:strCache>
            </c:strRef>
          </c:tx>
          <c:spPr>
            <a:gradFill>
              <a:gsLst>
                <a:gs pos="50000">
                  <a:srgbClr val="9966FF"/>
                </a:gs>
                <a:gs pos="0">
                  <a:srgbClr val="9900FF"/>
                </a:gs>
                <a:gs pos="100000">
                  <a:srgbClr val="9900FF"/>
                </a:gs>
              </a:gsLst>
              <a:lin ang="10800000" scaled="0"/>
            </a:gradFill>
            <a:ln>
              <a:solidFill>
                <a:srgbClr val="000000"/>
              </a:solidFill>
            </a:ln>
          </c:spPr>
          <c:cat>
            <c:numRef>
              <c:f>Sheet1!$A$2:$A$28</c:f>
              <c:numCache>
                <c:formatCode>General</c:formatCode>
                <c:ptCount val="27"/>
                <c:pt idx="0">
                  <c:v>1990</c:v>
                </c:pt>
                <c:pt idx="1">
                  <c:v>1991</c:v>
                </c:pt>
                <c:pt idx="2">
                  <c:v>1992</c:v>
                </c:pt>
                <c:pt idx="3">
                  <c:v>1993</c:v>
                </c:pt>
                <c:pt idx="4">
                  <c:v>1994</c:v>
                </c:pt>
                <c:pt idx="5">
                  <c:v>1995</c:v>
                </c:pt>
                <c:pt idx="6">
                  <c:v>1996</c:v>
                </c:pt>
                <c:pt idx="7">
                  <c:v>1997</c:v>
                </c:pt>
                <c:pt idx="8">
                  <c:v>1998</c:v>
                </c:pt>
                <c:pt idx="9">
                  <c:v>1999</c:v>
                </c:pt>
                <c:pt idx="10">
                  <c:v>2000</c:v>
                </c:pt>
                <c:pt idx="11">
                  <c:v>2001</c:v>
                </c:pt>
                <c:pt idx="12">
                  <c:v>2002</c:v>
                </c:pt>
                <c:pt idx="13">
                  <c:v>2003</c:v>
                </c:pt>
                <c:pt idx="14">
                  <c:v>2004</c:v>
                </c:pt>
                <c:pt idx="15">
                  <c:v>2005</c:v>
                </c:pt>
                <c:pt idx="16">
                  <c:v>2006</c:v>
                </c:pt>
                <c:pt idx="17">
                  <c:v>2007</c:v>
                </c:pt>
                <c:pt idx="18">
                  <c:v>2008</c:v>
                </c:pt>
                <c:pt idx="19">
                  <c:v>2009</c:v>
                </c:pt>
                <c:pt idx="20">
                  <c:v>2010</c:v>
                </c:pt>
                <c:pt idx="21">
                  <c:v>2011</c:v>
                </c:pt>
                <c:pt idx="22">
                  <c:v>2012</c:v>
                </c:pt>
                <c:pt idx="23">
                  <c:v>2013</c:v>
                </c:pt>
                <c:pt idx="24">
                  <c:v>2014</c:v>
                </c:pt>
                <c:pt idx="25">
                  <c:v>2015</c:v>
                </c:pt>
                <c:pt idx="26">
                  <c:v>2016</c:v>
                </c:pt>
              </c:numCache>
            </c:numRef>
          </c:cat>
          <c:val>
            <c:numRef>
              <c:f>Sheet1!$E$2:$E$28</c:f>
              <c:numCache>
                <c:formatCode>General</c:formatCode>
                <c:ptCount val="27"/>
                <c:pt idx="0">
                  <c:v>11</c:v>
                </c:pt>
                <c:pt idx="1">
                  <c:v>5</c:v>
                </c:pt>
                <c:pt idx="2">
                  <c:v>15</c:v>
                </c:pt>
                <c:pt idx="3">
                  <c:v>6</c:v>
                </c:pt>
                <c:pt idx="4">
                  <c:v>12</c:v>
                </c:pt>
                <c:pt idx="5">
                  <c:v>6</c:v>
                </c:pt>
                <c:pt idx="6">
                  <c:v>3</c:v>
                </c:pt>
                <c:pt idx="7">
                  <c:v>4</c:v>
                </c:pt>
                <c:pt idx="8">
                  <c:v>7</c:v>
                </c:pt>
                <c:pt idx="9">
                  <c:v>7</c:v>
                </c:pt>
                <c:pt idx="10">
                  <c:v>4</c:v>
                </c:pt>
                <c:pt idx="11">
                  <c:v>0</c:v>
                </c:pt>
                <c:pt idx="12">
                  <c:v>3</c:v>
                </c:pt>
                <c:pt idx="13">
                  <c:v>3</c:v>
                </c:pt>
                <c:pt idx="14">
                  <c:v>3</c:v>
                </c:pt>
                <c:pt idx="15">
                  <c:v>0</c:v>
                </c:pt>
                <c:pt idx="16">
                  <c:v>2</c:v>
                </c:pt>
                <c:pt idx="17">
                  <c:v>1</c:v>
                </c:pt>
                <c:pt idx="18">
                  <c:v>3</c:v>
                </c:pt>
                <c:pt idx="19">
                  <c:v>1</c:v>
                </c:pt>
                <c:pt idx="20">
                  <c:v>1</c:v>
                </c:pt>
                <c:pt idx="21">
                  <c:v>1</c:v>
                </c:pt>
                <c:pt idx="22">
                  <c:v>6</c:v>
                </c:pt>
                <c:pt idx="23">
                  <c:v>0</c:v>
                </c:pt>
                <c:pt idx="24">
                  <c:v>0</c:v>
                </c:pt>
                <c:pt idx="25">
                  <c:v>0</c:v>
                </c:pt>
                <c:pt idx="26">
                  <c:v>2</c:v>
                </c:pt>
              </c:numCache>
            </c:numRef>
          </c:val>
          <c:extLst>
            <c:ext xmlns:c16="http://schemas.microsoft.com/office/drawing/2014/chart" uri="{C3380CC4-5D6E-409C-BE32-E72D297353CC}">
              <c16:uniqueId val="{00000003-1D2F-4A85-AEB4-9F988EC9BE46}"/>
            </c:ext>
          </c:extLst>
        </c:ser>
        <c:ser>
          <c:idx val="4"/>
          <c:order val="4"/>
          <c:tx>
            <c:strRef>
              <c:f>Sheet1!$F$1</c:f>
              <c:strCache>
                <c:ptCount val="1"/>
                <c:pt idx="0">
                  <c:v>IIP</c:v>
                </c:pt>
              </c:strCache>
            </c:strRef>
          </c:tx>
          <c:spPr>
            <a:gradFill>
              <a:gsLst>
                <a:gs pos="50000">
                  <a:srgbClr val="FF9900"/>
                </a:gs>
                <a:gs pos="0">
                  <a:srgbClr val="CC6600"/>
                </a:gs>
                <a:gs pos="100000">
                  <a:srgbClr val="CC6600"/>
                </a:gs>
              </a:gsLst>
              <a:lin ang="10800000" scaled="0"/>
            </a:gradFill>
            <a:ln>
              <a:solidFill>
                <a:srgbClr val="000000"/>
              </a:solidFill>
            </a:ln>
          </c:spPr>
          <c:cat>
            <c:numRef>
              <c:f>Sheet1!$A$2:$A$28</c:f>
              <c:numCache>
                <c:formatCode>General</c:formatCode>
                <c:ptCount val="27"/>
                <c:pt idx="0">
                  <c:v>1990</c:v>
                </c:pt>
                <c:pt idx="1">
                  <c:v>1991</c:v>
                </c:pt>
                <c:pt idx="2">
                  <c:v>1992</c:v>
                </c:pt>
                <c:pt idx="3">
                  <c:v>1993</c:v>
                </c:pt>
                <c:pt idx="4">
                  <c:v>1994</c:v>
                </c:pt>
                <c:pt idx="5">
                  <c:v>1995</c:v>
                </c:pt>
                <c:pt idx="6">
                  <c:v>1996</c:v>
                </c:pt>
                <c:pt idx="7">
                  <c:v>1997</c:v>
                </c:pt>
                <c:pt idx="8">
                  <c:v>1998</c:v>
                </c:pt>
                <c:pt idx="9">
                  <c:v>1999</c:v>
                </c:pt>
                <c:pt idx="10">
                  <c:v>2000</c:v>
                </c:pt>
                <c:pt idx="11">
                  <c:v>2001</c:v>
                </c:pt>
                <c:pt idx="12">
                  <c:v>2002</c:v>
                </c:pt>
                <c:pt idx="13">
                  <c:v>2003</c:v>
                </c:pt>
                <c:pt idx="14">
                  <c:v>2004</c:v>
                </c:pt>
                <c:pt idx="15">
                  <c:v>2005</c:v>
                </c:pt>
                <c:pt idx="16">
                  <c:v>2006</c:v>
                </c:pt>
                <c:pt idx="17">
                  <c:v>2007</c:v>
                </c:pt>
                <c:pt idx="18">
                  <c:v>2008</c:v>
                </c:pt>
                <c:pt idx="19">
                  <c:v>2009</c:v>
                </c:pt>
                <c:pt idx="20">
                  <c:v>2010</c:v>
                </c:pt>
                <c:pt idx="21">
                  <c:v>2011</c:v>
                </c:pt>
                <c:pt idx="22">
                  <c:v>2012</c:v>
                </c:pt>
                <c:pt idx="23">
                  <c:v>2013</c:v>
                </c:pt>
                <c:pt idx="24">
                  <c:v>2014</c:v>
                </c:pt>
                <c:pt idx="25">
                  <c:v>2015</c:v>
                </c:pt>
                <c:pt idx="26">
                  <c:v>2016</c:v>
                </c:pt>
              </c:numCache>
            </c:numRef>
          </c:cat>
          <c:val>
            <c:numRef>
              <c:f>Sheet1!$F$2:$F$28</c:f>
              <c:numCache>
                <c:formatCode>General</c:formatCode>
                <c:ptCount val="27"/>
                <c:pt idx="0">
                  <c:v>8</c:v>
                </c:pt>
                <c:pt idx="1">
                  <c:v>9</c:v>
                </c:pt>
                <c:pt idx="2">
                  <c:v>13</c:v>
                </c:pt>
                <c:pt idx="3">
                  <c:v>4</c:v>
                </c:pt>
                <c:pt idx="4">
                  <c:v>5</c:v>
                </c:pt>
                <c:pt idx="5">
                  <c:v>4</c:v>
                </c:pt>
                <c:pt idx="6">
                  <c:v>1</c:v>
                </c:pt>
                <c:pt idx="7">
                  <c:v>1</c:v>
                </c:pt>
                <c:pt idx="8">
                  <c:v>1</c:v>
                </c:pt>
                <c:pt idx="9">
                  <c:v>1</c:v>
                </c:pt>
                <c:pt idx="10">
                  <c:v>0</c:v>
                </c:pt>
                <c:pt idx="11">
                  <c:v>4</c:v>
                </c:pt>
                <c:pt idx="12">
                  <c:v>0</c:v>
                </c:pt>
                <c:pt idx="13">
                  <c:v>3</c:v>
                </c:pt>
                <c:pt idx="14">
                  <c:v>2</c:v>
                </c:pt>
                <c:pt idx="15">
                  <c:v>2</c:v>
                </c:pt>
                <c:pt idx="16">
                  <c:v>3</c:v>
                </c:pt>
                <c:pt idx="17">
                  <c:v>3</c:v>
                </c:pt>
                <c:pt idx="18">
                  <c:v>2</c:v>
                </c:pt>
                <c:pt idx="19">
                  <c:v>6</c:v>
                </c:pt>
                <c:pt idx="20">
                  <c:v>3</c:v>
                </c:pt>
                <c:pt idx="21">
                  <c:v>3</c:v>
                </c:pt>
                <c:pt idx="22">
                  <c:v>3</c:v>
                </c:pt>
                <c:pt idx="23">
                  <c:v>4</c:v>
                </c:pt>
                <c:pt idx="24">
                  <c:v>5</c:v>
                </c:pt>
                <c:pt idx="25">
                  <c:v>2</c:v>
                </c:pt>
                <c:pt idx="26">
                  <c:v>4</c:v>
                </c:pt>
              </c:numCache>
            </c:numRef>
          </c:val>
          <c:extLst>
            <c:ext xmlns:c16="http://schemas.microsoft.com/office/drawing/2014/chart" uri="{C3380CC4-5D6E-409C-BE32-E72D297353CC}">
              <c16:uniqueId val="{00000004-1D2F-4A85-AEB4-9F988EC9BE46}"/>
            </c:ext>
          </c:extLst>
        </c:ser>
        <c:dLbls>
          <c:showLegendKey val="0"/>
          <c:showVal val="0"/>
          <c:showCatName val="0"/>
          <c:showSerName val="0"/>
          <c:showPercent val="0"/>
          <c:showBubbleSize val="0"/>
        </c:dLbls>
        <c:axId val="710440888"/>
        <c:axId val="710441280"/>
      </c:areaChart>
      <c:catAx>
        <c:axId val="710440888"/>
        <c:scaling>
          <c:orientation val="minMax"/>
        </c:scaling>
        <c:delete val="0"/>
        <c:axPos val="b"/>
        <c:title>
          <c:tx>
            <c:rich>
              <a:bodyPr/>
              <a:lstStyle/>
              <a:p>
                <a:pPr>
                  <a:defRPr sz="1700">
                    <a:solidFill>
                      <a:schemeClr val="bg2"/>
                    </a:solidFill>
                  </a:defRPr>
                </a:pPr>
                <a:r>
                  <a:rPr lang="en-US" sz="1700" dirty="0" smtClean="0">
                    <a:solidFill>
                      <a:schemeClr val="bg2"/>
                    </a:solidFill>
                  </a:rPr>
                  <a:t>Transplant Year</a:t>
                </a:r>
                <a:endParaRPr lang="en-US" sz="1700" dirty="0">
                  <a:solidFill>
                    <a:schemeClr val="bg2"/>
                  </a:solidFill>
                </a:endParaRPr>
              </a:p>
            </c:rich>
          </c:tx>
          <c:layout/>
          <c:overlay val="0"/>
        </c:title>
        <c:numFmt formatCode="0" sourceLinked="0"/>
        <c:majorTickMark val="out"/>
        <c:minorTickMark val="none"/>
        <c:tickLblPos val="nextTo"/>
        <c:spPr>
          <a:ln>
            <a:solidFill>
              <a:schemeClr val="bg2"/>
            </a:solidFill>
          </a:ln>
        </c:spPr>
        <c:txPr>
          <a:bodyPr rot="-2700000" vert="horz"/>
          <a:lstStyle/>
          <a:p>
            <a:pPr>
              <a:defRPr sz="1500" b="1">
                <a:solidFill>
                  <a:schemeClr val="bg2"/>
                </a:solidFill>
              </a:defRPr>
            </a:pPr>
            <a:endParaRPr lang="en-US"/>
          </a:p>
        </c:txPr>
        <c:crossAx val="710441280"/>
        <c:crosses val="autoZero"/>
        <c:auto val="1"/>
        <c:lblAlgn val="ctr"/>
        <c:lblOffset val="100"/>
        <c:tickLblSkip val="1"/>
        <c:noMultiLvlLbl val="0"/>
      </c:catAx>
      <c:valAx>
        <c:axId val="710441280"/>
        <c:scaling>
          <c:orientation val="minMax"/>
          <c:max val="180"/>
        </c:scaling>
        <c:delete val="0"/>
        <c:axPos val="l"/>
        <c:majorGridlines>
          <c:spPr>
            <a:ln w="6350">
              <a:solidFill>
                <a:schemeClr val="bg2"/>
              </a:solidFill>
              <a:prstDash val="sysDash"/>
            </a:ln>
          </c:spPr>
        </c:majorGridlines>
        <c:title>
          <c:tx>
            <c:rich>
              <a:bodyPr rot="-5400000" vert="horz"/>
              <a:lstStyle/>
              <a:p>
                <a:pPr>
                  <a:defRPr sz="1700">
                    <a:solidFill>
                      <a:schemeClr val="bg2"/>
                    </a:solidFill>
                  </a:defRPr>
                </a:pPr>
                <a:r>
                  <a:rPr lang="en-US" sz="1700" dirty="0" smtClean="0">
                    <a:solidFill>
                      <a:schemeClr val="bg2"/>
                    </a:solidFill>
                  </a:rPr>
                  <a:t>Number of Transplants</a:t>
                </a:r>
                <a:endParaRPr lang="en-US" sz="1700" dirty="0">
                  <a:solidFill>
                    <a:schemeClr val="bg2"/>
                  </a:solidFill>
                </a:endParaRPr>
              </a:p>
            </c:rich>
          </c:tx>
          <c:layout>
            <c:manualLayout>
              <c:xMode val="edge"/>
              <c:yMode val="edge"/>
              <c:x val="1.088554148122789E-3"/>
              <c:y val="0.23479670268509609"/>
            </c:manualLayout>
          </c:layout>
          <c:overlay val="0"/>
        </c:title>
        <c:numFmt formatCode="General" sourceLinked="1"/>
        <c:majorTickMark val="out"/>
        <c:minorTickMark val="none"/>
        <c:tickLblPos val="nextTo"/>
        <c:spPr>
          <a:ln>
            <a:solidFill>
              <a:schemeClr val="bg2"/>
            </a:solidFill>
          </a:ln>
        </c:spPr>
        <c:txPr>
          <a:bodyPr/>
          <a:lstStyle/>
          <a:p>
            <a:pPr>
              <a:defRPr sz="1500" b="1">
                <a:solidFill>
                  <a:schemeClr val="bg2"/>
                </a:solidFill>
              </a:defRPr>
            </a:pPr>
            <a:endParaRPr lang="en-US"/>
          </a:p>
        </c:txPr>
        <c:crossAx val="710440888"/>
        <c:crosses val="autoZero"/>
        <c:crossBetween val="midCat"/>
      </c:valAx>
      <c:spPr>
        <a:noFill/>
        <a:ln>
          <a:solidFill>
            <a:schemeClr val="bg2"/>
          </a:solidFill>
        </a:ln>
      </c:spPr>
    </c:plotArea>
    <c:legend>
      <c:legendPos val="t"/>
      <c:layout>
        <c:manualLayout>
          <c:xMode val="edge"/>
          <c:yMode val="edge"/>
          <c:x val="0.11255551751683213"/>
          <c:y val="4.5544780918102684E-2"/>
          <c:w val="0.84300479287915087"/>
          <c:h val="0.11999766957107161"/>
        </c:manualLayout>
      </c:layout>
      <c:overlay val="0"/>
      <c:spPr>
        <a:solidFill>
          <a:schemeClr val="tx1"/>
        </a:solidFill>
        <a:ln w="12700">
          <a:solidFill>
            <a:schemeClr val="bg2"/>
          </a:solidFill>
        </a:ln>
      </c:spPr>
      <c:txPr>
        <a:bodyPr/>
        <a:lstStyle/>
        <a:p>
          <a:pPr>
            <a:defRPr sz="1400" b="1">
              <a:solidFill>
                <a:schemeClr val="bg2"/>
              </a:solidFill>
            </a:defRPr>
          </a:pPr>
          <a:endParaRPr lang="en-US"/>
        </a:p>
      </c:txPr>
    </c:legend>
    <c:plotVisOnly val="1"/>
    <c:dispBlanksAs val="zero"/>
    <c:showDLblsOverMax val="0"/>
  </c:chart>
  <c:txPr>
    <a:bodyPr/>
    <a:lstStyle/>
    <a:p>
      <a:pPr>
        <a:defRPr sz="1800"/>
      </a:pPr>
      <a:endParaRPr lang="en-US"/>
    </a:p>
  </c:txPr>
  <c:externalData r:id="rId1">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1808208064900978"/>
          <c:y val="0.11034879429133858"/>
          <c:w val="0.85650245642371625"/>
          <c:h val="0.76488312007874026"/>
        </c:manualLayout>
      </c:layout>
      <c:barChart>
        <c:barDir val="col"/>
        <c:grouping val="percentStacked"/>
        <c:varyColors val="0"/>
        <c:ser>
          <c:idx val="0"/>
          <c:order val="0"/>
          <c:tx>
            <c:strRef>
              <c:f>Sheet1!$A$2</c:f>
              <c:strCache>
                <c:ptCount val="1"/>
                <c:pt idx="0">
                  <c:v>18-34</c:v>
                </c:pt>
              </c:strCache>
            </c:strRef>
          </c:tx>
          <c:spPr>
            <a:gradFill flip="none" rotWithShape="1">
              <a:gsLst>
                <a:gs pos="0">
                  <a:srgbClr val="A6A200"/>
                </a:gs>
                <a:gs pos="50000">
                  <a:srgbClr val="FFFF00"/>
                </a:gs>
                <a:gs pos="100000">
                  <a:srgbClr val="A6A200"/>
                </a:gs>
              </a:gsLst>
              <a:lin ang="10800000" scaled="1"/>
              <a:tileRect/>
            </a:gradFill>
            <a:ln>
              <a:solidFill>
                <a:schemeClr val="bg2"/>
              </a:solidFill>
            </a:ln>
          </c:spPr>
          <c:invertIfNegative val="0"/>
          <c:cat>
            <c:strRef>
              <c:f>Sheet1!$B$1:$D$1</c:f>
              <c:strCache>
                <c:ptCount val="3"/>
                <c:pt idx="0">
                  <c:v>Europe</c:v>
                </c:pt>
                <c:pt idx="1">
                  <c:v>North America</c:v>
                </c:pt>
                <c:pt idx="2">
                  <c:v>Other</c:v>
                </c:pt>
              </c:strCache>
            </c:strRef>
          </c:cat>
          <c:val>
            <c:numRef>
              <c:f>Sheet1!$B$2:$D$2</c:f>
              <c:numCache>
                <c:formatCode>General</c:formatCode>
                <c:ptCount val="3"/>
                <c:pt idx="0">
                  <c:v>210</c:v>
                </c:pt>
                <c:pt idx="1">
                  <c:v>110</c:v>
                </c:pt>
                <c:pt idx="2">
                  <c:v>49</c:v>
                </c:pt>
              </c:numCache>
            </c:numRef>
          </c:val>
          <c:extLst>
            <c:ext xmlns:c16="http://schemas.microsoft.com/office/drawing/2014/chart" uri="{C3380CC4-5D6E-409C-BE32-E72D297353CC}">
              <c16:uniqueId val="{00000000-DCEB-4DAA-B209-C81E9A80AB2E}"/>
            </c:ext>
          </c:extLst>
        </c:ser>
        <c:ser>
          <c:idx val="1"/>
          <c:order val="1"/>
          <c:tx>
            <c:strRef>
              <c:f>Sheet1!$A$3</c:f>
              <c:strCache>
                <c:ptCount val="1"/>
                <c:pt idx="0">
                  <c:v>35-49</c:v>
                </c:pt>
              </c:strCache>
            </c:strRef>
          </c:tx>
          <c:spPr>
            <a:gradFill flip="none" rotWithShape="1">
              <a:gsLst>
                <a:gs pos="0">
                  <a:srgbClr val="000077"/>
                </a:gs>
                <a:gs pos="50000">
                  <a:srgbClr val="2626FF"/>
                </a:gs>
                <a:gs pos="100000">
                  <a:srgbClr val="000077"/>
                </a:gs>
              </a:gsLst>
              <a:lin ang="10800000" scaled="1"/>
              <a:tileRect/>
            </a:gradFill>
            <a:ln>
              <a:solidFill>
                <a:schemeClr val="bg2"/>
              </a:solidFill>
            </a:ln>
          </c:spPr>
          <c:invertIfNegative val="0"/>
          <c:cat>
            <c:strRef>
              <c:f>Sheet1!$B$1:$D$1</c:f>
              <c:strCache>
                <c:ptCount val="3"/>
                <c:pt idx="0">
                  <c:v>Europe</c:v>
                </c:pt>
                <c:pt idx="1">
                  <c:v>North America</c:v>
                </c:pt>
                <c:pt idx="2">
                  <c:v>Other</c:v>
                </c:pt>
              </c:strCache>
            </c:strRef>
          </c:cat>
          <c:val>
            <c:numRef>
              <c:f>Sheet1!$B$3:$D$3</c:f>
              <c:numCache>
                <c:formatCode>General</c:formatCode>
                <c:ptCount val="3"/>
                <c:pt idx="0">
                  <c:v>221</c:v>
                </c:pt>
                <c:pt idx="1">
                  <c:v>144</c:v>
                </c:pt>
                <c:pt idx="2">
                  <c:v>38</c:v>
                </c:pt>
              </c:numCache>
            </c:numRef>
          </c:val>
          <c:extLst>
            <c:ext xmlns:c16="http://schemas.microsoft.com/office/drawing/2014/chart" uri="{C3380CC4-5D6E-409C-BE32-E72D297353CC}">
              <c16:uniqueId val="{00000001-DCEB-4DAA-B209-C81E9A80AB2E}"/>
            </c:ext>
          </c:extLst>
        </c:ser>
        <c:ser>
          <c:idx val="2"/>
          <c:order val="2"/>
          <c:tx>
            <c:strRef>
              <c:f>Sheet1!$A$4</c:f>
              <c:strCache>
                <c:ptCount val="1"/>
                <c:pt idx="0">
                  <c:v>50-59</c:v>
                </c:pt>
              </c:strCache>
            </c:strRef>
          </c:tx>
          <c:spPr>
            <a:gradFill flip="none" rotWithShape="1">
              <a:gsLst>
                <a:gs pos="0">
                  <a:srgbClr val="6600CC"/>
                </a:gs>
                <a:gs pos="50000">
                  <a:srgbClr val="9933FF"/>
                </a:gs>
                <a:gs pos="100000">
                  <a:srgbClr val="6600CC"/>
                </a:gs>
              </a:gsLst>
              <a:lin ang="10800000" scaled="1"/>
              <a:tileRect/>
            </a:gradFill>
            <a:ln>
              <a:solidFill>
                <a:srgbClr val="000000"/>
              </a:solidFill>
            </a:ln>
          </c:spPr>
          <c:invertIfNegative val="0"/>
          <c:cat>
            <c:strRef>
              <c:f>Sheet1!$B$1:$D$1</c:f>
              <c:strCache>
                <c:ptCount val="3"/>
                <c:pt idx="0">
                  <c:v>Europe</c:v>
                </c:pt>
                <c:pt idx="1">
                  <c:v>North America</c:v>
                </c:pt>
                <c:pt idx="2">
                  <c:v>Other</c:v>
                </c:pt>
              </c:strCache>
            </c:strRef>
          </c:cat>
          <c:val>
            <c:numRef>
              <c:f>Sheet1!$B$4:$D$4</c:f>
              <c:numCache>
                <c:formatCode>General</c:formatCode>
                <c:ptCount val="3"/>
                <c:pt idx="0">
                  <c:v>111</c:v>
                </c:pt>
                <c:pt idx="1">
                  <c:v>92</c:v>
                </c:pt>
                <c:pt idx="2">
                  <c:v>7</c:v>
                </c:pt>
              </c:numCache>
            </c:numRef>
          </c:val>
          <c:extLst>
            <c:ext xmlns:c16="http://schemas.microsoft.com/office/drawing/2014/chart" uri="{C3380CC4-5D6E-409C-BE32-E72D297353CC}">
              <c16:uniqueId val="{00000002-DCEB-4DAA-B209-C81E9A80AB2E}"/>
            </c:ext>
          </c:extLst>
        </c:ser>
        <c:ser>
          <c:idx val="3"/>
          <c:order val="3"/>
          <c:tx>
            <c:strRef>
              <c:f>Sheet1!$A$5</c:f>
              <c:strCache>
                <c:ptCount val="1"/>
                <c:pt idx="0">
                  <c:v>60+</c:v>
                </c:pt>
              </c:strCache>
            </c:strRef>
          </c:tx>
          <c:spPr>
            <a:gradFill flip="none" rotWithShape="1">
              <a:gsLst>
                <a:gs pos="0">
                  <a:srgbClr val="CC6600"/>
                </a:gs>
                <a:gs pos="50000">
                  <a:srgbClr val="FF9900"/>
                </a:gs>
                <a:gs pos="100000">
                  <a:srgbClr val="CC6600"/>
                </a:gs>
              </a:gsLst>
              <a:lin ang="0" scaled="1"/>
              <a:tileRect/>
            </a:gradFill>
            <a:ln>
              <a:solidFill>
                <a:srgbClr val="000000"/>
              </a:solidFill>
            </a:ln>
          </c:spPr>
          <c:invertIfNegative val="0"/>
          <c:cat>
            <c:strRef>
              <c:f>Sheet1!$B$1:$D$1</c:f>
              <c:strCache>
                <c:ptCount val="3"/>
                <c:pt idx="0">
                  <c:v>Europe</c:v>
                </c:pt>
                <c:pt idx="1">
                  <c:v>North America</c:v>
                </c:pt>
                <c:pt idx="2">
                  <c:v>Other</c:v>
                </c:pt>
              </c:strCache>
            </c:strRef>
          </c:cat>
          <c:val>
            <c:numRef>
              <c:f>Sheet1!$B$5:$D$5</c:f>
              <c:numCache>
                <c:formatCode>General</c:formatCode>
                <c:ptCount val="3"/>
                <c:pt idx="0">
                  <c:v>11</c:v>
                </c:pt>
                <c:pt idx="1">
                  <c:v>26</c:v>
                </c:pt>
                <c:pt idx="2">
                  <c:v>1</c:v>
                </c:pt>
              </c:numCache>
            </c:numRef>
          </c:val>
          <c:extLst>
            <c:ext xmlns:c16="http://schemas.microsoft.com/office/drawing/2014/chart" uri="{C3380CC4-5D6E-409C-BE32-E72D297353CC}">
              <c16:uniqueId val="{00000003-DCEB-4DAA-B209-C81E9A80AB2E}"/>
            </c:ext>
          </c:extLst>
        </c:ser>
        <c:dLbls>
          <c:showLegendKey val="0"/>
          <c:showVal val="0"/>
          <c:showCatName val="0"/>
          <c:showSerName val="0"/>
          <c:showPercent val="0"/>
          <c:showBubbleSize val="0"/>
        </c:dLbls>
        <c:gapWidth val="40"/>
        <c:overlap val="100"/>
        <c:axId val="424648408"/>
        <c:axId val="424648800"/>
      </c:barChart>
      <c:catAx>
        <c:axId val="424648408"/>
        <c:scaling>
          <c:orientation val="minMax"/>
        </c:scaling>
        <c:delete val="0"/>
        <c:axPos val="b"/>
        <c:numFmt formatCode="General" sourceLinked="0"/>
        <c:majorTickMark val="out"/>
        <c:minorTickMark val="none"/>
        <c:tickLblPos val="nextTo"/>
        <c:spPr>
          <a:ln>
            <a:solidFill>
              <a:schemeClr val="bg2"/>
            </a:solidFill>
          </a:ln>
        </c:spPr>
        <c:txPr>
          <a:bodyPr/>
          <a:lstStyle/>
          <a:p>
            <a:pPr>
              <a:defRPr sz="1500" b="1">
                <a:solidFill>
                  <a:schemeClr val="bg2"/>
                </a:solidFill>
              </a:defRPr>
            </a:pPr>
            <a:endParaRPr lang="en-US"/>
          </a:p>
        </c:txPr>
        <c:crossAx val="424648800"/>
        <c:crosses val="autoZero"/>
        <c:auto val="1"/>
        <c:lblAlgn val="ctr"/>
        <c:lblOffset val="100"/>
        <c:noMultiLvlLbl val="0"/>
      </c:catAx>
      <c:valAx>
        <c:axId val="424648800"/>
        <c:scaling>
          <c:orientation val="minMax"/>
        </c:scaling>
        <c:delete val="0"/>
        <c:axPos val="l"/>
        <c:majorGridlines>
          <c:spPr>
            <a:ln w="6350">
              <a:solidFill>
                <a:schemeClr val="bg2"/>
              </a:solidFill>
              <a:prstDash val="sysDash"/>
            </a:ln>
          </c:spPr>
        </c:majorGridlines>
        <c:title>
          <c:tx>
            <c:rich>
              <a:bodyPr rot="-5400000" vert="horz"/>
              <a:lstStyle/>
              <a:p>
                <a:pPr>
                  <a:defRPr sz="1700">
                    <a:solidFill>
                      <a:schemeClr val="bg2"/>
                    </a:solidFill>
                  </a:defRPr>
                </a:pPr>
                <a:r>
                  <a:rPr lang="en-US" sz="1700" dirty="0" smtClean="0">
                    <a:solidFill>
                      <a:schemeClr val="bg2"/>
                    </a:solidFill>
                  </a:rPr>
                  <a:t>% of Transplants</a:t>
                </a:r>
                <a:endParaRPr lang="en-US" sz="1700" dirty="0">
                  <a:solidFill>
                    <a:schemeClr val="bg2"/>
                  </a:solidFill>
                </a:endParaRPr>
              </a:p>
            </c:rich>
          </c:tx>
          <c:layout/>
          <c:overlay val="0"/>
        </c:title>
        <c:numFmt formatCode="0%" sourceLinked="1"/>
        <c:majorTickMark val="out"/>
        <c:minorTickMark val="none"/>
        <c:tickLblPos val="nextTo"/>
        <c:spPr>
          <a:ln>
            <a:solidFill>
              <a:schemeClr val="bg2"/>
            </a:solidFill>
          </a:ln>
        </c:spPr>
        <c:txPr>
          <a:bodyPr/>
          <a:lstStyle/>
          <a:p>
            <a:pPr>
              <a:defRPr sz="1500" b="1">
                <a:solidFill>
                  <a:schemeClr val="bg2"/>
                </a:solidFill>
              </a:defRPr>
            </a:pPr>
            <a:endParaRPr lang="en-US"/>
          </a:p>
        </c:txPr>
        <c:crossAx val="424648408"/>
        <c:crosses val="autoZero"/>
        <c:crossBetween val="between"/>
        <c:majorUnit val="0.2"/>
      </c:valAx>
      <c:spPr>
        <a:noFill/>
        <a:ln w="12700">
          <a:solidFill>
            <a:schemeClr val="bg2"/>
          </a:solidFill>
        </a:ln>
      </c:spPr>
    </c:plotArea>
    <c:legend>
      <c:legendPos val="t"/>
      <c:layout>
        <c:manualLayout>
          <c:xMode val="edge"/>
          <c:yMode val="edge"/>
          <c:x val="0.11874105480404692"/>
          <c:y val="1.5625E-2"/>
          <c:w val="0.85415214123875516"/>
          <c:h val="7.966740485564304E-2"/>
        </c:manualLayout>
      </c:layout>
      <c:overlay val="0"/>
      <c:spPr>
        <a:noFill/>
        <a:ln w="12700">
          <a:solidFill>
            <a:schemeClr val="bg2"/>
          </a:solidFill>
        </a:ln>
      </c:spPr>
      <c:txPr>
        <a:bodyPr/>
        <a:lstStyle/>
        <a:p>
          <a:pPr>
            <a:defRPr sz="1500" b="1">
              <a:solidFill>
                <a:schemeClr val="bg2"/>
              </a:solidFill>
            </a:defRPr>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3230314960629921"/>
          <c:y val="4.2052347623213804E-2"/>
          <c:w val="0.6699366458503031"/>
          <c:h val="0.84527622555245119"/>
        </c:manualLayout>
      </c:layout>
      <c:barChart>
        <c:barDir val="col"/>
        <c:grouping val="percentStacked"/>
        <c:varyColors val="0"/>
        <c:ser>
          <c:idx val="0"/>
          <c:order val="0"/>
          <c:tx>
            <c:strRef>
              <c:f>Sheet1!$A$2</c:f>
              <c:strCache>
                <c:ptCount val="1"/>
                <c:pt idx="0">
                  <c:v>PH-not IPAH</c:v>
                </c:pt>
              </c:strCache>
            </c:strRef>
          </c:tx>
          <c:spPr>
            <a:gradFill flip="none" rotWithShape="1">
              <a:gsLst>
                <a:gs pos="0">
                  <a:srgbClr val="C00000"/>
                </a:gs>
                <a:gs pos="50000">
                  <a:srgbClr val="FF0000"/>
                </a:gs>
                <a:gs pos="100000">
                  <a:srgbClr val="C00000"/>
                </a:gs>
              </a:gsLst>
              <a:lin ang="10800000" scaled="1"/>
              <a:tileRect/>
            </a:gradFill>
            <a:ln>
              <a:solidFill>
                <a:schemeClr val="bg2"/>
              </a:solidFill>
            </a:ln>
          </c:spPr>
          <c:invertIfNegative val="0"/>
          <c:cat>
            <c:strRef>
              <c:f>Sheet1!$B$1:$D$1</c:f>
              <c:strCache>
                <c:ptCount val="3"/>
                <c:pt idx="0">
                  <c:v>Europe</c:v>
                </c:pt>
                <c:pt idx="1">
                  <c:v>North America</c:v>
                </c:pt>
                <c:pt idx="2">
                  <c:v>Other</c:v>
                </c:pt>
              </c:strCache>
            </c:strRef>
          </c:cat>
          <c:val>
            <c:numRef>
              <c:f>Sheet1!$B$2:$D$2</c:f>
              <c:numCache>
                <c:formatCode>General</c:formatCode>
                <c:ptCount val="3"/>
                <c:pt idx="0">
                  <c:v>172</c:v>
                </c:pt>
                <c:pt idx="1">
                  <c:v>90</c:v>
                </c:pt>
                <c:pt idx="2">
                  <c:v>35</c:v>
                </c:pt>
              </c:numCache>
            </c:numRef>
          </c:val>
          <c:extLst>
            <c:ext xmlns:c16="http://schemas.microsoft.com/office/drawing/2014/chart" uri="{C3380CC4-5D6E-409C-BE32-E72D297353CC}">
              <c16:uniqueId val="{00000000-ADF3-4A49-A8FA-C73B6C6A107F}"/>
            </c:ext>
          </c:extLst>
        </c:ser>
        <c:ser>
          <c:idx val="1"/>
          <c:order val="1"/>
          <c:tx>
            <c:strRef>
              <c:f>Sheet1!$A$3</c:f>
              <c:strCache>
                <c:ptCount val="1"/>
                <c:pt idx="0">
                  <c:v>IPAH</c:v>
                </c:pt>
              </c:strCache>
            </c:strRef>
          </c:tx>
          <c:spPr>
            <a:gradFill flip="none" rotWithShape="1">
              <a:gsLst>
                <a:gs pos="0">
                  <a:srgbClr val="A6A200"/>
                </a:gs>
                <a:gs pos="50000">
                  <a:srgbClr val="FFFF00"/>
                </a:gs>
                <a:gs pos="100000">
                  <a:srgbClr val="A6A200"/>
                </a:gs>
              </a:gsLst>
              <a:lin ang="10800000" scaled="1"/>
              <a:tileRect/>
            </a:gradFill>
            <a:ln>
              <a:solidFill>
                <a:schemeClr val="bg2"/>
              </a:solidFill>
            </a:ln>
          </c:spPr>
          <c:invertIfNegative val="0"/>
          <c:cat>
            <c:strRef>
              <c:f>Sheet1!$B$1:$D$1</c:f>
              <c:strCache>
                <c:ptCount val="3"/>
                <c:pt idx="0">
                  <c:v>Europe</c:v>
                </c:pt>
                <c:pt idx="1">
                  <c:v>North America</c:v>
                </c:pt>
                <c:pt idx="2">
                  <c:v>Other</c:v>
                </c:pt>
              </c:strCache>
            </c:strRef>
          </c:cat>
          <c:val>
            <c:numRef>
              <c:f>Sheet1!$B$3:$D$3</c:f>
              <c:numCache>
                <c:formatCode>General</c:formatCode>
                <c:ptCount val="3"/>
                <c:pt idx="0">
                  <c:v>133</c:v>
                </c:pt>
                <c:pt idx="1">
                  <c:v>92</c:v>
                </c:pt>
                <c:pt idx="2">
                  <c:v>15</c:v>
                </c:pt>
              </c:numCache>
            </c:numRef>
          </c:val>
          <c:extLst>
            <c:ext xmlns:c16="http://schemas.microsoft.com/office/drawing/2014/chart" uri="{C3380CC4-5D6E-409C-BE32-E72D297353CC}">
              <c16:uniqueId val="{00000001-ADF3-4A49-A8FA-C73B6C6A107F}"/>
            </c:ext>
          </c:extLst>
        </c:ser>
        <c:ser>
          <c:idx val="2"/>
          <c:order val="2"/>
          <c:tx>
            <c:strRef>
              <c:f>Sheet1!$A$4</c:f>
              <c:strCache>
                <c:ptCount val="1"/>
                <c:pt idx="0">
                  <c:v>CF</c:v>
                </c:pt>
              </c:strCache>
            </c:strRef>
          </c:tx>
          <c:spPr>
            <a:gradFill flip="none" rotWithShape="1">
              <a:gsLst>
                <a:gs pos="0">
                  <a:srgbClr val="208C03"/>
                </a:gs>
                <a:gs pos="50000">
                  <a:srgbClr val="20F703"/>
                </a:gs>
                <a:gs pos="100000">
                  <a:srgbClr val="208C03"/>
                </a:gs>
              </a:gsLst>
              <a:lin ang="10800000" scaled="1"/>
              <a:tileRect/>
            </a:gradFill>
            <a:ln>
              <a:solidFill>
                <a:srgbClr val="000000"/>
              </a:solidFill>
            </a:ln>
          </c:spPr>
          <c:invertIfNegative val="0"/>
          <c:cat>
            <c:strRef>
              <c:f>Sheet1!$B$1:$D$1</c:f>
              <c:strCache>
                <c:ptCount val="3"/>
                <c:pt idx="0">
                  <c:v>Europe</c:v>
                </c:pt>
                <c:pt idx="1">
                  <c:v>North America</c:v>
                </c:pt>
                <c:pt idx="2">
                  <c:v>Other</c:v>
                </c:pt>
              </c:strCache>
            </c:strRef>
          </c:cat>
          <c:val>
            <c:numRef>
              <c:f>Sheet1!$B$4:$D$4</c:f>
              <c:numCache>
                <c:formatCode>General</c:formatCode>
                <c:ptCount val="3"/>
                <c:pt idx="0">
                  <c:v>35</c:v>
                </c:pt>
                <c:pt idx="1">
                  <c:v>9</c:v>
                </c:pt>
                <c:pt idx="2">
                  <c:v>10</c:v>
                </c:pt>
              </c:numCache>
            </c:numRef>
          </c:val>
          <c:extLst>
            <c:ext xmlns:c16="http://schemas.microsoft.com/office/drawing/2014/chart" uri="{C3380CC4-5D6E-409C-BE32-E72D297353CC}">
              <c16:uniqueId val="{00000002-ADF3-4A49-A8FA-C73B6C6A107F}"/>
            </c:ext>
          </c:extLst>
        </c:ser>
        <c:ser>
          <c:idx val="3"/>
          <c:order val="3"/>
          <c:tx>
            <c:strRef>
              <c:f>Sheet1!$A$5</c:f>
              <c:strCache>
                <c:ptCount val="1"/>
                <c:pt idx="0">
                  <c:v>A1ATD</c:v>
                </c:pt>
              </c:strCache>
            </c:strRef>
          </c:tx>
          <c:spPr>
            <a:gradFill flip="none" rotWithShape="1">
              <a:gsLst>
                <a:gs pos="0">
                  <a:srgbClr val="000077"/>
                </a:gs>
                <a:gs pos="50000">
                  <a:srgbClr val="2626FF"/>
                </a:gs>
                <a:gs pos="100000">
                  <a:srgbClr val="000077"/>
                </a:gs>
              </a:gsLst>
              <a:lin ang="0" scaled="1"/>
              <a:tileRect/>
            </a:gradFill>
            <a:ln>
              <a:solidFill>
                <a:srgbClr val="000000"/>
              </a:solidFill>
            </a:ln>
          </c:spPr>
          <c:invertIfNegative val="0"/>
          <c:cat>
            <c:strRef>
              <c:f>Sheet1!$B$1:$D$1</c:f>
              <c:strCache>
                <c:ptCount val="3"/>
                <c:pt idx="0">
                  <c:v>Europe</c:v>
                </c:pt>
                <c:pt idx="1">
                  <c:v>North America</c:v>
                </c:pt>
                <c:pt idx="2">
                  <c:v>Other</c:v>
                </c:pt>
              </c:strCache>
            </c:strRef>
          </c:cat>
          <c:val>
            <c:numRef>
              <c:f>Sheet1!$B$5:$D$5</c:f>
              <c:numCache>
                <c:formatCode>General</c:formatCode>
                <c:ptCount val="3"/>
                <c:pt idx="0">
                  <c:v>2</c:v>
                </c:pt>
                <c:pt idx="1">
                  <c:v>1</c:v>
                </c:pt>
                <c:pt idx="2">
                  <c:v>1</c:v>
                </c:pt>
              </c:numCache>
            </c:numRef>
          </c:val>
          <c:extLst>
            <c:ext xmlns:c16="http://schemas.microsoft.com/office/drawing/2014/chart" uri="{C3380CC4-5D6E-409C-BE32-E72D297353CC}">
              <c16:uniqueId val="{00000003-ADF3-4A49-A8FA-C73B6C6A107F}"/>
            </c:ext>
          </c:extLst>
        </c:ser>
        <c:ser>
          <c:idx val="4"/>
          <c:order val="4"/>
          <c:tx>
            <c:strRef>
              <c:f>Sheet1!$A$6</c:f>
              <c:strCache>
                <c:ptCount val="1"/>
                <c:pt idx="0">
                  <c:v>COPD</c:v>
                </c:pt>
              </c:strCache>
            </c:strRef>
          </c:tx>
          <c:spPr>
            <a:gradFill flip="none" rotWithShape="1">
              <a:gsLst>
                <a:gs pos="0">
                  <a:srgbClr val="6600CC"/>
                </a:gs>
                <a:gs pos="50000">
                  <a:srgbClr val="9933FF"/>
                </a:gs>
                <a:gs pos="100000">
                  <a:srgbClr val="6600CC"/>
                </a:gs>
              </a:gsLst>
              <a:lin ang="0" scaled="1"/>
              <a:tileRect/>
            </a:gradFill>
            <a:ln>
              <a:solidFill>
                <a:srgbClr val="000000"/>
              </a:solidFill>
            </a:ln>
          </c:spPr>
          <c:invertIfNegative val="0"/>
          <c:cat>
            <c:strRef>
              <c:f>Sheet1!$B$1:$D$1</c:f>
              <c:strCache>
                <c:ptCount val="3"/>
                <c:pt idx="0">
                  <c:v>Europe</c:v>
                </c:pt>
                <c:pt idx="1">
                  <c:v>North America</c:v>
                </c:pt>
                <c:pt idx="2">
                  <c:v>Other</c:v>
                </c:pt>
              </c:strCache>
            </c:strRef>
          </c:cat>
          <c:val>
            <c:numRef>
              <c:f>Sheet1!$B$6:$D$6</c:f>
              <c:numCache>
                <c:formatCode>General</c:formatCode>
                <c:ptCount val="3"/>
                <c:pt idx="0">
                  <c:v>10</c:v>
                </c:pt>
                <c:pt idx="1">
                  <c:v>9</c:v>
                </c:pt>
                <c:pt idx="2">
                  <c:v>1</c:v>
                </c:pt>
              </c:numCache>
            </c:numRef>
          </c:val>
          <c:extLst>
            <c:ext xmlns:c16="http://schemas.microsoft.com/office/drawing/2014/chart" uri="{C3380CC4-5D6E-409C-BE32-E72D297353CC}">
              <c16:uniqueId val="{00000004-ADF3-4A49-A8FA-C73B6C6A107F}"/>
            </c:ext>
          </c:extLst>
        </c:ser>
        <c:ser>
          <c:idx val="5"/>
          <c:order val="5"/>
          <c:tx>
            <c:strRef>
              <c:f>Sheet1!$A$7</c:f>
              <c:strCache>
                <c:ptCount val="1"/>
                <c:pt idx="0">
                  <c:v>IIP</c:v>
                </c:pt>
              </c:strCache>
            </c:strRef>
          </c:tx>
          <c:spPr>
            <a:gradFill flip="none" rotWithShape="1">
              <a:gsLst>
                <a:gs pos="0">
                  <a:srgbClr val="CC6600"/>
                </a:gs>
                <a:gs pos="50000">
                  <a:srgbClr val="FF9900"/>
                </a:gs>
                <a:gs pos="100000">
                  <a:srgbClr val="CC6600"/>
                </a:gs>
              </a:gsLst>
              <a:lin ang="0" scaled="1"/>
              <a:tileRect/>
            </a:gradFill>
            <a:ln>
              <a:solidFill>
                <a:srgbClr val="000000"/>
              </a:solidFill>
            </a:ln>
          </c:spPr>
          <c:invertIfNegative val="0"/>
          <c:cat>
            <c:strRef>
              <c:f>Sheet1!$B$1:$D$1</c:f>
              <c:strCache>
                <c:ptCount val="3"/>
                <c:pt idx="0">
                  <c:v>Europe</c:v>
                </c:pt>
                <c:pt idx="1">
                  <c:v>North America</c:v>
                </c:pt>
                <c:pt idx="2">
                  <c:v>Other</c:v>
                </c:pt>
              </c:strCache>
            </c:strRef>
          </c:cat>
          <c:val>
            <c:numRef>
              <c:f>Sheet1!$B$7:$D$7</c:f>
              <c:numCache>
                <c:formatCode>General</c:formatCode>
                <c:ptCount val="3"/>
                <c:pt idx="0">
                  <c:v>19</c:v>
                </c:pt>
                <c:pt idx="1">
                  <c:v>22</c:v>
                </c:pt>
                <c:pt idx="2">
                  <c:v>2</c:v>
                </c:pt>
              </c:numCache>
            </c:numRef>
          </c:val>
          <c:extLst>
            <c:ext xmlns:c16="http://schemas.microsoft.com/office/drawing/2014/chart" uri="{C3380CC4-5D6E-409C-BE32-E72D297353CC}">
              <c16:uniqueId val="{00000005-ADF3-4A49-A8FA-C73B6C6A107F}"/>
            </c:ext>
          </c:extLst>
        </c:ser>
        <c:ser>
          <c:idx val="6"/>
          <c:order val="6"/>
          <c:tx>
            <c:strRef>
              <c:f>Sheet1!$A$8</c:f>
              <c:strCache>
                <c:ptCount val="1"/>
                <c:pt idx="0">
                  <c:v>Non CF-bronchiectasis</c:v>
                </c:pt>
              </c:strCache>
            </c:strRef>
          </c:tx>
          <c:spPr>
            <a:gradFill flip="none" rotWithShape="1">
              <a:gsLst>
                <a:gs pos="0">
                  <a:srgbClr val="008080"/>
                </a:gs>
                <a:gs pos="50000">
                  <a:srgbClr val="00FFFF"/>
                </a:gs>
                <a:gs pos="100000">
                  <a:srgbClr val="008080"/>
                </a:gs>
              </a:gsLst>
              <a:lin ang="10800000" scaled="1"/>
              <a:tileRect/>
            </a:gradFill>
            <a:ln>
              <a:solidFill>
                <a:srgbClr val="000000"/>
              </a:solidFill>
            </a:ln>
          </c:spPr>
          <c:invertIfNegative val="0"/>
          <c:cat>
            <c:strRef>
              <c:f>Sheet1!$B$1:$D$1</c:f>
              <c:strCache>
                <c:ptCount val="3"/>
                <c:pt idx="0">
                  <c:v>Europe</c:v>
                </c:pt>
                <c:pt idx="1">
                  <c:v>North America</c:v>
                </c:pt>
                <c:pt idx="2">
                  <c:v>Other</c:v>
                </c:pt>
              </c:strCache>
            </c:strRef>
          </c:cat>
          <c:val>
            <c:numRef>
              <c:f>Sheet1!$B$8:$D$8</c:f>
              <c:numCache>
                <c:formatCode>General</c:formatCode>
                <c:ptCount val="3"/>
                <c:pt idx="0">
                  <c:v>7</c:v>
                </c:pt>
                <c:pt idx="1">
                  <c:v>4</c:v>
                </c:pt>
                <c:pt idx="2">
                  <c:v>0</c:v>
                </c:pt>
              </c:numCache>
            </c:numRef>
          </c:val>
          <c:extLst>
            <c:ext xmlns:c16="http://schemas.microsoft.com/office/drawing/2014/chart" uri="{C3380CC4-5D6E-409C-BE32-E72D297353CC}">
              <c16:uniqueId val="{00000006-ADF3-4A49-A8FA-C73B6C6A107F}"/>
            </c:ext>
          </c:extLst>
        </c:ser>
        <c:ser>
          <c:idx val="7"/>
          <c:order val="7"/>
          <c:tx>
            <c:strRef>
              <c:f>Sheet1!$A$9</c:f>
              <c:strCache>
                <c:ptCount val="1"/>
                <c:pt idx="0">
                  <c:v>Retransplant</c:v>
                </c:pt>
              </c:strCache>
            </c:strRef>
          </c:tx>
          <c:spPr>
            <a:gradFill flip="none" rotWithShape="1">
              <a:gsLst>
                <a:gs pos="0">
                  <a:srgbClr val="006600"/>
                </a:gs>
                <a:gs pos="50000">
                  <a:srgbClr val="009900"/>
                </a:gs>
                <a:gs pos="100000">
                  <a:srgbClr val="006600"/>
                </a:gs>
              </a:gsLst>
              <a:lin ang="0" scaled="1"/>
              <a:tileRect/>
            </a:gradFill>
            <a:ln>
              <a:solidFill>
                <a:srgbClr val="000000"/>
              </a:solidFill>
            </a:ln>
          </c:spPr>
          <c:invertIfNegative val="0"/>
          <c:cat>
            <c:strRef>
              <c:f>Sheet1!$B$1:$D$1</c:f>
              <c:strCache>
                <c:ptCount val="3"/>
                <c:pt idx="0">
                  <c:v>Europe</c:v>
                </c:pt>
                <c:pt idx="1">
                  <c:v>North America</c:v>
                </c:pt>
                <c:pt idx="2">
                  <c:v>Other</c:v>
                </c:pt>
              </c:strCache>
            </c:strRef>
          </c:cat>
          <c:val>
            <c:numRef>
              <c:f>Sheet1!$B$9:$D$9</c:f>
              <c:numCache>
                <c:formatCode>General</c:formatCode>
                <c:ptCount val="3"/>
                <c:pt idx="0">
                  <c:v>4</c:v>
                </c:pt>
                <c:pt idx="1">
                  <c:v>0</c:v>
                </c:pt>
                <c:pt idx="2">
                  <c:v>1</c:v>
                </c:pt>
              </c:numCache>
            </c:numRef>
          </c:val>
          <c:extLst>
            <c:ext xmlns:c16="http://schemas.microsoft.com/office/drawing/2014/chart" uri="{C3380CC4-5D6E-409C-BE32-E72D297353CC}">
              <c16:uniqueId val="{00000007-ADF3-4A49-A8FA-C73B6C6A107F}"/>
            </c:ext>
          </c:extLst>
        </c:ser>
        <c:ser>
          <c:idx val="8"/>
          <c:order val="8"/>
          <c:tx>
            <c:strRef>
              <c:f>Sheet1!$A$10</c:f>
              <c:strCache>
                <c:ptCount val="1"/>
                <c:pt idx="0">
                  <c:v>Other</c:v>
                </c:pt>
              </c:strCache>
            </c:strRef>
          </c:tx>
          <c:spPr>
            <a:gradFill flip="none" rotWithShape="1">
              <a:gsLst>
                <a:gs pos="0">
                  <a:srgbClr val="660066"/>
                </a:gs>
                <a:gs pos="50000">
                  <a:srgbClr val="CC00CC"/>
                </a:gs>
                <a:gs pos="100000">
                  <a:srgbClr val="660066"/>
                </a:gs>
              </a:gsLst>
              <a:lin ang="10800000" scaled="1"/>
              <a:tileRect/>
            </a:gradFill>
            <a:ln>
              <a:solidFill>
                <a:srgbClr val="000000"/>
              </a:solidFill>
            </a:ln>
          </c:spPr>
          <c:invertIfNegative val="0"/>
          <c:cat>
            <c:strRef>
              <c:f>Sheet1!$B$1:$D$1</c:f>
              <c:strCache>
                <c:ptCount val="3"/>
                <c:pt idx="0">
                  <c:v>Europe</c:v>
                </c:pt>
                <c:pt idx="1">
                  <c:v>North America</c:v>
                </c:pt>
                <c:pt idx="2">
                  <c:v>Other</c:v>
                </c:pt>
              </c:strCache>
            </c:strRef>
          </c:cat>
          <c:val>
            <c:numRef>
              <c:f>Sheet1!$B$10:$D$10</c:f>
              <c:numCache>
                <c:formatCode>General</c:formatCode>
                <c:ptCount val="3"/>
                <c:pt idx="0">
                  <c:v>29</c:v>
                </c:pt>
                <c:pt idx="1">
                  <c:v>55</c:v>
                </c:pt>
                <c:pt idx="2">
                  <c:v>5</c:v>
                </c:pt>
              </c:numCache>
            </c:numRef>
          </c:val>
          <c:extLst>
            <c:ext xmlns:c16="http://schemas.microsoft.com/office/drawing/2014/chart" uri="{C3380CC4-5D6E-409C-BE32-E72D297353CC}">
              <c16:uniqueId val="{00000008-ADF3-4A49-A8FA-C73B6C6A107F}"/>
            </c:ext>
          </c:extLst>
        </c:ser>
        <c:dLbls>
          <c:showLegendKey val="0"/>
          <c:showVal val="0"/>
          <c:showCatName val="0"/>
          <c:showSerName val="0"/>
          <c:showPercent val="0"/>
          <c:showBubbleSize val="0"/>
        </c:dLbls>
        <c:gapWidth val="60"/>
        <c:overlap val="100"/>
        <c:axId val="755323392"/>
        <c:axId val="755323784"/>
      </c:barChart>
      <c:catAx>
        <c:axId val="755323392"/>
        <c:scaling>
          <c:orientation val="minMax"/>
        </c:scaling>
        <c:delete val="0"/>
        <c:axPos val="b"/>
        <c:numFmt formatCode="General" sourceLinked="0"/>
        <c:majorTickMark val="out"/>
        <c:minorTickMark val="none"/>
        <c:tickLblPos val="nextTo"/>
        <c:spPr>
          <a:ln>
            <a:solidFill>
              <a:schemeClr val="bg2"/>
            </a:solidFill>
          </a:ln>
        </c:spPr>
        <c:txPr>
          <a:bodyPr/>
          <a:lstStyle/>
          <a:p>
            <a:pPr>
              <a:defRPr sz="1500" b="1">
                <a:solidFill>
                  <a:schemeClr val="bg2"/>
                </a:solidFill>
              </a:defRPr>
            </a:pPr>
            <a:endParaRPr lang="en-US"/>
          </a:p>
        </c:txPr>
        <c:crossAx val="755323784"/>
        <c:crosses val="autoZero"/>
        <c:auto val="1"/>
        <c:lblAlgn val="ctr"/>
        <c:lblOffset val="100"/>
        <c:noMultiLvlLbl val="0"/>
      </c:catAx>
      <c:valAx>
        <c:axId val="755323784"/>
        <c:scaling>
          <c:orientation val="minMax"/>
        </c:scaling>
        <c:delete val="0"/>
        <c:axPos val="l"/>
        <c:majorGridlines>
          <c:spPr>
            <a:ln w="6350">
              <a:solidFill>
                <a:schemeClr val="bg2"/>
              </a:solidFill>
              <a:prstDash val="sysDash"/>
            </a:ln>
          </c:spPr>
        </c:majorGridlines>
        <c:title>
          <c:tx>
            <c:rich>
              <a:bodyPr rot="-5400000" vert="horz"/>
              <a:lstStyle/>
              <a:p>
                <a:pPr>
                  <a:defRPr sz="1700">
                    <a:solidFill>
                      <a:schemeClr val="bg2"/>
                    </a:solidFill>
                  </a:defRPr>
                </a:pPr>
                <a:r>
                  <a:rPr lang="en-US" sz="1700" dirty="0" smtClean="0">
                    <a:solidFill>
                      <a:schemeClr val="bg2"/>
                    </a:solidFill>
                  </a:rPr>
                  <a:t>% of Transplants</a:t>
                </a:r>
                <a:endParaRPr lang="en-US" sz="1700" dirty="0">
                  <a:solidFill>
                    <a:schemeClr val="bg2"/>
                  </a:solidFill>
                </a:endParaRPr>
              </a:p>
            </c:rich>
          </c:tx>
          <c:layout>
            <c:manualLayout>
              <c:xMode val="edge"/>
              <c:yMode val="edge"/>
              <c:x val="1.7812428051756687E-2"/>
              <c:y val="0.28554863477886161"/>
            </c:manualLayout>
          </c:layout>
          <c:overlay val="0"/>
        </c:title>
        <c:numFmt formatCode="0%" sourceLinked="1"/>
        <c:majorTickMark val="out"/>
        <c:minorTickMark val="none"/>
        <c:tickLblPos val="nextTo"/>
        <c:spPr>
          <a:ln>
            <a:solidFill>
              <a:schemeClr val="bg2"/>
            </a:solidFill>
          </a:ln>
        </c:spPr>
        <c:txPr>
          <a:bodyPr/>
          <a:lstStyle/>
          <a:p>
            <a:pPr>
              <a:defRPr sz="1500" b="1">
                <a:solidFill>
                  <a:schemeClr val="bg2"/>
                </a:solidFill>
              </a:defRPr>
            </a:pPr>
            <a:endParaRPr lang="en-US"/>
          </a:p>
        </c:txPr>
        <c:crossAx val="755323392"/>
        <c:crosses val="autoZero"/>
        <c:crossBetween val="between"/>
      </c:valAx>
      <c:spPr>
        <a:noFill/>
        <a:ln>
          <a:solidFill>
            <a:schemeClr val="bg2"/>
          </a:solidFill>
        </a:ln>
      </c:spPr>
    </c:plotArea>
    <c:legend>
      <c:legendPos val="r"/>
      <c:layout>
        <c:manualLayout>
          <c:xMode val="edge"/>
          <c:yMode val="edge"/>
          <c:x val="0.78275907321929594"/>
          <c:y val="6.8708759099941494E-2"/>
          <c:w val="0.19696918273146891"/>
          <c:h val="0.80453245583108079"/>
        </c:manualLayout>
      </c:layout>
      <c:overlay val="0"/>
      <c:spPr>
        <a:solidFill>
          <a:schemeClr val="tx1"/>
        </a:solidFill>
        <a:ln w="12700">
          <a:solidFill>
            <a:schemeClr val="bg2"/>
          </a:solidFill>
        </a:ln>
      </c:spPr>
      <c:txPr>
        <a:bodyPr/>
        <a:lstStyle/>
        <a:p>
          <a:pPr>
            <a:defRPr sz="1400" b="1">
              <a:solidFill>
                <a:schemeClr val="bg2"/>
              </a:solidFill>
            </a:defRPr>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1246549461489523"/>
          <c:y val="0.11034879429133858"/>
          <c:w val="0.85181045796000165"/>
          <c:h val="0.74925812007874015"/>
        </c:manualLayout>
      </c:layout>
      <c:barChart>
        <c:barDir val="col"/>
        <c:grouping val="percentStacked"/>
        <c:varyColors val="0"/>
        <c:ser>
          <c:idx val="0"/>
          <c:order val="0"/>
          <c:tx>
            <c:strRef>
              <c:f>Sheet1!$A$2</c:f>
              <c:strCache>
                <c:ptCount val="1"/>
                <c:pt idx="0">
                  <c:v>6-11</c:v>
                </c:pt>
              </c:strCache>
            </c:strRef>
          </c:tx>
          <c:spPr>
            <a:gradFill flip="none" rotWithShape="1">
              <a:gsLst>
                <a:gs pos="0">
                  <a:srgbClr val="208C03"/>
                </a:gs>
                <a:gs pos="50000">
                  <a:srgbClr val="20F703"/>
                </a:gs>
                <a:gs pos="100000">
                  <a:srgbClr val="208C03"/>
                </a:gs>
              </a:gsLst>
              <a:lin ang="10800000" scaled="1"/>
              <a:tileRect/>
            </a:gradFill>
            <a:ln>
              <a:solidFill>
                <a:schemeClr val="bg2"/>
              </a:solidFill>
            </a:ln>
          </c:spPr>
          <c:invertIfNegative val="0"/>
          <c:cat>
            <c:strRef>
              <c:f>Sheet1!$B$1:$D$1</c:f>
              <c:strCache>
                <c:ptCount val="3"/>
                <c:pt idx="0">
                  <c:v>Europe</c:v>
                </c:pt>
                <c:pt idx="1">
                  <c:v>North America</c:v>
                </c:pt>
                <c:pt idx="2">
                  <c:v>Other</c:v>
                </c:pt>
              </c:strCache>
            </c:strRef>
          </c:cat>
          <c:val>
            <c:numRef>
              <c:f>Sheet1!$B$2:$D$2</c:f>
              <c:numCache>
                <c:formatCode>General</c:formatCode>
                <c:ptCount val="3"/>
                <c:pt idx="0">
                  <c:v>1</c:v>
                </c:pt>
                <c:pt idx="1">
                  <c:v>3</c:v>
                </c:pt>
                <c:pt idx="2">
                  <c:v>2</c:v>
                </c:pt>
              </c:numCache>
            </c:numRef>
          </c:val>
          <c:extLst>
            <c:ext xmlns:c16="http://schemas.microsoft.com/office/drawing/2014/chart" uri="{C3380CC4-5D6E-409C-BE32-E72D297353CC}">
              <c16:uniqueId val="{00000000-DC11-46D4-940E-53C3D837BF45}"/>
            </c:ext>
          </c:extLst>
        </c:ser>
        <c:ser>
          <c:idx val="1"/>
          <c:order val="1"/>
          <c:tx>
            <c:strRef>
              <c:f>Sheet1!$A$3</c:f>
              <c:strCache>
                <c:ptCount val="1"/>
                <c:pt idx="0">
                  <c:v>12-17</c:v>
                </c:pt>
              </c:strCache>
            </c:strRef>
          </c:tx>
          <c:spPr>
            <a:gradFill flip="none" rotWithShape="1">
              <a:gsLst>
                <a:gs pos="0">
                  <a:srgbClr val="C00000"/>
                </a:gs>
                <a:gs pos="50000">
                  <a:srgbClr val="FF0000"/>
                </a:gs>
                <a:gs pos="100000">
                  <a:srgbClr val="C00000"/>
                </a:gs>
              </a:gsLst>
              <a:lin ang="10800000" scaled="1"/>
              <a:tileRect/>
            </a:gradFill>
            <a:ln>
              <a:solidFill>
                <a:schemeClr val="bg2"/>
              </a:solidFill>
            </a:ln>
          </c:spPr>
          <c:invertIfNegative val="0"/>
          <c:cat>
            <c:strRef>
              <c:f>Sheet1!$B$1:$D$1</c:f>
              <c:strCache>
                <c:ptCount val="3"/>
                <c:pt idx="0">
                  <c:v>Europe</c:v>
                </c:pt>
                <c:pt idx="1">
                  <c:v>North America</c:v>
                </c:pt>
                <c:pt idx="2">
                  <c:v>Other</c:v>
                </c:pt>
              </c:strCache>
            </c:strRef>
          </c:cat>
          <c:val>
            <c:numRef>
              <c:f>Sheet1!$B$3:$D$3</c:f>
              <c:numCache>
                <c:formatCode>General</c:formatCode>
                <c:ptCount val="3"/>
                <c:pt idx="0">
                  <c:v>46</c:v>
                </c:pt>
                <c:pt idx="1">
                  <c:v>50</c:v>
                </c:pt>
                <c:pt idx="2">
                  <c:v>15</c:v>
                </c:pt>
              </c:numCache>
            </c:numRef>
          </c:val>
          <c:extLst>
            <c:ext xmlns:c16="http://schemas.microsoft.com/office/drawing/2014/chart" uri="{C3380CC4-5D6E-409C-BE32-E72D297353CC}">
              <c16:uniqueId val="{00000001-DC11-46D4-940E-53C3D837BF45}"/>
            </c:ext>
          </c:extLst>
        </c:ser>
        <c:ser>
          <c:idx val="2"/>
          <c:order val="2"/>
          <c:tx>
            <c:strRef>
              <c:f>Sheet1!$A$4</c:f>
              <c:strCache>
                <c:ptCount val="1"/>
                <c:pt idx="0">
                  <c:v>18-34</c:v>
                </c:pt>
              </c:strCache>
            </c:strRef>
          </c:tx>
          <c:spPr>
            <a:gradFill flip="none" rotWithShape="1">
              <a:gsLst>
                <a:gs pos="0">
                  <a:srgbClr val="A6A200"/>
                </a:gs>
                <a:gs pos="50000">
                  <a:srgbClr val="FFFF00"/>
                </a:gs>
                <a:gs pos="100000">
                  <a:srgbClr val="A6A200"/>
                </a:gs>
              </a:gsLst>
              <a:lin ang="10800000" scaled="1"/>
              <a:tileRect/>
            </a:gradFill>
            <a:ln>
              <a:solidFill>
                <a:srgbClr val="000000"/>
              </a:solidFill>
            </a:ln>
          </c:spPr>
          <c:invertIfNegative val="0"/>
          <c:cat>
            <c:strRef>
              <c:f>Sheet1!$B$1:$D$1</c:f>
              <c:strCache>
                <c:ptCount val="3"/>
                <c:pt idx="0">
                  <c:v>Europe</c:v>
                </c:pt>
                <c:pt idx="1">
                  <c:v>North America</c:v>
                </c:pt>
                <c:pt idx="2">
                  <c:v>Other</c:v>
                </c:pt>
              </c:strCache>
            </c:strRef>
          </c:cat>
          <c:val>
            <c:numRef>
              <c:f>Sheet1!$B$4:$D$4</c:f>
              <c:numCache>
                <c:formatCode>General</c:formatCode>
                <c:ptCount val="3"/>
                <c:pt idx="0">
                  <c:v>172</c:v>
                </c:pt>
                <c:pt idx="1">
                  <c:v>172</c:v>
                </c:pt>
                <c:pt idx="2">
                  <c:v>35</c:v>
                </c:pt>
              </c:numCache>
            </c:numRef>
          </c:val>
          <c:extLst>
            <c:ext xmlns:c16="http://schemas.microsoft.com/office/drawing/2014/chart" uri="{C3380CC4-5D6E-409C-BE32-E72D297353CC}">
              <c16:uniqueId val="{00000002-DC11-46D4-940E-53C3D837BF45}"/>
            </c:ext>
          </c:extLst>
        </c:ser>
        <c:ser>
          <c:idx val="3"/>
          <c:order val="3"/>
          <c:tx>
            <c:strRef>
              <c:f>Sheet1!$A$5</c:f>
              <c:strCache>
                <c:ptCount val="1"/>
                <c:pt idx="0">
                  <c:v>35-49</c:v>
                </c:pt>
              </c:strCache>
            </c:strRef>
          </c:tx>
          <c:spPr>
            <a:gradFill flip="none" rotWithShape="1">
              <a:gsLst>
                <a:gs pos="0">
                  <a:srgbClr val="000077"/>
                </a:gs>
                <a:gs pos="50000">
                  <a:srgbClr val="2626FF"/>
                </a:gs>
                <a:gs pos="100000">
                  <a:srgbClr val="000077"/>
                </a:gs>
              </a:gsLst>
              <a:lin ang="0" scaled="1"/>
              <a:tileRect/>
            </a:gradFill>
            <a:ln>
              <a:solidFill>
                <a:srgbClr val="000000"/>
              </a:solidFill>
            </a:ln>
          </c:spPr>
          <c:invertIfNegative val="0"/>
          <c:cat>
            <c:strRef>
              <c:f>Sheet1!$B$1:$D$1</c:f>
              <c:strCache>
                <c:ptCount val="3"/>
                <c:pt idx="0">
                  <c:v>Europe</c:v>
                </c:pt>
                <c:pt idx="1">
                  <c:v>North America</c:v>
                </c:pt>
                <c:pt idx="2">
                  <c:v>Other</c:v>
                </c:pt>
              </c:strCache>
            </c:strRef>
          </c:cat>
          <c:val>
            <c:numRef>
              <c:f>Sheet1!$B$5:$D$5</c:f>
              <c:numCache>
                <c:formatCode>General</c:formatCode>
                <c:ptCount val="3"/>
                <c:pt idx="0">
                  <c:v>213</c:v>
                </c:pt>
                <c:pt idx="1">
                  <c:v>98</c:v>
                </c:pt>
                <c:pt idx="2">
                  <c:v>23</c:v>
                </c:pt>
              </c:numCache>
            </c:numRef>
          </c:val>
          <c:extLst>
            <c:ext xmlns:c16="http://schemas.microsoft.com/office/drawing/2014/chart" uri="{C3380CC4-5D6E-409C-BE32-E72D297353CC}">
              <c16:uniqueId val="{00000003-DC11-46D4-940E-53C3D837BF45}"/>
            </c:ext>
          </c:extLst>
        </c:ser>
        <c:ser>
          <c:idx val="4"/>
          <c:order val="4"/>
          <c:tx>
            <c:strRef>
              <c:f>Sheet1!$A$6</c:f>
              <c:strCache>
                <c:ptCount val="1"/>
                <c:pt idx="0">
                  <c:v>50-59</c:v>
                </c:pt>
              </c:strCache>
            </c:strRef>
          </c:tx>
          <c:spPr>
            <a:gradFill>
              <a:gsLst>
                <a:gs pos="0">
                  <a:srgbClr val="6600CC"/>
                </a:gs>
                <a:gs pos="50000">
                  <a:srgbClr val="9933FF"/>
                </a:gs>
                <a:gs pos="100000">
                  <a:srgbClr val="6600CC"/>
                </a:gs>
              </a:gsLst>
              <a:lin ang="0" scaled="1"/>
            </a:gradFill>
            <a:ln>
              <a:solidFill>
                <a:schemeClr val="bg2"/>
              </a:solidFill>
            </a:ln>
          </c:spPr>
          <c:invertIfNegative val="0"/>
          <c:cat>
            <c:strRef>
              <c:f>Sheet1!$B$1:$D$1</c:f>
              <c:strCache>
                <c:ptCount val="3"/>
                <c:pt idx="0">
                  <c:v>Europe</c:v>
                </c:pt>
                <c:pt idx="1">
                  <c:v>North America</c:v>
                </c:pt>
                <c:pt idx="2">
                  <c:v>Other</c:v>
                </c:pt>
              </c:strCache>
            </c:strRef>
          </c:cat>
          <c:val>
            <c:numRef>
              <c:f>Sheet1!$B$6:$D$6</c:f>
              <c:numCache>
                <c:formatCode>General</c:formatCode>
                <c:ptCount val="3"/>
                <c:pt idx="0">
                  <c:v>104</c:v>
                </c:pt>
                <c:pt idx="1">
                  <c:v>43</c:v>
                </c:pt>
                <c:pt idx="2">
                  <c:v>16</c:v>
                </c:pt>
              </c:numCache>
            </c:numRef>
          </c:val>
          <c:extLst>
            <c:ext xmlns:c16="http://schemas.microsoft.com/office/drawing/2014/chart" uri="{C3380CC4-5D6E-409C-BE32-E72D297353CC}">
              <c16:uniqueId val="{00000004-DC11-46D4-940E-53C3D837BF45}"/>
            </c:ext>
          </c:extLst>
        </c:ser>
        <c:ser>
          <c:idx val="5"/>
          <c:order val="5"/>
          <c:tx>
            <c:strRef>
              <c:f>Sheet1!$A$7</c:f>
              <c:strCache>
                <c:ptCount val="1"/>
                <c:pt idx="0">
                  <c:v>60+</c:v>
                </c:pt>
              </c:strCache>
            </c:strRef>
          </c:tx>
          <c:spPr>
            <a:gradFill flip="none" rotWithShape="1">
              <a:gsLst>
                <a:gs pos="0">
                  <a:srgbClr val="CC6600"/>
                </a:gs>
                <a:gs pos="50000">
                  <a:srgbClr val="FF9900"/>
                </a:gs>
                <a:gs pos="100000">
                  <a:srgbClr val="CC6600"/>
                </a:gs>
              </a:gsLst>
              <a:lin ang="0" scaled="1"/>
              <a:tileRect/>
            </a:gradFill>
            <a:ln>
              <a:solidFill>
                <a:srgbClr val="000000"/>
              </a:solidFill>
            </a:ln>
          </c:spPr>
          <c:invertIfNegative val="0"/>
          <c:cat>
            <c:strRef>
              <c:f>Sheet1!$B$1:$D$1</c:f>
              <c:strCache>
                <c:ptCount val="3"/>
                <c:pt idx="0">
                  <c:v>Europe</c:v>
                </c:pt>
                <c:pt idx="1">
                  <c:v>North America</c:v>
                </c:pt>
                <c:pt idx="2">
                  <c:v>Other</c:v>
                </c:pt>
              </c:strCache>
            </c:strRef>
          </c:cat>
          <c:val>
            <c:numRef>
              <c:f>Sheet1!$B$7:$D$7</c:f>
              <c:numCache>
                <c:formatCode>General</c:formatCode>
                <c:ptCount val="3"/>
                <c:pt idx="0">
                  <c:v>12</c:v>
                </c:pt>
                <c:pt idx="1">
                  <c:v>5</c:v>
                </c:pt>
                <c:pt idx="2">
                  <c:v>3</c:v>
                </c:pt>
              </c:numCache>
            </c:numRef>
          </c:val>
          <c:extLst>
            <c:ext xmlns:c16="http://schemas.microsoft.com/office/drawing/2014/chart" uri="{C3380CC4-5D6E-409C-BE32-E72D297353CC}">
              <c16:uniqueId val="{00000005-DC11-46D4-940E-53C3D837BF45}"/>
            </c:ext>
          </c:extLst>
        </c:ser>
        <c:dLbls>
          <c:showLegendKey val="0"/>
          <c:showVal val="0"/>
          <c:showCatName val="0"/>
          <c:showSerName val="0"/>
          <c:showPercent val="0"/>
          <c:showBubbleSize val="0"/>
        </c:dLbls>
        <c:gapWidth val="45"/>
        <c:overlap val="100"/>
        <c:axId val="755324568"/>
        <c:axId val="755324960"/>
      </c:barChart>
      <c:catAx>
        <c:axId val="755324568"/>
        <c:scaling>
          <c:orientation val="minMax"/>
        </c:scaling>
        <c:delete val="0"/>
        <c:axPos val="b"/>
        <c:numFmt formatCode="General" sourceLinked="0"/>
        <c:majorTickMark val="out"/>
        <c:minorTickMark val="none"/>
        <c:tickLblPos val="nextTo"/>
        <c:spPr>
          <a:ln>
            <a:solidFill>
              <a:schemeClr val="bg2"/>
            </a:solidFill>
          </a:ln>
        </c:spPr>
        <c:txPr>
          <a:bodyPr/>
          <a:lstStyle/>
          <a:p>
            <a:pPr>
              <a:defRPr sz="1500" b="1">
                <a:solidFill>
                  <a:schemeClr val="bg2"/>
                </a:solidFill>
              </a:defRPr>
            </a:pPr>
            <a:endParaRPr lang="en-US"/>
          </a:p>
        </c:txPr>
        <c:crossAx val="755324960"/>
        <c:crosses val="autoZero"/>
        <c:auto val="1"/>
        <c:lblAlgn val="ctr"/>
        <c:lblOffset val="100"/>
        <c:noMultiLvlLbl val="0"/>
      </c:catAx>
      <c:valAx>
        <c:axId val="755324960"/>
        <c:scaling>
          <c:orientation val="minMax"/>
        </c:scaling>
        <c:delete val="0"/>
        <c:axPos val="l"/>
        <c:majorGridlines>
          <c:spPr>
            <a:ln w="6350">
              <a:solidFill>
                <a:schemeClr val="bg2"/>
              </a:solidFill>
              <a:prstDash val="sysDash"/>
            </a:ln>
          </c:spPr>
        </c:majorGridlines>
        <c:title>
          <c:tx>
            <c:rich>
              <a:bodyPr rot="-5400000" vert="horz"/>
              <a:lstStyle/>
              <a:p>
                <a:pPr>
                  <a:defRPr sz="1700">
                    <a:solidFill>
                      <a:schemeClr val="bg2"/>
                    </a:solidFill>
                  </a:defRPr>
                </a:pPr>
                <a:r>
                  <a:rPr lang="en-US" sz="1700" dirty="0" smtClean="0">
                    <a:solidFill>
                      <a:schemeClr val="bg2"/>
                    </a:solidFill>
                  </a:rPr>
                  <a:t>% of Donors</a:t>
                </a:r>
                <a:endParaRPr lang="en-US" sz="1700" dirty="0">
                  <a:solidFill>
                    <a:schemeClr val="bg2"/>
                  </a:solidFill>
                </a:endParaRPr>
              </a:p>
            </c:rich>
          </c:tx>
          <c:layout>
            <c:manualLayout>
              <c:xMode val="edge"/>
              <c:yMode val="edge"/>
              <c:x val="6.6714182278939228E-4"/>
              <c:y val="0.34301160597112856"/>
            </c:manualLayout>
          </c:layout>
          <c:overlay val="0"/>
        </c:title>
        <c:numFmt formatCode="0%" sourceLinked="1"/>
        <c:majorTickMark val="out"/>
        <c:minorTickMark val="none"/>
        <c:tickLblPos val="nextTo"/>
        <c:spPr>
          <a:ln>
            <a:solidFill>
              <a:schemeClr val="bg2"/>
            </a:solidFill>
          </a:ln>
        </c:spPr>
        <c:txPr>
          <a:bodyPr/>
          <a:lstStyle/>
          <a:p>
            <a:pPr>
              <a:defRPr sz="1500" b="1">
                <a:solidFill>
                  <a:schemeClr val="bg2"/>
                </a:solidFill>
              </a:defRPr>
            </a:pPr>
            <a:endParaRPr lang="en-US"/>
          </a:p>
        </c:txPr>
        <c:crossAx val="755324568"/>
        <c:crosses val="autoZero"/>
        <c:crossBetween val="between"/>
        <c:majorUnit val="0.2"/>
      </c:valAx>
      <c:spPr>
        <a:noFill/>
        <a:ln w="12700">
          <a:solidFill>
            <a:schemeClr val="bg2"/>
          </a:solidFill>
        </a:ln>
      </c:spPr>
    </c:plotArea>
    <c:legend>
      <c:legendPos val="t"/>
      <c:layout>
        <c:manualLayout>
          <c:xMode val="edge"/>
          <c:yMode val="edge"/>
          <c:x val="0.1092039236620846"/>
          <c:y val="1.5625E-2"/>
          <c:w val="0.8552074158103119"/>
          <c:h val="7.7063238188976924E-2"/>
        </c:manualLayout>
      </c:layout>
      <c:overlay val="0"/>
      <c:spPr>
        <a:noFill/>
        <a:ln w="12700">
          <a:solidFill>
            <a:schemeClr val="bg2"/>
          </a:solidFill>
        </a:ln>
      </c:spPr>
      <c:txPr>
        <a:bodyPr/>
        <a:lstStyle/>
        <a:p>
          <a:pPr>
            <a:defRPr sz="1500" b="1">
              <a:solidFill>
                <a:schemeClr val="bg2"/>
              </a:solidFill>
            </a:defRPr>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drawings/drawing1.xml><?xml version="1.0" encoding="utf-8"?>
<c:userShapes xmlns:c="http://schemas.openxmlformats.org/drawingml/2006/chart">
  <cdr:relSizeAnchor xmlns:cdr="http://schemas.openxmlformats.org/drawingml/2006/chartDrawing">
    <cdr:from>
      <cdr:x>0</cdr:x>
      <cdr:y>0</cdr:y>
    </cdr:from>
    <cdr:to>
      <cdr:x>0.09565</cdr:x>
      <cdr:y>0.84375</cdr:y>
    </cdr:to>
    <cdr:sp macro="" textlink="">
      <cdr:nvSpPr>
        <cdr:cNvPr id="3" name="TextBox 2"/>
        <cdr:cNvSpPr txBox="1"/>
      </cdr:nvSpPr>
      <cdr:spPr>
        <a:xfrm xmlns:a="http://schemas.openxmlformats.org/drawingml/2006/main">
          <a:off x="0" y="0"/>
          <a:ext cx="838200" cy="4114800"/>
        </a:xfrm>
        <a:prstGeom xmlns:a="http://schemas.openxmlformats.org/drawingml/2006/main" prst="rect">
          <a:avLst/>
        </a:prstGeom>
      </cdr:spPr>
      <cdr:txBody>
        <a:bodyPr xmlns:a="http://schemas.openxmlformats.org/drawingml/2006/main" vertOverflow="clip" vert="vert270" wrap="square" rtlCol="0"/>
        <a:lstStyle xmlns:a="http://schemas.openxmlformats.org/drawingml/2006/main"/>
        <a:p xmlns:a="http://schemas.openxmlformats.org/drawingml/2006/main">
          <a:pPr algn="ctr" rtl="0"/>
          <a:r>
            <a:rPr lang="en-US" sz="1700" b="1" i="0" baseline="0" dirty="0" smtClean="0">
              <a:solidFill>
                <a:schemeClr val="bg2"/>
              </a:solidFill>
            </a:rPr>
            <a:t>Freedom from Severe Renal Dysfunction</a:t>
          </a:r>
          <a:r>
            <a:rPr lang="en-US" sz="1700" b="1" i="0" dirty="0" smtClean="0">
              <a:solidFill>
                <a:schemeClr val="bg2"/>
              </a:solidFill>
            </a:rPr>
            <a:t> (%)</a:t>
          </a:r>
          <a:endParaRPr lang="en-US" sz="1700" b="1" i="0" baseline="0" dirty="0" smtClean="0">
            <a:solidFill>
              <a:schemeClr val="bg2"/>
            </a:solidFill>
          </a:endParaRPr>
        </a:p>
        <a:p xmlns:a="http://schemas.openxmlformats.org/drawingml/2006/main">
          <a:endParaRPr lang="en-US" sz="1100" dirty="0">
            <a:solidFill>
              <a:schemeClr val="bg2"/>
            </a:solidFill>
          </a:endParaRPr>
        </a:p>
      </cdr:txBody>
    </cdr:sp>
  </cdr:relSizeAnchor>
  <cdr:relSizeAnchor xmlns:cdr="http://schemas.openxmlformats.org/drawingml/2006/chartDrawing">
    <cdr:from>
      <cdr:x>0.12389</cdr:x>
      <cdr:y>0.70313</cdr:y>
    </cdr:from>
    <cdr:to>
      <cdr:x>0.67257</cdr:x>
      <cdr:y>0.82812</cdr:y>
    </cdr:to>
    <cdr:sp macro="" textlink="">
      <cdr:nvSpPr>
        <cdr:cNvPr id="4" name="TextBox 3"/>
        <cdr:cNvSpPr txBox="1"/>
      </cdr:nvSpPr>
      <cdr:spPr>
        <a:xfrm xmlns:a="http://schemas.openxmlformats.org/drawingml/2006/main">
          <a:off x="1066800" y="3429000"/>
          <a:ext cx="4724464" cy="609576"/>
        </a:xfrm>
        <a:prstGeom xmlns:a="http://schemas.openxmlformats.org/drawingml/2006/main" prst="rect">
          <a:avLst/>
        </a:prstGeom>
        <a:noFill xmlns:a="http://schemas.openxmlformats.org/drawingml/2006/main"/>
        <a:ln xmlns:a="http://schemas.openxmlformats.org/drawingml/2006/main">
          <a:solidFill>
            <a:schemeClr val="bg2"/>
          </a:solidFill>
        </a:ln>
      </cdr:spPr>
      <cdr:txBody>
        <a:bodyPr xmlns:a="http://schemas.openxmlformats.org/drawingml/2006/main" vertOverflow="clip" wrap="square" rtlCol="0"/>
        <a:lstStyle xmlns:a="http://schemas.openxmlformats.org/drawingml/2006/main"/>
        <a:p xmlns:a="http://schemas.openxmlformats.org/drawingml/2006/main">
          <a:r>
            <a:rPr lang="en-US" sz="1500" b="1" dirty="0">
              <a:solidFill>
                <a:schemeClr val="bg2"/>
              </a:solidFill>
            </a:rPr>
            <a:t>*Severe renal dysfunction = Creatinine &gt; 2.5 mg/dl (221 μmol/L), dialysis or renal transplant</a:t>
          </a:r>
        </a:p>
      </cdr:txBody>
    </cdr:sp>
  </cdr:relSizeAnchor>
</c:userShape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CDB252C-2B20-4579-B4F5-6B70C5EC6897}" type="datetimeFigureOut">
              <a:rPr lang="en-US" smtClean="0"/>
              <a:pPr/>
              <a:t>10/15/2018</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D3FF3A6-B03F-4710-AAA0-E3CB014C4A59}" type="slidenum">
              <a:rPr lang="en-US" smtClean="0"/>
              <a:pPr/>
              <a:t>‹#›</a:t>
            </a:fld>
            <a:endParaRPr lang="en-US" dirty="0"/>
          </a:p>
        </p:txBody>
      </p:sp>
    </p:spTree>
    <p:extLst>
      <p:ext uri="{BB962C8B-B14F-4D97-AF65-F5344CB8AC3E}">
        <p14:creationId xmlns:p14="http://schemas.microsoft.com/office/powerpoint/2010/main" val="97009615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D3FF3A6-B03F-4710-AAA0-E3CB014C4A59}" type="slidenum">
              <a:rPr lang="en-US" smtClean="0"/>
              <a:pPr/>
              <a:t>1</a:t>
            </a:fld>
            <a:endParaRPr lang="en-US" dirty="0"/>
          </a:p>
        </p:txBody>
      </p:sp>
    </p:spTree>
    <p:extLst>
      <p:ext uri="{BB962C8B-B14F-4D97-AF65-F5344CB8AC3E}">
        <p14:creationId xmlns:p14="http://schemas.microsoft.com/office/powerpoint/2010/main" val="314814608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D3FF3A6-B03F-4710-AAA0-E3CB014C4A59}" type="slidenum">
              <a:rPr lang="en-US" smtClean="0"/>
              <a:pPr/>
              <a:t>11</a:t>
            </a:fld>
            <a:endParaRPr lang="en-US" dirty="0"/>
          </a:p>
        </p:txBody>
      </p:sp>
    </p:spTree>
    <p:extLst>
      <p:ext uri="{BB962C8B-B14F-4D97-AF65-F5344CB8AC3E}">
        <p14:creationId xmlns:p14="http://schemas.microsoft.com/office/powerpoint/2010/main" val="271577096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D3FF3A6-B03F-4710-AAA0-E3CB014C4A59}" type="slidenum">
              <a:rPr lang="en-US" smtClean="0"/>
              <a:pPr/>
              <a:t>12</a:t>
            </a:fld>
            <a:endParaRPr lang="en-US" dirty="0"/>
          </a:p>
        </p:txBody>
      </p:sp>
    </p:spTree>
    <p:extLst>
      <p:ext uri="{BB962C8B-B14F-4D97-AF65-F5344CB8AC3E}">
        <p14:creationId xmlns:p14="http://schemas.microsoft.com/office/powerpoint/2010/main" val="55776639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NOTE: Transplants with unknown donor ages are excluded from this tabulation.</a:t>
            </a:r>
          </a:p>
          <a:p>
            <a:endParaRPr lang="en-US" dirty="0"/>
          </a:p>
        </p:txBody>
      </p:sp>
      <p:sp>
        <p:nvSpPr>
          <p:cNvPr id="4" name="Slide Number Placeholder 3"/>
          <p:cNvSpPr>
            <a:spLocks noGrp="1"/>
          </p:cNvSpPr>
          <p:nvPr>
            <p:ph type="sldNum" sz="quarter" idx="10"/>
          </p:nvPr>
        </p:nvSpPr>
        <p:spPr/>
        <p:txBody>
          <a:bodyPr/>
          <a:lstStyle/>
          <a:p>
            <a:fld id="{8D3FF3A6-B03F-4710-AAA0-E3CB014C4A59}" type="slidenum">
              <a:rPr lang="en-US" smtClean="0"/>
              <a:pPr/>
              <a:t>13</a:t>
            </a:fld>
            <a:endParaRPr lang="en-US" dirty="0"/>
          </a:p>
        </p:txBody>
      </p:sp>
    </p:spTree>
    <p:extLst>
      <p:ext uri="{BB962C8B-B14F-4D97-AF65-F5344CB8AC3E}">
        <p14:creationId xmlns:p14="http://schemas.microsoft.com/office/powerpoint/2010/main" val="279964255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Survival was calculated using the Kaplan-Meier method, which incorporates information from all transplants for whom any follow-up has been provided.  Since many patients are still alive and some patients have been lost to follow-up, the survival rates are estimates rather than exact rates because the time of death is not known for all patients.  Therefore, 95% confidence limits are provided about the survival rate estimate; the survival rate shown is the best estimate but the true rate will most likely fall within these limits.</a:t>
            </a:r>
          </a:p>
          <a:p>
            <a:endParaRPr lang="en-US"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The median survival is the estimated time point at which 50% of all of the recipients have died.  The conditional median survival is the estimated time point at which 50% of the recipients who survive to at least 1 year have died.  Because the decline in survival is greatest during the first year following transplantation, the conditional survival provides a more realistic expectation of survival time for recipients who survive the early post-transplant period.</a:t>
            </a:r>
          </a:p>
        </p:txBody>
      </p:sp>
      <p:sp>
        <p:nvSpPr>
          <p:cNvPr id="4" name="Slide Number Placeholder 3"/>
          <p:cNvSpPr>
            <a:spLocks noGrp="1"/>
          </p:cNvSpPr>
          <p:nvPr>
            <p:ph type="sldNum" sz="quarter" idx="10"/>
          </p:nvPr>
        </p:nvSpPr>
        <p:spPr/>
        <p:txBody>
          <a:bodyPr/>
          <a:lstStyle/>
          <a:p>
            <a:fld id="{8D3FF3A6-B03F-4710-AAA0-E3CB014C4A59}" type="slidenum">
              <a:rPr lang="en-US" smtClean="0"/>
              <a:pPr/>
              <a:t>15</a:t>
            </a:fld>
            <a:endParaRPr lang="en-US" dirty="0"/>
          </a:p>
        </p:txBody>
      </p:sp>
    </p:spTree>
    <p:extLst>
      <p:ext uri="{BB962C8B-B14F-4D97-AF65-F5344CB8AC3E}">
        <p14:creationId xmlns:p14="http://schemas.microsoft.com/office/powerpoint/2010/main" val="185043023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Survival was calculated using the Kaplan-Meier method, which incorporates information from all transplants for whom any follow-up has been provided.  Since many patients are still alive and some patients have been lost to follow-up, the survival rates are estimates rather than exact rates because the time of death is not known for all patients.  </a:t>
            </a:r>
          </a:p>
          <a:p>
            <a:endParaRPr lang="en-US"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The median survival is the estimated time point at which 50% of all of the recipients have died. The conditional median survival is the estimated time point at which 50% of the recipients who survive to at least 1 year have died.  Because the decline in survival is greatest during the first year following transplantation, the conditional survival provides a more realistic expectation of survival time for recipients who survive the early post-transplant period.</a:t>
            </a:r>
          </a:p>
          <a:p>
            <a:endParaRPr lang="en-US"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Survival rates were compared using the log-rank test statistic. </a:t>
            </a:r>
          </a:p>
        </p:txBody>
      </p:sp>
      <p:sp>
        <p:nvSpPr>
          <p:cNvPr id="4" name="Slide Number Placeholder 3"/>
          <p:cNvSpPr>
            <a:spLocks noGrp="1"/>
          </p:cNvSpPr>
          <p:nvPr>
            <p:ph type="sldNum" sz="quarter" idx="10"/>
          </p:nvPr>
        </p:nvSpPr>
        <p:spPr/>
        <p:txBody>
          <a:bodyPr/>
          <a:lstStyle/>
          <a:p>
            <a:fld id="{8D3FF3A6-B03F-4710-AAA0-E3CB014C4A59}" type="slidenum">
              <a:rPr lang="en-US" smtClean="0"/>
              <a:pPr/>
              <a:t>16</a:t>
            </a:fld>
            <a:endParaRPr lang="en-US" dirty="0"/>
          </a:p>
        </p:txBody>
      </p:sp>
    </p:spTree>
    <p:extLst>
      <p:ext uri="{BB962C8B-B14F-4D97-AF65-F5344CB8AC3E}">
        <p14:creationId xmlns:p14="http://schemas.microsoft.com/office/powerpoint/2010/main" val="363838367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Survival was calculated using the Kaplan-Meier method, which incorporates information from all transplants for whom any follow-up has been provided.  Since many patients are still alive and some patients have been lost to follow-up, the survival rates are estimates rather than exact rates because the time of death is not known for all patients. The median survival is the estimated time point at which 50% of all of the recipients have died.  The conditional median survival is the estimated time point at which 50% of the recipients who survive to at least 1 year have died.  Because the decline in survival is greatest during the first year following transplantation, the conditional survival provides a more realistic expectation of survival time for recipients who survive the early post-transplant period.</a:t>
            </a:r>
          </a:p>
          <a:p>
            <a:endParaRPr lang="en-US"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Survival rates were compared using the log-rank test statistic. </a:t>
            </a:r>
            <a:r>
              <a:rPr lang="en-US" sz="1200" kern="1200" baseline="0" dirty="0" smtClean="0">
                <a:solidFill>
                  <a:schemeClr val="tx1"/>
                </a:solidFill>
                <a:latin typeface="+mn-lt"/>
                <a:ea typeface="+mn-ea"/>
                <a:cs typeface="+mn-cs"/>
              </a:rPr>
              <a:t>Adjustments for multiple comparisons were done using Scheffe’s method.</a:t>
            </a:r>
            <a:endParaRPr lang="en-US" sz="1200" kern="1200" dirty="0" smtClean="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8D3FF3A6-B03F-4710-AAA0-E3CB014C4A59}" type="slidenum">
              <a:rPr lang="en-US" smtClean="0"/>
              <a:pPr/>
              <a:t>17</a:t>
            </a:fld>
            <a:endParaRPr lang="en-US" dirty="0"/>
          </a:p>
        </p:txBody>
      </p:sp>
    </p:spTree>
    <p:extLst>
      <p:ext uri="{BB962C8B-B14F-4D97-AF65-F5344CB8AC3E}">
        <p14:creationId xmlns:p14="http://schemas.microsoft.com/office/powerpoint/2010/main" val="15088646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Survival was calculated using the Kaplan-Meier method, which incorporates information from all transplants for whom any follow-up has been provided.  Since many patients are still alive and some patients have been lost to follow-up, the survival rates are estimates rather than exact rates because the time of death is not known for all patients. The median survival is the estimated time point at which 50% of all of the recipients have died.</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Survival rates were compared using the log-rank test statistic. </a:t>
            </a:r>
            <a:r>
              <a:rPr lang="en-US" sz="1200" kern="1200" baseline="0" dirty="0" smtClean="0">
                <a:solidFill>
                  <a:schemeClr val="tx1"/>
                </a:solidFill>
                <a:latin typeface="+mn-lt"/>
                <a:ea typeface="+mn-ea"/>
                <a:cs typeface="+mn-cs"/>
              </a:rPr>
              <a:t>Adjustments for multiple comparisons were done using Scheffe’s method. </a:t>
            </a:r>
            <a:r>
              <a:rPr lang="en-US" sz="1200" kern="1200" dirty="0" smtClean="0">
                <a:solidFill>
                  <a:schemeClr val="tx1"/>
                </a:solidFill>
                <a:latin typeface="+mn-lt"/>
                <a:ea typeface="+mn-ea"/>
                <a:cs typeface="+mn-cs"/>
              </a:rPr>
              <a:t>Results of log-rank</a:t>
            </a:r>
            <a:r>
              <a:rPr lang="en-US" sz="1200" kern="1200" baseline="0" dirty="0" smtClean="0">
                <a:solidFill>
                  <a:schemeClr val="tx1"/>
                </a:solidFill>
                <a:latin typeface="+mn-lt"/>
                <a:ea typeface="+mn-ea"/>
                <a:cs typeface="+mn-cs"/>
              </a:rPr>
              <a:t> test should be interpreted with caution when curves cross.</a:t>
            </a:r>
            <a:endParaRPr lang="en-US" sz="1200" kern="120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8D3FF3A6-B03F-4710-AAA0-E3CB014C4A59}" type="slidenum">
              <a:rPr lang="en-US" smtClean="0"/>
              <a:pPr/>
              <a:t>18</a:t>
            </a:fld>
            <a:endParaRPr lang="en-US" dirty="0"/>
          </a:p>
        </p:txBody>
      </p:sp>
    </p:spTree>
    <p:extLst>
      <p:ext uri="{BB962C8B-B14F-4D97-AF65-F5344CB8AC3E}">
        <p14:creationId xmlns:p14="http://schemas.microsoft.com/office/powerpoint/2010/main" val="127264930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Survival was calculated using the Kaplan-Meier method, which incorporates information from all transplants for whom any follow-up has been provided.  Since many patients are still alive and some patients have been lost to follow-up, the survival rates are estimates rather than exact rates because the time of death is not known for all patients. The median survival is the estimated time point at which 50% of all of the recipients have died.</a:t>
            </a:r>
          </a:p>
          <a:p>
            <a:endParaRPr lang="en-US" sz="1200" kern="120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Survival rates were compared using the log-rank test statistic. </a:t>
            </a:r>
            <a:r>
              <a:rPr lang="en-US" sz="1200" kern="1200" baseline="0" dirty="0" smtClean="0">
                <a:solidFill>
                  <a:schemeClr val="tx1"/>
                </a:solidFill>
                <a:latin typeface="+mn-lt"/>
                <a:ea typeface="+mn-ea"/>
                <a:cs typeface="+mn-cs"/>
              </a:rPr>
              <a:t>Adjustments for multiple comparisons were done using Scheffe’s method. </a:t>
            </a:r>
            <a:r>
              <a:rPr lang="en-US" sz="1200" kern="1200" dirty="0" smtClean="0">
                <a:solidFill>
                  <a:schemeClr val="tx1"/>
                </a:solidFill>
                <a:latin typeface="+mn-lt"/>
                <a:ea typeface="+mn-ea"/>
                <a:cs typeface="+mn-cs"/>
              </a:rPr>
              <a:t>Results of log-rank</a:t>
            </a:r>
            <a:r>
              <a:rPr lang="en-US" sz="1200" kern="1200" baseline="0" dirty="0" smtClean="0">
                <a:solidFill>
                  <a:schemeClr val="tx1"/>
                </a:solidFill>
                <a:latin typeface="+mn-lt"/>
                <a:ea typeface="+mn-ea"/>
                <a:cs typeface="+mn-cs"/>
              </a:rPr>
              <a:t> test should be interpreted with caution when curves cross.</a:t>
            </a:r>
            <a:endParaRPr lang="en-US" sz="1200" kern="120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latin typeface="+mn-lt"/>
              <a:ea typeface="+mn-ea"/>
              <a:cs typeface="+mn-cs"/>
            </a:endParaRPr>
          </a:p>
          <a:p>
            <a:endParaRPr lang="en-US" sz="1200" kern="1200" dirty="0" smtClean="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8D3FF3A6-B03F-4710-AAA0-E3CB014C4A59}" type="slidenum">
              <a:rPr lang="en-US" smtClean="0"/>
              <a:pPr/>
              <a:t>19</a:t>
            </a:fld>
            <a:endParaRPr lang="en-US" dirty="0"/>
          </a:p>
        </p:txBody>
      </p:sp>
    </p:spTree>
    <p:extLst>
      <p:ext uri="{BB962C8B-B14F-4D97-AF65-F5344CB8AC3E}">
        <p14:creationId xmlns:p14="http://schemas.microsoft.com/office/powerpoint/2010/main" val="63836967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Functional status is collected using Karnofsky score for adult recipients.</a:t>
            </a:r>
          </a:p>
          <a:p>
            <a:endParaRPr lang="en-US"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This figure shows the functional status reported on the 1-year, 2-year and 3-year annual follow-ups.  Because all follow-ups between March 2005 and June 2017 were included, the bars do not include the same patients.</a:t>
            </a:r>
            <a:endParaRPr lang="en-US" sz="1200" kern="120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8D3FF3A6-B03F-4710-AAA0-E3CB014C4A59}" type="slidenum">
              <a:rPr lang="en-US" smtClean="0"/>
              <a:pPr/>
              <a:t>20</a:t>
            </a:fld>
            <a:endParaRPr lang="en-US" dirty="0"/>
          </a:p>
        </p:txBody>
      </p:sp>
    </p:spTree>
    <p:extLst>
      <p:ext uri="{BB962C8B-B14F-4D97-AF65-F5344CB8AC3E}">
        <p14:creationId xmlns:p14="http://schemas.microsoft.com/office/powerpoint/2010/main" val="4039867675"/>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This figure shows the employment status reported on annual follow-ups.  Because all follow-ups between April 1994 and June 2017 were included, the bars do not include the same patients.</a:t>
            </a:r>
            <a:endParaRPr lang="en-US" sz="1200" kern="120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8D3FF3A6-B03F-4710-AAA0-E3CB014C4A59}" type="slidenum">
              <a:rPr lang="en-US" smtClean="0"/>
              <a:pPr/>
              <a:t>21</a:t>
            </a:fld>
            <a:endParaRPr lang="en-US" dirty="0"/>
          </a:p>
        </p:txBody>
      </p:sp>
    </p:spTree>
    <p:extLst>
      <p:ext uri="{BB962C8B-B14F-4D97-AF65-F5344CB8AC3E}">
        <p14:creationId xmlns:p14="http://schemas.microsoft.com/office/powerpoint/2010/main" val="29334578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8D3FF3A6-B03F-4710-AAA0-E3CB014C4A59}" type="slidenum">
              <a:rPr lang="en-US" smtClean="0"/>
              <a:pPr/>
              <a:t>2</a:t>
            </a:fld>
            <a:endParaRPr lang="en-US" dirty="0"/>
          </a:p>
        </p:txBody>
      </p:sp>
    </p:spTree>
    <p:extLst>
      <p:ext uri="{BB962C8B-B14F-4D97-AF65-F5344CB8AC3E}">
        <p14:creationId xmlns:p14="http://schemas.microsoft.com/office/powerpoint/2010/main" val="19284898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This figure shows the employment status reported on the 1-year, 3-year and 5-year annual follow-ups.  Because all follow-ups between April 1994 and June 2017 were included, the bars do not include the same patients.</a:t>
            </a:r>
            <a:endParaRPr lang="en-US" sz="1200" kern="120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8D3FF3A6-B03F-4710-AAA0-E3CB014C4A59}" type="slidenum">
              <a:rPr lang="en-US" smtClean="0"/>
              <a:pPr/>
              <a:t>22</a:t>
            </a:fld>
            <a:endParaRPr lang="en-US" dirty="0"/>
          </a:p>
        </p:txBody>
      </p:sp>
    </p:spTree>
    <p:extLst>
      <p:ext uri="{BB962C8B-B14F-4D97-AF65-F5344CB8AC3E}">
        <p14:creationId xmlns:p14="http://schemas.microsoft.com/office/powerpoint/2010/main" val="3599022939"/>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This figure shows the hospitalizations reported on the 1-year, 3-year and 5-year annual follow-ups, representing the hospitalizations between discharge and 1 year, between the 2-year and 3-year follow-up and between the 4-year and 5-year follow-up, respectively.  Because all follow-ups between April 1994 and June 2017 were included, the bars do not include the same patients.</a:t>
            </a:r>
          </a:p>
        </p:txBody>
      </p:sp>
      <p:sp>
        <p:nvSpPr>
          <p:cNvPr id="4" name="Slide Number Placeholder 3"/>
          <p:cNvSpPr>
            <a:spLocks noGrp="1"/>
          </p:cNvSpPr>
          <p:nvPr>
            <p:ph type="sldNum" sz="quarter" idx="10"/>
          </p:nvPr>
        </p:nvSpPr>
        <p:spPr/>
        <p:txBody>
          <a:bodyPr/>
          <a:lstStyle/>
          <a:p>
            <a:fld id="{8D3FF3A6-B03F-4710-AAA0-E3CB014C4A59}" type="slidenum">
              <a:rPr lang="en-US" smtClean="0"/>
              <a:pPr/>
              <a:t>23</a:t>
            </a:fld>
            <a:endParaRPr lang="en-US" dirty="0"/>
          </a:p>
        </p:txBody>
      </p:sp>
    </p:spTree>
    <p:extLst>
      <p:ext uri="{BB962C8B-B14F-4D97-AF65-F5344CB8AC3E}">
        <p14:creationId xmlns:p14="http://schemas.microsoft.com/office/powerpoint/2010/main" val="1160842466"/>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sz="1200" kern="1200" dirty="0" smtClean="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8D3FF3A6-B03F-4710-AAA0-E3CB014C4A59}" type="slidenum">
              <a:rPr lang="en-US" smtClean="0"/>
              <a:pPr/>
              <a:t>25</a:t>
            </a:fld>
            <a:endParaRPr lang="en-US" dirty="0"/>
          </a:p>
        </p:txBody>
      </p:sp>
    </p:spTree>
    <p:extLst>
      <p:ext uri="{BB962C8B-B14F-4D97-AF65-F5344CB8AC3E}">
        <p14:creationId xmlns:p14="http://schemas.microsoft.com/office/powerpoint/2010/main" val="2636776514"/>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8D3FF3A6-B03F-4710-AAA0-E3CB014C4A59}" type="slidenum">
              <a:rPr lang="en-US" smtClean="0"/>
              <a:pPr/>
              <a:t>26</a:t>
            </a:fld>
            <a:endParaRPr lang="en-US" dirty="0"/>
          </a:p>
        </p:txBody>
      </p:sp>
    </p:spTree>
    <p:extLst>
      <p:ext uri="{BB962C8B-B14F-4D97-AF65-F5344CB8AC3E}">
        <p14:creationId xmlns:p14="http://schemas.microsoft.com/office/powerpoint/2010/main" val="3051727603"/>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sz="1200" kern="120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8D3FF3A6-B03F-4710-AAA0-E3CB014C4A59}" type="slidenum">
              <a:rPr lang="en-US" smtClean="0"/>
              <a:pPr/>
              <a:t>27</a:t>
            </a:fld>
            <a:endParaRPr lang="en-US" dirty="0"/>
          </a:p>
        </p:txBody>
      </p:sp>
    </p:spTree>
    <p:extLst>
      <p:ext uri="{BB962C8B-B14F-4D97-AF65-F5344CB8AC3E}">
        <p14:creationId xmlns:p14="http://schemas.microsoft.com/office/powerpoint/2010/main" val="131665134"/>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This table shows the percentage of patients experiencing various morbidities as reported on the 1-year annual follow-up form and within 5 years following transplantation. The percentages are based on patients with known responses.  To reduce bias, only patients with responses reported on every follow-up through the 5-year annual follow-up were included in the 5-year analysis.  Because the outcomes are reported to be unknown at different rates the number with known responses for each outcome are also provided</a:t>
            </a:r>
            <a:endParaRPr lang="en-US" sz="1200" kern="120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8D3FF3A6-B03F-4710-AAA0-E3CB014C4A59}" type="slidenum">
              <a:rPr lang="en-US" smtClean="0"/>
              <a:pPr/>
              <a:t>29</a:t>
            </a:fld>
            <a:endParaRPr lang="en-US" dirty="0"/>
          </a:p>
        </p:txBody>
      </p:sp>
    </p:spTree>
    <p:extLst>
      <p:ext uri="{BB962C8B-B14F-4D97-AF65-F5344CB8AC3E}">
        <p14:creationId xmlns:p14="http://schemas.microsoft.com/office/powerpoint/2010/main" val="740957877"/>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effectLst/>
                <a:latin typeface="+mn-lt"/>
                <a:ea typeface="+mn-ea"/>
                <a:cs typeface="+mn-cs"/>
              </a:rPr>
              <a:t>Freedom from </a:t>
            </a:r>
            <a:r>
              <a:rPr lang="en-US" sz="1200" kern="1200" dirty="0" smtClean="0">
                <a:solidFill>
                  <a:schemeClr val="tx1"/>
                </a:solidFill>
                <a:latin typeface="+mn-lt"/>
                <a:ea typeface="+mn-ea"/>
                <a:cs typeface="+mn-cs"/>
              </a:rPr>
              <a:t>CAV and BOS rates were computed using the Kaplan-Meier method.</a:t>
            </a:r>
          </a:p>
          <a:p>
            <a:endParaRPr lang="en-US"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The development of CAV and bronchiolitis obliterans is reported on annual follow-ups; a date of diagnosis is not provided. </a:t>
            </a:r>
            <a:r>
              <a:rPr lang="en-US" sz="1200" kern="1200" dirty="0" smtClean="0">
                <a:solidFill>
                  <a:schemeClr val="tx1"/>
                </a:solidFill>
                <a:effectLst/>
                <a:latin typeface="+mn-lt"/>
                <a:ea typeface="+mn-ea"/>
                <a:cs typeface="+mn-cs"/>
              </a:rPr>
              <a:t>For this figure the midpoint between the date of previous follow-up (when event had not occurred) and the date of follow-up when the event was reported was used as the date of occurrence. </a:t>
            </a:r>
            <a:r>
              <a:rPr lang="en-US" sz="1200" kern="1200" dirty="0" smtClean="0">
                <a:solidFill>
                  <a:schemeClr val="tx1"/>
                </a:solidFill>
                <a:latin typeface="+mn-lt"/>
                <a:ea typeface="+mn-ea"/>
                <a:cs typeface="+mn-cs"/>
              </a:rPr>
              <a:t>Patients were included in the analysis until an unknown response for CAV was reported.  Therefore, the rates seen here may differ from those reported in the cumulative prevalence slide which is based on only those patients with known responses for CAV at all follow-up time points.</a:t>
            </a:r>
          </a:p>
        </p:txBody>
      </p:sp>
      <p:sp>
        <p:nvSpPr>
          <p:cNvPr id="4" name="Slide Number Placeholder 3"/>
          <p:cNvSpPr>
            <a:spLocks noGrp="1"/>
          </p:cNvSpPr>
          <p:nvPr>
            <p:ph type="sldNum" sz="quarter" idx="10"/>
          </p:nvPr>
        </p:nvSpPr>
        <p:spPr/>
        <p:txBody>
          <a:bodyPr/>
          <a:lstStyle/>
          <a:p>
            <a:fld id="{8D3FF3A6-B03F-4710-AAA0-E3CB014C4A59}" type="slidenum">
              <a:rPr lang="en-US" smtClean="0"/>
              <a:pPr/>
              <a:t>30</a:t>
            </a:fld>
            <a:endParaRPr lang="en-US" dirty="0"/>
          </a:p>
        </p:txBody>
      </p:sp>
    </p:spTree>
    <p:extLst>
      <p:ext uri="{BB962C8B-B14F-4D97-AF65-F5344CB8AC3E}">
        <p14:creationId xmlns:p14="http://schemas.microsoft.com/office/powerpoint/2010/main" val="3639691461"/>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effectLst/>
                <a:latin typeface="+mn-lt"/>
                <a:ea typeface="+mn-ea"/>
                <a:cs typeface="+mn-cs"/>
              </a:rPr>
              <a:t>Freedom from s</a:t>
            </a:r>
            <a:r>
              <a:rPr lang="en-US" sz="1200" kern="1200" dirty="0" smtClean="0">
                <a:solidFill>
                  <a:schemeClr val="tx1"/>
                </a:solidFill>
                <a:latin typeface="+mn-lt"/>
                <a:ea typeface="+mn-ea"/>
                <a:cs typeface="+mn-cs"/>
              </a:rPr>
              <a:t>evere renal dysfunction rates were computed using the Kaplan-Meier method.</a:t>
            </a:r>
          </a:p>
          <a:p>
            <a:endParaRPr lang="en-US"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The development of severe renal dysfunction is reported on annual follow-ups; a date of diagnosis is not provided. </a:t>
            </a:r>
            <a:r>
              <a:rPr lang="en-US" sz="1200" kern="1200" dirty="0" smtClean="0">
                <a:solidFill>
                  <a:schemeClr val="tx1"/>
                </a:solidFill>
                <a:effectLst/>
                <a:latin typeface="+mn-lt"/>
                <a:ea typeface="+mn-ea"/>
                <a:cs typeface="+mn-cs"/>
              </a:rPr>
              <a:t>For this figure the midpoint between the date of previous follow-up (when event had not occurred) and the date of follow-up when the event was reported was used as the date of occurrence.</a:t>
            </a:r>
            <a:r>
              <a:rPr lang="en-US" sz="1200" kern="1200" dirty="0" smtClean="0">
                <a:solidFill>
                  <a:schemeClr val="tx1"/>
                </a:solidFill>
                <a:latin typeface="+mn-lt"/>
                <a:ea typeface="+mn-ea"/>
                <a:cs typeface="+mn-cs"/>
              </a:rPr>
              <a:t> Patients were included in the analysis until an unknown response for severe renal dysfunction was reported.  Therefore, the rates seen here may differ from those reported in the cumulative prevalence slide which is based on only those patients with known responses for severe renal dysfunction at all follow-up time points.</a:t>
            </a:r>
          </a:p>
          <a:p>
            <a:endParaRPr lang="en-US" sz="1200" kern="120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8D3FF3A6-B03F-4710-AAA0-E3CB014C4A59}" type="slidenum">
              <a:rPr lang="en-US" smtClean="0"/>
              <a:pPr/>
              <a:t>31</a:t>
            </a:fld>
            <a:endParaRPr lang="en-US" dirty="0"/>
          </a:p>
        </p:txBody>
      </p:sp>
    </p:spTree>
    <p:extLst>
      <p:ext uri="{BB962C8B-B14F-4D97-AF65-F5344CB8AC3E}">
        <p14:creationId xmlns:p14="http://schemas.microsoft.com/office/powerpoint/2010/main" val="3270678740"/>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This table shows the percentage of patients with malignancies reported within 1 year, within 5 years and within 10 years following transplantation. The percentages are based on patients with known responses.  To reduce bias, only patients with responses reported on every follow-up through the 5-year (or 10-year) annual follow-up were included in the “5-Year Survivors” (or “10-Year Survivors”) column.</a:t>
            </a:r>
            <a:endParaRPr lang="en-US" sz="1200" kern="120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8D3FF3A6-B03F-4710-AAA0-E3CB014C4A59}" type="slidenum">
              <a:rPr lang="en-US" smtClean="0"/>
              <a:pPr/>
              <a:t>32</a:t>
            </a:fld>
            <a:endParaRPr lang="en-US" dirty="0"/>
          </a:p>
        </p:txBody>
      </p:sp>
    </p:spTree>
    <p:extLst>
      <p:ext uri="{BB962C8B-B14F-4D97-AF65-F5344CB8AC3E}">
        <p14:creationId xmlns:p14="http://schemas.microsoft.com/office/powerpoint/2010/main" val="1517361890"/>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effectLst/>
                <a:latin typeface="+mn-lt"/>
                <a:ea typeface="+mn-ea"/>
                <a:cs typeface="+mn-cs"/>
              </a:rPr>
              <a:t>Freedom from </a:t>
            </a:r>
            <a:r>
              <a:rPr lang="en-US" sz="1200" kern="1200" dirty="0" smtClean="0">
                <a:solidFill>
                  <a:schemeClr val="tx1"/>
                </a:solidFill>
                <a:latin typeface="+mn-lt"/>
                <a:ea typeface="+mn-ea"/>
                <a:cs typeface="+mn-cs"/>
              </a:rPr>
              <a:t>Malignancy rates were computed using the Kaplan-Meier method.</a:t>
            </a:r>
          </a:p>
          <a:p>
            <a:endParaRPr lang="en-US"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When available</a:t>
            </a:r>
            <a:r>
              <a:rPr lang="en-US" sz="1200" kern="1200" baseline="0" dirty="0" smtClean="0">
                <a:solidFill>
                  <a:schemeClr val="tx1"/>
                </a:solidFill>
                <a:latin typeface="+mn-lt"/>
                <a:ea typeface="+mn-ea"/>
                <a:cs typeface="+mn-cs"/>
              </a:rPr>
              <a:t>, diagnosis date is used. Otherwise </a:t>
            </a:r>
            <a:r>
              <a:rPr lang="en-US" sz="1200" kern="1200" dirty="0" smtClean="0">
                <a:solidFill>
                  <a:schemeClr val="tx1"/>
                </a:solidFill>
                <a:effectLst/>
                <a:latin typeface="+mn-lt"/>
                <a:ea typeface="+mn-ea"/>
                <a:cs typeface="+mn-cs"/>
              </a:rPr>
              <a:t>the midpoint between the date of previous follow-up (when event had not occurred) and the date of follow-up when the event was reported was used as the date of occurrence.</a:t>
            </a:r>
            <a:r>
              <a:rPr lang="en-US" sz="1200" kern="1200" dirty="0" smtClean="0">
                <a:solidFill>
                  <a:schemeClr val="tx1"/>
                </a:solidFill>
                <a:latin typeface="+mn-lt"/>
                <a:ea typeface="+mn-ea"/>
                <a:cs typeface="+mn-cs"/>
              </a:rPr>
              <a:t> Patients were included in the analysis until an unknown response for malignancy was reported.  Therefore, the rates seen here may differ from those reported in the cumulative prevalence slide which is based on only those patients with known responses for malignancy at all follow-up time points.</a:t>
            </a:r>
            <a:endParaRPr lang="en-US" sz="1200" kern="120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8D3FF3A6-B03F-4710-AAA0-E3CB014C4A59}" type="slidenum">
              <a:rPr lang="en-US" smtClean="0"/>
              <a:pPr/>
              <a:t>33</a:t>
            </a:fld>
            <a:endParaRPr lang="en-US" dirty="0"/>
          </a:p>
        </p:txBody>
      </p:sp>
    </p:spTree>
    <p:extLst>
      <p:ext uri="{BB962C8B-B14F-4D97-AF65-F5344CB8AC3E}">
        <p14:creationId xmlns:p14="http://schemas.microsoft.com/office/powerpoint/2010/main" val="166331375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D3FF3A6-B03F-4710-AAA0-E3CB014C4A59}" type="slidenum">
              <a:rPr lang="en-US" smtClean="0"/>
              <a:pPr/>
              <a:t>4</a:t>
            </a:fld>
            <a:endParaRPr lang="en-US" dirty="0"/>
          </a:p>
        </p:txBody>
      </p:sp>
    </p:spTree>
    <p:extLst>
      <p:ext uri="{BB962C8B-B14F-4D97-AF65-F5344CB8AC3E}">
        <p14:creationId xmlns:p14="http://schemas.microsoft.com/office/powerpoint/2010/main" val="164531414"/>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Only known causes of death are included in the tabulation.</a:t>
            </a:r>
            <a:endParaRPr lang="en-US" sz="1200" kern="120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8D3FF3A6-B03F-4710-AAA0-E3CB014C4A59}" type="slidenum">
              <a:rPr lang="en-US" smtClean="0"/>
              <a:pPr/>
              <a:t>34</a:t>
            </a:fld>
            <a:endParaRPr lang="en-US" dirty="0"/>
          </a:p>
        </p:txBody>
      </p:sp>
    </p:spTree>
    <p:extLst>
      <p:ext uri="{BB962C8B-B14F-4D97-AF65-F5344CB8AC3E}">
        <p14:creationId xmlns:p14="http://schemas.microsoft.com/office/powerpoint/2010/main" val="3739048196"/>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Only known causes of death are included in the tabulation.</a:t>
            </a:r>
            <a:endParaRPr lang="en-US" sz="1200" kern="120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8D3FF3A6-B03F-4710-AAA0-E3CB014C4A59}" type="slidenum">
              <a:rPr lang="en-US" smtClean="0"/>
              <a:pPr/>
              <a:t>35</a:t>
            </a:fld>
            <a:endParaRPr lang="en-US" dirty="0"/>
          </a:p>
        </p:txBody>
      </p:sp>
    </p:spTree>
    <p:extLst>
      <p:ext uri="{BB962C8B-B14F-4D97-AF65-F5344CB8AC3E}">
        <p14:creationId xmlns:p14="http://schemas.microsoft.com/office/powerpoint/2010/main" val="2671439305"/>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Analysis excludes living donor transplants unless specifically stated otherwise.</a:t>
            </a:r>
          </a:p>
        </p:txBody>
      </p:sp>
      <p:sp>
        <p:nvSpPr>
          <p:cNvPr id="4" name="Slide Number Placeholder 3"/>
          <p:cNvSpPr>
            <a:spLocks noGrp="1"/>
          </p:cNvSpPr>
          <p:nvPr>
            <p:ph type="sldNum" sz="quarter" idx="10"/>
          </p:nvPr>
        </p:nvSpPr>
        <p:spPr/>
        <p:txBody>
          <a:bodyPr/>
          <a:lstStyle/>
          <a:p>
            <a:fld id="{2C4CF527-DB22-4A89-A796-D9BF6FBA4C61}" type="slidenum">
              <a:rPr lang="en-US" smtClean="0"/>
              <a:pPr/>
              <a:t>36</a:t>
            </a:fld>
            <a:endParaRPr lang="en-US" dirty="0"/>
          </a:p>
        </p:txBody>
      </p:sp>
    </p:spTree>
    <p:extLst>
      <p:ext uri="{BB962C8B-B14F-4D97-AF65-F5344CB8AC3E}">
        <p14:creationId xmlns:p14="http://schemas.microsoft.com/office/powerpoint/2010/main" val="4135584165"/>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Multivariable analysis was performed using a proportional hazards model censoring all patients at 1 year. Continuous factors were fit using a restricted cubic spline.</a:t>
            </a:r>
          </a:p>
          <a:p>
            <a:endParaRPr lang="en-US" sz="1200" kern="1200" dirty="0" smtClean="0">
              <a:solidFill>
                <a:schemeClr val="tx1"/>
              </a:solidFill>
              <a:latin typeface="+mn-lt"/>
              <a:ea typeface="+mn-ea"/>
              <a:cs typeface="+mn-cs"/>
            </a:endParaRPr>
          </a:p>
          <a:p>
            <a:endParaRPr lang="en-US" sz="1200" kern="120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8D3FF3A6-B03F-4710-AAA0-E3CB014C4A59}" type="slidenum">
              <a:rPr lang="en-US" smtClean="0"/>
              <a:pPr/>
              <a:t>39</a:t>
            </a:fld>
            <a:endParaRPr lang="en-US" dirty="0"/>
          </a:p>
        </p:txBody>
      </p:sp>
    </p:spTree>
    <p:extLst>
      <p:ext uri="{BB962C8B-B14F-4D97-AF65-F5344CB8AC3E}">
        <p14:creationId xmlns:p14="http://schemas.microsoft.com/office/powerpoint/2010/main" val="232098807"/>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Multivariable analysis was performed using a proportional hazards model censoring all patients at 1 year. Continuous factors were fit using a restricted cubic spline.</a:t>
            </a:r>
          </a:p>
          <a:p>
            <a:endParaRPr lang="en-US" sz="1200" kern="1200" dirty="0" smtClean="0">
              <a:solidFill>
                <a:schemeClr val="tx1"/>
              </a:solidFill>
              <a:latin typeface="+mn-lt"/>
              <a:ea typeface="+mn-ea"/>
              <a:cs typeface="+mn-cs"/>
            </a:endParaRPr>
          </a:p>
          <a:p>
            <a:endParaRPr lang="en-US" sz="1200" kern="120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8D3FF3A6-B03F-4710-AAA0-E3CB014C4A59}" type="slidenum">
              <a:rPr lang="en-US" smtClean="0"/>
              <a:pPr/>
              <a:t>40</a:t>
            </a:fld>
            <a:endParaRPr lang="en-US" dirty="0"/>
          </a:p>
        </p:txBody>
      </p:sp>
    </p:spTree>
    <p:extLst>
      <p:ext uri="{BB962C8B-B14F-4D97-AF65-F5344CB8AC3E}">
        <p14:creationId xmlns:p14="http://schemas.microsoft.com/office/powerpoint/2010/main" val="4280660134"/>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defTabSz="933237">
              <a:defRPr/>
            </a:pPr>
            <a:endParaRPr lang="en-US" dirty="0"/>
          </a:p>
        </p:txBody>
      </p:sp>
      <p:sp>
        <p:nvSpPr>
          <p:cNvPr id="4" name="Slide Number Placeholder 3"/>
          <p:cNvSpPr>
            <a:spLocks noGrp="1"/>
          </p:cNvSpPr>
          <p:nvPr>
            <p:ph type="sldNum" sz="quarter" idx="10"/>
          </p:nvPr>
        </p:nvSpPr>
        <p:spPr/>
        <p:txBody>
          <a:bodyPr/>
          <a:lstStyle/>
          <a:p>
            <a:fld id="{2C4CF527-DB22-4A89-A796-D9BF6FBA4C61}" type="slidenum">
              <a:rPr lang="en-US" smtClean="0"/>
              <a:pPr/>
              <a:t>41</a:t>
            </a:fld>
            <a:endParaRPr lang="en-US" dirty="0"/>
          </a:p>
        </p:txBody>
      </p:sp>
    </p:spTree>
    <p:extLst>
      <p:ext uri="{BB962C8B-B14F-4D97-AF65-F5344CB8AC3E}">
        <p14:creationId xmlns:p14="http://schemas.microsoft.com/office/powerpoint/2010/main" val="3210369454"/>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8D3FF3A6-B03F-4710-AAA0-E3CB014C4A59}" type="slidenum">
              <a:rPr lang="en-US" smtClean="0">
                <a:solidFill>
                  <a:prstClr val="black"/>
                </a:solidFill>
              </a:rPr>
              <a:pPr/>
              <a:t>42</a:t>
            </a:fld>
            <a:endParaRPr lang="en-US" dirty="0">
              <a:solidFill>
                <a:prstClr val="black"/>
              </a:solidFill>
            </a:endParaRPr>
          </a:p>
        </p:txBody>
      </p:sp>
    </p:spTree>
    <p:extLst>
      <p:ext uri="{BB962C8B-B14F-4D97-AF65-F5344CB8AC3E}">
        <p14:creationId xmlns:p14="http://schemas.microsoft.com/office/powerpoint/2010/main" val="3559330666"/>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Comparisons for categorical variables were made using the chi-square statistic. </a:t>
            </a:r>
            <a:r>
              <a:rPr lang="en-US" sz="1200" kern="1200" dirty="0" smtClean="0">
                <a:solidFill>
                  <a:schemeClr val="tx1"/>
                </a:solidFill>
                <a:effectLst/>
                <a:latin typeface="+mn-lt"/>
                <a:ea typeface="+mn-ea"/>
                <a:cs typeface="+mn-cs"/>
              </a:rPr>
              <a:t>When expected cell counts were small, Fisher’s exact test was used instead. </a:t>
            </a:r>
            <a:r>
              <a:rPr lang="en-US" sz="1200" kern="1200" dirty="0" smtClean="0">
                <a:solidFill>
                  <a:schemeClr val="tx1"/>
                </a:solidFill>
                <a:latin typeface="+mn-lt"/>
                <a:ea typeface="+mn-ea"/>
                <a:cs typeface="+mn-cs"/>
              </a:rPr>
              <a:t>Multiple groups were compared using single p-value. </a:t>
            </a:r>
          </a:p>
          <a:p>
            <a:endParaRPr lang="en-US"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Comparisons for continuous variables were made using Kruskal-Wallis test.</a:t>
            </a:r>
          </a:p>
          <a:p>
            <a:endParaRPr lang="en-US"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A significant p-value means that at least one of the groups is different than the others but it doesn’t identify which group it is.</a:t>
            </a:r>
          </a:p>
          <a:p>
            <a:endParaRPr lang="en-US" sz="1200" kern="1200" dirty="0" smtClean="0">
              <a:solidFill>
                <a:schemeClr val="tx1"/>
              </a:solidFill>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i="0" u="none" strike="noStrike" kern="1200" dirty="0" smtClean="0">
                <a:solidFill>
                  <a:schemeClr val="tx1"/>
                </a:solidFill>
                <a:effectLst/>
                <a:latin typeface="+mn-lt"/>
                <a:ea typeface="+mn-ea"/>
                <a:cs typeface="+mn-cs"/>
              </a:rPr>
              <a:t>For diagnosis tabulations, unknown diagnoses were excluded. Status of retransplant tabulation included transplants with unknown diagnosis. Therefore the percent of retransplants may be lower than the percent with diagnosis of retransplant.</a:t>
            </a:r>
          </a:p>
        </p:txBody>
      </p:sp>
      <p:sp>
        <p:nvSpPr>
          <p:cNvPr id="4" name="Slide Number Placeholder 3"/>
          <p:cNvSpPr>
            <a:spLocks noGrp="1"/>
          </p:cNvSpPr>
          <p:nvPr>
            <p:ph type="sldNum" sz="quarter" idx="10"/>
          </p:nvPr>
        </p:nvSpPr>
        <p:spPr/>
        <p:txBody>
          <a:bodyPr/>
          <a:lstStyle/>
          <a:p>
            <a:fld id="{8D3FF3A6-B03F-4710-AAA0-E3CB014C4A59}" type="slidenum">
              <a:rPr lang="en-US" smtClean="0"/>
              <a:pPr/>
              <a:t>43</a:t>
            </a:fld>
            <a:endParaRPr lang="en-US" dirty="0"/>
          </a:p>
        </p:txBody>
      </p:sp>
    </p:spTree>
    <p:extLst>
      <p:ext uri="{BB962C8B-B14F-4D97-AF65-F5344CB8AC3E}">
        <p14:creationId xmlns:p14="http://schemas.microsoft.com/office/powerpoint/2010/main" val="3014703615"/>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Comparisons for categorical variables were made using the chi-square statistic. </a:t>
            </a:r>
            <a:r>
              <a:rPr lang="en-US" sz="1200" kern="1200" dirty="0" smtClean="0">
                <a:solidFill>
                  <a:schemeClr val="tx1"/>
                </a:solidFill>
                <a:effectLst/>
                <a:latin typeface="+mn-lt"/>
                <a:ea typeface="+mn-ea"/>
                <a:cs typeface="+mn-cs"/>
              </a:rPr>
              <a:t>When expected cell counts were small, Fisher’s exact test was used instead. </a:t>
            </a:r>
            <a:r>
              <a:rPr lang="en-US" sz="1200" kern="1200" dirty="0" smtClean="0">
                <a:solidFill>
                  <a:schemeClr val="tx1"/>
                </a:solidFill>
                <a:latin typeface="+mn-lt"/>
                <a:ea typeface="+mn-ea"/>
                <a:cs typeface="+mn-cs"/>
              </a:rPr>
              <a:t>Multiple groups were compared using single p-value. </a:t>
            </a:r>
          </a:p>
          <a:p>
            <a:endParaRPr lang="en-US"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Comparisons for continuous variables were made using Kruskal-Wallis test.</a:t>
            </a:r>
          </a:p>
          <a:p>
            <a:endParaRPr lang="en-US"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A significant p-value means that at least one of the groups is different than the others but it doesn’t identify which group it is.</a:t>
            </a:r>
          </a:p>
          <a:p>
            <a:endParaRPr lang="en-US" sz="1200" kern="1200" dirty="0" smtClean="0">
              <a:solidFill>
                <a:schemeClr val="tx1"/>
              </a:solidFill>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i="0" u="none" strike="noStrike" kern="1200" dirty="0" smtClean="0">
                <a:solidFill>
                  <a:schemeClr val="tx1"/>
                </a:solidFill>
                <a:effectLst/>
                <a:latin typeface="+mn-lt"/>
                <a:ea typeface="+mn-ea"/>
                <a:cs typeface="+mn-cs"/>
              </a:rPr>
              <a:t>For diagnosis tabulations, unknown diagnoses were excluded. Status of retransplant tabulation included transplants with unknown diagnosis. Therefore the percent of retransplants may be lower than the percent with diagnosis of retransplant.</a:t>
            </a:r>
          </a:p>
          <a:p>
            <a:endParaRPr lang="en-US" sz="1200" kern="1200" dirty="0" smtClean="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8D3FF3A6-B03F-4710-AAA0-E3CB014C4A59}" type="slidenum">
              <a:rPr lang="en-US" smtClean="0"/>
              <a:pPr/>
              <a:t>44</a:t>
            </a:fld>
            <a:endParaRPr lang="en-US" dirty="0"/>
          </a:p>
        </p:txBody>
      </p:sp>
    </p:spTree>
    <p:extLst>
      <p:ext uri="{BB962C8B-B14F-4D97-AF65-F5344CB8AC3E}">
        <p14:creationId xmlns:p14="http://schemas.microsoft.com/office/powerpoint/2010/main" val="1666745477"/>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Comparisons for categorical variables were made using the chi-square statistic. </a:t>
            </a:r>
            <a:r>
              <a:rPr lang="en-US" sz="1200" kern="1200" dirty="0" smtClean="0">
                <a:solidFill>
                  <a:schemeClr val="tx1"/>
                </a:solidFill>
                <a:effectLst/>
                <a:latin typeface="+mn-lt"/>
                <a:ea typeface="+mn-ea"/>
                <a:cs typeface="+mn-cs"/>
              </a:rPr>
              <a:t>When expected cell counts were small, Fisher’s exact test was used instead. </a:t>
            </a:r>
            <a:r>
              <a:rPr lang="en-US" sz="1200" kern="1200" dirty="0" smtClean="0">
                <a:solidFill>
                  <a:schemeClr val="tx1"/>
                </a:solidFill>
                <a:latin typeface="+mn-lt"/>
                <a:ea typeface="+mn-ea"/>
                <a:cs typeface="+mn-cs"/>
              </a:rPr>
              <a:t>Multiple groups were compared using single p-value. </a:t>
            </a:r>
          </a:p>
          <a:p>
            <a:endParaRPr lang="en-US"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Comparisons for continuous variables were made using Kruskal-Wallis test.</a:t>
            </a:r>
          </a:p>
          <a:p>
            <a:endParaRPr lang="en-US"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A significant p-value means that at least one of the groups is different than the others but it doesn’t identify which group it is.</a:t>
            </a:r>
          </a:p>
        </p:txBody>
      </p:sp>
      <p:sp>
        <p:nvSpPr>
          <p:cNvPr id="4" name="Slide Number Placeholder 3"/>
          <p:cNvSpPr>
            <a:spLocks noGrp="1"/>
          </p:cNvSpPr>
          <p:nvPr>
            <p:ph type="sldNum" sz="quarter" idx="10"/>
          </p:nvPr>
        </p:nvSpPr>
        <p:spPr/>
        <p:txBody>
          <a:bodyPr/>
          <a:lstStyle/>
          <a:p>
            <a:fld id="{8D3FF3A6-B03F-4710-AAA0-E3CB014C4A59}" type="slidenum">
              <a:rPr lang="en-US" smtClean="0"/>
              <a:pPr/>
              <a:t>45</a:t>
            </a:fld>
            <a:endParaRPr lang="en-US" dirty="0"/>
          </a:p>
        </p:txBody>
      </p:sp>
    </p:spTree>
    <p:extLst>
      <p:ext uri="{BB962C8B-B14F-4D97-AF65-F5344CB8AC3E}">
        <p14:creationId xmlns:p14="http://schemas.microsoft.com/office/powerpoint/2010/main" val="44989022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D3FF3A6-B03F-4710-AAA0-E3CB014C4A59}" type="slidenum">
              <a:rPr lang="en-US" smtClean="0"/>
              <a:pPr/>
              <a:t>5</a:t>
            </a:fld>
            <a:endParaRPr lang="en-US" dirty="0"/>
          </a:p>
        </p:txBody>
      </p:sp>
    </p:spTree>
    <p:extLst>
      <p:ext uri="{BB962C8B-B14F-4D97-AF65-F5344CB8AC3E}">
        <p14:creationId xmlns:p14="http://schemas.microsoft.com/office/powerpoint/2010/main" val="1063320681"/>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D3FF3A6-B03F-4710-AAA0-E3CB014C4A59}" type="slidenum">
              <a:rPr lang="en-US" smtClean="0"/>
              <a:pPr/>
              <a:t>46</a:t>
            </a:fld>
            <a:endParaRPr lang="en-US" dirty="0"/>
          </a:p>
        </p:txBody>
      </p:sp>
    </p:spTree>
    <p:extLst>
      <p:ext uri="{BB962C8B-B14F-4D97-AF65-F5344CB8AC3E}">
        <p14:creationId xmlns:p14="http://schemas.microsoft.com/office/powerpoint/2010/main" val="1328703956"/>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Survival was calculated using the Kaplan-Meier method, which incorporates information from all transplants for whom any follow-up has been provided.  Since many patients are still alive and some patients have been lost to follow-up, the survival rates are estimates rather than exact rates because the time of death is not known for all patients.  </a:t>
            </a:r>
          </a:p>
          <a:p>
            <a:endParaRPr lang="en-US"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Survival rates were compared using the log-rank test statistic. Results of log-rank</a:t>
            </a:r>
            <a:r>
              <a:rPr lang="en-US" sz="1200" kern="1200" baseline="0" dirty="0" smtClean="0">
                <a:solidFill>
                  <a:schemeClr val="tx1"/>
                </a:solidFill>
                <a:latin typeface="+mn-lt"/>
                <a:ea typeface="+mn-ea"/>
                <a:cs typeface="+mn-cs"/>
              </a:rPr>
              <a:t> test should be interpreted with caution when curves cross.</a:t>
            </a:r>
            <a:endParaRPr lang="en-US" sz="1200" kern="1200" dirty="0" smtClean="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8D3FF3A6-B03F-4710-AAA0-E3CB014C4A59}" type="slidenum">
              <a:rPr lang="en-US" smtClean="0"/>
              <a:pPr/>
              <a:t>47</a:t>
            </a:fld>
            <a:endParaRPr lang="en-US" dirty="0"/>
          </a:p>
        </p:txBody>
      </p:sp>
    </p:spTree>
    <p:extLst>
      <p:ext uri="{BB962C8B-B14F-4D97-AF65-F5344CB8AC3E}">
        <p14:creationId xmlns:p14="http://schemas.microsoft.com/office/powerpoint/2010/main" val="2898779446"/>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Only known causes of death are included in the tabulation.</a:t>
            </a:r>
            <a:endParaRPr lang="en-US" sz="1200" kern="120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8D3FF3A6-B03F-4710-AAA0-E3CB014C4A59}" type="slidenum">
              <a:rPr lang="en-US" smtClean="0"/>
              <a:pPr/>
              <a:t>48</a:t>
            </a:fld>
            <a:endParaRPr lang="en-US" dirty="0"/>
          </a:p>
        </p:txBody>
      </p:sp>
    </p:spTree>
    <p:extLst>
      <p:ext uri="{BB962C8B-B14F-4D97-AF65-F5344CB8AC3E}">
        <p14:creationId xmlns:p14="http://schemas.microsoft.com/office/powerpoint/2010/main" val="262766983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D3FF3A6-B03F-4710-AAA0-E3CB014C4A59}" type="slidenum">
              <a:rPr lang="en-US" smtClean="0"/>
              <a:pPr/>
              <a:t>6</a:t>
            </a:fld>
            <a:endParaRPr lang="en-US" dirty="0"/>
          </a:p>
        </p:txBody>
      </p:sp>
    </p:spTree>
    <p:extLst>
      <p:ext uri="{BB962C8B-B14F-4D97-AF65-F5344CB8AC3E}">
        <p14:creationId xmlns:p14="http://schemas.microsoft.com/office/powerpoint/2010/main" val="125075343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D3FF3A6-B03F-4710-AAA0-E3CB014C4A59}" type="slidenum">
              <a:rPr lang="en-US" smtClean="0"/>
              <a:pPr/>
              <a:t>7</a:t>
            </a:fld>
            <a:endParaRPr lang="en-US" dirty="0"/>
          </a:p>
        </p:txBody>
      </p:sp>
    </p:spTree>
    <p:extLst>
      <p:ext uri="{BB962C8B-B14F-4D97-AF65-F5344CB8AC3E}">
        <p14:creationId xmlns:p14="http://schemas.microsoft.com/office/powerpoint/2010/main" val="3393614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D3FF3A6-B03F-4710-AAA0-E3CB014C4A59}" type="slidenum">
              <a:rPr lang="en-US" smtClean="0"/>
              <a:pPr/>
              <a:t>8</a:t>
            </a:fld>
            <a:endParaRPr lang="en-US" dirty="0"/>
          </a:p>
        </p:txBody>
      </p:sp>
    </p:spTree>
    <p:extLst>
      <p:ext uri="{BB962C8B-B14F-4D97-AF65-F5344CB8AC3E}">
        <p14:creationId xmlns:p14="http://schemas.microsoft.com/office/powerpoint/2010/main" val="57623896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D3FF3A6-B03F-4710-AAA0-E3CB014C4A59}" type="slidenum">
              <a:rPr lang="en-US" smtClean="0"/>
              <a:pPr/>
              <a:t>9</a:t>
            </a:fld>
            <a:endParaRPr lang="en-US" dirty="0"/>
          </a:p>
        </p:txBody>
      </p:sp>
    </p:spTree>
    <p:extLst>
      <p:ext uri="{BB962C8B-B14F-4D97-AF65-F5344CB8AC3E}">
        <p14:creationId xmlns:p14="http://schemas.microsoft.com/office/powerpoint/2010/main" val="264745312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D3FF3A6-B03F-4710-AAA0-E3CB014C4A59}" type="slidenum">
              <a:rPr lang="en-US" smtClean="0"/>
              <a:pPr/>
              <a:t>10</a:t>
            </a:fld>
            <a:endParaRPr lang="en-US" dirty="0"/>
          </a:p>
        </p:txBody>
      </p:sp>
    </p:spTree>
    <p:extLst>
      <p:ext uri="{BB962C8B-B14F-4D97-AF65-F5344CB8AC3E}">
        <p14:creationId xmlns:p14="http://schemas.microsoft.com/office/powerpoint/2010/main" val="141779067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lvl1pPr>
              <a:defRPr sz="3600" baseline="0">
                <a:solidFill>
                  <a:schemeClr val="tx1"/>
                </a:solidFill>
              </a:defRPr>
            </a:lvl1pPr>
          </a:lstStyle>
          <a:p>
            <a:r>
              <a:rPr lang="en-US" dirty="0" smtClean="0"/>
              <a:t>Click to edit Master title style</a:t>
            </a:r>
            <a:endParaRPr lang="en-US"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b="0"/>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dirty="0" smtClean="0"/>
              <a:t>Click to edit Master subtitle style</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1"/>
                </a:solidFill>
              </a:defRPr>
            </a:lvl1pPr>
          </a:lstStyle>
          <a:p>
            <a:r>
              <a:rPr lang="en-US" dirty="0"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609600"/>
            <a:ext cx="1943100" cy="5486400"/>
          </a:xfrm>
        </p:spPr>
        <p:txBody>
          <a:bodyPr vert="eaVert"/>
          <a:lstStyle>
            <a:lvl1pPr>
              <a:defRPr>
                <a:solidFill>
                  <a:schemeClr val="tx1"/>
                </a:solidFill>
              </a:defRPr>
            </a:lvl1pPr>
          </a:lstStyle>
          <a:p>
            <a:r>
              <a:rPr lang="en-US" dirty="0" smtClean="0"/>
              <a:t>Click to edit Master title style</a:t>
            </a:r>
            <a:endParaRPr lang="en-US" dirty="0"/>
          </a:p>
        </p:txBody>
      </p:sp>
      <p:sp>
        <p:nvSpPr>
          <p:cNvPr id="3" name="Vertical Text Placeholder 2"/>
          <p:cNvSpPr>
            <a:spLocks noGrp="1"/>
          </p:cNvSpPr>
          <p:nvPr>
            <p:ph type="body" orient="vert" idx="1"/>
          </p:nvPr>
        </p:nvSpPr>
        <p:spPr>
          <a:xfrm>
            <a:off x="685800" y="609600"/>
            <a:ext cx="5676900" cy="5486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1"/>
                </a:solidFill>
              </a:defRPr>
            </a:lvl1pPr>
          </a:lstStyle>
          <a:p>
            <a:r>
              <a:rPr lang="en-US" dirty="0" smtClean="0"/>
              <a:t>Click to edit Master title style</a:t>
            </a:r>
            <a:endParaRPr lang="en-US" dirty="0"/>
          </a:p>
        </p:txBody>
      </p:sp>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solidFill>
                  <a:schemeClr val="tx1"/>
                </a:solidFill>
              </a:defRPr>
            </a:lvl1pPr>
          </a:lstStyle>
          <a:p>
            <a:r>
              <a:rPr lang="en-US" dirty="0" smtClean="0"/>
              <a:t>Click to edit Master title style</a:t>
            </a:r>
            <a:endParaRPr lang="en-US" dirty="0"/>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1"/>
                </a:solidFill>
              </a:defRPr>
            </a:lvl1pPr>
          </a:lstStyle>
          <a:p>
            <a:r>
              <a:rPr lang="en-US" dirty="0" smtClean="0"/>
              <a:t>Click to edit Master title style</a:t>
            </a:r>
            <a:endParaRPr lang="en-US" dirty="0"/>
          </a:p>
        </p:txBody>
      </p:sp>
      <p:sp>
        <p:nvSpPr>
          <p:cNvPr id="3" name="Content Placeholder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solidFill>
                  <a:schemeClr val="tx1"/>
                </a:solidFill>
              </a:defRPr>
            </a:lvl1pPr>
          </a:lstStyle>
          <a:p>
            <a:r>
              <a:rPr lang="en-US" dirty="0" smtClean="0"/>
              <a:t>Click to edit Master title style</a:t>
            </a:r>
            <a:endParaRPr lang="en-US" dirty="0"/>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1"/>
                </a:solidFill>
              </a:defRPr>
            </a:lvl1pPr>
          </a:lstStyle>
          <a:p>
            <a:r>
              <a:rPr lang="en-US" dirty="0" smtClean="0"/>
              <a:t>Click to edit Master title style</a:t>
            </a:r>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solidFill>
                  <a:schemeClr val="tx1"/>
                </a:solidFill>
              </a:defRPr>
            </a:lvl1pPr>
          </a:lstStyle>
          <a:p>
            <a:r>
              <a:rPr lang="en-US" dirty="0" smtClean="0"/>
              <a:t>Click to edit Master title style</a:t>
            </a:r>
            <a:endParaRPr lang="en-US" dirty="0"/>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solidFill>
                  <a:schemeClr val="tx1"/>
                </a:solidFill>
              </a:defRPr>
            </a:lvl1pPr>
          </a:lstStyle>
          <a:p>
            <a:r>
              <a:rPr lang="en-US" dirty="0" smtClean="0"/>
              <a:t>Click to edit Master title style</a:t>
            </a:r>
            <a:endParaRPr lang="en-US" dirty="0"/>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dirty="0" smtClean="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609600"/>
            <a:ext cx="77724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685800" y="1981200"/>
            <a:ext cx="7772400"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Tree>
  </p:cSld>
  <p:clrMap bg1="dk2" tx1="lt1" bg2="dk1"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fontAlgn="base" hangingPunct="1">
        <a:spcBef>
          <a:spcPct val="0"/>
        </a:spcBef>
        <a:spcAft>
          <a:spcPct val="0"/>
        </a:spcAft>
        <a:defRPr sz="4000" b="1">
          <a:solidFill>
            <a:schemeClr val="tx2"/>
          </a:solidFill>
          <a:latin typeface="+mj-lt"/>
          <a:ea typeface="+mj-ea"/>
          <a:cs typeface="+mj-cs"/>
        </a:defRPr>
      </a:lvl1pPr>
      <a:lvl2pPr algn="ctr" rtl="0" eaLnBrk="1" fontAlgn="base" hangingPunct="1">
        <a:spcBef>
          <a:spcPct val="0"/>
        </a:spcBef>
        <a:spcAft>
          <a:spcPct val="0"/>
        </a:spcAft>
        <a:defRPr sz="4000" b="1">
          <a:solidFill>
            <a:schemeClr val="tx2"/>
          </a:solidFill>
          <a:latin typeface="Arial" charset="0"/>
        </a:defRPr>
      </a:lvl2pPr>
      <a:lvl3pPr algn="ctr" rtl="0" eaLnBrk="1" fontAlgn="base" hangingPunct="1">
        <a:spcBef>
          <a:spcPct val="0"/>
        </a:spcBef>
        <a:spcAft>
          <a:spcPct val="0"/>
        </a:spcAft>
        <a:defRPr sz="4000" b="1">
          <a:solidFill>
            <a:schemeClr val="tx2"/>
          </a:solidFill>
          <a:latin typeface="Arial" charset="0"/>
        </a:defRPr>
      </a:lvl3pPr>
      <a:lvl4pPr algn="ctr" rtl="0" eaLnBrk="1" fontAlgn="base" hangingPunct="1">
        <a:spcBef>
          <a:spcPct val="0"/>
        </a:spcBef>
        <a:spcAft>
          <a:spcPct val="0"/>
        </a:spcAft>
        <a:defRPr sz="4000" b="1">
          <a:solidFill>
            <a:schemeClr val="tx2"/>
          </a:solidFill>
          <a:latin typeface="Arial" charset="0"/>
        </a:defRPr>
      </a:lvl4pPr>
      <a:lvl5pPr algn="ctr" rtl="0" eaLnBrk="1" fontAlgn="base" hangingPunct="1">
        <a:spcBef>
          <a:spcPct val="0"/>
        </a:spcBef>
        <a:spcAft>
          <a:spcPct val="0"/>
        </a:spcAft>
        <a:defRPr sz="4000" b="1">
          <a:solidFill>
            <a:schemeClr val="tx2"/>
          </a:solidFill>
          <a:latin typeface="Arial" charset="0"/>
        </a:defRPr>
      </a:lvl5pPr>
      <a:lvl6pPr marL="457200" algn="ctr" rtl="0" eaLnBrk="1" fontAlgn="base" hangingPunct="1">
        <a:spcBef>
          <a:spcPct val="0"/>
        </a:spcBef>
        <a:spcAft>
          <a:spcPct val="0"/>
        </a:spcAft>
        <a:defRPr sz="4000" b="1">
          <a:solidFill>
            <a:schemeClr val="tx2"/>
          </a:solidFill>
          <a:latin typeface="Arial" charset="0"/>
        </a:defRPr>
      </a:lvl6pPr>
      <a:lvl7pPr marL="914400" algn="ctr" rtl="0" eaLnBrk="1" fontAlgn="base" hangingPunct="1">
        <a:spcBef>
          <a:spcPct val="0"/>
        </a:spcBef>
        <a:spcAft>
          <a:spcPct val="0"/>
        </a:spcAft>
        <a:defRPr sz="4000" b="1">
          <a:solidFill>
            <a:schemeClr val="tx2"/>
          </a:solidFill>
          <a:latin typeface="Arial" charset="0"/>
        </a:defRPr>
      </a:lvl7pPr>
      <a:lvl8pPr marL="1371600" algn="ctr" rtl="0" eaLnBrk="1" fontAlgn="base" hangingPunct="1">
        <a:spcBef>
          <a:spcPct val="0"/>
        </a:spcBef>
        <a:spcAft>
          <a:spcPct val="0"/>
        </a:spcAft>
        <a:defRPr sz="4000" b="1">
          <a:solidFill>
            <a:schemeClr val="tx2"/>
          </a:solidFill>
          <a:latin typeface="Arial" charset="0"/>
        </a:defRPr>
      </a:lvl8pPr>
      <a:lvl9pPr marL="1828800" algn="ctr" rtl="0" eaLnBrk="1" fontAlgn="base" hangingPunct="1">
        <a:spcBef>
          <a:spcPct val="0"/>
        </a:spcBef>
        <a:spcAft>
          <a:spcPct val="0"/>
        </a:spcAft>
        <a:defRPr sz="4000" b="1">
          <a:solidFill>
            <a:schemeClr val="tx2"/>
          </a:solidFill>
          <a:latin typeface="Arial" charset="0"/>
        </a:defRPr>
      </a:lvl9pPr>
    </p:titleStyle>
    <p:bodyStyle>
      <a:lvl1pPr marL="342900" indent="-342900" algn="l" rtl="0" eaLnBrk="1" fontAlgn="base" hangingPunct="1">
        <a:spcBef>
          <a:spcPct val="20000"/>
        </a:spcBef>
        <a:spcAft>
          <a:spcPct val="0"/>
        </a:spcAft>
        <a:buClr>
          <a:schemeClr val="tx2"/>
        </a:buClr>
        <a:buSzPct val="75000"/>
        <a:buFont typeface="Webdings" charset="2"/>
        <a:buChar char="&lt;"/>
        <a:defRPr sz="3200">
          <a:solidFill>
            <a:schemeClr val="tx1"/>
          </a:solidFill>
          <a:latin typeface="+mn-lt"/>
          <a:ea typeface="+mn-ea"/>
          <a:cs typeface="+mn-cs"/>
        </a:defRPr>
      </a:lvl1pPr>
      <a:lvl2pPr marL="742950" indent="-285750" algn="l" rtl="0" eaLnBrk="1" fontAlgn="base" hangingPunct="1">
        <a:spcBef>
          <a:spcPct val="20000"/>
        </a:spcBef>
        <a:spcAft>
          <a:spcPct val="0"/>
        </a:spcAft>
        <a:buClr>
          <a:schemeClr val="tx2"/>
        </a:buClr>
        <a:buFont typeface="Times" charset="0"/>
        <a:buChar char="•"/>
        <a:defRPr sz="2800">
          <a:solidFill>
            <a:schemeClr val="tx1"/>
          </a:solidFill>
          <a:latin typeface="+mn-lt"/>
        </a:defRPr>
      </a:lvl2pPr>
      <a:lvl3pPr marL="1143000" indent="-228600" algn="l" rtl="0" eaLnBrk="1" fontAlgn="base" hangingPunct="1">
        <a:spcBef>
          <a:spcPct val="20000"/>
        </a:spcBef>
        <a:spcAft>
          <a:spcPct val="0"/>
        </a:spcAft>
        <a:buClr>
          <a:schemeClr val="tx2"/>
        </a:buClr>
        <a:buFont typeface="Times" charset="0"/>
        <a:buChar char="•"/>
        <a:defRPr sz="2400">
          <a:solidFill>
            <a:schemeClr val="tx1"/>
          </a:solidFill>
          <a:latin typeface="+mn-lt"/>
        </a:defRPr>
      </a:lvl3pPr>
      <a:lvl4pPr marL="1600200" indent="-228600" algn="l" rtl="0" eaLnBrk="1" fontAlgn="base" hangingPunct="1">
        <a:spcBef>
          <a:spcPct val="20000"/>
        </a:spcBef>
        <a:spcAft>
          <a:spcPct val="0"/>
        </a:spcAft>
        <a:buClr>
          <a:schemeClr val="tx2"/>
        </a:buClr>
        <a:buFont typeface="Times" charset="0"/>
        <a:buChar char="•"/>
        <a:defRPr sz="2000">
          <a:solidFill>
            <a:schemeClr val="tx1"/>
          </a:solidFill>
          <a:latin typeface="+mn-lt"/>
        </a:defRPr>
      </a:lvl4pPr>
      <a:lvl5pPr marL="2057400" indent="-228600" algn="l" rtl="0" eaLnBrk="1" fontAlgn="base" hangingPunct="1">
        <a:spcBef>
          <a:spcPct val="20000"/>
        </a:spcBef>
        <a:spcAft>
          <a:spcPct val="0"/>
        </a:spcAft>
        <a:buClr>
          <a:schemeClr val="tx2"/>
        </a:buClr>
        <a:buFont typeface="Times" charset="0"/>
        <a:buChar char="•"/>
        <a:defRPr sz="2000">
          <a:solidFill>
            <a:schemeClr val="tx1"/>
          </a:solidFill>
          <a:latin typeface="+mn-lt"/>
        </a:defRPr>
      </a:lvl5pPr>
      <a:lvl6pPr marL="2514600" indent="-228600" algn="l" rtl="0" eaLnBrk="1" fontAlgn="base" hangingPunct="1">
        <a:spcBef>
          <a:spcPct val="20000"/>
        </a:spcBef>
        <a:spcAft>
          <a:spcPct val="0"/>
        </a:spcAft>
        <a:buClr>
          <a:schemeClr val="tx2"/>
        </a:buClr>
        <a:buFont typeface="Times" charset="0"/>
        <a:buChar char="•"/>
        <a:defRPr sz="2000">
          <a:solidFill>
            <a:schemeClr val="tx1"/>
          </a:solidFill>
          <a:latin typeface="+mn-lt"/>
        </a:defRPr>
      </a:lvl6pPr>
      <a:lvl7pPr marL="2971800" indent="-228600" algn="l" rtl="0" eaLnBrk="1" fontAlgn="base" hangingPunct="1">
        <a:spcBef>
          <a:spcPct val="20000"/>
        </a:spcBef>
        <a:spcAft>
          <a:spcPct val="0"/>
        </a:spcAft>
        <a:buClr>
          <a:schemeClr val="tx2"/>
        </a:buClr>
        <a:buFont typeface="Times" charset="0"/>
        <a:buChar char="•"/>
        <a:defRPr sz="2000">
          <a:solidFill>
            <a:schemeClr val="tx1"/>
          </a:solidFill>
          <a:latin typeface="+mn-lt"/>
        </a:defRPr>
      </a:lvl7pPr>
      <a:lvl8pPr marL="3429000" indent="-228600" algn="l" rtl="0" eaLnBrk="1" fontAlgn="base" hangingPunct="1">
        <a:spcBef>
          <a:spcPct val="20000"/>
        </a:spcBef>
        <a:spcAft>
          <a:spcPct val="0"/>
        </a:spcAft>
        <a:buClr>
          <a:schemeClr val="tx2"/>
        </a:buClr>
        <a:buFont typeface="Times" charset="0"/>
        <a:buChar char="•"/>
        <a:defRPr sz="2000">
          <a:solidFill>
            <a:schemeClr val="tx1"/>
          </a:solidFill>
          <a:latin typeface="+mn-lt"/>
        </a:defRPr>
      </a:lvl8pPr>
      <a:lvl9pPr marL="3886200" indent="-228600" algn="l" rtl="0" eaLnBrk="1" fontAlgn="base" hangingPunct="1">
        <a:spcBef>
          <a:spcPct val="20000"/>
        </a:spcBef>
        <a:spcAft>
          <a:spcPct val="0"/>
        </a:spcAft>
        <a:buClr>
          <a:schemeClr val="tx2"/>
        </a:buClr>
        <a:buFont typeface="Times" charset="0"/>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chart" Target="../charts/chart6.xml"/><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11.xml.rels><?xml version="1.0" encoding="UTF-8" standalone="yes"?>
<Relationships xmlns="http://schemas.openxmlformats.org/package/2006/relationships"><Relationship Id="rId3" Type="http://schemas.openxmlformats.org/officeDocument/2006/relationships/chart" Target="../charts/chart7.xml"/><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12.xml.rels><?xml version="1.0" encoding="UTF-8" standalone="yes"?>
<Relationships xmlns="http://schemas.openxmlformats.org/package/2006/relationships"><Relationship Id="rId3" Type="http://schemas.openxmlformats.org/officeDocument/2006/relationships/chart" Target="../charts/chart8.xml"/><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13.xml.rels><?xml version="1.0" encoding="UTF-8" standalone="yes"?>
<Relationships xmlns="http://schemas.openxmlformats.org/package/2006/relationships"><Relationship Id="rId3" Type="http://schemas.openxmlformats.org/officeDocument/2006/relationships/chart" Target="../charts/chart9.xml"/><Relationship Id="rId2" Type="http://schemas.openxmlformats.org/officeDocument/2006/relationships/notesSlide" Target="../notesSlides/notesSlide12.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chart" Target="../charts/chart10.xml"/><Relationship Id="rId2" Type="http://schemas.openxmlformats.org/officeDocument/2006/relationships/notesSlide" Target="../notesSlides/notesSlide13.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16.xml.rels><?xml version="1.0" encoding="UTF-8" standalone="yes"?>
<Relationships xmlns="http://schemas.openxmlformats.org/package/2006/relationships"><Relationship Id="rId3" Type="http://schemas.openxmlformats.org/officeDocument/2006/relationships/chart" Target="../charts/chart11.xml"/><Relationship Id="rId2" Type="http://schemas.openxmlformats.org/officeDocument/2006/relationships/notesSlide" Target="../notesSlides/notesSlide14.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17.xml.rels><?xml version="1.0" encoding="UTF-8" standalone="yes"?>
<Relationships xmlns="http://schemas.openxmlformats.org/package/2006/relationships"><Relationship Id="rId3" Type="http://schemas.openxmlformats.org/officeDocument/2006/relationships/chart" Target="../charts/chart12.xml"/><Relationship Id="rId2" Type="http://schemas.openxmlformats.org/officeDocument/2006/relationships/notesSlide" Target="../notesSlides/notesSlide15.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18.xml.rels><?xml version="1.0" encoding="UTF-8" standalone="yes"?>
<Relationships xmlns="http://schemas.openxmlformats.org/package/2006/relationships"><Relationship Id="rId3" Type="http://schemas.openxmlformats.org/officeDocument/2006/relationships/chart" Target="../charts/chart13.xml"/><Relationship Id="rId2" Type="http://schemas.openxmlformats.org/officeDocument/2006/relationships/notesSlide" Target="../notesSlides/notesSlide16.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19.xml.rels><?xml version="1.0" encoding="UTF-8" standalone="yes"?>
<Relationships xmlns="http://schemas.openxmlformats.org/package/2006/relationships"><Relationship Id="rId3" Type="http://schemas.openxmlformats.org/officeDocument/2006/relationships/chart" Target="../charts/chart14.xml"/><Relationship Id="rId2" Type="http://schemas.openxmlformats.org/officeDocument/2006/relationships/notesSlide" Target="../notesSlides/notesSlide17.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chart" Target="../charts/chart15.xml"/><Relationship Id="rId2" Type="http://schemas.openxmlformats.org/officeDocument/2006/relationships/notesSlide" Target="../notesSlides/notesSlide18.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21.xml.rels><?xml version="1.0" encoding="UTF-8" standalone="yes"?>
<Relationships xmlns="http://schemas.openxmlformats.org/package/2006/relationships"><Relationship Id="rId3" Type="http://schemas.openxmlformats.org/officeDocument/2006/relationships/chart" Target="../charts/chart16.xml"/><Relationship Id="rId2" Type="http://schemas.openxmlformats.org/officeDocument/2006/relationships/notesSlide" Target="../notesSlides/notesSlide19.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22.xml.rels><?xml version="1.0" encoding="UTF-8" standalone="yes"?>
<Relationships xmlns="http://schemas.openxmlformats.org/package/2006/relationships"><Relationship Id="rId3" Type="http://schemas.openxmlformats.org/officeDocument/2006/relationships/chart" Target="../charts/chart17.xml"/><Relationship Id="rId2" Type="http://schemas.openxmlformats.org/officeDocument/2006/relationships/notesSlide" Target="../notesSlides/notesSlide20.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23.xml.rels><?xml version="1.0" encoding="UTF-8" standalone="yes"?>
<Relationships xmlns="http://schemas.openxmlformats.org/package/2006/relationships"><Relationship Id="rId3" Type="http://schemas.openxmlformats.org/officeDocument/2006/relationships/chart" Target="../charts/chart18.xml"/><Relationship Id="rId2" Type="http://schemas.openxmlformats.org/officeDocument/2006/relationships/notesSlide" Target="../notesSlides/notesSlide21.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2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3" Type="http://schemas.openxmlformats.org/officeDocument/2006/relationships/chart" Target="../charts/chart19.xml"/><Relationship Id="rId2" Type="http://schemas.openxmlformats.org/officeDocument/2006/relationships/notesSlide" Target="../notesSlides/notesSlide22.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26.xml.rels><?xml version="1.0" encoding="UTF-8" standalone="yes"?>
<Relationships xmlns="http://schemas.openxmlformats.org/package/2006/relationships"><Relationship Id="rId3" Type="http://schemas.openxmlformats.org/officeDocument/2006/relationships/chart" Target="../charts/chart20.xml"/><Relationship Id="rId2" Type="http://schemas.openxmlformats.org/officeDocument/2006/relationships/notesSlide" Target="../notesSlides/notesSlide23.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27.xml.rels><?xml version="1.0" encoding="UTF-8" standalone="yes"?>
<Relationships xmlns="http://schemas.openxmlformats.org/package/2006/relationships"><Relationship Id="rId3" Type="http://schemas.openxmlformats.org/officeDocument/2006/relationships/chart" Target="../charts/chart21.xml"/><Relationship Id="rId2" Type="http://schemas.openxmlformats.org/officeDocument/2006/relationships/notesSlide" Target="../notesSlides/notesSlide24.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2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3" Type="http://schemas.openxmlformats.org/officeDocument/2006/relationships/chart" Target="../charts/chart22.xml"/><Relationship Id="rId2" Type="http://schemas.openxmlformats.org/officeDocument/2006/relationships/notesSlide" Target="../notesSlides/notesSlide26.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31.xml.rels><?xml version="1.0" encoding="UTF-8" standalone="yes"?>
<Relationships xmlns="http://schemas.openxmlformats.org/package/2006/relationships"><Relationship Id="rId3" Type="http://schemas.openxmlformats.org/officeDocument/2006/relationships/chart" Target="../charts/chart23.xml"/><Relationship Id="rId2" Type="http://schemas.openxmlformats.org/officeDocument/2006/relationships/notesSlide" Target="../notesSlides/notesSlide27.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3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chart" Target="../charts/chart24.xml"/><Relationship Id="rId2" Type="http://schemas.openxmlformats.org/officeDocument/2006/relationships/notesSlide" Target="../notesSlides/notesSlide29.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3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chart" Target="../charts/chart25.xml"/><Relationship Id="rId2" Type="http://schemas.openxmlformats.org/officeDocument/2006/relationships/notesSlide" Target="../notesSlides/notesSlide31.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3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2.xml"/><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3" Type="http://schemas.openxmlformats.org/officeDocument/2006/relationships/chart" Target="../charts/chart26.xml"/><Relationship Id="rId2" Type="http://schemas.openxmlformats.org/officeDocument/2006/relationships/notesSlide" Target="../notesSlides/notesSlide33.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4.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40.xml.rels><?xml version="1.0" encoding="UTF-8" standalone="yes"?>
<Relationships xmlns="http://schemas.openxmlformats.org/package/2006/relationships"><Relationship Id="rId3" Type="http://schemas.openxmlformats.org/officeDocument/2006/relationships/chart" Target="../charts/chart27.xml"/><Relationship Id="rId2" Type="http://schemas.openxmlformats.org/officeDocument/2006/relationships/notesSlide" Target="../notesSlides/notesSlide34.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4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5.xml"/><Relationship Id="rId1" Type="http://schemas.openxmlformats.org/officeDocument/2006/relationships/slideLayout" Target="../slideLayouts/slideLayout1.xml"/></Relationships>
</file>

<file path=ppt/slides/_rels/slide42.xml.rels><?xml version="1.0" encoding="UTF-8" standalone="yes"?>
<Relationships xmlns="http://schemas.openxmlformats.org/package/2006/relationships"><Relationship Id="rId3" Type="http://schemas.openxmlformats.org/officeDocument/2006/relationships/chart" Target="../charts/chart28.xml"/><Relationship Id="rId2" Type="http://schemas.openxmlformats.org/officeDocument/2006/relationships/notesSlide" Target="../notesSlides/notesSlide36.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4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3" Type="http://schemas.openxmlformats.org/officeDocument/2006/relationships/chart" Target="../charts/chart29.xml"/><Relationship Id="rId2" Type="http://schemas.openxmlformats.org/officeDocument/2006/relationships/notesSlide" Target="../notesSlides/notesSlide40.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47.xml.rels><?xml version="1.0" encoding="UTF-8" standalone="yes"?>
<Relationships xmlns="http://schemas.openxmlformats.org/package/2006/relationships"><Relationship Id="rId3" Type="http://schemas.openxmlformats.org/officeDocument/2006/relationships/chart" Target="../charts/chart30.xml"/><Relationship Id="rId2" Type="http://schemas.openxmlformats.org/officeDocument/2006/relationships/notesSlide" Target="../notesSlides/notesSlide41.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4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6.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7.xml.rels><?xml version="1.0" encoding="UTF-8" standalone="yes"?>
<Relationships xmlns="http://schemas.openxmlformats.org/package/2006/relationships"><Relationship Id="rId3" Type="http://schemas.openxmlformats.org/officeDocument/2006/relationships/hyperlink" Target="../Working_heartlung.ppt" TargetMode="External"/><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8.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9.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 y="2130425"/>
            <a:ext cx="8839200" cy="1470025"/>
          </a:xfrm>
        </p:spPr>
        <p:txBody>
          <a:bodyPr/>
          <a:lstStyle/>
          <a:p>
            <a:r>
              <a:rPr lang="en-US" dirty="0" smtClean="0">
                <a:solidFill>
                  <a:srgbClr val="002060"/>
                </a:solidFill>
              </a:rPr>
              <a:t>HEART-LUNG TRANSPLANTATION</a:t>
            </a:r>
            <a:endParaRPr lang="en-US" dirty="0">
              <a:solidFill>
                <a:srgbClr val="002060"/>
              </a:solidFill>
            </a:endParaRPr>
          </a:p>
        </p:txBody>
      </p:sp>
      <p:sp>
        <p:nvSpPr>
          <p:cNvPr id="3" name="Subtitle 2"/>
          <p:cNvSpPr>
            <a:spLocks noGrp="1"/>
          </p:cNvSpPr>
          <p:nvPr>
            <p:ph type="subTitle" idx="1"/>
          </p:nvPr>
        </p:nvSpPr>
        <p:spPr/>
        <p:txBody>
          <a:bodyPr/>
          <a:lstStyle/>
          <a:p>
            <a:r>
              <a:rPr lang="en-US" dirty="0" smtClean="0">
                <a:solidFill>
                  <a:srgbClr val="002060"/>
                </a:solidFill>
              </a:rPr>
              <a:t>Adult Recipients</a:t>
            </a:r>
            <a:endParaRPr lang="en-US" dirty="0">
              <a:solidFill>
                <a:srgbClr val="002060"/>
              </a:solidFill>
            </a:endParaRPr>
          </a:p>
        </p:txBody>
      </p:sp>
      <p:grpSp>
        <p:nvGrpSpPr>
          <p:cNvPr id="10" name="Group 9"/>
          <p:cNvGrpSpPr/>
          <p:nvPr/>
        </p:nvGrpSpPr>
        <p:grpSpPr>
          <a:xfrm>
            <a:off x="2" y="6146792"/>
            <a:ext cx="4715932" cy="711201"/>
            <a:chOff x="2" y="6146792"/>
            <a:chExt cx="4715932" cy="711201"/>
          </a:xfrm>
        </p:grpSpPr>
        <p:grpSp>
          <p:nvGrpSpPr>
            <p:cNvPr id="15" name="Group 14"/>
            <p:cNvGrpSpPr/>
            <p:nvPr/>
          </p:nvGrpSpPr>
          <p:grpSpPr>
            <a:xfrm>
              <a:off x="2" y="6146792"/>
              <a:ext cx="4715932" cy="711201"/>
              <a:chOff x="1" y="6067776"/>
              <a:chExt cx="4952999" cy="790224"/>
            </a:xfrm>
          </p:grpSpPr>
          <p:pic>
            <p:nvPicPr>
              <p:cNvPr id="17" name="Picture 16"/>
              <p:cNvPicPr>
                <a:picLocks noChangeAspect="1"/>
              </p:cNvPicPr>
              <p:nvPr/>
            </p:nvPicPr>
            <p:blipFill>
              <a:blip r:embed="rId3" cstate="print"/>
              <a:stretch>
                <a:fillRect/>
              </a:stretch>
            </p:blipFill>
            <p:spPr>
              <a:xfrm>
                <a:off x="1" y="6172200"/>
                <a:ext cx="4952999" cy="685800"/>
              </a:xfrm>
              <a:prstGeom prst="rect">
                <a:avLst/>
              </a:prstGeom>
              <a:ln>
                <a:solidFill>
                  <a:schemeClr val="bg2"/>
                </a:solidFill>
              </a:ln>
            </p:spPr>
          </p:pic>
          <p:sp>
            <p:nvSpPr>
              <p:cNvPr id="18" name="logo_year"/>
              <p:cNvSpPr txBox="1"/>
              <p:nvPr/>
            </p:nvSpPr>
            <p:spPr>
              <a:xfrm>
                <a:off x="2971800" y="6067776"/>
                <a:ext cx="1885813" cy="461665"/>
              </a:xfrm>
              <a:prstGeom prst="rect">
                <a:avLst/>
              </a:prstGeom>
              <a:noFill/>
              <a:ln>
                <a:noFill/>
              </a:ln>
            </p:spPr>
            <p:txBody>
              <a:bodyPr wrap="square" rtlCol="0">
                <a:spAutoFit/>
              </a:bodyPr>
              <a:lstStyle/>
              <a:p>
                <a:pPr algn="ctr"/>
                <a:r>
                  <a:rPr lang="en-US" sz="2100" b="1" dirty="0" smtClean="0">
                    <a:solidFill>
                      <a:schemeClr val="bg1"/>
                    </a:solidFill>
                    <a:latin typeface="Arial"/>
                    <a:cs typeface="Arial"/>
                  </a:rPr>
                  <a:t>2018</a:t>
                </a:r>
                <a:endParaRPr lang="en-US" sz="2100" b="1" dirty="0">
                  <a:solidFill>
                    <a:schemeClr val="bg1"/>
                  </a:solidFill>
                  <a:latin typeface="Arial"/>
                  <a:cs typeface="Arial"/>
                </a:endParaRPr>
              </a:p>
            </p:txBody>
          </p:sp>
        </p:grpSp>
        <p:sp>
          <p:nvSpPr>
            <p:cNvPr id="16" name="logo_citation"/>
            <p:cNvSpPr txBox="1"/>
            <p:nvPr/>
          </p:nvSpPr>
          <p:spPr>
            <a:xfrm>
              <a:off x="2766436" y="6605562"/>
              <a:ext cx="1938528" cy="230832"/>
            </a:xfrm>
            <a:prstGeom prst="rect">
              <a:avLst/>
            </a:prstGeom>
            <a:noFill/>
            <a:ln>
              <a:solidFill>
                <a:srgbClr val="FFFFFF"/>
              </a:solidFill>
            </a:ln>
          </p:spPr>
          <p:txBody>
            <a:bodyPr wrap="square" lIns="27432" tIns="45720" rIns="0" rtlCol="0" anchor="ctr" anchorCtr="0">
              <a:spAutoFit/>
            </a:bodyPr>
            <a:lstStyle/>
            <a:p>
              <a:r>
                <a:rPr lang="en-US" sz="900" b="1" dirty="0" smtClean="0">
                  <a:solidFill>
                    <a:schemeClr val="bg1"/>
                  </a:solidFill>
                  <a:latin typeface="Arial"/>
                  <a:cs typeface="Arial"/>
                </a:rPr>
                <a:t>JHLT. 2018 Oct; 37(10): 1155-1206</a:t>
              </a:r>
              <a:endParaRPr lang="en-US" sz="900" b="1" dirty="0">
                <a:solidFill>
                  <a:schemeClr val="bg1"/>
                </a:solidFill>
                <a:latin typeface="Arial"/>
                <a:cs typeface="Arial"/>
              </a:endParaRPr>
            </a:p>
          </p:txBody>
        </p:sp>
      </p:grpSp>
    </p:spTree>
    <p:extLst>
      <p:ext uri="{BB962C8B-B14F-4D97-AF65-F5344CB8AC3E}">
        <p14:creationId xmlns:p14="http://schemas.microsoft.com/office/powerpoint/2010/main" val="351352509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28600"/>
            <a:ext cx="9144000" cy="914400"/>
          </a:xfrm>
        </p:spPr>
        <p:txBody>
          <a:bodyPr/>
          <a:lstStyle/>
          <a:p>
            <a:r>
              <a:rPr lang="en-US" sz="2600" dirty="0" smtClean="0">
                <a:solidFill>
                  <a:srgbClr val="002060"/>
                </a:solidFill>
              </a:rPr>
              <a:t>Adult Heart-Lung Transplants</a:t>
            </a:r>
            <a:r>
              <a:rPr lang="en-US" sz="2400" dirty="0" smtClean="0">
                <a:solidFill>
                  <a:srgbClr val="002060"/>
                </a:solidFill>
              </a:rPr>
              <a:t/>
            </a:r>
            <a:br>
              <a:rPr lang="en-US" sz="2400" dirty="0" smtClean="0">
                <a:solidFill>
                  <a:srgbClr val="002060"/>
                </a:solidFill>
              </a:rPr>
            </a:br>
            <a:r>
              <a:rPr lang="en-US" sz="2400" dirty="0" smtClean="0">
                <a:solidFill>
                  <a:srgbClr val="002060"/>
                </a:solidFill>
              </a:rPr>
              <a:t>Major Diagnoses by Year (Number)</a:t>
            </a:r>
            <a:endParaRPr lang="en-US" sz="2400" dirty="0">
              <a:solidFill>
                <a:srgbClr val="002060"/>
              </a:solidFill>
            </a:endParaRPr>
          </a:p>
        </p:txBody>
      </p:sp>
      <p:graphicFrame>
        <p:nvGraphicFramePr>
          <p:cNvPr id="10" name="Content Placeholder 9"/>
          <p:cNvGraphicFramePr>
            <a:graphicFrameLocks noGrp="1"/>
          </p:cNvGraphicFramePr>
          <p:nvPr>
            <p:ph idx="1"/>
            <p:extLst/>
          </p:nvPr>
        </p:nvGraphicFramePr>
        <p:xfrm>
          <a:off x="152400" y="990600"/>
          <a:ext cx="8839200" cy="5250174"/>
        </p:xfrm>
        <a:graphic>
          <a:graphicData uri="http://schemas.openxmlformats.org/drawingml/2006/chart">
            <c:chart xmlns:c="http://schemas.openxmlformats.org/drawingml/2006/chart" xmlns:r="http://schemas.openxmlformats.org/officeDocument/2006/relationships" r:id="rId3"/>
          </a:graphicData>
        </a:graphic>
      </p:graphicFrame>
      <p:grpSp>
        <p:nvGrpSpPr>
          <p:cNvPr id="9" name="Group 8"/>
          <p:cNvGrpSpPr/>
          <p:nvPr/>
        </p:nvGrpSpPr>
        <p:grpSpPr>
          <a:xfrm>
            <a:off x="2" y="6146792"/>
            <a:ext cx="4715932" cy="711201"/>
            <a:chOff x="2" y="6146792"/>
            <a:chExt cx="4715932" cy="711201"/>
          </a:xfrm>
        </p:grpSpPr>
        <p:grpSp>
          <p:nvGrpSpPr>
            <p:cNvPr id="13" name="Group 12"/>
            <p:cNvGrpSpPr/>
            <p:nvPr/>
          </p:nvGrpSpPr>
          <p:grpSpPr>
            <a:xfrm>
              <a:off x="2" y="6146792"/>
              <a:ext cx="4715932" cy="711201"/>
              <a:chOff x="1" y="6067776"/>
              <a:chExt cx="4952999" cy="790224"/>
            </a:xfrm>
          </p:grpSpPr>
          <p:pic>
            <p:nvPicPr>
              <p:cNvPr id="18" name="Picture 17"/>
              <p:cNvPicPr>
                <a:picLocks noChangeAspect="1"/>
              </p:cNvPicPr>
              <p:nvPr/>
            </p:nvPicPr>
            <p:blipFill>
              <a:blip r:embed="rId4" cstate="print"/>
              <a:stretch>
                <a:fillRect/>
              </a:stretch>
            </p:blipFill>
            <p:spPr>
              <a:xfrm>
                <a:off x="1" y="6172200"/>
                <a:ext cx="4952999" cy="685800"/>
              </a:xfrm>
              <a:prstGeom prst="rect">
                <a:avLst/>
              </a:prstGeom>
              <a:ln>
                <a:solidFill>
                  <a:schemeClr val="bg2"/>
                </a:solidFill>
              </a:ln>
            </p:spPr>
          </p:pic>
          <p:sp>
            <p:nvSpPr>
              <p:cNvPr id="19" name="logo_year"/>
              <p:cNvSpPr txBox="1"/>
              <p:nvPr/>
            </p:nvSpPr>
            <p:spPr>
              <a:xfrm>
                <a:off x="2971800" y="6067776"/>
                <a:ext cx="1885813" cy="461665"/>
              </a:xfrm>
              <a:prstGeom prst="rect">
                <a:avLst/>
              </a:prstGeom>
              <a:noFill/>
              <a:ln>
                <a:noFill/>
              </a:ln>
            </p:spPr>
            <p:txBody>
              <a:bodyPr wrap="square" rtlCol="0">
                <a:spAutoFit/>
              </a:bodyPr>
              <a:lstStyle/>
              <a:p>
                <a:pPr algn="ctr"/>
                <a:r>
                  <a:rPr lang="en-US" sz="2100" b="1" dirty="0" smtClean="0">
                    <a:solidFill>
                      <a:schemeClr val="bg1"/>
                    </a:solidFill>
                    <a:latin typeface="Arial"/>
                    <a:cs typeface="Arial"/>
                  </a:rPr>
                  <a:t>2018</a:t>
                </a:r>
                <a:endParaRPr lang="en-US" sz="2100" b="1" dirty="0">
                  <a:solidFill>
                    <a:schemeClr val="bg1"/>
                  </a:solidFill>
                  <a:latin typeface="Arial"/>
                  <a:cs typeface="Arial"/>
                </a:endParaRPr>
              </a:p>
            </p:txBody>
          </p:sp>
        </p:grpSp>
        <p:sp>
          <p:nvSpPr>
            <p:cNvPr id="14" name="logo_citation"/>
            <p:cNvSpPr txBox="1"/>
            <p:nvPr/>
          </p:nvSpPr>
          <p:spPr>
            <a:xfrm>
              <a:off x="2766436" y="6605562"/>
              <a:ext cx="1938528" cy="230832"/>
            </a:xfrm>
            <a:prstGeom prst="rect">
              <a:avLst/>
            </a:prstGeom>
            <a:noFill/>
            <a:ln>
              <a:solidFill>
                <a:srgbClr val="FFFFFF"/>
              </a:solidFill>
            </a:ln>
          </p:spPr>
          <p:txBody>
            <a:bodyPr wrap="square" lIns="27432" tIns="45720" rIns="0" rtlCol="0" anchor="ctr" anchorCtr="0">
              <a:spAutoFit/>
            </a:bodyPr>
            <a:lstStyle/>
            <a:p>
              <a:r>
                <a:rPr lang="en-US" sz="900" b="1" dirty="0" smtClean="0">
                  <a:solidFill>
                    <a:schemeClr val="bg1"/>
                  </a:solidFill>
                  <a:latin typeface="Arial"/>
                  <a:cs typeface="Arial"/>
                </a:rPr>
                <a:t>JHLT. 2018 Oct; 37(10): 1155-1206</a:t>
              </a:r>
              <a:endParaRPr lang="en-US" sz="900" b="1" dirty="0">
                <a:solidFill>
                  <a:schemeClr val="bg1"/>
                </a:solidFill>
                <a:latin typeface="Arial"/>
                <a:cs typeface="Arial"/>
              </a:endParaRPr>
            </a:p>
          </p:txBody>
        </p:sp>
      </p:grpSp>
    </p:spTree>
    <p:extLst>
      <p:ext uri="{BB962C8B-B14F-4D97-AF65-F5344CB8AC3E}">
        <p14:creationId xmlns:p14="http://schemas.microsoft.com/office/powerpoint/2010/main" val="340520208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81000"/>
            <a:ext cx="9144000" cy="990600"/>
          </a:xfrm>
        </p:spPr>
        <p:txBody>
          <a:bodyPr/>
          <a:lstStyle/>
          <a:p>
            <a:r>
              <a:rPr lang="en-US" sz="2600" dirty="0" smtClean="0">
                <a:solidFill>
                  <a:srgbClr val="002060"/>
                </a:solidFill>
              </a:rPr>
              <a:t>Adult Heart-Lung Transplants</a:t>
            </a:r>
            <a:br>
              <a:rPr lang="en-US" sz="2600" dirty="0" smtClean="0">
                <a:solidFill>
                  <a:srgbClr val="002060"/>
                </a:solidFill>
              </a:rPr>
            </a:br>
            <a:r>
              <a:rPr lang="en-US" sz="2600" dirty="0" smtClean="0">
                <a:solidFill>
                  <a:srgbClr val="002060"/>
                </a:solidFill>
              </a:rPr>
              <a:t>Recipient </a:t>
            </a:r>
            <a:r>
              <a:rPr lang="en-US" sz="2400" dirty="0" smtClean="0">
                <a:solidFill>
                  <a:srgbClr val="002060"/>
                </a:solidFill>
              </a:rPr>
              <a:t>Age Distribution (in Years) by Location</a:t>
            </a:r>
            <a:br>
              <a:rPr lang="en-US" sz="2400" dirty="0" smtClean="0">
                <a:solidFill>
                  <a:srgbClr val="002060"/>
                </a:solidFill>
              </a:rPr>
            </a:br>
            <a:endParaRPr lang="en-US" sz="2000" dirty="0">
              <a:solidFill>
                <a:srgbClr val="002060"/>
              </a:solidFill>
            </a:endParaRPr>
          </a:p>
        </p:txBody>
      </p:sp>
      <p:graphicFrame>
        <p:nvGraphicFramePr>
          <p:cNvPr id="10" name="Content Placeholder 9"/>
          <p:cNvGraphicFramePr>
            <a:graphicFrameLocks noGrp="1"/>
          </p:cNvGraphicFramePr>
          <p:nvPr>
            <p:ph idx="1"/>
            <p:extLst/>
          </p:nvPr>
        </p:nvGraphicFramePr>
        <p:xfrm>
          <a:off x="152400" y="1447800"/>
          <a:ext cx="8915400" cy="4876800"/>
        </p:xfrm>
        <a:graphic>
          <a:graphicData uri="http://schemas.openxmlformats.org/drawingml/2006/chart">
            <c:chart xmlns:c="http://schemas.openxmlformats.org/drawingml/2006/chart" xmlns:r="http://schemas.openxmlformats.org/officeDocument/2006/relationships" r:id="rId3"/>
          </a:graphicData>
        </a:graphic>
      </p:graphicFrame>
      <p:sp>
        <p:nvSpPr>
          <p:cNvPr id="3" name="title_cohort"/>
          <p:cNvSpPr txBox="1"/>
          <p:nvPr/>
        </p:nvSpPr>
        <p:spPr>
          <a:xfrm>
            <a:off x="1790700" y="1057418"/>
            <a:ext cx="5562600" cy="400110"/>
          </a:xfrm>
          <a:prstGeom prst="rect">
            <a:avLst/>
          </a:prstGeom>
          <a:noFill/>
        </p:spPr>
        <p:txBody>
          <a:bodyPr wrap="square" rtlCol="0">
            <a:spAutoFit/>
          </a:bodyPr>
          <a:lstStyle/>
          <a:p>
            <a:pPr algn="ctr"/>
            <a:r>
              <a:rPr lang="en-US" sz="2000" b="1" kern="0" dirty="0" smtClean="0">
                <a:solidFill>
                  <a:srgbClr val="002060"/>
                </a:solidFill>
              </a:rPr>
              <a:t>(Transplants: January 2004 – June 2017)</a:t>
            </a:r>
            <a:endParaRPr lang="en-US" sz="2000" b="1" kern="0" dirty="0">
              <a:solidFill>
                <a:srgbClr val="002060"/>
              </a:solidFill>
            </a:endParaRPr>
          </a:p>
        </p:txBody>
      </p:sp>
      <p:grpSp>
        <p:nvGrpSpPr>
          <p:cNvPr id="11" name="Group 10"/>
          <p:cNvGrpSpPr/>
          <p:nvPr/>
        </p:nvGrpSpPr>
        <p:grpSpPr>
          <a:xfrm>
            <a:off x="2" y="6146792"/>
            <a:ext cx="4715932" cy="711201"/>
            <a:chOff x="2" y="6146792"/>
            <a:chExt cx="4715932" cy="711201"/>
          </a:xfrm>
        </p:grpSpPr>
        <p:grpSp>
          <p:nvGrpSpPr>
            <p:cNvPr id="14" name="Group 13"/>
            <p:cNvGrpSpPr/>
            <p:nvPr/>
          </p:nvGrpSpPr>
          <p:grpSpPr>
            <a:xfrm>
              <a:off x="2" y="6146792"/>
              <a:ext cx="4715932" cy="711201"/>
              <a:chOff x="1" y="6067776"/>
              <a:chExt cx="4952999" cy="790224"/>
            </a:xfrm>
          </p:grpSpPr>
          <p:pic>
            <p:nvPicPr>
              <p:cNvPr id="19" name="Picture 18"/>
              <p:cNvPicPr>
                <a:picLocks noChangeAspect="1"/>
              </p:cNvPicPr>
              <p:nvPr/>
            </p:nvPicPr>
            <p:blipFill>
              <a:blip r:embed="rId4" cstate="print"/>
              <a:stretch>
                <a:fillRect/>
              </a:stretch>
            </p:blipFill>
            <p:spPr>
              <a:xfrm>
                <a:off x="1" y="6172200"/>
                <a:ext cx="4952999" cy="685800"/>
              </a:xfrm>
              <a:prstGeom prst="rect">
                <a:avLst/>
              </a:prstGeom>
              <a:ln>
                <a:solidFill>
                  <a:schemeClr val="bg2"/>
                </a:solidFill>
              </a:ln>
            </p:spPr>
          </p:pic>
          <p:sp>
            <p:nvSpPr>
              <p:cNvPr id="20" name="logo_year"/>
              <p:cNvSpPr txBox="1"/>
              <p:nvPr/>
            </p:nvSpPr>
            <p:spPr>
              <a:xfrm>
                <a:off x="2971800" y="6067776"/>
                <a:ext cx="1885813" cy="461665"/>
              </a:xfrm>
              <a:prstGeom prst="rect">
                <a:avLst/>
              </a:prstGeom>
              <a:noFill/>
              <a:ln>
                <a:noFill/>
              </a:ln>
            </p:spPr>
            <p:txBody>
              <a:bodyPr wrap="square" rtlCol="0">
                <a:spAutoFit/>
              </a:bodyPr>
              <a:lstStyle/>
              <a:p>
                <a:pPr algn="ctr"/>
                <a:r>
                  <a:rPr lang="en-US" sz="2100" b="1" dirty="0" smtClean="0">
                    <a:solidFill>
                      <a:schemeClr val="bg1"/>
                    </a:solidFill>
                    <a:latin typeface="Arial"/>
                    <a:cs typeface="Arial"/>
                  </a:rPr>
                  <a:t>2018</a:t>
                </a:r>
                <a:endParaRPr lang="en-US" sz="2100" b="1" dirty="0">
                  <a:solidFill>
                    <a:schemeClr val="bg1"/>
                  </a:solidFill>
                  <a:latin typeface="Arial"/>
                  <a:cs typeface="Arial"/>
                </a:endParaRPr>
              </a:p>
            </p:txBody>
          </p:sp>
        </p:grpSp>
        <p:sp>
          <p:nvSpPr>
            <p:cNvPr id="18" name="logo_citation"/>
            <p:cNvSpPr txBox="1"/>
            <p:nvPr/>
          </p:nvSpPr>
          <p:spPr>
            <a:xfrm>
              <a:off x="2766436" y="6605562"/>
              <a:ext cx="1938528" cy="230832"/>
            </a:xfrm>
            <a:prstGeom prst="rect">
              <a:avLst/>
            </a:prstGeom>
            <a:noFill/>
            <a:ln>
              <a:solidFill>
                <a:srgbClr val="FFFFFF"/>
              </a:solidFill>
            </a:ln>
          </p:spPr>
          <p:txBody>
            <a:bodyPr wrap="square" lIns="27432" tIns="45720" rIns="0" rtlCol="0" anchor="ctr" anchorCtr="0">
              <a:spAutoFit/>
            </a:bodyPr>
            <a:lstStyle/>
            <a:p>
              <a:r>
                <a:rPr lang="en-US" sz="900" b="1" dirty="0" smtClean="0">
                  <a:solidFill>
                    <a:schemeClr val="bg1"/>
                  </a:solidFill>
                  <a:latin typeface="Arial"/>
                  <a:cs typeface="Arial"/>
                </a:rPr>
                <a:t>JHLT. 2018 Oct; 37(10): 1155-1206</a:t>
              </a:r>
              <a:endParaRPr lang="en-US" sz="900" b="1" dirty="0">
                <a:solidFill>
                  <a:schemeClr val="bg1"/>
                </a:solidFill>
                <a:latin typeface="Arial"/>
                <a:cs typeface="Arial"/>
              </a:endParaRPr>
            </a:p>
          </p:txBody>
        </p:sp>
      </p:grpSp>
    </p:spTree>
    <p:extLst>
      <p:ext uri="{BB962C8B-B14F-4D97-AF65-F5344CB8AC3E}">
        <p14:creationId xmlns:p14="http://schemas.microsoft.com/office/powerpoint/2010/main" val="109804719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 name="Content Placeholder 9"/>
          <p:cNvGraphicFramePr>
            <a:graphicFrameLocks noGrp="1"/>
          </p:cNvGraphicFramePr>
          <p:nvPr>
            <p:ph idx="1"/>
            <p:extLst/>
          </p:nvPr>
        </p:nvGraphicFramePr>
        <p:xfrm>
          <a:off x="76200" y="1426152"/>
          <a:ext cx="8839200" cy="4746047"/>
        </p:xfrm>
        <a:graphic>
          <a:graphicData uri="http://schemas.openxmlformats.org/drawingml/2006/chart">
            <c:chart xmlns:c="http://schemas.openxmlformats.org/drawingml/2006/chart" xmlns:r="http://schemas.openxmlformats.org/officeDocument/2006/relationships" r:id="rId3"/>
          </a:graphicData>
        </a:graphic>
      </p:graphicFrame>
      <p:sp>
        <p:nvSpPr>
          <p:cNvPr id="14" name="Title 1"/>
          <p:cNvSpPr txBox="1">
            <a:spLocks/>
          </p:cNvSpPr>
          <p:nvPr/>
        </p:nvSpPr>
        <p:spPr bwMode="auto">
          <a:xfrm>
            <a:off x="0" y="391800"/>
            <a:ext cx="9144000" cy="9144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b="1">
                <a:solidFill>
                  <a:schemeClr val="tx1"/>
                </a:solidFill>
                <a:latin typeface="+mj-lt"/>
                <a:ea typeface="+mj-ea"/>
                <a:cs typeface="+mj-cs"/>
              </a:defRPr>
            </a:lvl1pPr>
            <a:lvl2pPr algn="ctr" rtl="0" eaLnBrk="1" fontAlgn="base" hangingPunct="1">
              <a:spcBef>
                <a:spcPct val="0"/>
              </a:spcBef>
              <a:spcAft>
                <a:spcPct val="0"/>
              </a:spcAft>
              <a:defRPr sz="4000" b="1">
                <a:solidFill>
                  <a:schemeClr val="tx2"/>
                </a:solidFill>
                <a:latin typeface="Arial" charset="0"/>
              </a:defRPr>
            </a:lvl2pPr>
            <a:lvl3pPr algn="ctr" rtl="0" eaLnBrk="1" fontAlgn="base" hangingPunct="1">
              <a:spcBef>
                <a:spcPct val="0"/>
              </a:spcBef>
              <a:spcAft>
                <a:spcPct val="0"/>
              </a:spcAft>
              <a:defRPr sz="4000" b="1">
                <a:solidFill>
                  <a:schemeClr val="tx2"/>
                </a:solidFill>
                <a:latin typeface="Arial" charset="0"/>
              </a:defRPr>
            </a:lvl3pPr>
            <a:lvl4pPr algn="ctr" rtl="0" eaLnBrk="1" fontAlgn="base" hangingPunct="1">
              <a:spcBef>
                <a:spcPct val="0"/>
              </a:spcBef>
              <a:spcAft>
                <a:spcPct val="0"/>
              </a:spcAft>
              <a:defRPr sz="4000" b="1">
                <a:solidFill>
                  <a:schemeClr val="tx2"/>
                </a:solidFill>
                <a:latin typeface="Arial" charset="0"/>
              </a:defRPr>
            </a:lvl4pPr>
            <a:lvl5pPr algn="ctr" rtl="0" eaLnBrk="1" fontAlgn="base" hangingPunct="1">
              <a:spcBef>
                <a:spcPct val="0"/>
              </a:spcBef>
              <a:spcAft>
                <a:spcPct val="0"/>
              </a:spcAft>
              <a:defRPr sz="4000" b="1">
                <a:solidFill>
                  <a:schemeClr val="tx2"/>
                </a:solidFill>
                <a:latin typeface="Arial" charset="0"/>
              </a:defRPr>
            </a:lvl5pPr>
            <a:lvl6pPr marL="457200" algn="ctr" rtl="0" eaLnBrk="1" fontAlgn="base" hangingPunct="1">
              <a:spcBef>
                <a:spcPct val="0"/>
              </a:spcBef>
              <a:spcAft>
                <a:spcPct val="0"/>
              </a:spcAft>
              <a:defRPr sz="4000" b="1">
                <a:solidFill>
                  <a:schemeClr val="tx2"/>
                </a:solidFill>
                <a:latin typeface="Arial" charset="0"/>
              </a:defRPr>
            </a:lvl6pPr>
            <a:lvl7pPr marL="914400" algn="ctr" rtl="0" eaLnBrk="1" fontAlgn="base" hangingPunct="1">
              <a:spcBef>
                <a:spcPct val="0"/>
              </a:spcBef>
              <a:spcAft>
                <a:spcPct val="0"/>
              </a:spcAft>
              <a:defRPr sz="4000" b="1">
                <a:solidFill>
                  <a:schemeClr val="tx2"/>
                </a:solidFill>
                <a:latin typeface="Arial" charset="0"/>
              </a:defRPr>
            </a:lvl7pPr>
            <a:lvl8pPr marL="1371600" algn="ctr" rtl="0" eaLnBrk="1" fontAlgn="base" hangingPunct="1">
              <a:spcBef>
                <a:spcPct val="0"/>
              </a:spcBef>
              <a:spcAft>
                <a:spcPct val="0"/>
              </a:spcAft>
              <a:defRPr sz="4000" b="1">
                <a:solidFill>
                  <a:schemeClr val="tx2"/>
                </a:solidFill>
                <a:latin typeface="Arial" charset="0"/>
              </a:defRPr>
            </a:lvl8pPr>
            <a:lvl9pPr marL="1828800" algn="ctr" rtl="0" eaLnBrk="1" fontAlgn="base" hangingPunct="1">
              <a:spcBef>
                <a:spcPct val="0"/>
              </a:spcBef>
              <a:spcAft>
                <a:spcPct val="0"/>
              </a:spcAft>
              <a:defRPr sz="4000" b="1">
                <a:solidFill>
                  <a:schemeClr val="tx2"/>
                </a:solidFill>
                <a:latin typeface="Arial" charset="0"/>
              </a:defRPr>
            </a:lvl9pPr>
          </a:lstStyle>
          <a:p>
            <a:r>
              <a:rPr lang="en-US" sz="2600" kern="0" dirty="0" smtClean="0">
                <a:solidFill>
                  <a:srgbClr val="002060"/>
                </a:solidFill>
              </a:rPr>
              <a:t>Adult Heart-Lung Transplants</a:t>
            </a:r>
            <a:r>
              <a:rPr lang="en-US" sz="2400" kern="0" dirty="0" smtClean="0">
                <a:solidFill>
                  <a:srgbClr val="002060"/>
                </a:solidFill>
              </a:rPr>
              <a:t/>
            </a:r>
            <a:br>
              <a:rPr lang="en-US" sz="2400" kern="0" dirty="0" smtClean="0">
                <a:solidFill>
                  <a:srgbClr val="002060"/>
                </a:solidFill>
              </a:rPr>
            </a:br>
            <a:r>
              <a:rPr lang="en-US" sz="2400" kern="0" dirty="0" smtClean="0">
                <a:solidFill>
                  <a:srgbClr val="002060"/>
                </a:solidFill>
              </a:rPr>
              <a:t>Diagnosis Distribution by Location</a:t>
            </a:r>
            <a:br>
              <a:rPr lang="en-US" sz="2400" kern="0" dirty="0" smtClean="0">
                <a:solidFill>
                  <a:srgbClr val="002060"/>
                </a:solidFill>
              </a:rPr>
            </a:br>
            <a:endParaRPr lang="en-US" sz="2000" kern="0" dirty="0">
              <a:solidFill>
                <a:srgbClr val="002060"/>
              </a:solidFill>
            </a:endParaRPr>
          </a:p>
        </p:txBody>
      </p:sp>
      <p:sp>
        <p:nvSpPr>
          <p:cNvPr id="15" name="title_cohort"/>
          <p:cNvSpPr txBox="1"/>
          <p:nvPr/>
        </p:nvSpPr>
        <p:spPr>
          <a:xfrm>
            <a:off x="1752600" y="1026043"/>
            <a:ext cx="5638800" cy="400110"/>
          </a:xfrm>
          <a:prstGeom prst="rect">
            <a:avLst/>
          </a:prstGeom>
          <a:noFill/>
        </p:spPr>
        <p:txBody>
          <a:bodyPr wrap="square" rtlCol="0">
            <a:spAutoFit/>
          </a:bodyPr>
          <a:lstStyle/>
          <a:p>
            <a:pPr algn="ctr"/>
            <a:r>
              <a:rPr lang="en-US" sz="2000" b="1" kern="0" dirty="0" smtClean="0">
                <a:solidFill>
                  <a:srgbClr val="002060"/>
                </a:solidFill>
              </a:rPr>
              <a:t>(Transplants: January 2004 – June 2017)</a:t>
            </a:r>
            <a:endParaRPr lang="en-US" sz="2000" b="1" kern="0" dirty="0">
              <a:solidFill>
                <a:srgbClr val="002060"/>
              </a:solidFill>
            </a:endParaRPr>
          </a:p>
        </p:txBody>
      </p:sp>
      <p:grpSp>
        <p:nvGrpSpPr>
          <p:cNvPr id="11" name="Group 10"/>
          <p:cNvGrpSpPr/>
          <p:nvPr/>
        </p:nvGrpSpPr>
        <p:grpSpPr>
          <a:xfrm>
            <a:off x="2" y="6146792"/>
            <a:ext cx="4715932" cy="711201"/>
            <a:chOff x="2" y="6146792"/>
            <a:chExt cx="4715932" cy="711201"/>
          </a:xfrm>
        </p:grpSpPr>
        <p:grpSp>
          <p:nvGrpSpPr>
            <p:cNvPr id="16" name="Group 15"/>
            <p:cNvGrpSpPr/>
            <p:nvPr/>
          </p:nvGrpSpPr>
          <p:grpSpPr>
            <a:xfrm>
              <a:off x="2" y="6146792"/>
              <a:ext cx="4715932" cy="711201"/>
              <a:chOff x="1" y="6067776"/>
              <a:chExt cx="4952999" cy="790224"/>
            </a:xfrm>
          </p:grpSpPr>
          <p:pic>
            <p:nvPicPr>
              <p:cNvPr id="21" name="Picture 20"/>
              <p:cNvPicPr>
                <a:picLocks noChangeAspect="1"/>
              </p:cNvPicPr>
              <p:nvPr/>
            </p:nvPicPr>
            <p:blipFill>
              <a:blip r:embed="rId4" cstate="print"/>
              <a:stretch>
                <a:fillRect/>
              </a:stretch>
            </p:blipFill>
            <p:spPr>
              <a:xfrm>
                <a:off x="1" y="6172200"/>
                <a:ext cx="4952999" cy="685800"/>
              </a:xfrm>
              <a:prstGeom prst="rect">
                <a:avLst/>
              </a:prstGeom>
              <a:ln>
                <a:solidFill>
                  <a:schemeClr val="bg2"/>
                </a:solidFill>
              </a:ln>
            </p:spPr>
          </p:pic>
          <p:sp>
            <p:nvSpPr>
              <p:cNvPr id="22" name="logo_year"/>
              <p:cNvSpPr txBox="1"/>
              <p:nvPr/>
            </p:nvSpPr>
            <p:spPr>
              <a:xfrm>
                <a:off x="2971800" y="6067776"/>
                <a:ext cx="1885813" cy="461665"/>
              </a:xfrm>
              <a:prstGeom prst="rect">
                <a:avLst/>
              </a:prstGeom>
              <a:noFill/>
              <a:ln>
                <a:noFill/>
              </a:ln>
            </p:spPr>
            <p:txBody>
              <a:bodyPr wrap="square" rtlCol="0">
                <a:spAutoFit/>
              </a:bodyPr>
              <a:lstStyle/>
              <a:p>
                <a:pPr algn="ctr"/>
                <a:r>
                  <a:rPr lang="en-US" sz="2100" b="1" dirty="0" smtClean="0">
                    <a:solidFill>
                      <a:schemeClr val="bg1"/>
                    </a:solidFill>
                    <a:latin typeface="Arial"/>
                    <a:cs typeface="Arial"/>
                  </a:rPr>
                  <a:t>2018</a:t>
                </a:r>
                <a:endParaRPr lang="en-US" sz="2100" b="1" dirty="0">
                  <a:solidFill>
                    <a:schemeClr val="bg1"/>
                  </a:solidFill>
                  <a:latin typeface="Arial"/>
                  <a:cs typeface="Arial"/>
                </a:endParaRPr>
              </a:p>
            </p:txBody>
          </p:sp>
        </p:grpSp>
        <p:sp>
          <p:nvSpPr>
            <p:cNvPr id="20" name="logo_citation"/>
            <p:cNvSpPr txBox="1"/>
            <p:nvPr/>
          </p:nvSpPr>
          <p:spPr>
            <a:xfrm>
              <a:off x="2766436" y="6605562"/>
              <a:ext cx="1938528" cy="230832"/>
            </a:xfrm>
            <a:prstGeom prst="rect">
              <a:avLst/>
            </a:prstGeom>
            <a:noFill/>
            <a:ln>
              <a:solidFill>
                <a:srgbClr val="FFFFFF"/>
              </a:solidFill>
            </a:ln>
          </p:spPr>
          <p:txBody>
            <a:bodyPr wrap="square" lIns="27432" tIns="45720" rIns="0" rtlCol="0" anchor="ctr" anchorCtr="0">
              <a:spAutoFit/>
            </a:bodyPr>
            <a:lstStyle/>
            <a:p>
              <a:r>
                <a:rPr lang="en-US" sz="900" b="1" dirty="0" smtClean="0">
                  <a:solidFill>
                    <a:schemeClr val="bg1"/>
                  </a:solidFill>
                  <a:latin typeface="Arial"/>
                  <a:cs typeface="Arial"/>
                </a:rPr>
                <a:t>JHLT. 2018 Oct; 37(10): 1155-1206</a:t>
              </a:r>
              <a:endParaRPr lang="en-US" sz="900" b="1" dirty="0">
                <a:solidFill>
                  <a:schemeClr val="bg1"/>
                </a:solidFill>
                <a:latin typeface="Arial"/>
                <a:cs typeface="Arial"/>
              </a:endParaRPr>
            </a:p>
          </p:txBody>
        </p:sp>
      </p:grpSp>
    </p:spTree>
    <p:extLst>
      <p:ext uri="{BB962C8B-B14F-4D97-AF65-F5344CB8AC3E}">
        <p14:creationId xmlns:p14="http://schemas.microsoft.com/office/powerpoint/2010/main" val="266931129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 name="Content Placeholder 9"/>
          <p:cNvGraphicFramePr>
            <a:graphicFrameLocks noGrp="1"/>
          </p:cNvGraphicFramePr>
          <p:nvPr>
            <p:ph idx="1"/>
            <p:extLst/>
          </p:nvPr>
        </p:nvGraphicFramePr>
        <p:xfrm>
          <a:off x="152400" y="1524000"/>
          <a:ext cx="8991600" cy="4876800"/>
        </p:xfrm>
        <a:graphic>
          <a:graphicData uri="http://schemas.openxmlformats.org/drawingml/2006/chart">
            <c:chart xmlns:c="http://schemas.openxmlformats.org/drawingml/2006/chart" xmlns:r="http://schemas.openxmlformats.org/officeDocument/2006/relationships" r:id="rId3"/>
          </a:graphicData>
        </a:graphic>
      </p:graphicFrame>
      <p:sp>
        <p:nvSpPr>
          <p:cNvPr id="18" name="Title 1"/>
          <p:cNvSpPr txBox="1">
            <a:spLocks/>
          </p:cNvSpPr>
          <p:nvPr/>
        </p:nvSpPr>
        <p:spPr bwMode="auto">
          <a:xfrm>
            <a:off x="0" y="381000"/>
            <a:ext cx="9144000" cy="9144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b="1">
                <a:solidFill>
                  <a:schemeClr val="tx1"/>
                </a:solidFill>
                <a:latin typeface="+mj-lt"/>
                <a:ea typeface="+mj-ea"/>
                <a:cs typeface="+mj-cs"/>
              </a:defRPr>
            </a:lvl1pPr>
            <a:lvl2pPr algn="ctr" rtl="0" eaLnBrk="1" fontAlgn="base" hangingPunct="1">
              <a:spcBef>
                <a:spcPct val="0"/>
              </a:spcBef>
              <a:spcAft>
                <a:spcPct val="0"/>
              </a:spcAft>
              <a:defRPr sz="4000" b="1">
                <a:solidFill>
                  <a:schemeClr val="tx2"/>
                </a:solidFill>
                <a:latin typeface="Arial" charset="0"/>
              </a:defRPr>
            </a:lvl2pPr>
            <a:lvl3pPr algn="ctr" rtl="0" eaLnBrk="1" fontAlgn="base" hangingPunct="1">
              <a:spcBef>
                <a:spcPct val="0"/>
              </a:spcBef>
              <a:spcAft>
                <a:spcPct val="0"/>
              </a:spcAft>
              <a:defRPr sz="4000" b="1">
                <a:solidFill>
                  <a:schemeClr val="tx2"/>
                </a:solidFill>
                <a:latin typeface="Arial" charset="0"/>
              </a:defRPr>
            </a:lvl3pPr>
            <a:lvl4pPr algn="ctr" rtl="0" eaLnBrk="1" fontAlgn="base" hangingPunct="1">
              <a:spcBef>
                <a:spcPct val="0"/>
              </a:spcBef>
              <a:spcAft>
                <a:spcPct val="0"/>
              </a:spcAft>
              <a:defRPr sz="4000" b="1">
                <a:solidFill>
                  <a:schemeClr val="tx2"/>
                </a:solidFill>
                <a:latin typeface="Arial" charset="0"/>
              </a:defRPr>
            </a:lvl4pPr>
            <a:lvl5pPr algn="ctr" rtl="0" eaLnBrk="1" fontAlgn="base" hangingPunct="1">
              <a:spcBef>
                <a:spcPct val="0"/>
              </a:spcBef>
              <a:spcAft>
                <a:spcPct val="0"/>
              </a:spcAft>
              <a:defRPr sz="4000" b="1">
                <a:solidFill>
                  <a:schemeClr val="tx2"/>
                </a:solidFill>
                <a:latin typeface="Arial" charset="0"/>
              </a:defRPr>
            </a:lvl5pPr>
            <a:lvl6pPr marL="457200" algn="ctr" rtl="0" eaLnBrk="1" fontAlgn="base" hangingPunct="1">
              <a:spcBef>
                <a:spcPct val="0"/>
              </a:spcBef>
              <a:spcAft>
                <a:spcPct val="0"/>
              </a:spcAft>
              <a:defRPr sz="4000" b="1">
                <a:solidFill>
                  <a:schemeClr val="tx2"/>
                </a:solidFill>
                <a:latin typeface="Arial" charset="0"/>
              </a:defRPr>
            </a:lvl6pPr>
            <a:lvl7pPr marL="914400" algn="ctr" rtl="0" eaLnBrk="1" fontAlgn="base" hangingPunct="1">
              <a:spcBef>
                <a:spcPct val="0"/>
              </a:spcBef>
              <a:spcAft>
                <a:spcPct val="0"/>
              </a:spcAft>
              <a:defRPr sz="4000" b="1">
                <a:solidFill>
                  <a:schemeClr val="tx2"/>
                </a:solidFill>
                <a:latin typeface="Arial" charset="0"/>
              </a:defRPr>
            </a:lvl7pPr>
            <a:lvl8pPr marL="1371600" algn="ctr" rtl="0" eaLnBrk="1" fontAlgn="base" hangingPunct="1">
              <a:spcBef>
                <a:spcPct val="0"/>
              </a:spcBef>
              <a:spcAft>
                <a:spcPct val="0"/>
              </a:spcAft>
              <a:defRPr sz="4000" b="1">
                <a:solidFill>
                  <a:schemeClr val="tx2"/>
                </a:solidFill>
                <a:latin typeface="Arial" charset="0"/>
              </a:defRPr>
            </a:lvl8pPr>
            <a:lvl9pPr marL="1828800" algn="ctr" rtl="0" eaLnBrk="1" fontAlgn="base" hangingPunct="1">
              <a:spcBef>
                <a:spcPct val="0"/>
              </a:spcBef>
              <a:spcAft>
                <a:spcPct val="0"/>
              </a:spcAft>
              <a:defRPr sz="4000" b="1">
                <a:solidFill>
                  <a:schemeClr val="tx2"/>
                </a:solidFill>
                <a:latin typeface="Arial" charset="0"/>
              </a:defRPr>
            </a:lvl9pPr>
          </a:lstStyle>
          <a:p>
            <a:r>
              <a:rPr lang="en-US" sz="2600" kern="0" dirty="0" smtClean="0">
                <a:solidFill>
                  <a:srgbClr val="002060"/>
                </a:solidFill>
              </a:rPr>
              <a:t>Adult Heart-Lung Transplants</a:t>
            </a:r>
            <a:r>
              <a:rPr lang="en-US" sz="2400" kern="0" dirty="0" smtClean="0">
                <a:solidFill>
                  <a:srgbClr val="002060"/>
                </a:solidFill>
              </a:rPr>
              <a:t/>
            </a:r>
            <a:br>
              <a:rPr lang="en-US" sz="2400" kern="0" dirty="0" smtClean="0">
                <a:solidFill>
                  <a:srgbClr val="002060"/>
                </a:solidFill>
              </a:rPr>
            </a:br>
            <a:r>
              <a:rPr lang="en-US" sz="2800" kern="0" dirty="0" smtClean="0">
                <a:solidFill>
                  <a:srgbClr val="002060"/>
                </a:solidFill>
              </a:rPr>
              <a:t> </a:t>
            </a:r>
            <a:r>
              <a:rPr lang="en-US" sz="2400" kern="0" dirty="0" smtClean="0">
                <a:solidFill>
                  <a:srgbClr val="002060"/>
                </a:solidFill>
              </a:rPr>
              <a:t>Donor Age Distribution by Location</a:t>
            </a:r>
            <a:br>
              <a:rPr lang="en-US" sz="2400" kern="0" dirty="0" smtClean="0">
                <a:solidFill>
                  <a:srgbClr val="002060"/>
                </a:solidFill>
              </a:rPr>
            </a:br>
            <a:endParaRPr lang="en-US" sz="2000" kern="0" dirty="0">
              <a:solidFill>
                <a:srgbClr val="002060"/>
              </a:solidFill>
            </a:endParaRPr>
          </a:p>
        </p:txBody>
      </p:sp>
      <p:sp>
        <p:nvSpPr>
          <p:cNvPr id="3" name="title_cohort"/>
          <p:cNvSpPr txBox="1"/>
          <p:nvPr/>
        </p:nvSpPr>
        <p:spPr>
          <a:xfrm>
            <a:off x="2038350" y="1061943"/>
            <a:ext cx="5067300" cy="400110"/>
          </a:xfrm>
          <a:prstGeom prst="rect">
            <a:avLst/>
          </a:prstGeom>
          <a:noFill/>
        </p:spPr>
        <p:txBody>
          <a:bodyPr wrap="square" rtlCol="0">
            <a:spAutoFit/>
          </a:bodyPr>
          <a:lstStyle/>
          <a:p>
            <a:pPr algn="ctr"/>
            <a:r>
              <a:rPr lang="en-US" sz="2000" b="1" kern="0" dirty="0" smtClean="0">
                <a:solidFill>
                  <a:srgbClr val="002060"/>
                </a:solidFill>
              </a:rPr>
              <a:t>(Transplants: January 2004 – June 2017)</a:t>
            </a:r>
            <a:endParaRPr lang="en-US" sz="2000" b="1" kern="0" dirty="0">
              <a:solidFill>
                <a:srgbClr val="002060"/>
              </a:solidFill>
            </a:endParaRPr>
          </a:p>
        </p:txBody>
      </p:sp>
      <p:grpSp>
        <p:nvGrpSpPr>
          <p:cNvPr id="13" name="Group 12"/>
          <p:cNvGrpSpPr/>
          <p:nvPr/>
        </p:nvGrpSpPr>
        <p:grpSpPr>
          <a:xfrm>
            <a:off x="2" y="6146792"/>
            <a:ext cx="4715932" cy="711201"/>
            <a:chOff x="2" y="6146792"/>
            <a:chExt cx="4715932" cy="711201"/>
          </a:xfrm>
        </p:grpSpPr>
        <p:grpSp>
          <p:nvGrpSpPr>
            <p:cNvPr id="14" name="Group 13"/>
            <p:cNvGrpSpPr/>
            <p:nvPr/>
          </p:nvGrpSpPr>
          <p:grpSpPr>
            <a:xfrm>
              <a:off x="2" y="6146792"/>
              <a:ext cx="4715932" cy="711201"/>
              <a:chOff x="1" y="6067776"/>
              <a:chExt cx="4952999" cy="790224"/>
            </a:xfrm>
          </p:grpSpPr>
          <p:pic>
            <p:nvPicPr>
              <p:cNvPr id="20" name="Picture 19"/>
              <p:cNvPicPr>
                <a:picLocks noChangeAspect="1"/>
              </p:cNvPicPr>
              <p:nvPr/>
            </p:nvPicPr>
            <p:blipFill>
              <a:blip r:embed="rId4" cstate="print"/>
              <a:stretch>
                <a:fillRect/>
              </a:stretch>
            </p:blipFill>
            <p:spPr>
              <a:xfrm>
                <a:off x="1" y="6172200"/>
                <a:ext cx="4952999" cy="685800"/>
              </a:xfrm>
              <a:prstGeom prst="rect">
                <a:avLst/>
              </a:prstGeom>
              <a:ln>
                <a:solidFill>
                  <a:schemeClr val="bg2"/>
                </a:solidFill>
              </a:ln>
            </p:spPr>
          </p:pic>
          <p:sp>
            <p:nvSpPr>
              <p:cNvPr id="21" name="logo_year"/>
              <p:cNvSpPr txBox="1"/>
              <p:nvPr/>
            </p:nvSpPr>
            <p:spPr>
              <a:xfrm>
                <a:off x="2971800" y="6067776"/>
                <a:ext cx="1885813" cy="461665"/>
              </a:xfrm>
              <a:prstGeom prst="rect">
                <a:avLst/>
              </a:prstGeom>
              <a:noFill/>
              <a:ln>
                <a:noFill/>
              </a:ln>
            </p:spPr>
            <p:txBody>
              <a:bodyPr wrap="square" rtlCol="0">
                <a:spAutoFit/>
              </a:bodyPr>
              <a:lstStyle/>
              <a:p>
                <a:pPr algn="ctr"/>
                <a:r>
                  <a:rPr lang="en-US" sz="2100" b="1" dirty="0" smtClean="0">
                    <a:solidFill>
                      <a:schemeClr val="bg1"/>
                    </a:solidFill>
                    <a:latin typeface="Arial"/>
                    <a:cs typeface="Arial"/>
                  </a:rPr>
                  <a:t>2018</a:t>
                </a:r>
                <a:endParaRPr lang="en-US" sz="2100" b="1" dirty="0">
                  <a:solidFill>
                    <a:schemeClr val="bg1"/>
                  </a:solidFill>
                  <a:latin typeface="Arial"/>
                  <a:cs typeface="Arial"/>
                </a:endParaRPr>
              </a:p>
            </p:txBody>
          </p:sp>
        </p:grpSp>
        <p:sp>
          <p:nvSpPr>
            <p:cNvPr id="19" name="logo_citation"/>
            <p:cNvSpPr txBox="1"/>
            <p:nvPr/>
          </p:nvSpPr>
          <p:spPr>
            <a:xfrm>
              <a:off x="2766436" y="6605562"/>
              <a:ext cx="1938528" cy="230832"/>
            </a:xfrm>
            <a:prstGeom prst="rect">
              <a:avLst/>
            </a:prstGeom>
            <a:noFill/>
            <a:ln>
              <a:solidFill>
                <a:srgbClr val="FFFFFF"/>
              </a:solidFill>
            </a:ln>
          </p:spPr>
          <p:txBody>
            <a:bodyPr wrap="square" lIns="27432" tIns="45720" rIns="0" rtlCol="0" anchor="ctr" anchorCtr="0">
              <a:spAutoFit/>
            </a:bodyPr>
            <a:lstStyle/>
            <a:p>
              <a:r>
                <a:rPr lang="en-US" sz="900" b="1" dirty="0" smtClean="0">
                  <a:solidFill>
                    <a:schemeClr val="bg1"/>
                  </a:solidFill>
                  <a:latin typeface="Arial"/>
                  <a:cs typeface="Arial"/>
                </a:rPr>
                <a:t>JHLT. 2018 Oct; 37(10): 1155-1206</a:t>
              </a:r>
              <a:endParaRPr lang="en-US" sz="900" b="1" dirty="0">
                <a:solidFill>
                  <a:schemeClr val="bg1"/>
                </a:solidFill>
                <a:latin typeface="Arial"/>
                <a:cs typeface="Arial"/>
              </a:endParaRPr>
            </a:p>
          </p:txBody>
        </p:sp>
      </p:grpSp>
    </p:spTree>
    <p:extLst>
      <p:ext uri="{BB962C8B-B14F-4D97-AF65-F5344CB8AC3E}">
        <p14:creationId xmlns:p14="http://schemas.microsoft.com/office/powerpoint/2010/main" val="427523166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 y="2130425"/>
            <a:ext cx="8839200" cy="1470025"/>
          </a:xfrm>
        </p:spPr>
        <p:txBody>
          <a:bodyPr/>
          <a:lstStyle/>
          <a:p>
            <a:r>
              <a:rPr lang="en-US" dirty="0" smtClean="0">
                <a:solidFill>
                  <a:srgbClr val="002060"/>
                </a:solidFill>
              </a:rPr>
              <a:t>Post-Transplant Survival and Other Outcomes</a:t>
            </a:r>
            <a:endParaRPr lang="en-US" dirty="0">
              <a:solidFill>
                <a:srgbClr val="002060"/>
              </a:solidFill>
            </a:endParaRPr>
          </a:p>
        </p:txBody>
      </p:sp>
      <p:grpSp>
        <p:nvGrpSpPr>
          <p:cNvPr id="9" name="Group 8"/>
          <p:cNvGrpSpPr/>
          <p:nvPr/>
        </p:nvGrpSpPr>
        <p:grpSpPr>
          <a:xfrm>
            <a:off x="2" y="6146792"/>
            <a:ext cx="4715932" cy="711201"/>
            <a:chOff x="2" y="6146792"/>
            <a:chExt cx="4715932" cy="711201"/>
          </a:xfrm>
        </p:grpSpPr>
        <p:grpSp>
          <p:nvGrpSpPr>
            <p:cNvPr id="11" name="Group 10"/>
            <p:cNvGrpSpPr/>
            <p:nvPr/>
          </p:nvGrpSpPr>
          <p:grpSpPr>
            <a:xfrm>
              <a:off x="2" y="6146792"/>
              <a:ext cx="4715932" cy="711201"/>
              <a:chOff x="1" y="6067776"/>
              <a:chExt cx="4952999" cy="790224"/>
            </a:xfrm>
          </p:grpSpPr>
          <p:pic>
            <p:nvPicPr>
              <p:cNvPr id="14" name="Picture 13"/>
              <p:cNvPicPr>
                <a:picLocks noChangeAspect="1"/>
              </p:cNvPicPr>
              <p:nvPr/>
            </p:nvPicPr>
            <p:blipFill>
              <a:blip r:embed="rId2" cstate="print"/>
              <a:stretch>
                <a:fillRect/>
              </a:stretch>
            </p:blipFill>
            <p:spPr>
              <a:xfrm>
                <a:off x="1" y="6172200"/>
                <a:ext cx="4952999" cy="685800"/>
              </a:xfrm>
              <a:prstGeom prst="rect">
                <a:avLst/>
              </a:prstGeom>
              <a:ln>
                <a:solidFill>
                  <a:schemeClr val="bg2"/>
                </a:solidFill>
              </a:ln>
            </p:spPr>
          </p:pic>
          <p:sp>
            <p:nvSpPr>
              <p:cNvPr id="15" name="logo_year"/>
              <p:cNvSpPr txBox="1"/>
              <p:nvPr/>
            </p:nvSpPr>
            <p:spPr>
              <a:xfrm>
                <a:off x="2971800" y="6067776"/>
                <a:ext cx="1885813" cy="461665"/>
              </a:xfrm>
              <a:prstGeom prst="rect">
                <a:avLst/>
              </a:prstGeom>
              <a:noFill/>
              <a:ln>
                <a:noFill/>
              </a:ln>
            </p:spPr>
            <p:txBody>
              <a:bodyPr wrap="square" rtlCol="0">
                <a:spAutoFit/>
              </a:bodyPr>
              <a:lstStyle/>
              <a:p>
                <a:pPr algn="ctr"/>
                <a:r>
                  <a:rPr lang="en-US" sz="2100" b="1" dirty="0" smtClean="0">
                    <a:solidFill>
                      <a:schemeClr val="bg1"/>
                    </a:solidFill>
                    <a:latin typeface="Arial"/>
                    <a:cs typeface="Arial"/>
                  </a:rPr>
                  <a:t>2018</a:t>
                </a:r>
                <a:endParaRPr lang="en-US" sz="2100" b="1" dirty="0">
                  <a:solidFill>
                    <a:schemeClr val="bg1"/>
                  </a:solidFill>
                  <a:latin typeface="Arial"/>
                  <a:cs typeface="Arial"/>
                </a:endParaRPr>
              </a:p>
            </p:txBody>
          </p:sp>
        </p:grpSp>
        <p:sp>
          <p:nvSpPr>
            <p:cNvPr id="13" name="logo_citation"/>
            <p:cNvSpPr txBox="1"/>
            <p:nvPr/>
          </p:nvSpPr>
          <p:spPr>
            <a:xfrm>
              <a:off x="2766436" y="6605562"/>
              <a:ext cx="1938528" cy="230832"/>
            </a:xfrm>
            <a:prstGeom prst="rect">
              <a:avLst/>
            </a:prstGeom>
            <a:noFill/>
            <a:ln>
              <a:solidFill>
                <a:srgbClr val="FFFFFF"/>
              </a:solidFill>
            </a:ln>
          </p:spPr>
          <p:txBody>
            <a:bodyPr wrap="square" lIns="27432" tIns="45720" rIns="0" rtlCol="0" anchor="ctr" anchorCtr="0">
              <a:spAutoFit/>
            </a:bodyPr>
            <a:lstStyle/>
            <a:p>
              <a:r>
                <a:rPr lang="en-US" sz="900" b="1" dirty="0" smtClean="0">
                  <a:solidFill>
                    <a:schemeClr val="bg1"/>
                  </a:solidFill>
                  <a:latin typeface="Arial"/>
                  <a:cs typeface="Arial"/>
                </a:rPr>
                <a:t>JHLT. 2018 Oct; 37(10): 1155-1206</a:t>
              </a:r>
              <a:endParaRPr lang="en-US" sz="900" b="1" dirty="0">
                <a:solidFill>
                  <a:schemeClr val="bg1"/>
                </a:solidFill>
                <a:latin typeface="Arial"/>
                <a:cs typeface="Arial"/>
              </a:endParaRPr>
            </a:p>
          </p:txBody>
        </p:sp>
      </p:grpSp>
    </p:spTree>
    <p:extLst>
      <p:ext uri="{BB962C8B-B14F-4D97-AF65-F5344CB8AC3E}">
        <p14:creationId xmlns:p14="http://schemas.microsoft.com/office/powerpoint/2010/main" val="94897389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nvPr>
        </p:nvGraphicFramePr>
        <p:xfrm>
          <a:off x="228600" y="1371600"/>
          <a:ext cx="8610600" cy="4800600"/>
        </p:xfrm>
        <a:graphic>
          <a:graphicData uri="http://schemas.openxmlformats.org/drawingml/2006/chart">
            <c:chart xmlns:c="http://schemas.openxmlformats.org/drawingml/2006/chart" xmlns:r="http://schemas.openxmlformats.org/officeDocument/2006/relationships" r:id="rId3"/>
          </a:graphicData>
        </a:graphic>
      </p:graphicFrame>
      <p:sp>
        <p:nvSpPr>
          <p:cNvPr id="19" name="Title 1"/>
          <p:cNvSpPr txBox="1">
            <a:spLocks/>
          </p:cNvSpPr>
          <p:nvPr/>
        </p:nvSpPr>
        <p:spPr bwMode="auto">
          <a:xfrm>
            <a:off x="4864" y="304800"/>
            <a:ext cx="9144000" cy="9906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b="1">
                <a:solidFill>
                  <a:schemeClr val="tx1"/>
                </a:solidFill>
                <a:latin typeface="+mj-lt"/>
                <a:ea typeface="+mj-ea"/>
                <a:cs typeface="+mj-cs"/>
              </a:defRPr>
            </a:lvl1pPr>
            <a:lvl2pPr algn="ctr" rtl="0" eaLnBrk="1" fontAlgn="base" hangingPunct="1">
              <a:spcBef>
                <a:spcPct val="0"/>
              </a:spcBef>
              <a:spcAft>
                <a:spcPct val="0"/>
              </a:spcAft>
              <a:defRPr sz="4000" b="1">
                <a:solidFill>
                  <a:schemeClr val="tx2"/>
                </a:solidFill>
                <a:latin typeface="Arial" charset="0"/>
              </a:defRPr>
            </a:lvl2pPr>
            <a:lvl3pPr algn="ctr" rtl="0" eaLnBrk="1" fontAlgn="base" hangingPunct="1">
              <a:spcBef>
                <a:spcPct val="0"/>
              </a:spcBef>
              <a:spcAft>
                <a:spcPct val="0"/>
              </a:spcAft>
              <a:defRPr sz="4000" b="1">
                <a:solidFill>
                  <a:schemeClr val="tx2"/>
                </a:solidFill>
                <a:latin typeface="Arial" charset="0"/>
              </a:defRPr>
            </a:lvl3pPr>
            <a:lvl4pPr algn="ctr" rtl="0" eaLnBrk="1" fontAlgn="base" hangingPunct="1">
              <a:spcBef>
                <a:spcPct val="0"/>
              </a:spcBef>
              <a:spcAft>
                <a:spcPct val="0"/>
              </a:spcAft>
              <a:defRPr sz="4000" b="1">
                <a:solidFill>
                  <a:schemeClr val="tx2"/>
                </a:solidFill>
                <a:latin typeface="Arial" charset="0"/>
              </a:defRPr>
            </a:lvl4pPr>
            <a:lvl5pPr algn="ctr" rtl="0" eaLnBrk="1" fontAlgn="base" hangingPunct="1">
              <a:spcBef>
                <a:spcPct val="0"/>
              </a:spcBef>
              <a:spcAft>
                <a:spcPct val="0"/>
              </a:spcAft>
              <a:defRPr sz="4000" b="1">
                <a:solidFill>
                  <a:schemeClr val="tx2"/>
                </a:solidFill>
                <a:latin typeface="Arial" charset="0"/>
              </a:defRPr>
            </a:lvl5pPr>
            <a:lvl6pPr marL="457200" algn="ctr" rtl="0" eaLnBrk="1" fontAlgn="base" hangingPunct="1">
              <a:spcBef>
                <a:spcPct val="0"/>
              </a:spcBef>
              <a:spcAft>
                <a:spcPct val="0"/>
              </a:spcAft>
              <a:defRPr sz="4000" b="1">
                <a:solidFill>
                  <a:schemeClr val="tx2"/>
                </a:solidFill>
                <a:latin typeface="Arial" charset="0"/>
              </a:defRPr>
            </a:lvl6pPr>
            <a:lvl7pPr marL="914400" algn="ctr" rtl="0" eaLnBrk="1" fontAlgn="base" hangingPunct="1">
              <a:spcBef>
                <a:spcPct val="0"/>
              </a:spcBef>
              <a:spcAft>
                <a:spcPct val="0"/>
              </a:spcAft>
              <a:defRPr sz="4000" b="1">
                <a:solidFill>
                  <a:schemeClr val="tx2"/>
                </a:solidFill>
                <a:latin typeface="Arial" charset="0"/>
              </a:defRPr>
            </a:lvl7pPr>
            <a:lvl8pPr marL="1371600" algn="ctr" rtl="0" eaLnBrk="1" fontAlgn="base" hangingPunct="1">
              <a:spcBef>
                <a:spcPct val="0"/>
              </a:spcBef>
              <a:spcAft>
                <a:spcPct val="0"/>
              </a:spcAft>
              <a:defRPr sz="4000" b="1">
                <a:solidFill>
                  <a:schemeClr val="tx2"/>
                </a:solidFill>
                <a:latin typeface="Arial" charset="0"/>
              </a:defRPr>
            </a:lvl8pPr>
            <a:lvl9pPr marL="1828800" algn="ctr" rtl="0" eaLnBrk="1" fontAlgn="base" hangingPunct="1">
              <a:spcBef>
                <a:spcPct val="0"/>
              </a:spcBef>
              <a:spcAft>
                <a:spcPct val="0"/>
              </a:spcAft>
              <a:defRPr sz="4000" b="1">
                <a:solidFill>
                  <a:schemeClr val="tx2"/>
                </a:solidFill>
                <a:latin typeface="Arial" charset="0"/>
              </a:defRPr>
            </a:lvl9pPr>
          </a:lstStyle>
          <a:p>
            <a:r>
              <a:rPr lang="en-US" sz="2600" kern="0" dirty="0" smtClean="0">
                <a:solidFill>
                  <a:srgbClr val="002060"/>
                </a:solidFill>
              </a:rPr>
              <a:t>Adult Heart-Lung Transplants</a:t>
            </a:r>
            <a:r>
              <a:rPr lang="en-US" sz="3200" kern="0" dirty="0" smtClean="0">
                <a:solidFill>
                  <a:srgbClr val="002060"/>
                </a:solidFill>
              </a:rPr>
              <a:t/>
            </a:r>
            <a:br>
              <a:rPr lang="en-US" sz="3200" kern="0" dirty="0" smtClean="0">
                <a:solidFill>
                  <a:srgbClr val="002060"/>
                </a:solidFill>
              </a:rPr>
            </a:br>
            <a:r>
              <a:rPr lang="en-US" sz="2600" kern="0" dirty="0" smtClean="0">
                <a:solidFill>
                  <a:srgbClr val="002060"/>
                </a:solidFill>
              </a:rPr>
              <a:t> </a:t>
            </a:r>
            <a:r>
              <a:rPr lang="en-US" sz="2400" kern="0" dirty="0" smtClean="0">
                <a:solidFill>
                  <a:srgbClr val="002060"/>
                </a:solidFill>
              </a:rPr>
              <a:t>Kaplan-Meier Survival</a:t>
            </a:r>
            <a:br>
              <a:rPr lang="en-US" sz="2400" kern="0" dirty="0" smtClean="0">
                <a:solidFill>
                  <a:srgbClr val="002060"/>
                </a:solidFill>
              </a:rPr>
            </a:br>
            <a:r>
              <a:rPr lang="en-US" sz="2000" kern="0" dirty="0" smtClean="0">
                <a:solidFill>
                  <a:srgbClr val="002060"/>
                </a:solidFill>
              </a:rPr>
              <a:t> </a:t>
            </a:r>
            <a:endParaRPr lang="en-US" sz="2000" kern="0" dirty="0">
              <a:solidFill>
                <a:srgbClr val="002060"/>
              </a:solidFill>
            </a:endParaRPr>
          </a:p>
        </p:txBody>
      </p:sp>
      <p:sp>
        <p:nvSpPr>
          <p:cNvPr id="18" name="median_survival"/>
          <p:cNvSpPr txBox="1"/>
          <p:nvPr/>
        </p:nvSpPr>
        <p:spPr>
          <a:xfrm>
            <a:off x="4715934" y="1756681"/>
            <a:ext cx="3657525" cy="579336"/>
          </a:xfrm>
          <a:prstGeom prst="rect">
            <a:avLst/>
          </a:prstGeom>
          <a:noFill/>
          <a:ln>
            <a:solidFill>
              <a:schemeClr val="bg2"/>
            </a:solidFill>
          </a:ln>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en-US" sz="1400" b="1" dirty="0" smtClean="0">
                <a:solidFill>
                  <a:schemeClr val="bg2"/>
                </a:solidFill>
              </a:rPr>
              <a:t>Median survival = 3.4 years</a:t>
            </a:r>
          </a:p>
          <a:p>
            <a:r>
              <a:rPr lang="en-US" sz="1400" b="1" dirty="0" smtClean="0">
                <a:solidFill>
                  <a:schemeClr val="bg2"/>
                </a:solidFill>
              </a:rPr>
              <a:t>Conditional median survival = 10.3 years</a:t>
            </a:r>
            <a:endParaRPr lang="en-US" sz="1400" b="1" dirty="0">
              <a:solidFill>
                <a:schemeClr val="bg2"/>
              </a:solidFill>
            </a:endParaRPr>
          </a:p>
        </p:txBody>
      </p:sp>
      <p:sp>
        <p:nvSpPr>
          <p:cNvPr id="17" name="pvalues"/>
          <p:cNvSpPr txBox="1"/>
          <p:nvPr/>
        </p:nvSpPr>
        <p:spPr>
          <a:xfrm>
            <a:off x="2971800" y="2819400"/>
            <a:ext cx="1219175" cy="413812"/>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en-US" sz="1400" b="1" dirty="0" smtClean="0">
                <a:solidFill>
                  <a:schemeClr val="bg2"/>
                </a:solidFill>
              </a:rPr>
              <a:t>N = 3,998</a:t>
            </a:r>
            <a:endParaRPr lang="en-US" sz="1400" b="1" dirty="0">
              <a:solidFill>
                <a:schemeClr val="bg2"/>
              </a:solidFill>
            </a:endParaRPr>
          </a:p>
        </p:txBody>
      </p:sp>
      <p:sp>
        <p:nvSpPr>
          <p:cNvPr id="3" name="title_cohort"/>
          <p:cNvSpPr txBox="1"/>
          <p:nvPr/>
        </p:nvSpPr>
        <p:spPr>
          <a:xfrm>
            <a:off x="2076494" y="1000499"/>
            <a:ext cx="5181600" cy="400110"/>
          </a:xfrm>
          <a:prstGeom prst="rect">
            <a:avLst/>
          </a:prstGeom>
          <a:noFill/>
        </p:spPr>
        <p:txBody>
          <a:bodyPr wrap="square" rtlCol="0">
            <a:spAutoFit/>
          </a:bodyPr>
          <a:lstStyle/>
          <a:p>
            <a:r>
              <a:rPr lang="en-US" sz="2000" b="1" kern="0" dirty="0" smtClean="0">
                <a:solidFill>
                  <a:srgbClr val="002060"/>
                </a:solidFill>
              </a:rPr>
              <a:t>(Transplants: January 1982 – June 2016)</a:t>
            </a:r>
            <a:endParaRPr lang="en-US" sz="2000" b="1" kern="0" dirty="0">
              <a:solidFill>
                <a:srgbClr val="002060"/>
              </a:solidFill>
            </a:endParaRPr>
          </a:p>
        </p:txBody>
      </p:sp>
      <p:grpSp>
        <p:nvGrpSpPr>
          <p:cNvPr id="12" name="Group 11"/>
          <p:cNvGrpSpPr/>
          <p:nvPr/>
        </p:nvGrpSpPr>
        <p:grpSpPr>
          <a:xfrm>
            <a:off x="2" y="6146792"/>
            <a:ext cx="4715932" cy="711201"/>
            <a:chOff x="2" y="6146792"/>
            <a:chExt cx="4715932" cy="711201"/>
          </a:xfrm>
        </p:grpSpPr>
        <p:grpSp>
          <p:nvGrpSpPr>
            <p:cNvPr id="13" name="Group 12"/>
            <p:cNvGrpSpPr/>
            <p:nvPr/>
          </p:nvGrpSpPr>
          <p:grpSpPr>
            <a:xfrm>
              <a:off x="2" y="6146792"/>
              <a:ext cx="4715932" cy="711201"/>
              <a:chOff x="1" y="6067776"/>
              <a:chExt cx="4952999" cy="790224"/>
            </a:xfrm>
          </p:grpSpPr>
          <p:pic>
            <p:nvPicPr>
              <p:cNvPr id="21" name="Picture 20"/>
              <p:cNvPicPr>
                <a:picLocks noChangeAspect="1"/>
              </p:cNvPicPr>
              <p:nvPr/>
            </p:nvPicPr>
            <p:blipFill>
              <a:blip r:embed="rId4" cstate="print"/>
              <a:stretch>
                <a:fillRect/>
              </a:stretch>
            </p:blipFill>
            <p:spPr>
              <a:xfrm>
                <a:off x="1" y="6172200"/>
                <a:ext cx="4952999" cy="685800"/>
              </a:xfrm>
              <a:prstGeom prst="rect">
                <a:avLst/>
              </a:prstGeom>
              <a:ln>
                <a:solidFill>
                  <a:schemeClr val="bg2"/>
                </a:solidFill>
              </a:ln>
            </p:spPr>
          </p:pic>
          <p:sp>
            <p:nvSpPr>
              <p:cNvPr id="22" name="logo_year"/>
              <p:cNvSpPr txBox="1"/>
              <p:nvPr/>
            </p:nvSpPr>
            <p:spPr>
              <a:xfrm>
                <a:off x="2971800" y="6067776"/>
                <a:ext cx="1885813" cy="461665"/>
              </a:xfrm>
              <a:prstGeom prst="rect">
                <a:avLst/>
              </a:prstGeom>
              <a:noFill/>
              <a:ln>
                <a:noFill/>
              </a:ln>
            </p:spPr>
            <p:txBody>
              <a:bodyPr wrap="square" rtlCol="0">
                <a:spAutoFit/>
              </a:bodyPr>
              <a:lstStyle/>
              <a:p>
                <a:pPr algn="ctr"/>
                <a:r>
                  <a:rPr lang="en-US" sz="2100" b="1" dirty="0" smtClean="0">
                    <a:solidFill>
                      <a:schemeClr val="bg1"/>
                    </a:solidFill>
                    <a:latin typeface="Arial"/>
                    <a:cs typeface="Arial"/>
                  </a:rPr>
                  <a:t>2018</a:t>
                </a:r>
                <a:endParaRPr lang="en-US" sz="2100" b="1" dirty="0">
                  <a:solidFill>
                    <a:schemeClr val="bg1"/>
                  </a:solidFill>
                  <a:latin typeface="Arial"/>
                  <a:cs typeface="Arial"/>
                </a:endParaRPr>
              </a:p>
            </p:txBody>
          </p:sp>
        </p:grpSp>
        <p:sp>
          <p:nvSpPr>
            <p:cNvPr id="20" name="logo_citation"/>
            <p:cNvSpPr txBox="1"/>
            <p:nvPr/>
          </p:nvSpPr>
          <p:spPr>
            <a:xfrm>
              <a:off x="2766436" y="6605562"/>
              <a:ext cx="1938528" cy="230832"/>
            </a:xfrm>
            <a:prstGeom prst="rect">
              <a:avLst/>
            </a:prstGeom>
            <a:noFill/>
            <a:ln>
              <a:solidFill>
                <a:srgbClr val="FFFFFF"/>
              </a:solidFill>
            </a:ln>
          </p:spPr>
          <p:txBody>
            <a:bodyPr wrap="square" lIns="27432" tIns="45720" rIns="0" rtlCol="0" anchor="ctr" anchorCtr="0">
              <a:spAutoFit/>
            </a:bodyPr>
            <a:lstStyle/>
            <a:p>
              <a:r>
                <a:rPr lang="en-US" sz="900" b="1" dirty="0" smtClean="0">
                  <a:solidFill>
                    <a:schemeClr val="bg1"/>
                  </a:solidFill>
                  <a:latin typeface="Arial"/>
                  <a:cs typeface="Arial"/>
                </a:rPr>
                <a:t>JHLT. 2018 Oct; 37(10): 1155-1206</a:t>
              </a:r>
              <a:endParaRPr lang="en-US" sz="900" b="1" dirty="0">
                <a:solidFill>
                  <a:schemeClr val="bg1"/>
                </a:solidFill>
                <a:latin typeface="Arial"/>
                <a:cs typeface="Arial"/>
              </a:endParaRPr>
            </a:p>
          </p:txBody>
        </p:sp>
      </p:grpSp>
    </p:spTree>
    <p:extLst>
      <p:ext uri="{BB962C8B-B14F-4D97-AF65-F5344CB8AC3E}">
        <p14:creationId xmlns:p14="http://schemas.microsoft.com/office/powerpoint/2010/main" val="317451876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nvPr>
        </p:nvGraphicFramePr>
        <p:xfrm>
          <a:off x="228600" y="1371600"/>
          <a:ext cx="8610600" cy="4800600"/>
        </p:xfrm>
        <a:graphic>
          <a:graphicData uri="http://schemas.openxmlformats.org/drawingml/2006/chart">
            <c:chart xmlns:c="http://schemas.openxmlformats.org/drawingml/2006/chart" xmlns:r="http://schemas.openxmlformats.org/officeDocument/2006/relationships" r:id="rId3"/>
          </a:graphicData>
        </a:graphic>
      </p:graphicFrame>
      <p:sp>
        <p:nvSpPr>
          <p:cNvPr id="19" name="Title 1"/>
          <p:cNvSpPr txBox="1">
            <a:spLocks/>
          </p:cNvSpPr>
          <p:nvPr/>
        </p:nvSpPr>
        <p:spPr bwMode="auto">
          <a:xfrm>
            <a:off x="4864" y="219944"/>
            <a:ext cx="9144000" cy="10668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b="1">
                <a:solidFill>
                  <a:schemeClr val="tx1"/>
                </a:solidFill>
                <a:latin typeface="+mj-lt"/>
                <a:ea typeface="+mj-ea"/>
                <a:cs typeface="+mj-cs"/>
              </a:defRPr>
            </a:lvl1pPr>
            <a:lvl2pPr algn="ctr" rtl="0" eaLnBrk="1" fontAlgn="base" hangingPunct="1">
              <a:spcBef>
                <a:spcPct val="0"/>
              </a:spcBef>
              <a:spcAft>
                <a:spcPct val="0"/>
              </a:spcAft>
              <a:defRPr sz="4000" b="1">
                <a:solidFill>
                  <a:schemeClr val="tx2"/>
                </a:solidFill>
                <a:latin typeface="Arial" charset="0"/>
              </a:defRPr>
            </a:lvl2pPr>
            <a:lvl3pPr algn="ctr" rtl="0" eaLnBrk="1" fontAlgn="base" hangingPunct="1">
              <a:spcBef>
                <a:spcPct val="0"/>
              </a:spcBef>
              <a:spcAft>
                <a:spcPct val="0"/>
              </a:spcAft>
              <a:defRPr sz="4000" b="1">
                <a:solidFill>
                  <a:schemeClr val="tx2"/>
                </a:solidFill>
                <a:latin typeface="Arial" charset="0"/>
              </a:defRPr>
            </a:lvl3pPr>
            <a:lvl4pPr algn="ctr" rtl="0" eaLnBrk="1" fontAlgn="base" hangingPunct="1">
              <a:spcBef>
                <a:spcPct val="0"/>
              </a:spcBef>
              <a:spcAft>
                <a:spcPct val="0"/>
              </a:spcAft>
              <a:defRPr sz="4000" b="1">
                <a:solidFill>
                  <a:schemeClr val="tx2"/>
                </a:solidFill>
                <a:latin typeface="Arial" charset="0"/>
              </a:defRPr>
            </a:lvl4pPr>
            <a:lvl5pPr algn="ctr" rtl="0" eaLnBrk="1" fontAlgn="base" hangingPunct="1">
              <a:spcBef>
                <a:spcPct val="0"/>
              </a:spcBef>
              <a:spcAft>
                <a:spcPct val="0"/>
              </a:spcAft>
              <a:defRPr sz="4000" b="1">
                <a:solidFill>
                  <a:schemeClr val="tx2"/>
                </a:solidFill>
                <a:latin typeface="Arial" charset="0"/>
              </a:defRPr>
            </a:lvl5pPr>
            <a:lvl6pPr marL="457200" algn="ctr" rtl="0" eaLnBrk="1" fontAlgn="base" hangingPunct="1">
              <a:spcBef>
                <a:spcPct val="0"/>
              </a:spcBef>
              <a:spcAft>
                <a:spcPct val="0"/>
              </a:spcAft>
              <a:defRPr sz="4000" b="1">
                <a:solidFill>
                  <a:schemeClr val="tx2"/>
                </a:solidFill>
                <a:latin typeface="Arial" charset="0"/>
              </a:defRPr>
            </a:lvl6pPr>
            <a:lvl7pPr marL="914400" algn="ctr" rtl="0" eaLnBrk="1" fontAlgn="base" hangingPunct="1">
              <a:spcBef>
                <a:spcPct val="0"/>
              </a:spcBef>
              <a:spcAft>
                <a:spcPct val="0"/>
              </a:spcAft>
              <a:defRPr sz="4000" b="1">
                <a:solidFill>
                  <a:schemeClr val="tx2"/>
                </a:solidFill>
                <a:latin typeface="Arial" charset="0"/>
              </a:defRPr>
            </a:lvl7pPr>
            <a:lvl8pPr marL="1371600" algn="ctr" rtl="0" eaLnBrk="1" fontAlgn="base" hangingPunct="1">
              <a:spcBef>
                <a:spcPct val="0"/>
              </a:spcBef>
              <a:spcAft>
                <a:spcPct val="0"/>
              </a:spcAft>
              <a:defRPr sz="4000" b="1">
                <a:solidFill>
                  <a:schemeClr val="tx2"/>
                </a:solidFill>
                <a:latin typeface="Arial" charset="0"/>
              </a:defRPr>
            </a:lvl8pPr>
            <a:lvl9pPr marL="1828800" algn="ctr" rtl="0" eaLnBrk="1" fontAlgn="base" hangingPunct="1">
              <a:spcBef>
                <a:spcPct val="0"/>
              </a:spcBef>
              <a:spcAft>
                <a:spcPct val="0"/>
              </a:spcAft>
              <a:defRPr sz="4000" b="1">
                <a:solidFill>
                  <a:schemeClr val="tx2"/>
                </a:solidFill>
                <a:latin typeface="Arial" charset="0"/>
              </a:defRPr>
            </a:lvl9pPr>
          </a:lstStyle>
          <a:p>
            <a:r>
              <a:rPr lang="en-US" sz="2600" kern="0" dirty="0" smtClean="0">
                <a:solidFill>
                  <a:srgbClr val="002060"/>
                </a:solidFill>
              </a:rPr>
              <a:t>Adult Heart-Lung Transplants</a:t>
            </a:r>
            <a:r>
              <a:rPr lang="en-US" sz="2800" kern="0" dirty="0" smtClean="0">
                <a:solidFill>
                  <a:srgbClr val="002060"/>
                </a:solidFill>
              </a:rPr>
              <a:t/>
            </a:r>
            <a:br>
              <a:rPr lang="en-US" sz="2800" kern="0" dirty="0" smtClean="0">
                <a:solidFill>
                  <a:srgbClr val="002060"/>
                </a:solidFill>
              </a:rPr>
            </a:br>
            <a:r>
              <a:rPr lang="en-US" sz="2400" kern="0" dirty="0" smtClean="0">
                <a:solidFill>
                  <a:srgbClr val="002060"/>
                </a:solidFill>
              </a:rPr>
              <a:t>Kaplan-Meier Survival by Transplant Type</a:t>
            </a:r>
            <a:r>
              <a:rPr lang="en-US" sz="2800" kern="0" dirty="0" smtClean="0">
                <a:solidFill>
                  <a:srgbClr val="002060"/>
                </a:solidFill>
              </a:rPr>
              <a:t/>
            </a:r>
            <a:br>
              <a:rPr lang="en-US" sz="2800" kern="0" dirty="0" smtClean="0">
                <a:solidFill>
                  <a:srgbClr val="002060"/>
                </a:solidFill>
              </a:rPr>
            </a:br>
            <a:endParaRPr lang="en-US" sz="2000" kern="0" dirty="0">
              <a:solidFill>
                <a:srgbClr val="002060"/>
              </a:solidFill>
            </a:endParaRPr>
          </a:p>
        </p:txBody>
      </p:sp>
      <p:sp>
        <p:nvSpPr>
          <p:cNvPr id="20" name="median_survival"/>
          <p:cNvSpPr txBox="1"/>
          <p:nvPr/>
        </p:nvSpPr>
        <p:spPr>
          <a:xfrm>
            <a:off x="5105400" y="2438400"/>
            <a:ext cx="3338187" cy="824695"/>
          </a:xfrm>
          <a:prstGeom prst="rect">
            <a:avLst/>
          </a:prstGeom>
          <a:solidFill>
            <a:schemeClr val="tx1"/>
          </a:solidFill>
          <a:ln>
            <a:solidFill>
              <a:schemeClr val="bg2"/>
            </a:solidFill>
          </a:ln>
        </p:spPr>
        <p:txBody>
          <a:bodyPr wrap="square" lIns="45720" rIns="45720" rtlCol="0" anchor="ctr" anchorCtr="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en-US" sz="1400" b="1" dirty="0" smtClean="0">
                <a:solidFill>
                  <a:schemeClr val="bg2"/>
                </a:solidFill>
              </a:rPr>
              <a:t>Median survival (years):</a:t>
            </a:r>
          </a:p>
          <a:p>
            <a:r>
              <a:rPr lang="en-US" sz="1400" b="1" dirty="0" smtClean="0">
                <a:solidFill>
                  <a:schemeClr val="bg2"/>
                </a:solidFill>
              </a:rPr>
              <a:t>Primary: 3.4; Conditional=10.3; Retransplant: 0.2; Conditional=11.2</a:t>
            </a:r>
          </a:p>
        </p:txBody>
      </p:sp>
      <p:sp>
        <p:nvSpPr>
          <p:cNvPr id="9" name="pvalues"/>
          <p:cNvSpPr txBox="1"/>
          <p:nvPr/>
        </p:nvSpPr>
        <p:spPr>
          <a:xfrm>
            <a:off x="4343400" y="3520217"/>
            <a:ext cx="1143000" cy="307777"/>
          </a:xfrm>
          <a:prstGeom prst="rect">
            <a:avLst/>
          </a:prstGeom>
          <a:noFill/>
        </p:spPr>
        <p:txBody>
          <a:bodyPr wrap="square" rtlCol="0">
            <a:spAutoFit/>
          </a:bodyPr>
          <a:lstStyle/>
          <a:p>
            <a:r>
              <a:rPr lang="en-US" sz="1400" b="1" dirty="0" smtClean="0">
                <a:solidFill>
                  <a:schemeClr val="bg2"/>
                </a:solidFill>
              </a:rPr>
              <a:t>p = 0.0108</a:t>
            </a:r>
            <a:endParaRPr lang="en-US" sz="1400" b="1" dirty="0">
              <a:solidFill>
                <a:schemeClr val="bg2"/>
              </a:solidFill>
            </a:endParaRPr>
          </a:p>
        </p:txBody>
      </p:sp>
      <p:sp>
        <p:nvSpPr>
          <p:cNvPr id="3" name="title_cohort"/>
          <p:cNvSpPr txBox="1"/>
          <p:nvPr/>
        </p:nvSpPr>
        <p:spPr>
          <a:xfrm>
            <a:off x="2038394" y="954864"/>
            <a:ext cx="5257800" cy="400110"/>
          </a:xfrm>
          <a:prstGeom prst="rect">
            <a:avLst/>
          </a:prstGeom>
          <a:noFill/>
        </p:spPr>
        <p:txBody>
          <a:bodyPr wrap="square" rtlCol="0">
            <a:spAutoFit/>
          </a:bodyPr>
          <a:lstStyle/>
          <a:p>
            <a:r>
              <a:rPr lang="en-US" sz="2000" b="1" kern="0" dirty="0" smtClean="0">
                <a:solidFill>
                  <a:srgbClr val="002060"/>
                </a:solidFill>
              </a:rPr>
              <a:t>(Transplants: January 1982 – June 2016)</a:t>
            </a:r>
            <a:endParaRPr lang="en-US" sz="2000" b="1" kern="0" dirty="0">
              <a:solidFill>
                <a:srgbClr val="002060"/>
              </a:solidFill>
            </a:endParaRPr>
          </a:p>
        </p:txBody>
      </p:sp>
      <p:grpSp>
        <p:nvGrpSpPr>
          <p:cNvPr id="12" name="Group 11"/>
          <p:cNvGrpSpPr/>
          <p:nvPr/>
        </p:nvGrpSpPr>
        <p:grpSpPr>
          <a:xfrm>
            <a:off x="2" y="6146792"/>
            <a:ext cx="4715932" cy="711201"/>
            <a:chOff x="2" y="6146792"/>
            <a:chExt cx="4715932" cy="711201"/>
          </a:xfrm>
        </p:grpSpPr>
        <p:grpSp>
          <p:nvGrpSpPr>
            <p:cNvPr id="13" name="Group 12"/>
            <p:cNvGrpSpPr/>
            <p:nvPr/>
          </p:nvGrpSpPr>
          <p:grpSpPr>
            <a:xfrm>
              <a:off x="2" y="6146792"/>
              <a:ext cx="4715932" cy="711201"/>
              <a:chOff x="1" y="6067776"/>
              <a:chExt cx="4952999" cy="790224"/>
            </a:xfrm>
          </p:grpSpPr>
          <p:pic>
            <p:nvPicPr>
              <p:cNvPr id="21" name="Picture 20"/>
              <p:cNvPicPr>
                <a:picLocks noChangeAspect="1"/>
              </p:cNvPicPr>
              <p:nvPr/>
            </p:nvPicPr>
            <p:blipFill>
              <a:blip r:embed="rId4" cstate="print"/>
              <a:stretch>
                <a:fillRect/>
              </a:stretch>
            </p:blipFill>
            <p:spPr>
              <a:xfrm>
                <a:off x="1" y="6172200"/>
                <a:ext cx="4952999" cy="685800"/>
              </a:xfrm>
              <a:prstGeom prst="rect">
                <a:avLst/>
              </a:prstGeom>
              <a:ln>
                <a:solidFill>
                  <a:schemeClr val="bg2"/>
                </a:solidFill>
              </a:ln>
            </p:spPr>
          </p:pic>
          <p:sp>
            <p:nvSpPr>
              <p:cNvPr id="22" name="logo_year"/>
              <p:cNvSpPr txBox="1"/>
              <p:nvPr/>
            </p:nvSpPr>
            <p:spPr>
              <a:xfrm>
                <a:off x="2971800" y="6067776"/>
                <a:ext cx="1885813" cy="461665"/>
              </a:xfrm>
              <a:prstGeom prst="rect">
                <a:avLst/>
              </a:prstGeom>
              <a:noFill/>
              <a:ln>
                <a:noFill/>
              </a:ln>
            </p:spPr>
            <p:txBody>
              <a:bodyPr wrap="square" rtlCol="0">
                <a:spAutoFit/>
              </a:bodyPr>
              <a:lstStyle/>
              <a:p>
                <a:pPr algn="ctr"/>
                <a:r>
                  <a:rPr lang="en-US" sz="2100" b="1" dirty="0" smtClean="0">
                    <a:solidFill>
                      <a:schemeClr val="bg1"/>
                    </a:solidFill>
                    <a:latin typeface="Arial"/>
                    <a:cs typeface="Arial"/>
                  </a:rPr>
                  <a:t>2018</a:t>
                </a:r>
                <a:endParaRPr lang="en-US" sz="2100" b="1" dirty="0">
                  <a:solidFill>
                    <a:schemeClr val="bg1"/>
                  </a:solidFill>
                  <a:latin typeface="Arial"/>
                  <a:cs typeface="Arial"/>
                </a:endParaRPr>
              </a:p>
            </p:txBody>
          </p:sp>
        </p:grpSp>
        <p:sp>
          <p:nvSpPr>
            <p:cNvPr id="15" name="logo_citation"/>
            <p:cNvSpPr txBox="1"/>
            <p:nvPr/>
          </p:nvSpPr>
          <p:spPr>
            <a:xfrm>
              <a:off x="2766436" y="6605562"/>
              <a:ext cx="1938528" cy="230832"/>
            </a:xfrm>
            <a:prstGeom prst="rect">
              <a:avLst/>
            </a:prstGeom>
            <a:noFill/>
            <a:ln>
              <a:solidFill>
                <a:srgbClr val="FFFFFF"/>
              </a:solidFill>
            </a:ln>
          </p:spPr>
          <p:txBody>
            <a:bodyPr wrap="square" lIns="27432" tIns="45720" rIns="0" rtlCol="0" anchor="ctr" anchorCtr="0">
              <a:spAutoFit/>
            </a:bodyPr>
            <a:lstStyle/>
            <a:p>
              <a:r>
                <a:rPr lang="en-US" sz="900" b="1" dirty="0" smtClean="0">
                  <a:solidFill>
                    <a:schemeClr val="bg1"/>
                  </a:solidFill>
                  <a:latin typeface="Arial"/>
                  <a:cs typeface="Arial"/>
                </a:rPr>
                <a:t>JHLT. 2018 Oct; 37(10): 1155-1206</a:t>
              </a:r>
              <a:endParaRPr lang="en-US" sz="900" b="1" dirty="0">
                <a:solidFill>
                  <a:schemeClr val="bg1"/>
                </a:solidFill>
                <a:latin typeface="Arial"/>
                <a:cs typeface="Arial"/>
              </a:endParaRPr>
            </a:p>
          </p:txBody>
        </p:sp>
      </p:grpSp>
    </p:spTree>
    <p:extLst>
      <p:ext uri="{BB962C8B-B14F-4D97-AF65-F5344CB8AC3E}">
        <p14:creationId xmlns:p14="http://schemas.microsoft.com/office/powerpoint/2010/main" val="385715177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nvPr>
        </p:nvGraphicFramePr>
        <p:xfrm>
          <a:off x="228600" y="1371600"/>
          <a:ext cx="8610600" cy="4775192"/>
        </p:xfrm>
        <a:graphic>
          <a:graphicData uri="http://schemas.openxmlformats.org/drawingml/2006/chart">
            <c:chart xmlns:c="http://schemas.openxmlformats.org/drawingml/2006/chart" xmlns:r="http://schemas.openxmlformats.org/officeDocument/2006/relationships" r:id="rId3"/>
          </a:graphicData>
        </a:graphic>
      </p:graphicFrame>
      <p:sp>
        <p:nvSpPr>
          <p:cNvPr id="17" name="Title 1"/>
          <p:cNvSpPr txBox="1">
            <a:spLocks/>
          </p:cNvSpPr>
          <p:nvPr/>
        </p:nvSpPr>
        <p:spPr bwMode="auto">
          <a:xfrm>
            <a:off x="0" y="303179"/>
            <a:ext cx="9144000" cy="9906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b="1">
                <a:solidFill>
                  <a:schemeClr val="tx1"/>
                </a:solidFill>
                <a:latin typeface="+mj-lt"/>
                <a:ea typeface="+mj-ea"/>
                <a:cs typeface="+mj-cs"/>
              </a:defRPr>
            </a:lvl1pPr>
            <a:lvl2pPr algn="ctr" rtl="0" eaLnBrk="1" fontAlgn="base" hangingPunct="1">
              <a:spcBef>
                <a:spcPct val="0"/>
              </a:spcBef>
              <a:spcAft>
                <a:spcPct val="0"/>
              </a:spcAft>
              <a:defRPr sz="4000" b="1">
                <a:solidFill>
                  <a:schemeClr val="tx2"/>
                </a:solidFill>
                <a:latin typeface="Arial" charset="0"/>
              </a:defRPr>
            </a:lvl2pPr>
            <a:lvl3pPr algn="ctr" rtl="0" eaLnBrk="1" fontAlgn="base" hangingPunct="1">
              <a:spcBef>
                <a:spcPct val="0"/>
              </a:spcBef>
              <a:spcAft>
                <a:spcPct val="0"/>
              </a:spcAft>
              <a:defRPr sz="4000" b="1">
                <a:solidFill>
                  <a:schemeClr val="tx2"/>
                </a:solidFill>
                <a:latin typeface="Arial" charset="0"/>
              </a:defRPr>
            </a:lvl3pPr>
            <a:lvl4pPr algn="ctr" rtl="0" eaLnBrk="1" fontAlgn="base" hangingPunct="1">
              <a:spcBef>
                <a:spcPct val="0"/>
              </a:spcBef>
              <a:spcAft>
                <a:spcPct val="0"/>
              </a:spcAft>
              <a:defRPr sz="4000" b="1">
                <a:solidFill>
                  <a:schemeClr val="tx2"/>
                </a:solidFill>
                <a:latin typeface="Arial" charset="0"/>
              </a:defRPr>
            </a:lvl4pPr>
            <a:lvl5pPr algn="ctr" rtl="0" eaLnBrk="1" fontAlgn="base" hangingPunct="1">
              <a:spcBef>
                <a:spcPct val="0"/>
              </a:spcBef>
              <a:spcAft>
                <a:spcPct val="0"/>
              </a:spcAft>
              <a:defRPr sz="4000" b="1">
                <a:solidFill>
                  <a:schemeClr val="tx2"/>
                </a:solidFill>
                <a:latin typeface="Arial" charset="0"/>
              </a:defRPr>
            </a:lvl5pPr>
            <a:lvl6pPr marL="457200" algn="ctr" rtl="0" eaLnBrk="1" fontAlgn="base" hangingPunct="1">
              <a:spcBef>
                <a:spcPct val="0"/>
              </a:spcBef>
              <a:spcAft>
                <a:spcPct val="0"/>
              </a:spcAft>
              <a:defRPr sz="4000" b="1">
                <a:solidFill>
                  <a:schemeClr val="tx2"/>
                </a:solidFill>
                <a:latin typeface="Arial" charset="0"/>
              </a:defRPr>
            </a:lvl6pPr>
            <a:lvl7pPr marL="914400" algn="ctr" rtl="0" eaLnBrk="1" fontAlgn="base" hangingPunct="1">
              <a:spcBef>
                <a:spcPct val="0"/>
              </a:spcBef>
              <a:spcAft>
                <a:spcPct val="0"/>
              </a:spcAft>
              <a:defRPr sz="4000" b="1">
                <a:solidFill>
                  <a:schemeClr val="tx2"/>
                </a:solidFill>
                <a:latin typeface="Arial" charset="0"/>
              </a:defRPr>
            </a:lvl7pPr>
            <a:lvl8pPr marL="1371600" algn="ctr" rtl="0" eaLnBrk="1" fontAlgn="base" hangingPunct="1">
              <a:spcBef>
                <a:spcPct val="0"/>
              </a:spcBef>
              <a:spcAft>
                <a:spcPct val="0"/>
              </a:spcAft>
              <a:defRPr sz="4000" b="1">
                <a:solidFill>
                  <a:schemeClr val="tx2"/>
                </a:solidFill>
                <a:latin typeface="Arial" charset="0"/>
              </a:defRPr>
            </a:lvl8pPr>
            <a:lvl9pPr marL="1828800" algn="ctr" rtl="0" eaLnBrk="1" fontAlgn="base" hangingPunct="1">
              <a:spcBef>
                <a:spcPct val="0"/>
              </a:spcBef>
              <a:spcAft>
                <a:spcPct val="0"/>
              </a:spcAft>
              <a:defRPr sz="4000" b="1">
                <a:solidFill>
                  <a:schemeClr val="tx2"/>
                </a:solidFill>
                <a:latin typeface="Arial" charset="0"/>
              </a:defRPr>
            </a:lvl9pPr>
          </a:lstStyle>
          <a:p>
            <a:r>
              <a:rPr lang="en-US" sz="2600" kern="0" dirty="0" smtClean="0">
                <a:solidFill>
                  <a:srgbClr val="002060"/>
                </a:solidFill>
              </a:rPr>
              <a:t>Adult Heart-Lung Transplants</a:t>
            </a:r>
            <a:r>
              <a:rPr lang="en-US" sz="3200" kern="0" dirty="0" smtClean="0">
                <a:solidFill>
                  <a:srgbClr val="002060"/>
                </a:solidFill>
              </a:rPr>
              <a:t/>
            </a:r>
            <a:br>
              <a:rPr lang="en-US" sz="3200" kern="0" dirty="0" smtClean="0">
                <a:solidFill>
                  <a:srgbClr val="002060"/>
                </a:solidFill>
              </a:rPr>
            </a:br>
            <a:r>
              <a:rPr lang="en-US" sz="2400" kern="0" dirty="0" smtClean="0">
                <a:solidFill>
                  <a:srgbClr val="002060"/>
                </a:solidFill>
              </a:rPr>
              <a:t> Kaplan-Meier Survival by Era</a:t>
            </a:r>
            <a:r>
              <a:rPr lang="en-US" sz="2600" kern="0" dirty="0" smtClean="0">
                <a:solidFill>
                  <a:srgbClr val="002060"/>
                </a:solidFill>
              </a:rPr>
              <a:t/>
            </a:r>
            <a:br>
              <a:rPr lang="en-US" sz="2600" kern="0" dirty="0" smtClean="0">
                <a:solidFill>
                  <a:srgbClr val="002060"/>
                </a:solidFill>
              </a:rPr>
            </a:br>
            <a:endParaRPr lang="en-US" sz="2000" kern="0" dirty="0">
              <a:solidFill>
                <a:srgbClr val="002060"/>
              </a:solidFill>
            </a:endParaRPr>
          </a:p>
        </p:txBody>
      </p:sp>
      <p:sp>
        <p:nvSpPr>
          <p:cNvPr id="20" name="median_survival"/>
          <p:cNvSpPr txBox="1"/>
          <p:nvPr/>
        </p:nvSpPr>
        <p:spPr>
          <a:xfrm>
            <a:off x="3657600" y="1692614"/>
            <a:ext cx="4343437" cy="972229"/>
          </a:xfrm>
          <a:prstGeom prst="rect">
            <a:avLst/>
          </a:prstGeom>
          <a:solidFill>
            <a:schemeClr val="tx1"/>
          </a:solidFill>
          <a:ln>
            <a:solidFill>
              <a:schemeClr val="bg2"/>
            </a:solidFill>
          </a:ln>
        </p:spPr>
        <p:txBody>
          <a:bodyPr wrap="square" lIns="45720" rIns="45720"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en-US" sz="1400" b="1" dirty="0" smtClean="0">
                <a:solidFill>
                  <a:schemeClr val="bg2"/>
                </a:solidFill>
              </a:rPr>
              <a:t>Median survival (years):</a:t>
            </a:r>
          </a:p>
          <a:p>
            <a:r>
              <a:rPr lang="en-US" sz="1400" b="1" dirty="0" smtClean="0">
                <a:solidFill>
                  <a:schemeClr val="bg2"/>
                </a:solidFill>
              </a:rPr>
              <a:t>1982-1993=2.1; 1994-2003=3.7; 2004-6/2016=5.8; Conditional median survival (years):</a:t>
            </a:r>
          </a:p>
          <a:p>
            <a:r>
              <a:rPr lang="en-US" sz="1400" b="1" dirty="0" smtClean="0">
                <a:solidFill>
                  <a:schemeClr val="bg2"/>
                </a:solidFill>
              </a:rPr>
              <a:t>1982-1993=9.0; 1994-2003=11.2; 2004-6/2016=11.5</a:t>
            </a:r>
            <a:endParaRPr lang="en-US" sz="1400" b="1" dirty="0">
              <a:solidFill>
                <a:schemeClr val="bg2"/>
              </a:solidFill>
            </a:endParaRPr>
          </a:p>
        </p:txBody>
      </p:sp>
      <p:sp>
        <p:nvSpPr>
          <p:cNvPr id="19" name="pvalues"/>
          <p:cNvSpPr txBox="1"/>
          <p:nvPr/>
        </p:nvSpPr>
        <p:spPr>
          <a:xfrm>
            <a:off x="1099295" y="4724400"/>
            <a:ext cx="3558244" cy="495331"/>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en-US" sz="1200" b="1" dirty="0" smtClean="0">
                <a:solidFill>
                  <a:schemeClr val="bg2"/>
                </a:solidFill>
              </a:rPr>
              <a:t>1982-1993 vs. 1994-2003: p&lt;0.0001</a:t>
            </a:r>
          </a:p>
          <a:p>
            <a:r>
              <a:rPr lang="en-US" sz="1200" b="1" dirty="0" smtClean="0">
                <a:solidFill>
                  <a:schemeClr val="bg2"/>
                </a:solidFill>
              </a:rPr>
              <a:t>1982-1993 vs. 2004-6/2016: p&lt;0.0001</a:t>
            </a:r>
          </a:p>
          <a:p>
            <a:r>
              <a:rPr lang="en-US" sz="1200" b="1" dirty="0" smtClean="0">
                <a:solidFill>
                  <a:schemeClr val="bg2"/>
                </a:solidFill>
              </a:rPr>
              <a:t>1994-2003 vs. 2004-6/2016: p=0.0789</a:t>
            </a:r>
          </a:p>
        </p:txBody>
      </p:sp>
      <p:sp>
        <p:nvSpPr>
          <p:cNvPr id="3" name="title_cohort"/>
          <p:cNvSpPr txBox="1"/>
          <p:nvPr/>
        </p:nvSpPr>
        <p:spPr>
          <a:xfrm>
            <a:off x="2010384" y="981218"/>
            <a:ext cx="5181600" cy="400110"/>
          </a:xfrm>
          <a:prstGeom prst="rect">
            <a:avLst/>
          </a:prstGeom>
          <a:noFill/>
        </p:spPr>
        <p:txBody>
          <a:bodyPr wrap="square" rtlCol="0">
            <a:spAutoFit/>
          </a:bodyPr>
          <a:lstStyle/>
          <a:p>
            <a:r>
              <a:rPr lang="en-US" sz="2000" b="1" kern="0" dirty="0" smtClean="0">
                <a:solidFill>
                  <a:srgbClr val="002060"/>
                </a:solidFill>
              </a:rPr>
              <a:t>(Transplants: January 1982 – June 2016)</a:t>
            </a:r>
            <a:endParaRPr lang="en-US" sz="2000" b="1" kern="0" dirty="0">
              <a:solidFill>
                <a:srgbClr val="002060"/>
              </a:solidFill>
            </a:endParaRPr>
          </a:p>
        </p:txBody>
      </p:sp>
      <p:grpSp>
        <p:nvGrpSpPr>
          <p:cNvPr id="12" name="Group 11"/>
          <p:cNvGrpSpPr/>
          <p:nvPr/>
        </p:nvGrpSpPr>
        <p:grpSpPr>
          <a:xfrm>
            <a:off x="2" y="6146792"/>
            <a:ext cx="4715932" cy="711201"/>
            <a:chOff x="2" y="6146792"/>
            <a:chExt cx="4715932" cy="711201"/>
          </a:xfrm>
        </p:grpSpPr>
        <p:grpSp>
          <p:nvGrpSpPr>
            <p:cNvPr id="13" name="Group 12"/>
            <p:cNvGrpSpPr/>
            <p:nvPr/>
          </p:nvGrpSpPr>
          <p:grpSpPr>
            <a:xfrm>
              <a:off x="2" y="6146792"/>
              <a:ext cx="4715932" cy="711201"/>
              <a:chOff x="1" y="6067776"/>
              <a:chExt cx="4952999" cy="790224"/>
            </a:xfrm>
          </p:grpSpPr>
          <p:pic>
            <p:nvPicPr>
              <p:cNvPr id="21" name="Picture 20"/>
              <p:cNvPicPr>
                <a:picLocks noChangeAspect="1"/>
              </p:cNvPicPr>
              <p:nvPr/>
            </p:nvPicPr>
            <p:blipFill>
              <a:blip r:embed="rId4" cstate="print"/>
              <a:stretch>
                <a:fillRect/>
              </a:stretch>
            </p:blipFill>
            <p:spPr>
              <a:xfrm>
                <a:off x="1" y="6172200"/>
                <a:ext cx="4952999" cy="685800"/>
              </a:xfrm>
              <a:prstGeom prst="rect">
                <a:avLst/>
              </a:prstGeom>
              <a:ln>
                <a:solidFill>
                  <a:schemeClr val="bg2"/>
                </a:solidFill>
              </a:ln>
            </p:spPr>
          </p:pic>
          <p:sp>
            <p:nvSpPr>
              <p:cNvPr id="22" name="logo_year"/>
              <p:cNvSpPr txBox="1"/>
              <p:nvPr/>
            </p:nvSpPr>
            <p:spPr>
              <a:xfrm>
                <a:off x="2971800" y="6067776"/>
                <a:ext cx="1885813" cy="461665"/>
              </a:xfrm>
              <a:prstGeom prst="rect">
                <a:avLst/>
              </a:prstGeom>
              <a:noFill/>
              <a:ln>
                <a:noFill/>
              </a:ln>
            </p:spPr>
            <p:txBody>
              <a:bodyPr wrap="square" rtlCol="0">
                <a:spAutoFit/>
              </a:bodyPr>
              <a:lstStyle/>
              <a:p>
                <a:pPr algn="ctr"/>
                <a:r>
                  <a:rPr lang="en-US" sz="2100" b="1" dirty="0" smtClean="0">
                    <a:solidFill>
                      <a:schemeClr val="bg1"/>
                    </a:solidFill>
                    <a:latin typeface="Arial"/>
                    <a:cs typeface="Arial"/>
                  </a:rPr>
                  <a:t>2018</a:t>
                </a:r>
                <a:endParaRPr lang="en-US" sz="2100" b="1" dirty="0">
                  <a:solidFill>
                    <a:schemeClr val="bg1"/>
                  </a:solidFill>
                  <a:latin typeface="Arial"/>
                  <a:cs typeface="Arial"/>
                </a:endParaRPr>
              </a:p>
            </p:txBody>
          </p:sp>
        </p:grpSp>
        <p:sp>
          <p:nvSpPr>
            <p:cNvPr id="18" name="logo_citation"/>
            <p:cNvSpPr txBox="1"/>
            <p:nvPr/>
          </p:nvSpPr>
          <p:spPr>
            <a:xfrm>
              <a:off x="2766436" y="6605562"/>
              <a:ext cx="1938528" cy="230832"/>
            </a:xfrm>
            <a:prstGeom prst="rect">
              <a:avLst/>
            </a:prstGeom>
            <a:noFill/>
            <a:ln>
              <a:solidFill>
                <a:srgbClr val="FFFFFF"/>
              </a:solidFill>
            </a:ln>
          </p:spPr>
          <p:txBody>
            <a:bodyPr wrap="square" lIns="27432" tIns="45720" rIns="0" rtlCol="0" anchor="ctr" anchorCtr="0">
              <a:spAutoFit/>
            </a:bodyPr>
            <a:lstStyle/>
            <a:p>
              <a:r>
                <a:rPr lang="en-US" sz="900" b="1" dirty="0" smtClean="0">
                  <a:solidFill>
                    <a:schemeClr val="bg1"/>
                  </a:solidFill>
                  <a:latin typeface="Arial"/>
                  <a:cs typeface="Arial"/>
                </a:rPr>
                <a:t>JHLT. 2018 Oct; 37(10): 1155-1206</a:t>
              </a:r>
              <a:endParaRPr lang="en-US" sz="900" b="1" dirty="0">
                <a:solidFill>
                  <a:schemeClr val="bg1"/>
                </a:solidFill>
                <a:latin typeface="Arial"/>
                <a:cs typeface="Arial"/>
              </a:endParaRPr>
            </a:p>
          </p:txBody>
        </p:sp>
      </p:grpSp>
    </p:spTree>
    <p:extLst>
      <p:ext uri="{BB962C8B-B14F-4D97-AF65-F5344CB8AC3E}">
        <p14:creationId xmlns:p14="http://schemas.microsoft.com/office/powerpoint/2010/main" val="758895434"/>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nvPr>
        </p:nvGraphicFramePr>
        <p:xfrm>
          <a:off x="228600" y="1295400"/>
          <a:ext cx="8610600" cy="4876800"/>
        </p:xfrm>
        <a:graphic>
          <a:graphicData uri="http://schemas.openxmlformats.org/drawingml/2006/chart">
            <c:chart xmlns:c="http://schemas.openxmlformats.org/drawingml/2006/chart" xmlns:r="http://schemas.openxmlformats.org/officeDocument/2006/relationships" r:id="rId3"/>
          </a:graphicData>
        </a:graphic>
      </p:graphicFrame>
      <p:sp>
        <p:nvSpPr>
          <p:cNvPr id="9" name="Title 1"/>
          <p:cNvSpPr txBox="1">
            <a:spLocks/>
          </p:cNvSpPr>
          <p:nvPr/>
        </p:nvSpPr>
        <p:spPr bwMode="auto">
          <a:xfrm>
            <a:off x="-1622" y="302620"/>
            <a:ext cx="9144000" cy="9906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b="1">
                <a:solidFill>
                  <a:schemeClr val="tx1"/>
                </a:solidFill>
                <a:latin typeface="+mj-lt"/>
                <a:ea typeface="+mj-ea"/>
                <a:cs typeface="+mj-cs"/>
              </a:defRPr>
            </a:lvl1pPr>
            <a:lvl2pPr algn="ctr" rtl="0" eaLnBrk="1" fontAlgn="base" hangingPunct="1">
              <a:spcBef>
                <a:spcPct val="0"/>
              </a:spcBef>
              <a:spcAft>
                <a:spcPct val="0"/>
              </a:spcAft>
              <a:defRPr sz="4000" b="1">
                <a:solidFill>
                  <a:schemeClr val="tx2"/>
                </a:solidFill>
                <a:latin typeface="Arial" charset="0"/>
              </a:defRPr>
            </a:lvl2pPr>
            <a:lvl3pPr algn="ctr" rtl="0" eaLnBrk="1" fontAlgn="base" hangingPunct="1">
              <a:spcBef>
                <a:spcPct val="0"/>
              </a:spcBef>
              <a:spcAft>
                <a:spcPct val="0"/>
              </a:spcAft>
              <a:defRPr sz="4000" b="1">
                <a:solidFill>
                  <a:schemeClr val="tx2"/>
                </a:solidFill>
                <a:latin typeface="Arial" charset="0"/>
              </a:defRPr>
            </a:lvl3pPr>
            <a:lvl4pPr algn="ctr" rtl="0" eaLnBrk="1" fontAlgn="base" hangingPunct="1">
              <a:spcBef>
                <a:spcPct val="0"/>
              </a:spcBef>
              <a:spcAft>
                <a:spcPct val="0"/>
              </a:spcAft>
              <a:defRPr sz="4000" b="1">
                <a:solidFill>
                  <a:schemeClr val="tx2"/>
                </a:solidFill>
                <a:latin typeface="Arial" charset="0"/>
              </a:defRPr>
            </a:lvl4pPr>
            <a:lvl5pPr algn="ctr" rtl="0" eaLnBrk="1" fontAlgn="base" hangingPunct="1">
              <a:spcBef>
                <a:spcPct val="0"/>
              </a:spcBef>
              <a:spcAft>
                <a:spcPct val="0"/>
              </a:spcAft>
              <a:defRPr sz="4000" b="1">
                <a:solidFill>
                  <a:schemeClr val="tx2"/>
                </a:solidFill>
                <a:latin typeface="Arial" charset="0"/>
              </a:defRPr>
            </a:lvl5pPr>
            <a:lvl6pPr marL="457200" algn="ctr" rtl="0" eaLnBrk="1" fontAlgn="base" hangingPunct="1">
              <a:spcBef>
                <a:spcPct val="0"/>
              </a:spcBef>
              <a:spcAft>
                <a:spcPct val="0"/>
              </a:spcAft>
              <a:defRPr sz="4000" b="1">
                <a:solidFill>
                  <a:schemeClr val="tx2"/>
                </a:solidFill>
                <a:latin typeface="Arial" charset="0"/>
              </a:defRPr>
            </a:lvl6pPr>
            <a:lvl7pPr marL="914400" algn="ctr" rtl="0" eaLnBrk="1" fontAlgn="base" hangingPunct="1">
              <a:spcBef>
                <a:spcPct val="0"/>
              </a:spcBef>
              <a:spcAft>
                <a:spcPct val="0"/>
              </a:spcAft>
              <a:defRPr sz="4000" b="1">
                <a:solidFill>
                  <a:schemeClr val="tx2"/>
                </a:solidFill>
                <a:latin typeface="Arial" charset="0"/>
              </a:defRPr>
            </a:lvl7pPr>
            <a:lvl8pPr marL="1371600" algn="ctr" rtl="0" eaLnBrk="1" fontAlgn="base" hangingPunct="1">
              <a:spcBef>
                <a:spcPct val="0"/>
              </a:spcBef>
              <a:spcAft>
                <a:spcPct val="0"/>
              </a:spcAft>
              <a:defRPr sz="4000" b="1">
                <a:solidFill>
                  <a:schemeClr val="tx2"/>
                </a:solidFill>
                <a:latin typeface="Arial" charset="0"/>
              </a:defRPr>
            </a:lvl8pPr>
            <a:lvl9pPr marL="1828800" algn="ctr" rtl="0" eaLnBrk="1" fontAlgn="base" hangingPunct="1">
              <a:spcBef>
                <a:spcPct val="0"/>
              </a:spcBef>
              <a:spcAft>
                <a:spcPct val="0"/>
              </a:spcAft>
              <a:defRPr sz="4000" b="1">
                <a:solidFill>
                  <a:schemeClr val="tx2"/>
                </a:solidFill>
                <a:latin typeface="Arial" charset="0"/>
              </a:defRPr>
            </a:lvl9pPr>
          </a:lstStyle>
          <a:p>
            <a:r>
              <a:rPr lang="en-US" sz="2600" kern="0" dirty="0" smtClean="0">
                <a:solidFill>
                  <a:srgbClr val="002060"/>
                </a:solidFill>
              </a:rPr>
              <a:t>Adult Heart-Lung Transplants</a:t>
            </a:r>
            <a:r>
              <a:rPr lang="en-US" sz="3200" kern="0" dirty="0" smtClean="0">
                <a:solidFill>
                  <a:srgbClr val="002060"/>
                </a:solidFill>
              </a:rPr>
              <a:t/>
            </a:r>
            <a:br>
              <a:rPr lang="en-US" sz="3200" kern="0" dirty="0" smtClean="0">
                <a:solidFill>
                  <a:srgbClr val="002060"/>
                </a:solidFill>
              </a:rPr>
            </a:br>
            <a:r>
              <a:rPr lang="en-US" sz="2400" kern="0" dirty="0" smtClean="0">
                <a:solidFill>
                  <a:srgbClr val="002060"/>
                </a:solidFill>
              </a:rPr>
              <a:t>Kaplan-Meier Survival by Major Diagnosis </a:t>
            </a:r>
            <a:r>
              <a:rPr lang="en-US" sz="2600" kern="0" dirty="0" smtClean="0">
                <a:solidFill>
                  <a:srgbClr val="002060"/>
                </a:solidFill>
              </a:rPr>
              <a:t/>
            </a:r>
            <a:br>
              <a:rPr lang="en-US" sz="2600" kern="0" dirty="0" smtClean="0">
                <a:solidFill>
                  <a:srgbClr val="002060"/>
                </a:solidFill>
              </a:rPr>
            </a:br>
            <a:r>
              <a:rPr lang="en-US" sz="2000" kern="0" dirty="0" smtClean="0">
                <a:solidFill>
                  <a:srgbClr val="002060"/>
                </a:solidFill>
              </a:rPr>
              <a:t> </a:t>
            </a:r>
            <a:endParaRPr lang="en-US" sz="2000" kern="0" dirty="0">
              <a:solidFill>
                <a:srgbClr val="002060"/>
              </a:solidFill>
            </a:endParaRPr>
          </a:p>
        </p:txBody>
      </p:sp>
      <p:sp>
        <p:nvSpPr>
          <p:cNvPr id="13" name="median_survival"/>
          <p:cNvSpPr txBox="1"/>
          <p:nvPr/>
        </p:nvSpPr>
        <p:spPr>
          <a:xfrm>
            <a:off x="3810000" y="2696698"/>
            <a:ext cx="4658756" cy="502896"/>
          </a:xfrm>
          <a:prstGeom prst="rect">
            <a:avLst/>
          </a:prstGeom>
          <a:ln>
            <a:solidFill>
              <a:schemeClr val="bg2"/>
            </a:solidFill>
          </a:ln>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en-US" sz="1300" b="1" dirty="0" smtClean="0">
                <a:solidFill>
                  <a:schemeClr val="bg2"/>
                </a:solidFill>
              </a:rPr>
              <a:t>Median survival (years):</a:t>
            </a:r>
          </a:p>
          <a:p>
            <a:r>
              <a:rPr lang="en-US" sz="1300" b="1" dirty="0" smtClean="0">
                <a:solidFill>
                  <a:schemeClr val="bg2"/>
                </a:solidFill>
              </a:rPr>
              <a:t>PH-not IPAH=5.0; IPAH=4.5; CF=6.2; COPD=2.7; IIP=2.1</a:t>
            </a:r>
            <a:endParaRPr lang="en-US" sz="1300" b="1" dirty="0">
              <a:solidFill>
                <a:schemeClr val="bg2"/>
              </a:solidFill>
            </a:endParaRPr>
          </a:p>
        </p:txBody>
      </p:sp>
      <p:sp>
        <p:nvSpPr>
          <p:cNvPr id="12" name="pvalues"/>
          <p:cNvSpPr txBox="1"/>
          <p:nvPr/>
        </p:nvSpPr>
        <p:spPr>
          <a:xfrm>
            <a:off x="1143000" y="5029200"/>
            <a:ext cx="4800600" cy="321991"/>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en-US" sz="1400" b="1" dirty="0">
                <a:solidFill>
                  <a:schemeClr val="bg2"/>
                </a:solidFill>
              </a:rPr>
              <a:t>No pair-wise comparisons were significant at p &lt; 0.05 except CF vs. </a:t>
            </a:r>
            <a:r>
              <a:rPr lang="en-US" sz="1400" b="1" dirty="0" smtClean="0">
                <a:solidFill>
                  <a:schemeClr val="bg2"/>
                </a:solidFill>
              </a:rPr>
              <a:t>COPD.</a:t>
            </a:r>
            <a:endParaRPr lang="en-US" sz="1400" b="1" dirty="0">
              <a:solidFill>
                <a:schemeClr val="bg2"/>
              </a:solidFill>
            </a:endParaRPr>
          </a:p>
        </p:txBody>
      </p:sp>
      <p:sp>
        <p:nvSpPr>
          <p:cNvPr id="3" name="title_cohort"/>
          <p:cNvSpPr txBox="1"/>
          <p:nvPr/>
        </p:nvSpPr>
        <p:spPr>
          <a:xfrm>
            <a:off x="1938657" y="984941"/>
            <a:ext cx="5334000" cy="400110"/>
          </a:xfrm>
          <a:prstGeom prst="rect">
            <a:avLst/>
          </a:prstGeom>
          <a:noFill/>
        </p:spPr>
        <p:txBody>
          <a:bodyPr wrap="square" rtlCol="0">
            <a:spAutoFit/>
          </a:bodyPr>
          <a:lstStyle/>
          <a:p>
            <a:pPr algn="ctr"/>
            <a:r>
              <a:rPr lang="en-US" sz="2000" b="1" kern="0" dirty="0" smtClean="0">
                <a:solidFill>
                  <a:srgbClr val="002060"/>
                </a:solidFill>
              </a:rPr>
              <a:t>(Transplants: January 1990 – June 2016)</a:t>
            </a:r>
            <a:endParaRPr lang="en-US" sz="2000" b="1" kern="0" dirty="0">
              <a:solidFill>
                <a:srgbClr val="002060"/>
              </a:solidFill>
            </a:endParaRPr>
          </a:p>
        </p:txBody>
      </p:sp>
      <p:grpSp>
        <p:nvGrpSpPr>
          <p:cNvPr id="17" name="Group 16"/>
          <p:cNvGrpSpPr/>
          <p:nvPr/>
        </p:nvGrpSpPr>
        <p:grpSpPr>
          <a:xfrm>
            <a:off x="2" y="6146792"/>
            <a:ext cx="4715932" cy="711201"/>
            <a:chOff x="2" y="6146792"/>
            <a:chExt cx="4715932" cy="711201"/>
          </a:xfrm>
        </p:grpSpPr>
        <p:grpSp>
          <p:nvGrpSpPr>
            <p:cNvPr id="18" name="Group 17"/>
            <p:cNvGrpSpPr/>
            <p:nvPr/>
          </p:nvGrpSpPr>
          <p:grpSpPr>
            <a:xfrm>
              <a:off x="2" y="6146792"/>
              <a:ext cx="4715932" cy="711201"/>
              <a:chOff x="1" y="6067776"/>
              <a:chExt cx="4952999" cy="790224"/>
            </a:xfrm>
          </p:grpSpPr>
          <p:pic>
            <p:nvPicPr>
              <p:cNvPr id="20" name="Picture 19"/>
              <p:cNvPicPr>
                <a:picLocks noChangeAspect="1"/>
              </p:cNvPicPr>
              <p:nvPr/>
            </p:nvPicPr>
            <p:blipFill>
              <a:blip r:embed="rId4" cstate="print"/>
              <a:stretch>
                <a:fillRect/>
              </a:stretch>
            </p:blipFill>
            <p:spPr>
              <a:xfrm>
                <a:off x="1" y="6172200"/>
                <a:ext cx="4952999" cy="685800"/>
              </a:xfrm>
              <a:prstGeom prst="rect">
                <a:avLst/>
              </a:prstGeom>
              <a:ln>
                <a:solidFill>
                  <a:schemeClr val="bg2"/>
                </a:solidFill>
              </a:ln>
            </p:spPr>
          </p:pic>
          <p:sp>
            <p:nvSpPr>
              <p:cNvPr id="21" name="logo_year"/>
              <p:cNvSpPr txBox="1"/>
              <p:nvPr/>
            </p:nvSpPr>
            <p:spPr>
              <a:xfrm>
                <a:off x="2971800" y="6067776"/>
                <a:ext cx="1885813" cy="461665"/>
              </a:xfrm>
              <a:prstGeom prst="rect">
                <a:avLst/>
              </a:prstGeom>
              <a:noFill/>
              <a:ln>
                <a:noFill/>
              </a:ln>
            </p:spPr>
            <p:txBody>
              <a:bodyPr wrap="square" rtlCol="0">
                <a:spAutoFit/>
              </a:bodyPr>
              <a:lstStyle/>
              <a:p>
                <a:pPr algn="ctr"/>
                <a:r>
                  <a:rPr lang="en-US" sz="2100" b="1" dirty="0" smtClean="0">
                    <a:solidFill>
                      <a:schemeClr val="bg1"/>
                    </a:solidFill>
                    <a:latin typeface="Arial"/>
                    <a:cs typeface="Arial"/>
                  </a:rPr>
                  <a:t>2018</a:t>
                </a:r>
                <a:endParaRPr lang="en-US" sz="2100" b="1" dirty="0">
                  <a:solidFill>
                    <a:schemeClr val="bg1"/>
                  </a:solidFill>
                  <a:latin typeface="Arial"/>
                  <a:cs typeface="Arial"/>
                </a:endParaRPr>
              </a:p>
            </p:txBody>
          </p:sp>
        </p:grpSp>
        <p:sp>
          <p:nvSpPr>
            <p:cNvPr id="19" name="logo_citation"/>
            <p:cNvSpPr txBox="1"/>
            <p:nvPr/>
          </p:nvSpPr>
          <p:spPr>
            <a:xfrm>
              <a:off x="2766436" y="6605562"/>
              <a:ext cx="1938528" cy="230832"/>
            </a:xfrm>
            <a:prstGeom prst="rect">
              <a:avLst/>
            </a:prstGeom>
            <a:noFill/>
            <a:ln>
              <a:solidFill>
                <a:srgbClr val="FFFFFF"/>
              </a:solidFill>
            </a:ln>
          </p:spPr>
          <p:txBody>
            <a:bodyPr wrap="square" lIns="27432" tIns="45720" rIns="0" rtlCol="0" anchor="ctr" anchorCtr="0">
              <a:spAutoFit/>
            </a:bodyPr>
            <a:lstStyle/>
            <a:p>
              <a:r>
                <a:rPr lang="en-US" sz="900" b="1" dirty="0" smtClean="0">
                  <a:solidFill>
                    <a:schemeClr val="bg1"/>
                  </a:solidFill>
                  <a:latin typeface="Arial"/>
                  <a:cs typeface="Arial"/>
                </a:rPr>
                <a:t>JHLT. 2018 Oct; 37(10): 1155-1206</a:t>
              </a:r>
              <a:endParaRPr lang="en-US" sz="900" b="1" dirty="0">
                <a:solidFill>
                  <a:schemeClr val="bg1"/>
                </a:solidFill>
                <a:latin typeface="Arial"/>
                <a:cs typeface="Arial"/>
              </a:endParaRPr>
            </a:p>
          </p:txBody>
        </p:sp>
      </p:grpSp>
    </p:spTree>
    <p:extLst>
      <p:ext uri="{BB962C8B-B14F-4D97-AF65-F5344CB8AC3E}">
        <p14:creationId xmlns:p14="http://schemas.microsoft.com/office/powerpoint/2010/main" val="3512777125"/>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0" name="Content Placeholder 3"/>
          <p:cNvGraphicFramePr>
            <a:graphicFrameLocks noGrp="1"/>
          </p:cNvGraphicFramePr>
          <p:nvPr>
            <p:ph idx="1"/>
            <p:extLst/>
          </p:nvPr>
        </p:nvGraphicFramePr>
        <p:xfrm>
          <a:off x="228600" y="1295400"/>
          <a:ext cx="8610600" cy="4876800"/>
        </p:xfrm>
        <a:graphic>
          <a:graphicData uri="http://schemas.openxmlformats.org/drawingml/2006/chart">
            <c:chart xmlns:c="http://schemas.openxmlformats.org/drawingml/2006/chart" xmlns:r="http://schemas.openxmlformats.org/officeDocument/2006/relationships" r:id="rId3"/>
          </a:graphicData>
        </a:graphic>
      </p:graphicFrame>
      <p:sp>
        <p:nvSpPr>
          <p:cNvPr id="10" name="Title 1"/>
          <p:cNvSpPr txBox="1">
            <a:spLocks/>
          </p:cNvSpPr>
          <p:nvPr/>
        </p:nvSpPr>
        <p:spPr bwMode="auto">
          <a:xfrm>
            <a:off x="0" y="30324"/>
            <a:ext cx="9144000" cy="9906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b="1">
                <a:solidFill>
                  <a:schemeClr val="tx1"/>
                </a:solidFill>
                <a:latin typeface="+mj-lt"/>
                <a:ea typeface="+mj-ea"/>
                <a:cs typeface="+mj-cs"/>
              </a:defRPr>
            </a:lvl1pPr>
            <a:lvl2pPr algn="ctr" rtl="0" eaLnBrk="1" fontAlgn="base" hangingPunct="1">
              <a:spcBef>
                <a:spcPct val="0"/>
              </a:spcBef>
              <a:spcAft>
                <a:spcPct val="0"/>
              </a:spcAft>
              <a:defRPr sz="4000" b="1">
                <a:solidFill>
                  <a:schemeClr val="tx2"/>
                </a:solidFill>
                <a:latin typeface="Arial" charset="0"/>
              </a:defRPr>
            </a:lvl2pPr>
            <a:lvl3pPr algn="ctr" rtl="0" eaLnBrk="1" fontAlgn="base" hangingPunct="1">
              <a:spcBef>
                <a:spcPct val="0"/>
              </a:spcBef>
              <a:spcAft>
                <a:spcPct val="0"/>
              </a:spcAft>
              <a:defRPr sz="4000" b="1">
                <a:solidFill>
                  <a:schemeClr val="tx2"/>
                </a:solidFill>
                <a:latin typeface="Arial" charset="0"/>
              </a:defRPr>
            </a:lvl3pPr>
            <a:lvl4pPr algn="ctr" rtl="0" eaLnBrk="1" fontAlgn="base" hangingPunct="1">
              <a:spcBef>
                <a:spcPct val="0"/>
              </a:spcBef>
              <a:spcAft>
                <a:spcPct val="0"/>
              </a:spcAft>
              <a:defRPr sz="4000" b="1">
                <a:solidFill>
                  <a:schemeClr val="tx2"/>
                </a:solidFill>
                <a:latin typeface="Arial" charset="0"/>
              </a:defRPr>
            </a:lvl4pPr>
            <a:lvl5pPr algn="ctr" rtl="0" eaLnBrk="1" fontAlgn="base" hangingPunct="1">
              <a:spcBef>
                <a:spcPct val="0"/>
              </a:spcBef>
              <a:spcAft>
                <a:spcPct val="0"/>
              </a:spcAft>
              <a:defRPr sz="4000" b="1">
                <a:solidFill>
                  <a:schemeClr val="tx2"/>
                </a:solidFill>
                <a:latin typeface="Arial" charset="0"/>
              </a:defRPr>
            </a:lvl5pPr>
            <a:lvl6pPr marL="457200" algn="ctr" rtl="0" eaLnBrk="1" fontAlgn="base" hangingPunct="1">
              <a:spcBef>
                <a:spcPct val="0"/>
              </a:spcBef>
              <a:spcAft>
                <a:spcPct val="0"/>
              </a:spcAft>
              <a:defRPr sz="4000" b="1">
                <a:solidFill>
                  <a:schemeClr val="tx2"/>
                </a:solidFill>
                <a:latin typeface="Arial" charset="0"/>
              </a:defRPr>
            </a:lvl6pPr>
            <a:lvl7pPr marL="914400" algn="ctr" rtl="0" eaLnBrk="1" fontAlgn="base" hangingPunct="1">
              <a:spcBef>
                <a:spcPct val="0"/>
              </a:spcBef>
              <a:spcAft>
                <a:spcPct val="0"/>
              </a:spcAft>
              <a:defRPr sz="4000" b="1">
                <a:solidFill>
                  <a:schemeClr val="tx2"/>
                </a:solidFill>
                <a:latin typeface="Arial" charset="0"/>
              </a:defRPr>
            </a:lvl7pPr>
            <a:lvl8pPr marL="1371600" algn="ctr" rtl="0" eaLnBrk="1" fontAlgn="base" hangingPunct="1">
              <a:spcBef>
                <a:spcPct val="0"/>
              </a:spcBef>
              <a:spcAft>
                <a:spcPct val="0"/>
              </a:spcAft>
              <a:defRPr sz="4000" b="1">
                <a:solidFill>
                  <a:schemeClr val="tx2"/>
                </a:solidFill>
                <a:latin typeface="Arial" charset="0"/>
              </a:defRPr>
            </a:lvl8pPr>
            <a:lvl9pPr marL="1828800" algn="ctr" rtl="0" eaLnBrk="1" fontAlgn="base" hangingPunct="1">
              <a:spcBef>
                <a:spcPct val="0"/>
              </a:spcBef>
              <a:spcAft>
                <a:spcPct val="0"/>
              </a:spcAft>
              <a:defRPr sz="4000" b="1">
                <a:solidFill>
                  <a:schemeClr val="tx2"/>
                </a:solidFill>
                <a:latin typeface="Arial" charset="0"/>
              </a:defRPr>
            </a:lvl9pPr>
          </a:lstStyle>
          <a:p>
            <a:r>
              <a:rPr lang="en-US" sz="2600" kern="0" dirty="0" smtClean="0">
                <a:solidFill>
                  <a:srgbClr val="002060"/>
                </a:solidFill>
              </a:rPr>
              <a:t>Adult Heart-Lung Transplants</a:t>
            </a:r>
            <a:r>
              <a:rPr lang="en-US" sz="2400" kern="0" dirty="0" smtClean="0">
                <a:solidFill>
                  <a:srgbClr val="002060"/>
                </a:solidFill>
              </a:rPr>
              <a:t/>
            </a:r>
            <a:br>
              <a:rPr lang="en-US" sz="2400" kern="0" dirty="0" smtClean="0">
                <a:solidFill>
                  <a:srgbClr val="002060"/>
                </a:solidFill>
              </a:rPr>
            </a:br>
            <a:r>
              <a:rPr lang="en-US" sz="2400" kern="0" dirty="0" smtClean="0">
                <a:solidFill>
                  <a:srgbClr val="002060"/>
                </a:solidFill>
              </a:rPr>
              <a:t>Kaplan-Meier Survival by Major Diagnosis Conditional on</a:t>
            </a:r>
            <a:endParaRPr lang="en-US" sz="2000" kern="0" dirty="0">
              <a:solidFill>
                <a:srgbClr val="002060"/>
              </a:solidFill>
            </a:endParaRPr>
          </a:p>
        </p:txBody>
      </p:sp>
      <p:sp>
        <p:nvSpPr>
          <p:cNvPr id="3" name="title 2"/>
          <p:cNvSpPr txBox="1"/>
          <p:nvPr/>
        </p:nvSpPr>
        <p:spPr>
          <a:xfrm>
            <a:off x="533400" y="849467"/>
            <a:ext cx="3352800" cy="461665"/>
          </a:xfrm>
          <a:prstGeom prst="rect">
            <a:avLst/>
          </a:prstGeom>
          <a:noFill/>
        </p:spPr>
        <p:txBody>
          <a:bodyPr wrap="square" rtlCol="0">
            <a:spAutoFit/>
          </a:bodyPr>
          <a:lstStyle/>
          <a:p>
            <a:pPr algn="ctr"/>
            <a:r>
              <a:rPr lang="en-US" sz="2400" b="1" kern="0" dirty="0" smtClean="0">
                <a:solidFill>
                  <a:srgbClr val="002060"/>
                </a:solidFill>
              </a:rPr>
              <a:t>Survival to </a:t>
            </a:r>
            <a:r>
              <a:rPr lang="en-US" sz="2400" b="1" kern="0" dirty="0">
                <a:solidFill>
                  <a:srgbClr val="002060"/>
                </a:solidFill>
              </a:rPr>
              <a:t>1 </a:t>
            </a:r>
            <a:r>
              <a:rPr lang="en-US" sz="2400" b="1" kern="0" dirty="0" smtClean="0">
                <a:solidFill>
                  <a:srgbClr val="002060"/>
                </a:solidFill>
              </a:rPr>
              <a:t>Year</a:t>
            </a:r>
            <a:endParaRPr lang="en-US" sz="2400" b="1" kern="0" dirty="0">
              <a:solidFill>
                <a:srgbClr val="002060"/>
              </a:solidFill>
            </a:endParaRPr>
          </a:p>
        </p:txBody>
      </p:sp>
      <p:sp>
        <p:nvSpPr>
          <p:cNvPr id="18" name="median_survival"/>
          <p:cNvSpPr txBox="1"/>
          <p:nvPr/>
        </p:nvSpPr>
        <p:spPr>
          <a:xfrm>
            <a:off x="1143001" y="4724400"/>
            <a:ext cx="5486400" cy="533432"/>
          </a:xfrm>
          <a:prstGeom prst="rect">
            <a:avLst/>
          </a:prstGeom>
          <a:ln>
            <a:solidFill>
              <a:schemeClr val="bg2"/>
            </a:solidFill>
          </a:ln>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en-US" sz="1400" b="1" dirty="0" smtClean="0">
                <a:solidFill>
                  <a:schemeClr val="bg2"/>
                </a:solidFill>
              </a:rPr>
              <a:t>Median survival (years):</a:t>
            </a:r>
          </a:p>
          <a:p>
            <a:r>
              <a:rPr lang="en-US" sz="1400" b="1" dirty="0" smtClean="0">
                <a:solidFill>
                  <a:schemeClr val="bg2"/>
                </a:solidFill>
              </a:rPr>
              <a:t>PH-not IPAH=12.7; IPAH=10.1; CF=11.8; COPD=7.3; IIP=8.0</a:t>
            </a:r>
            <a:endParaRPr lang="en-US" sz="1400" b="1" dirty="0">
              <a:solidFill>
                <a:schemeClr val="bg2"/>
              </a:solidFill>
            </a:endParaRPr>
          </a:p>
        </p:txBody>
      </p:sp>
      <p:sp>
        <p:nvSpPr>
          <p:cNvPr id="9" name="pvalues"/>
          <p:cNvSpPr txBox="1"/>
          <p:nvPr/>
        </p:nvSpPr>
        <p:spPr>
          <a:xfrm>
            <a:off x="1133168" y="3807979"/>
            <a:ext cx="2667040" cy="550591"/>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en-US" sz="1400" b="1" dirty="0">
                <a:solidFill>
                  <a:schemeClr val="bg2"/>
                </a:solidFill>
              </a:rPr>
              <a:t>No pair-wise comparisons were significant at p &lt; </a:t>
            </a:r>
            <a:r>
              <a:rPr lang="en-US" sz="1400" b="1" dirty="0" smtClean="0">
                <a:solidFill>
                  <a:schemeClr val="bg2"/>
                </a:solidFill>
              </a:rPr>
              <a:t>0.05.</a:t>
            </a:r>
            <a:endParaRPr lang="en-US" sz="1400" b="1" dirty="0">
              <a:solidFill>
                <a:schemeClr val="bg2"/>
              </a:solidFill>
            </a:endParaRPr>
          </a:p>
        </p:txBody>
      </p:sp>
      <p:sp>
        <p:nvSpPr>
          <p:cNvPr id="12" name="title_cohort"/>
          <p:cNvSpPr txBox="1"/>
          <p:nvPr/>
        </p:nvSpPr>
        <p:spPr>
          <a:xfrm>
            <a:off x="3505200" y="894982"/>
            <a:ext cx="5181600" cy="400110"/>
          </a:xfrm>
          <a:prstGeom prst="rect">
            <a:avLst/>
          </a:prstGeom>
          <a:noFill/>
        </p:spPr>
        <p:txBody>
          <a:bodyPr wrap="square" rtlCol="0">
            <a:spAutoFit/>
          </a:bodyPr>
          <a:lstStyle/>
          <a:p>
            <a:r>
              <a:rPr lang="en-US" sz="2000" b="1" kern="0" dirty="0" smtClean="0">
                <a:solidFill>
                  <a:srgbClr val="002060"/>
                </a:solidFill>
              </a:rPr>
              <a:t>(Transplants: January 1990 – June 2016)</a:t>
            </a:r>
            <a:endParaRPr lang="en-US" sz="2000" b="1" kern="0" dirty="0">
              <a:solidFill>
                <a:srgbClr val="002060"/>
              </a:solidFill>
            </a:endParaRPr>
          </a:p>
        </p:txBody>
      </p:sp>
      <p:grpSp>
        <p:nvGrpSpPr>
          <p:cNvPr id="13" name="Group 12"/>
          <p:cNvGrpSpPr/>
          <p:nvPr/>
        </p:nvGrpSpPr>
        <p:grpSpPr>
          <a:xfrm>
            <a:off x="2" y="6146792"/>
            <a:ext cx="4715932" cy="711201"/>
            <a:chOff x="2" y="6146792"/>
            <a:chExt cx="4715932" cy="711201"/>
          </a:xfrm>
        </p:grpSpPr>
        <p:grpSp>
          <p:nvGrpSpPr>
            <p:cNvPr id="19" name="Group 18"/>
            <p:cNvGrpSpPr/>
            <p:nvPr/>
          </p:nvGrpSpPr>
          <p:grpSpPr>
            <a:xfrm>
              <a:off x="2" y="6146792"/>
              <a:ext cx="4715932" cy="711201"/>
              <a:chOff x="1" y="6067776"/>
              <a:chExt cx="4952999" cy="790224"/>
            </a:xfrm>
          </p:grpSpPr>
          <p:pic>
            <p:nvPicPr>
              <p:cNvPr id="22" name="Picture 21"/>
              <p:cNvPicPr>
                <a:picLocks noChangeAspect="1"/>
              </p:cNvPicPr>
              <p:nvPr/>
            </p:nvPicPr>
            <p:blipFill>
              <a:blip r:embed="rId4" cstate="print"/>
              <a:stretch>
                <a:fillRect/>
              </a:stretch>
            </p:blipFill>
            <p:spPr>
              <a:xfrm>
                <a:off x="1" y="6172200"/>
                <a:ext cx="4952999" cy="685800"/>
              </a:xfrm>
              <a:prstGeom prst="rect">
                <a:avLst/>
              </a:prstGeom>
              <a:ln>
                <a:solidFill>
                  <a:schemeClr val="bg2"/>
                </a:solidFill>
              </a:ln>
            </p:spPr>
          </p:pic>
          <p:sp>
            <p:nvSpPr>
              <p:cNvPr id="23" name="logo_year"/>
              <p:cNvSpPr txBox="1"/>
              <p:nvPr/>
            </p:nvSpPr>
            <p:spPr>
              <a:xfrm>
                <a:off x="2971800" y="6067776"/>
                <a:ext cx="1885813" cy="461665"/>
              </a:xfrm>
              <a:prstGeom prst="rect">
                <a:avLst/>
              </a:prstGeom>
              <a:noFill/>
              <a:ln>
                <a:noFill/>
              </a:ln>
            </p:spPr>
            <p:txBody>
              <a:bodyPr wrap="square" rtlCol="0">
                <a:spAutoFit/>
              </a:bodyPr>
              <a:lstStyle/>
              <a:p>
                <a:pPr algn="ctr"/>
                <a:r>
                  <a:rPr lang="en-US" sz="2100" b="1" dirty="0" smtClean="0">
                    <a:solidFill>
                      <a:schemeClr val="bg1"/>
                    </a:solidFill>
                    <a:latin typeface="Arial"/>
                    <a:cs typeface="Arial"/>
                  </a:rPr>
                  <a:t>2018</a:t>
                </a:r>
                <a:endParaRPr lang="en-US" sz="2100" b="1" dirty="0">
                  <a:solidFill>
                    <a:schemeClr val="bg1"/>
                  </a:solidFill>
                  <a:latin typeface="Arial"/>
                  <a:cs typeface="Arial"/>
                </a:endParaRPr>
              </a:p>
            </p:txBody>
          </p:sp>
        </p:grpSp>
        <p:sp>
          <p:nvSpPr>
            <p:cNvPr id="21" name="logo_citation"/>
            <p:cNvSpPr txBox="1"/>
            <p:nvPr/>
          </p:nvSpPr>
          <p:spPr>
            <a:xfrm>
              <a:off x="2766436" y="6605562"/>
              <a:ext cx="1938528" cy="230832"/>
            </a:xfrm>
            <a:prstGeom prst="rect">
              <a:avLst/>
            </a:prstGeom>
            <a:noFill/>
            <a:ln>
              <a:solidFill>
                <a:srgbClr val="FFFFFF"/>
              </a:solidFill>
            </a:ln>
          </p:spPr>
          <p:txBody>
            <a:bodyPr wrap="square" lIns="27432" tIns="45720" rIns="0" rtlCol="0" anchor="ctr" anchorCtr="0">
              <a:spAutoFit/>
            </a:bodyPr>
            <a:lstStyle/>
            <a:p>
              <a:r>
                <a:rPr lang="en-US" sz="900" b="1" dirty="0" smtClean="0">
                  <a:solidFill>
                    <a:schemeClr val="bg1"/>
                  </a:solidFill>
                  <a:latin typeface="Arial"/>
                  <a:cs typeface="Arial"/>
                </a:rPr>
                <a:t>JHLT. 2018 Oct; 37(10): 1155-1206</a:t>
              </a:r>
              <a:endParaRPr lang="en-US" sz="900" b="1" dirty="0">
                <a:solidFill>
                  <a:schemeClr val="bg1"/>
                </a:solidFill>
                <a:latin typeface="Arial"/>
                <a:cs typeface="Arial"/>
              </a:endParaRPr>
            </a:p>
          </p:txBody>
        </p:sp>
      </p:grpSp>
    </p:spTree>
    <p:extLst>
      <p:ext uri="{BB962C8B-B14F-4D97-AF65-F5344CB8AC3E}">
        <p14:creationId xmlns:p14="http://schemas.microsoft.com/office/powerpoint/2010/main" val="180949206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152400"/>
            <a:ext cx="8610600" cy="1066800"/>
          </a:xfrm>
        </p:spPr>
        <p:txBody>
          <a:bodyPr/>
          <a:lstStyle/>
          <a:p>
            <a:r>
              <a:rPr lang="en-US" sz="3200" dirty="0" smtClean="0">
                <a:solidFill>
                  <a:srgbClr val="002060"/>
                </a:solidFill>
              </a:rPr>
              <a:t>Table of Contents</a:t>
            </a:r>
            <a:endParaRPr lang="en-US" sz="3200" dirty="0">
              <a:solidFill>
                <a:srgbClr val="002060"/>
              </a:solidFill>
            </a:endParaRPr>
          </a:p>
        </p:txBody>
      </p:sp>
      <p:sp>
        <p:nvSpPr>
          <p:cNvPr id="10" name="Content Placeholder 9"/>
          <p:cNvSpPr>
            <a:spLocks noGrp="1"/>
          </p:cNvSpPr>
          <p:nvPr>
            <p:ph idx="1"/>
          </p:nvPr>
        </p:nvSpPr>
        <p:spPr>
          <a:xfrm>
            <a:off x="228600" y="1600200"/>
            <a:ext cx="8382000" cy="4640574"/>
          </a:xfrm>
        </p:spPr>
        <p:txBody>
          <a:bodyPr lIns="9144" rIns="9144"/>
          <a:lstStyle/>
          <a:p>
            <a:pPr>
              <a:lnSpc>
                <a:spcPct val="120000"/>
              </a:lnSpc>
              <a:spcBef>
                <a:spcPts val="500"/>
              </a:spcBef>
              <a:buClr>
                <a:srgbClr val="00B0F0"/>
              </a:buClr>
            </a:pPr>
            <a:r>
              <a:rPr lang="en-US" sz="2400" b="1" dirty="0" smtClean="0">
                <a:solidFill>
                  <a:srgbClr val="002060"/>
                </a:solidFill>
              </a:rPr>
              <a:t>Donor and recipient characteristics: slides 3-13</a:t>
            </a:r>
          </a:p>
          <a:p>
            <a:pPr>
              <a:lnSpc>
                <a:spcPct val="120000"/>
              </a:lnSpc>
              <a:spcBef>
                <a:spcPts val="500"/>
              </a:spcBef>
              <a:buClr>
                <a:srgbClr val="00B0F0"/>
              </a:buClr>
            </a:pPr>
            <a:r>
              <a:rPr lang="en-US" sz="2400" b="1" dirty="0">
                <a:solidFill>
                  <a:srgbClr val="002060"/>
                </a:solidFill>
              </a:rPr>
              <a:t>Post </a:t>
            </a:r>
            <a:r>
              <a:rPr lang="en-US" sz="2400" b="1" dirty="0" smtClean="0">
                <a:solidFill>
                  <a:srgbClr val="002060"/>
                </a:solidFill>
              </a:rPr>
              <a:t>transplant survival </a:t>
            </a:r>
            <a:r>
              <a:rPr lang="en-US" sz="2400" b="1" dirty="0">
                <a:solidFill>
                  <a:srgbClr val="002060"/>
                </a:solidFill>
              </a:rPr>
              <a:t>and </a:t>
            </a:r>
            <a:r>
              <a:rPr lang="en-US" sz="2400" b="1" dirty="0" smtClean="0">
                <a:solidFill>
                  <a:srgbClr val="002060"/>
                </a:solidFill>
              </a:rPr>
              <a:t>other outcomes: slides 14-23</a:t>
            </a:r>
          </a:p>
          <a:p>
            <a:pPr>
              <a:lnSpc>
                <a:spcPct val="120000"/>
              </a:lnSpc>
              <a:spcBef>
                <a:spcPts val="500"/>
              </a:spcBef>
              <a:buClr>
                <a:srgbClr val="00B0F0"/>
              </a:buClr>
            </a:pPr>
            <a:r>
              <a:rPr lang="en-US" sz="2400" b="1" dirty="0" smtClean="0">
                <a:solidFill>
                  <a:srgbClr val="002060"/>
                </a:solidFill>
              </a:rPr>
              <a:t>Induction </a:t>
            </a:r>
            <a:r>
              <a:rPr lang="en-US" sz="2400" b="1" dirty="0">
                <a:solidFill>
                  <a:srgbClr val="002060"/>
                </a:solidFill>
              </a:rPr>
              <a:t>and </a:t>
            </a:r>
            <a:r>
              <a:rPr lang="en-US" sz="2400" b="1" dirty="0" smtClean="0">
                <a:solidFill>
                  <a:srgbClr val="002060"/>
                </a:solidFill>
              </a:rPr>
              <a:t>maintenance immunosuppression: slides 24-27</a:t>
            </a:r>
          </a:p>
          <a:p>
            <a:pPr>
              <a:lnSpc>
                <a:spcPct val="120000"/>
              </a:lnSpc>
              <a:spcBef>
                <a:spcPts val="500"/>
              </a:spcBef>
              <a:buClr>
                <a:srgbClr val="00B0F0"/>
              </a:buClr>
            </a:pPr>
            <a:r>
              <a:rPr lang="en-US" sz="2400" b="1" dirty="0" smtClean="0">
                <a:solidFill>
                  <a:srgbClr val="002060"/>
                </a:solidFill>
              </a:rPr>
              <a:t>Post-transplant morbidities: slides 28-35</a:t>
            </a:r>
          </a:p>
          <a:p>
            <a:pPr>
              <a:lnSpc>
                <a:spcPct val="120000"/>
              </a:lnSpc>
              <a:spcBef>
                <a:spcPts val="500"/>
              </a:spcBef>
              <a:buClr>
                <a:srgbClr val="00B0F0"/>
              </a:buClr>
            </a:pPr>
            <a:r>
              <a:rPr lang="en-US" sz="2400" b="1" dirty="0" smtClean="0">
                <a:solidFill>
                  <a:srgbClr val="002060"/>
                </a:solidFill>
              </a:rPr>
              <a:t>Multivariable analyses: </a:t>
            </a:r>
            <a:r>
              <a:rPr lang="en-US" sz="2400" b="1" dirty="0">
                <a:solidFill>
                  <a:srgbClr val="002060"/>
                </a:solidFill>
              </a:rPr>
              <a:t>slides </a:t>
            </a:r>
            <a:r>
              <a:rPr lang="en-US" sz="2400" b="1" dirty="0" smtClean="0">
                <a:solidFill>
                  <a:srgbClr val="002060"/>
                </a:solidFill>
              </a:rPr>
              <a:t>36-40</a:t>
            </a:r>
          </a:p>
          <a:p>
            <a:pPr>
              <a:lnSpc>
                <a:spcPct val="120000"/>
              </a:lnSpc>
              <a:spcBef>
                <a:spcPts val="500"/>
              </a:spcBef>
              <a:buClr>
                <a:srgbClr val="00B0F0"/>
              </a:buClr>
            </a:pPr>
            <a:r>
              <a:rPr lang="en-US" sz="2400" b="1" dirty="0" smtClean="0">
                <a:solidFill>
                  <a:srgbClr val="002060"/>
                </a:solidFill>
              </a:rPr>
              <a:t>Focus theme: slides </a:t>
            </a:r>
            <a:r>
              <a:rPr lang="en-US" sz="2400" b="1" dirty="0" smtClean="0">
                <a:solidFill>
                  <a:srgbClr val="002060"/>
                </a:solidFill>
              </a:rPr>
              <a:t>41-48</a:t>
            </a:r>
            <a:endParaRPr lang="en-US" sz="2400" b="1" dirty="0" smtClean="0">
              <a:solidFill>
                <a:srgbClr val="002060"/>
              </a:solidFill>
            </a:endParaRPr>
          </a:p>
        </p:txBody>
      </p:sp>
      <p:grpSp>
        <p:nvGrpSpPr>
          <p:cNvPr id="11" name="Group 10"/>
          <p:cNvGrpSpPr/>
          <p:nvPr/>
        </p:nvGrpSpPr>
        <p:grpSpPr>
          <a:xfrm>
            <a:off x="2" y="6146792"/>
            <a:ext cx="4715932" cy="711201"/>
            <a:chOff x="2" y="6146792"/>
            <a:chExt cx="4715932" cy="711201"/>
          </a:xfrm>
        </p:grpSpPr>
        <p:grpSp>
          <p:nvGrpSpPr>
            <p:cNvPr id="15" name="Group 14"/>
            <p:cNvGrpSpPr/>
            <p:nvPr/>
          </p:nvGrpSpPr>
          <p:grpSpPr>
            <a:xfrm>
              <a:off x="2" y="6146792"/>
              <a:ext cx="4715932" cy="711201"/>
              <a:chOff x="1" y="6067776"/>
              <a:chExt cx="4952999" cy="790224"/>
            </a:xfrm>
          </p:grpSpPr>
          <p:pic>
            <p:nvPicPr>
              <p:cNvPr id="17" name="Picture 16"/>
              <p:cNvPicPr>
                <a:picLocks noChangeAspect="1"/>
              </p:cNvPicPr>
              <p:nvPr/>
            </p:nvPicPr>
            <p:blipFill>
              <a:blip r:embed="rId3" cstate="print"/>
              <a:stretch>
                <a:fillRect/>
              </a:stretch>
            </p:blipFill>
            <p:spPr>
              <a:xfrm>
                <a:off x="1" y="6172200"/>
                <a:ext cx="4952999" cy="685800"/>
              </a:xfrm>
              <a:prstGeom prst="rect">
                <a:avLst/>
              </a:prstGeom>
              <a:ln>
                <a:solidFill>
                  <a:schemeClr val="bg2"/>
                </a:solidFill>
              </a:ln>
            </p:spPr>
          </p:pic>
          <p:sp>
            <p:nvSpPr>
              <p:cNvPr id="18" name="logo_year"/>
              <p:cNvSpPr txBox="1"/>
              <p:nvPr/>
            </p:nvSpPr>
            <p:spPr>
              <a:xfrm>
                <a:off x="2971800" y="6067776"/>
                <a:ext cx="1885813" cy="461665"/>
              </a:xfrm>
              <a:prstGeom prst="rect">
                <a:avLst/>
              </a:prstGeom>
              <a:noFill/>
              <a:ln>
                <a:noFill/>
              </a:ln>
            </p:spPr>
            <p:txBody>
              <a:bodyPr wrap="square" rtlCol="0">
                <a:spAutoFit/>
              </a:bodyPr>
              <a:lstStyle/>
              <a:p>
                <a:pPr algn="ctr"/>
                <a:r>
                  <a:rPr lang="en-US" sz="2100" b="1" dirty="0" smtClean="0">
                    <a:solidFill>
                      <a:schemeClr val="bg1"/>
                    </a:solidFill>
                    <a:latin typeface="Arial"/>
                    <a:cs typeface="Arial"/>
                  </a:rPr>
                  <a:t>2018</a:t>
                </a:r>
                <a:endParaRPr lang="en-US" sz="2100" b="1" dirty="0">
                  <a:solidFill>
                    <a:schemeClr val="bg1"/>
                  </a:solidFill>
                  <a:latin typeface="Arial"/>
                  <a:cs typeface="Arial"/>
                </a:endParaRPr>
              </a:p>
            </p:txBody>
          </p:sp>
        </p:grpSp>
        <p:sp>
          <p:nvSpPr>
            <p:cNvPr id="16" name="logo_citation"/>
            <p:cNvSpPr txBox="1"/>
            <p:nvPr/>
          </p:nvSpPr>
          <p:spPr>
            <a:xfrm>
              <a:off x="2766436" y="6605562"/>
              <a:ext cx="1938528" cy="230832"/>
            </a:xfrm>
            <a:prstGeom prst="rect">
              <a:avLst/>
            </a:prstGeom>
            <a:noFill/>
            <a:ln>
              <a:solidFill>
                <a:srgbClr val="FFFFFF"/>
              </a:solidFill>
            </a:ln>
          </p:spPr>
          <p:txBody>
            <a:bodyPr wrap="square" lIns="27432" tIns="45720" rIns="0" rtlCol="0" anchor="ctr" anchorCtr="0">
              <a:spAutoFit/>
            </a:bodyPr>
            <a:lstStyle/>
            <a:p>
              <a:r>
                <a:rPr lang="en-US" sz="900" b="1" dirty="0" smtClean="0">
                  <a:solidFill>
                    <a:schemeClr val="bg1"/>
                  </a:solidFill>
                  <a:latin typeface="Arial"/>
                  <a:cs typeface="Arial"/>
                </a:rPr>
                <a:t>JHLT. 2018 Oct; 37(10): 1155-1206</a:t>
              </a:r>
              <a:endParaRPr lang="en-US" sz="900" b="1" dirty="0">
                <a:solidFill>
                  <a:schemeClr val="bg1"/>
                </a:solidFill>
                <a:latin typeface="Arial"/>
                <a:cs typeface="Arial"/>
              </a:endParaRPr>
            </a:p>
          </p:txBody>
        </p:sp>
      </p:grpSp>
    </p:spTree>
    <p:extLst>
      <p:ext uri="{BB962C8B-B14F-4D97-AF65-F5344CB8AC3E}">
        <p14:creationId xmlns:p14="http://schemas.microsoft.com/office/powerpoint/2010/main" val="1176442728"/>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 name="Content Placeholder 9"/>
          <p:cNvGraphicFramePr>
            <a:graphicFrameLocks noGrp="1"/>
          </p:cNvGraphicFramePr>
          <p:nvPr>
            <p:ph idx="1"/>
            <p:extLst/>
          </p:nvPr>
        </p:nvGraphicFramePr>
        <p:xfrm>
          <a:off x="0" y="1371600"/>
          <a:ext cx="8991600" cy="4724400"/>
        </p:xfrm>
        <a:graphic>
          <a:graphicData uri="http://schemas.openxmlformats.org/drawingml/2006/chart">
            <c:chart xmlns:c="http://schemas.openxmlformats.org/drawingml/2006/chart" xmlns:r="http://schemas.openxmlformats.org/officeDocument/2006/relationships" r:id="rId3"/>
          </a:graphicData>
        </a:graphic>
      </p:graphicFrame>
      <p:sp>
        <p:nvSpPr>
          <p:cNvPr id="9" name="Title 1"/>
          <p:cNvSpPr txBox="1">
            <a:spLocks/>
          </p:cNvSpPr>
          <p:nvPr/>
        </p:nvSpPr>
        <p:spPr bwMode="auto">
          <a:xfrm>
            <a:off x="1622" y="223737"/>
            <a:ext cx="9144000" cy="12192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b="1">
                <a:solidFill>
                  <a:schemeClr val="tx1"/>
                </a:solidFill>
                <a:latin typeface="+mj-lt"/>
                <a:ea typeface="+mj-ea"/>
                <a:cs typeface="+mj-cs"/>
              </a:defRPr>
            </a:lvl1pPr>
            <a:lvl2pPr algn="ctr" rtl="0" eaLnBrk="1" fontAlgn="base" hangingPunct="1">
              <a:spcBef>
                <a:spcPct val="0"/>
              </a:spcBef>
              <a:spcAft>
                <a:spcPct val="0"/>
              </a:spcAft>
              <a:defRPr sz="4000" b="1">
                <a:solidFill>
                  <a:schemeClr val="tx2"/>
                </a:solidFill>
                <a:latin typeface="Arial" charset="0"/>
              </a:defRPr>
            </a:lvl2pPr>
            <a:lvl3pPr algn="ctr" rtl="0" eaLnBrk="1" fontAlgn="base" hangingPunct="1">
              <a:spcBef>
                <a:spcPct val="0"/>
              </a:spcBef>
              <a:spcAft>
                <a:spcPct val="0"/>
              </a:spcAft>
              <a:defRPr sz="4000" b="1">
                <a:solidFill>
                  <a:schemeClr val="tx2"/>
                </a:solidFill>
                <a:latin typeface="Arial" charset="0"/>
              </a:defRPr>
            </a:lvl3pPr>
            <a:lvl4pPr algn="ctr" rtl="0" eaLnBrk="1" fontAlgn="base" hangingPunct="1">
              <a:spcBef>
                <a:spcPct val="0"/>
              </a:spcBef>
              <a:spcAft>
                <a:spcPct val="0"/>
              </a:spcAft>
              <a:defRPr sz="4000" b="1">
                <a:solidFill>
                  <a:schemeClr val="tx2"/>
                </a:solidFill>
                <a:latin typeface="Arial" charset="0"/>
              </a:defRPr>
            </a:lvl4pPr>
            <a:lvl5pPr algn="ctr" rtl="0" eaLnBrk="1" fontAlgn="base" hangingPunct="1">
              <a:spcBef>
                <a:spcPct val="0"/>
              </a:spcBef>
              <a:spcAft>
                <a:spcPct val="0"/>
              </a:spcAft>
              <a:defRPr sz="4000" b="1">
                <a:solidFill>
                  <a:schemeClr val="tx2"/>
                </a:solidFill>
                <a:latin typeface="Arial" charset="0"/>
              </a:defRPr>
            </a:lvl5pPr>
            <a:lvl6pPr marL="457200" algn="ctr" rtl="0" eaLnBrk="1" fontAlgn="base" hangingPunct="1">
              <a:spcBef>
                <a:spcPct val="0"/>
              </a:spcBef>
              <a:spcAft>
                <a:spcPct val="0"/>
              </a:spcAft>
              <a:defRPr sz="4000" b="1">
                <a:solidFill>
                  <a:schemeClr val="tx2"/>
                </a:solidFill>
                <a:latin typeface="Arial" charset="0"/>
              </a:defRPr>
            </a:lvl6pPr>
            <a:lvl7pPr marL="914400" algn="ctr" rtl="0" eaLnBrk="1" fontAlgn="base" hangingPunct="1">
              <a:spcBef>
                <a:spcPct val="0"/>
              </a:spcBef>
              <a:spcAft>
                <a:spcPct val="0"/>
              </a:spcAft>
              <a:defRPr sz="4000" b="1">
                <a:solidFill>
                  <a:schemeClr val="tx2"/>
                </a:solidFill>
                <a:latin typeface="Arial" charset="0"/>
              </a:defRPr>
            </a:lvl7pPr>
            <a:lvl8pPr marL="1371600" algn="ctr" rtl="0" eaLnBrk="1" fontAlgn="base" hangingPunct="1">
              <a:spcBef>
                <a:spcPct val="0"/>
              </a:spcBef>
              <a:spcAft>
                <a:spcPct val="0"/>
              </a:spcAft>
              <a:defRPr sz="4000" b="1">
                <a:solidFill>
                  <a:schemeClr val="tx2"/>
                </a:solidFill>
                <a:latin typeface="Arial" charset="0"/>
              </a:defRPr>
            </a:lvl8pPr>
            <a:lvl9pPr marL="1828800" algn="ctr" rtl="0" eaLnBrk="1" fontAlgn="base" hangingPunct="1">
              <a:spcBef>
                <a:spcPct val="0"/>
              </a:spcBef>
              <a:spcAft>
                <a:spcPct val="0"/>
              </a:spcAft>
              <a:defRPr sz="4000" b="1">
                <a:solidFill>
                  <a:schemeClr val="tx2"/>
                </a:solidFill>
                <a:latin typeface="Arial" charset="0"/>
              </a:defRPr>
            </a:lvl9pPr>
          </a:lstStyle>
          <a:p>
            <a:pPr>
              <a:lnSpc>
                <a:spcPct val="90000"/>
              </a:lnSpc>
            </a:pPr>
            <a:r>
              <a:rPr lang="en-US" sz="2600" kern="0" dirty="0" smtClean="0">
                <a:solidFill>
                  <a:srgbClr val="002060"/>
                </a:solidFill>
              </a:rPr>
              <a:t>Adult Heart-Lung Transplants</a:t>
            </a:r>
            <a:r>
              <a:rPr lang="en-US" sz="2800" kern="0" dirty="0" smtClean="0">
                <a:solidFill>
                  <a:srgbClr val="002060"/>
                </a:solidFill>
              </a:rPr>
              <a:t/>
            </a:r>
            <a:br>
              <a:rPr lang="en-US" sz="2800" kern="0" dirty="0" smtClean="0">
                <a:solidFill>
                  <a:srgbClr val="002060"/>
                </a:solidFill>
              </a:rPr>
            </a:br>
            <a:r>
              <a:rPr lang="en-US" sz="2400" kern="0" dirty="0" smtClean="0">
                <a:solidFill>
                  <a:srgbClr val="002060"/>
                </a:solidFill>
              </a:rPr>
              <a:t>Functional Status of Surviving Recipients </a:t>
            </a:r>
            <a:br>
              <a:rPr lang="en-US" sz="2400" kern="0" dirty="0" smtClean="0">
                <a:solidFill>
                  <a:srgbClr val="002060"/>
                </a:solidFill>
              </a:rPr>
            </a:br>
            <a:endParaRPr lang="en-US" sz="2000" kern="0" dirty="0">
              <a:solidFill>
                <a:srgbClr val="002060"/>
              </a:solidFill>
            </a:endParaRPr>
          </a:p>
        </p:txBody>
      </p:sp>
      <p:sp>
        <p:nvSpPr>
          <p:cNvPr id="3" name="title_cohort"/>
          <p:cNvSpPr txBox="1"/>
          <p:nvPr/>
        </p:nvSpPr>
        <p:spPr>
          <a:xfrm>
            <a:off x="1485900" y="971490"/>
            <a:ext cx="6172200" cy="400110"/>
          </a:xfrm>
          <a:prstGeom prst="rect">
            <a:avLst/>
          </a:prstGeom>
          <a:noFill/>
        </p:spPr>
        <p:txBody>
          <a:bodyPr wrap="square" rtlCol="0">
            <a:spAutoFit/>
          </a:bodyPr>
          <a:lstStyle/>
          <a:p>
            <a:pPr algn="ctr"/>
            <a:r>
              <a:rPr lang="en-US" sz="2000" b="1" kern="0" dirty="0" smtClean="0">
                <a:solidFill>
                  <a:srgbClr val="002060"/>
                </a:solidFill>
              </a:rPr>
              <a:t>(Follow-ups: March 2005 – June 2017)</a:t>
            </a:r>
            <a:endParaRPr lang="en-US" sz="2000" b="1" kern="0" dirty="0">
              <a:solidFill>
                <a:srgbClr val="002060"/>
              </a:solidFill>
            </a:endParaRPr>
          </a:p>
        </p:txBody>
      </p:sp>
      <p:grpSp>
        <p:nvGrpSpPr>
          <p:cNvPr id="13" name="Group 12"/>
          <p:cNvGrpSpPr/>
          <p:nvPr/>
        </p:nvGrpSpPr>
        <p:grpSpPr>
          <a:xfrm>
            <a:off x="2" y="6146792"/>
            <a:ext cx="4715932" cy="711201"/>
            <a:chOff x="2" y="6146792"/>
            <a:chExt cx="4715932" cy="711201"/>
          </a:xfrm>
        </p:grpSpPr>
        <p:grpSp>
          <p:nvGrpSpPr>
            <p:cNvPr id="14" name="Group 13"/>
            <p:cNvGrpSpPr/>
            <p:nvPr/>
          </p:nvGrpSpPr>
          <p:grpSpPr>
            <a:xfrm>
              <a:off x="2" y="6146792"/>
              <a:ext cx="4715932" cy="711201"/>
              <a:chOff x="1" y="6067776"/>
              <a:chExt cx="4952999" cy="790224"/>
            </a:xfrm>
          </p:grpSpPr>
          <p:pic>
            <p:nvPicPr>
              <p:cNvPr id="19" name="Picture 18"/>
              <p:cNvPicPr>
                <a:picLocks noChangeAspect="1"/>
              </p:cNvPicPr>
              <p:nvPr/>
            </p:nvPicPr>
            <p:blipFill>
              <a:blip r:embed="rId4" cstate="print"/>
              <a:stretch>
                <a:fillRect/>
              </a:stretch>
            </p:blipFill>
            <p:spPr>
              <a:xfrm>
                <a:off x="1" y="6172200"/>
                <a:ext cx="4952999" cy="685800"/>
              </a:xfrm>
              <a:prstGeom prst="rect">
                <a:avLst/>
              </a:prstGeom>
              <a:ln>
                <a:solidFill>
                  <a:schemeClr val="bg2"/>
                </a:solidFill>
              </a:ln>
            </p:spPr>
          </p:pic>
          <p:sp>
            <p:nvSpPr>
              <p:cNvPr id="20" name="logo_year"/>
              <p:cNvSpPr txBox="1"/>
              <p:nvPr/>
            </p:nvSpPr>
            <p:spPr>
              <a:xfrm>
                <a:off x="2971800" y="6067776"/>
                <a:ext cx="1885813" cy="461665"/>
              </a:xfrm>
              <a:prstGeom prst="rect">
                <a:avLst/>
              </a:prstGeom>
              <a:noFill/>
              <a:ln>
                <a:noFill/>
              </a:ln>
            </p:spPr>
            <p:txBody>
              <a:bodyPr wrap="square" rtlCol="0">
                <a:spAutoFit/>
              </a:bodyPr>
              <a:lstStyle/>
              <a:p>
                <a:pPr algn="ctr"/>
                <a:r>
                  <a:rPr lang="en-US" sz="2100" b="1" dirty="0" smtClean="0">
                    <a:solidFill>
                      <a:schemeClr val="bg1"/>
                    </a:solidFill>
                    <a:latin typeface="Arial"/>
                    <a:cs typeface="Arial"/>
                  </a:rPr>
                  <a:t>2018</a:t>
                </a:r>
                <a:endParaRPr lang="en-US" sz="2100" b="1" dirty="0">
                  <a:solidFill>
                    <a:schemeClr val="bg1"/>
                  </a:solidFill>
                  <a:latin typeface="Arial"/>
                  <a:cs typeface="Arial"/>
                </a:endParaRPr>
              </a:p>
            </p:txBody>
          </p:sp>
        </p:grpSp>
        <p:sp>
          <p:nvSpPr>
            <p:cNvPr id="18" name="logo_citation"/>
            <p:cNvSpPr txBox="1"/>
            <p:nvPr/>
          </p:nvSpPr>
          <p:spPr>
            <a:xfrm>
              <a:off x="2766436" y="6605562"/>
              <a:ext cx="1938528" cy="230832"/>
            </a:xfrm>
            <a:prstGeom prst="rect">
              <a:avLst/>
            </a:prstGeom>
            <a:noFill/>
            <a:ln>
              <a:solidFill>
                <a:srgbClr val="FFFFFF"/>
              </a:solidFill>
            </a:ln>
          </p:spPr>
          <p:txBody>
            <a:bodyPr wrap="square" lIns="27432" tIns="45720" rIns="0" rtlCol="0" anchor="ctr" anchorCtr="0">
              <a:spAutoFit/>
            </a:bodyPr>
            <a:lstStyle/>
            <a:p>
              <a:r>
                <a:rPr lang="en-US" sz="900" b="1" dirty="0" smtClean="0">
                  <a:solidFill>
                    <a:schemeClr val="bg1"/>
                  </a:solidFill>
                  <a:latin typeface="Arial"/>
                  <a:cs typeface="Arial"/>
                </a:rPr>
                <a:t>JHLT. 2018 Oct; 37(10): 1155-1206</a:t>
              </a:r>
              <a:endParaRPr lang="en-US" sz="900" b="1" dirty="0">
                <a:solidFill>
                  <a:schemeClr val="bg1"/>
                </a:solidFill>
                <a:latin typeface="Arial"/>
                <a:cs typeface="Arial"/>
              </a:endParaRPr>
            </a:p>
          </p:txBody>
        </p:sp>
      </p:grpSp>
    </p:spTree>
    <p:extLst>
      <p:ext uri="{BB962C8B-B14F-4D97-AF65-F5344CB8AC3E}">
        <p14:creationId xmlns:p14="http://schemas.microsoft.com/office/powerpoint/2010/main" val="337497882"/>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Title 1"/>
          <p:cNvSpPr txBox="1">
            <a:spLocks/>
          </p:cNvSpPr>
          <p:nvPr/>
        </p:nvSpPr>
        <p:spPr bwMode="auto">
          <a:xfrm>
            <a:off x="0" y="152400"/>
            <a:ext cx="9144000" cy="13716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b="1">
                <a:solidFill>
                  <a:schemeClr val="tx1"/>
                </a:solidFill>
                <a:latin typeface="+mj-lt"/>
                <a:ea typeface="+mj-ea"/>
                <a:cs typeface="+mj-cs"/>
              </a:defRPr>
            </a:lvl1pPr>
            <a:lvl2pPr algn="ctr" rtl="0" eaLnBrk="1" fontAlgn="base" hangingPunct="1">
              <a:spcBef>
                <a:spcPct val="0"/>
              </a:spcBef>
              <a:spcAft>
                <a:spcPct val="0"/>
              </a:spcAft>
              <a:defRPr sz="4000" b="1">
                <a:solidFill>
                  <a:schemeClr val="tx2"/>
                </a:solidFill>
                <a:latin typeface="Arial" charset="0"/>
              </a:defRPr>
            </a:lvl2pPr>
            <a:lvl3pPr algn="ctr" rtl="0" eaLnBrk="1" fontAlgn="base" hangingPunct="1">
              <a:spcBef>
                <a:spcPct val="0"/>
              </a:spcBef>
              <a:spcAft>
                <a:spcPct val="0"/>
              </a:spcAft>
              <a:defRPr sz="4000" b="1">
                <a:solidFill>
                  <a:schemeClr val="tx2"/>
                </a:solidFill>
                <a:latin typeface="Arial" charset="0"/>
              </a:defRPr>
            </a:lvl3pPr>
            <a:lvl4pPr algn="ctr" rtl="0" eaLnBrk="1" fontAlgn="base" hangingPunct="1">
              <a:spcBef>
                <a:spcPct val="0"/>
              </a:spcBef>
              <a:spcAft>
                <a:spcPct val="0"/>
              </a:spcAft>
              <a:defRPr sz="4000" b="1">
                <a:solidFill>
                  <a:schemeClr val="tx2"/>
                </a:solidFill>
                <a:latin typeface="Arial" charset="0"/>
              </a:defRPr>
            </a:lvl4pPr>
            <a:lvl5pPr algn="ctr" rtl="0" eaLnBrk="1" fontAlgn="base" hangingPunct="1">
              <a:spcBef>
                <a:spcPct val="0"/>
              </a:spcBef>
              <a:spcAft>
                <a:spcPct val="0"/>
              </a:spcAft>
              <a:defRPr sz="4000" b="1">
                <a:solidFill>
                  <a:schemeClr val="tx2"/>
                </a:solidFill>
                <a:latin typeface="Arial" charset="0"/>
              </a:defRPr>
            </a:lvl5pPr>
            <a:lvl6pPr marL="457200" algn="ctr" rtl="0" eaLnBrk="1" fontAlgn="base" hangingPunct="1">
              <a:spcBef>
                <a:spcPct val="0"/>
              </a:spcBef>
              <a:spcAft>
                <a:spcPct val="0"/>
              </a:spcAft>
              <a:defRPr sz="4000" b="1">
                <a:solidFill>
                  <a:schemeClr val="tx2"/>
                </a:solidFill>
                <a:latin typeface="Arial" charset="0"/>
              </a:defRPr>
            </a:lvl6pPr>
            <a:lvl7pPr marL="914400" algn="ctr" rtl="0" eaLnBrk="1" fontAlgn="base" hangingPunct="1">
              <a:spcBef>
                <a:spcPct val="0"/>
              </a:spcBef>
              <a:spcAft>
                <a:spcPct val="0"/>
              </a:spcAft>
              <a:defRPr sz="4000" b="1">
                <a:solidFill>
                  <a:schemeClr val="tx2"/>
                </a:solidFill>
                <a:latin typeface="Arial" charset="0"/>
              </a:defRPr>
            </a:lvl7pPr>
            <a:lvl8pPr marL="1371600" algn="ctr" rtl="0" eaLnBrk="1" fontAlgn="base" hangingPunct="1">
              <a:spcBef>
                <a:spcPct val="0"/>
              </a:spcBef>
              <a:spcAft>
                <a:spcPct val="0"/>
              </a:spcAft>
              <a:defRPr sz="4000" b="1">
                <a:solidFill>
                  <a:schemeClr val="tx2"/>
                </a:solidFill>
                <a:latin typeface="Arial" charset="0"/>
              </a:defRPr>
            </a:lvl8pPr>
            <a:lvl9pPr marL="1828800" algn="ctr" rtl="0" eaLnBrk="1" fontAlgn="base" hangingPunct="1">
              <a:spcBef>
                <a:spcPct val="0"/>
              </a:spcBef>
              <a:spcAft>
                <a:spcPct val="0"/>
              </a:spcAft>
              <a:defRPr sz="4000" b="1">
                <a:solidFill>
                  <a:schemeClr val="tx2"/>
                </a:solidFill>
                <a:latin typeface="Arial" charset="0"/>
              </a:defRPr>
            </a:lvl9pPr>
          </a:lstStyle>
          <a:p>
            <a:r>
              <a:rPr lang="en-US" sz="2600" kern="0" dirty="0" smtClean="0">
                <a:solidFill>
                  <a:srgbClr val="002060"/>
                </a:solidFill>
              </a:rPr>
              <a:t>Adult Heart-Lung Transplants</a:t>
            </a:r>
            <a:r>
              <a:rPr lang="en-US" sz="2400" kern="0" dirty="0" smtClean="0">
                <a:solidFill>
                  <a:srgbClr val="002060"/>
                </a:solidFill>
              </a:rPr>
              <a:t/>
            </a:r>
            <a:br>
              <a:rPr lang="en-US" sz="2400" kern="0" dirty="0" smtClean="0">
                <a:solidFill>
                  <a:srgbClr val="002060"/>
                </a:solidFill>
              </a:rPr>
            </a:br>
            <a:r>
              <a:rPr lang="en-US" sz="2400" kern="0" dirty="0">
                <a:solidFill>
                  <a:srgbClr val="002060"/>
                </a:solidFill>
              </a:rPr>
              <a:t>Surviving Recipients Working Post-Transplant</a:t>
            </a:r>
            <a:r>
              <a:rPr lang="en-US" sz="2400" kern="0" dirty="0" smtClean="0">
                <a:solidFill>
                  <a:srgbClr val="002060"/>
                </a:solidFill>
              </a:rPr>
              <a:t/>
            </a:r>
            <a:br>
              <a:rPr lang="en-US" sz="2400" kern="0" dirty="0" smtClean="0">
                <a:solidFill>
                  <a:srgbClr val="002060"/>
                </a:solidFill>
              </a:rPr>
            </a:br>
            <a:endParaRPr lang="en-US" sz="2000" kern="0" dirty="0">
              <a:solidFill>
                <a:srgbClr val="002060"/>
              </a:solidFill>
            </a:endParaRPr>
          </a:p>
        </p:txBody>
      </p:sp>
      <p:sp>
        <p:nvSpPr>
          <p:cNvPr id="3" name="title_cohort"/>
          <p:cNvSpPr txBox="1"/>
          <p:nvPr/>
        </p:nvSpPr>
        <p:spPr>
          <a:xfrm>
            <a:off x="1714500" y="1013403"/>
            <a:ext cx="5715000" cy="400110"/>
          </a:xfrm>
          <a:prstGeom prst="rect">
            <a:avLst/>
          </a:prstGeom>
          <a:noFill/>
        </p:spPr>
        <p:txBody>
          <a:bodyPr wrap="square" rtlCol="0">
            <a:spAutoFit/>
          </a:bodyPr>
          <a:lstStyle/>
          <a:p>
            <a:pPr algn="ctr"/>
            <a:r>
              <a:rPr lang="en-US" sz="2000" b="1" kern="0" dirty="0" smtClean="0">
                <a:solidFill>
                  <a:srgbClr val="002060"/>
                </a:solidFill>
              </a:rPr>
              <a:t>(Follow-ups: April 1994 – June 2017)</a:t>
            </a:r>
            <a:endParaRPr lang="en-US" sz="2000" b="1" kern="0" dirty="0">
              <a:solidFill>
                <a:srgbClr val="002060"/>
              </a:solidFill>
            </a:endParaRPr>
          </a:p>
        </p:txBody>
      </p:sp>
      <p:graphicFrame>
        <p:nvGraphicFramePr>
          <p:cNvPr id="6" name="Chart 5"/>
          <p:cNvGraphicFramePr/>
          <p:nvPr>
            <p:extLst/>
          </p:nvPr>
        </p:nvGraphicFramePr>
        <p:xfrm>
          <a:off x="434113" y="1413513"/>
          <a:ext cx="8382000" cy="4631378"/>
        </p:xfrm>
        <a:graphic>
          <a:graphicData uri="http://schemas.openxmlformats.org/drawingml/2006/chart">
            <c:chart xmlns:c="http://schemas.openxmlformats.org/drawingml/2006/chart" xmlns:r="http://schemas.openxmlformats.org/officeDocument/2006/relationships" r:id="rId3"/>
          </a:graphicData>
        </a:graphic>
      </p:graphicFrame>
      <p:grpSp>
        <p:nvGrpSpPr>
          <p:cNvPr id="10" name="Group 9"/>
          <p:cNvGrpSpPr/>
          <p:nvPr/>
        </p:nvGrpSpPr>
        <p:grpSpPr>
          <a:xfrm>
            <a:off x="2" y="6146792"/>
            <a:ext cx="4715932" cy="711201"/>
            <a:chOff x="2" y="6146792"/>
            <a:chExt cx="4715932" cy="711201"/>
          </a:xfrm>
        </p:grpSpPr>
        <p:grpSp>
          <p:nvGrpSpPr>
            <p:cNvPr id="13" name="Group 12"/>
            <p:cNvGrpSpPr/>
            <p:nvPr/>
          </p:nvGrpSpPr>
          <p:grpSpPr>
            <a:xfrm>
              <a:off x="2" y="6146792"/>
              <a:ext cx="4715932" cy="711201"/>
              <a:chOff x="1" y="6067776"/>
              <a:chExt cx="4952999" cy="790224"/>
            </a:xfrm>
          </p:grpSpPr>
          <p:pic>
            <p:nvPicPr>
              <p:cNvPr id="15" name="Picture 14"/>
              <p:cNvPicPr>
                <a:picLocks noChangeAspect="1"/>
              </p:cNvPicPr>
              <p:nvPr/>
            </p:nvPicPr>
            <p:blipFill>
              <a:blip r:embed="rId4" cstate="print"/>
              <a:stretch>
                <a:fillRect/>
              </a:stretch>
            </p:blipFill>
            <p:spPr>
              <a:xfrm>
                <a:off x="1" y="6172200"/>
                <a:ext cx="4952999" cy="685800"/>
              </a:xfrm>
              <a:prstGeom prst="rect">
                <a:avLst/>
              </a:prstGeom>
              <a:ln>
                <a:solidFill>
                  <a:schemeClr val="bg2"/>
                </a:solidFill>
              </a:ln>
            </p:spPr>
          </p:pic>
          <p:sp>
            <p:nvSpPr>
              <p:cNvPr id="16" name="logo_year"/>
              <p:cNvSpPr txBox="1"/>
              <p:nvPr/>
            </p:nvSpPr>
            <p:spPr>
              <a:xfrm>
                <a:off x="2971800" y="6067776"/>
                <a:ext cx="1885813" cy="461665"/>
              </a:xfrm>
              <a:prstGeom prst="rect">
                <a:avLst/>
              </a:prstGeom>
              <a:noFill/>
              <a:ln>
                <a:noFill/>
              </a:ln>
            </p:spPr>
            <p:txBody>
              <a:bodyPr wrap="square" rtlCol="0">
                <a:spAutoFit/>
              </a:bodyPr>
              <a:lstStyle/>
              <a:p>
                <a:pPr algn="ctr"/>
                <a:r>
                  <a:rPr lang="en-US" sz="2100" b="1" dirty="0" smtClean="0">
                    <a:solidFill>
                      <a:schemeClr val="bg1"/>
                    </a:solidFill>
                    <a:latin typeface="Arial"/>
                    <a:cs typeface="Arial"/>
                  </a:rPr>
                  <a:t>2018</a:t>
                </a:r>
                <a:endParaRPr lang="en-US" sz="2100" b="1" dirty="0">
                  <a:solidFill>
                    <a:schemeClr val="bg1"/>
                  </a:solidFill>
                  <a:latin typeface="Arial"/>
                  <a:cs typeface="Arial"/>
                </a:endParaRPr>
              </a:p>
            </p:txBody>
          </p:sp>
        </p:grpSp>
        <p:sp>
          <p:nvSpPr>
            <p:cNvPr id="14" name="logo_citation"/>
            <p:cNvSpPr txBox="1"/>
            <p:nvPr/>
          </p:nvSpPr>
          <p:spPr>
            <a:xfrm>
              <a:off x="2766436" y="6605562"/>
              <a:ext cx="1938528" cy="230832"/>
            </a:xfrm>
            <a:prstGeom prst="rect">
              <a:avLst/>
            </a:prstGeom>
            <a:noFill/>
            <a:ln>
              <a:solidFill>
                <a:srgbClr val="FFFFFF"/>
              </a:solidFill>
            </a:ln>
          </p:spPr>
          <p:txBody>
            <a:bodyPr wrap="square" lIns="27432" tIns="45720" rIns="0" rtlCol="0" anchor="ctr" anchorCtr="0">
              <a:spAutoFit/>
            </a:bodyPr>
            <a:lstStyle/>
            <a:p>
              <a:r>
                <a:rPr lang="en-US" sz="900" b="1" dirty="0" smtClean="0">
                  <a:solidFill>
                    <a:schemeClr val="bg1"/>
                  </a:solidFill>
                  <a:latin typeface="Arial"/>
                  <a:cs typeface="Arial"/>
                </a:rPr>
                <a:t>JHLT. 2018 Oct; 37(10): 1155-1206</a:t>
              </a:r>
              <a:endParaRPr lang="en-US" sz="900" b="1" dirty="0">
                <a:solidFill>
                  <a:schemeClr val="bg1"/>
                </a:solidFill>
                <a:latin typeface="Arial"/>
                <a:cs typeface="Arial"/>
              </a:endParaRPr>
            </a:p>
          </p:txBody>
        </p:sp>
      </p:grpSp>
    </p:spTree>
    <p:extLst>
      <p:ext uri="{BB962C8B-B14F-4D97-AF65-F5344CB8AC3E}">
        <p14:creationId xmlns:p14="http://schemas.microsoft.com/office/powerpoint/2010/main" val="52183412"/>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1"/>
          <p:cNvSpPr txBox="1">
            <a:spLocks/>
          </p:cNvSpPr>
          <p:nvPr/>
        </p:nvSpPr>
        <p:spPr bwMode="auto">
          <a:xfrm>
            <a:off x="0" y="143175"/>
            <a:ext cx="9144000" cy="12954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b="1">
                <a:solidFill>
                  <a:schemeClr val="tx1"/>
                </a:solidFill>
                <a:latin typeface="+mj-lt"/>
                <a:ea typeface="+mj-ea"/>
                <a:cs typeface="+mj-cs"/>
              </a:defRPr>
            </a:lvl1pPr>
            <a:lvl2pPr algn="ctr" rtl="0" eaLnBrk="1" fontAlgn="base" hangingPunct="1">
              <a:spcBef>
                <a:spcPct val="0"/>
              </a:spcBef>
              <a:spcAft>
                <a:spcPct val="0"/>
              </a:spcAft>
              <a:defRPr sz="4000" b="1">
                <a:solidFill>
                  <a:schemeClr val="tx2"/>
                </a:solidFill>
                <a:latin typeface="Arial" charset="0"/>
              </a:defRPr>
            </a:lvl2pPr>
            <a:lvl3pPr algn="ctr" rtl="0" eaLnBrk="1" fontAlgn="base" hangingPunct="1">
              <a:spcBef>
                <a:spcPct val="0"/>
              </a:spcBef>
              <a:spcAft>
                <a:spcPct val="0"/>
              </a:spcAft>
              <a:defRPr sz="4000" b="1">
                <a:solidFill>
                  <a:schemeClr val="tx2"/>
                </a:solidFill>
                <a:latin typeface="Arial" charset="0"/>
              </a:defRPr>
            </a:lvl3pPr>
            <a:lvl4pPr algn="ctr" rtl="0" eaLnBrk="1" fontAlgn="base" hangingPunct="1">
              <a:spcBef>
                <a:spcPct val="0"/>
              </a:spcBef>
              <a:spcAft>
                <a:spcPct val="0"/>
              </a:spcAft>
              <a:defRPr sz="4000" b="1">
                <a:solidFill>
                  <a:schemeClr val="tx2"/>
                </a:solidFill>
                <a:latin typeface="Arial" charset="0"/>
              </a:defRPr>
            </a:lvl4pPr>
            <a:lvl5pPr algn="ctr" rtl="0" eaLnBrk="1" fontAlgn="base" hangingPunct="1">
              <a:spcBef>
                <a:spcPct val="0"/>
              </a:spcBef>
              <a:spcAft>
                <a:spcPct val="0"/>
              </a:spcAft>
              <a:defRPr sz="4000" b="1">
                <a:solidFill>
                  <a:schemeClr val="tx2"/>
                </a:solidFill>
                <a:latin typeface="Arial" charset="0"/>
              </a:defRPr>
            </a:lvl5pPr>
            <a:lvl6pPr marL="457200" algn="ctr" rtl="0" eaLnBrk="1" fontAlgn="base" hangingPunct="1">
              <a:spcBef>
                <a:spcPct val="0"/>
              </a:spcBef>
              <a:spcAft>
                <a:spcPct val="0"/>
              </a:spcAft>
              <a:defRPr sz="4000" b="1">
                <a:solidFill>
                  <a:schemeClr val="tx2"/>
                </a:solidFill>
                <a:latin typeface="Arial" charset="0"/>
              </a:defRPr>
            </a:lvl6pPr>
            <a:lvl7pPr marL="914400" algn="ctr" rtl="0" eaLnBrk="1" fontAlgn="base" hangingPunct="1">
              <a:spcBef>
                <a:spcPct val="0"/>
              </a:spcBef>
              <a:spcAft>
                <a:spcPct val="0"/>
              </a:spcAft>
              <a:defRPr sz="4000" b="1">
                <a:solidFill>
                  <a:schemeClr val="tx2"/>
                </a:solidFill>
                <a:latin typeface="Arial" charset="0"/>
              </a:defRPr>
            </a:lvl7pPr>
            <a:lvl8pPr marL="1371600" algn="ctr" rtl="0" eaLnBrk="1" fontAlgn="base" hangingPunct="1">
              <a:spcBef>
                <a:spcPct val="0"/>
              </a:spcBef>
              <a:spcAft>
                <a:spcPct val="0"/>
              </a:spcAft>
              <a:defRPr sz="4000" b="1">
                <a:solidFill>
                  <a:schemeClr val="tx2"/>
                </a:solidFill>
                <a:latin typeface="Arial" charset="0"/>
              </a:defRPr>
            </a:lvl8pPr>
            <a:lvl9pPr marL="1828800" algn="ctr" rtl="0" eaLnBrk="1" fontAlgn="base" hangingPunct="1">
              <a:spcBef>
                <a:spcPct val="0"/>
              </a:spcBef>
              <a:spcAft>
                <a:spcPct val="0"/>
              </a:spcAft>
              <a:defRPr sz="4000" b="1">
                <a:solidFill>
                  <a:schemeClr val="tx2"/>
                </a:solidFill>
                <a:latin typeface="Arial" charset="0"/>
              </a:defRPr>
            </a:lvl9pPr>
          </a:lstStyle>
          <a:p>
            <a:pPr>
              <a:lnSpc>
                <a:spcPct val="90000"/>
              </a:lnSpc>
            </a:pPr>
            <a:r>
              <a:rPr lang="en-US" sz="2600" kern="0" dirty="0" smtClean="0">
                <a:solidFill>
                  <a:srgbClr val="002060"/>
                </a:solidFill>
              </a:rPr>
              <a:t>Adult Heart-Lung Transplants</a:t>
            </a:r>
            <a:r>
              <a:rPr lang="en-US" sz="2400" kern="0" dirty="0" smtClean="0">
                <a:solidFill>
                  <a:srgbClr val="002060"/>
                </a:solidFill>
              </a:rPr>
              <a:t/>
            </a:r>
            <a:br>
              <a:rPr lang="en-US" sz="2400" kern="0" dirty="0" smtClean="0">
                <a:solidFill>
                  <a:srgbClr val="002060"/>
                </a:solidFill>
              </a:rPr>
            </a:br>
            <a:r>
              <a:rPr lang="en-US" sz="2400" kern="0" dirty="0">
                <a:solidFill>
                  <a:srgbClr val="002060"/>
                </a:solidFill>
              </a:rPr>
              <a:t>Surviving Recipients Working Post-Transplant by </a:t>
            </a:r>
            <a:r>
              <a:rPr lang="en-US" sz="2400" kern="0" dirty="0" smtClean="0">
                <a:solidFill>
                  <a:srgbClr val="002060"/>
                </a:solidFill>
              </a:rPr>
              <a:t>Era</a:t>
            </a:r>
            <a:br>
              <a:rPr lang="en-US" sz="2400" kern="0" dirty="0" smtClean="0">
                <a:solidFill>
                  <a:srgbClr val="002060"/>
                </a:solidFill>
              </a:rPr>
            </a:br>
            <a:endParaRPr lang="en-US" sz="2000" kern="0" dirty="0">
              <a:solidFill>
                <a:srgbClr val="002060"/>
              </a:solidFill>
            </a:endParaRPr>
          </a:p>
        </p:txBody>
      </p:sp>
      <p:sp>
        <p:nvSpPr>
          <p:cNvPr id="3" name="title_cohort"/>
          <p:cNvSpPr txBox="1"/>
          <p:nvPr/>
        </p:nvSpPr>
        <p:spPr>
          <a:xfrm>
            <a:off x="2019300" y="924473"/>
            <a:ext cx="5105400" cy="400110"/>
          </a:xfrm>
          <a:prstGeom prst="rect">
            <a:avLst/>
          </a:prstGeom>
          <a:noFill/>
        </p:spPr>
        <p:txBody>
          <a:bodyPr wrap="square" rtlCol="0">
            <a:spAutoFit/>
          </a:bodyPr>
          <a:lstStyle/>
          <a:p>
            <a:pPr algn="ctr"/>
            <a:r>
              <a:rPr lang="en-US" sz="2000" b="1" kern="0" dirty="0" smtClean="0">
                <a:solidFill>
                  <a:srgbClr val="002060"/>
                </a:solidFill>
              </a:rPr>
              <a:t>(Follow-ups: April 1994 – June 2017)</a:t>
            </a:r>
            <a:endParaRPr lang="en-US" sz="2000" b="1" kern="0" dirty="0">
              <a:solidFill>
                <a:srgbClr val="002060"/>
              </a:solidFill>
            </a:endParaRPr>
          </a:p>
        </p:txBody>
      </p:sp>
      <p:graphicFrame>
        <p:nvGraphicFramePr>
          <p:cNvPr id="14" name="Chart 13"/>
          <p:cNvGraphicFramePr/>
          <p:nvPr>
            <p:extLst/>
          </p:nvPr>
        </p:nvGraphicFramePr>
        <p:xfrm>
          <a:off x="434113" y="1413513"/>
          <a:ext cx="8382000" cy="4631378"/>
        </p:xfrm>
        <a:graphic>
          <a:graphicData uri="http://schemas.openxmlformats.org/drawingml/2006/chart">
            <c:chart xmlns:c="http://schemas.openxmlformats.org/drawingml/2006/chart" xmlns:r="http://schemas.openxmlformats.org/officeDocument/2006/relationships" r:id="rId3"/>
          </a:graphicData>
        </a:graphic>
      </p:graphicFrame>
      <p:sp>
        <p:nvSpPr>
          <p:cNvPr id="13" name="pvalues"/>
          <p:cNvSpPr txBox="1"/>
          <p:nvPr/>
        </p:nvSpPr>
        <p:spPr>
          <a:xfrm>
            <a:off x="6096000" y="5691652"/>
            <a:ext cx="1905076" cy="330647"/>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r>
              <a:rPr lang="en-US" sz="1800" b="1" dirty="0" smtClean="0">
                <a:solidFill>
                  <a:srgbClr val="0070C0"/>
                </a:solidFill>
              </a:rPr>
              <a:t>2004-6/2017</a:t>
            </a:r>
            <a:endParaRPr lang="en-US" sz="1800" b="1" dirty="0">
              <a:solidFill>
                <a:srgbClr val="0070C0"/>
              </a:solidFill>
            </a:endParaRPr>
          </a:p>
        </p:txBody>
      </p:sp>
      <p:sp>
        <p:nvSpPr>
          <p:cNvPr id="18" name="TextBox 1"/>
          <p:cNvSpPr txBox="1"/>
          <p:nvPr/>
        </p:nvSpPr>
        <p:spPr>
          <a:xfrm>
            <a:off x="1676400" y="5691651"/>
            <a:ext cx="1904989" cy="330647"/>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r>
              <a:rPr lang="en-US" sz="1800" b="1" dirty="0" smtClean="0">
                <a:solidFill>
                  <a:srgbClr val="0070C0"/>
                </a:solidFill>
              </a:rPr>
              <a:t>4/1994-2003</a:t>
            </a:r>
            <a:endParaRPr lang="en-US" sz="1800" b="1" dirty="0">
              <a:solidFill>
                <a:srgbClr val="0070C0"/>
              </a:solidFill>
            </a:endParaRPr>
          </a:p>
        </p:txBody>
      </p:sp>
      <p:grpSp>
        <p:nvGrpSpPr>
          <p:cNvPr id="19" name="Group 18"/>
          <p:cNvGrpSpPr/>
          <p:nvPr/>
        </p:nvGrpSpPr>
        <p:grpSpPr>
          <a:xfrm>
            <a:off x="2" y="6146792"/>
            <a:ext cx="4715932" cy="711201"/>
            <a:chOff x="2" y="6146792"/>
            <a:chExt cx="4715932" cy="711201"/>
          </a:xfrm>
        </p:grpSpPr>
        <p:grpSp>
          <p:nvGrpSpPr>
            <p:cNvPr id="20" name="Group 19"/>
            <p:cNvGrpSpPr/>
            <p:nvPr/>
          </p:nvGrpSpPr>
          <p:grpSpPr>
            <a:xfrm>
              <a:off x="2" y="6146792"/>
              <a:ext cx="4715932" cy="711201"/>
              <a:chOff x="1" y="6067776"/>
              <a:chExt cx="4952999" cy="790224"/>
            </a:xfrm>
          </p:grpSpPr>
          <p:pic>
            <p:nvPicPr>
              <p:cNvPr id="22" name="Picture 21"/>
              <p:cNvPicPr>
                <a:picLocks noChangeAspect="1"/>
              </p:cNvPicPr>
              <p:nvPr/>
            </p:nvPicPr>
            <p:blipFill>
              <a:blip r:embed="rId4" cstate="print"/>
              <a:stretch>
                <a:fillRect/>
              </a:stretch>
            </p:blipFill>
            <p:spPr>
              <a:xfrm>
                <a:off x="1" y="6172200"/>
                <a:ext cx="4952999" cy="685800"/>
              </a:xfrm>
              <a:prstGeom prst="rect">
                <a:avLst/>
              </a:prstGeom>
              <a:ln>
                <a:solidFill>
                  <a:schemeClr val="bg2"/>
                </a:solidFill>
              </a:ln>
            </p:spPr>
          </p:pic>
          <p:sp>
            <p:nvSpPr>
              <p:cNvPr id="23" name="logo_year"/>
              <p:cNvSpPr txBox="1"/>
              <p:nvPr/>
            </p:nvSpPr>
            <p:spPr>
              <a:xfrm>
                <a:off x="2971800" y="6067776"/>
                <a:ext cx="1885813" cy="461665"/>
              </a:xfrm>
              <a:prstGeom prst="rect">
                <a:avLst/>
              </a:prstGeom>
              <a:noFill/>
              <a:ln>
                <a:noFill/>
              </a:ln>
            </p:spPr>
            <p:txBody>
              <a:bodyPr wrap="square" rtlCol="0">
                <a:spAutoFit/>
              </a:bodyPr>
              <a:lstStyle/>
              <a:p>
                <a:pPr algn="ctr"/>
                <a:r>
                  <a:rPr lang="en-US" sz="2100" b="1" dirty="0" smtClean="0">
                    <a:solidFill>
                      <a:schemeClr val="bg1"/>
                    </a:solidFill>
                    <a:latin typeface="Arial"/>
                    <a:cs typeface="Arial"/>
                  </a:rPr>
                  <a:t>2018</a:t>
                </a:r>
                <a:endParaRPr lang="en-US" sz="2100" b="1" dirty="0">
                  <a:solidFill>
                    <a:schemeClr val="bg1"/>
                  </a:solidFill>
                  <a:latin typeface="Arial"/>
                  <a:cs typeface="Arial"/>
                </a:endParaRPr>
              </a:p>
            </p:txBody>
          </p:sp>
        </p:grpSp>
        <p:sp>
          <p:nvSpPr>
            <p:cNvPr id="21" name="logo_citation"/>
            <p:cNvSpPr txBox="1"/>
            <p:nvPr/>
          </p:nvSpPr>
          <p:spPr>
            <a:xfrm>
              <a:off x="2766436" y="6605562"/>
              <a:ext cx="1938528" cy="230832"/>
            </a:xfrm>
            <a:prstGeom prst="rect">
              <a:avLst/>
            </a:prstGeom>
            <a:noFill/>
            <a:ln>
              <a:solidFill>
                <a:srgbClr val="FFFFFF"/>
              </a:solidFill>
            </a:ln>
          </p:spPr>
          <p:txBody>
            <a:bodyPr wrap="square" lIns="27432" tIns="45720" rIns="0" rtlCol="0" anchor="ctr" anchorCtr="0">
              <a:spAutoFit/>
            </a:bodyPr>
            <a:lstStyle/>
            <a:p>
              <a:r>
                <a:rPr lang="en-US" sz="900" b="1" dirty="0" smtClean="0">
                  <a:solidFill>
                    <a:schemeClr val="bg1"/>
                  </a:solidFill>
                  <a:latin typeface="Arial"/>
                  <a:cs typeface="Arial"/>
                </a:rPr>
                <a:t>JHLT. 2018 Oct; 37(10): 1155-1206</a:t>
              </a:r>
              <a:endParaRPr lang="en-US" sz="900" b="1" dirty="0">
                <a:solidFill>
                  <a:schemeClr val="bg1"/>
                </a:solidFill>
                <a:latin typeface="Arial"/>
                <a:cs typeface="Arial"/>
              </a:endParaRPr>
            </a:p>
          </p:txBody>
        </p:sp>
      </p:grpSp>
    </p:spTree>
    <p:extLst>
      <p:ext uri="{BB962C8B-B14F-4D97-AF65-F5344CB8AC3E}">
        <p14:creationId xmlns:p14="http://schemas.microsoft.com/office/powerpoint/2010/main" val="2578448550"/>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 name="Content Placeholder 9"/>
          <p:cNvGraphicFramePr>
            <a:graphicFrameLocks noGrp="1"/>
          </p:cNvGraphicFramePr>
          <p:nvPr>
            <p:ph idx="1"/>
            <p:extLst/>
          </p:nvPr>
        </p:nvGraphicFramePr>
        <p:xfrm>
          <a:off x="152400" y="1371600"/>
          <a:ext cx="8763000" cy="4775192"/>
        </p:xfrm>
        <a:graphic>
          <a:graphicData uri="http://schemas.openxmlformats.org/drawingml/2006/chart">
            <c:chart xmlns:c="http://schemas.openxmlformats.org/drawingml/2006/chart" xmlns:r="http://schemas.openxmlformats.org/officeDocument/2006/relationships" r:id="rId3"/>
          </a:graphicData>
        </a:graphic>
      </p:graphicFrame>
      <p:sp>
        <p:nvSpPr>
          <p:cNvPr id="9" name="Title 1"/>
          <p:cNvSpPr txBox="1">
            <a:spLocks/>
          </p:cNvSpPr>
          <p:nvPr/>
        </p:nvSpPr>
        <p:spPr bwMode="auto">
          <a:xfrm>
            <a:off x="0" y="152400"/>
            <a:ext cx="9144000" cy="12954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b="1">
                <a:solidFill>
                  <a:schemeClr val="tx1"/>
                </a:solidFill>
                <a:latin typeface="+mj-lt"/>
                <a:ea typeface="+mj-ea"/>
                <a:cs typeface="+mj-cs"/>
              </a:defRPr>
            </a:lvl1pPr>
            <a:lvl2pPr algn="ctr" rtl="0" eaLnBrk="1" fontAlgn="base" hangingPunct="1">
              <a:spcBef>
                <a:spcPct val="0"/>
              </a:spcBef>
              <a:spcAft>
                <a:spcPct val="0"/>
              </a:spcAft>
              <a:defRPr sz="4000" b="1">
                <a:solidFill>
                  <a:schemeClr val="tx2"/>
                </a:solidFill>
                <a:latin typeface="Arial" charset="0"/>
              </a:defRPr>
            </a:lvl2pPr>
            <a:lvl3pPr algn="ctr" rtl="0" eaLnBrk="1" fontAlgn="base" hangingPunct="1">
              <a:spcBef>
                <a:spcPct val="0"/>
              </a:spcBef>
              <a:spcAft>
                <a:spcPct val="0"/>
              </a:spcAft>
              <a:defRPr sz="4000" b="1">
                <a:solidFill>
                  <a:schemeClr val="tx2"/>
                </a:solidFill>
                <a:latin typeface="Arial" charset="0"/>
              </a:defRPr>
            </a:lvl3pPr>
            <a:lvl4pPr algn="ctr" rtl="0" eaLnBrk="1" fontAlgn="base" hangingPunct="1">
              <a:spcBef>
                <a:spcPct val="0"/>
              </a:spcBef>
              <a:spcAft>
                <a:spcPct val="0"/>
              </a:spcAft>
              <a:defRPr sz="4000" b="1">
                <a:solidFill>
                  <a:schemeClr val="tx2"/>
                </a:solidFill>
                <a:latin typeface="Arial" charset="0"/>
              </a:defRPr>
            </a:lvl4pPr>
            <a:lvl5pPr algn="ctr" rtl="0" eaLnBrk="1" fontAlgn="base" hangingPunct="1">
              <a:spcBef>
                <a:spcPct val="0"/>
              </a:spcBef>
              <a:spcAft>
                <a:spcPct val="0"/>
              </a:spcAft>
              <a:defRPr sz="4000" b="1">
                <a:solidFill>
                  <a:schemeClr val="tx2"/>
                </a:solidFill>
                <a:latin typeface="Arial" charset="0"/>
              </a:defRPr>
            </a:lvl5pPr>
            <a:lvl6pPr marL="457200" algn="ctr" rtl="0" eaLnBrk="1" fontAlgn="base" hangingPunct="1">
              <a:spcBef>
                <a:spcPct val="0"/>
              </a:spcBef>
              <a:spcAft>
                <a:spcPct val="0"/>
              </a:spcAft>
              <a:defRPr sz="4000" b="1">
                <a:solidFill>
                  <a:schemeClr val="tx2"/>
                </a:solidFill>
                <a:latin typeface="Arial" charset="0"/>
              </a:defRPr>
            </a:lvl6pPr>
            <a:lvl7pPr marL="914400" algn="ctr" rtl="0" eaLnBrk="1" fontAlgn="base" hangingPunct="1">
              <a:spcBef>
                <a:spcPct val="0"/>
              </a:spcBef>
              <a:spcAft>
                <a:spcPct val="0"/>
              </a:spcAft>
              <a:defRPr sz="4000" b="1">
                <a:solidFill>
                  <a:schemeClr val="tx2"/>
                </a:solidFill>
                <a:latin typeface="Arial" charset="0"/>
              </a:defRPr>
            </a:lvl7pPr>
            <a:lvl8pPr marL="1371600" algn="ctr" rtl="0" eaLnBrk="1" fontAlgn="base" hangingPunct="1">
              <a:spcBef>
                <a:spcPct val="0"/>
              </a:spcBef>
              <a:spcAft>
                <a:spcPct val="0"/>
              </a:spcAft>
              <a:defRPr sz="4000" b="1">
                <a:solidFill>
                  <a:schemeClr val="tx2"/>
                </a:solidFill>
                <a:latin typeface="Arial" charset="0"/>
              </a:defRPr>
            </a:lvl8pPr>
            <a:lvl9pPr marL="1828800" algn="ctr" rtl="0" eaLnBrk="1" fontAlgn="base" hangingPunct="1">
              <a:spcBef>
                <a:spcPct val="0"/>
              </a:spcBef>
              <a:spcAft>
                <a:spcPct val="0"/>
              </a:spcAft>
              <a:defRPr sz="4000" b="1">
                <a:solidFill>
                  <a:schemeClr val="tx2"/>
                </a:solidFill>
                <a:latin typeface="Arial" charset="0"/>
              </a:defRPr>
            </a:lvl9pPr>
          </a:lstStyle>
          <a:p>
            <a:pPr>
              <a:lnSpc>
                <a:spcPct val="90000"/>
              </a:lnSpc>
            </a:pPr>
            <a:r>
              <a:rPr lang="en-US" sz="2600" kern="0" dirty="0" smtClean="0">
                <a:solidFill>
                  <a:srgbClr val="002060"/>
                </a:solidFill>
              </a:rPr>
              <a:t>Adult Heart-Lung Transplants</a:t>
            </a:r>
            <a:r>
              <a:rPr lang="en-US" sz="2400" kern="0" dirty="0" smtClean="0">
                <a:solidFill>
                  <a:srgbClr val="002060"/>
                </a:solidFill>
              </a:rPr>
              <a:t/>
            </a:r>
            <a:br>
              <a:rPr lang="en-US" sz="2400" kern="0" dirty="0" smtClean="0">
                <a:solidFill>
                  <a:srgbClr val="002060"/>
                </a:solidFill>
              </a:rPr>
            </a:br>
            <a:r>
              <a:rPr lang="en-US" sz="2400" kern="0" dirty="0" smtClean="0">
                <a:solidFill>
                  <a:srgbClr val="002060"/>
                </a:solidFill>
              </a:rPr>
              <a:t>Rehospitalization Post-transplant of Surviving Recipients </a:t>
            </a:r>
            <a:r>
              <a:rPr lang="en-US" sz="2600" kern="0" dirty="0" smtClean="0">
                <a:solidFill>
                  <a:srgbClr val="002060"/>
                </a:solidFill>
              </a:rPr>
              <a:t/>
            </a:r>
            <a:br>
              <a:rPr lang="en-US" sz="2600" kern="0" dirty="0" smtClean="0">
                <a:solidFill>
                  <a:srgbClr val="002060"/>
                </a:solidFill>
              </a:rPr>
            </a:br>
            <a:endParaRPr lang="en-US" sz="2000" kern="0" dirty="0">
              <a:solidFill>
                <a:srgbClr val="002060"/>
              </a:solidFill>
            </a:endParaRPr>
          </a:p>
        </p:txBody>
      </p:sp>
      <p:sp>
        <p:nvSpPr>
          <p:cNvPr id="3" name="title_cohort"/>
          <p:cNvSpPr txBox="1"/>
          <p:nvPr/>
        </p:nvSpPr>
        <p:spPr>
          <a:xfrm>
            <a:off x="2169584" y="940686"/>
            <a:ext cx="4804832" cy="400110"/>
          </a:xfrm>
          <a:prstGeom prst="rect">
            <a:avLst/>
          </a:prstGeom>
          <a:noFill/>
        </p:spPr>
        <p:txBody>
          <a:bodyPr wrap="square" rtlCol="0">
            <a:spAutoFit/>
          </a:bodyPr>
          <a:lstStyle/>
          <a:p>
            <a:pPr algn="ctr"/>
            <a:r>
              <a:rPr lang="en-US" sz="2000" b="1" kern="0" dirty="0" smtClean="0">
                <a:solidFill>
                  <a:srgbClr val="002060"/>
                </a:solidFill>
              </a:rPr>
              <a:t>(Follow-ups: April 1994 – June 2017)</a:t>
            </a:r>
            <a:endParaRPr lang="en-US" sz="2000" b="1" kern="0" dirty="0">
              <a:solidFill>
                <a:srgbClr val="002060"/>
              </a:solidFill>
            </a:endParaRPr>
          </a:p>
        </p:txBody>
      </p:sp>
      <p:grpSp>
        <p:nvGrpSpPr>
          <p:cNvPr id="13" name="Group 12"/>
          <p:cNvGrpSpPr/>
          <p:nvPr/>
        </p:nvGrpSpPr>
        <p:grpSpPr>
          <a:xfrm>
            <a:off x="2" y="6146792"/>
            <a:ext cx="4715932" cy="711201"/>
            <a:chOff x="2" y="6146792"/>
            <a:chExt cx="4715932" cy="711201"/>
          </a:xfrm>
        </p:grpSpPr>
        <p:grpSp>
          <p:nvGrpSpPr>
            <p:cNvPr id="14" name="Group 13"/>
            <p:cNvGrpSpPr/>
            <p:nvPr/>
          </p:nvGrpSpPr>
          <p:grpSpPr>
            <a:xfrm>
              <a:off x="2" y="6146792"/>
              <a:ext cx="4715932" cy="711201"/>
              <a:chOff x="1" y="6067776"/>
              <a:chExt cx="4952999" cy="790224"/>
            </a:xfrm>
          </p:grpSpPr>
          <p:pic>
            <p:nvPicPr>
              <p:cNvPr id="19" name="Picture 18"/>
              <p:cNvPicPr>
                <a:picLocks noChangeAspect="1"/>
              </p:cNvPicPr>
              <p:nvPr/>
            </p:nvPicPr>
            <p:blipFill>
              <a:blip r:embed="rId4" cstate="print"/>
              <a:stretch>
                <a:fillRect/>
              </a:stretch>
            </p:blipFill>
            <p:spPr>
              <a:xfrm>
                <a:off x="1" y="6172200"/>
                <a:ext cx="4952999" cy="685800"/>
              </a:xfrm>
              <a:prstGeom prst="rect">
                <a:avLst/>
              </a:prstGeom>
              <a:ln>
                <a:solidFill>
                  <a:schemeClr val="bg2"/>
                </a:solidFill>
              </a:ln>
            </p:spPr>
          </p:pic>
          <p:sp>
            <p:nvSpPr>
              <p:cNvPr id="20" name="logo_year"/>
              <p:cNvSpPr txBox="1"/>
              <p:nvPr/>
            </p:nvSpPr>
            <p:spPr>
              <a:xfrm>
                <a:off x="2971800" y="6067776"/>
                <a:ext cx="1885813" cy="461665"/>
              </a:xfrm>
              <a:prstGeom prst="rect">
                <a:avLst/>
              </a:prstGeom>
              <a:noFill/>
              <a:ln>
                <a:noFill/>
              </a:ln>
            </p:spPr>
            <p:txBody>
              <a:bodyPr wrap="square" rtlCol="0">
                <a:spAutoFit/>
              </a:bodyPr>
              <a:lstStyle/>
              <a:p>
                <a:pPr algn="ctr"/>
                <a:r>
                  <a:rPr lang="en-US" sz="2100" b="1" dirty="0" smtClean="0">
                    <a:solidFill>
                      <a:schemeClr val="bg1"/>
                    </a:solidFill>
                    <a:latin typeface="Arial"/>
                    <a:cs typeface="Arial"/>
                  </a:rPr>
                  <a:t>2018</a:t>
                </a:r>
                <a:endParaRPr lang="en-US" sz="2100" b="1" dirty="0">
                  <a:solidFill>
                    <a:schemeClr val="bg1"/>
                  </a:solidFill>
                  <a:latin typeface="Arial"/>
                  <a:cs typeface="Arial"/>
                </a:endParaRPr>
              </a:p>
            </p:txBody>
          </p:sp>
        </p:grpSp>
        <p:sp>
          <p:nvSpPr>
            <p:cNvPr id="18" name="logo_citation"/>
            <p:cNvSpPr txBox="1"/>
            <p:nvPr/>
          </p:nvSpPr>
          <p:spPr>
            <a:xfrm>
              <a:off x="2766436" y="6605562"/>
              <a:ext cx="1938528" cy="230832"/>
            </a:xfrm>
            <a:prstGeom prst="rect">
              <a:avLst/>
            </a:prstGeom>
            <a:noFill/>
            <a:ln>
              <a:solidFill>
                <a:srgbClr val="FFFFFF"/>
              </a:solidFill>
            </a:ln>
          </p:spPr>
          <p:txBody>
            <a:bodyPr wrap="square" lIns="27432" tIns="45720" rIns="0" rtlCol="0" anchor="ctr" anchorCtr="0">
              <a:spAutoFit/>
            </a:bodyPr>
            <a:lstStyle/>
            <a:p>
              <a:r>
                <a:rPr lang="en-US" sz="900" b="1" dirty="0" smtClean="0">
                  <a:solidFill>
                    <a:schemeClr val="bg1"/>
                  </a:solidFill>
                  <a:latin typeface="Arial"/>
                  <a:cs typeface="Arial"/>
                </a:rPr>
                <a:t>JHLT. 2018 Oct; 37(10): 1155-1206</a:t>
              </a:r>
              <a:endParaRPr lang="en-US" sz="900" b="1" dirty="0">
                <a:solidFill>
                  <a:schemeClr val="bg1"/>
                </a:solidFill>
                <a:latin typeface="Arial"/>
                <a:cs typeface="Arial"/>
              </a:endParaRPr>
            </a:p>
          </p:txBody>
        </p:sp>
      </p:grpSp>
    </p:spTree>
    <p:extLst>
      <p:ext uri="{BB962C8B-B14F-4D97-AF65-F5344CB8AC3E}">
        <p14:creationId xmlns:p14="http://schemas.microsoft.com/office/powerpoint/2010/main" val="664014012"/>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 y="2130425"/>
            <a:ext cx="8839200" cy="1470025"/>
          </a:xfrm>
        </p:spPr>
        <p:txBody>
          <a:bodyPr/>
          <a:lstStyle/>
          <a:p>
            <a:r>
              <a:rPr lang="en-US" dirty="0" smtClean="0">
                <a:solidFill>
                  <a:srgbClr val="002060"/>
                </a:solidFill>
              </a:rPr>
              <a:t>Induction and Maintenance Immunosuppression</a:t>
            </a:r>
            <a:endParaRPr lang="en-US" dirty="0">
              <a:solidFill>
                <a:srgbClr val="002060"/>
              </a:solidFill>
            </a:endParaRPr>
          </a:p>
        </p:txBody>
      </p:sp>
      <p:grpSp>
        <p:nvGrpSpPr>
          <p:cNvPr id="9" name="Group 8"/>
          <p:cNvGrpSpPr/>
          <p:nvPr/>
        </p:nvGrpSpPr>
        <p:grpSpPr>
          <a:xfrm>
            <a:off x="2" y="6146792"/>
            <a:ext cx="4715932" cy="711201"/>
            <a:chOff x="2" y="6146792"/>
            <a:chExt cx="4715932" cy="711201"/>
          </a:xfrm>
        </p:grpSpPr>
        <p:grpSp>
          <p:nvGrpSpPr>
            <p:cNvPr id="11" name="Group 10"/>
            <p:cNvGrpSpPr/>
            <p:nvPr/>
          </p:nvGrpSpPr>
          <p:grpSpPr>
            <a:xfrm>
              <a:off x="2" y="6146792"/>
              <a:ext cx="4715932" cy="711201"/>
              <a:chOff x="1" y="6067776"/>
              <a:chExt cx="4952999" cy="790224"/>
            </a:xfrm>
          </p:grpSpPr>
          <p:pic>
            <p:nvPicPr>
              <p:cNvPr id="14" name="Picture 13"/>
              <p:cNvPicPr>
                <a:picLocks noChangeAspect="1"/>
              </p:cNvPicPr>
              <p:nvPr/>
            </p:nvPicPr>
            <p:blipFill>
              <a:blip r:embed="rId2" cstate="print"/>
              <a:stretch>
                <a:fillRect/>
              </a:stretch>
            </p:blipFill>
            <p:spPr>
              <a:xfrm>
                <a:off x="1" y="6172200"/>
                <a:ext cx="4952999" cy="685800"/>
              </a:xfrm>
              <a:prstGeom prst="rect">
                <a:avLst/>
              </a:prstGeom>
              <a:ln>
                <a:solidFill>
                  <a:schemeClr val="bg2"/>
                </a:solidFill>
              </a:ln>
            </p:spPr>
          </p:pic>
          <p:sp>
            <p:nvSpPr>
              <p:cNvPr id="15" name="logo_year"/>
              <p:cNvSpPr txBox="1"/>
              <p:nvPr/>
            </p:nvSpPr>
            <p:spPr>
              <a:xfrm>
                <a:off x="2971800" y="6067776"/>
                <a:ext cx="1885813" cy="461665"/>
              </a:xfrm>
              <a:prstGeom prst="rect">
                <a:avLst/>
              </a:prstGeom>
              <a:noFill/>
              <a:ln>
                <a:noFill/>
              </a:ln>
            </p:spPr>
            <p:txBody>
              <a:bodyPr wrap="square" rtlCol="0">
                <a:spAutoFit/>
              </a:bodyPr>
              <a:lstStyle/>
              <a:p>
                <a:pPr algn="ctr"/>
                <a:r>
                  <a:rPr lang="en-US" sz="2100" b="1" dirty="0" smtClean="0">
                    <a:solidFill>
                      <a:schemeClr val="bg1"/>
                    </a:solidFill>
                    <a:latin typeface="Arial"/>
                    <a:cs typeface="Arial"/>
                  </a:rPr>
                  <a:t>2018</a:t>
                </a:r>
                <a:endParaRPr lang="en-US" sz="2100" b="1" dirty="0">
                  <a:solidFill>
                    <a:schemeClr val="bg1"/>
                  </a:solidFill>
                  <a:latin typeface="Arial"/>
                  <a:cs typeface="Arial"/>
                </a:endParaRPr>
              </a:p>
            </p:txBody>
          </p:sp>
        </p:grpSp>
        <p:sp>
          <p:nvSpPr>
            <p:cNvPr id="13" name="logo_citation"/>
            <p:cNvSpPr txBox="1"/>
            <p:nvPr/>
          </p:nvSpPr>
          <p:spPr>
            <a:xfrm>
              <a:off x="2766436" y="6605562"/>
              <a:ext cx="1938528" cy="230832"/>
            </a:xfrm>
            <a:prstGeom prst="rect">
              <a:avLst/>
            </a:prstGeom>
            <a:noFill/>
            <a:ln>
              <a:solidFill>
                <a:srgbClr val="FFFFFF"/>
              </a:solidFill>
            </a:ln>
          </p:spPr>
          <p:txBody>
            <a:bodyPr wrap="square" lIns="27432" tIns="45720" rIns="0" rtlCol="0" anchor="ctr" anchorCtr="0">
              <a:spAutoFit/>
            </a:bodyPr>
            <a:lstStyle/>
            <a:p>
              <a:r>
                <a:rPr lang="en-US" sz="900" b="1" dirty="0" smtClean="0">
                  <a:solidFill>
                    <a:schemeClr val="bg1"/>
                  </a:solidFill>
                  <a:latin typeface="Arial"/>
                  <a:cs typeface="Arial"/>
                </a:rPr>
                <a:t>JHLT. 2018 Oct; 37(10): 1155-1206</a:t>
              </a:r>
              <a:endParaRPr lang="en-US" sz="900" b="1" dirty="0">
                <a:solidFill>
                  <a:schemeClr val="bg1"/>
                </a:solidFill>
                <a:latin typeface="Arial"/>
                <a:cs typeface="Arial"/>
              </a:endParaRPr>
            </a:p>
          </p:txBody>
        </p:sp>
      </p:grpSp>
    </p:spTree>
    <p:extLst>
      <p:ext uri="{BB962C8B-B14F-4D97-AF65-F5344CB8AC3E}">
        <p14:creationId xmlns:p14="http://schemas.microsoft.com/office/powerpoint/2010/main" val="2938878471"/>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 name="Content Placeholder 9"/>
          <p:cNvGraphicFramePr>
            <a:graphicFrameLocks noGrp="1"/>
          </p:cNvGraphicFramePr>
          <p:nvPr>
            <p:ph idx="1"/>
            <p:extLst>
              <p:ext uri="{D42A27DB-BD31-4B8C-83A1-F6EECF244321}">
                <p14:modId xmlns:p14="http://schemas.microsoft.com/office/powerpoint/2010/main" val="643657902"/>
              </p:ext>
            </p:extLst>
          </p:nvPr>
        </p:nvGraphicFramePr>
        <p:xfrm>
          <a:off x="152400" y="1371600"/>
          <a:ext cx="8763000" cy="4869174"/>
        </p:xfrm>
        <a:graphic>
          <a:graphicData uri="http://schemas.openxmlformats.org/drawingml/2006/chart">
            <c:chart xmlns:c="http://schemas.openxmlformats.org/drawingml/2006/chart" xmlns:r="http://schemas.openxmlformats.org/officeDocument/2006/relationships" r:id="rId3"/>
          </a:graphicData>
        </a:graphic>
      </p:graphicFrame>
      <p:sp>
        <p:nvSpPr>
          <p:cNvPr id="9" name="TextBox 8"/>
          <p:cNvSpPr txBox="1"/>
          <p:nvPr/>
        </p:nvSpPr>
        <p:spPr>
          <a:xfrm>
            <a:off x="5486400" y="6160413"/>
            <a:ext cx="3429000" cy="461665"/>
          </a:xfrm>
          <a:prstGeom prst="rect">
            <a:avLst/>
          </a:prstGeom>
          <a:noFill/>
        </p:spPr>
        <p:txBody>
          <a:bodyPr wrap="square" rtlCol="0">
            <a:spAutoFit/>
          </a:bodyPr>
          <a:lstStyle/>
          <a:p>
            <a:r>
              <a:rPr lang="en-US" sz="1200" b="1" dirty="0" smtClean="0">
                <a:solidFill>
                  <a:srgbClr val="002060"/>
                </a:solidFill>
              </a:rPr>
              <a:t>Analysis is limited to patients who were alive at the time of the discharge.</a:t>
            </a:r>
            <a:endParaRPr lang="en-US" sz="1200" b="1" dirty="0">
              <a:solidFill>
                <a:srgbClr val="002060"/>
              </a:solidFill>
            </a:endParaRPr>
          </a:p>
        </p:txBody>
      </p:sp>
      <p:sp>
        <p:nvSpPr>
          <p:cNvPr id="11" name="Title 1"/>
          <p:cNvSpPr txBox="1">
            <a:spLocks/>
          </p:cNvSpPr>
          <p:nvPr/>
        </p:nvSpPr>
        <p:spPr bwMode="auto">
          <a:xfrm>
            <a:off x="0" y="210766"/>
            <a:ext cx="91440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b="1">
                <a:solidFill>
                  <a:schemeClr val="tx1"/>
                </a:solidFill>
                <a:latin typeface="+mj-lt"/>
                <a:ea typeface="+mj-ea"/>
                <a:cs typeface="+mj-cs"/>
              </a:defRPr>
            </a:lvl1pPr>
            <a:lvl2pPr algn="ctr" rtl="0" eaLnBrk="1" fontAlgn="base" hangingPunct="1">
              <a:spcBef>
                <a:spcPct val="0"/>
              </a:spcBef>
              <a:spcAft>
                <a:spcPct val="0"/>
              </a:spcAft>
              <a:defRPr sz="4000" b="1">
                <a:solidFill>
                  <a:schemeClr val="tx2"/>
                </a:solidFill>
                <a:latin typeface="Arial" charset="0"/>
              </a:defRPr>
            </a:lvl2pPr>
            <a:lvl3pPr algn="ctr" rtl="0" eaLnBrk="1" fontAlgn="base" hangingPunct="1">
              <a:spcBef>
                <a:spcPct val="0"/>
              </a:spcBef>
              <a:spcAft>
                <a:spcPct val="0"/>
              </a:spcAft>
              <a:defRPr sz="4000" b="1">
                <a:solidFill>
                  <a:schemeClr val="tx2"/>
                </a:solidFill>
                <a:latin typeface="Arial" charset="0"/>
              </a:defRPr>
            </a:lvl3pPr>
            <a:lvl4pPr algn="ctr" rtl="0" eaLnBrk="1" fontAlgn="base" hangingPunct="1">
              <a:spcBef>
                <a:spcPct val="0"/>
              </a:spcBef>
              <a:spcAft>
                <a:spcPct val="0"/>
              </a:spcAft>
              <a:defRPr sz="4000" b="1">
                <a:solidFill>
                  <a:schemeClr val="tx2"/>
                </a:solidFill>
                <a:latin typeface="Arial" charset="0"/>
              </a:defRPr>
            </a:lvl4pPr>
            <a:lvl5pPr algn="ctr" rtl="0" eaLnBrk="1" fontAlgn="base" hangingPunct="1">
              <a:spcBef>
                <a:spcPct val="0"/>
              </a:spcBef>
              <a:spcAft>
                <a:spcPct val="0"/>
              </a:spcAft>
              <a:defRPr sz="4000" b="1">
                <a:solidFill>
                  <a:schemeClr val="tx2"/>
                </a:solidFill>
                <a:latin typeface="Arial" charset="0"/>
              </a:defRPr>
            </a:lvl5pPr>
            <a:lvl6pPr marL="457200" algn="ctr" rtl="0" eaLnBrk="1" fontAlgn="base" hangingPunct="1">
              <a:spcBef>
                <a:spcPct val="0"/>
              </a:spcBef>
              <a:spcAft>
                <a:spcPct val="0"/>
              </a:spcAft>
              <a:defRPr sz="4000" b="1">
                <a:solidFill>
                  <a:schemeClr val="tx2"/>
                </a:solidFill>
                <a:latin typeface="Arial" charset="0"/>
              </a:defRPr>
            </a:lvl6pPr>
            <a:lvl7pPr marL="914400" algn="ctr" rtl="0" eaLnBrk="1" fontAlgn="base" hangingPunct="1">
              <a:spcBef>
                <a:spcPct val="0"/>
              </a:spcBef>
              <a:spcAft>
                <a:spcPct val="0"/>
              </a:spcAft>
              <a:defRPr sz="4000" b="1">
                <a:solidFill>
                  <a:schemeClr val="tx2"/>
                </a:solidFill>
                <a:latin typeface="Arial" charset="0"/>
              </a:defRPr>
            </a:lvl7pPr>
            <a:lvl8pPr marL="1371600" algn="ctr" rtl="0" eaLnBrk="1" fontAlgn="base" hangingPunct="1">
              <a:spcBef>
                <a:spcPct val="0"/>
              </a:spcBef>
              <a:spcAft>
                <a:spcPct val="0"/>
              </a:spcAft>
              <a:defRPr sz="4000" b="1">
                <a:solidFill>
                  <a:schemeClr val="tx2"/>
                </a:solidFill>
                <a:latin typeface="Arial" charset="0"/>
              </a:defRPr>
            </a:lvl8pPr>
            <a:lvl9pPr marL="1828800" algn="ctr" rtl="0" eaLnBrk="1" fontAlgn="base" hangingPunct="1">
              <a:spcBef>
                <a:spcPct val="0"/>
              </a:spcBef>
              <a:spcAft>
                <a:spcPct val="0"/>
              </a:spcAft>
              <a:defRPr sz="4000" b="1">
                <a:solidFill>
                  <a:schemeClr val="tx2"/>
                </a:solidFill>
                <a:latin typeface="Arial" charset="0"/>
              </a:defRPr>
            </a:lvl9pPr>
          </a:lstStyle>
          <a:p>
            <a:r>
              <a:rPr lang="en-US" sz="2600" kern="0" dirty="0" smtClean="0">
                <a:solidFill>
                  <a:srgbClr val="002060"/>
                </a:solidFill>
              </a:rPr>
              <a:t>Adult Heart-Lung Transplants </a:t>
            </a:r>
            <a:r>
              <a:rPr lang="en-US" sz="2800" kern="0" dirty="0" smtClean="0">
                <a:solidFill>
                  <a:srgbClr val="002060"/>
                </a:solidFill>
              </a:rPr>
              <a:t/>
            </a:r>
            <a:br>
              <a:rPr lang="en-US" sz="2800" kern="0" dirty="0" smtClean="0">
                <a:solidFill>
                  <a:srgbClr val="002060"/>
                </a:solidFill>
              </a:rPr>
            </a:br>
            <a:r>
              <a:rPr lang="en-US" sz="2400" kern="0" dirty="0" smtClean="0">
                <a:solidFill>
                  <a:srgbClr val="002060"/>
                </a:solidFill>
              </a:rPr>
              <a:t>Induction Immunosuppression</a:t>
            </a:r>
            <a:br>
              <a:rPr lang="en-US" sz="2400" kern="0" dirty="0" smtClean="0">
                <a:solidFill>
                  <a:srgbClr val="002060"/>
                </a:solidFill>
              </a:rPr>
            </a:br>
            <a:endParaRPr lang="en-US" sz="2000" kern="0" dirty="0">
              <a:solidFill>
                <a:srgbClr val="002060"/>
              </a:solidFill>
            </a:endParaRPr>
          </a:p>
        </p:txBody>
      </p:sp>
      <p:sp>
        <p:nvSpPr>
          <p:cNvPr id="3" name="title_cohort"/>
          <p:cNvSpPr txBox="1"/>
          <p:nvPr/>
        </p:nvSpPr>
        <p:spPr>
          <a:xfrm>
            <a:off x="1986280" y="982290"/>
            <a:ext cx="5171439" cy="400110"/>
          </a:xfrm>
          <a:prstGeom prst="rect">
            <a:avLst/>
          </a:prstGeom>
          <a:noFill/>
        </p:spPr>
        <p:txBody>
          <a:bodyPr wrap="square" rtlCol="0">
            <a:spAutoFit/>
          </a:bodyPr>
          <a:lstStyle/>
          <a:p>
            <a:pPr algn="ctr"/>
            <a:r>
              <a:rPr lang="en-US" sz="2000" b="1" kern="0" dirty="0" smtClean="0">
                <a:solidFill>
                  <a:srgbClr val="002060"/>
                </a:solidFill>
              </a:rPr>
              <a:t>(Transplants: January 2004 – June 2017)</a:t>
            </a:r>
            <a:endParaRPr lang="en-US" sz="2000" b="1" kern="0" dirty="0">
              <a:solidFill>
                <a:srgbClr val="002060"/>
              </a:solidFill>
            </a:endParaRPr>
          </a:p>
        </p:txBody>
      </p:sp>
      <p:grpSp>
        <p:nvGrpSpPr>
          <p:cNvPr id="12" name="Group 11"/>
          <p:cNvGrpSpPr/>
          <p:nvPr/>
        </p:nvGrpSpPr>
        <p:grpSpPr>
          <a:xfrm>
            <a:off x="2" y="6146792"/>
            <a:ext cx="4715932" cy="711201"/>
            <a:chOff x="2" y="6146792"/>
            <a:chExt cx="4715932" cy="711201"/>
          </a:xfrm>
        </p:grpSpPr>
        <p:grpSp>
          <p:nvGrpSpPr>
            <p:cNvPr id="13" name="Group 12"/>
            <p:cNvGrpSpPr/>
            <p:nvPr/>
          </p:nvGrpSpPr>
          <p:grpSpPr>
            <a:xfrm>
              <a:off x="2" y="6146792"/>
              <a:ext cx="4715932" cy="711201"/>
              <a:chOff x="1" y="6067776"/>
              <a:chExt cx="4952999" cy="790224"/>
            </a:xfrm>
          </p:grpSpPr>
          <p:pic>
            <p:nvPicPr>
              <p:cNvPr id="20" name="Picture 19"/>
              <p:cNvPicPr>
                <a:picLocks noChangeAspect="1"/>
              </p:cNvPicPr>
              <p:nvPr/>
            </p:nvPicPr>
            <p:blipFill>
              <a:blip r:embed="rId4" cstate="print"/>
              <a:stretch>
                <a:fillRect/>
              </a:stretch>
            </p:blipFill>
            <p:spPr>
              <a:xfrm>
                <a:off x="1" y="6172200"/>
                <a:ext cx="4952999" cy="685800"/>
              </a:xfrm>
              <a:prstGeom prst="rect">
                <a:avLst/>
              </a:prstGeom>
              <a:ln>
                <a:solidFill>
                  <a:schemeClr val="bg2"/>
                </a:solidFill>
              </a:ln>
            </p:spPr>
          </p:pic>
          <p:sp>
            <p:nvSpPr>
              <p:cNvPr id="21" name="logo_year"/>
              <p:cNvSpPr txBox="1"/>
              <p:nvPr/>
            </p:nvSpPr>
            <p:spPr>
              <a:xfrm>
                <a:off x="2971800" y="6067776"/>
                <a:ext cx="1885813" cy="461665"/>
              </a:xfrm>
              <a:prstGeom prst="rect">
                <a:avLst/>
              </a:prstGeom>
              <a:noFill/>
              <a:ln>
                <a:noFill/>
              </a:ln>
            </p:spPr>
            <p:txBody>
              <a:bodyPr wrap="square" rtlCol="0">
                <a:spAutoFit/>
              </a:bodyPr>
              <a:lstStyle/>
              <a:p>
                <a:pPr algn="ctr"/>
                <a:r>
                  <a:rPr lang="en-US" sz="2100" b="1" dirty="0" smtClean="0">
                    <a:solidFill>
                      <a:schemeClr val="bg1"/>
                    </a:solidFill>
                    <a:latin typeface="Arial"/>
                    <a:cs typeface="Arial"/>
                  </a:rPr>
                  <a:t>2018</a:t>
                </a:r>
                <a:endParaRPr lang="en-US" sz="2100" b="1" dirty="0">
                  <a:solidFill>
                    <a:schemeClr val="bg1"/>
                  </a:solidFill>
                  <a:latin typeface="Arial"/>
                  <a:cs typeface="Arial"/>
                </a:endParaRPr>
              </a:p>
            </p:txBody>
          </p:sp>
        </p:grpSp>
        <p:sp>
          <p:nvSpPr>
            <p:cNvPr id="16" name="logo_citation"/>
            <p:cNvSpPr txBox="1"/>
            <p:nvPr/>
          </p:nvSpPr>
          <p:spPr>
            <a:xfrm>
              <a:off x="2766436" y="6605562"/>
              <a:ext cx="1938528" cy="230832"/>
            </a:xfrm>
            <a:prstGeom prst="rect">
              <a:avLst/>
            </a:prstGeom>
            <a:noFill/>
            <a:ln>
              <a:solidFill>
                <a:srgbClr val="FFFFFF"/>
              </a:solidFill>
            </a:ln>
          </p:spPr>
          <p:txBody>
            <a:bodyPr wrap="square" lIns="27432" tIns="45720" rIns="0" rtlCol="0" anchor="ctr" anchorCtr="0">
              <a:spAutoFit/>
            </a:bodyPr>
            <a:lstStyle/>
            <a:p>
              <a:r>
                <a:rPr lang="en-US" sz="900" b="1" dirty="0" smtClean="0">
                  <a:solidFill>
                    <a:schemeClr val="bg1"/>
                  </a:solidFill>
                  <a:latin typeface="Arial"/>
                  <a:cs typeface="Arial"/>
                </a:rPr>
                <a:t>JHLT. 2018 Oct; 37(10): 1155-1206</a:t>
              </a:r>
              <a:endParaRPr lang="en-US" sz="900" b="1" dirty="0">
                <a:solidFill>
                  <a:schemeClr val="bg1"/>
                </a:solidFill>
                <a:latin typeface="Arial"/>
                <a:cs typeface="Arial"/>
              </a:endParaRPr>
            </a:p>
          </p:txBody>
        </p:sp>
      </p:grpSp>
      <p:sp>
        <p:nvSpPr>
          <p:cNvPr id="14" name="pvalues"/>
          <p:cNvSpPr txBox="1"/>
          <p:nvPr/>
        </p:nvSpPr>
        <p:spPr>
          <a:xfrm>
            <a:off x="6629400" y="1752600"/>
            <a:ext cx="1219174" cy="413812"/>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en-US" sz="1400" b="1" dirty="0" smtClean="0">
                <a:solidFill>
                  <a:schemeClr val="bg2"/>
                </a:solidFill>
              </a:rPr>
              <a:t>N = 306</a:t>
            </a:r>
            <a:endParaRPr lang="en-US" sz="1400" b="1" dirty="0">
              <a:solidFill>
                <a:schemeClr val="bg2"/>
              </a:solidFill>
            </a:endParaRPr>
          </a:p>
        </p:txBody>
      </p:sp>
    </p:spTree>
    <p:extLst>
      <p:ext uri="{BB962C8B-B14F-4D97-AF65-F5344CB8AC3E}">
        <p14:creationId xmlns:p14="http://schemas.microsoft.com/office/powerpoint/2010/main" val="3162921912"/>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 name="Content Placeholder 9"/>
          <p:cNvGraphicFramePr>
            <a:graphicFrameLocks noGrp="1"/>
          </p:cNvGraphicFramePr>
          <p:nvPr>
            <p:ph idx="1"/>
            <p:extLst>
              <p:ext uri="{D42A27DB-BD31-4B8C-83A1-F6EECF244321}">
                <p14:modId xmlns:p14="http://schemas.microsoft.com/office/powerpoint/2010/main" val="1830372210"/>
              </p:ext>
            </p:extLst>
          </p:nvPr>
        </p:nvGraphicFramePr>
        <p:xfrm>
          <a:off x="152400" y="1295400"/>
          <a:ext cx="8763000" cy="4876800"/>
        </p:xfrm>
        <a:graphic>
          <a:graphicData uri="http://schemas.openxmlformats.org/drawingml/2006/chart">
            <c:chart xmlns:c="http://schemas.openxmlformats.org/drawingml/2006/chart" xmlns:r="http://schemas.openxmlformats.org/officeDocument/2006/relationships" r:id="rId3"/>
          </a:graphicData>
        </a:graphic>
      </p:graphicFrame>
      <p:sp>
        <p:nvSpPr>
          <p:cNvPr id="14" name="TextBox 13"/>
          <p:cNvSpPr txBox="1"/>
          <p:nvPr/>
        </p:nvSpPr>
        <p:spPr>
          <a:xfrm>
            <a:off x="5486400" y="6160413"/>
            <a:ext cx="3429000" cy="461665"/>
          </a:xfrm>
          <a:prstGeom prst="rect">
            <a:avLst/>
          </a:prstGeom>
          <a:noFill/>
        </p:spPr>
        <p:txBody>
          <a:bodyPr wrap="square" rtlCol="0">
            <a:spAutoFit/>
          </a:bodyPr>
          <a:lstStyle/>
          <a:p>
            <a:r>
              <a:rPr lang="en-US" sz="1200" b="1" dirty="0" smtClean="0">
                <a:solidFill>
                  <a:srgbClr val="002060"/>
                </a:solidFill>
              </a:rPr>
              <a:t>Analysis is limited to patients who were alive at the time of the discharge.</a:t>
            </a:r>
            <a:endParaRPr lang="en-US" sz="1200" b="1" dirty="0">
              <a:solidFill>
                <a:srgbClr val="002060"/>
              </a:solidFill>
            </a:endParaRPr>
          </a:p>
        </p:txBody>
      </p:sp>
      <p:sp>
        <p:nvSpPr>
          <p:cNvPr id="11" name="Title 1"/>
          <p:cNvSpPr txBox="1">
            <a:spLocks/>
          </p:cNvSpPr>
          <p:nvPr/>
        </p:nvSpPr>
        <p:spPr bwMode="auto">
          <a:xfrm>
            <a:off x="0" y="228600"/>
            <a:ext cx="91440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b="1">
                <a:solidFill>
                  <a:schemeClr val="tx1"/>
                </a:solidFill>
                <a:latin typeface="+mj-lt"/>
                <a:ea typeface="+mj-ea"/>
                <a:cs typeface="+mj-cs"/>
              </a:defRPr>
            </a:lvl1pPr>
            <a:lvl2pPr algn="ctr" rtl="0" eaLnBrk="1" fontAlgn="base" hangingPunct="1">
              <a:spcBef>
                <a:spcPct val="0"/>
              </a:spcBef>
              <a:spcAft>
                <a:spcPct val="0"/>
              </a:spcAft>
              <a:defRPr sz="4000" b="1">
                <a:solidFill>
                  <a:schemeClr val="tx2"/>
                </a:solidFill>
                <a:latin typeface="Arial" charset="0"/>
              </a:defRPr>
            </a:lvl2pPr>
            <a:lvl3pPr algn="ctr" rtl="0" eaLnBrk="1" fontAlgn="base" hangingPunct="1">
              <a:spcBef>
                <a:spcPct val="0"/>
              </a:spcBef>
              <a:spcAft>
                <a:spcPct val="0"/>
              </a:spcAft>
              <a:defRPr sz="4000" b="1">
                <a:solidFill>
                  <a:schemeClr val="tx2"/>
                </a:solidFill>
                <a:latin typeface="Arial" charset="0"/>
              </a:defRPr>
            </a:lvl3pPr>
            <a:lvl4pPr algn="ctr" rtl="0" eaLnBrk="1" fontAlgn="base" hangingPunct="1">
              <a:spcBef>
                <a:spcPct val="0"/>
              </a:spcBef>
              <a:spcAft>
                <a:spcPct val="0"/>
              </a:spcAft>
              <a:defRPr sz="4000" b="1">
                <a:solidFill>
                  <a:schemeClr val="tx2"/>
                </a:solidFill>
                <a:latin typeface="Arial" charset="0"/>
              </a:defRPr>
            </a:lvl4pPr>
            <a:lvl5pPr algn="ctr" rtl="0" eaLnBrk="1" fontAlgn="base" hangingPunct="1">
              <a:spcBef>
                <a:spcPct val="0"/>
              </a:spcBef>
              <a:spcAft>
                <a:spcPct val="0"/>
              </a:spcAft>
              <a:defRPr sz="4000" b="1">
                <a:solidFill>
                  <a:schemeClr val="tx2"/>
                </a:solidFill>
                <a:latin typeface="Arial" charset="0"/>
              </a:defRPr>
            </a:lvl5pPr>
            <a:lvl6pPr marL="457200" algn="ctr" rtl="0" eaLnBrk="1" fontAlgn="base" hangingPunct="1">
              <a:spcBef>
                <a:spcPct val="0"/>
              </a:spcBef>
              <a:spcAft>
                <a:spcPct val="0"/>
              </a:spcAft>
              <a:defRPr sz="4000" b="1">
                <a:solidFill>
                  <a:schemeClr val="tx2"/>
                </a:solidFill>
                <a:latin typeface="Arial" charset="0"/>
              </a:defRPr>
            </a:lvl6pPr>
            <a:lvl7pPr marL="914400" algn="ctr" rtl="0" eaLnBrk="1" fontAlgn="base" hangingPunct="1">
              <a:spcBef>
                <a:spcPct val="0"/>
              </a:spcBef>
              <a:spcAft>
                <a:spcPct val="0"/>
              </a:spcAft>
              <a:defRPr sz="4000" b="1">
                <a:solidFill>
                  <a:schemeClr val="tx2"/>
                </a:solidFill>
                <a:latin typeface="Arial" charset="0"/>
              </a:defRPr>
            </a:lvl7pPr>
            <a:lvl8pPr marL="1371600" algn="ctr" rtl="0" eaLnBrk="1" fontAlgn="base" hangingPunct="1">
              <a:spcBef>
                <a:spcPct val="0"/>
              </a:spcBef>
              <a:spcAft>
                <a:spcPct val="0"/>
              </a:spcAft>
              <a:defRPr sz="4000" b="1">
                <a:solidFill>
                  <a:schemeClr val="tx2"/>
                </a:solidFill>
                <a:latin typeface="Arial" charset="0"/>
              </a:defRPr>
            </a:lvl8pPr>
            <a:lvl9pPr marL="1828800" algn="ctr" rtl="0" eaLnBrk="1" fontAlgn="base" hangingPunct="1">
              <a:spcBef>
                <a:spcPct val="0"/>
              </a:spcBef>
              <a:spcAft>
                <a:spcPct val="0"/>
              </a:spcAft>
              <a:defRPr sz="4000" b="1">
                <a:solidFill>
                  <a:schemeClr val="tx2"/>
                </a:solidFill>
                <a:latin typeface="Arial" charset="0"/>
              </a:defRPr>
            </a:lvl9pPr>
          </a:lstStyle>
          <a:p>
            <a:r>
              <a:rPr lang="en-US" sz="2600" kern="0" dirty="0" smtClean="0">
                <a:solidFill>
                  <a:srgbClr val="002060"/>
                </a:solidFill>
              </a:rPr>
              <a:t>Adult Heart-Lung Transplants </a:t>
            </a:r>
            <a:br>
              <a:rPr lang="en-US" sz="2600" kern="0" dirty="0" smtClean="0">
                <a:solidFill>
                  <a:srgbClr val="002060"/>
                </a:solidFill>
              </a:rPr>
            </a:br>
            <a:r>
              <a:rPr lang="en-US" sz="2400" kern="0" dirty="0" smtClean="0">
                <a:solidFill>
                  <a:srgbClr val="002060"/>
                </a:solidFill>
              </a:rPr>
              <a:t>Induction Immunosuppression</a:t>
            </a:r>
            <a:br>
              <a:rPr lang="en-US" sz="2400" kern="0" dirty="0" smtClean="0">
                <a:solidFill>
                  <a:srgbClr val="002060"/>
                </a:solidFill>
              </a:rPr>
            </a:br>
            <a:endParaRPr lang="en-US" sz="2000" kern="0" dirty="0">
              <a:solidFill>
                <a:srgbClr val="002060"/>
              </a:solidFill>
            </a:endParaRPr>
          </a:p>
        </p:txBody>
      </p:sp>
      <p:sp>
        <p:nvSpPr>
          <p:cNvPr id="3" name="title_cohort"/>
          <p:cNvSpPr txBox="1"/>
          <p:nvPr/>
        </p:nvSpPr>
        <p:spPr>
          <a:xfrm>
            <a:off x="1729513" y="988116"/>
            <a:ext cx="5791200" cy="400110"/>
          </a:xfrm>
          <a:prstGeom prst="rect">
            <a:avLst/>
          </a:prstGeom>
          <a:noFill/>
        </p:spPr>
        <p:txBody>
          <a:bodyPr wrap="square" rtlCol="0">
            <a:spAutoFit/>
          </a:bodyPr>
          <a:lstStyle/>
          <a:p>
            <a:r>
              <a:rPr lang="en-US" sz="2000" b="1" kern="0" dirty="0" smtClean="0">
                <a:solidFill>
                  <a:srgbClr val="002060"/>
                </a:solidFill>
              </a:rPr>
              <a:t>(Transplants: January 2004 – December 2016)</a:t>
            </a:r>
            <a:endParaRPr lang="en-US" sz="2000" b="1" kern="0" dirty="0">
              <a:solidFill>
                <a:srgbClr val="002060"/>
              </a:solidFill>
            </a:endParaRPr>
          </a:p>
        </p:txBody>
      </p:sp>
      <p:grpSp>
        <p:nvGrpSpPr>
          <p:cNvPr id="12" name="Group 11"/>
          <p:cNvGrpSpPr/>
          <p:nvPr/>
        </p:nvGrpSpPr>
        <p:grpSpPr>
          <a:xfrm>
            <a:off x="2" y="6146792"/>
            <a:ext cx="4715932" cy="711201"/>
            <a:chOff x="2" y="6146792"/>
            <a:chExt cx="4715932" cy="711201"/>
          </a:xfrm>
        </p:grpSpPr>
        <p:grpSp>
          <p:nvGrpSpPr>
            <p:cNvPr id="16" name="Group 15"/>
            <p:cNvGrpSpPr/>
            <p:nvPr/>
          </p:nvGrpSpPr>
          <p:grpSpPr>
            <a:xfrm>
              <a:off x="2" y="6146792"/>
              <a:ext cx="4715932" cy="711201"/>
              <a:chOff x="1" y="6067776"/>
              <a:chExt cx="4952999" cy="790224"/>
            </a:xfrm>
          </p:grpSpPr>
          <p:pic>
            <p:nvPicPr>
              <p:cNvPr id="21" name="Picture 20"/>
              <p:cNvPicPr>
                <a:picLocks noChangeAspect="1"/>
              </p:cNvPicPr>
              <p:nvPr/>
            </p:nvPicPr>
            <p:blipFill>
              <a:blip r:embed="rId4" cstate="print"/>
              <a:stretch>
                <a:fillRect/>
              </a:stretch>
            </p:blipFill>
            <p:spPr>
              <a:xfrm>
                <a:off x="1" y="6172200"/>
                <a:ext cx="4952999" cy="685800"/>
              </a:xfrm>
              <a:prstGeom prst="rect">
                <a:avLst/>
              </a:prstGeom>
              <a:ln>
                <a:solidFill>
                  <a:schemeClr val="bg2"/>
                </a:solidFill>
              </a:ln>
            </p:spPr>
          </p:pic>
          <p:sp>
            <p:nvSpPr>
              <p:cNvPr id="22" name="logo_year"/>
              <p:cNvSpPr txBox="1"/>
              <p:nvPr/>
            </p:nvSpPr>
            <p:spPr>
              <a:xfrm>
                <a:off x="2971800" y="6067776"/>
                <a:ext cx="1885813" cy="461665"/>
              </a:xfrm>
              <a:prstGeom prst="rect">
                <a:avLst/>
              </a:prstGeom>
              <a:noFill/>
              <a:ln>
                <a:noFill/>
              </a:ln>
            </p:spPr>
            <p:txBody>
              <a:bodyPr wrap="square" rtlCol="0">
                <a:spAutoFit/>
              </a:bodyPr>
              <a:lstStyle/>
              <a:p>
                <a:pPr algn="ctr"/>
                <a:r>
                  <a:rPr lang="en-US" sz="2100" b="1" dirty="0" smtClean="0">
                    <a:solidFill>
                      <a:schemeClr val="bg1"/>
                    </a:solidFill>
                    <a:latin typeface="Arial"/>
                    <a:cs typeface="Arial"/>
                  </a:rPr>
                  <a:t>2018</a:t>
                </a:r>
                <a:endParaRPr lang="en-US" sz="2100" b="1" dirty="0">
                  <a:solidFill>
                    <a:schemeClr val="bg1"/>
                  </a:solidFill>
                  <a:latin typeface="Arial"/>
                  <a:cs typeface="Arial"/>
                </a:endParaRPr>
              </a:p>
            </p:txBody>
          </p:sp>
        </p:grpSp>
        <p:sp>
          <p:nvSpPr>
            <p:cNvPr id="20" name="logo_citation"/>
            <p:cNvSpPr txBox="1"/>
            <p:nvPr/>
          </p:nvSpPr>
          <p:spPr>
            <a:xfrm>
              <a:off x="2766436" y="6605562"/>
              <a:ext cx="1938528" cy="230832"/>
            </a:xfrm>
            <a:prstGeom prst="rect">
              <a:avLst/>
            </a:prstGeom>
            <a:noFill/>
            <a:ln>
              <a:solidFill>
                <a:srgbClr val="FFFFFF"/>
              </a:solidFill>
            </a:ln>
          </p:spPr>
          <p:txBody>
            <a:bodyPr wrap="square" lIns="27432" tIns="45720" rIns="0" rtlCol="0" anchor="ctr" anchorCtr="0">
              <a:spAutoFit/>
            </a:bodyPr>
            <a:lstStyle/>
            <a:p>
              <a:r>
                <a:rPr lang="en-US" sz="900" b="1" dirty="0" smtClean="0">
                  <a:solidFill>
                    <a:schemeClr val="bg1"/>
                  </a:solidFill>
                  <a:latin typeface="Arial"/>
                  <a:cs typeface="Arial"/>
                </a:rPr>
                <a:t>JHLT. 2018 Oct; 37(10): 1155-1206</a:t>
              </a:r>
              <a:endParaRPr lang="en-US" sz="900" b="1" dirty="0">
                <a:solidFill>
                  <a:schemeClr val="bg1"/>
                </a:solidFill>
                <a:latin typeface="Arial"/>
                <a:cs typeface="Arial"/>
              </a:endParaRPr>
            </a:p>
          </p:txBody>
        </p:sp>
      </p:grpSp>
    </p:spTree>
    <p:extLst>
      <p:ext uri="{BB962C8B-B14F-4D97-AF65-F5344CB8AC3E}">
        <p14:creationId xmlns:p14="http://schemas.microsoft.com/office/powerpoint/2010/main" val="3815197636"/>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 name="Content Placeholder 9"/>
          <p:cNvGraphicFramePr>
            <a:graphicFrameLocks noGrp="1"/>
          </p:cNvGraphicFramePr>
          <p:nvPr>
            <p:ph idx="1"/>
            <p:extLst>
              <p:ext uri="{D42A27DB-BD31-4B8C-83A1-F6EECF244321}">
                <p14:modId xmlns:p14="http://schemas.microsoft.com/office/powerpoint/2010/main" val="4094838377"/>
              </p:ext>
            </p:extLst>
          </p:nvPr>
        </p:nvGraphicFramePr>
        <p:xfrm>
          <a:off x="152400" y="1371599"/>
          <a:ext cx="8763000" cy="4841041"/>
        </p:xfrm>
        <a:graphic>
          <a:graphicData uri="http://schemas.openxmlformats.org/drawingml/2006/chart">
            <c:chart xmlns:c="http://schemas.openxmlformats.org/drawingml/2006/chart" xmlns:r="http://schemas.openxmlformats.org/officeDocument/2006/relationships" r:id="rId3"/>
          </a:graphicData>
        </a:graphic>
      </p:graphicFrame>
      <p:sp>
        <p:nvSpPr>
          <p:cNvPr id="16" name="TextBox 15"/>
          <p:cNvSpPr txBox="1"/>
          <p:nvPr/>
        </p:nvSpPr>
        <p:spPr>
          <a:xfrm>
            <a:off x="5486400" y="6167735"/>
            <a:ext cx="3429000" cy="461665"/>
          </a:xfrm>
          <a:prstGeom prst="rect">
            <a:avLst/>
          </a:prstGeom>
          <a:noFill/>
        </p:spPr>
        <p:txBody>
          <a:bodyPr wrap="square" rtlCol="0">
            <a:spAutoFit/>
          </a:bodyPr>
          <a:lstStyle/>
          <a:p>
            <a:r>
              <a:rPr lang="en-US" sz="1200" b="1" dirty="0" smtClean="0">
                <a:solidFill>
                  <a:srgbClr val="002060"/>
                </a:solidFill>
              </a:rPr>
              <a:t>Analysis is limited to patients who were alive at the time of the follow-up.</a:t>
            </a:r>
          </a:p>
        </p:txBody>
      </p:sp>
      <p:sp>
        <p:nvSpPr>
          <p:cNvPr id="11" name="Title 1"/>
          <p:cNvSpPr txBox="1">
            <a:spLocks/>
          </p:cNvSpPr>
          <p:nvPr/>
        </p:nvSpPr>
        <p:spPr bwMode="auto">
          <a:xfrm>
            <a:off x="0" y="-100521"/>
            <a:ext cx="9144000" cy="13716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b="1">
                <a:solidFill>
                  <a:schemeClr val="tx1"/>
                </a:solidFill>
                <a:latin typeface="+mj-lt"/>
                <a:ea typeface="+mj-ea"/>
                <a:cs typeface="+mj-cs"/>
              </a:defRPr>
            </a:lvl1pPr>
            <a:lvl2pPr algn="ctr" rtl="0" eaLnBrk="1" fontAlgn="base" hangingPunct="1">
              <a:spcBef>
                <a:spcPct val="0"/>
              </a:spcBef>
              <a:spcAft>
                <a:spcPct val="0"/>
              </a:spcAft>
              <a:defRPr sz="4000" b="1">
                <a:solidFill>
                  <a:schemeClr val="tx2"/>
                </a:solidFill>
                <a:latin typeface="Arial" charset="0"/>
              </a:defRPr>
            </a:lvl2pPr>
            <a:lvl3pPr algn="ctr" rtl="0" eaLnBrk="1" fontAlgn="base" hangingPunct="1">
              <a:spcBef>
                <a:spcPct val="0"/>
              </a:spcBef>
              <a:spcAft>
                <a:spcPct val="0"/>
              </a:spcAft>
              <a:defRPr sz="4000" b="1">
                <a:solidFill>
                  <a:schemeClr val="tx2"/>
                </a:solidFill>
                <a:latin typeface="Arial" charset="0"/>
              </a:defRPr>
            </a:lvl3pPr>
            <a:lvl4pPr algn="ctr" rtl="0" eaLnBrk="1" fontAlgn="base" hangingPunct="1">
              <a:spcBef>
                <a:spcPct val="0"/>
              </a:spcBef>
              <a:spcAft>
                <a:spcPct val="0"/>
              </a:spcAft>
              <a:defRPr sz="4000" b="1">
                <a:solidFill>
                  <a:schemeClr val="tx2"/>
                </a:solidFill>
                <a:latin typeface="Arial" charset="0"/>
              </a:defRPr>
            </a:lvl4pPr>
            <a:lvl5pPr algn="ctr" rtl="0" eaLnBrk="1" fontAlgn="base" hangingPunct="1">
              <a:spcBef>
                <a:spcPct val="0"/>
              </a:spcBef>
              <a:spcAft>
                <a:spcPct val="0"/>
              </a:spcAft>
              <a:defRPr sz="4000" b="1">
                <a:solidFill>
                  <a:schemeClr val="tx2"/>
                </a:solidFill>
                <a:latin typeface="Arial" charset="0"/>
              </a:defRPr>
            </a:lvl5pPr>
            <a:lvl6pPr marL="457200" algn="ctr" rtl="0" eaLnBrk="1" fontAlgn="base" hangingPunct="1">
              <a:spcBef>
                <a:spcPct val="0"/>
              </a:spcBef>
              <a:spcAft>
                <a:spcPct val="0"/>
              </a:spcAft>
              <a:defRPr sz="4000" b="1">
                <a:solidFill>
                  <a:schemeClr val="tx2"/>
                </a:solidFill>
                <a:latin typeface="Arial" charset="0"/>
              </a:defRPr>
            </a:lvl6pPr>
            <a:lvl7pPr marL="914400" algn="ctr" rtl="0" eaLnBrk="1" fontAlgn="base" hangingPunct="1">
              <a:spcBef>
                <a:spcPct val="0"/>
              </a:spcBef>
              <a:spcAft>
                <a:spcPct val="0"/>
              </a:spcAft>
              <a:defRPr sz="4000" b="1">
                <a:solidFill>
                  <a:schemeClr val="tx2"/>
                </a:solidFill>
                <a:latin typeface="Arial" charset="0"/>
              </a:defRPr>
            </a:lvl7pPr>
            <a:lvl8pPr marL="1371600" algn="ctr" rtl="0" eaLnBrk="1" fontAlgn="base" hangingPunct="1">
              <a:spcBef>
                <a:spcPct val="0"/>
              </a:spcBef>
              <a:spcAft>
                <a:spcPct val="0"/>
              </a:spcAft>
              <a:defRPr sz="4000" b="1">
                <a:solidFill>
                  <a:schemeClr val="tx2"/>
                </a:solidFill>
                <a:latin typeface="Arial" charset="0"/>
              </a:defRPr>
            </a:lvl8pPr>
            <a:lvl9pPr marL="1828800" algn="ctr" rtl="0" eaLnBrk="1" fontAlgn="base" hangingPunct="1">
              <a:spcBef>
                <a:spcPct val="0"/>
              </a:spcBef>
              <a:spcAft>
                <a:spcPct val="0"/>
              </a:spcAft>
              <a:defRPr sz="4000" b="1">
                <a:solidFill>
                  <a:schemeClr val="tx2"/>
                </a:solidFill>
                <a:latin typeface="Arial" charset="0"/>
              </a:defRPr>
            </a:lvl9pPr>
          </a:lstStyle>
          <a:p>
            <a:pPr>
              <a:lnSpc>
                <a:spcPct val="90000"/>
              </a:lnSpc>
            </a:pPr>
            <a:r>
              <a:rPr lang="en-US" sz="2600" kern="0" dirty="0" smtClean="0">
                <a:solidFill>
                  <a:srgbClr val="002060"/>
                </a:solidFill>
              </a:rPr>
              <a:t>Adult Heart-Lung Transplants </a:t>
            </a:r>
            <a:r>
              <a:rPr lang="en-US" sz="2400" kern="0" dirty="0" smtClean="0">
                <a:solidFill>
                  <a:srgbClr val="002060"/>
                </a:solidFill>
              </a:rPr>
              <a:t/>
            </a:r>
            <a:br>
              <a:rPr lang="en-US" sz="2400" kern="0" dirty="0" smtClean="0">
                <a:solidFill>
                  <a:srgbClr val="002060"/>
                </a:solidFill>
              </a:rPr>
            </a:br>
            <a:r>
              <a:rPr lang="en-US" sz="2800" kern="0" dirty="0" smtClean="0">
                <a:solidFill>
                  <a:srgbClr val="002060"/>
                </a:solidFill>
              </a:rPr>
              <a:t> </a:t>
            </a:r>
            <a:r>
              <a:rPr lang="en-US" sz="2400" kern="0" dirty="0" smtClean="0">
                <a:solidFill>
                  <a:srgbClr val="002060"/>
                </a:solidFill>
              </a:rPr>
              <a:t>Maintenance Immunosuppression Drug Combinations at</a:t>
            </a:r>
            <a:endParaRPr lang="en-US" sz="2000" kern="0" dirty="0">
              <a:solidFill>
                <a:srgbClr val="002060"/>
              </a:solidFill>
            </a:endParaRPr>
          </a:p>
        </p:txBody>
      </p:sp>
      <p:sp>
        <p:nvSpPr>
          <p:cNvPr id="3" name="title 2"/>
          <p:cNvSpPr txBox="1"/>
          <p:nvPr/>
        </p:nvSpPr>
        <p:spPr>
          <a:xfrm>
            <a:off x="152400" y="894796"/>
            <a:ext cx="3810000" cy="461665"/>
          </a:xfrm>
          <a:prstGeom prst="rect">
            <a:avLst/>
          </a:prstGeom>
          <a:noFill/>
        </p:spPr>
        <p:txBody>
          <a:bodyPr wrap="square" rtlCol="0">
            <a:spAutoFit/>
          </a:bodyPr>
          <a:lstStyle/>
          <a:p>
            <a:r>
              <a:rPr lang="en-US" sz="2400" b="1" kern="0" dirty="0">
                <a:solidFill>
                  <a:srgbClr val="002060"/>
                </a:solidFill>
              </a:rPr>
              <a:t>Time of </a:t>
            </a:r>
            <a:r>
              <a:rPr lang="en-US" sz="2400" b="1" kern="0" dirty="0" smtClean="0">
                <a:solidFill>
                  <a:srgbClr val="002060"/>
                </a:solidFill>
              </a:rPr>
              <a:t>1 Year Follow-up</a:t>
            </a:r>
            <a:endParaRPr lang="en-US" sz="2400" b="1" kern="0" dirty="0">
              <a:solidFill>
                <a:srgbClr val="002060"/>
              </a:solidFill>
            </a:endParaRPr>
          </a:p>
        </p:txBody>
      </p:sp>
      <p:sp>
        <p:nvSpPr>
          <p:cNvPr id="4" name="title_cohort"/>
          <p:cNvSpPr txBox="1"/>
          <p:nvPr/>
        </p:nvSpPr>
        <p:spPr>
          <a:xfrm>
            <a:off x="3940629" y="928218"/>
            <a:ext cx="5105400" cy="400110"/>
          </a:xfrm>
          <a:prstGeom prst="rect">
            <a:avLst/>
          </a:prstGeom>
          <a:noFill/>
        </p:spPr>
        <p:txBody>
          <a:bodyPr wrap="square" rtlCol="0">
            <a:spAutoFit/>
          </a:bodyPr>
          <a:lstStyle/>
          <a:p>
            <a:pPr algn="ctr"/>
            <a:r>
              <a:rPr lang="en-US" sz="2000" b="1" kern="0" dirty="0" smtClean="0">
                <a:solidFill>
                  <a:srgbClr val="002060"/>
                </a:solidFill>
              </a:rPr>
              <a:t>(Follow-ups: January 2004 – June 2017)</a:t>
            </a:r>
            <a:endParaRPr lang="en-US" sz="2000" b="1" kern="0" dirty="0">
              <a:solidFill>
                <a:srgbClr val="002060"/>
              </a:solidFill>
            </a:endParaRPr>
          </a:p>
        </p:txBody>
      </p:sp>
      <p:grpSp>
        <p:nvGrpSpPr>
          <p:cNvPr id="12" name="Group 11"/>
          <p:cNvGrpSpPr/>
          <p:nvPr/>
        </p:nvGrpSpPr>
        <p:grpSpPr>
          <a:xfrm>
            <a:off x="2" y="6146792"/>
            <a:ext cx="4715932" cy="711201"/>
            <a:chOff x="2" y="6146792"/>
            <a:chExt cx="4715932" cy="711201"/>
          </a:xfrm>
        </p:grpSpPr>
        <p:grpSp>
          <p:nvGrpSpPr>
            <p:cNvPr id="13" name="Group 12"/>
            <p:cNvGrpSpPr/>
            <p:nvPr/>
          </p:nvGrpSpPr>
          <p:grpSpPr>
            <a:xfrm>
              <a:off x="2" y="6146792"/>
              <a:ext cx="4715932" cy="711201"/>
              <a:chOff x="1" y="6067776"/>
              <a:chExt cx="4952999" cy="790224"/>
            </a:xfrm>
          </p:grpSpPr>
          <p:pic>
            <p:nvPicPr>
              <p:cNvPr id="17" name="Picture 16"/>
              <p:cNvPicPr>
                <a:picLocks noChangeAspect="1"/>
              </p:cNvPicPr>
              <p:nvPr/>
            </p:nvPicPr>
            <p:blipFill>
              <a:blip r:embed="rId4" cstate="print"/>
              <a:stretch>
                <a:fillRect/>
              </a:stretch>
            </p:blipFill>
            <p:spPr>
              <a:xfrm>
                <a:off x="1" y="6172200"/>
                <a:ext cx="4952999" cy="685800"/>
              </a:xfrm>
              <a:prstGeom prst="rect">
                <a:avLst/>
              </a:prstGeom>
              <a:ln>
                <a:solidFill>
                  <a:schemeClr val="bg2"/>
                </a:solidFill>
              </a:ln>
            </p:spPr>
          </p:pic>
          <p:sp>
            <p:nvSpPr>
              <p:cNvPr id="18" name="logo_year"/>
              <p:cNvSpPr txBox="1"/>
              <p:nvPr/>
            </p:nvSpPr>
            <p:spPr>
              <a:xfrm>
                <a:off x="2971800" y="6067776"/>
                <a:ext cx="1885813" cy="461665"/>
              </a:xfrm>
              <a:prstGeom prst="rect">
                <a:avLst/>
              </a:prstGeom>
              <a:noFill/>
              <a:ln>
                <a:noFill/>
              </a:ln>
            </p:spPr>
            <p:txBody>
              <a:bodyPr wrap="square" rtlCol="0">
                <a:spAutoFit/>
              </a:bodyPr>
              <a:lstStyle/>
              <a:p>
                <a:pPr algn="ctr"/>
                <a:r>
                  <a:rPr lang="en-US" sz="2100" b="1" dirty="0" smtClean="0">
                    <a:solidFill>
                      <a:schemeClr val="bg1"/>
                    </a:solidFill>
                    <a:latin typeface="Arial"/>
                    <a:cs typeface="Arial"/>
                  </a:rPr>
                  <a:t>2018</a:t>
                </a:r>
                <a:endParaRPr lang="en-US" sz="2100" b="1" dirty="0">
                  <a:solidFill>
                    <a:schemeClr val="bg1"/>
                  </a:solidFill>
                  <a:latin typeface="Arial"/>
                  <a:cs typeface="Arial"/>
                </a:endParaRPr>
              </a:p>
            </p:txBody>
          </p:sp>
        </p:grpSp>
        <p:sp>
          <p:nvSpPr>
            <p:cNvPr id="14" name="logo_citation"/>
            <p:cNvSpPr txBox="1"/>
            <p:nvPr/>
          </p:nvSpPr>
          <p:spPr>
            <a:xfrm>
              <a:off x="2766436" y="6605562"/>
              <a:ext cx="1938528" cy="230832"/>
            </a:xfrm>
            <a:prstGeom prst="rect">
              <a:avLst/>
            </a:prstGeom>
            <a:noFill/>
            <a:ln>
              <a:solidFill>
                <a:srgbClr val="FFFFFF"/>
              </a:solidFill>
            </a:ln>
          </p:spPr>
          <p:txBody>
            <a:bodyPr wrap="square" lIns="27432" tIns="45720" rIns="0" rtlCol="0" anchor="ctr" anchorCtr="0">
              <a:spAutoFit/>
            </a:bodyPr>
            <a:lstStyle/>
            <a:p>
              <a:r>
                <a:rPr lang="en-US" sz="900" b="1" dirty="0" smtClean="0">
                  <a:solidFill>
                    <a:schemeClr val="bg1"/>
                  </a:solidFill>
                  <a:latin typeface="Arial"/>
                  <a:cs typeface="Arial"/>
                </a:rPr>
                <a:t>JHLT. 2018 Oct; 37(10): 1155-1206</a:t>
              </a:r>
              <a:endParaRPr lang="en-US" sz="900" b="1" dirty="0">
                <a:solidFill>
                  <a:schemeClr val="bg1"/>
                </a:solidFill>
                <a:latin typeface="Arial"/>
                <a:cs typeface="Arial"/>
              </a:endParaRPr>
            </a:p>
          </p:txBody>
        </p:sp>
      </p:grpSp>
    </p:spTree>
    <p:extLst>
      <p:ext uri="{BB962C8B-B14F-4D97-AF65-F5344CB8AC3E}">
        <p14:creationId xmlns:p14="http://schemas.microsoft.com/office/powerpoint/2010/main" val="546210282"/>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 y="2130425"/>
            <a:ext cx="8839200" cy="1470025"/>
          </a:xfrm>
        </p:spPr>
        <p:txBody>
          <a:bodyPr/>
          <a:lstStyle/>
          <a:p>
            <a:r>
              <a:rPr lang="en-US" dirty="0" smtClean="0">
                <a:solidFill>
                  <a:srgbClr val="002060"/>
                </a:solidFill>
              </a:rPr>
              <a:t>Post-Transplant Morbidities</a:t>
            </a:r>
            <a:endParaRPr lang="en-US" dirty="0">
              <a:solidFill>
                <a:srgbClr val="002060"/>
              </a:solidFill>
            </a:endParaRPr>
          </a:p>
        </p:txBody>
      </p:sp>
      <p:grpSp>
        <p:nvGrpSpPr>
          <p:cNvPr id="9" name="Group 8"/>
          <p:cNvGrpSpPr/>
          <p:nvPr/>
        </p:nvGrpSpPr>
        <p:grpSpPr>
          <a:xfrm>
            <a:off x="2" y="6146792"/>
            <a:ext cx="4715932" cy="711201"/>
            <a:chOff x="2" y="6146792"/>
            <a:chExt cx="4715932" cy="711201"/>
          </a:xfrm>
        </p:grpSpPr>
        <p:grpSp>
          <p:nvGrpSpPr>
            <p:cNvPr id="11" name="Group 10"/>
            <p:cNvGrpSpPr/>
            <p:nvPr/>
          </p:nvGrpSpPr>
          <p:grpSpPr>
            <a:xfrm>
              <a:off x="2" y="6146792"/>
              <a:ext cx="4715932" cy="711201"/>
              <a:chOff x="1" y="6067776"/>
              <a:chExt cx="4952999" cy="790224"/>
            </a:xfrm>
          </p:grpSpPr>
          <p:pic>
            <p:nvPicPr>
              <p:cNvPr id="14" name="Picture 13"/>
              <p:cNvPicPr>
                <a:picLocks noChangeAspect="1"/>
              </p:cNvPicPr>
              <p:nvPr/>
            </p:nvPicPr>
            <p:blipFill>
              <a:blip r:embed="rId2" cstate="print"/>
              <a:stretch>
                <a:fillRect/>
              </a:stretch>
            </p:blipFill>
            <p:spPr>
              <a:xfrm>
                <a:off x="1" y="6172200"/>
                <a:ext cx="4952999" cy="685800"/>
              </a:xfrm>
              <a:prstGeom prst="rect">
                <a:avLst/>
              </a:prstGeom>
              <a:ln>
                <a:solidFill>
                  <a:schemeClr val="bg2"/>
                </a:solidFill>
              </a:ln>
            </p:spPr>
          </p:pic>
          <p:sp>
            <p:nvSpPr>
              <p:cNvPr id="15" name="logo_year"/>
              <p:cNvSpPr txBox="1"/>
              <p:nvPr/>
            </p:nvSpPr>
            <p:spPr>
              <a:xfrm>
                <a:off x="2971800" y="6067776"/>
                <a:ext cx="1885813" cy="461665"/>
              </a:xfrm>
              <a:prstGeom prst="rect">
                <a:avLst/>
              </a:prstGeom>
              <a:noFill/>
              <a:ln>
                <a:noFill/>
              </a:ln>
            </p:spPr>
            <p:txBody>
              <a:bodyPr wrap="square" rtlCol="0">
                <a:spAutoFit/>
              </a:bodyPr>
              <a:lstStyle/>
              <a:p>
                <a:pPr algn="ctr"/>
                <a:r>
                  <a:rPr lang="en-US" sz="2100" b="1" dirty="0" smtClean="0">
                    <a:solidFill>
                      <a:schemeClr val="bg1"/>
                    </a:solidFill>
                    <a:latin typeface="Arial"/>
                    <a:cs typeface="Arial"/>
                  </a:rPr>
                  <a:t>2018</a:t>
                </a:r>
                <a:endParaRPr lang="en-US" sz="2100" b="1" dirty="0">
                  <a:solidFill>
                    <a:schemeClr val="bg1"/>
                  </a:solidFill>
                  <a:latin typeface="Arial"/>
                  <a:cs typeface="Arial"/>
                </a:endParaRPr>
              </a:p>
            </p:txBody>
          </p:sp>
        </p:grpSp>
        <p:sp>
          <p:nvSpPr>
            <p:cNvPr id="13" name="logo_citation"/>
            <p:cNvSpPr txBox="1"/>
            <p:nvPr/>
          </p:nvSpPr>
          <p:spPr>
            <a:xfrm>
              <a:off x="2766436" y="6605562"/>
              <a:ext cx="1938528" cy="230832"/>
            </a:xfrm>
            <a:prstGeom prst="rect">
              <a:avLst/>
            </a:prstGeom>
            <a:noFill/>
            <a:ln>
              <a:solidFill>
                <a:srgbClr val="FFFFFF"/>
              </a:solidFill>
            </a:ln>
          </p:spPr>
          <p:txBody>
            <a:bodyPr wrap="square" lIns="27432" tIns="45720" rIns="0" rtlCol="0" anchor="ctr" anchorCtr="0">
              <a:spAutoFit/>
            </a:bodyPr>
            <a:lstStyle/>
            <a:p>
              <a:r>
                <a:rPr lang="en-US" sz="900" b="1" dirty="0" smtClean="0">
                  <a:solidFill>
                    <a:schemeClr val="bg1"/>
                  </a:solidFill>
                  <a:latin typeface="Arial"/>
                  <a:cs typeface="Arial"/>
                </a:rPr>
                <a:t>JHLT. 2018 Oct; 37(10): 1155-1206</a:t>
              </a:r>
              <a:endParaRPr lang="en-US" sz="900" b="1" dirty="0">
                <a:solidFill>
                  <a:schemeClr val="bg1"/>
                </a:solidFill>
                <a:latin typeface="Arial"/>
                <a:cs typeface="Arial"/>
              </a:endParaRPr>
            </a:p>
          </p:txBody>
        </p:sp>
      </p:grpSp>
    </p:spTree>
    <p:extLst>
      <p:ext uri="{BB962C8B-B14F-4D97-AF65-F5344CB8AC3E}">
        <p14:creationId xmlns:p14="http://schemas.microsoft.com/office/powerpoint/2010/main" val="2376472299"/>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28600"/>
            <a:ext cx="9144000" cy="1219200"/>
          </a:xfrm>
        </p:spPr>
        <p:txBody>
          <a:bodyPr/>
          <a:lstStyle/>
          <a:p>
            <a:r>
              <a:rPr lang="en-US" sz="2600" dirty="0" smtClean="0">
                <a:solidFill>
                  <a:srgbClr val="002060"/>
                </a:solidFill>
              </a:rPr>
              <a:t>Adult Heart-Lung Transplants</a:t>
            </a:r>
            <a:br>
              <a:rPr lang="en-US" sz="2600" dirty="0" smtClean="0">
                <a:solidFill>
                  <a:srgbClr val="002060"/>
                </a:solidFill>
              </a:rPr>
            </a:br>
            <a:r>
              <a:rPr lang="en-US" sz="2400" dirty="0" smtClean="0">
                <a:solidFill>
                  <a:srgbClr val="002060"/>
                </a:solidFill>
              </a:rPr>
              <a:t>Cumulative Post-Transplant Morbidity Rates in </a:t>
            </a:r>
            <a:r>
              <a:rPr lang="en-US" sz="2400" u="sng" dirty="0" smtClean="0">
                <a:solidFill>
                  <a:srgbClr val="002060"/>
                </a:solidFill>
              </a:rPr>
              <a:t>Survivors</a:t>
            </a:r>
            <a:r>
              <a:rPr lang="en-US" sz="2400" dirty="0" smtClean="0">
                <a:solidFill>
                  <a:srgbClr val="002060"/>
                </a:solidFill>
              </a:rPr>
              <a:t> within 1 and 5 Years </a:t>
            </a:r>
            <a:r>
              <a:rPr lang="en-US" sz="2000" dirty="0" smtClean="0">
                <a:solidFill>
                  <a:srgbClr val="002060"/>
                </a:solidFill>
              </a:rPr>
              <a:t>(Transplants: January 1994 – June 2016)</a:t>
            </a:r>
            <a:endParaRPr lang="en-US" sz="2000" dirty="0">
              <a:solidFill>
                <a:srgbClr val="002060"/>
              </a:solidFill>
            </a:endParaRPr>
          </a:p>
        </p:txBody>
      </p:sp>
      <p:graphicFrame>
        <p:nvGraphicFramePr>
          <p:cNvPr id="13" name="Content Placeholder 12"/>
          <p:cNvGraphicFramePr>
            <a:graphicFrameLocks noGrp="1"/>
          </p:cNvGraphicFramePr>
          <p:nvPr>
            <p:ph idx="1"/>
            <p:extLst>
              <p:ext uri="{D42A27DB-BD31-4B8C-83A1-F6EECF244321}">
                <p14:modId xmlns:p14="http://schemas.microsoft.com/office/powerpoint/2010/main" val="2299546910"/>
              </p:ext>
            </p:extLst>
          </p:nvPr>
        </p:nvGraphicFramePr>
        <p:xfrm>
          <a:off x="228600" y="1676400"/>
          <a:ext cx="8610601" cy="4039871"/>
        </p:xfrm>
        <a:graphic>
          <a:graphicData uri="http://schemas.openxmlformats.org/drawingml/2006/table">
            <a:tbl>
              <a:tblPr bandRow="1">
                <a:tableStyleId>{5C22544A-7EE6-4342-B048-85BDC9FD1C3A}</a:tableStyleId>
              </a:tblPr>
              <a:tblGrid>
                <a:gridCol w="4344086">
                  <a:extLst>
                    <a:ext uri="{9D8B030D-6E8A-4147-A177-3AD203B41FA5}">
                      <a16:colId xmlns:a16="http://schemas.microsoft.com/office/drawing/2014/main" val="20000"/>
                    </a:ext>
                  </a:extLst>
                </a:gridCol>
                <a:gridCol w="930876">
                  <a:extLst>
                    <a:ext uri="{9D8B030D-6E8A-4147-A177-3AD203B41FA5}">
                      <a16:colId xmlns:a16="http://schemas.microsoft.com/office/drawing/2014/main" val="20001"/>
                    </a:ext>
                  </a:extLst>
                </a:gridCol>
                <a:gridCol w="1163595">
                  <a:extLst>
                    <a:ext uri="{9D8B030D-6E8A-4147-A177-3AD203B41FA5}">
                      <a16:colId xmlns:a16="http://schemas.microsoft.com/office/drawing/2014/main" val="20002"/>
                    </a:ext>
                  </a:extLst>
                </a:gridCol>
                <a:gridCol w="1008449">
                  <a:extLst>
                    <a:ext uri="{9D8B030D-6E8A-4147-A177-3AD203B41FA5}">
                      <a16:colId xmlns:a16="http://schemas.microsoft.com/office/drawing/2014/main" val="20003"/>
                    </a:ext>
                  </a:extLst>
                </a:gridCol>
                <a:gridCol w="1163595">
                  <a:extLst>
                    <a:ext uri="{9D8B030D-6E8A-4147-A177-3AD203B41FA5}">
                      <a16:colId xmlns:a16="http://schemas.microsoft.com/office/drawing/2014/main" val="20004"/>
                    </a:ext>
                  </a:extLst>
                </a:gridCol>
              </a:tblGrid>
              <a:tr h="1269296">
                <a:tc>
                  <a:txBody>
                    <a:bodyPr/>
                    <a:lstStyle/>
                    <a:p>
                      <a:pPr marL="0" marR="0" algn="ctr">
                        <a:spcBef>
                          <a:spcPts val="0"/>
                        </a:spcBef>
                        <a:spcAft>
                          <a:spcPts val="0"/>
                        </a:spcAft>
                      </a:pPr>
                      <a:r>
                        <a:rPr lang="en-US" sz="1400" b="1" u="none" strike="noStrike" dirty="0">
                          <a:solidFill>
                            <a:schemeClr val="bg2"/>
                          </a:solidFill>
                          <a:latin typeface="+mn-lt"/>
                          <a:ea typeface="Times New Roman"/>
                          <a:cs typeface="Times New Roman"/>
                        </a:rPr>
                        <a:t>Outcome</a:t>
                      </a:r>
                      <a:endParaRPr lang="en-US" sz="1400" b="1" u="sng" dirty="0">
                        <a:solidFill>
                          <a:schemeClr val="bg2"/>
                        </a:solidFill>
                        <a:latin typeface="+mn-lt"/>
                        <a:ea typeface="Times New Roman"/>
                        <a:cs typeface="Times New Roman"/>
                      </a:endParaRPr>
                    </a:p>
                  </a:txBody>
                  <a:tcPr marL="68580" marR="6858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gn="ctr">
                        <a:spcBef>
                          <a:spcPts val="0"/>
                        </a:spcBef>
                        <a:spcAft>
                          <a:spcPts val="0"/>
                        </a:spcAft>
                      </a:pPr>
                      <a:r>
                        <a:rPr lang="en-US" sz="1400" b="1" u="none" strike="noStrike" dirty="0">
                          <a:solidFill>
                            <a:schemeClr val="bg2"/>
                          </a:solidFill>
                          <a:latin typeface="+mn-lt"/>
                          <a:ea typeface="Times New Roman"/>
                          <a:cs typeface="Times New Roman"/>
                        </a:rPr>
                        <a:t>Within </a:t>
                      </a:r>
                      <a:endParaRPr lang="en-US" sz="1400" b="1" u="none" strike="noStrike" dirty="0" smtClean="0">
                        <a:solidFill>
                          <a:schemeClr val="bg2"/>
                        </a:solidFill>
                        <a:latin typeface="+mn-lt"/>
                        <a:ea typeface="Times New Roman"/>
                        <a:cs typeface="Times New Roman"/>
                      </a:endParaRPr>
                    </a:p>
                    <a:p>
                      <a:pPr marL="0" marR="0" algn="ctr">
                        <a:spcBef>
                          <a:spcPts val="0"/>
                        </a:spcBef>
                        <a:spcAft>
                          <a:spcPts val="0"/>
                        </a:spcAft>
                      </a:pPr>
                      <a:r>
                        <a:rPr lang="en-US" sz="1400" b="1" u="none" strike="noStrike" dirty="0" smtClean="0">
                          <a:solidFill>
                            <a:schemeClr val="bg2"/>
                          </a:solidFill>
                          <a:latin typeface="+mn-lt"/>
                          <a:ea typeface="Times New Roman"/>
                          <a:cs typeface="Times New Roman"/>
                        </a:rPr>
                        <a:t>1 </a:t>
                      </a:r>
                      <a:r>
                        <a:rPr lang="en-US" sz="1400" b="1" u="none" strike="noStrike" dirty="0">
                          <a:solidFill>
                            <a:schemeClr val="bg2"/>
                          </a:solidFill>
                          <a:latin typeface="+mn-lt"/>
                          <a:ea typeface="Times New Roman"/>
                          <a:cs typeface="Times New Roman"/>
                        </a:rPr>
                        <a:t>Year</a:t>
                      </a:r>
                      <a:endParaRPr lang="en-US" sz="1400" b="1" u="sng" dirty="0">
                        <a:solidFill>
                          <a:schemeClr val="bg2"/>
                        </a:solidFill>
                        <a:latin typeface="+mn-lt"/>
                        <a:ea typeface="Times New Roman"/>
                        <a:cs typeface="Times New Roman"/>
                      </a:endParaRPr>
                    </a:p>
                  </a:txBody>
                  <a:tcPr marL="68580" marR="68580" marT="0" marB="0" anchor="ctr">
                    <a:lnL w="12700" cap="flat" cmpd="sng" algn="ctr">
                      <a:solidFill>
                        <a:schemeClr val="bg2"/>
                      </a:solidFill>
                      <a:prstDash val="solid"/>
                      <a:round/>
                      <a:headEnd type="none" w="med" len="med"/>
                      <a:tailEnd type="none" w="med" len="med"/>
                    </a:lnL>
                    <a:lnR w="12700" cmpd="sng">
                      <a:noFill/>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gn="ctr">
                        <a:spcBef>
                          <a:spcPts val="0"/>
                        </a:spcBef>
                        <a:spcAft>
                          <a:spcPts val="0"/>
                        </a:spcAft>
                      </a:pPr>
                      <a:r>
                        <a:rPr lang="en-US" sz="1400" b="1" u="none" strike="noStrike" dirty="0">
                          <a:solidFill>
                            <a:schemeClr val="bg2"/>
                          </a:solidFill>
                          <a:latin typeface="+mn-lt"/>
                          <a:ea typeface="Times New Roman"/>
                          <a:cs typeface="Times New Roman"/>
                        </a:rPr>
                        <a:t>Total number with </a:t>
                      </a:r>
                      <a:r>
                        <a:rPr lang="en-US" sz="1400" b="1" u="sng" strike="noStrike" dirty="0">
                          <a:solidFill>
                            <a:schemeClr val="bg2"/>
                          </a:solidFill>
                          <a:latin typeface="+mn-lt"/>
                          <a:ea typeface="Times New Roman"/>
                          <a:cs typeface="Times New Roman"/>
                        </a:rPr>
                        <a:t>known response</a:t>
                      </a:r>
                      <a:endParaRPr lang="en-US" sz="1400" b="1" u="sng" dirty="0">
                        <a:solidFill>
                          <a:schemeClr val="bg2"/>
                        </a:solidFill>
                        <a:latin typeface="+mn-lt"/>
                        <a:ea typeface="Times New Roman"/>
                        <a:cs typeface="Times New Roman"/>
                      </a:endParaRPr>
                    </a:p>
                  </a:txBody>
                  <a:tcPr marL="68580" marR="68580" marT="0" marB="0" anchor="ctr">
                    <a:lnL w="12700" cmpd="sng">
                      <a:noFill/>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gn="ctr">
                        <a:spcBef>
                          <a:spcPts val="0"/>
                        </a:spcBef>
                        <a:spcAft>
                          <a:spcPts val="0"/>
                        </a:spcAft>
                      </a:pPr>
                      <a:r>
                        <a:rPr lang="en-US" sz="1400" b="1" u="none" strike="noStrike" dirty="0">
                          <a:solidFill>
                            <a:schemeClr val="bg2"/>
                          </a:solidFill>
                          <a:latin typeface="+mn-lt"/>
                          <a:ea typeface="Times New Roman"/>
                          <a:cs typeface="Times New Roman"/>
                        </a:rPr>
                        <a:t>Within </a:t>
                      </a:r>
                      <a:endParaRPr lang="en-US" sz="1400" b="1" u="none" strike="noStrike" dirty="0" smtClean="0">
                        <a:solidFill>
                          <a:schemeClr val="bg2"/>
                        </a:solidFill>
                        <a:latin typeface="+mn-lt"/>
                        <a:ea typeface="Times New Roman"/>
                        <a:cs typeface="Times New Roman"/>
                      </a:endParaRPr>
                    </a:p>
                    <a:p>
                      <a:pPr marL="0" marR="0" algn="ctr">
                        <a:spcBef>
                          <a:spcPts val="0"/>
                        </a:spcBef>
                        <a:spcAft>
                          <a:spcPts val="0"/>
                        </a:spcAft>
                      </a:pPr>
                      <a:r>
                        <a:rPr lang="en-US" sz="1400" b="1" u="none" strike="noStrike" dirty="0" smtClean="0">
                          <a:solidFill>
                            <a:schemeClr val="bg2"/>
                          </a:solidFill>
                          <a:latin typeface="+mn-lt"/>
                          <a:ea typeface="Times New Roman"/>
                          <a:cs typeface="Times New Roman"/>
                        </a:rPr>
                        <a:t>5 Years</a:t>
                      </a:r>
                      <a:endParaRPr lang="en-US" sz="1400" b="1" u="sng" dirty="0">
                        <a:solidFill>
                          <a:schemeClr val="bg2"/>
                        </a:solidFill>
                        <a:latin typeface="+mn-lt"/>
                        <a:ea typeface="Times New Roman"/>
                        <a:cs typeface="Times New Roman"/>
                      </a:endParaRPr>
                    </a:p>
                  </a:txBody>
                  <a:tcPr marL="68580" marR="68580" marT="0" marB="0" anchor="ctr">
                    <a:lnL w="12700" cap="flat" cmpd="sng" algn="ctr">
                      <a:solidFill>
                        <a:schemeClr val="bg2"/>
                      </a:solidFill>
                      <a:prstDash val="solid"/>
                      <a:round/>
                      <a:headEnd type="none" w="med" len="med"/>
                      <a:tailEnd type="none" w="med" len="med"/>
                    </a:lnL>
                    <a:lnR w="28575" cap="flat" cmpd="sng" algn="ctr">
                      <a:no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gn="ctr">
                        <a:spcBef>
                          <a:spcPts val="0"/>
                        </a:spcBef>
                        <a:spcAft>
                          <a:spcPts val="0"/>
                        </a:spcAft>
                      </a:pPr>
                      <a:r>
                        <a:rPr lang="en-US" sz="1400" b="1" u="none" strike="noStrike" dirty="0">
                          <a:solidFill>
                            <a:schemeClr val="bg2"/>
                          </a:solidFill>
                          <a:latin typeface="+mn-lt"/>
                          <a:ea typeface="Times New Roman"/>
                          <a:cs typeface="Times New Roman"/>
                        </a:rPr>
                        <a:t>Total number with </a:t>
                      </a:r>
                      <a:r>
                        <a:rPr lang="en-US" sz="1400" b="1" u="sng" strike="noStrike" dirty="0">
                          <a:solidFill>
                            <a:schemeClr val="bg2"/>
                          </a:solidFill>
                          <a:latin typeface="+mn-lt"/>
                          <a:ea typeface="Times New Roman"/>
                          <a:cs typeface="Times New Roman"/>
                        </a:rPr>
                        <a:t>known response</a:t>
                      </a:r>
                      <a:endParaRPr lang="en-US" sz="1400" b="1" u="sng" dirty="0">
                        <a:solidFill>
                          <a:schemeClr val="bg2"/>
                        </a:solidFill>
                        <a:latin typeface="+mn-lt"/>
                        <a:ea typeface="Times New Roman"/>
                        <a:cs typeface="Times New Roman"/>
                      </a:endParaRPr>
                    </a:p>
                  </a:txBody>
                  <a:tcPr marL="68580" marR="68580" marT="0" marB="0" anchor="ctr">
                    <a:lnL w="12700" cmpd="sng">
                      <a:noFill/>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0"/>
                  </a:ext>
                </a:extLst>
              </a:tr>
              <a:tr h="426492">
                <a:tc>
                  <a:txBody>
                    <a:bodyPr/>
                    <a:lstStyle/>
                    <a:p>
                      <a:pPr marL="0" marR="0">
                        <a:spcBef>
                          <a:spcPts val="0"/>
                        </a:spcBef>
                        <a:spcAft>
                          <a:spcPts val="0"/>
                        </a:spcAft>
                      </a:pPr>
                      <a:r>
                        <a:rPr lang="en-US" sz="1400" b="1" kern="0" dirty="0" smtClean="0">
                          <a:solidFill>
                            <a:schemeClr val="bg2"/>
                          </a:solidFill>
                          <a:latin typeface="+mn-lt"/>
                          <a:ea typeface="Times New Roman"/>
                          <a:cs typeface="Times New Roman"/>
                        </a:rPr>
                        <a:t>Severe Renal Dysfunction*</a:t>
                      </a:r>
                      <a:endParaRPr lang="en-US" sz="1400" b="1" kern="0" dirty="0">
                        <a:solidFill>
                          <a:schemeClr val="bg2"/>
                        </a:solidFill>
                        <a:latin typeface="+mn-lt"/>
                        <a:ea typeface="Times New Roman"/>
                        <a:cs typeface="Times New Roman"/>
                      </a:endParaRPr>
                    </a:p>
                  </a:txBody>
                  <a:tcPr marL="68580" marR="6858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mpd="sng">
                      <a:noFill/>
                    </a:lnB>
                    <a:lnTlToBr w="12700" cmpd="sng">
                      <a:noFill/>
                      <a:prstDash val="solid"/>
                    </a:lnTlToBr>
                    <a:lnBlToTr w="12700" cmpd="sng">
                      <a:noFill/>
                      <a:prstDash val="solid"/>
                    </a:lnBlToTr>
                    <a:noFill/>
                  </a:tcPr>
                </a:tc>
                <a:tc>
                  <a:txBody>
                    <a:bodyPr/>
                    <a:lstStyle/>
                    <a:p>
                      <a:pPr algn="ctr" fontAlgn="b"/>
                      <a:r>
                        <a:rPr lang="en-US" sz="1400" b="1" i="0" u="none" strike="noStrike" dirty="0">
                          <a:solidFill>
                            <a:srgbClr val="000000"/>
                          </a:solidFill>
                          <a:effectLst/>
                          <a:latin typeface="+mj-lt"/>
                        </a:rPr>
                        <a:t>7.1%</a:t>
                      </a:r>
                    </a:p>
                  </a:txBody>
                  <a:tcPr marL="9525" marR="9525" marT="9525" marB="0" anchor="ctr">
                    <a:lnL w="12700" cap="flat" cmpd="sng" algn="ctr">
                      <a:solidFill>
                        <a:schemeClr val="bg2"/>
                      </a:solidFill>
                      <a:prstDash val="solid"/>
                      <a:round/>
                      <a:headEnd type="none" w="med" len="med"/>
                      <a:tailEnd type="none" w="med" len="med"/>
                    </a:lnL>
                    <a:lnR w="12700" cmpd="sng">
                      <a:noFill/>
                    </a:lnR>
                    <a:lnT w="12700" cap="flat" cmpd="sng" algn="ctr">
                      <a:solidFill>
                        <a:schemeClr val="bg2"/>
                      </a:solidFill>
                      <a:prstDash val="solid"/>
                      <a:round/>
                      <a:headEnd type="none" w="med" len="med"/>
                      <a:tailEnd type="none" w="med" len="med"/>
                    </a:lnT>
                    <a:lnB w="12700" cmpd="sng">
                      <a:noFill/>
                    </a:lnB>
                    <a:lnTlToBr w="12700" cmpd="sng">
                      <a:noFill/>
                      <a:prstDash val="solid"/>
                    </a:lnTlToBr>
                    <a:lnBlToTr w="12700" cmpd="sng">
                      <a:noFill/>
                      <a:prstDash val="solid"/>
                    </a:lnBlToTr>
                    <a:noFill/>
                  </a:tcPr>
                </a:tc>
                <a:tc>
                  <a:txBody>
                    <a:bodyPr/>
                    <a:lstStyle/>
                    <a:p>
                      <a:pPr algn="ctr" fontAlgn="b"/>
                      <a:r>
                        <a:rPr lang="en-US" sz="1400" b="1" i="0" u="none" strike="noStrike" dirty="0">
                          <a:solidFill>
                            <a:srgbClr val="000000"/>
                          </a:solidFill>
                          <a:effectLst/>
                          <a:latin typeface="+mj-lt"/>
                        </a:rPr>
                        <a:t>(N=494)</a:t>
                      </a:r>
                    </a:p>
                  </a:txBody>
                  <a:tcPr marL="9525" marR="9525" marT="9525" marB="0" anchor="ctr">
                    <a:lnL w="12700" cmpd="sng">
                      <a:noFill/>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mpd="sng">
                      <a:noFill/>
                    </a:lnB>
                    <a:lnTlToBr w="12700" cmpd="sng">
                      <a:noFill/>
                      <a:prstDash val="solid"/>
                    </a:lnTlToBr>
                    <a:lnBlToTr w="12700" cmpd="sng">
                      <a:noFill/>
                      <a:prstDash val="solid"/>
                    </a:lnBlToTr>
                    <a:noFill/>
                  </a:tcPr>
                </a:tc>
                <a:tc>
                  <a:txBody>
                    <a:bodyPr/>
                    <a:lstStyle/>
                    <a:p>
                      <a:pPr algn="ctr" fontAlgn="b"/>
                      <a:r>
                        <a:rPr lang="en-US" sz="1400" b="1" i="0" u="none" strike="noStrike" dirty="0">
                          <a:solidFill>
                            <a:srgbClr val="000000"/>
                          </a:solidFill>
                          <a:effectLst/>
                          <a:latin typeface="+mj-lt"/>
                        </a:rPr>
                        <a:t>13.7%</a:t>
                      </a:r>
                    </a:p>
                  </a:txBody>
                  <a:tcPr marL="9525" marR="9525" marT="9525" marB="0" anchor="ctr">
                    <a:lnL w="12700" cap="flat" cmpd="sng" algn="ctr">
                      <a:solidFill>
                        <a:schemeClr val="bg2"/>
                      </a:solidFill>
                      <a:prstDash val="solid"/>
                      <a:round/>
                      <a:headEnd type="none" w="med" len="med"/>
                      <a:tailEnd type="none" w="med" len="med"/>
                    </a:lnL>
                    <a:lnR w="28575" cap="flat" cmpd="sng" algn="ctr">
                      <a:noFill/>
                      <a:prstDash val="solid"/>
                      <a:round/>
                      <a:headEnd type="none" w="med" len="med"/>
                      <a:tailEnd type="none" w="med" len="med"/>
                    </a:lnR>
                    <a:lnT w="12700" cap="flat" cmpd="sng" algn="ctr">
                      <a:solidFill>
                        <a:schemeClr val="bg2"/>
                      </a:solidFill>
                      <a:prstDash val="solid"/>
                      <a:round/>
                      <a:headEnd type="none" w="med" len="med"/>
                      <a:tailEnd type="none" w="med" len="med"/>
                    </a:lnT>
                    <a:lnB w="12700" cmpd="sng">
                      <a:noFill/>
                    </a:lnB>
                    <a:lnTlToBr w="12700" cmpd="sng">
                      <a:noFill/>
                      <a:prstDash val="solid"/>
                    </a:lnTlToBr>
                    <a:lnBlToTr w="12700" cmpd="sng">
                      <a:noFill/>
                      <a:prstDash val="solid"/>
                    </a:lnBlToTr>
                    <a:noFill/>
                  </a:tcPr>
                </a:tc>
                <a:tc>
                  <a:txBody>
                    <a:bodyPr/>
                    <a:lstStyle/>
                    <a:p>
                      <a:pPr algn="ctr" fontAlgn="b"/>
                      <a:r>
                        <a:rPr lang="en-US" sz="1400" b="1" i="0" u="none" strike="noStrike" dirty="0">
                          <a:solidFill>
                            <a:srgbClr val="000000"/>
                          </a:solidFill>
                          <a:effectLst/>
                          <a:latin typeface="+mj-lt"/>
                        </a:rPr>
                        <a:t>(N=263)</a:t>
                      </a:r>
                    </a:p>
                  </a:txBody>
                  <a:tcPr marL="9525" marR="9525" marT="9525" marB="0" anchor="ctr">
                    <a:lnL w="12700" cmpd="sng">
                      <a:noFill/>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01"/>
                  </a:ext>
                </a:extLst>
              </a:tr>
              <a:tr h="354869">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b="1" i="1" dirty="0">
                          <a:solidFill>
                            <a:schemeClr val="bg2"/>
                          </a:solidFill>
                          <a:latin typeface="+mn-lt"/>
                          <a:ea typeface="Times New Roman"/>
                          <a:cs typeface="Times New Roman"/>
                        </a:rPr>
                        <a:t>        Creatinine &gt; 2.5 </a:t>
                      </a:r>
                      <a:r>
                        <a:rPr lang="en-US" sz="1400" b="1" i="1" dirty="0" smtClean="0">
                          <a:solidFill>
                            <a:schemeClr val="bg2"/>
                          </a:solidFill>
                          <a:latin typeface="+mn-lt"/>
                          <a:ea typeface="Times New Roman"/>
                          <a:cs typeface="Times New Roman"/>
                        </a:rPr>
                        <a:t>mg/dl (221 µmol/L)</a:t>
                      </a:r>
                      <a:endParaRPr lang="en-US" sz="1400" b="1" dirty="0" smtClean="0">
                        <a:solidFill>
                          <a:schemeClr val="bg2"/>
                        </a:solidFill>
                        <a:latin typeface="+mn-lt"/>
                        <a:ea typeface="Times New Roman"/>
                        <a:cs typeface="Times New Roman"/>
                      </a:endParaRPr>
                    </a:p>
                  </a:txBody>
                  <a:tcPr marL="68580" marR="6858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tc>
                  <a:txBody>
                    <a:bodyPr/>
                    <a:lstStyle/>
                    <a:p>
                      <a:pPr algn="r" fontAlgn="b"/>
                      <a:r>
                        <a:rPr lang="en-US" sz="1400" b="1" i="1" u="none" strike="noStrike" dirty="0">
                          <a:solidFill>
                            <a:srgbClr val="000000"/>
                          </a:solidFill>
                          <a:effectLst/>
                          <a:latin typeface="+mj-lt"/>
                        </a:rPr>
                        <a:t>3.0%</a:t>
                      </a:r>
                    </a:p>
                  </a:txBody>
                  <a:tcPr marL="9525" marR="9525" marT="9525" marB="0" anchor="ctr">
                    <a:lnL w="12700" cap="flat" cmpd="sng" algn="ctr">
                      <a:solidFill>
                        <a:schemeClr val="bg2"/>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r" fontAlgn="b"/>
                      <a:r>
                        <a:rPr lang="en-US" sz="1400" b="1" i="1" u="none" strike="noStrike" dirty="0">
                          <a:solidFill>
                            <a:srgbClr val="000000"/>
                          </a:solidFill>
                          <a:effectLst/>
                          <a:latin typeface="+mj-lt"/>
                        </a:rPr>
                        <a:t> </a:t>
                      </a:r>
                    </a:p>
                  </a:txBody>
                  <a:tcPr marL="9525" marR="9525" marT="9525" marB="0" anchor="ctr">
                    <a:lnL w="12700" cmpd="sng">
                      <a:noFill/>
                    </a:lnL>
                    <a:lnR w="12700" cap="flat" cmpd="sng" algn="ctr">
                      <a:solidFill>
                        <a:schemeClr val="bg2"/>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tc>
                  <a:txBody>
                    <a:bodyPr/>
                    <a:lstStyle/>
                    <a:p>
                      <a:pPr algn="r" fontAlgn="b"/>
                      <a:r>
                        <a:rPr lang="en-US" sz="1400" b="1" i="1" u="none" strike="noStrike" dirty="0">
                          <a:solidFill>
                            <a:srgbClr val="000000"/>
                          </a:solidFill>
                          <a:effectLst/>
                          <a:latin typeface="+mj-lt"/>
                        </a:rPr>
                        <a:t>9.5%</a:t>
                      </a:r>
                    </a:p>
                  </a:txBody>
                  <a:tcPr marL="9525" marR="9525" marT="9525" marB="0" anchor="ctr">
                    <a:lnL w="12700" cap="flat" cmpd="sng" algn="ctr">
                      <a:solidFill>
                        <a:schemeClr val="bg2"/>
                      </a:solidFill>
                      <a:prstDash val="solid"/>
                      <a:round/>
                      <a:headEnd type="none" w="med" len="med"/>
                      <a:tailEnd type="none" w="med" len="med"/>
                    </a:lnL>
                    <a:lnR w="28575"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tc>
                  <a:txBody>
                    <a:bodyPr/>
                    <a:lstStyle/>
                    <a:p>
                      <a:pPr algn="ctr" fontAlgn="b"/>
                      <a:r>
                        <a:rPr lang="en-US" sz="1400" b="1" i="0" u="none" strike="noStrike" dirty="0">
                          <a:solidFill>
                            <a:srgbClr val="000000"/>
                          </a:solidFill>
                          <a:effectLst/>
                          <a:latin typeface="+mj-lt"/>
                        </a:rPr>
                        <a:t> </a:t>
                      </a:r>
                    </a:p>
                  </a:txBody>
                  <a:tcPr marL="9525" marR="9525" marT="9525" marB="0" anchor="ctr">
                    <a:lnL w="12700" cmpd="sng">
                      <a:noFill/>
                    </a:lnL>
                    <a:lnR w="12700" cap="flat" cmpd="sng" algn="ctr">
                      <a:solidFill>
                        <a:schemeClr val="bg2"/>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02"/>
                  </a:ext>
                </a:extLst>
              </a:tr>
              <a:tr h="354869">
                <a:tc>
                  <a:txBody>
                    <a:bodyPr/>
                    <a:lstStyle/>
                    <a:p>
                      <a:pPr marL="0" marR="0">
                        <a:spcBef>
                          <a:spcPts val="0"/>
                        </a:spcBef>
                        <a:spcAft>
                          <a:spcPts val="0"/>
                        </a:spcAft>
                      </a:pPr>
                      <a:r>
                        <a:rPr lang="en-US" sz="1400" b="1" i="1" dirty="0">
                          <a:solidFill>
                            <a:schemeClr val="bg2"/>
                          </a:solidFill>
                          <a:latin typeface="+mn-lt"/>
                          <a:ea typeface="Times New Roman"/>
                          <a:cs typeface="Times New Roman"/>
                        </a:rPr>
                        <a:t>        Chronic Dialysis</a:t>
                      </a:r>
                      <a:endParaRPr lang="en-US" sz="1400" b="1" dirty="0">
                        <a:solidFill>
                          <a:schemeClr val="bg2"/>
                        </a:solidFill>
                        <a:latin typeface="+mn-lt"/>
                        <a:ea typeface="Times New Roman"/>
                        <a:cs typeface="Times New Roman"/>
                      </a:endParaRPr>
                    </a:p>
                  </a:txBody>
                  <a:tcPr marL="68580" marR="6858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tc>
                  <a:txBody>
                    <a:bodyPr/>
                    <a:lstStyle/>
                    <a:p>
                      <a:pPr algn="r" fontAlgn="b"/>
                      <a:r>
                        <a:rPr lang="en-US" sz="1400" b="1" i="1" u="none" strike="noStrike" dirty="0">
                          <a:solidFill>
                            <a:srgbClr val="000000"/>
                          </a:solidFill>
                          <a:effectLst/>
                          <a:latin typeface="+mj-lt"/>
                        </a:rPr>
                        <a:t>3.8%</a:t>
                      </a:r>
                    </a:p>
                  </a:txBody>
                  <a:tcPr marL="9525" marR="9525" marT="9525" marB="0" anchor="ctr">
                    <a:lnL w="12700" cap="flat" cmpd="sng" algn="ctr">
                      <a:solidFill>
                        <a:schemeClr val="bg2"/>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r" fontAlgn="b"/>
                      <a:r>
                        <a:rPr lang="en-US" sz="1400" b="1" i="1" u="none" strike="noStrike" dirty="0">
                          <a:solidFill>
                            <a:srgbClr val="000000"/>
                          </a:solidFill>
                          <a:effectLst/>
                          <a:latin typeface="+mj-lt"/>
                        </a:rPr>
                        <a:t> </a:t>
                      </a:r>
                    </a:p>
                  </a:txBody>
                  <a:tcPr marL="9525" marR="9525" marT="9525" marB="0" anchor="ctr">
                    <a:lnL w="12700" cmpd="sng">
                      <a:noFill/>
                    </a:lnL>
                    <a:lnR w="12700" cap="flat" cmpd="sng" algn="ctr">
                      <a:solidFill>
                        <a:schemeClr val="bg2"/>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tc>
                  <a:txBody>
                    <a:bodyPr/>
                    <a:lstStyle/>
                    <a:p>
                      <a:pPr algn="r" fontAlgn="b"/>
                      <a:r>
                        <a:rPr lang="en-US" sz="1400" b="1" i="1" u="none" strike="noStrike" dirty="0">
                          <a:solidFill>
                            <a:srgbClr val="000000"/>
                          </a:solidFill>
                          <a:effectLst/>
                          <a:latin typeface="+mj-lt"/>
                        </a:rPr>
                        <a:t>3.4%</a:t>
                      </a:r>
                    </a:p>
                  </a:txBody>
                  <a:tcPr marL="9525" marR="9525" marT="9525" marB="0" anchor="ctr">
                    <a:lnL w="12700" cap="flat" cmpd="sng" algn="ctr">
                      <a:solidFill>
                        <a:schemeClr val="bg2"/>
                      </a:solidFill>
                      <a:prstDash val="solid"/>
                      <a:round/>
                      <a:headEnd type="none" w="med" len="med"/>
                      <a:tailEnd type="none" w="med" len="med"/>
                    </a:lnL>
                    <a:lnR w="28575"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tc>
                  <a:txBody>
                    <a:bodyPr/>
                    <a:lstStyle/>
                    <a:p>
                      <a:pPr algn="ctr" fontAlgn="b"/>
                      <a:r>
                        <a:rPr lang="en-US" sz="1400" b="1" i="0" u="none" strike="noStrike" dirty="0">
                          <a:solidFill>
                            <a:srgbClr val="000000"/>
                          </a:solidFill>
                          <a:effectLst/>
                          <a:latin typeface="+mj-lt"/>
                        </a:rPr>
                        <a:t> </a:t>
                      </a:r>
                    </a:p>
                  </a:txBody>
                  <a:tcPr marL="9525" marR="9525" marT="9525" marB="0" anchor="ctr">
                    <a:lnL w="12700" cmpd="sng">
                      <a:noFill/>
                    </a:lnL>
                    <a:lnR w="12700" cap="flat" cmpd="sng" algn="ctr">
                      <a:solidFill>
                        <a:schemeClr val="bg2"/>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03"/>
                  </a:ext>
                </a:extLst>
              </a:tr>
              <a:tr h="354869">
                <a:tc>
                  <a:txBody>
                    <a:bodyPr/>
                    <a:lstStyle/>
                    <a:p>
                      <a:pPr marL="0" marR="0">
                        <a:spcBef>
                          <a:spcPts val="0"/>
                        </a:spcBef>
                        <a:spcAft>
                          <a:spcPts val="0"/>
                        </a:spcAft>
                      </a:pPr>
                      <a:r>
                        <a:rPr lang="en-US" sz="1400" b="1" i="1" dirty="0">
                          <a:solidFill>
                            <a:schemeClr val="bg2"/>
                          </a:solidFill>
                          <a:latin typeface="+mn-lt"/>
                          <a:ea typeface="Times New Roman"/>
                          <a:cs typeface="Times New Roman"/>
                        </a:rPr>
                        <a:t>        Renal Transplant</a:t>
                      </a:r>
                      <a:endParaRPr lang="en-US" sz="1400" b="1" dirty="0">
                        <a:solidFill>
                          <a:schemeClr val="bg2"/>
                        </a:solidFill>
                        <a:latin typeface="+mn-lt"/>
                        <a:ea typeface="Times New Roman"/>
                        <a:cs typeface="Times New Roman"/>
                      </a:endParaRPr>
                    </a:p>
                  </a:txBody>
                  <a:tcPr marL="68580" marR="6858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tc>
                  <a:txBody>
                    <a:bodyPr/>
                    <a:lstStyle/>
                    <a:p>
                      <a:pPr algn="r" fontAlgn="b"/>
                      <a:r>
                        <a:rPr lang="en-US" sz="1400" b="1" i="1" u="none" strike="noStrike" dirty="0">
                          <a:solidFill>
                            <a:srgbClr val="000000"/>
                          </a:solidFill>
                          <a:effectLst/>
                          <a:latin typeface="+mj-lt"/>
                        </a:rPr>
                        <a:t>0.2%</a:t>
                      </a:r>
                    </a:p>
                  </a:txBody>
                  <a:tcPr marL="9525" marR="9525" marT="9525" marB="0" anchor="ctr">
                    <a:lnL w="12700" cap="flat" cmpd="sng" algn="ctr">
                      <a:solidFill>
                        <a:schemeClr val="bg2"/>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r" fontAlgn="b"/>
                      <a:r>
                        <a:rPr lang="en-US" sz="1400" b="1" i="1" u="none" strike="noStrike" dirty="0">
                          <a:solidFill>
                            <a:srgbClr val="000000"/>
                          </a:solidFill>
                          <a:effectLst/>
                          <a:latin typeface="+mj-lt"/>
                        </a:rPr>
                        <a:t> </a:t>
                      </a:r>
                    </a:p>
                  </a:txBody>
                  <a:tcPr marL="9525" marR="9525" marT="9525" marB="0" anchor="ctr">
                    <a:lnL w="12700" cmpd="sng">
                      <a:noFill/>
                    </a:lnL>
                    <a:lnR w="12700" cap="flat" cmpd="sng" algn="ctr">
                      <a:solidFill>
                        <a:schemeClr val="bg2"/>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tc>
                  <a:txBody>
                    <a:bodyPr/>
                    <a:lstStyle/>
                    <a:p>
                      <a:pPr algn="r" fontAlgn="b"/>
                      <a:r>
                        <a:rPr lang="en-US" sz="1400" b="1" i="1" u="none" strike="noStrike" dirty="0">
                          <a:solidFill>
                            <a:srgbClr val="000000"/>
                          </a:solidFill>
                          <a:effectLst/>
                          <a:latin typeface="+mj-lt"/>
                        </a:rPr>
                        <a:t>0.8%</a:t>
                      </a:r>
                    </a:p>
                  </a:txBody>
                  <a:tcPr marL="9525" marR="9525" marT="9525" marB="0" anchor="ctr">
                    <a:lnL w="12700" cap="flat" cmpd="sng" algn="ctr">
                      <a:solidFill>
                        <a:schemeClr val="bg2"/>
                      </a:solidFill>
                      <a:prstDash val="solid"/>
                      <a:round/>
                      <a:headEnd type="none" w="med" len="med"/>
                      <a:tailEnd type="none" w="med" len="med"/>
                    </a:lnL>
                    <a:lnR w="28575"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tc>
                  <a:txBody>
                    <a:bodyPr/>
                    <a:lstStyle/>
                    <a:p>
                      <a:pPr algn="ctr" fontAlgn="b"/>
                      <a:r>
                        <a:rPr lang="en-US" sz="1400" b="1" i="0" u="none" strike="noStrike" dirty="0">
                          <a:solidFill>
                            <a:srgbClr val="000000"/>
                          </a:solidFill>
                          <a:effectLst/>
                          <a:latin typeface="+mj-lt"/>
                        </a:rPr>
                        <a:t> </a:t>
                      </a:r>
                    </a:p>
                  </a:txBody>
                  <a:tcPr marL="9525" marR="9525" marT="9525" marB="0" anchor="ctr">
                    <a:lnL w="12700" cmpd="sng">
                      <a:noFill/>
                    </a:lnL>
                    <a:lnR w="12700" cap="flat" cmpd="sng" algn="ctr">
                      <a:solidFill>
                        <a:schemeClr val="bg2"/>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04"/>
                  </a:ext>
                </a:extLst>
              </a:tr>
              <a:tr h="426492">
                <a:tc>
                  <a:txBody>
                    <a:bodyPr/>
                    <a:lstStyle/>
                    <a:p>
                      <a:pPr marL="0" marR="0">
                        <a:spcBef>
                          <a:spcPts val="0"/>
                        </a:spcBef>
                        <a:spcAft>
                          <a:spcPts val="0"/>
                        </a:spcAft>
                      </a:pPr>
                      <a:r>
                        <a:rPr lang="en-US" sz="1400" b="1" dirty="0">
                          <a:solidFill>
                            <a:schemeClr val="bg2"/>
                          </a:solidFill>
                          <a:latin typeface="+mn-lt"/>
                          <a:ea typeface="Times New Roman"/>
                          <a:cs typeface="Times New Roman"/>
                        </a:rPr>
                        <a:t>Diabetes</a:t>
                      </a:r>
                      <a:endParaRPr lang="en-US" sz="1400" dirty="0">
                        <a:solidFill>
                          <a:schemeClr val="bg2"/>
                        </a:solidFill>
                        <a:latin typeface="+mn-lt"/>
                        <a:ea typeface="Times New Roman"/>
                        <a:cs typeface="Times New Roman"/>
                      </a:endParaRPr>
                    </a:p>
                  </a:txBody>
                  <a:tcPr marL="68580" marR="6858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tc>
                  <a:txBody>
                    <a:bodyPr/>
                    <a:lstStyle/>
                    <a:p>
                      <a:pPr algn="ctr" fontAlgn="b"/>
                      <a:r>
                        <a:rPr lang="en-US" sz="1400" b="1" i="0" u="none" strike="noStrike" dirty="0">
                          <a:solidFill>
                            <a:srgbClr val="000000"/>
                          </a:solidFill>
                          <a:effectLst/>
                          <a:latin typeface="+mj-lt"/>
                        </a:rPr>
                        <a:t>17.1%</a:t>
                      </a:r>
                    </a:p>
                  </a:txBody>
                  <a:tcPr marL="9525" marR="9525" marT="9525" marB="0" anchor="ctr">
                    <a:lnL w="12700" cap="flat" cmpd="sng" algn="ctr">
                      <a:solidFill>
                        <a:schemeClr val="bg2"/>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fontAlgn="b"/>
                      <a:r>
                        <a:rPr lang="en-US" sz="1400" b="1" i="0" u="none" strike="noStrike" dirty="0">
                          <a:solidFill>
                            <a:srgbClr val="000000"/>
                          </a:solidFill>
                          <a:effectLst/>
                          <a:latin typeface="+mj-lt"/>
                        </a:rPr>
                        <a:t>(N=502)</a:t>
                      </a:r>
                    </a:p>
                  </a:txBody>
                  <a:tcPr marL="9525" marR="9525" marT="9525" marB="0" anchor="ctr">
                    <a:lnL w="12700" cmpd="sng">
                      <a:noFill/>
                    </a:lnL>
                    <a:lnR w="12700" cap="flat" cmpd="sng" algn="ctr">
                      <a:solidFill>
                        <a:schemeClr val="bg2"/>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tc>
                  <a:txBody>
                    <a:bodyPr/>
                    <a:lstStyle/>
                    <a:p>
                      <a:pPr algn="ctr" fontAlgn="b"/>
                      <a:r>
                        <a:rPr lang="en-US" sz="1400" b="1" i="0" u="none" strike="noStrike" dirty="0">
                          <a:solidFill>
                            <a:srgbClr val="000000"/>
                          </a:solidFill>
                          <a:effectLst/>
                          <a:latin typeface="+mj-lt"/>
                        </a:rPr>
                        <a:t>26.5%</a:t>
                      </a:r>
                    </a:p>
                  </a:txBody>
                  <a:tcPr marL="9525" marR="9525" marT="9525" marB="0" anchor="ctr">
                    <a:lnL w="12700" cap="flat" cmpd="sng" algn="ctr">
                      <a:solidFill>
                        <a:schemeClr val="bg2"/>
                      </a:solidFill>
                      <a:prstDash val="solid"/>
                      <a:round/>
                      <a:headEnd type="none" w="med" len="med"/>
                      <a:tailEnd type="none" w="med" len="med"/>
                    </a:lnL>
                    <a:lnR w="28575"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tc>
                  <a:txBody>
                    <a:bodyPr/>
                    <a:lstStyle/>
                    <a:p>
                      <a:pPr algn="ctr" fontAlgn="b"/>
                      <a:r>
                        <a:rPr lang="en-US" sz="1400" b="1" i="0" u="none" strike="noStrike" dirty="0">
                          <a:solidFill>
                            <a:srgbClr val="000000"/>
                          </a:solidFill>
                          <a:effectLst/>
                          <a:latin typeface="+mj-lt"/>
                        </a:rPr>
                        <a:t>(N=264)</a:t>
                      </a:r>
                    </a:p>
                  </a:txBody>
                  <a:tcPr marL="9525" marR="9525" marT="9525" marB="0" anchor="ctr">
                    <a:lnL w="12700" cmpd="sng">
                      <a:noFill/>
                    </a:lnL>
                    <a:lnR w="12700" cap="flat" cmpd="sng" algn="ctr">
                      <a:solidFill>
                        <a:schemeClr val="bg2"/>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05"/>
                  </a:ext>
                </a:extLst>
              </a:tr>
              <a:tr h="426492">
                <a:tc>
                  <a:txBody>
                    <a:bodyPr/>
                    <a:lstStyle/>
                    <a:p>
                      <a:pPr marL="0" marR="0">
                        <a:spcBef>
                          <a:spcPts val="0"/>
                        </a:spcBef>
                        <a:spcAft>
                          <a:spcPts val="0"/>
                        </a:spcAft>
                      </a:pPr>
                      <a:r>
                        <a:rPr lang="en-US" sz="1400" b="1" kern="1200" dirty="0" smtClean="0">
                          <a:solidFill>
                            <a:schemeClr val="bg2"/>
                          </a:solidFill>
                          <a:effectLst/>
                          <a:latin typeface="+mn-lt"/>
                          <a:ea typeface="+mn-ea"/>
                          <a:cs typeface="+mn-cs"/>
                        </a:rPr>
                        <a:t>Cardiac Allograft</a:t>
                      </a:r>
                      <a:r>
                        <a:rPr lang="en-US" sz="1400" b="1" dirty="0" smtClean="0">
                          <a:solidFill>
                            <a:schemeClr val="bg2"/>
                          </a:solidFill>
                          <a:latin typeface="+mn-lt"/>
                          <a:ea typeface="Times New Roman"/>
                          <a:cs typeface="Times New Roman"/>
                        </a:rPr>
                        <a:t> </a:t>
                      </a:r>
                      <a:r>
                        <a:rPr lang="en-US" sz="1400" b="1" dirty="0">
                          <a:solidFill>
                            <a:schemeClr val="bg2"/>
                          </a:solidFill>
                          <a:latin typeface="+mn-lt"/>
                          <a:ea typeface="Times New Roman"/>
                          <a:cs typeface="Times New Roman"/>
                        </a:rPr>
                        <a:t>Vasculopathy</a:t>
                      </a:r>
                    </a:p>
                  </a:txBody>
                  <a:tcPr marL="68580" marR="6858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tc>
                  <a:txBody>
                    <a:bodyPr/>
                    <a:lstStyle/>
                    <a:p>
                      <a:pPr algn="ctr" fontAlgn="b"/>
                      <a:r>
                        <a:rPr lang="en-US" sz="1400" b="1" i="0" u="none" strike="noStrike" dirty="0">
                          <a:solidFill>
                            <a:srgbClr val="000000"/>
                          </a:solidFill>
                          <a:effectLst/>
                          <a:latin typeface="+mj-lt"/>
                        </a:rPr>
                        <a:t>2.5%</a:t>
                      </a:r>
                    </a:p>
                  </a:txBody>
                  <a:tcPr marL="9525" marR="9525" marT="9525" marB="0" anchor="ctr">
                    <a:lnL w="12700" cap="flat" cmpd="sng" algn="ctr">
                      <a:solidFill>
                        <a:schemeClr val="bg2"/>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fontAlgn="b"/>
                      <a:r>
                        <a:rPr lang="en-US" sz="1400" b="1" i="0" u="none" strike="noStrike" dirty="0">
                          <a:solidFill>
                            <a:srgbClr val="000000"/>
                          </a:solidFill>
                          <a:effectLst/>
                          <a:latin typeface="+mj-lt"/>
                        </a:rPr>
                        <a:t>(N=396)</a:t>
                      </a:r>
                    </a:p>
                  </a:txBody>
                  <a:tcPr marL="9525" marR="9525" marT="9525" marB="0" anchor="ctr">
                    <a:lnL w="12700" cmpd="sng">
                      <a:noFill/>
                    </a:lnL>
                    <a:lnR w="12700" cap="flat" cmpd="sng" algn="ctr">
                      <a:solidFill>
                        <a:schemeClr val="bg2"/>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tc>
                  <a:txBody>
                    <a:bodyPr/>
                    <a:lstStyle/>
                    <a:p>
                      <a:pPr algn="ctr" fontAlgn="b"/>
                      <a:r>
                        <a:rPr lang="en-US" sz="1400" b="1" i="0" u="none" strike="noStrike" dirty="0">
                          <a:solidFill>
                            <a:srgbClr val="000000"/>
                          </a:solidFill>
                          <a:effectLst/>
                          <a:latin typeface="+mj-lt"/>
                        </a:rPr>
                        <a:t>6.9%</a:t>
                      </a:r>
                    </a:p>
                  </a:txBody>
                  <a:tcPr marL="9525" marR="9525" marT="9525" marB="0" anchor="ctr">
                    <a:lnL w="12700" cap="flat" cmpd="sng" algn="ctr">
                      <a:solidFill>
                        <a:schemeClr val="bg2"/>
                      </a:solidFill>
                      <a:prstDash val="solid"/>
                      <a:round/>
                      <a:headEnd type="none" w="med" len="med"/>
                      <a:tailEnd type="none" w="med" len="med"/>
                    </a:lnL>
                    <a:lnR w="28575"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tc>
                  <a:txBody>
                    <a:bodyPr/>
                    <a:lstStyle/>
                    <a:p>
                      <a:pPr algn="ctr" fontAlgn="b"/>
                      <a:r>
                        <a:rPr lang="en-US" sz="1400" b="1" i="0" u="none" strike="noStrike" dirty="0">
                          <a:solidFill>
                            <a:srgbClr val="000000"/>
                          </a:solidFill>
                          <a:effectLst/>
                          <a:latin typeface="+mj-lt"/>
                        </a:rPr>
                        <a:t>(N=131)</a:t>
                      </a:r>
                    </a:p>
                  </a:txBody>
                  <a:tcPr marL="9525" marR="9525" marT="9525" marB="0" anchor="ctr">
                    <a:lnL w="12700" cmpd="sng">
                      <a:noFill/>
                    </a:lnL>
                    <a:lnR w="12700" cap="flat" cmpd="sng" algn="ctr">
                      <a:solidFill>
                        <a:schemeClr val="bg2"/>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06"/>
                  </a:ext>
                </a:extLst>
              </a:tr>
              <a:tr h="426492">
                <a:tc>
                  <a:txBody>
                    <a:bodyPr/>
                    <a:lstStyle/>
                    <a:p>
                      <a:pPr marL="0" marR="0">
                        <a:spcBef>
                          <a:spcPts val="0"/>
                        </a:spcBef>
                        <a:spcAft>
                          <a:spcPts val="0"/>
                        </a:spcAft>
                      </a:pPr>
                      <a:r>
                        <a:rPr lang="en-US" sz="1400" b="1" dirty="0">
                          <a:solidFill>
                            <a:schemeClr val="bg2"/>
                          </a:solidFill>
                          <a:latin typeface="+mn-lt"/>
                          <a:ea typeface="Times New Roman"/>
                          <a:cs typeface="Times New Roman"/>
                        </a:rPr>
                        <a:t>Bronchiolitis Obliterans Syndrome</a:t>
                      </a:r>
                    </a:p>
                  </a:txBody>
                  <a:tcPr marL="68580" marR="6858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mpd="sng">
                      <a:noFill/>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400" b="1" i="0" u="none" strike="noStrike" dirty="0">
                          <a:solidFill>
                            <a:srgbClr val="000000"/>
                          </a:solidFill>
                          <a:effectLst/>
                          <a:latin typeface="+mj-lt"/>
                        </a:rPr>
                        <a:t>7.1%</a:t>
                      </a:r>
                    </a:p>
                  </a:txBody>
                  <a:tcPr marL="9525" marR="9525" marT="9525" marB="0" anchor="ctr">
                    <a:lnL w="12700" cap="flat" cmpd="sng" algn="ctr">
                      <a:solidFill>
                        <a:schemeClr val="bg2"/>
                      </a:solidFill>
                      <a:prstDash val="solid"/>
                      <a:round/>
                      <a:headEnd type="none" w="med" len="med"/>
                      <a:tailEnd type="none" w="med" len="med"/>
                    </a:lnL>
                    <a:lnR w="12700" cmpd="sng">
                      <a:noFill/>
                    </a:lnR>
                    <a:lnT w="12700" cmpd="sng">
                      <a:noFill/>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400" b="1" i="0" u="none" strike="noStrike" dirty="0">
                          <a:solidFill>
                            <a:srgbClr val="000000"/>
                          </a:solidFill>
                          <a:effectLst/>
                          <a:latin typeface="+mj-lt"/>
                        </a:rPr>
                        <a:t>(N=464)</a:t>
                      </a:r>
                    </a:p>
                  </a:txBody>
                  <a:tcPr marL="9525" marR="9525" marT="9525" marB="0" anchor="ctr">
                    <a:lnL w="12700" cmpd="sng">
                      <a:noFill/>
                    </a:lnL>
                    <a:lnR w="12700" cap="flat" cmpd="sng" algn="ctr">
                      <a:solidFill>
                        <a:schemeClr val="bg2"/>
                      </a:solidFill>
                      <a:prstDash val="solid"/>
                      <a:round/>
                      <a:headEnd type="none" w="med" len="med"/>
                      <a:tailEnd type="none" w="med" len="med"/>
                    </a:lnR>
                    <a:lnT w="12700" cmpd="sng">
                      <a:noFill/>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400" b="1" i="0" u="none" strike="noStrike" dirty="0">
                          <a:solidFill>
                            <a:srgbClr val="000000"/>
                          </a:solidFill>
                          <a:effectLst/>
                          <a:latin typeface="+mj-lt"/>
                        </a:rPr>
                        <a:t>31.1%</a:t>
                      </a:r>
                    </a:p>
                  </a:txBody>
                  <a:tcPr marL="9525" marR="9525" marT="9525" marB="0" anchor="ctr">
                    <a:lnL w="12700" cap="flat" cmpd="sng" algn="ctr">
                      <a:solidFill>
                        <a:schemeClr val="bg2"/>
                      </a:solidFill>
                      <a:prstDash val="solid"/>
                      <a:round/>
                      <a:headEnd type="none" w="med" len="med"/>
                      <a:tailEnd type="none" w="med" len="med"/>
                    </a:lnL>
                    <a:lnR w="28575" cap="flat" cmpd="sng" algn="ctr">
                      <a:noFill/>
                      <a:prstDash val="solid"/>
                      <a:round/>
                      <a:headEnd type="none" w="med" len="med"/>
                      <a:tailEnd type="none" w="med" len="med"/>
                    </a:lnR>
                    <a:lnT w="12700" cmpd="sng">
                      <a:noFill/>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400" b="1" i="0" u="none" strike="noStrike" dirty="0">
                          <a:solidFill>
                            <a:srgbClr val="000000"/>
                          </a:solidFill>
                          <a:effectLst/>
                          <a:latin typeface="+mj-lt"/>
                        </a:rPr>
                        <a:t>(N=219)</a:t>
                      </a:r>
                    </a:p>
                  </a:txBody>
                  <a:tcPr marL="9525" marR="9525" marT="9525" marB="0" anchor="ctr">
                    <a:lnL w="12700" cmpd="sng">
                      <a:noFill/>
                    </a:lnL>
                    <a:lnR w="12700" cap="flat" cmpd="sng" algn="ctr">
                      <a:solidFill>
                        <a:schemeClr val="bg2"/>
                      </a:solidFill>
                      <a:prstDash val="solid"/>
                      <a:round/>
                      <a:headEnd type="none" w="med" len="med"/>
                      <a:tailEnd type="none" w="med" len="med"/>
                    </a:lnR>
                    <a:lnT w="12700" cmpd="sng">
                      <a:noFill/>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7"/>
                  </a:ext>
                </a:extLst>
              </a:tr>
            </a:tbl>
          </a:graphicData>
        </a:graphic>
      </p:graphicFrame>
      <p:grpSp>
        <p:nvGrpSpPr>
          <p:cNvPr id="11" name="Group 10"/>
          <p:cNvGrpSpPr/>
          <p:nvPr/>
        </p:nvGrpSpPr>
        <p:grpSpPr>
          <a:xfrm>
            <a:off x="2" y="6146792"/>
            <a:ext cx="4715932" cy="711201"/>
            <a:chOff x="2" y="6146792"/>
            <a:chExt cx="4715932" cy="711201"/>
          </a:xfrm>
        </p:grpSpPr>
        <p:grpSp>
          <p:nvGrpSpPr>
            <p:cNvPr id="15" name="Group 14"/>
            <p:cNvGrpSpPr/>
            <p:nvPr/>
          </p:nvGrpSpPr>
          <p:grpSpPr>
            <a:xfrm>
              <a:off x="2" y="6146792"/>
              <a:ext cx="4715932" cy="711201"/>
              <a:chOff x="1" y="6067776"/>
              <a:chExt cx="4952999" cy="790224"/>
            </a:xfrm>
          </p:grpSpPr>
          <p:pic>
            <p:nvPicPr>
              <p:cNvPr id="17" name="Picture 16"/>
              <p:cNvPicPr>
                <a:picLocks noChangeAspect="1"/>
              </p:cNvPicPr>
              <p:nvPr/>
            </p:nvPicPr>
            <p:blipFill>
              <a:blip r:embed="rId3" cstate="print"/>
              <a:stretch>
                <a:fillRect/>
              </a:stretch>
            </p:blipFill>
            <p:spPr>
              <a:xfrm>
                <a:off x="1" y="6172200"/>
                <a:ext cx="4952999" cy="685800"/>
              </a:xfrm>
              <a:prstGeom prst="rect">
                <a:avLst/>
              </a:prstGeom>
              <a:ln>
                <a:solidFill>
                  <a:schemeClr val="bg2"/>
                </a:solidFill>
              </a:ln>
            </p:spPr>
          </p:pic>
          <p:sp>
            <p:nvSpPr>
              <p:cNvPr id="19" name="logo_year"/>
              <p:cNvSpPr txBox="1"/>
              <p:nvPr/>
            </p:nvSpPr>
            <p:spPr>
              <a:xfrm>
                <a:off x="2971800" y="6067776"/>
                <a:ext cx="1885813" cy="461665"/>
              </a:xfrm>
              <a:prstGeom prst="rect">
                <a:avLst/>
              </a:prstGeom>
              <a:noFill/>
              <a:ln>
                <a:noFill/>
              </a:ln>
            </p:spPr>
            <p:txBody>
              <a:bodyPr wrap="square" rtlCol="0">
                <a:spAutoFit/>
              </a:bodyPr>
              <a:lstStyle/>
              <a:p>
                <a:pPr algn="ctr"/>
                <a:r>
                  <a:rPr lang="en-US" sz="2100" b="1" dirty="0" smtClean="0">
                    <a:solidFill>
                      <a:schemeClr val="bg1"/>
                    </a:solidFill>
                    <a:latin typeface="Arial"/>
                    <a:cs typeface="Arial"/>
                  </a:rPr>
                  <a:t>2018</a:t>
                </a:r>
                <a:endParaRPr lang="en-US" sz="2100" b="1" dirty="0">
                  <a:solidFill>
                    <a:schemeClr val="bg1"/>
                  </a:solidFill>
                  <a:latin typeface="Arial"/>
                  <a:cs typeface="Arial"/>
                </a:endParaRPr>
              </a:p>
            </p:txBody>
          </p:sp>
        </p:grpSp>
        <p:sp>
          <p:nvSpPr>
            <p:cNvPr id="16" name="logo_citation"/>
            <p:cNvSpPr txBox="1"/>
            <p:nvPr/>
          </p:nvSpPr>
          <p:spPr>
            <a:xfrm>
              <a:off x="2766436" y="6605562"/>
              <a:ext cx="1938528" cy="230832"/>
            </a:xfrm>
            <a:prstGeom prst="rect">
              <a:avLst/>
            </a:prstGeom>
            <a:noFill/>
            <a:ln>
              <a:solidFill>
                <a:srgbClr val="FFFFFF"/>
              </a:solidFill>
            </a:ln>
          </p:spPr>
          <p:txBody>
            <a:bodyPr wrap="square" lIns="27432" tIns="45720" rIns="0" rtlCol="0" anchor="ctr" anchorCtr="0">
              <a:spAutoFit/>
            </a:bodyPr>
            <a:lstStyle/>
            <a:p>
              <a:r>
                <a:rPr lang="en-US" sz="900" b="1" dirty="0" smtClean="0">
                  <a:solidFill>
                    <a:schemeClr val="bg1"/>
                  </a:solidFill>
                  <a:latin typeface="Arial"/>
                  <a:cs typeface="Arial"/>
                </a:rPr>
                <a:t>JHLT. 2018 Oct; 37(10): 1155-1206</a:t>
              </a:r>
              <a:endParaRPr lang="en-US" sz="900" b="1" dirty="0">
                <a:solidFill>
                  <a:schemeClr val="bg1"/>
                </a:solidFill>
                <a:latin typeface="Arial"/>
                <a:cs typeface="Arial"/>
              </a:endParaRPr>
            </a:p>
          </p:txBody>
        </p:sp>
      </p:grpSp>
      <p:sp>
        <p:nvSpPr>
          <p:cNvPr id="20" name="TextBox 19"/>
          <p:cNvSpPr txBox="1"/>
          <p:nvPr/>
        </p:nvSpPr>
        <p:spPr>
          <a:xfrm>
            <a:off x="4876800" y="6009941"/>
            <a:ext cx="4114800" cy="461665"/>
          </a:xfrm>
          <a:prstGeom prst="rect">
            <a:avLst/>
          </a:prstGeom>
          <a:noFill/>
        </p:spPr>
        <p:txBody>
          <a:bodyPr wrap="square" rtlCol="0">
            <a:spAutoFit/>
          </a:bodyPr>
          <a:lstStyle/>
          <a:p>
            <a:r>
              <a:rPr lang="en-US" sz="1200" b="1" dirty="0" smtClean="0">
                <a:solidFill>
                  <a:srgbClr val="002060"/>
                </a:solidFill>
              </a:rPr>
              <a:t>* </a:t>
            </a:r>
            <a:r>
              <a:rPr lang="en-US" sz="1200" b="1" dirty="0">
                <a:solidFill>
                  <a:srgbClr val="002060"/>
                </a:solidFill>
              </a:rPr>
              <a:t>Severe renal dysfunction = Creatinine &gt; 2.5 mg/dl (221 μmol/L), dialysis or renal </a:t>
            </a:r>
            <a:r>
              <a:rPr lang="en-US" sz="1200" b="1" dirty="0" smtClean="0">
                <a:solidFill>
                  <a:srgbClr val="002060"/>
                </a:solidFill>
              </a:rPr>
              <a:t>transplant</a:t>
            </a:r>
            <a:endParaRPr lang="en-US" sz="1200" b="1" dirty="0">
              <a:solidFill>
                <a:srgbClr val="002060"/>
              </a:solidFill>
            </a:endParaRPr>
          </a:p>
        </p:txBody>
      </p:sp>
    </p:spTree>
    <p:extLst>
      <p:ext uri="{BB962C8B-B14F-4D97-AF65-F5344CB8AC3E}">
        <p14:creationId xmlns:p14="http://schemas.microsoft.com/office/powerpoint/2010/main" val="373853212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 y="2130425"/>
            <a:ext cx="8839200" cy="1470025"/>
          </a:xfrm>
        </p:spPr>
        <p:txBody>
          <a:bodyPr/>
          <a:lstStyle/>
          <a:p>
            <a:r>
              <a:rPr lang="en-US" dirty="0" smtClean="0">
                <a:solidFill>
                  <a:srgbClr val="002060"/>
                </a:solidFill>
              </a:rPr>
              <a:t>Donor and Recipient Characteristics</a:t>
            </a:r>
            <a:endParaRPr lang="en-US" dirty="0">
              <a:solidFill>
                <a:srgbClr val="002060"/>
              </a:solidFill>
            </a:endParaRPr>
          </a:p>
        </p:txBody>
      </p:sp>
      <p:grpSp>
        <p:nvGrpSpPr>
          <p:cNvPr id="9" name="Group 8"/>
          <p:cNvGrpSpPr/>
          <p:nvPr/>
        </p:nvGrpSpPr>
        <p:grpSpPr>
          <a:xfrm>
            <a:off x="2" y="6146792"/>
            <a:ext cx="4715932" cy="711201"/>
            <a:chOff x="2" y="6146792"/>
            <a:chExt cx="4715932" cy="711201"/>
          </a:xfrm>
        </p:grpSpPr>
        <p:grpSp>
          <p:nvGrpSpPr>
            <p:cNvPr id="11" name="Group 10"/>
            <p:cNvGrpSpPr/>
            <p:nvPr/>
          </p:nvGrpSpPr>
          <p:grpSpPr>
            <a:xfrm>
              <a:off x="2" y="6146792"/>
              <a:ext cx="4715932" cy="711201"/>
              <a:chOff x="1" y="6067776"/>
              <a:chExt cx="4952999" cy="790224"/>
            </a:xfrm>
          </p:grpSpPr>
          <p:pic>
            <p:nvPicPr>
              <p:cNvPr id="14" name="Picture 13"/>
              <p:cNvPicPr>
                <a:picLocks noChangeAspect="1"/>
              </p:cNvPicPr>
              <p:nvPr/>
            </p:nvPicPr>
            <p:blipFill>
              <a:blip r:embed="rId2" cstate="print"/>
              <a:stretch>
                <a:fillRect/>
              </a:stretch>
            </p:blipFill>
            <p:spPr>
              <a:xfrm>
                <a:off x="1" y="6172200"/>
                <a:ext cx="4952999" cy="685800"/>
              </a:xfrm>
              <a:prstGeom prst="rect">
                <a:avLst/>
              </a:prstGeom>
              <a:ln>
                <a:solidFill>
                  <a:schemeClr val="bg2"/>
                </a:solidFill>
              </a:ln>
            </p:spPr>
          </p:pic>
          <p:sp>
            <p:nvSpPr>
              <p:cNvPr id="15" name="logo_year"/>
              <p:cNvSpPr txBox="1"/>
              <p:nvPr/>
            </p:nvSpPr>
            <p:spPr>
              <a:xfrm>
                <a:off x="2971800" y="6067776"/>
                <a:ext cx="1885813" cy="461665"/>
              </a:xfrm>
              <a:prstGeom prst="rect">
                <a:avLst/>
              </a:prstGeom>
              <a:noFill/>
              <a:ln>
                <a:noFill/>
              </a:ln>
            </p:spPr>
            <p:txBody>
              <a:bodyPr wrap="square" rtlCol="0">
                <a:spAutoFit/>
              </a:bodyPr>
              <a:lstStyle/>
              <a:p>
                <a:pPr algn="ctr"/>
                <a:r>
                  <a:rPr lang="en-US" sz="2100" b="1" dirty="0" smtClean="0">
                    <a:solidFill>
                      <a:schemeClr val="bg1"/>
                    </a:solidFill>
                    <a:latin typeface="Arial"/>
                    <a:cs typeface="Arial"/>
                  </a:rPr>
                  <a:t>2018</a:t>
                </a:r>
                <a:endParaRPr lang="en-US" sz="2100" b="1" dirty="0">
                  <a:solidFill>
                    <a:schemeClr val="bg1"/>
                  </a:solidFill>
                  <a:latin typeface="Arial"/>
                  <a:cs typeface="Arial"/>
                </a:endParaRPr>
              </a:p>
            </p:txBody>
          </p:sp>
        </p:grpSp>
        <p:sp>
          <p:nvSpPr>
            <p:cNvPr id="13" name="logo_citation"/>
            <p:cNvSpPr txBox="1"/>
            <p:nvPr/>
          </p:nvSpPr>
          <p:spPr>
            <a:xfrm>
              <a:off x="2766436" y="6605562"/>
              <a:ext cx="1938528" cy="230832"/>
            </a:xfrm>
            <a:prstGeom prst="rect">
              <a:avLst/>
            </a:prstGeom>
            <a:noFill/>
            <a:ln>
              <a:solidFill>
                <a:srgbClr val="FFFFFF"/>
              </a:solidFill>
            </a:ln>
          </p:spPr>
          <p:txBody>
            <a:bodyPr wrap="square" lIns="27432" tIns="45720" rIns="0" rtlCol="0" anchor="ctr" anchorCtr="0">
              <a:spAutoFit/>
            </a:bodyPr>
            <a:lstStyle/>
            <a:p>
              <a:r>
                <a:rPr lang="en-US" sz="900" b="1" dirty="0" smtClean="0">
                  <a:solidFill>
                    <a:schemeClr val="bg1"/>
                  </a:solidFill>
                  <a:latin typeface="Arial"/>
                  <a:cs typeface="Arial"/>
                </a:rPr>
                <a:t>JHLT. 2018 Oct; 37(10): 1155-1206</a:t>
              </a:r>
              <a:endParaRPr lang="en-US" sz="900" b="1" dirty="0">
                <a:solidFill>
                  <a:schemeClr val="bg1"/>
                </a:solidFill>
                <a:latin typeface="Arial"/>
                <a:cs typeface="Arial"/>
              </a:endParaRPr>
            </a:p>
          </p:txBody>
        </p:sp>
      </p:grpSp>
    </p:spTree>
    <p:extLst>
      <p:ext uri="{BB962C8B-B14F-4D97-AF65-F5344CB8AC3E}">
        <p14:creationId xmlns:p14="http://schemas.microsoft.com/office/powerpoint/2010/main" val="3737999083"/>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nvPr>
        </p:nvGraphicFramePr>
        <p:xfrm>
          <a:off x="228600" y="1600200"/>
          <a:ext cx="8763000" cy="4724400"/>
        </p:xfrm>
        <a:graphic>
          <a:graphicData uri="http://schemas.openxmlformats.org/drawingml/2006/chart">
            <c:chart xmlns:c="http://schemas.openxmlformats.org/drawingml/2006/chart" xmlns:r="http://schemas.openxmlformats.org/officeDocument/2006/relationships" r:id="rId3"/>
          </a:graphicData>
        </a:graphic>
      </p:graphicFrame>
      <p:sp>
        <p:nvSpPr>
          <p:cNvPr id="9" name="Title 1"/>
          <p:cNvSpPr txBox="1">
            <a:spLocks/>
          </p:cNvSpPr>
          <p:nvPr/>
        </p:nvSpPr>
        <p:spPr bwMode="auto">
          <a:xfrm>
            <a:off x="0" y="239400"/>
            <a:ext cx="9144000" cy="12192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b="1">
                <a:solidFill>
                  <a:schemeClr val="tx1"/>
                </a:solidFill>
                <a:latin typeface="+mj-lt"/>
                <a:ea typeface="+mj-ea"/>
                <a:cs typeface="+mj-cs"/>
              </a:defRPr>
            </a:lvl1pPr>
            <a:lvl2pPr algn="ctr" rtl="0" eaLnBrk="1" fontAlgn="base" hangingPunct="1">
              <a:spcBef>
                <a:spcPct val="0"/>
              </a:spcBef>
              <a:spcAft>
                <a:spcPct val="0"/>
              </a:spcAft>
              <a:defRPr sz="4000" b="1">
                <a:solidFill>
                  <a:schemeClr val="tx2"/>
                </a:solidFill>
                <a:latin typeface="Arial" charset="0"/>
              </a:defRPr>
            </a:lvl2pPr>
            <a:lvl3pPr algn="ctr" rtl="0" eaLnBrk="1" fontAlgn="base" hangingPunct="1">
              <a:spcBef>
                <a:spcPct val="0"/>
              </a:spcBef>
              <a:spcAft>
                <a:spcPct val="0"/>
              </a:spcAft>
              <a:defRPr sz="4000" b="1">
                <a:solidFill>
                  <a:schemeClr val="tx2"/>
                </a:solidFill>
                <a:latin typeface="Arial" charset="0"/>
              </a:defRPr>
            </a:lvl3pPr>
            <a:lvl4pPr algn="ctr" rtl="0" eaLnBrk="1" fontAlgn="base" hangingPunct="1">
              <a:spcBef>
                <a:spcPct val="0"/>
              </a:spcBef>
              <a:spcAft>
                <a:spcPct val="0"/>
              </a:spcAft>
              <a:defRPr sz="4000" b="1">
                <a:solidFill>
                  <a:schemeClr val="tx2"/>
                </a:solidFill>
                <a:latin typeface="Arial" charset="0"/>
              </a:defRPr>
            </a:lvl4pPr>
            <a:lvl5pPr algn="ctr" rtl="0" eaLnBrk="1" fontAlgn="base" hangingPunct="1">
              <a:spcBef>
                <a:spcPct val="0"/>
              </a:spcBef>
              <a:spcAft>
                <a:spcPct val="0"/>
              </a:spcAft>
              <a:defRPr sz="4000" b="1">
                <a:solidFill>
                  <a:schemeClr val="tx2"/>
                </a:solidFill>
                <a:latin typeface="Arial" charset="0"/>
              </a:defRPr>
            </a:lvl5pPr>
            <a:lvl6pPr marL="457200" algn="ctr" rtl="0" eaLnBrk="1" fontAlgn="base" hangingPunct="1">
              <a:spcBef>
                <a:spcPct val="0"/>
              </a:spcBef>
              <a:spcAft>
                <a:spcPct val="0"/>
              </a:spcAft>
              <a:defRPr sz="4000" b="1">
                <a:solidFill>
                  <a:schemeClr val="tx2"/>
                </a:solidFill>
                <a:latin typeface="Arial" charset="0"/>
              </a:defRPr>
            </a:lvl6pPr>
            <a:lvl7pPr marL="914400" algn="ctr" rtl="0" eaLnBrk="1" fontAlgn="base" hangingPunct="1">
              <a:spcBef>
                <a:spcPct val="0"/>
              </a:spcBef>
              <a:spcAft>
                <a:spcPct val="0"/>
              </a:spcAft>
              <a:defRPr sz="4000" b="1">
                <a:solidFill>
                  <a:schemeClr val="tx2"/>
                </a:solidFill>
                <a:latin typeface="Arial" charset="0"/>
              </a:defRPr>
            </a:lvl7pPr>
            <a:lvl8pPr marL="1371600" algn="ctr" rtl="0" eaLnBrk="1" fontAlgn="base" hangingPunct="1">
              <a:spcBef>
                <a:spcPct val="0"/>
              </a:spcBef>
              <a:spcAft>
                <a:spcPct val="0"/>
              </a:spcAft>
              <a:defRPr sz="4000" b="1">
                <a:solidFill>
                  <a:schemeClr val="tx2"/>
                </a:solidFill>
                <a:latin typeface="Arial" charset="0"/>
              </a:defRPr>
            </a:lvl8pPr>
            <a:lvl9pPr marL="1828800" algn="ctr" rtl="0" eaLnBrk="1" fontAlgn="base" hangingPunct="1">
              <a:spcBef>
                <a:spcPct val="0"/>
              </a:spcBef>
              <a:spcAft>
                <a:spcPct val="0"/>
              </a:spcAft>
              <a:defRPr sz="4000" b="1">
                <a:solidFill>
                  <a:schemeClr val="tx2"/>
                </a:solidFill>
                <a:latin typeface="Arial" charset="0"/>
              </a:defRPr>
            </a:lvl9pPr>
          </a:lstStyle>
          <a:p>
            <a:r>
              <a:rPr lang="en-US" sz="2600" kern="0" dirty="0" smtClean="0">
                <a:solidFill>
                  <a:srgbClr val="002060"/>
                </a:solidFill>
              </a:rPr>
              <a:t>Adult Heart-Lung Transplants</a:t>
            </a:r>
            <a:r>
              <a:rPr lang="en-US" sz="2400" kern="0" dirty="0" smtClean="0">
                <a:solidFill>
                  <a:srgbClr val="002060"/>
                </a:solidFill>
              </a:rPr>
              <a:t/>
            </a:r>
            <a:br>
              <a:rPr lang="en-US" sz="2400" kern="0" dirty="0" smtClean="0">
                <a:solidFill>
                  <a:srgbClr val="002060"/>
                </a:solidFill>
              </a:rPr>
            </a:br>
            <a:r>
              <a:rPr lang="en-US" sz="2400" dirty="0">
                <a:solidFill>
                  <a:srgbClr val="002060"/>
                </a:solidFill>
              </a:rPr>
              <a:t>Freedom </a:t>
            </a:r>
            <a:r>
              <a:rPr lang="en-US" sz="2400" dirty="0" smtClean="0">
                <a:solidFill>
                  <a:srgbClr val="002060"/>
                </a:solidFill>
              </a:rPr>
              <a:t>from Cardiac </a:t>
            </a:r>
            <a:r>
              <a:rPr lang="en-US" sz="2400" dirty="0">
                <a:solidFill>
                  <a:srgbClr val="002060"/>
                </a:solidFill>
              </a:rPr>
              <a:t>Allograft</a:t>
            </a:r>
            <a:r>
              <a:rPr lang="en-US" sz="2400" dirty="0">
                <a:solidFill>
                  <a:srgbClr val="002060"/>
                </a:solidFill>
                <a:ea typeface="Times New Roman"/>
                <a:cs typeface="Times New Roman"/>
              </a:rPr>
              <a:t> </a:t>
            </a:r>
            <a:r>
              <a:rPr lang="en-US" sz="2400" kern="0" dirty="0" smtClean="0">
                <a:solidFill>
                  <a:srgbClr val="002060"/>
                </a:solidFill>
              </a:rPr>
              <a:t>Vasculopathy and Bronchiolitis Obliterans Syndrome</a:t>
            </a:r>
            <a:br>
              <a:rPr lang="en-US" sz="2400" kern="0" dirty="0" smtClean="0">
                <a:solidFill>
                  <a:srgbClr val="002060"/>
                </a:solidFill>
              </a:rPr>
            </a:br>
            <a:endParaRPr lang="en-US" sz="2000" kern="0" dirty="0">
              <a:solidFill>
                <a:srgbClr val="002060"/>
              </a:solidFill>
            </a:endParaRPr>
          </a:p>
        </p:txBody>
      </p:sp>
      <p:sp>
        <p:nvSpPr>
          <p:cNvPr id="3" name="title_cohort"/>
          <p:cNvSpPr txBox="1"/>
          <p:nvPr/>
        </p:nvSpPr>
        <p:spPr>
          <a:xfrm>
            <a:off x="1143000" y="1215780"/>
            <a:ext cx="6858000" cy="400110"/>
          </a:xfrm>
          <a:prstGeom prst="rect">
            <a:avLst/>
          </a:prstGeom>
          <a:noFill/>
        </p:spPr>
        <p:txBody>
          <a:bodyPr wrap="square" rtlCol="0">
            <a:spAutoFit/>
          </a:bodyPr>
          <a:lstStyle/>
          <a:p>
            <a:pPr algn="ctr"/>
            <a:r>
              <a:rPr lang="en-US" sz="2000" b="1" kern="0" dirty="0" smtClean="0">
                <a:solidFill>
                  <a:srgbClr val="002060"/>
                </a:solidFill>
              </a:rPr>
              <a:t>(Transplants: January 1994 – June 2016)</a:t>
            </a:r>
            <a:endParaRPr lang="en-US" sz="2000" b="1" kern="0" dirty="0">
              <a:solidFill>
                <a:srgbClr val="002060"/>
              </a:solidFill>
            </a:endParaRPr>
          </a:p>
        </p:txBody>
      </p:sp>
      <p:grpSp>
        <p:nvGrpSpPr>
          <p:cNvPr id="12" name="Group 11"/>
          <p:cNvGrpSpPr/>
          <p:nvPr/>
        </p:nvGrpSpPr>
        <p:grpSpPr>
          <a:xfrm>
            <a:off x="2" y="6146792"/>
            <a:ext cx="4715932" cy="711201"/>
            <a:chOff x="2" y="6146792"/>
            <a:chExt cx="4715932" cy="711201"/>
          </a:xfrm>
        </p:grpSpPr>
        <p:grpSp>
          <p:nvGrpSpPr>
            <p:cNvPr id="13" name="Group 12"/>
            <p:cNvGrpSpPr/>
            <p:nvPr/>
          </p:nvGrpSpPr>
          <p:grpSpPr>
            <a:xfrm>
              <a:off x="2" y="6146792"/>
              <a:ext cx="4715932" cy="711201"/>
              <a:chOff x="1" y="6067776"/>
              <a:chExt cx="4952999" cy="790224"/>
            </a:xfrm>
          </p:grpSpPr>
          <p:pic>
            <p:nvPicPr>
              <p:cNvPr id="18" name="Picture 17"/>
              <p:cNvPicPr>
                <a:picLocks noChangeAspect="1"/>
              </p:cNvPicPr>
              <p:nvPr/>
            </p:nvPicPr>
            <p:blipFill>
              <a:blip r:embed="rId4" cstate="print"/>
              <a:stretch>
                <a:fillRect/>
              </a:stretch>
            </p:blipFill>
            <p:spPr>
              <a:xfrm>
                <a:off x="1" y="6172200"/>
                <a:ext cx="4952999" cy="685800"/>
              </a:xfrm>
              <a:prstGeom prst="rect">
                <a:avLst/>
              </a:prstGeom>
              <a:ln>
                <a:solidFill>
                  <a:schemeClr val="bg2"/>
                </a:solidFill>
              </a:ln>
            </p:spPr>
          </p:pic>
          <p:sp>
            <p:nvSpPr>
              <p:cNvPr id="19" name="logo_year"/>
              <p:cNvSpPr txBox="1"/>
              <p:nvPr/>
            </p:nvSpPr>
            <p:spPr>
              <a:xfrm>
                <a:off x="2971800" y="6067776"/>
                <a:ext cx="1885813" cy="461665"/>
              </a:xfrm>
              <a:prstGeom prst="rect">
                <a:avLst/>
              </a:prstGeom>
              <a:noFill/>
              <a:ln>
                <a:noFill/>
              </a:ln>
            </p:spPr>
            <p:txBody>
              <a:bodyPr wrap="square" rtlCol="0">
                <a:spAutoFit/>
              </a:bodyPr>
              <a:lstStyle/>
              <a:p>
                <a:pPr algn="ctr"/>
                <a:r>
                  <a:rPr lang="en-US" sz="2100" b="1" dirty="0" smtClean="0">
                    <a:solidFill>
                      <a:schemeClr val="bg1"/>
                    </a:solidFill>
                    <a:latin typeface="Arial"/>
                    <a:cs typeface="Arial"/>
                  </a:rPr>
                  <a:t>2018</a:t>
                </a:r>
                <a:endParaRPr lang="en-US" sz="2100" b="1" dirty="0">
                  <a:solidFill>
                    <a:schemeClr val="bg1"/>
                  </a:solidFill>
                  <a:latin typeface="Arial"/>
                  <a:cs typeface="Arial"/>
                </a:endParaRPr>
              </a:p>
            </p:txBody>
          </p:sp>
        </p:grpSp>
        <p:sp>
          <p:nvSpPr>
            <p:cNvPr id="17" name="logo_citation"/>
            <p:cNvSpPr txBox="1"/>
            <p:nvPr/>
          </p:nvSpPr>
          <p:spPr>
            <a:xfrm>
              <a:off x="2766436" y="6605562"/>
              <a:ext cx="1938528" cy="230832"/>
            </a:xfrm>
            <a:prstGeom prst="rect">
              <a:avLst/>
            </a:prstGeom>
            <a:noFill/>
            <a:ln>
              <a:solidFill>
                <a:srgbClr val="FFFFFF"/>
              </a:solidFill>
            </a:ln>
          </p:spPr>
          <p:txBody>
            <a:bodyPr wrap="square" lIns="27432" tIns="45720" rIns="0" rtlCol="0" anchor="ctr" anchorCtr="0">
              <a:spAutoFit/>
            </a:bodyPr>
            <a:lstStyle/>
            <a:p>
              <a:r>
                <a:rPr lang="en-US" sz="900" b="1" dirty="0" smtClean="0">
                  <a:solidFill>
                    <a:schemeClr val="bg1"/>
                  </a:solidFill>
                  <a:latin typeface="Arial"/>
                  <a:cs typeface="Arial"/>
                </a:rPr>
                <a:t>JHLT. 2018 Oct; 37(10): 1155-1206</a:t>
              </a:r>
              <a:endParaRPr lang="en-US" sz="900" b="1" dirty="0">
                <a:solidFill>
                  <a:schemeClr val="bg1"/>
                </a:solidFill>
                <a:latin typeface="Arial"/>
                <a:cs typeface="Arial"/>
              </a:endParaRPr>
            </a:p>
          </p:txBody>
        </p:sp>
      </p:grpSp>
    </p:spTree>
    <p:extLst>
      <p:ext uri="{BB962C8B-B14F-4D97-AF65-F5344CB8AC3E}">
        <p14:creationId xmlns:p14="http://schemas.microsoft.com/office/powerpoint/2010/main" val="2294832567"/>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2267375219"/>
              </p:ext>
            </p:extLst>
          </p:nvPr>
        </p:nvGraphicFramePr>
        <p:xfrm>
          <a:off x="228600" y="1295400"/>
          <a:ext cx="8763000" cy="4876800"/>
        </p:xfrm>
        <a:graphic>
          <a:graphicData uri="http://schemas.openxmlformats.org/drawingml/2006/chart">
            <c:chart xmlns:c="http://schemas.openxmlformats.org/drawingml/2006/chart" xmlns:r="http://schemas.openxmlformats.org/officeDocument/2006/relationships" r:id="rId3"/>
          </a:graphicData>
        </a:graphic>
      </p:graphicFrame>
      <p:sp>
        <p:nvSpPr>
          <p:cNvPr id="12" name="Title 1"/>
          <p:cNvSpPr txBox="1">
            <a:spLocks/>
          </p:cNvSpPr>
          <p:nvPr/>
        </p:nvSpPr>
        <p:spPr bwMode="auto">
          <a:xfrm>
            <a:off x="0" y="229672"/>
            <a:ext cx="9144000" cy="10668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b="1">
                <a:solidFill>
                  <a:schemeClr val="tx1"/>
                </a:solidFill>
                <a:latin typeface="+mj-lt"/>
                <a:ea typeface="+mj-ea"/>
                <a:cs typeface="+mj-cs"/>
              </a:defRPr>
            </a:lvl1pPr>
            <a:lvl2pPr algn="ctr" rtl="0" eaLnBrk="1" fontAlgn="base" hangingPunct="1">
              <a:spcBef>
                <a:spcPct val="0"/>
              </a:spcBef>
              <a:spcAft>
                <a:spcPct val="0"/>
              </a:spcAft>
              <a:defRPr sz="4000" b="1">
                <a:solidFill>
                  <a:schemeClr val="tx2"/>
                </a:solidFill>
                <a:latin typeface="Arial" charset="0"/>
              </a:defRPr>
            </a:lvl2pPr>
            <a:lvl3pPr algn="ctr" rtl="0" eaLnBrk="1" fontAlgn="base" hangingPunct="1">
              <a:spcBef>
                <a:spcPct val="0"/>
              </a:spcBef>
              <a:spcAft>
                <a:spcPct val="0"/>
              </a:spcAft>
              <a:defRPr sz="4000" b="1">
                <a:solidFill>
                  <a:schemeClr val="tx2"/>
                </a:solidFill>
                <a:latin typeface="Arial" charset="0"/>
              </a:defRPr>
            </a:lvl3pPr>
            <a:lvl4pPr algn="ctr" rtl="0" eaLnBrk="1" fontAlgn="base" hangingPunct="1">
              <a:spcBef>
                <a:spcPct val="0"/>
              </a:spcBef>
              <a:spcAft>
                <a:spcPct val="0"/>
              </a:spcAft>
              <a:defRPr sz="4000" b="1">
                <a:solidFill>
                  <a:schemeClr val="tx2"/>
                </a:solidFill>
                <a:latin typeface="Arial" charset="0"/>
              </a:defRPr>
            </a:lvl4pPr>
            <a:lvl5pPr algn="ctr" rtl="0" eaLnBrk="1" fontAlgn="base" hangingPunct="1">
              <a:spcBef>
                <a:spcPct val="0"/>
              </a:spcBef>
              <a:spcAft>
                <a:spcPct val="0"/>
              </a:spcAft>
              <a:defRPr sz="4000" b="1">
                <a:solidFill>
                  <a:schemeClr val="tx2"/>
                </a:solidFill>
                <a:latin typeface="Arial" charset="0"/>
              </a:defRPr>
            </a:lvl5pPr>
            <a:lvl6pPr marL="457200" algn="ctr" rtl="0" eaLnBrk="1" fontAlgn="base" hangingPunct="1">
              <a:spcBef>
                <a:spcPct val="0"/>
              </a:spcBef>
              <a:spcAft>
                <a:spcPct val="0"/>
              </a:spcAft>
              <a:defRPr sz="4000" b="1">
                <a:solidFill>
                  <a:schemeClr val="tx2"/>
                </a:solidFill>
                <a:latin typeface="Arial" charset="0"/>
              </a:defRPr>
            </a:lvl6pPr>
            <a:lvl7pPr marL="914400" algn="ctr" rtl="0" eaLnBrk="1" fontAlgn="base" hangingPunct="1">
              <a:spcBef>
                <a:spcPct val="0"/>
              </a:spcBef>
              <a:spcAft>
                <a:spcPct val="0"/>
              </a:spcAft>
              <a:defRPr sz="4000" b="1">
                <a:solidFill>
                  <a:schemeClr val="tx2"/>
                </a:solidFill>
                <a:latin typeface="Arial" charset="0"/>
              </a:defRPr>
            </a:lvl7pPr>
            <a:lvl8pPr marL="1371600" algn="ctr" rtl="0" eaLnBrk="1" fontAlgn="base" hangingPunct="1">
              <a:spcBef>
                <a:spcPct val="0"/>
              </a:spcBef>
              <a:spcAft>
                <a:spcPct val="0"/>
              </a:spcAft>
              <a:defRPr sz="4000" b="1">
                <a:solidFill>
                  <a:schemeClr val="tx2"/>
                </a:solidFill>
                <a:latin typeface="Arial" charset="0"/>
              </a:defRPr>
            </a:lvl8pPr>
            <a:lvl9pPr marL="1828800" algn="ctr" rtl="0" eaLnBrk="1" fontAlgn="base" hangingPunct="1">
              <a:spcBef>
                <a:spcPct val="0"/>
              </a:spcBef>
              <a:spcAft>
                <a:spcPct val="0"/>
              </a:spcAft>
              <a:defRPr sz="4000" b="1">
                <a:solidFill>
                  <a:schemeClr val="tx2"/>
                </a:solidFill>
                <a:latin typeface="Arial" charset="0"/>
              </a:defRPr>
            </a:lvl9pPr>
          </a:lstStyle>
          <a:p>
            <a:r>
              <a:rPr lang="en-US" sz="2600" kern="0" dirty="0" smtClean="0">
                <a:solidFill>
                  <a:srgbClr val="002060"/>
                </a:solidFill>
              </a:rPr>
              <a:t>Adult Heart-Lung Transplants</a:t>
            </a:r>
            <a:r>
              <a:rPr lang="en-US" sz="2800" kern="0" dirty="0" smtClean="0">
                <a:solidFill>
                  <a:srgbClr val="002060"/>
                </a:solidFill>
              </a:rPr>
              <a:t/>
            </a:r>
            <a:br>
              <a:rPr lang="en-US" sz="2800" kern="0" dirty="0" smtClean="0">
                <a:solidFill>
                  <a:srgbClr val="002060"/>
                </a:solidFill>
              </a:rPr>
            </a:br>
            <a:r>
              <a:rPr lang="en-US" sz="2400" dirty="0">
                <a:solidFill>
                  <a:srgbClr val="002060"/>
                </a:solidFill>
              </a:rPr>
              <a:t>Freedom </a:t>
            </a:r>
            <a:r>
              <a:rPr lang="en-US" sz="2400" dirty="0" smtClean="0">
                <a:solidFill>
                  <a:srgbClr val="002060"/>
                </a:solidFill>
              </a:rPr>
              <a:t>from </a:t>
            </a:r>
            <a:r>
              <a:rPr lang="en-US" sz="2400" kern="0" dirty="0" smtClean="0">
                <a:solidFill>
                  <a:srgbClr val="002060"/>
                </a:solidFill>
              </a:rPr>
              <a:t>Severe Renal Dysfunction</a:t>
            </a:r>
            <a:r>
              <a:rPr lang="en-US" sz="2800" kern="0" dirty="0" smtClean="0">
                <a:solidFill>
                  <a:srgbClr val="002060"/>
                </a:solidFill>
              </a:rPr>
              <a:t/>
            </a:r>
            <a:br>
              <a:rPr lang="en-US" sz="2800" kern="0" dirty="0" smtClean="0">
                <a:solidFill>
                  <a:srgbClr val="002060"/>
                </a:solidFill>
              </a:rPr>
            </a:br>
            <a:r>
              <a:rPr lang="en-US" sz="2000" kern="0" dirty="0" smtClean="0">
                <a:solidFill>
                  <a:srgbClr val="002060"/>
                </a:solidFill>
              </a:rPr>
              <a:t> </a:t>
            </a:r>
            <a:endParaRPr lang="en-US" sz="2000" kern="0" dirty="0">
              <a:solidFill>
                <a:srgbClr val="002060"/>
              </a:solidFill>
            </a:endParaRPr>
          </a:p>
        </p:txBody>
      </p:sp>
      <p:sp>
        <p:nvSpPr>
          <p:cNvPr id="9" name="pvalues"/>
          <p:cNvSpPr txBox="1"/>
          <p:nvPr/>
        </p:nvSpPr>
        <p:spPr>
          <a:xfrm>
            <a:off x="6629400" y="1752600"/>
            <a:ext cx="1219174" cy="413812"/>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en-US" sz="1400" b="1" dirty="0" smtClean="0">
                <a:solidFill>
                  <a:schemeClr val="bg2"/>
                </a:solidFill>
              </a:rPr>
              <a:t>N=518</a:t>
            </a:r>
            <a:endParaRPr lang="en-US" sz="1400" b="1" dirty="0">
              <a:solidFill>
                <a:schemeClr val="bg2"/>
              </a:solidFill>
            </a:endParaRPr>
          </a:p>
        </p:txBody>
      </p:sp>
      <p:sp>
        <p:nvSpPr>
          <p:cNvPr id="3" name="title_cohort"/>
          <p:cNvSpPr txBox="1"/>
          <p:nvPr/>
        </p:nvSpPr>
        <p:spPr>
          <a:xfrm>
            <a:off x="1943100" y="959001"/>
            <a:ext cx="5334000" cy="400110"/>
          </a:xfrm>
          <a:prstGeom prst="rect">
            <a:avLst/>
          </a:prstGeom>
          <a:noFill/>
        </p:spPr>
        <p:txBody>
          <a:bodyPr wrap="square" rtlCol="0">
            <a:spAutoFit/>
          </a:bodyPr>
          <a:lstStyle/>
          <a:p>
            <a:pPr algn="ctr"/>
            <a:r>
              <a:rPr lang="en-US" sz="2000" b="1" kern="0" dirty="0" smtClean="0">
                <a:solidFill>
                  <a:srgbClr val="002060"/>
                </a:solidFill>
              </a:rPr>
              <a:t>(Transplants: January 1994 – June 2016)</a:t>
            </a:r>
            <a:endParaRPr lang="en-US" sz="2000" b="1" dirty="0">
              <a:solidFill>
                <a:srgbClr val="002060"/>
              </a:solidFill>
            </a:endParaRPr>
          </a:p>
        </p:txBody>
      </p:sp>
      <p:grpSp>
        <p:nvGrpSpPr>
          <p:cNvPr id="13" name="Group 12"/>
          <p:cNvGrpSpPr/>
          <p:nvPr/>
        </p:nvGrpSpPr>
        <p:grpSpPr>
          <a:xfrm>
            <a:off x="2" y="6146792"/>
            <a:ext cx="4715932" cy="711201"/>
            <a:chOff x="2" y="6146792"/>
            <a:chExt cx="4715932" cy="711201"/>
          </a:xfrm>
        </p:grpSpPr>
        <p:grpSp>
          <p:nvGrpSpPr>
            <p:cNvPr id="18" name="Group 17"/>
            <p:cNvGrpSpPr/>
            <p:nvPr/>
          </p:nvGrpSpPr>
          <p:grpSpPr>
            <a:xfrm>
              <a:off x="2" y="6146792"/>
              <a:ext cx="4715932" cy="711201"/>
              <a:chOff x="1" y="6067776"/>
              <a:chExt cx="4952999" cy="790224"/>
            </a:xfrm>
          </p:grpSpPr>
          <p:pic>
            <p:nvPicPr>
              <p:cNvPr id="20" name="Picture 19"/>
              <p:cNvPicPr>
                <a:picLocks noChangeAspect="1"/>
              </p:cNvPicPr>
              <p:nvPr/>
            </p:nvPicPr>
            <p:blipFill>
              <a:blip r:embed="rId4" cstate="print"/>
              <a:stretch>
                <a:fillRect/>
              </a:stretch>
            </p:blipFill>
            <p:spPr>
              <a:xfrm>
                <a:off x="1" y="6172200"/>
                <a:ext cx="4952999" cy="685800"/>
              </a:xfrm>
              <a:prstGeom prst="rect">
                <a:avLst/>
              </a:prstGeom>
              <a:ln>
                <a:solidFill>
                  <a:schemeClr val="bg2"/>
                </a:solidFill>
              </a:ln>
            </p:spPr>
          </p:pic>
          <p:sp>
            <p:nvSpPr>
              <p:cNvPr id="21" name="logo_year"/>
              <p:cNvSpPr txBox="1"/>
              <p:nvPr/>
            </p:nvSpPr>
            <p:spPr>
              <a:xfrm>
                <a:off x="2971800" y="6067776"/>
                <a:ext cx="1885813" cy="461665"/>
              </a:xfrm>
              <a:prstGeom prst="rect">
                <a:avLst/>
              </a:prstGeom>
              <a:noFill/>
              <a:ln>
                <a:noFill/>
              </a:ln>
            </p:spPr>
            <p:txBody>
              <a:bodyPr wrap="square" rtlCol="0">
                <a:spAutoFit/>
              </a:bodyPr>
              <a:lstStyle/>
              <a:p>
                <a:pPr algn="ctr"/>
                <a:r>
                  <a:rPr lang="en-US" sz="2100" b="1" dirty="0" smtClean="0">
                    <a:solidFill>
                      <a:schemeClr val="bg1"/>
                    </a:solidFill>
                    <a:latin typeface="Arial"/>
                    <a:cs typeface="Arial"/>
                  </a:rPr>
                  <a:t>2018</a:t>
                </a:r>
                <a:endParaRPr lang="en-US" sz="2100" b="1" dirty="0">
                  <a:solidFill>
                    <a:schemeClr val="bg1"/>
                  </a:solidFill>
                  <a:latin typeface="Arial"/>
                  <a:cs typeface="Arial"/>
                </a:endParaRPr>
              </a:p>
            </p:txBody>
          </p:sp>
        </p:grpSp>
        <p:sp>
          <p:nvSpPr>
            <p:cNvPr id="19" name="logo_citation"/>
            <p:cNvSpPr txBox="1"/>
            <p:nvPr/>
          </p:nvSpPr>
          <p:spPr>
            <a:xfrm>
              <a:off x="2766436" y="6605562"/>
              <a:ext cx="1938528" cy="230832"/>
            </a:xfrm>
            <a:prstGeom prst="rect">
              <a:avLst/>
            </a:prstGeom>
            <a:noFill/>
            <a:ln>
              <a:solidFill>
                <a:srgbClr val="FFFFFF"/>
              </a:solidFill>
            </a:ln>
          </p:spPr>
          <p:txBody>
            <a:bodyPr wrap="square" lIns="27432" tIns="45720" rIns="0" rtlCol="0" anchor="ctr" anchorCtr="0">
              <a:spAutoFit/>
            </a:bodyPr>
            <a:lstStyle/>
            <a:p>
              <a:r>
                <a:rPr lang="en-US" sz="900" b="1" dirty="0" smtClean="0">
                  <a:solidFill>
                    <a:schemeClr val="bg1"/>
                  </a:solidFill>
                  <a:latin typeface="Arial"/>
                  <a:cs typeface="Arial"/>
                </a:rPr>
                <a:t>JHLT. 2018 Oct; 37(10): 1155-1206</a:t>
              </a:r>
              <a:endParaRPr lang="en-US" sz="900" b="1" dirty="0">
                <a:solidFill>
                  <a:schemeClr val="bg1"/>
                </a:solidFill>
                <a:latin typeface="Arial"/>
                <a:cs typeface="Arial"/>
              </a:endParaRPr>
            </a:p>
          </p:txBody>
        </p:sp>
      </p:grpSp>
    </p:spTree>
    <p:extLst>
      <p:ext uri="{BB962C8B-B14F-4D97-AF65-F5344CB8AC3E}">
        <p14:creationId xmlns:p14="http://schemas.microsoft.com/office/powerpoint/2010/main" val="1632207069"/>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52400"/>
            <a:ext cx="9144000" cy="1295400"/>
          </a:xfrm>
        </p:spPr>
        <p:txBody>
          <a:bodyPr/>
          <a:lstStyle/>
          <a:p>
            <a:r>
              <a:rPr lang="en-US" sz="2600" dirty="0" smtClean="0">
                <a:solidFill>
                  <a:srgbClr val="002060"/>
                </a:solidFill>
              </a:rPr>
              <a:t>Adult Heart-Lung Transplants</a:t>
            </a:r>
            <a:br>
              <a:rPr lang="en-US" sz="2600" dirty="0" smtClean="0">
                <a:solidFill>
                  <a:srgbClr val="002060"/>
                </a:solidFill>
              </a:rPr>
            </a:br>
            <a:r>
              <a:rPr lang="en-US" sz="2400" dirty="0" smtClean="0">
                <a:solidFill>
                  <a:srgbClr val="002060"/>
                </a:solidFill>
              </a:rPr>
              <a:t>Cumulative Post Transplant Malignancy </a:t>
            </a:r>
            <a:r>
              <a:rPr lang="en-US" sz="2400" dirty="0">
                <a:solidFill>
                  <a:srgbClr val="002060"/>
                </a:solidFill>
              </a:rPr>
              <a:t>Rates in </a:t>
            </a:r>
            <a:r>
              <a:rPr lang="en-US" sz="2400" u="sng" dirty="0" smtClean="0">
                <a:solidFill>
                  <a:srgbClr val="002060"/>
                </a:solidFill>
              </a:rPr>
              <a:t>Survivors </a:t>
            </a:r>
            <a:r>
              <a:rPr lang="en-US" sz="2000" dirty="0" smtClean="0">
                <a:solidFill>
                  <a:srgbClr val="002060"/>
                </a:solidFill>
              </a:rPr>
              <a:t>(Transplants: January 1994 – June 2016)</a:t>
            </a:r>
            <a:endParaRPr lang="en-US" sz="2000" dirty="0">
              <a:solidFill>
                <a:srgbClr val="002060"/>
              </a:solidFill>
            </a:endParaRPr>
          </a:p>
        </p:txBody>
      </p:sp>
      <p:graphicFrame>
        <p:nvGraphicFramePr>
          <p:cNvPr id="13" name="Content Placeholder 12"/>
          <p:cNvGraphicFramePr>
            <a:graphicFrameLocks noGrp="1"/>
          </p:cNvGraphicFramePr>
          <p:nvPr>
            <p:ph idx="1"/>
            <p:extLst/>
          </p:nvPr>
        </p:nvGraphicFramePr>
        <p:xfrm>
          <a:off x="762000" y="1676400"/>
          <a:ext cx="7543801" cy="3154204"/>
        </p:xfrm>
        <a:graphic>
          <a:graphicData uri="http://schemas.openxmlformats.org/drawingml/2006/table">
            <a:tbl>
              <a:tblPr bandRow="1">
                <a:tableStyleId>{5C22544A-7EE6-4342-B048-85BDC9FD1C3A}</a:tableStyleId>
              </a:tblPr>
              <a:tblGrid>
                <a:gridCol w="1418978">
                  <a:extLst>
                    <a:ext uri="{9D8B030D-6E8A-4147-A177-3AD203B41FA5}">
                      <a16:colId xmlns:a16="http://schemas.microsoft.com/office/drawing/2014/main" val="20000"/>
                    </a:ext>
                  </a:extLst>
                </a:gridCol>
                <a:gridCol w="2010022">
                  <a:extLst>
                    <a:ext uri="{9D8B030D-6E8A-4147-A177-3AD203B41FA5}">
                      <a16:colId xmlns:a16="http://schemas.microsoft.com/office/drawing/2014/main" val="20001"/>
                    </a:ext>
                  </a:extLst>
                </a:gridCol>
                <a:gridCol w="1295400">
                  <a:extLst>
                    <a:ext uri="{9D8B030D-6E8A-4147-A177-3AD203B41FA5}">
                      <a16:colId xmlns:a16="http://schemas.microsoft.com/office/drawing/2014/main" val="20002"/>
                    </a:ext>
                  </a:extLst>
                </a:gridCol>
                <a:gridCol w="1295400">
                  <a:extLst>
                    <a:ext uri="{9D8B030D-6E8A-4147-A177-3AD203B41FA5}">
                      <a16:colId xmlns:a16="http://schemas.microsoft.com/office/drawing/2014/main" val="20003"/>
                    </a:ext>
                  </a:extLst>
                </a:gridCol>
                <a:gridCol w="1524001">
                  <a:extLst>
                    <a:ext uri="{9D8B030D-6E8A-4147-A177-3AD203B41FA5}">
                      <a16:colId xmlns:a16="http://schemas.microsoft.com/office/drawing/2014/main" val="20004"/>
                    </a:ext>
                  </a:extLst>
                </a:gridCol>
              </a:tblGrid>
              <a:tr h="581236">
                <a:tc gridSpan="2">
                  <a:txBody>
                    <a:bodyPr/>
                    <a:lstStyle/>
                    <a:p>
                      <a:pPr rtl="0" fontAlgn="t"/>
                      <a:r>
                        <a:rPr lang="en-US" sz="1600" b="1" dirty="0">
                          <a:solidFill>
                            <a:schemeClr val="bg2"/>
                          </a:solidFill>
                        </a:rPr>
                        <a:t>Malignancy/Type</a:t>
                      </a:r>
                      <a:endParaRPr lang="en-US" sz="1600" dirty="0">
                        <a:solidFill>
                          <a:schemeClr val="bg2"/>
                        </a:solidFill>
                      </a:endParaRPr>
                    </a:p>
                  </a:txBody>
                  <a:tcPr marR="0" marT="9144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n-US"/>
                    </a:p>
                  </a:txBody>
                  <a:tcPr/>
                </a:tc>
                <a:tc>
                  <a:txBody>
                    <a:bodyPr/>
                    <a:lstStyle/>
                    <a:p>
                      <a:pPr algn="ctr" rtl="0" fontAlgn="t"/>
                      <a:r>
                        <a:rPr lang="en-US" sz="1600" b="1" dirty="0">
                          <a:solidFill>
                            <a:schemeClr val="bg2"/>
                          </a:solidFill>
                        </a:rPr>
                        <a:t>1-Year  Survivors</a:t>
                      </a:r>
                      <a:endParaRPr lang="en-US" sz="1600" dirty="0">
                        <a:solidFill>
                          <a:schemeClr val="bg2"/>
                        </a:solidFill>
                      </a:endParaRPr>
                    </a:p>
                  </a:txBody>
                  <a:tcPr marR="0" marT="9144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0" fontAlgn="t"/>
                      <a:r>
                        <a:rPr lang="en-US" sz="1600" b="1" dirty="0">
                          <a:solidFill>
                            <a:schemeClr val="bg2"/>
                          </a:solidFill>
                        </a:rPr>
                        <a:t>5-Year Survivors</a:t>
                      </a:r>
                      <a:endParaRPr lang="en-US" sz="1600" dirty="0">
                        <a:solidFill>
                          <a:schemeClr val="bg2"/>
                        </a:solidFill>
                      </a:endParaRPr>
                    </a:p>
                  </a:txBody>
                  <a:tcPr marR="0" marT="9144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0" fontAlgn="t"/>
                      <a:r>
                        <a:rPr lang="en-US" sz="1600" b="1" dirty="0">
                          <a:solidFill>
                            <a:schemeClr val="bg2"/>
                          </a:solidFill>
                        </a:rPr>
                        <a:t>10-Year Survivors</a:t>
                      </a:r>
                      <a:endParaRPr lang="en-US" sz="1600" dirty="0">
                        <a:solidFill>
                          <a:schemeClr val="bg2"/>
                        </a:solidFill>
                      </a:endParaRPr>
                    </a:p>
                  </a:txBody>
                  <a:tcPr marR="0" marT="9144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0"/>
                  </a:ext>
                </a:extLst>
              </a:tr>
              <a:tr h="482054">
                <a:tc gridSpan="2">
                  <a:txBody>
                    <a:bodyPr/>
                    <a:lstStyle/>
                    <a:p>
                      <a:pPr rtl="0" fontAlgn="t"/>
                      <a:r>
                        <a:rPr lang="en-US" sz="1600" b="1" dirty="0">
                          <a:solidFill>
                            <a:schemeClr val="bg2"/>
                          </a:solidFill>
                        </a:rPr>
                        <a:t>No Malignancy</a:t>
                      </a:r>
                      <a:endParaRPr lang="en-US" sz="1600" dirty="0">
                        <a:solidFill>
                          <a:schemeClr val="bg2"/>
                        </a:solidFill>
                      </a:endParaRPr>
                    </a:p>
                  </a:txBody>
                  <a:tcPr marR="0" marT="9144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n-US"/>
                    </a:p>
                  </a:txBody>
                  <a:tcPr/>
                </a:tc>
                <a:tc>
                  <a:txBody>
                    <a:bodyPr/>
                    <a:lstStyle/>
                    <a:p>
                      <a:pPr algn="ctr" fontAlgn="b"/>
                      <a:r>
                        <a:rPr lang="en-US" sz="1600" b="1" i="0" u="none" strike="noStrike" dirty="0">
                          <a:solidFill>
                            <a:srgbClr val="000000"/>
                          </a:solidFill>
                          <a:effectLst/>
                          <a:latin typeface="+mj-lt"/>
                        </a:rPr>
                        <a:t>480 (94.3%)</a:t>
                      </a:r>
                    </a:p>
                  </a:txBody>
                  <a:tcPr marL="7620" marR="7620" marT="762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600" b="1" i="0" u="none" strike="noStrike" dirty="0">
                          <a:solidFill>
                            <a:srgbClr val="000000"/>
                          </a:solidFill>
                          <a:effectLst/>
                          <a:latin typeface="+mj-lt"/>
                        </a:rPr>
                        <a:t>248 (89.5%)</a:t>
                      </a:r>
                    </a:p>
                  </a:txBody>
                  <a:tcPr marL="7620" marR="7620" marT="762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600" b="1" i="0" u="none" strike="noStrike" dirty="0">
                          <a:solidFill>
                            <a:srgbClr val="000000"/>
                          </a:solidFill>
                          <a:effectLst/>
                          <a:latin typeface="+mj-lt"/>
                        </a:rPr>
                        <a:t>110 (82.7%)</a:t>
                      </a:r>
                    </a:p>
                  </a:txBody>
                  <a:tcPr marL="7620" marR="7620" marT="762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1"/>
                  </a:ext>
                </a:extLst>
              </a:tr>
              <a:tr h="482054">
                <a:tc gridSpan="2">
                  <a:txBody>
                    <a:bodyPr/>
                    <a:lstStyle/>
                    <a:p>
                      <a:pPr rtl="0" fontAlgn="t"/>
                      <a:r>
                        <a:rPr lang="en-US" sz="1600" b="1" dirty="0">
                          <a:solidFill>
                            <a:schemeClr val="bg2"/>
                          </a:solidFill>
                        </a:rPr>
                        <a:t>Malignancy (all types combined)</a:t>
                      </a:r>
                      <a:endParaRPr lang="en-US" sz="1600" dirty="0">
                        <a:solidFill>
                          <a:schemeClr val="bg2"/>
                        </a:solidFill>
                      </a:endParaRPr>
                    </a:p>
                  </a:txBody>
                  <a:tcPr marR="0" marT="9144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n-US"/>
                    </a:p>
                  </a:txBody>
                  <a:tcPr/>
                </a:tc>
                <a:tc>
                  <a:txBody>
                    <a:bodyPr/>
                    <a:lstStyle/>
                    <a:p>
                      <a:pPr algn="ctr" fontAlgn="b"/>
                      <a:r>
                        <a:rPr lang="en-US" sz="1600" b="1" i="0" u="none" strike="noStrike" dirty="0">
                          <a:solidFill>
                            <a:srgbClr val="000000"/>
                          </a:solidFill>
                          <a:effectLst/>
                          <a:latin typeface="+mj-lt"/>
                        </a:rPr>
                        <a:t>29 (5.7%)</a:t>
                      </a:r>
                    </a:p>
                  </a:txBody>
                  <a:tcPr marL="7620" marR="7620" marT="762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600" b="1" i="0" u="none" strike="noStrike" dirty="0">
                          <a:solidFill>
                            <a:srgbClr val="000000"/>
                          </a:solidFill>
                          <a:effectLst/>
                          <a:latin typeface="+mj-lt"/>
                        </a:rPr>
                        <a:t>29 (10.5%)</a:t>
                      </a:r>
                    </a:p>
                  </a:txBody>
                  <a:tcPr marL="7620" marR="7620" marT="762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600" b="1" i="0" u="none" strike="noStrike" dirty="0">
                          <a:solidFill>
                            <a:srgbClr val="000000"/>
                          </a:solidFill>
                          <a:effectLst/>
                          <a:latin typeface="+mj-lt"/>
                        </a:rPr>
                        <a:t>23 (17.3%)</a:t>
                      </a:r>
                    </a:p>
                  </a:txBody>
                  <a:tcPr marL="7620" marR="7620" marT="762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2"/>
                  </a:ext>
                </a:extLst>
              </a:tr>
              <a:tr h="402215">
                <a:tc rowSpan="4">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600" b="1" i="1" dirty="0" smtClean="0">
                          <a:solidFill>
                            <a:schemeClr val="bg2"/>
                          </a:solidFill>
                        </a:rPr>
                        <a:t>Malignancy Type*</a:t>
                      </a:r>
                    </a:p>
                    <a:p>
                      <a:pPr marL="0" marR="0" algn="ctr">
                        <a:spcBef>
                          <a:spcPts val="0"/>
                        </a:spcBef>
                        <a:spcAft>
                          <a:spcPts val="0"/>
                        </a:spcAft>
                      </a:pPr>
                      <a:endParaRPr lang="en-US" sz="1600" b="1" u="sng" dirty="0">
                        <a:solidFill>
                          <a:schemeClr val="bg2"/>
                        </a:solidFill>
                        <a:latin typeface="+mn-lt"/>
                        <a:ea typeface="Times New Roman"/>
                        <a:cs typeface="Times New Roman"/>
                      </a:endParaRPr>
                    </a:p>
                  </a:txBody>
                  <a:tcPr marR="68580" marT="91440" marB="0">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rtl="0" fontAlgn="t"/>
                      <a:r>
                        <a:rPr lang="en-US" sz="1600" b="1" i="1" baseline="0" dirty="0" smtClean="0">
                          <a:solidFill>
                            <a:schemeClr val="bg2"/>
                          </a:solidFill>
                        </a:rPr>
                        <a:t>Skin </a:t>
                      </a:r>
                      <a:endParaRPr lang="en-US" sz="1600" baseline="0" dirty="0">
                        <a:solidFill>
                          <a:schemeClr val="bg2"/>
                        </a:solidFill>
                      </a:endParaRPr>
                    </a:p>
                  </a:txBody>
                  <a:tcPr marT="9144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US" sz="1600" b="1" i="1" u="none" strike="noStrike" dirty="0">
                          <a:solidFill>
                            <a:srgbClr val="000000"/>
                          </a:solidFill>
                          <a:effectLst/>
                          <a:latin typeface="+mj-lt"/>
                        </a:rPr>
                        <a:t>3</a:t>
                      </a:r>
                    </a:p>
                  </a:txBody>
                  <a:tcPr marL="7620" marR="45720" marT="762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US" sz="1600" b="1" i="1" u="none" strike="noStrike" dirty="0">
                          <a:solidFill>
                            <a:srgbClr val="000000"/>
                          </a:solidFill>
                          <a:effectLst/>
                          <a:latin typeface="+mj-lt"/>
                        </a:rPr>
                        <a:t>14</a:t>
                      </a:r>
                    </a:p>
                  </a:txBody>
                  <a:tcPr marL="7620" marR="45720" marT="762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US" sz="1600" b="1" i="1" u="none" strike="noStrike" dirty="0">
                          <a:solidFill>
                            <a:srgbClr val="000000"/>
                          </a:solidFill>
                          <a:effectLst/>
                          <a:latin typeface="+mj-lt"/>
                        </a:rPr>
                        <a:t>15</a:t>
                      </a:r>
                    </a:p>
                  </a:txBody>
                  <a:tcPr marL="7620" marR="45720" marT="762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3"/>
                  </a:ext>
                </a:extLst>
              </a:tr>
              <a:tr h="402215">
                <a:tc vMerge="1">
                  <a:txBody>
                    <a:bodyPr/>
                    <a:lstStyle/>
                    <a:p>
                      <a:endParaRPr lang="en-US"/>
                    </a:p>
                  </a:txBody>
                  <a:tcPr/>
                </a:tc>
                <a:tc>
                  <a:txBody>
                    <a:bodyPr/>
                    <a:lstStyle/>
                    <a:p>
                      <a:pPr algn="r" rtl="0" fontAlgn="t"/>
                      <a:r>
                        <a:rPr lang="en-US" sz="1600" b="1" i="1" baseline="0" dirty="0" smtClean="0">
                          <a:solidFill>
                            <a:schemeClr val="bg2"/>
                          </a:solidFill>
                        </a:rPr>
                        <a:t>Lymphoma</a:t>
                      </a:r>
                      <a:endParaRPr lang="en-US" sz="1600" baseline="0" dirty="0">
                        <a:solidFill>
                          <a:schemeClr val="bg2"/>
                        </a:solidFill>
                      </a:endParaRPr>
                    </a:p>
                  </a:txBody>
                  <a:tcPr marT="9144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US" sz="1600" b="1" i="1" u="none" strike="noStrike" dirty="0">
                          <a:solidFill>
                            <a:srgbClr val="000000"/>
                          </a:solidFill>
                          <a:effectLst/>
                          <a:latin typeface="+mj-lt"/>
                        </a:rPr>
                        <a:t>19</a:t>
                      </a:r>
                    </a:p>
                  </a:txBody>
                  <a:tcPr marL="7620" marR="45720" marT="762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US" sz="1600" b="1" i="1" u="none" strike="noStrike" dirty="0">
                          <a:solidFill>
                            <a:srgbClr val="000000"/>
                          </a:solidFill>
                          <a:effectLst/>
                          <a:latin typeface="+mj-lt"/>
                        </a:rPr>
                        <a:t>8</a:t>
                      </a:r>
                    </a:p>
                  </a:txBody>
                  <a:tcPr marL="7620" marR="45720" marT="762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US" sz="1600" b="1" i="1" u="none" strike="noStrike" dirty="0">
                          <a:solidFill>
                            <a:srgbClr val="000000"/>
                          </a:solidFill>
                          <a:effectLst/>
                          <a:latin typeface="+mj-lt"/>
                        </a:rPr>
                        <a:t>3</a:t>
                      </a:r>
                    </a:p>
                  </a:txBody>
                  <a:tcPr marL="7620" marR="45720" marT="762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4"/>
                  </a:ext>
                </a:extLst>
              </a:tr>
              <a:tr h="402215">
                <a:tc vMerge="1">
                  <a:txBody>
                    <a:bodyPr/>
                    <a:lstStyle/>
                    <a:p>
                      <a:pPr marL="0" marR="0">
                        <a:spcBef>
                          <a:spcPts val="0"/>
                        </a:spcBef>
                        <a:spcAft>
                          <a:spcPts val="0"/>
                        </a:spcAft>
                      </a:pPr>
                      <a:endParaRPr lang="en-US" sz="1500" b="1" dirty="0">
                        <a:latin typeface="+mn-lt"/>
                        <a:ea typeface="Times New Roman"/>
                        <a:cs typeface="Times New Roman"/>
                      </a:endParaRPr>
                    </a:p>
                  </a:txBody>
                  <a:tcPr marL="68580" marR="6858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solidFill>
                      <a:schemeClr val="bg2"/>
                    </a:solidFill>
                  </a:tcPr>
                </a:tc>
                <a:tc>
                  <a:txBody>
                    <a:bodyPr/>
                    <a:lstStyle/>
                    <a:p>
                      <a:pPr algn="r" rtl="0" fontAlgn="t"/>
                      <a:r>
                        <a:rPr lang="en-US" sz="1600" b="1" i="1" baseline="0" dirty="0">
                          <a:solidFill>
                            <a:schemeClr val="bg2"/>
                          </a:solidFill>
                        </a:rPr>
                        <a:t>Other</a:t>
                      </a:r>
                      <a:endParaRPr lang="en-US" sz="1600" baseline="0" dirty="0">
                        <a:solidFill>
                          <a:schemeClr val="bg2"/>
                        </a:solidFill>
                      </a:endParaRPr>
                    </a:p>
                  </a:txBody>
                  <a:tcPr marT="9144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US" sz="1600" b="1" i="1" u="none" strike="noStrike" dirty="0">
                          <a:solidFill>
                            <a:srgbClr val="000000"/>
                          </a:solidFill>
                          <a:effectLst/>
                          <a:latin typeface="+mj-lt"/>
                        </a:rPr>
                        <a:t>5</a:t>
                      </a:r>
                    </a:p>
                  </a:txBody>
                  <a:tcPr marL="7620" marR="45720" marT="762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US" sz="1600" b="1" i="1" u="none" strike="noStrike" dirty="0">
                          <a:solidFill>
                            <a:srgbClr val="000000"/>
                          </a:solidFill>
                          <a:effectLst/>
                          <a:latin typeface="+mj-lt"/>
                        </a:rPr>
                        <a:t>6</a:t>
                      </a:r>
                    </a:p>
                  </a:txBody>
                  <a:tcPr marL="7620" marR="45720" marT="762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US" sz="1600" b="1" i="1" u="none" strike="noStrike" dirty="0">
                          <a:solidFill>
                            <a:srgbClr val="000000"/>
                          </a:solidFill>
                          <a:effectLst/>
                          <a:latin typeface="+mj-lt"/>
                        </a:rPr>
                        <a:t>6</a:t>
                      </a:r>
                    </a:p>
                  </a:txBody>
                  <a:tcPr marL="7620" marR="45720" marT="762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5"/>
                  </a:ext>
                </a:extLst>
              </a:tr>
              <a:tr h="402215">
                <a:tc vMerge="1">
                  <a:txBody>
                    <a:bodyPr/>
                    <a:lstStyle/>
                    <a:p>
                      <a:pPr marL="0" marR="0">
                        <a:spcBef>
                          <a:spcPts val="0"/>
                        </a:spcBef>
                        <a:spcAft>
                          <a:spcPts val="0"/>
                        </a:spcAft>
                      </a:pPr>
                      <a:endParaRPr lang="en-US" sz="1500" b="1" kern="0" dirty="0">
                        <a:solidFill>
                          <a:srgbClr val="000000"/>
                        </a:solidFill>
                        <a:latin typeface="+mn-lt"/>
                        <a:ea typeface="Times New Roman"/>
                        <a:cs typeface="Times New Roman"/>
                      </a:endParaRPr>
                    </a:p>
                  </a:txBody>
                  <a:tcPr marL="68580" marR="6858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2"/>
                    </a:solidFill>
                  </a:tcPr>
                </a:tc>
                <a:tc>
                  <a:txBody>
                    <a:bodyPr/>
                    <a:lstStyle/>
                    <a:p>
                      <a:pPr algn="r" rtl="0" fontAlgn="t"/>
                      <a:r>
                        <a:rPr lang="en-US" sz="1600" b="1" i="1" baseline="0" dirty="0">
                          <a:solidFill>
                            <a:schemeClr val="bg2"/>
                          </a:solidFill>
                        </a:rPr>
                        <a:t>Type Not Reported</a:t>
                      </a:r>
                      <a:endParaRPr lang="en-US" sz="1600" baseline="0" dirty="0">
                        <a:solidFill>
                          <a:schemeClr val="bg2"/>
                        </a:solidFill>
                      </a:endParaRPr>
                    </a:p>
                  </a:txBody>
                  <a:tcPr marT="9144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US" sz="1600" b="1" i="1" u="none" strike="noStrike" dirty="0">
                          <a:solidFill>
                            <a:srgbClr val="000000"/>
                          </a:solidFill>
                          <a:effectLst/>
                          <a:latin typeface="+mj-lt"/>
                        </a:rPr>
                        <a:t>2</a:t>
                      </a:r>
                    </a:p>
                  </a:txBody>
                  <a:tcPr marL="7620" marR="45720" marT="762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US" sz="1600" b="1" i="1" u="none" strike="noStrike" dirty="0">
                          <a:solidFill>
                            <a:srgbClr val="000000"/>
                          </a:solidFill>
                          <a:effectLst/>
                          <a:latin typeface="+mj-lt"/>
                        </a:rPr>
                        <a:t>1</a:t>
                      </a:r>
                    </a:p>
                  </a:txBody>
                  <a:tcPr marL="7620" marR="45720" marT="762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fontAlgn="b"/>
                      <a:r>
                        <a:rPr lang="en-US" sz="1600" b="1" i="1" u="none" strike="noStrike" dirty="0">
                          <a:solidFill>
                            <a:srgbClr val="000000"/>
                          </a:solidFill>
                          <a:effectLst/>
                          <a:latin typeface="+mj-lt"/>
                        </a:rPr>
                        <a:t>0</a:t>
                      </a:r>
                    </a:p>
                  </a:txBody>
                  <a:tcPr marL="7620" marR="45720" marT="762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6"/>
                  </a:ext>
                </a:extLst>
              </a:tr>
            </a:tbl>
          </a:graphicData>
        </a:graphic>
      </p:graphicFrame>
      <p:sp>
        <p:nvSpPr>
          <p:cNvPr id="9" name="TextBox 8"/>
          <p:cNvSpPr txBox="1"/>
          <p:nvPr/>
        </p:nvSpPr>
        <p:spPr>
          <a:xfrm>
            <a:off x="685800" y="5257800"/>
            <a:ext cx="8229600" cy="553998"/>
          </a:xfrm>
          <a:prstGeom prst="rect">
            <a:avLst/>
          </a:prstGeom>
          <a:noFill/>
        </p:spPr>
        <p:txBody>
          <a:bodyPr wrap="square" rtlCol="0">
            <a:spAutoFit/>
          </a:bodyPr>
          <a:lstStyle/>
          <a:p>
            <a:r>
              <a:rPr lang="en-US" sz="1500" b="1" dirty="0" smtClean="0">
                <a:solidFill>
                  <a:schemeClr val="bg2"/>
                </a:solidFill>
              </a:rPr>
              <a:t>* Recipients may have experienced more than one type of malignancy so the sum of individual malignancy types may be greater than the total number with malignancy.</a:t>
            </a:r>
            <a:endParaRPr lang="en-US" sz="1500" dirty="0">
              <a:solidFill>
                <a:schemeClr val="bg2"/>
              </a:solidFill>
            </a:endParaRPr>
          </a:p>
        </p:txBody>
      </p:sp>
      <p:grpSp>
        <p:nvGrpSpPr>
          <p:cNvPr id="11" name="Group 10"/>
          <p:cNvGrpSpPr/>
          <p:nvPr/>
        </p:nvGrpSpPr>
        <p:grpSpPr>
          <a:xfrm>
            <a:off x="2" y="6146792"/>
            <a:ext cx="4715932" cy="711201"/>
            <a:chOff x="2" y="6146792"/>
            <a:chExt cx="4715932" cy="711201"/>
          </a:xfrm>
        </p:grpSpPr>
        <p:grpSp>
          <p:nvGrpSpPr>
            <p:cNvPr id="12" name="Group 11"/>
            <p:cNvGrpSpPr/>
            <p:nvPr/>
          </p:nvGrpSpPr>
          <p:grpSpPr>
            <a:xfrm>
              <a:off x="2" y="6146792"/>
              <a:ext cx="4715932" cy="711201"/>
              <a:chOff x="1" y="6067776"/>
              <a:chExt cx="4952999" cy="790224"/>
            </a:xfrm>
          </p:grpSpPr>
          <p:pic>
            <p:nvPicPr>
              <p:cNvPr id="18" name="Picture 17"/>
              <p:cNvPicPr>
                <a:picLocks noChangeAspect="1"/>
              </p:cNvPicPr>
              <p:nvPr/>
            </p:nvPicPr>
            <p:blipFill>
              <a:blip r:embed="rId3" cstate="print"/>
              <a:stretch>
                <a:fillRect/>
              </a:stretch>
            </p:blipFill>
            <p:spPr>
              <a:xfrm>
                <a:off x="1" y="6172200"/>
                <a:ext cx="4952999" cy="685800"/>
              </a:xfrm>
              <a:prstGeom prst="rect">
                <a:avLst/>
              </a:prstGeom>
              <a:ln>
                <a:solidFill>
                  <a:schemeClr val="bg2"/>
                </a:solidFill>
              </a:ln>
            </p:spPr>
          </p:pic>
          <p:sp>
            <p:nvSpPr>
              <p:cNvPr id="19" name="logo_year"/>
              <p:cNvSpPr txBox="1"/>
              <p:nvPr/>
            </p:nvSpPr>
            <p:spPr>
              <a:xfrm>
                <a:off x="2971800" y="6067776"/>
                <a:ext cx="1885813" cy="461665"/>
              </a:xfrm>
              <a:prstGeom prst="rect">
                <a:avLst/>
              </a:prstGeom>
              <a:noFill/>
              <a:ln>
                <a:noFill/>
              </a:ln>
            </p:spPr>
            <p:txBody>
              <a:bodyPr wrap="square" rtlCol="0">
                <a:spAutoFit/>
              </a:bodyPr>
              <a:lstStyle/>
              <a:p>
                <a:pPr algn="ctr"/>
                <a:r>
                  <a:rPr lang="en-US" sz="2100" b="1" dirty="0" smtClean="0">
                    <a:solidFill>
                      <a:schemeClr val="bg1"/>
                    </a:solidFill>
                    <a:latin typeface="Arial"/>
                    <a:cs typeface="Arial"/>
                  </a:rPr>
                  <a:t>2018</a:t>
                </a:r>
                <a:endParaRPr lang="en-US" sz="2100" b="1" dirty="0">
                  <a:solidFill>
                    <a:schemeClr val="bg1"/>
                  </a:solidFill>
                  <a:latin typeface="Arial"/>
                  <a:cs typeface="Arial"/>
                </a:endParaRPr>
              </a:p>
            </p:txBody>
          </p:sp>
        </p:grpSp>
        <p:sp>
          <p:nvSpPr>
            <p:cNvPr id="17" name="logo_citation"/>
            <p:cNvSpPr txBox="1"/>
            <p:nvPr/>
          </p:nvSpPr>
          <p:spPr>
            <a:xfrm>
              <a:off x="2766436" y="6605562"/>
              <a:ext cx="1938528" cy="230832"/>
            </a:xfrm>
            <a:prstGeom prst="rect">
              <a:avLst/>
            </a:prstGeom>
            <a:noFill/>
            <a:ln>
              <a:solidFill>
                <a:srgbClr val="FFFFFF"/>
              </a:solidFill>
            </a:ln>
          </p:spPr>
          <p:txBody>
            <a:bodyPr wrap="square" lIns="27432" tIns="45720" rIns="0" rtlCol="0" anchor="ctr" anchorCtr="0">
              <a:spAutoFit/>
            </a:bodyPr>
            <a:lstStyle/>
            <a:p>
              <a:r>
                <a:rPr lang="en-US" sz="900" b="1" dirty="0" smtClean="0">
                  <a:solidFill>
                    <a:schemeClr val="bg1"/>
                  </a:solidFill>
                  <a:latin typeface="Arial"/>
                  <a:cs typeface="Arial"/>
                </a:rPr>
                <a:t>JHLT. 2018 Oct; 37(10): 1155-1206</a:t>
              </a:r>
              <a:endParaRPr lang="en-US" sz="900" b="1" dirty="0">
                <a:solidFill>
                  <a:schemeClr val="bg1"/>
                </a:solidFill>
                <a:latin typeface="Arial"/>
                <a:cs typeface="Arial"/>
              </a:endParaRPr>
            </a:p>
          </p:txBody>
        </p:sp>
      </p:grpSp>
    </p:spTree>
    <p:extLst>
      <p:ext uri="{BB962C8B-B14F-4D97-AF65-F5344CB8AC3E}">
        <p14:creationId xmlns:p14="http://schemas.microsoft.com/office/powerpoint/2010/main" val="2877201937"/>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nvPr>
        </p:nvGraphicFramePr>
        <p:xfrm>
          <a:off x="0" y="1371600"/>
          <a:ext cx="9067800" cy="4800600"/>
        </p:xfrm>
        <a:graphic>
          <a:graphicData uri="http://schemas.openxmlformats.org/drawingml/2006/chart">
            <c:chart xmlns:c="http://schemas.openxmlformats.org/drawingml/2006/chart" xmlns:r="http://schemas.openxmlformats.org/officeDocument/2006/relationships" r:id="rId3"/>
          </a:graphicData>
        </a:graphic>
      </p:graphicFrame>
      <p:sp>
        <p:nvSpPr>
          <p:cNvPr id="9" name="Title 1"/>
          <p:cNvSpPr txBox="1">
            <a:spLocks/>
          </p:cNvSpPr>
          <p:nvPr/>
        </p:nvSpPr>
        <p:spPr bwMode="auto">
          <a:xfrm>
            <a:off x="0" y="302698"/>
            <a:ext cx="9144000" cy="9906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b="1">
                <a:solidFill>
                  <a:schemeClr val="tx1"/>
                </a:solidFill>
                <a:latin typeface="+mj-lt"/>
                <a:ea typeface="+mj-ea"/>
                <a:cs typeface="+mj-cs"/>
              </a:defRPr>
            </a:lvl1pPr>
            <a:lvl2pPr algn="ctr" rtl="0" eaLnBrk="1" fontAlgn="base" hangingPunct="1">
              <a:spcBef>
                <a:spcPct val="0"/>
              </a:spcBef>
              <a:spcAft>
                <a:spcPct val="0"/>
              </a:spcAft>
              <a:defRPr sz="4000" b="1">
                <a:solidFill>
                  <a:schemeClr val="tx2"/>
                </a:solidFill>
                <a:latin typeface="Arial" charset="0"/>
              </a:defRPr>
            </a:lvl2pPr>
            <a:lvl3pPr algn="ctr" rtl="0" eaLnBrk="1" fontAlgn="base" hangingPunct="1">
              <a:spcBef>
                <a:spcPct val="0"/>
              </a:spcBef>
              <a:spcAft>
                <a:spcPct val="0"/>
              </a:spcAft>
              <a:defRPr sz="4000" b="1">
                <a:solidFill>
                  <a:schemeClr val="tx2"/>
                </a:solidFill>
                <a:latin typeface="Arial" charset="0"/>
              </a:defRPr>
            </a:lvl3pPr>
            <a:lvl4pPr algn="ctr" rtl="0" eaLnBrk="1" fontAlgn="base" hangingPunct="1">
              <a:spcBef>
                <a:spcPct val="0"/>
              </a:spcBef>
              <a:spcAft>
                <a:spcPct val="0"/>
              </a:spcAft>
              <a:defRPr sz="4000" b="1">
                <a:solidFill>
                  <a:schemeClr val="tx2"/>
                </a:solidFill>
                <a:latin typeface="Arial" charset="0"/>
              </a:defRPr>
            </a:lvl4pPr>
            <a:lvl5pPr algn="ctr" rtl="0" eaLnBrk="1" fontAlgn="base" hangingPunct="1">
              <a:spcBef>
                <a:spcPct val="0"/>
              </a:spcBef>
              <a:spcAft>
                <a:spcPct val="0"/>
              </a:spcAft>
              <a:defRPr sz="4000" b="1">
                <a:solidFill>
                  <a:schemeClr val="tx2"/>
                </a:solidFill>
                <a:latin typeface="Arial" charset="0"/>
              </a:defRPr>
            </a:lvl5pPr>
            <a:lvl6pPr marL="457200" algn="ctr" rtl="0" eaLnBrk="1" fontAlgn="base" hangingPunct="1">
              <a:spcBef>
                <a:spcPct val="0"/>
              </a:spcBef>
              <a:spcAft>
                <a:spcPct val="0"/>
              </a:spcAft>
              <a:defRPr sz="4000" b="1">
                <a:solidFill>
                  <a:schemeClr val="tx2"/>
                </a:solidFill>
                <a:latin typeface="Arial" charset="0"/>
              </a:defRPr>
            </a:lvl6pPr>
            <a:lvl7pPr marL="914400" algn="ctr" rtl="0" eaLnBrk="1" fontAlgn="base" hangingPunct="1">
              <a:spcBef>
                <a:spcPct val="0"/>
              </a:spcBef>
              <a:spcAft>
                <a:spcPct val="0"/>
              </a:spcAft>
              <a:defRPr sz="4000" b="1">
                <a:solidFill>
                  <a:schemeClr val="tx2"/>
                </a:solidFill>
                <a:latin typeface="Arial" charset="0"/>
              </a:defRPr>
            </a:lvl7pPr>
            <a:lvl8pPr marL="1371600" algn="ctr" rtl="0" eaLnBrk="1" fontAlgn="base" hangingPunct="1">
              <a:spcBef>
                <a:spcPct val="0"/>
              </a:spcBef>
              <a:spcAft>
                <a:spcPct val="0"/>
              </a:spcAft>
              <a:defRPr sz="4000" b="1">
                <a:solidFill>
                  <a:schemeClr val="tx2"/>
                </a:solidFill>
                <a:latin typeface="Arial" charset="0"/>
              </a:defRPr>
            </a:lvl8pPr>
            <a:lvl9pPr marL="1828800" algn="ctr" rtl="0" eaLnBrk="1" fontAlgn="base" hangingPunct="1">
              <a:spcBef>
                <a:spcPct val="0"/>
              </a:spcBef>
              <a:spcAft>
                <a:spcPct val="0"/>
              </a:spcAft>
              <a:defRPr sz="4000" b="1">
                <a:solidFill>
                  <a:schemeClr val="tx2"/>
                </a:solidFill>
                <a:latin typeface="Arial" charset="0"/>
              </a:defRPr>
            </a:lvl9pPr>
          </a:lstStyle>
          <a:p>
            <a:r>
              <a:rPr lang="en-US" sz="2600" kern="0" dirty="0" smtClean="0">
                <a:solidFill>
                  <a:srgbClr val="002060"/>
                </a:solidFill>
              </a:rPr>
              <a:t>Adult Heart-Lung Transplants</a:t>
            </a:r>
            <a:r>
              <a:rPr lang="en-US" sz="2800" kern="0" dirty="0" smtClean="0">
                <a:solidFill>
                  <a:srgbClr val="002060"/>
                </a:solidFill>
              </a:rPr>
              <a:t/>
            </a:r>
            <a:br>
              <a:rPr lang="en-US" sz="2800" kern="0" dirty="0" smtClean="0">
                <a:solidFill>
                  <a:srgbClr val="002060"/>
                </a:solidFill>
              </a:rPr>
            </a:br>
            <a:r>
              <a:rPr lang="en-US" sz="2400" dirty="0">
                <a:solidFill>
                  <a:srgbClr val="002060"/>
                </a:solidFill>
              </a:rPr>
              <a:t>Freedom </a:t>
            </a:r>
            <a:r>
              <a:rPr lang="en-US" sz="2400" dirty="0" smtClean="0">
                <a:solidFill>
                  <a:srgbClr val="002060"/>
                </a:solidFill>
              </a:rPr>
              <a:t>from </a:t>
            </a:r>
            <a:r>
              <a:rPr lang="en-US" sz="2400" kern="0" dirty="0" smtClean="0">
                <a:solidFill>
                  <a:srgbClr val="002060"/>
                </a:solidFill>
              </a:rPr>
              <a:t>Malignancy</a:t>
            </a:r>
            <a:r>
              <a:rPr lang="en-US" sz="2000" kern="0" dirty="0" smtClean="0">
                <a:solidFill>
                  <a:srgbClr val="002060"/>
                </a:solidFill>
              </a:rPr>
              <a:t/>
            </a:r>
            <a:br>
              <a:rPr lang="en-US" sz="2000" kern="0" dirty="0" smtClean="0">
                <a:solidFill>
                  <a:srgbClr val="002060"/>
                </a:solidFill>
              </a:rPr>
            </a:br>
            <a:endParaRPr lang="en-US" sz="2000" kern="0" dirty="0">
              <a:solidFill>
                <a:srgbClr val="002060"/>
              </a:solidFill>
            </a:endParaRPr>
          </a:p>
        </p:txBody>
      </p:sp>
      <p:sp>
        <p:nvSpPr>
          <p:cNvPr id="3" name="title_cohort"/>
          <p:cNvSpPr txBox="1"/>
          <p:nvPr/>
        </p:nvSpPr>
        <p:spPr>
          <a:xfrm>
            <a:off x="1866900" y="981218"/>
            <a:ext cx="5410200" cy="400110"/>
          </a:xfrm>
          <a:prstGeom prst="rect">
            <a:avLst/>
          </a:prstGeom>
          <a:noFill/>
        </p:spPr>
        <p:txBody>
          <a:bodyPr wrap="square" rtlCol="0">
            <a:spAutoFit/>
          </a:bodyPr>
          <a:lstStyle/>
          <a:p>
            <a:pPr algn="ctr"/>
            <a:r>
              <a:rPr lang="en-US" sz="2000" b="1" kern="0" dirty="0" smtClean="0">
                <a:solidFill>
                  <a:srgbClr val="002060"/>
                </a:solidFill>
              </a:rPr>
              <a:t>(Transplants: January 1994 - June 2016)</a:t>
            </a:r>
            <a:endParaRPr lang="en-US" sz="2000" b="1" kern="0" dirty="0">
              <a:solidFill>
                <a:srgbClr val="002060"/>
              </a:solidFill>
            </a:endParaRPr>
          </a:p>
        </p:txBody>
      </p:sp>
      <p:grpSp>
        <p:nvGrpSpPr>
          <p:cNvPr id="12" name="Group 11"/>
          <p:cNvGrpSpPr/>
          <p:nvPr/>
        </p:nvGrpSpPr>
        <p:grpSpPr>
          <a:xfrm>
            <a:off x="2" y="6146792"/>
            <a:ext cx="4715932" cy="711201"/>
            <a:chOff x="2" y="6146792"/>
            <a:chExt cx="4715932" cy="711201"/>
          </a:xfrm>
        </p:grpSpPr>
        <p:grpSp>
          <p:nvGrpSpPr>
            <p:cNvPr id="13" name="Group 12"/>
            <p:cNvGrpSpPr/>
            <p:nvPr/>
          </p:nvGrpSpPr>
          <p:grpSpPr>
            <a:xfrm>
              <a:off x="2" y="6146792"/>
              <a:ext cx="4715932" cy="711201"/>
              <a:chOff x="1" y="6067776"/>
              <a:chExt cx="4952999" cy="790224"/>
            </a:xfrm>
          </p:grpSpPr>
          <p:pic>
            <p:nvPicPr>
              <p:cNvPr id="18" name="Picture 17"/>
              <p:cNvPicPr>
                <a:picLocks noChangeAspect="1"/>
              </p:cNvPicPr>
              <p:nvPr/>
            </p:nvPicPr>
            <p:blipFill>
              <a:blip r:embed="rId4" cstate="print"/>
              <a:stretch>
                <a:fillRect/>
              </a:stretch>
            </p:blipFill>
            <p:spPr>
              <a:xfrm>
                <a:off x="1" y="6172200"/>
                <a:ext cx="4952999" cy="685800"/>
              </a:xfrm>
              <a:prstGeom prst="rect">
                <a:avLst/>
              </a:prstGeom>
              <a:ln>
                <a:solidFill>
                  <a:schemeClr val="bg2"/>
                </a:solidFill>
              </a:ln>
            </p:spPr>
          </p:pic>
          <p:sp>
            <p:nvSpPr>
              <p:cNvPr id="19" name="logo_year"/>
              <p:cNvSpPr txBox="1"/>
              <p:nvPr/>
            </p:nvSpPr>
            <p:spPr>
              <a:xfrm>
                <a:off x="2971800" y="6067776"/>
                <a:ext cx="1885813" cy="461665"/>
              </a:xfrm>
              <a:prstGeom prst="rect">
                <a:avLst/>
              </a:prstGeom>
              <a:noFill/>
              <a:ln>
                <a:noFill/>
              </a:ln>
            </p:spPr>
            <p:txBody>
              <a:bodyPr wrap="square" rtlCol="0">
                <a:spAutoFit/>
              </a:bodyPr>
              <a:lstStyle/>
              <a:p>
                <a:pPr algn="ctr"/>
                <a:r>
                  <a:rPr lang="en-US" sz="2100" b="1" dirty="0" smtClean="0">
                    <a:solidFill>
                      <a:schemeClr val="bg1"/>
                    </a:solidFill>
                    <a:latin typeface="Arial"/>
                    <a:cs typeface="Arial"/>
                  </a:rPr>
                  <a:t>2018</a:t>
                </a:r>
                <a:endParaRPr lang="en-US" sz="2100" b="1" dirty="0">
                  <a:solidFill>
                    <a:schemeClr val="bg1"/>
                  </a:solidFill>
                  <a:latin typeface="Arial"/>
                  <a:cs typeface="Arial"/>
                </a:endParaRPr>
              </a:p>
            </p:txBody>
          </p:sp>
        </p:grpSp>
        <p:sp>
          <p:nvSpPr>
            <p:cNvPr id="17" name="logo_citation"/>
            <p:cNvSpPr txBox="1"/>
            <p:nvPr/>
          </p:nvSpPr>
          <p:spPr>
            <a:xfrm>
              <a:off x="2766436" y="6605562"/>
              <a:ext cx="1938528" cy="230832"/>
            </a:xfrm>
            <a:prstGeom prst="rect">
              <a:avLst/>
            </a:prstGeom>
            <a:noFill/>
            <a:ln>
              <a:solidFill>
                <a:srgbClr val="FFFFFF"/>
              </a:solidFill>
            </a:ln>
          </p:spPr>
          <p:txBody>
            <a:bodyPr wrap="square" lIns="27432" tIns="45720" rIns="0" rtlCol="0" anchor="ctr" anchorCtr="0">
              <a:spAutoFit/>
            </a:bodyPr>
            <a:lstStyle/>
            <a:p>
              <a:r>
                <a:rPr lang="en-US" sz="900" b="1" dirty="0" smtClean="0">
                  <a:solidFill>
                    <a:schemeClr val="bg1"/>
                  </a:solidFill>
                  <a:latin typeface="Arial"/>
                  <a:cs typeface="Arial"/>
                </a:rPr>
                <a:t>JHLT. 2018 Oct; 37(10): 1155-1206</a:t>
              </a:r>
              <a:endParaRPr lang="en-US" sz="900" b="1" dirty="0">
                <a:solidFill>
                  <a:schemeClr val="bg1"/>
                </a:solidFill>
                <a:latin typeface="Arial"/>
                <a:cs typeface="Arial"/>
              </a:endParaRPr>
            </a:p>
          </p:txBody>
        </p:sp>
      </p:grpSp>
    </p:spTree>
    <p:extLst>
      <p:ext uri="{BB962C8B-B14F-4D97-AF65-F5344CB8AC3E}">
        <p14:creationId xmlns:p14="http://schemas.microsoft.com/office/powerpoint/2010/main" val="2049977068"/>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52400"/>
            <a:ext cx="9144000" cy="990600"/>
          </a:xfrm>
        </p:spPr>
        <p:txBody>
          <a:bodyPr/>
          <a:lstStyle/>
          <a:p>
            <a:r>
              <a:rPr lang="en-US" sz="2600" dirty="0" smtClean="0">
                <a:solidFill>
                  <a:srgbClr val="002060"/>
                </a:solidFill>
              </a:rPr>
              <a:t>Adult-Heart Lung Transplants</a:t>
            </a:r>
            <a:r>
              <a:rPr lang="en-US" sz="2800" dirty="0" smtClean="0">
                <a:solidFill>
                  <a:srgbClr val="002060"/>
                </a:solidFill>
              </a:rPr>
              <a:t/>
            </a:r>
            <a:br>
              <a:rPr lang="en-US" sz="2800" dirty="0" smtClean="0">
                <a:solidFill>
                  <a:srgbClr val="002060"/>
                </a:solidFill>
              </a:rPr>
            </a:br>
            <a:r>
              <a:rPr lang="en-US" sz="2400" dirty="0" smtClean="0">
                <a:solidFill>
                  <a:srgbClr val="002060"/>
                </a:solidFill>
              </a:rPr>
              <a:t>Cause of Death </a:t>
            </a:r>
            <a:r>
              <a:rPr lang="en-US" sz="2000" dirty="0" smtClean="0">
                <a:solidFill>
                  <a:srgbClr val="002060"/>
                </a:solidFill>
              </a:rPr>
              <a:t>(Deaths: January 1992 – June 2017)</a:t>
            </a:r>
            <a:endParaRPr lang="en-US" sz="2000" dirty="0">
              <a:solidFill>
                <a:srgbClr val="002060"/>
              </a:solidFill>
            </a:endParaRPr>
          </a:p>
        </p:txBody>
      </p:sp>
      <p:graphicFrame>
        <p:nvGraphicFramePr>
          <p:cNvPr id="13" name="Content Placeholder 12"/>
          <p:cNvGraphicFramePr>
            <a:graphicFrameLocks noGrp="1"/>
          </p:cNvGraphicFramePr>
          <p:nvPr>
            <p:ph idx="1"/>
            <p:extLst>
              <p:ext uri="{D42A27DB-BD31-4B8C-83A1-F6EECF244321}">
                <p14:modId xmlns:p14="http://schemas.microsoft.com/office/powerpoint/2010/main" val="580225830"/>
              </p:ext>
            </p:extLst>
          </p:nvPr>
        </p:nvGraphicFramePr>
        <p:xfrm>
          <a:off x="357913" y="1199128"/>
          <a:ext cx="8534399" cy="4806878"/>
        </p:xfrm>
        <a:graphic>
          <a:graphicData uri="http://schemas.openxmlformats.org/drawingml/2006/table">
            <a:tbl>
              <a:tblPr>
                <a:tableStyleId>{5C22544A-7EE6-4342-B048-85BDC9FD1C3A}</a:tableStyleId>
              </a:tblPr>
              <a:tblGrid>
                <a:gridCol w="1981200">
                  <a:extLst>
                    <a:ext uri="{9D8B030D-6E8A-4147-A177-3AD203B41FA5}">
                      <a16:colId xmlns:a16="http://schemas.microsoft.com/office/drawing/2014/main" val="20000"/>
                    </a:ext>
                  </a:extLst>
                </a:gridCol>
                <a:gridCol w="1143000">
                  <a:extLst>
                    <a:ext uri="{9D8B030D-6E8A-4147-A177-3AD203B41FA5}">
                      <a16:colId xmlns:a16="http://schemas.microsoft.com/office/drawing/2014/main" val="20001"/>
                    </a:ext>
                  </a:extLst>
                </a:gridCol>
                <a:gridCol w="1371600">
                  <a:extLst>
                    <a:ext uri="{9D8B030D-6E8A-4147-A177-3AD203B41FA5}">
                      <a16:colId xmlns:a16="http://schemas.microsoft.com/office/drawing/2014/main" val="20002"/>
                    </a:ext>
                  </a:extLst>
                </a:gridCol>
                <a:gridCol w="1524000">
                  <a:extLst>
                    <a:ext uri="{9D8B030D-6E8A-4147-A177-3AD203B41FA5}">
                      <a16:colId xmlns:a16="http://schemas.microsoft.com/office/drawing/2014/main" val="20003"/>
                    </a:ext>
                  </a:extLst>
                </a:gridCol>
                <a:gridCol w="1524000">
                  <a:extLst>
                    <a:ext uri="{9D8B030D-6E8A-4147-A177-3AD203B41FA5}">
                      <a16:colId xmlns:a16="http://schemas.microsoft.com/office/drawing/2014/main" val="20004"/>
                    </a:ext>
                  </a:extLst>
                </a:gridCol>
                <a:gridCol w="990599">
                  <a:extLst>
                    <a:ext uri="{9D8B030D-6E8A-4147-A177-3AD203B41FA5}">
                      <a16:colId xmlns:a16="http://schemas.microsoft.com/office/drawing/2014/main" val="20005"/>
                    </a:ext>
                  </a:extLst>
                </a:gridCol>
              </a:tblGrid>
              <a:tr h="567257">
                <a:tc>
                  <a:txBody>
                    <a:bodyPr/>
                    <a:lstStyle/>
                    <a:p>
                      <a:pPr algn="ctr" rtl="0" fontAlgn="t"/>
                      <a:r>
                        <a:rPr lang="en-US" sz="1400" b="1" dirty="0">
                          <a:solidFill>
                            <a:schemeClr val="bg2"/>
                          </a:solidFill>
                        </a:rPr>
                        <a:t>CAUSE OF DEATH</a:t>
                      </a:r>
                      <a:endParaRPr lang="en-US" b="1" dirty="0">
                        <a:solidFill>
                          <a:schemeClr val="bg2"/>
                        </a:solidFill>
                      </a:endParaRPr>
                    </a:p>
                  </a:txBody>
                  <a:tcPr marT="91440" marB="91440">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sz="1300" b="1" i="0" u="none" strike="noStrike" dirty="0">
                          <a:solidFill>
                            <a:srgbClr val="000000"/>
                          </a:solidFill>
                          <a:effectLst/>
                          <a:latin typeface="+mj-lt"/>
                        </a:rPr>
                        <a:t>0-30 Days (N=480)</a:t>
                      </a:r>
                    </a:p>
                  </a:txBody>
                  <a:tcPr marL="9525" marR="9525" marT="9525"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sz="1300" b="1" i="0" u="none" strike="noStrike" dirty="0">
                          <a:solidFill>
                            <a:srgbClr val="000000"/>
                          </a:solidFill>
                          <a:effectLst/>
                          <a:latin typeface="+mj-lt"/>
                        </a:rPr>
                        <a:t>31 Days - 1 Year (N=366)</a:t>
                      </a:r>
                    </a:p>
                  </a:txBody>
                  <a:tcPr marL="9525" marR="9525" marT="9525"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sz="1300" b="1" i="0" u="none" strike="noStrike" dirty="0">
                          <a:solidFill>
                            <a:srgbClr val="000000"/>
                          </a:solidFill>
                          <a:effectLst/>
                          <a:latin typeface="+mj-lt"/>
                        </a:rPr>
                        <a:t>&gt;1 Year - 3 Years (N=297)</a:t>
                      </a:r>
                    </a:p>
                  </a:txBody>
                  <a:tcPr marL="9525" marR="9525" marT="9525"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sz="1300" b="1" i="0" u="none" strike="noStrike" dirty="0">
                          <a:solidFill>
                            <a:srgbClr val="000000"/>
                          </a:solidFill>
                          <a:effectLst/>
                          <a:latin typeface="+mj-lt"/>
                        </a:rPr>
                        <a:t>&gt;3 Years - 5 Years (N=177)</a:t>
                      </a:r>
                    </a:p>
                  </a:txBody>
                  <a:tcPr marL="9525" marR="9525" marT="9525"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sz="1300" b="1" i="0" u="none" strike="noStrike" dirty="0">
                          <a:solidFill>
                            <a:srgbClr val="000000"/>
                          </a:solidFill>
                          <a:effectLst/>
                          <a:latin typeface="+mj-lt"/>
                        </a:rPr>
                        <a:t>&gt;5 Years (N=561)</a:t>
                      </a:r>
                    </a:p>
                  </a:txBody>
                  <a:tcPr marL="9525" marR="9525" marT="9525"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0"/>
                  </a:ext>
                </a:extLst>
              </a:tr>
              <a:tr h="375800">
                <a:tc>
                  <a:txBody>
                    <a:bodyPr/>
                    <a:lstStyle/>
                    <a:p>
                      <a:pPr rtl="0" fontAlgn="t"/>
                      <a:r>
                        <a:rPr lang="en-US" sz="1300" b="1" dirty="0" smtClean="0">
                          <a:solidFill>
                            <a:schemeClr val="bg2"/>
                          </a:solidFill>
                        </a:rPr>
                        <a:t>OB/BOS</a:t>
                      </a:r>
                      <a:endParaRPr lang="en-US" sz="1300" dirty="0">
                        <a:solidFill>
                          <a:schemeClr val="bg2"/>
                        </a:solidFill>
                      </a:endParaRPr>
                    </a:p>
                  </a:txBody>
                  <a:tcPr marT="91440" marB="9144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300" b="1" i="0" u="none" strike="noStrike" dirty="0">
                          <a:solidFill>
                            <a:srgbClr val="000000"/>
                          </a:solidFill>
                          <a:effectLst/>
                          <a:latin typeface="+mj-lt"/>
                        </a:rPr>
                        <a:t>0</a:t>
                      </a:r>
                    </a:p>
                  </a:txBody>
                  <a:tcPr marL="9525" marR="9525" marT="9525"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300" b="1" i="0" u="none" strike="noStrike" dirty="0">
                          <a:solidFill>
                            <a:srgbClr val="000000"/>
                          </a:solidFill>
                          <a:effectLst/>
                          <a:latin typeface="+mj-lt"/>
                        </a:rPr>
                        <a:t>14 (3.8%)</a:t>
                      </a:r>
                    </a:p>
                  </a:txBody>
                  <a:tcPr marL="9525" marR="9525" marT="9525"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300" b="1" i="0" u="none" strike="noStrike" dirty="0">
                          <a:solidFill>
                            <a:srgbClr val="000000"/>
                          </a:solidFill>
                          <a:effectLst/>
                          <a:latin typeface="+mj-lt"/>
                        </a:rPr>
                        <a:t>70 (23.6%)</a:t>
                      </a:r>
                    </a:p>
                  </a:txBody>
                  <a:tcPr marL="9525" marR="9525" marT="9525"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300" b="1" i="0" u="none" strike="noStrike" dirty="0">
                          <a:solidFill>
                            <a:srgbClr val="000000"/>
                          </a:solidFill>
                          <a:effectLst/>
                          <a:latin typeface="+mj-lt"/>
                        </a:rPr>
                        <a:t>38 (21.5%)</a:t>
                      </a:r>
                    </a:p>
                  </a:txBody>
                  <a:tcPr marL="9525" marR="9525" marT="9525"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300" b="1" i="0" u="none" strike="noStrike" dirty="0">
                          <a:solidFill>
                            <a:srgbClr val="000000"/>
                          </a:solidFill>
                          <a:effectLst/>
                          <a:latin typeface="+mj-lt"/>
                        </a:rPr>
                        <a:t>117 (20.9%)</a:t>
                      </a:r>
                    </a:p>
                  </a:txBody>
                  <a:tcPr marL="9525" marR="9525" marT="9525"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1"/>
                  </a:ext>
                </a:extLst>
              </a:tr>
              <a:tr h="375800">
                <a:tc>
                  <a:txBody>
                    <a:bodyPr/>
                    <a:lstStyle/>
                    <a:p>
                      <a:pPr rtl="0" fontAlgn="t"/>
                      <a:r>
                        <a:rPr lang="en-US" sz="1300" b="1" dirty="0" smtClean="0">
                          <a:solidFill>
                            <a:schemeClr val="bg2"/>
                          </a:solidFill>
                        </a:rPr>
                        <a:t>Acute rejection</a:t>
                      </a:r>
                      <a:endParaRPr lang="en-US" sz="1300" dirty="0">
                        <a:solidFill>
                          <a:schemeClr val="bg2"/>
                        </a:solidFill>
                      </a:endParaRPr>
                    </a:p>
                  </a:txBody>
                  <a:tcPr marT="91440" marB="9144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300" b="1" i="0" u="none" strike="noStrike" dirty="0">
                          <a:solidFill>
                            <a:srgbClr val="000000"/>
                          </a:solidFill>
                          <a:effectLst/>
                          <a:latin typeface="+mj-lt"/>
                        </a:rPr>
                        <a:t>7 (1.5%)</a:t>
                      </a:r>
                    </a:p>
                  </a:txBody>
                  <a:tcPr marL="9525" marR="9525" marT="9525"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300" b="1" i="0" u="none" strike="noStrike" dirty="0">
                          <a:solidFill>
                            <a:srgbClr val="000000"/>
                          </a:solidFill>
                          <a:effectLst/>
                          <a:latin typeface="+mj-lt"/>
                        </a:rPr>
                        <a:t>8 (2.2%)</a:t>
                      </a:r>
                    </a:p>
                  </a:txBody>
                  <a:tcPr marL="9525" marR="9525" marT="9525"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300" b="1" i="0" u="none" strike="noStrike" dirty="0">
                          <a:solidFill>
                            <a:srgbClr val="000000"/>
                          </a:solidFill>
                          <a:effectLst/>
                          <a:latin typeface="+mj-lt"/>
                        </a:rPr>
                        <a:t>6 (2.0%)</a:t>
                      </a:r>
                    </a:p>
                  </a:txBody>
                  <a:tcPr marL="9525" marR="9525" marT="9525"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300" b="1" i="0" u="none" strike="noStrike" dirty="0">
                          <a:solidFill>
                            <a:srgbClr val="000000"/>
                          </a:solidFill>
                          <a:effectLst/>
                          <a:latin typeface="+mj-lt"/>
                        </a:rPr>
                        <a:t>1 (0.6%)</a:t>
                      </a:r>
                    </a:p>
                  </a:txBody>
                  <a:tcPr marL="9525" marR="9525" marT="9525"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300" b="1" i="0" u="none" strike="noStrike" dirty="0">
                          <a:solidFill>
                            <a:srgbClr val="000000"/>
                          </a:solidFill>
                          <a:effectLst/>
                          <a:latin typeface="+mj-lt"/>
                        </a:rPr>
                        <a:t>3 (0.5%)</a:t>
                      </a:r>
                    </a:p>
                  </a:txBody>
                  <a:tcPr marL="9525" marR="9525" marT="9525"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2"/>
                  </a:ext>
                </a:extLst>
              </a:tr>
              <a:tr h="375800">
                <a:tc>
                  <a:txBody>
                    <a:bodyPr/>
                    <a:lstStyle/>
                    <a:p>
                      <a:pPr rtl="0" fontAlgn="t"/>
                      <a:r>
                        <a:rPr lang="en-US" sz="1300" b="1" dirty="0" smtClean="0">
                          <a:solidFill>
                            <a:schemeClr val="bg2"/>
                          </a:solidFill>
                        </a:rPr>
                        <a:t>Lymphoma</a:t>
                      </a:r>
                      <a:endParaRPr lang="en-US" sz="1300" dirty="0">
                        <a:solidFill>
                          <a:schemeClr val="bg2"/>
                        </a:solidFill>
                      </a:endParaRPr>
                    </a:p>
                  </a:txBody>
                  <a:tcPr marT="91440" marB="9144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300" b="1" i="0" u="none" strike="noStrike" dirty="0">
                          <a:solidFill>
                            <a:srgbClr val="000000"/>
                          </a:solidFill>
                          <a:effectLst/>
                          <a:latin typeface="+mj-lt"/>
                        </a:rPr>
                        <a:t>0</a:t>
                      </a:r>
                    </a:p>
                  </a:txBody>
                  <a:tcPr marL="9525" marR="9525" marT="9525"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300" b="1" i="0" u="none" strike="noStrike" dirty="0">
                          <a:solidFill>
                            <a:srgbClr val="000000"/>
                          </a:solidFill>
                          <a:effectLst/>
                          <a:latin typeface="+mj-lt"/>
                        </a:rPr>
                        <a:t>7 (1.9%)</a:t>
                      </a:r>
                    </a:p>
                  </a:txBody>
                  <a:tcPr marL="9525" marR="9525" marT="9525"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300" b="1" i="0" u="none" strike="noStrike" dirty="0">
                          <a:solidFill>
                            <a:srgbClr val="000000"/>
                          </a:solidFill>
                          <a:effectLst/>
                          <a:latin typeface="+mj-lt"/>
                        </a:rPr>
                        <a:t>12 (4.0%)</a:t>
                      </a:r>
                    </a:p>
                  </a:txBody>
                  <a:tcPr marL="9525" marR="9525" marT="9525"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300" b="1" i="0" u="none" strike="noStrike" dirty="0">
                          <a:solidFill>
                            <a:srgbClr val="000000"/>
                          </a:solidFill>
                          <a:effectLst/>
                          <a:latin typeface="+mj-lt"/>
                        </a:rPr>
                        <a:t>8 (4.5%)</a:t>
                      </a:r>
                    </a:p>
                  </a:txBody>
                  <a:tcPr marL="9525" marR="9525" marT="9525"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300" b="1" i="0" u="none" strike="noStrike" dirty="0">
                          <a:solidFill>
                            <a:srgbClr val="000000"/>
                          </a:solidFill>
                          <a:effectLst/>
                          <a:latin typeface="+mj-lt"/>
                        </a:rPr>
                        <a:t>12 (2.1%)</a:t>
                      </a:r>
                    </a:p>
                  </a:txBody>
                  <a:tcPr marL="9525" marR="9525" marT="9525"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3"/>
                  </a:ext>
                </a:extLst>
              </a:tr>
              <a:tr h="375800">
                <a:tc>
                  <a:txBody>
                    <a:bodyPr/>
                    <a:lstStyle/>
                    <a:p>
                      <a:pPr rtl="0" fontAlgn="t"/>
                      <a:r>
                        <a:rPr lang="en-US" sz="1300" b="1" dirty="0" smtClean="0">
                          <a:solidFill>
                            <a:schemeClr val="bg2"/>
                          </a:solidFill>
                        </a:rPr>
                        <a:t>Malignancy, other</a:t>
                      </a:r>
                      <a:endParaRPr lang="en-US" sz="1300" dirty="0">
                        <a:solidFill>
                          <a:schemeClr val="bg2"/>
                        </a:solidFill>
                      </a:endParaRPr>
                    </a:p>
                  </a:txBody>
                  <a:tcPr marT="91440" marB="9144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300" b="1" i="0" u="none" strike="noStrike" dirty="0">
                          <a:solidFill>
                            <a:srgbClr val="000000"/>
                          </a:solidFill>
                          <a:effectLst/>
                          <a:latin typeface="+mj-lt"/>
                        </a:rPr>
                        <a:t>1 (0.2%)</a:t>
                      </a:r>
                    </a:p>
                  </a:txBody>
                  <a:tcPr marL="9525" marR="9525" marT="9525"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300" b="1" i="0" u="none" strike="noStrike" dirty="0">
                          <a:solidFill>
                            <a:srgbClr val="000000"/>
                          </a:solidFill>
                          <a:effectLst/>
                          <a:latin typeface="+mj-lt"/>
                        </a:rPr>
                        <a:t>8 (2.2%)</a:t>
                      </a:r>
                    </a:p>
                  </a:txBody>
                  <a:tcPr marL="9525" marR="9525" marT="9525"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300" b="1" i="0" u="none" strike="noStrike" dirty="0">
                          <a:solidFill>
                            <a:srgbClr val="000000"/>
                          </a:solidFill>
                          <a:effectLst/>
                          <a:latin typeface="+mj-lt"/>
                        </a:rPr>
                        <a:t>14 (4.7%)</a:t>
                      </a:r>
                    </a:p>
                  </a:txBody>
                  <a:tcPr marL="9525" marR="9525" marT="9525"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300" b="1" i="0" u="none" strike="noStrike" dirty="0">
                          <a:solidFill>
                            <a:srgbClr val="000000"/>
                          </a:solidFill>
                          <a:effectLst/>
                          <a:latin typeface="+mj-lt"/>
                        </a:rPr>
                        <a:t>7 (4.0%)</a:t>
                      </a:r>
                    </a:p>
                  </a:txBody>
                  <a:tcPr marL="9525" marR="9525" marT="9525"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300" b="1" i="0" u="none" strike="noStrike" dirty="0">
                          <a:solidFill>
                            <a:srgbClr val="000000"/>
                          </a:solidFill>
                          <a:effectLst/>
                          <a:latin typeface="+mj-lt"/>
                        </a:rPr>
                        <a:t>44 (7.8%)</a:t>
                      </a:r>
                    </a:p>
                  </a:txBody>
                  <a:tcPr marL="9525" marR="9525" marT="9525"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4"/>
                  </a:ext>
                </a:extLst>
              </a:tr>
              <a:tr h="375800">
                <a:tc>
                  <a:txBody>
                    <a:bodyPr/>
                    <a:lstStyle/>
                    <a:p>
                      <a:pPr rtl="0" fontAlgn="t"/>
                      <a:r>
                        <a:rPr lang="en-US" sz="1300" b="1" dirty="0">
                          <a:solidFill>
                            <a:schemeClr val="bg2"/>
                          </a:solidFill>
                        </a:rPr>
                        <a:t>CMV</a:t>
                      </a:r>
                      <a:endParaRPr lang="en-US" sz="1300" dirty="0">
                        <a:solidFill>
                          <a:schemeClr val="bg2"/>
                        </a:solidFill>
                      </a:endParaRPr>
                    </a:p>
                  </a:txBody>
                  <a:tcPr marT="91440" marB="9144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300" b="1" i="0" u="none" strike="noStrike" dirty="0">
                          <a:solidFill>
                            <a:srgbClr val="000000"/>
                          </a:solidFill>
                          <a:effectLst/>
                          <a:latin typeface="+mj-lt"/>
                        </a:rPr>
                        <a:t>0</a:t>
                      </a:r>
                    </a:p>
                  </a:txBody>
                  <a:tcPr marL="9525" marR="9525" marT="9525"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300" b="1" i="0" u="none" strike="noStrike" dirty="0">
                          <a:solidFill>
                            <a:srgbClr val="000000"/>
                          </a:solidFill>
                          <a:effectLst/>
                          <a:latin typeface="+mj-lt"/>
                        </a:rPr>
                        <a:t>2 (0.5%)</a:t>
                      </a:r>
                    </a:p>
                  </a:txBody>
                  <a:tcPr marL="9525" marR="9525" marT="9525"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300" b="1" i="0" u="none" strike="noStrike" dirty="0">
                          <a:solidFill>
                            <a:srgbClr val="000000"/>
                          </a:solidFill>
                          <a:effectLst/>
                          <a:latin typeface="+mj-lt"/>
                        </a:rPr>
                        <a:t>2 (0.7%)</a:t>
                      </a:r>
                    </a:p>
                  </a:txBody>
                  <a:tcPr marL="9525" marR="9525" marT="9525"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300" b="1" i="0" u="none" strike="noStrike" dirty="0">
                          <a:solidFill>
                            <a:srgbClr val="000000"/>
                          </a:solidFill>
                          <a:effectLst/>
                          <a:latin typeface="+mj-lt"/>
                        </a:rPr>
                        <a:t>1 (0.6%)</a:t>
                      </a:r>
                    </a:p>
                  </a:txBody>
                  <a:tcPr marL="9525" marR="9525" marT="9525"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300" b="1" i="0" u="none" strike="noStrike" dirty="0">
                          <a:solidFill>
                            <a:srgbClr val="000000"/>
                          </a:solidFill>
                          <a:effectLst/>
                          <a:latin typeface="+mj-lt"/>
                        </a:rPr>
                        <a:t>1 (0.2%)</a:t>
                      </a:r>
                    </a:p>
                  </a:txBody>
                  <a:tcPr marL="9525" marR="9525" marT="9525"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5"/>
                  </a:ext>
                </a:extLst>
              </a:tr>
              <a:tr h="375800">
                <a:tc>
                  <a:txBody>
                    <a:bodyPr/>
                    <a:lstStyle/>
                    <a:p>
                      <a:pPr rtl="0" fontAlgn="t"/>
                      <a:r>
                        <a:rPr lang="en-US" sz="1300" b="1" dirty="0" smtClean="0">
                          <a:solidFill>
                            <a:schemeClr val="bg2"/>
                          </a:solidFill>
                        </a:rPr>
                        <a:t>Infection, non-CMV</a:t>
                      </a:r>
                      <a:endParaRPr lang="en-US" sz="1300" dirty="0">
                        <a:solidFill>
                          <a:schemeClr val="bg2"/>
                        </a:solidFill>
                      </a:endParaRPr>
                    </a:p>
                  </a:txBody>
                  <a:tcPr marT="91440" marB="9144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300" b="1" i="0" u="none" strike="noStrike" dirty="0">
                          <a:solidFill>
                            <a:srgbClr val="000000"/>
                          </a:solidFill>
                          <a:effectLst/>
                          <a:latin typeface="+mj-lt"/>
                        </a:rPr>
                        <a:t>81 (16.9%)</a:t>
                      </a:r>
                    </a:p>
                  </a:txBody>
                  <a:tcPr marL="9525" marR="9525" marT="9525"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300" b="1" i="0" u="none" strike="noStrike" dirty="0">
                          <a:solidFill>
                            <a:srgbClr val="000000"/>
                          </a:solidFill>
                          <a:effectLst/>
                          <a:latin typeface="+mj-lt"/>
                        </a:rPr>
                        <a:t>130 (35.5%)</a:t>
                      </a:r>
                    </a:p>
                  </a:txBody>
                  <a:tcPr marL="9525" marR="9525" marT="9525"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300" b="1" i="0" u="none" strike="noStrike" dirty="0">
                          <a:solidFill>
                            <a:srgbClr val="000000"/>
                          </a:solidFill>
                          <a:effectLst/>
                          <a:latin typeface="+mj-lt"/>
                        </a:rPr>
                        <a:t>84 (28.3%)</a:t>
                      </a:r>
                    </a:p>
                  </a:txBody>
                  <a:tcPr marL="9525" marR="9525" marT="9525"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300" b="1" i="0" u="none" strike="noStrike" dirty="0">
                          <a:solidFill>
                            <a:srgbClr val="000000"/>
                          </a:solidFill>
                          <a:effectLst/>
                          <a:latin typeface="+mj-lt"/>
                        </a:rPr>
                        <a:t>45 (25.4%)</a:t>
                      </a:r>
                    </a:p>
                  </a:txBody>
                  <a:tcPr marL="9525" marR="9525" marT="9525"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300" b="1" i="0" u="none" strike="noStrike" dirty="0">
                          <a:solidFill>
                            <a:srgbClr val="000000"/>
                          </a:solidFill>
                          <a:effectLst/>
                          <a:latin typeface="+mj-lt"/>
                        </a:rPr>
                        <a:t>117 (20.9%)</a:t>
                      </a:r>
                    </a:p>
                  </a:txBody>
                  <a:tcPr marL="9525" marR="9525" marT="9525"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6"/>
                  </a:ext>
                </a:extLst>
              </a:tr>
              <a:tr h="375800">
                <a:tc>
                  <a:txBody>
                    <a:bodyPr/>
                    <a:lstStyle/>
                    <a:p>
                      <a:pPr rtl="0" fontAlgn="t"/>
                      <a:r>
                        <a:rPr lang="en-US" sz="1300" b="1" dirty="0" smtClean="0">
                          <a:solidFill>
                            <a:schemeClr val="bg2"/>
                          </a:solidFill>
                        </a:rPr>
                        <a:t>Graft failure</a:t>
                      </a:r>
                      <a:endParaRPr lang="en-US" sz="1300" dirty="0">
                        <a:solidFill>
                          <a:schemeClr val="bg2"/>
                        </a:solidFill>
                      </a:endParaRPr>
                    </a:p>
                  </a:txBody>
                  <a:tcPr marT="91440" marB="9144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300" b="1" i="0" u="none" strike="noStrike" dirty="0">
                          <a:solidFill>
                            <a:srgbClr val="000000"/>
                          </a:solidFill>
                          <a:effectLst/>
                          <a:latin typeface="+mj-lt"/>
                        </a:rPr>
                        <a:t>129 (26.9%)</a:t>
                      </a:r>
                    </a:p>
                  </a:txBody>
                  <a:tcPr marL="9525" marR="9525" marT="9525"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300" b="1" i="0" u="none" strike="noStrike" dirty="0">
                          <a:solidFill>
                            <a:srgbClr val="000000"/>
                          </a:solidFill>
                          <a:effectLst/>
                          <a:latin typeface="+mj-lt"/>
                        </a:rPr>
                        <a:t>76 (20.8%)</a:t>
                      </a:r>
                    </a:p>
                  </a:txBody>
                  <a:tcPr marL="9525" marR="9525" marT="9525"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300" b="1" i="0" u="none" strike="noStrike" dirty="0">
                          <a:solidFill>
                            <a:srgbClr val="000000"/>
                          </a:solidFill>
                          <a:effectLst/>
                          <a:latin typeface="+mj-lt"/>
                        </a:rPr>
                        <a:t>44 (14.8%)</a:t>
                      </a:r>
                    </a:p>
                  </a:txBody>
                  <a:tcPr marL="9525" marR="9525" marT="9525"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300" b="1" i="0" u="none" strike="noStrike" dirty="0">
                          <a:solidFill>
                            <a:srgbClr val="000000"/>
                          </a:solidFill>
                          <a:effectLst/>
                          <a:latin typeface="+mj-lt"/>
                        </a:rPr>
                        <a:t>32 (18.1%)</a:t>
                      </a:r>
                    </a:p>
                  </a:txBody>
                  <a:tcPr marL="9525" marR="9525" marT="9525"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300" b="1" i="0" u="none" strike="noStrike" dirty="0">
                          <a:solidFill>
                            <a:srgbClr val="000000"/>
                          </a:solidFill>
                          <a:effectLst/>
                          <a:latin typeface="+mj-lt"/>
                        </a:rPr>
                        <a:t>82 (14.6%)</a:t>
                      </a:r>
                    </a:p>
                  </a:txBody>
                  <a:tcPr marL="9525" marR="9525" marT="9525"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7"/>
                  </a:ext>
                </a:extLst>
              </a:tr>
              <a:tr h="375800">
                <a:tc>
                  <a:txBody>
                    <a:bodyPr/>
                    <a:lstStyle/>
                    <a:p>
                      <a:pPr rtl="0" fontAlgn="t"/>
                      <a:r>
                        <a:rPr lang="en-US" sz="1300" b="1" dirty="0" smtClean="0">
                          <a:solidFill>
                            <a:schemeClr val="bg2"/>
                          </a:solidFill>
                        </a:rPr>
                        <a:t>Cardiovascular</a:t>
                      </a:r>
                      <a:endParaRPr lang="en-US" sz="1300" dirty="0">
                        <a:solidFill>
                          <a:schemeClr val="bg2"/>
                        </a:solidFill>
                      </a:endParaRPr>
                    </a:p>
                  </a:txBody>
                  <a:tcPr marT="91440" marB="9144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300" b="1" i="0" u="none" strike="noStrike" dirty="0">
                          <a:solidFill>
                            <a:srgbClr val="000000"/>
                          </a:solidFill>
                          <a:effectLst/>
                          <a:latin typeface="+mj-lt"/>
                        </a:rPr>
                        <a:t>39 (8.1%)</a:t>
                      </a:r>
                    </a:p>
                  </a:txBody>
                  <a:tcPr marL="9525" marR="9525" marT="9525"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300" b="1" i="0" u="none" strike="noStrike" dirty="0">
                          <a:solidFill>
                            <a:srgbClr val="000000"/>
                          </a:solidFill>
                          <a:effectLst/>
                          <a:latin typeface="+mj-lt"/>
                        </a:rPr>
                        <a:t>15 (4.1%)</a:t>
                      </a:r>
                    </a:p>
                  </a:txBody>
                  <a:tcPr marL="9525" marR="9525" marT="9525"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300" b="1" i="0" u="none" strike="noStrike" dirty="0">
                          <a:solidFill>
                            <a:srgbClr val="000000"/>
                          </a:solidFill>
                          <a:effectLst/>
                          <a:latin typeface="+mj-lt"/>
                        </a:rPr>
                        <a:t>22 (7.4%)</a:t>
                      </a:r>
                    </a:p>
                  </a:txBody>
                  <a:tcPr marL="9525" marR="9525" marT="9525"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300" b="1" i="0" u="none" strike="noStrike" dirty="0">
                          <a:solidFill>
                            <a:srgbClr val="000000"/>
                          </a:solidFill>
                          <a:effectLst/>
                          <a:latin typeface="+mj-lt"/>
                        </a:rPr>
                        <a:t>19 (10.7%)</a:t>
                      </a:r>
                    </a:p>
                  </a:txBody>
                  <a:tcPr marL="9525" marR="9525" marT="9525"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300" b="1" i="0" u="none" strike="noStrike" dirty="0">
                          <a:solidFill>
                            <a:srgbClr val="000000"/>
                          </a:solidFill>
                          <a:effectLst/>
                          <a:latin typeface="+mj-lt"/>
                        </a:rPr>
                        <a:t>55 (9.8%)</a:t>
                      </a:r>
                    </a:p>
                  </a:txBody>
                  <a:tcPr marL="9525" marR="9525" marT="9525"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8"/>
                  </a:ext>
                </a:extLst>
              </a:tr>
              <a:tr h="375800">
                <a:tc>
                  <a:txBody>
                    <a:bodyPr/>
                    <a:lstStyle/>
                    <a:p>
                      <a:pPr rtl="0" fontAlgn="t"/>
                      <a:r>
                        <a:rPr lang="en-US" sz="1300" b="1" dirty="0" smtClean="0">
                          <a:solidFill>
                            <a:schemeClr val="bg2"/>
                          </a:solidFill>
                        </a:rPr>
                        <a:t>Technical</a:t>
                      </a:r>
                      <a:endParaRPr lang="en-US" sz="1300" dirty="0">
                        <a:solidFill>
                          <a:schemeClr val="bg2"/>
                        </a:solidFill>
                      </a:endParaRPr>
                    </a:p>
                  </a:txBody>
                  <a:tcPr marT="91440" marB="9144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300" b="1" i="0" u="none" strike="noStrike" dirty="0">
                          <a:solidFill>
                            <a:srgbClr val="000000"/>
                          </a:solidFill>
                          <a:effectLst/>
                          <a:latin typeface="+mj-lt"/>
                        </a:rPr>
                        <a:t>113 (23.5%)</a:t>
                      </a:r>
                    </a:p>
                  </a:txBody>
                  <a:tcPr marL="9525" marR="9525" marT="9525"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300" b="1" i="0" u="none" strike="noStrike" dirty="0">
                          <a:solidFill>
                            <a:srgbClr val="000000"/>
                          </a:solidFill>
                          <a:effectLst/>
                          <a:latin typeface="+mj-lt"/>
                        </a:rPr>
                        <a:t>12 (3.3%)</a:t>
                      </a:r>
                    </a:p>
                  </a:txBody>
                  <a:tcPr marL="9525" marR="9525" marT="9525"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300" b="1" i="0" u="none" strike="noStrike" dirty="0">
                          <a:solidFill>
                            <a:srgbClr val="000000"/>
                          </a:solidFill>
                          <a:effectLst/>
                          <a:latin typeface="+mj-lt"/>
                        </a:rPr>
                        <a:t>3 (1.0%)</a:t>
                      </a:r>
                    </a:p>
                  </a:txBody>
                  <a:tcPr marL="9525" marR="9525" marT="9525"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300" b="1" i="0" u="none" strike="noStrike" dirty="0">
                          <a:solidFill>
                            <a:srgbClr val="000000"/>
                          </a:solidFill>
                          <a:effectLst/>
                          <a:latin typeface="+mj-lt"/>
                        </a:rPr>
                        <a:t>3 (1.7%)</a:t>
                      </a:r>
                    </a:p>
                  </a:txBody>
                  <a:tcPr marL="9525" marR="9525" marT="9525"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300" b="1" i="0" u="none" strike="noStrike" dirty="0">
                          <a:solidFill>
                            <a:srgbClr val="000000"/>
                          </a:solidFill>
                          <a:effectLst/>
                          <a:latin typeface="+mj-lt"/>
                        </a:rPr>
                        <a:t>7 (1.2%)</a:t>
                      </a:r>
                    </a:p>
                  </a:txBody>
                  <a:tcPr marL="9525" marR="9525" marT="9525"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9"/>
                  </a:ext>
                </a:extLst>
              </a:tr>
              <a:tr h="429621">
                <a:tc>
                  <a:txBody>
                    <a:bodyPr/>
                    <a:lstStyle/>
                    <a:p>
                      <a:pPr rtl="0" fontAlgn="t"/>
                      <a:r>
                        <a:rPr lang="en-US" sz="1300" b="1" dirty="0" smtClean="0">
                          <a:solidFill>
                            <a:schemeClr val="bg2"/>
                          </a:solidFill>
                        </a:rPr>
                        <a:t>Multiple organ failure</a:t>
                      </a:r>
                      <a:endParaRPr lang="en-US" sz="1300" dirty="0">
                        <a:solidFill>
                          <a:schemeClr val="bg2"/>
                        </a:solidFill>
                      </a:endParaRPr>
                    </a:p>
                  </a:txBody>
                  <a:tcPr marT="91440" marB="9144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300" b="1" i="0" u="none" strike="noStrike" dirty="0">
                          <a:solidFill>
                            <a:srgbClr val="000000"/>
                          </a:solidFill>
                          <a:effectLst/>
                          <a:latin typeface="+mj-lt"/>
                        </a:rPr>
                        <a:t>52 (10.8%)</a:t>
                      </a:r>
                    </a:p>
                  </a:txBody>
                  <a:tcPr marL="9525" marR="9525" marT="9525"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300" b="1" i="0" u="none" strike="noStrike" dirty="0">
                          <a:solidFill>
                            <a:srgbClr val="000000"/>
                          </a:solidFill>
                          <a:effectLst/>
                          <a:latin typeface="+mj-lt"/>
                        </a:rPr>
                        <a:t>54 (14.8%)</a:t>
                      </a:r>
                    </a:p>
                  </a:txBody>
                  <a:tcPr marL="9525" marR="9525" marT="9525"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300" b="1" i="0" u="none" strike="noStrike" dirty="0">
                          <a:solidFill>
                            <a:srgbClr val="000000"/>
                          </a:solidFill>
                          <a:effectLst/>
                          <a:latin typeface="+mj-lt"/>
                        </a:rPr>
                        <a:t>15 (5.1%)</a:t>
                      </a:r>
                    </a:p>
                  </a:txBody>
                  <a:tcPr marL="9525" marR="9525" marT="9525"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300" b="1" i="0" u="none" strike="noStrike" dirty="0">
                          <a:solidFill>
                            <a:srgbClr val="000000"/>
                          </a:solidFill>
                          <a:effectLst/>
                          <a:latin typeface="+mj-lt"/>
                        </a:rPr>
                        <a:t>7 (4.0%)</a:t>
                      </a:r>
                    </a:p>
                  </a:txBody>
                  <a:tcPr marL="9525" marR="9525" marT="9525"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300" b="1" i="0" u="none" strike="noStrike" dirty="0">
                          <a:solidFill>
                            <a:srgbClr val="000000"/>
                          </a:solidFill>
                          <a:effectLst/>
                          <a:latin typeface="+mj-lt"/>
                        </a:rPr>
                        <a:t>38 (6.8%)</a:t>
                      </a:r>
                    </a:p>
                  </a:txBody>
                  <a:tcPr marL="9525" marR="9525" marT="9525"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10"/>
                  </a:ext>
                </a:extLst>
              </a:tr>
              <a:tr h="375800">
                <a:tc>
                  <a:txBody>
                    <a:bodyPr/>
                    <a:lstStyle/>
                    <a:p>
                      <a:pPr rtl="0" fontAlgn="t"/>
                      <a:r>
                        <a:rPr lang="en-US" sz="1300" b="1" dirty="0" smtClean="0">
                          <a:solidFill>
                            <a:schemeClr val="bg2"/>
                          </a:solidFill>
                        </a:rPr>
                        <a:t>Other</a:t>
                      </a:r>
                      <a:endParaRPr lang="en-US" sz="1300" dirty="0">
                        <a:solidFill>
                          <a:schemeClr val="bg2"/>
                        </a:solidFill>
                      </a:endParaRPr>
                    </a:p>
                  </a:txBody>
                  <a:tcPr marT="91440" marB="9144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300" b="1" i="0" u="none" strike="noStrike" dirty="0">
                          <a:solidFill>
                            <a:srgbClr val="000000"/>
                          </a:solidFill>
                          <a:effectLst/>
                          <a:latin typeface="+mj-lt"/>
                        </a:rPr>
                        <a:t>58 (12.1%)</a:t>
                      </a:r>
                    </a:p>
                  </a:txBody>
                  <a:tcPr marL="9525" marR="9525" marT="9525"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300" b="1" i="0" u="none" strike="noStrike" dirty="0">
                          <a:solidFill>
                            <a:srgbClr val="000000"/>
                          </a:solidFill>
                          <a:effectLst/>
                          <a:latin typeface="+mj-lt"/>
                        </a:rPr>
                        <a:t>40 (10.9%)</a:t>
                      </a:r>
                    </a:p>
                  </a:txBody>
                  <a:tcPr marL="9525" marR="9525" marT="9525"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300" b="1" i="0" u="none" strike="noStrike" dirty="0">
                          <a:solidFill>
                            <a:srgbClr val="000000"/>
                          </a:solidFill>
                          <a:effectLst/>
                          <a:latin typeface="+mj-lt"/>
                        </a:rPr>
                        <a:t>25 (8.4%)</a:t>
                      </a:r>
                    </a:p>
                  </a:txBody>
                  <a:tcPr marL="9525" marR="9525" marT="9525"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300" b="1" i="0" u="none" strike="noStrike" dirty="0">
                          <a:solidFill>
                            <a:srgbClr val="000000"/>
                          </a:solidFill>
                          <a:effectLst/>
                          <a:latin typeface="+mj-lt"/>
                        </a:rPr>
                        <a:t>16 (9.0%)</a:t>
                      </a:r>
                    </a:p>
                  </a:txBody>
                  <a:tcPr marL="9525" marR="9525" marT="9525"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300" b="1" i="0" u="none" strike="noStrike" dirty="0">
                          <a:solidFill>
                            <a:srgbClr val="000000"/>
                          </a:solidFill>
                          <a:effectLst/>
                          <a:latin typeface="+mj-lt"/>
                        </a:rPr>
                        <a:t>85 (15.2%)</a:t>
                      </a:r>
                    </a:p>
                  </a:txBody>
                  <a:tcPr marL="9525" marR="9525" marT="9525"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11"/>
                  </a:ext>
                </a:extLst>
              </a:tr>
            </a:tbl>
          </a:graphicData>
        </a:graphic>
      </p:graphicFrame>
      <p:grpSp>
        <p:nvGrpSpPr>
          <p:cNvPr id="10" name="Group 9"/>
          <p:cNvGrpSpPr/>
          <p:nvPr/>
        </p:nvGrpSpPr>
        <p:grpSpPr>
          <a:xfrm>
            <a:off x="2" y="6146792"/>
            <a:ext cx="4715932" cy="711201"/>
            <a:chOff x="2" y="6146792"/>
            <a:chExt cx="4715932" cy="711201"/>
          </a:xfrm>
        </p:grpSpPr>
        <p:grpSp>
          <p:nvGrpSpPr>
            <p:cNvPr id="11" name="Group 10"/>
            <p:cNvGrpSpPr/>
            <p:nvPr/>
          </p:nvGrpSpPr>
          <p:grpSpPr>
            <a:xfrm>
              <a:off x="2" y="6146792"/>
              <a:ext cx="4715932" cy="711201"/>
              <a:chOff x="1" y="6067776"/>
              <a:chExt cx="4952999" cy="790224"/>
            </a:xfrm>
          </p:grpSpPr>
          <p:pic>
            <p:nvPicPr>
              <p:cNvPr id="16" name="Picture 15"/>
              <p:cNvPicPr>
                <a:picLocks noChangeAspect="1"/>
              </p:cNvPicPr>
              <p:nvPr/>
            </p:nvPicPr>
            <p:blipFill>
              <a:blip r:embed="rId3" cstate="print"/>
              <a:stretch>
                <a:fillRect/>
              </a:stretch>
            </p:blipFill>
            <p:spPr>
              <a:xfrm>
                <a:off x="1" y="6172200"/>
                <a:ext cx="4952999" cy="685800"/>
              </a:xfrm>
              <a:prstGeom prst="rect">
                <a:avLst/>
              </a:prstGeom>
              <a:ln>
                <a:solidFill>
                  <a:schemeClr val="bg2"/>
                </a:solidFill>
              </a:ln>
            </p:spPr>
          </p:pic>
          <p:sp>
            <p:nvSpPr>
              <p:cNvPr id="17" name="logo_year"/>
              <p:cNvSpPr txBox="1"/>
              <p:nvPr/>
            </p:nvSpPr>
            <p:spPr>
              <a:xfrm>
                <a:off x="2971800" y="6067776"/>
                <a:ext cx="1885813" cy="461665"/>
              </a:xfrm>
              <a:prstGeom prst="rect">
                <a:avLst/>
              </a:prstGeom>
              <a:noFill/>
              <a:ln>
                <a:noFill/>
              </a:ln>
            </p:spPr>
            <p:txBody>
              <a:bodyPr wrap="square" rtlCol="0">
                <a:spAutoFit/>
              </a:bodyPr>
              <a:lstStyle/>
              <a:p>
                <a:pPr algn="ctr"/>
                <a:r>
                  <a:rPr lang="en-US" sz="2100" b="1" dirty="0" smtClean="0">
                    <a:solidFill>
                      <a:schemeClr val="bg1"/>
                    </a:solidFill>
                    <a:latin typeface="Arial"/>
                    <a:cs typeface="Arial"/>
                  </a:rPr>
                  <a:t>2018</a:t>
                </a:r>
                <a:endParaRPr lang="en-US" sz="2100" b="1" dirty="0">
                  <a:solidFill>
                    <a:schemeClr val="bg1"/>
                  </a:solidFill>
                  <a:latin typeface="Arial"/>
                  <a:cs typeface="Arial"/>
                </a:endParaRPr>
              </a:p>
            </p:txBody>
          </p:sp>
        </p:grpSp>
        <p:sp>
          <p:nvSpPr>
            <p:cNvPr id="15" name="logo_citation"/>
            <p:cNvSpPr txBox="1"/>
            <p:nvPr/>
          </p:nvSpPr>
          <p:spPr>
            <a:xfrm>
              <a:off x="2766436" y="6605562"/>
              <a:ext cx="1938528" cy="230832"/>
            </a:xfrm>
            <a:prstGeom prst="rect">
              <a:avLst/>
            </a:prstGeom>
            <a:noFill/>
            <a:ln>
              <a:solidFill>
                <a:srgbClr val="FFFFFF"/>
              </a:solidFill>
            </a:ln>
          </p:spPr>
          <p:txBody>
            <a:bodyPr wrap="square" lIns="27432" tIns="45720" rIns="0" rtlCol="0" anchor="ctr" anchorCtr="0">
              <a:spAutoFit/>
            </a:bodyPr>
            <a:lstStyle/>
            <a:p>
              <a:r>
                <a:rPr lang="en-US" sz="900" b="1" dirty="0" smtClean="0">
                  <a:solidFill>
                    <a:schemeClr val="bg1"/>
                  </a:solidFill>
                  <a:latin typeface="Arial"/>
                  <a:cs typeface="Arial"/>
                </a:rPr>
                <a:t>JHLT. 2018 Oct; 37(10): 1155-1206</a:t>
              </a:r>
              <a:endParaRPr lang="en-US" sz="900" b="1" dirty="0">
                <a:solidFill>
                  <a:schemeClr val="bg1"/>
                </a:solidFill>
                <a:latin typeface="Arial"/>
                <a:cs typeface="Arial"/>
              </a:endParaRPr>
            </a:p>
          </p:txBody>
        </p:sp>
      </p:grpSp>
    </p:spTree>
    <p:extLst>
      <p:ext uri="{BB962C8B-B14F-4D97-AF65-F5344CB8AC3E}">
        <p14:creationId xmlns:p14="http://schemas.microsoft.com/office/powerpoint/2010/main" val="523374649"/>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4219062421"/>
              </p:ext>
            </p:extLst>
          </p:nvPr>
        </p:nvGraphicFramePr>
        <p:xfrm>
          <a:off x="76200" y="1371600"/>
          <a:ext cx="9067800" cy="4800600"/>
        </p:xfrm>
        <a:graphic>
          <a:graphicData uri="http://schemas.openxmlformats.org/drawingml/2006/chart">
            <c:chart xmlns:c="http://schemas.openxmlformats.org/drawingml/2006/chart" xmlns:r="http://schemas.openxmlformats.org/officeDocument/2006/relationships" r:id="rId3"/>
          </a:graphicData>
        </a:graphic>
      </p:graphicFrame>
      <p:sp>
        <p:nvSpPr>
          <p:cNvPr id="9" name="Title 1"/>
          <p:cNvSpPr txBox="1">
            <a:spLocks/>
          </p:cNvSpPr>
          <p:nvPr/>
        </p:nvSpPr>
        <p:spPr bwMode="auto">
          <a:xfrm>
            <a:off x="0" y="228600"/>
            <a:ext cx="91440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b="1">
                <a:solidFill>
                  <a:schemeClr val="tx1"/>
                </a:solidFill>
                <a:latin typeface="+mj-lt"/>
                <a:ea typeface="+mj-ea"/>
                <a:cs typeface="+mj-cs"/>
              </a:defRPr>
            </a:lvl1pPr>
            <a:lvl2pPr algn="ctr" rtl="0" eaLnBrk="1" fontAlgn="base" hangingPunct="1">
              <a:spcBef>
                <a:spcPct val="0"/>
              </a:spcBef>
              <a:spcAft>
                <a:spcPct val="0"/>
              </a:spcAft>
              <a:defRPr sz="4000" b="1">
                <a:solidFill>
                  <a:schemeClr val="tx2"/>
                </a:solidFill>
                <a:latin typeface="Arial" charset="0"/>
              </a:defRPr>
            </a:lvl2pPr>
            <a:lvl3pPr algn="ctr" rtl="0" eaLnBrk="1" fontAlgn="base" hangingPunct="1">
              <a:spcBef>
                <a:spcPct val="0"/>
              </a:spcBef>
              <a:spcAft>
                <a:spcPct val="0"/>
              </a:spcAft>
              <a:defRPr sz="4000" b="1">
                <a:solidFill>
                  <a:schemeClr val="tx2"/>
                </a:solidFill>
                <a:latin typeface="Arial" charset="0"/>
              </a:defRPr>
            </a:lvl3pPr>
            <a:lvl4pPr algn="ctr" rtl="0" eaLnBrk="1" fontAlgn="base" hangingPunct="1">
              <a:spcBef>
                <a:spcPct val="0"/>
              </a:spcBef>
              <a:spcAft>
                <a:spcPct val="0"/>
              </a:spcAft>
              <a:defRPr sz="4000" b="1">
                <a:solidFill>
                  <a:schemeClr val="tx2"/>
                </a:solidFill>
                <a:latin typeface="Arial" charset="0"/>
              </a:defRPr>
            </a:lvl4pPr>
            <a:lvl5pPr algn="ctr" rtl="0" eaLnBrk="1" fontAlgn="base" hangingPunct="1">
              <a:spcBef>
                <a:spcPct val="0"/>
              </a:spcBef>
              <a:spcAft>
                <a:spcPct val="0"/>
              </a:spcAft>
              <a:defRPr sz="4000" b="1">
                <a:solidFill>
                  <a:schemeClr val="tx2"/>
                </a:solidFill>
                <a:latin typeface="Arial" charset="0"/>
              </a:defRPr>
            </a:lvl5pPr>
            <a:lvl6pPr marL="457200" algn="ctr" rtl="0" eaLnBrk="1" fontAlgn="base" hangingPunct="1">
              <a:spcBef>
                <a:spcPct val="0"/>
              </a:spcBef>
              <a:spcAft>
                <a:spcPct val="0"/>
              </a:spcAft>
              <a:defRPr sz="4000" b="1">
                <a:solidFill>
                  <a:schemeClr val="tx2"/>
                </a:solidFill>
                <a:latin typeface="Arial" charset="0"/>
              </a:defRPr>
            </a:lvl6pPr>
            <a:lvl7pPr marL="914400" algn="ctr" rtl="0" eaLnBrk="1" fontAlgn="base" hangingPunct="1">
              <a:spcBef>
                <a:spcPct val="0"/>
              </a:spcBef>
              <a:spcAft>
                <a:spcPct val="0"/>
              </a:spcAft>
              <a:defRPr sz="4000" b="1">
                <a:solidFill>
                  <a:schemeClr val="tx2"/>
                </a:solidFill>
                <a:latin typeface="Arial" charset="0"/>
              </a:defRPr>
            </a:lvl7pPr>
            <a:lvl8pPr marL="1371600" algn="ctr" rtl="0" eaLnBrk="1" fontAlgn="base" hangingPunct="1">
              <a:spcBef>
                <a:spcPct val="0"/>
              </a:spcBef>
              <a:spcAft>
                <a:spcPct val="0"/>
              </a:spcAft>
              <a:defRPr sz="4000" b="1">
                <a:solidFill>
                  <a:schemeClr val="tx2"/>
                </a:solidFill>
                <a:latin typeface="Arial" charset="0"/>
              </a:defRPr>
            </a:lvl8pPr>
            <a:lvl9pPr marL="1828800" algn="ctr" rtl="0" eaLnBrk="1" fontAlgn="base" hangingPunct="1">
              <a:spcBef>
                <a:spcPct val="0"/>
              </a:spcBef>
              <a:spcAft>
                <a:spcPct val="0"/>
              </a:spcAft>
              <a:defRPr sz="4000" b="1">
                <a:solidFill>
                  <a:schemeClr val="tx2"/>
                </a:solidFill>
                <a:latin typeface="Arial" charset="0"/>
              </a:defRPr>
            </a:lvl9pPr>
          </a:lstStyle>
          <a:p>
            <a:r>
              <a:rPr lang="en-US" sz="2600" kern="0" dirty="0" smtClean="0">
                <a:solidFill>
                  <a:srgbClr val="002060"/>
                </a:solidFill>
              </a:rPr>
              <a:t>Adult Heart-Lung Transplants</a:t>
            </a:r>
            <a:r>
              <a:rPr lang="en-US" sz="2800" kern="0" dirty="0" smtClean="0">
                <a:solidFill>
                  <a:srgbClr val="002060"/>
                </a:solidFill>
              </a:rPr>
              <a:t/>
            </a:r>
            <a:br>
              <a:rPr lang="en-US" sz="2800" kern="0" dirty="0" smtClean="0">
                <a:solidFill>
                  <a:srgbClr val="002060"/>
                </a:solidFill>
              </a:rPr>
            </a:br>
            <a:r>
              <a:rPr lang="en-US" sz="2400" kern="0" dirty="0" smtClean="0">
                <a:solidFill>
                  <a:srgbClr val="002060"/>
                </a:solidFill>
              </a:rPr>
              <a:t>Relative Incidence of Leading Causes of Death</a:t>
            </a:r>
            <a:r>
              <a:rPr lang="en-US" sz="2800" kern="0" dirty="0" smtClean="0">
                <a:solidFill>
                  <a:srgbClr val="002060"/>
                </a:solidFill>
              </a:rPr>
              <a:t/>
            </a:r>
            <a:br>
              <a:rPr lang="en-US" sz="2800" kern="0" dirty="0" smtClean="0">
                <a:solidFill>
                  <a:srgbClr val="002060"/>
                </a:solidFill>
              </a:rPr>
            </a:br>
            <a:endParaRPr lang="en-US" sz="2000" kern="0" dirty="0">
              <a:solidFill>
                <a:srgbClr val="002060"/>
              </a:solidFill>
            </a:endParaRPr>
          </a:p>
        </p:txBody>
      </p:sp>
      <p:sp>
        <p:nvSpPr>
          <p:cNvPr id="3" name="title_cohort"/>
          <p:cNvSpPr txBox="1"/>
          <p:nvPr/>
        </p:nvSpPr>
        <p:spPr>
          <a:xfrm>
            <a:off x="1790700" y="984460"/>
            <a:ext cx="5562600" cy="400110"/>
          </a:xfrm>
          <a:prstGeom prst="rect">
            <a:avLst/>
          </a:prstGeom>
          <a:noFill/>
        </p:spPr>
        <p:txBody>
          <a:bodyPr wrap="square" rtlCol="0">
            <a:spAutoFit/>
          </a:bodyPr>
          <a:lstStyle/>
          <a:p>
            <a:pPr algn="ctr"/>
            <a:r>
              <a:rPr lang="en-US" sz="2000" b="1" kern="0" dirty="0" smtClean="0">
                <a:solidFill>
                  <a:srgbClr val="002060"/>
                </a:solidFill>
              </a:rPr>
              <a:t>(Deaths: January 1992 – June 2017)</a:t>
            </a:r>
            <a:endParaRPr lang="en-US" sz="2000" b="1" kern="0" dirty="0">
              <a:solidFill>
                <a:srgbClr val="002060"/>
              </a:solidFill>
            </a:endParaRPr>
          </a:p>
        </p:txBody>
      </p:sp>
      <p:grpSp>
        <p:nvGrpSpPr>
          <p:cNvPr id="12" name="Group 11"/>
          <p:cNvGrpSpPr/>
          <p:nvPr/>
        </p:nvGrpSpPr>
        <p:grpSpPr>
          <a:xfrm>
            <a:off x="2" y="6146792"/>
            <a:ext cx="4715932" cy="711201"/>
            <a:chOff x="2" y="6146792"/>
            <a:chExt cx="4715932" cy="711201"/>
          </a:xfrm>
        </p:grpSpPr>
        <p:grpSp>
          <p:nvGrpSpPr>
            <p:cNvPr id="13" name="Group 12"/>
            <p:cNvGrpSpPr/>
            <p:nvPr/>
          </p:nvGrpSpPr>
          <p:grpSpPr>
            <a:xfrm>
              <a:off x="2" y="6146792"/>
              <a:ext cx="4715932" cy="711201"/>
              <a:chOff x="1" y="6067776"/>
              <a:chExt cx="4952999" cy="790224"/>
            </a:xfrm>
          </p:grpSpPr>
          <p:pic>
            <p:nvPicPr>
              <p:cNvPr id="18" name="Picture 17"/>
              <p:cNvPicPr>
                <a:picLocks noChangeAspect="1"/>
              </p:cNvPicPr>
              <p:nvPr/>
            </p:nvPicPr>
            <p:blipFill>
              <a:blip r:embed="rId4" cstate="print"/>
              <a:stretch>
                <a:fillRect/>
              </a:stretch>
            </p:blipFill>
            <p:spPr>
              <a:xfrm>
                <a:off x="1" y="6172200"/>
                <a:ext cx="4952999" cy="685800"/>
              </a:xfrm>
              <a:prstGeom prst="rect">
                <a:avLst/>
              </a:prstGeom>
              <a:ln>
                <a:solidFill>
                  <a:schemeClr val="bg2"/>
                </a:solidFill>
              </a:ln>
            </p:spPr>
          </p:pic>
          <p:sp>
            <p:nvSpPr>
              <p:cNvPr id="19" name="logo_year"/>
              <p:cNvSpPr txBox="1"/>
              <p:nvPr/>
            </p:nvSpPr>
            <p:spPr>
              <a:xfrm>
                <a:off x="2971800" y="6067776"/>
                <a:ext cx="1885813" cy="461665"/>
              </a:xfrm>
              <a:prstGeom prst="rect">
                <a:avLst/>
              </a:prstGeom>
              <a:noFill/>
              <a:ln>
                <a:noFill/>
              </a:ln>
            </p:spPr>
            <p:txBody>
              <a:bodyPr wrap="square" rtlCol="0">
                <a:spAutoFit/>
              </a:bodyPr>
              <a:lstStyle/>
              <a:p>
                <a:pPr algn="ctr"/>
                <a:r>
                  <a:rPr lang="en-US" sz="2100" b="1" dirty="0" smtClean="0">
                    <a:solidFill>
                      <a:schemeClr val="bg1"/>
                    </a:solidFill>
                    <a:latin typeface="Arial"/>
                    <a:cs typeface="Arial"/>
                  </a:rPr>
                  <a:t>2018</a:t>
                </a:r>
                <a:endParaRPr lang="en-US" sz="2100" b="1" dirty="0">
                  <a:solidFill>
                    <a:schemeClr val="bg1"/>
                  </a:solidFill>
                  <a:latin typeface="Arial"/>
                  <a:cs typeface="Arial"/>
                </a:endParaRPr>
              </a:p>
            </p:txBody>
          </p:sp>
        </p:grpSp>
        <p:sp>
          <p:nvSpPr>
            <p:cNvPr id="17" name="logo_citation"/>
            <p:cNvSpPr txBox="1"/>
            <p:nvPr/>
          </p:nvSpPr>
          <p:spPr>
            <a:xfrm>
              <a:off x="2766436" y="6605562"/>
              <a:ext cx="1938528" cy="230832"/>
            </a:xfrm>
            <a:prstGeom prst="rect">
              <a:avLst/>
            </a:prstGeom>
            <a:noFill/>
            <a:ln>
              <a:solidFill>
                <a:srgbClr val="FFFFFF"/>
              </a:solidFill>
            </a:ln>
          </p:spPr>
          <p:txBody>
            <a:bodyPr wrap="square" lIns="27432" tIns="45720" rIns="0" rtlCol="0" anchor="ctr" anchorCtr="0">
              <a:spAutoFit/>
            </a:bodyPr>
            <a:lstStyle/>
            <a:p>
              <a:r>
                <a:rPr lang="en-US" sz="900" b="1" dirty="0" smtClean="0">
                  <a:solidFill>
                    <a:schemeClr val="bg1"/>
                  </a:solidFill>
                  <a:latin typeface="Arial"/>
                  <a:cs typeface="Arial"/>
                </a:rPr>
                <a:t>JHLT. 2018 Oct; 37(10): 1155-1206</a:t>
              </a:r>
              <a:endParaRPr lang="en-US" sz="900" b="1" dirty="0">
                <a:solidFill>
                  <a:schemeClr val="bg1"/>
                </a:solidFill>
                <a:latin typeface="Arial"/>
                <a:cs typeface="Arial"/>
              </a:endParaRPr>
            </a:p>
          </p:txBody>
        </p:sp>
      </p:grpSp>
    </p:spTree>
    <p:extLst>
      <p:ext uri="{BB962C8B-B14F-4D97-AF65-F5344CB8AC3E}">
        <p14:creationId xmlns:p14="http://schemas.microsoft.com/office/powerpoint/2010/main" val="691274402"/>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 y="2130425"/>
            <a:ext cx="8839200" cy="1470025"/>
          </a:xfrm>
        </p:spPr>
        <p:txBody>
          <a:bodyPr/>
          <a:lstStyle/>
          <a:p>
            <a:r>
              <a:rPr lang="en-US" sz="4000" dirty="0" smtClean="0">
                <a:solidFill>
                  <a:srgbClr val="002060"/>
                </a:solidFill>
              </a:rPr>
              <a:t>Multivariable Analysis</a:t>
            </a:r>
            <a:endParaRPr lang="en-US" sz="4000" dirty="0">
              <a:solidFill>
                <a:srgbClr val="002060"/>
              </a:solidFill>
            </a:endParaRPr>
          </a:p>
        </p:txBody>
      </p:sp>
      <p:grpSp>
        <p:nvGrpSpPr>
          <p:cNvPr id="8" name="Group 7"/>
          <p:cNvGrpSpPr/>
          <p:nvPr/>
        </p:nvGrpSpPr>
        <p:grpSpPr>
          <a:xfrm>
            <a:off x="2" y="6146792"/>
            <a:ext cx="4715932" cy="711201"/>
            <a:chOff x="2" y="6146792"/>
            <a:chExt cx="4715932" cy="711201"/>
          </a:xfrm>
        </p:grpSpPr>
        <p:grpSp>
          <p:nvGrpSpPr>
            <p:cNvPr id="10" name="Group 9"/>
            <p:cNvGrpSpPr/>
            <p:nvPr/>
          </p:nvGrpSpPr>
          <p:grpSpPr>
            <a:xfrm>
              <a:off x="2" y="6146792"/>
              <a:ext cx="4715932" cy="711201"/>
              <a:chOff x="1" y="6067776"/>
              <a:chExt cx="4952999" cy="790224"/>
            </a:xfrm>
          </p:grpSpPr>
          <p:pic>
            <p:nvPicPr>
              <p:cNvPr id="14" name="Picture 13"/>
              <p:cNvPicPr>
                <a:picLocks noChangeAspect="1"/>
              </p:cNvPicPr>
              <p:nvPr/>
            </p:nvPicPr>
            <p:blipFill>
              <a:blip r:embed="rId3" cstate="print"/>
              <a:stretch>
                <a:fillRect/>
              </a:stretch>
            </p:blipFill>
            <p:spPr>
              <a:xfrm>
                <a:off x="1" y="6172200"/>
                <a:ext cx="4952999" cy="685800"/>
              </a:xfrm>
              <a:prstGeom prst="rect">
                <a:avLst/>
              </a:prstGeom>
              <a:ln>
                <a:solidFill>
                  <a:schemeClr val="bg2"/>
                </a:solidFill>
              </a:ln>
            </p:spPr>
          </p:pic>
          <p:sp>
            <p:nvSpPr>
              <p:cNvPr id="17" name="logo_year"/>
              <p:cNvSpPr txBox="1"/>
              <p:nvPr/>
            </p:nvSpPr>
            <p:spPr>
              <a:xfrm>
                <a:off x="2971800" y="6067776"/>
                <a:ext cx="1885813" cy="461665"/>
              </a:xfrm>
              <a:prstGeom prst="rect">
                <a:avLst/>
              </a:prstGeom>
              <a:noFill/>
              <a:ln>
                <a:noFill/>
              </a:ln>
            </p:spPr>
            <p:txBody>
              <a:bodyPr wrap="square" rtlCol="0">
                <a:spAutoFit/>
              </a:bodyPr>
              <a:lstStyle/>
              <a:p>
                <a:pPr algn="ctr"/>
                <a:r>
                  <a:rPr lang="en-US" sz="2100" b="1" dirty="0" smtClean="0">
                    <a:solidFill>
                      <a:schemeClr val="bg1"/>
                    </a:solidFill>
                    <a:latin typeface="Arial"/>
                    <a:cs typeface="Arial"/>
                  </a:rPr>
                  <a:t>2018</a:t>
                </a:r>
                <a:endParaRPr lang="en-US" sz="2100" b="1" dirty="0">
                  <a:solidFill>
                    <a:schemeClr val="bg1"/>
                  </a:solidFill>
                  <a:latin typeface="Arial"/>
                  <a:cs typeface="Arial"/>
                </a:endParaRPr>
              </a:p>
            </p:txBody>
          </p:sp>
        </p:grpSp>
        <p:sp>
          <p:nvSpPr>
            <p:cNvPr id="13" name="logo_citation"/>
            <p:cNvSpPr txBox="1"/>
            <p:nvPr/>
          </p:nvSpPr>
          <p:spPr>
            <a:xfrm>
              <a:off x="2766436" y="6605562"/>
              <a:ext cx="1938528" cy="230832"/>
            </a:xfrm>
            <a:prstGeom prst="rect">
              <a:avLst/>
            </a:prstGeom>
            <a:noFill/>
            <a:ln>
              <a:solidFill>
                <a:srgbClr val="FFFFFF"/>
              </a:solidFill>
            </a:ln>
          </p:spPr>
          <p:txBody>
            <a:bodyPr wrap="square" lIns="27432" tIns="45720" rIns="0" rtlCol="0" anchor="ctr" anchorCtr="0">
              <a:spAutoFit/>
            </a:bodyPr>
            <a:lstStyle/>
            <a:p>
              <a:r>
                <a:rPr lang="en-US" sz="900" b="1" dirty="0" smtClean="0">
                  <a:solidFill>
                    <a:schemeClr val="bg1"/>
                  </a:solidFill>
                  <a:latin typeface="Arial"/>
                  <a:cs typeface="Arial"/>
                </a:rPr>
                <a:t>JHLT. 2018 Oct; 37(10): 1155-1206</a:t>
              </a:r>
              <a:endParaRPr lang="en-US" sz="900" b="1" dirty="0">
                <a:solidFill>
                  <a:schemeClr val="bg1"/>
                </a:solidFill>
                <a:latin typeface="Arial"/>
                <a:cs typeface="Arial"/>
              </a:endParaRPr>
            </a:p>
          </p:txBody>
        </p:sp>
      </p:grpSp>
    </p:spTree>
    <p:extLst>
      <p:ext uri="{BB962C8B-B14F-4D97-AF65-F5344CB8AC3E}">
        <p14:creationId xmlns:p14="http://schemas.microsoft.com/office/powerpoint/2010/main" val="1855821734"/>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 name="Content Placeholder 11"/>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1000430" y="1267438"/>
            <a:ext cx="7406998" cy="4937998"/>
          </a:xfrm>
        </p:spPr>
      </p:pic>
      <p:sp>
        <p:nvSpPr>
          <p:cNvPr id="4" name="nvalue"/>
          <p:cNvSpPr txBox="1"/>
          <p:nvPr/>
        </p:nvSpPr>
        <p:spPr>
          <a:xfrm>
            <a:off x="6477000" y="6172200"/>
            <a:ext cx="1981200" cy="461665"/>
          </a:xfrm>
          <a:prstGeom prst="rect">
            <a:avLst/>
          </a:prstGeom>
          <a:noFill/>
        </p:spPr>
        <p:txBody>
          <a:bodyPr wrap="square" rtlCol="0">
            <a:spAutoFit/>
          </a:bodyPr>
          <a:lstStyle/>
          <a:p>
            <a:pPr algn="ctr"/>
            <a:r>
              <a:rPr lang="en-US" sz="2400" b="1" dirty="0" smtClean="0">
                <a:solidFill>
                  <a:srgbClr val="002060"/>
                </a:solidFill>
              </a:rPr>
              <a:t>(N = 1,515)</a:t>
            </a:r>
            <a:endParaRPr lang="en-US" sz="2400" b="1" dirty="0">
              <a:solidFill>
                <a:srgbClr val="002060"/>
              </a:solidFill>
            </a:endParaRPr>
          </a:p>
        </p:txBody>
      </p:sp>
      <p:sp>
        <p:nvSpPr>
          <p:cNvPr id="6" name="Title 2"/>
          <p:cNvSpPr txBox="1">
            <a:spLocks/>
          </p:cNvSpPr>
          <p:nvPr/>
        </p:nvSpPr>
        <p:spPr bwMode="auto">
          <a:xfrm>
            <a:off x="0" y="457200"/>
            <a:ext cx="9144000" cy="9906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b="1">
                <a:solidFill>
                  <a:schemeClr val="tx1"/>
                </a:solidFill>
                <a:latin typeface="+mj-lt"/>
                <a:ea typeface="+mj-ea"/>
                <a:cs typeface="+mj-cs"/>
              </a:defRPr>
            </a:lvl1pPr>
            <a:lvl2pPr algn="ctr" rtl="0" eaLnBrk="1" fontAlgn="base" hangingPunct="1">
              <a:spcBef>
                <a:spcPct val="0"/>
              </a:spcBef>
              <a:spcAft>
                <a:spcPct val="0"/>
              </a:spcAft>
              <a:defRPr sz="4000" b="1">
                <a:solidFill>
                  <a:schemeClr val="tx2"/>
                </a:solidFill>
                <a:latin typeface="Arial" charset="0"/>
              </a:defRPr>
            </a:lvl2pPr>
            <a:lvl3pPr algn="ctr" rtl="0" eaLnBrk="1" fontAlgn="base" hangingPunct="1">
              <a:spcBef>
                <a:spcPct val="0"/>
              </a:spcBef>
              <a:spcAft>
                <a:spcPct val="0"/>
              </a:spcAft>
              <a:defRPr sz="4000" b="1">
                <a:solidFill>
                  <a:schemeClr val="tx2"/>
                </a:solidFill>
                <a:latin typeface="Arial" charset="0"/>
              </a:defRPr>
            </a:lvl3pPr>
            <a:lvl4pPr algn="ctr" rtl="0" eaLnBrk="1" fontAlgn="base" hangingPunct="1">
              <a:spcBef>
                <a:spcPct val="0"/>
              </a:spcBef>
              <a:spcAft>
                <a:spcPct val="0"/>
              </a:spcAft>
              <a:defRPr sz="4000" b="1">
                <a:solidFill>
                  <a:schemeClr val="tx2"/>
                </a:solidFill>
                <a:latin typeface="Arial" charset="0"/>
              </a:defRPr>
            </a:lvl4pPr>
            <a:lvl5pPr algn="ctr" rtl="0" eaLnBrk="1" fontAlgn="base" hangingPunct="1">
              <a:spcBef>
                <a:spcPct val="0"/>
              </a:spcBef>
              <a:spcAft>
                <a:spcPct val="0"/>
              </a:spcAft>
              <a:defRPr sz="4000" b="1">
                <a:solidFill>
                  <a:schemeClr val="tx2"/>
                </a:solidFill>
                <a:latin typeface="Arial" charset="0"/>
              </a:defRPr>
            </a:lvl5pPr>
            <a:lvl6pPr marL="457200" algn="ctr" rtl="0" eaLnBrk="1" fontAlgn="base" hangingPunct="1">
              <a:spcBef>
                <a:spcPct val="0"/>
              </a:spcBef>
              <a:spcAft>
                <a:spcPct val="0"/>
              </a:spcAft>
              <a:defRPr sz="4000" b="1">
                <a:solidFill>
                  <a:schemeClr val="tx2"/>
                </a:solidFill>
                <a:latin typeface="Arial" charset="0"/>
              </a:defRPr>
            </a:lvl6pPr>
            <a:lvl7pPr marL="914400" algn="ctr" rtl="0" eaLnBrk="1" fontAlgn="base" hangingPunct="1">
              <a:spcBef>
                <a:spcPct val="0"/>
              </a:spcBef>
              <a:spcAft>
                <a:spcPct val="0"/>
              </a:spcAft>
              <a:defRPr sz="4000" b="1">
                <a:solidFill>
                  <a:schemeClr val="tx2"/>
                </a:solidFill>
                <a:latin typeface="Arial" charset="0"/>
              </a:defRPr>
            </a:lvl7pPr>
            <a:lvl8pPr marL="1371600" algn="ctr" rtl="0" eaLnBrk="1" fontAlgn="base" hangingPunct="1">
              <a:spcBef>
                <a:spcPct val="0"/>
              </a:spcBef>
              <a:spcAft>
                <a:spcPct val="0"/>
              </a:spcAft>
              <a:defRPr sz="4000" b="1">
                <a:solidFill>
                  <a:schemeClr val="tx2"/>
                </a:solidFill>
                <a:latin typeface="Arial" charset="0"/>
              </a:defRPr>
            </a:lvl8pPr>
            <a:lvl9pPr marL="1828800" algn="ctr" rtl="0" eaLnBrk="1" fontAlgn="base" hangingPunct="1">
              <a:spcBef>
                <a:spcPct val="0"/>
              </a:spcBef>
              <a:spcAft>
                <a:spcPct val="0"/>
              </a:spcAft>
              <a:defRPr sz="4000" b="1">
                <a:solidFill>
                  <a:schemeClr val="tx2"/>
                </a:solidFill>
                <a:latin typeface="Arial" charset="0"/>
              </a:defRPr>
            </a:lvl9pPr>
          </a:lstStyle>
          <a:p>
            <a:r>
              <a:rPr lang="en-US" sz="2000" kern="0" dirty="0" smtClean="0">
                <a:solidFill>
                  <a:srgbClr val="002060"/>
                </a:solidFill>
              </a:rPr>
              <a:t>
Statistically Significant Risk Factors For 1 Year Mortality with 95% Confidence Limits
</a:t>
            </a:r>
            <a:endParaRPr lang="en-US" sz="2000" kern="0" dirty="0">
              <a:solidFill>
                <a:srgbClr val="002060"/>
              </a:solidFill>
            </a:endParaRPr>
          </a:p>
        </p:txBody>
      </p:sp>
      <p:sp>
        <p:nvSpPr>
          <p:cNvPr id="7" name="Title 1"/>
          <p:cNvSpPr>
            <a:spLocks noGrp="1"/>
          </p:cNvSpPr>
          <p:nvPr>
            <p:ph type="title"/>
          </p:nvPr>
        </p:nvSpPr>
        <p:spPr>
          <a:xfrm>
            <a:off x="0" y="340976"/>
            <a:ext cx="9144000" cy="990600"/>
          </a:xfrm>
        </p:spPr>
        <p:txBody>
          <a:bodyPr/>
          <a:lstStyle/>
          <a:p>
            <a:r>
              <a:rPr lang="en-US" sz="2400" dirty="0" smtClean="0">
                <a:solidFill>
                  <a:srgbClr val="002060"/>
                </a:solidFill>
              </a:rPr>
              <a:t>Adult Heart-Lung Transplants (1999-6/2016)
</a:t>
            </a:r>
            <a:endParaRPr lang="en-US" sz="2400" dirty="0">
              <a:solidFill>
                <a:srgbClr val="002060"/>
              </a:solidFill>
            </a:endParaRPr>
          </a:p>
        </p:txBody>
      </p:sp>
      <p:grpSp>
        <p:nvGrpSpPr>
          <p:cNvPr id="8" name="logo"/>
          <p:cNvGrpSpPr/>
          <p:nvPr/>
        </p:nvGrpSpPr>
        <p:grpSpPr>
          <a:xfrm>
            <a:off x="2" y="6146792"/>
            <a:ext cx="4715932" cy="711201"/>
            <a:chOff x="1" y="6067776"/>
            <a:chExt cx="4952999" cy="790224"/>
          </a:xfrm>
        </p:grpSpPr>
        <p:pic>
          <p:nvPicPr>
            <p:cNvPr id="9" name="Picture 8"/>
            <p:cNvPicPr>
              <a:picLocks noChangeAspect="1"/>
            </p:cNvPicPr>
            <p:nvPr/>
          </p:nvPicPr>
          <p:blipFill>
            <a:blip r:embed="rId3" cstate="print"/>
            <a:stretch>
              <a:fillRect/>
            </a:stretch>
          </p:blipFill>
          <p:spPr>
            <a:xfrm>
              <a:off x="1" y="6172200"/>
              <a:ext cx="4952999" cy="685800"/>
            </a:xfrm>
            <a:prstGeom prst="rect">
              <a:avLst/>
            </a:prstGeom>
            <a:ln>
              <a:solidFill>
                <a:schemeClr val="bg2"/>
              </a:solidFill>
            </a:ln>
          </p:spPr>
        </p:pic>
        <p:sp>
          <p:nvSpPr>
            <p:cNvPr id="10" name="TextBox 9"/>
            <p:cNvSpPr txBox="1"/>
            <p:nvPr/>
          </p:nvSpPr>
          <p:spPr>
            <a:xfrm>
              <a:off x="2895600" y="6568974"/>
              <a:ext cx="2044792" cy="273579"/>
            </a:xfrm>
            <a:prstGeom prst="rect">
              <a:avLst/>
            </a:prstGeom>
            <a:noFill/>
          </p:spPr>
          <p:txBody>
            <a:bodyPr wrap="square" lIns="45720" rIns="0" rtlCol="0" anchor="ctr" anchorCtr="0">
              <a:spAutoFit/>
            </a:bodyPr>
            <a:lstStyle/>
            <a:p>
              <a:endParaRPr lang="en-US" sz="1000" b="1" dirty="0">
                <a:solidFill>
                  <a:schemeClr val="bg1"/>
                </a:solidFill>
                <a:latin typeface="Arial"/>
                <a:cs typeface="Arial"/>
              </a:endParaRPr>
            </a:p>
          </p:txBody>
        </p:sp>
        <p:sp>
          <p:nvSpPr>
            <p:cNvPr id="11" name="TextBox 10"/>
            <p:cNvSpPr txBox="1"/>
            <p:nvPr/>
          </p:nvSpPr>
          <p:spPr>
            <a:xfrm>
              <a:off x="2971800" y="6067776"/>
              <a:ext cx="1885813" cy="461665"/>
            </a:xfrm>
            <a:prstGeom prst="rect">
              <a:avLst/>
            </a:prstGeom>
            <a:noFill/>
          </p:spPr>
          <p:txBody>
            <a:bodyPr wrap="square" rtlCol="0">
              <a:spAutoFit/>
            </a:bodyPr>
            <a:lstStyle/>
            <a:p>
              <a:pPr algn="ctr"/>
              <a:r>
                <a:rPr lang="en-US" sz="2100" b="1" dirty="0" smtClean="0">
                  <a:solidFill>
                    <a:schemeClr val="bg1"/>
                  </a:solidFill>
                  <a:latin typeface="Arial"/>
                  <a:cs typeface="Arial"/>
                </a:rPr>
                <a:t>2018</a:t>
              </a:r>
              <a:endParaRPr lang="en-US" sz="2100" b="1" dirty="0">
                <a:solidFill>
                  <a:schemeClr val="bg1"/>
                </a:solidFill>
                <a:latin typeface="Arial"/>
                <a:cs typeface="Arial"/>
              </a:endParaRPr>
            </a:p>
          </p:txBody>
        </p:sp>
      </p:grpSp>
      <p:sp>
        <p:nvSpPr>
          <p:cNvPr id="13" name="logo_citation"/>
          <p:cNvSpPr txBox="1"/>
          <p:nvPr/>
        </p:nvSpPr>
        <p:spPr>
          <a:xfrm>
            <a:off x="2766436" y="6605562"/>
            <a:ext cx="1938528" cy="230832"/>
          </a:xfrm>
          <a:prstGeom prst="rect">
            <a:avLst/>
          </a:prstGeom>
          <a:noFill/>
          <a:ln>
            <a:solidFill>
              <a:srgbClr val="FFFFFF"/>
            </a:solidFill>
          </a:ln>
        </p:spPr>
        <p:txBody>
          <a:bodyPr wrap="square" lIns="27432" tIns="45720" rIns="0" rtlCol="0" anchor="ctr" anchorCtr="0">
            <a:spAutoFit/>
          </a:bodyPr>
          <a:lstStyle/>
          <a:p>
            <a:r>
              <a:rPr lang="en-US" sz="900" b="1" dirty="0" smtClean="0">
                <a:solidFill>
                  <a:schemeClr val="bg1"/>
                </a:solidFill>
                <a:latin typeface="Arial"/>
                <a:cs typeface="Arial"/>
              </a:rPr>
              <a:t>JHLT. 2018 Oct; 37(10): 1155-1206</a:t>
            </a:r>
            <a:endParaRPr lang="en-US" sz="900" b="1" dirty="0">
              <a:solidFill>
                <a:schemeClr val="bg1"/>
              </a:solidFill>
              <a:latin typeface="Arial"/>
              <a:cs typeface="Arial"/>
            </a:endParaRPr>
          </a:p>
        </p:txBody>
      </p:sp>
    </p:spTree>
    <p:extLst>
      <p:ext uri="{BB962C8B-B14F-4D97-AF65-F5344CB8AC3E}">
        <p14:creationId xmlns:p14="http://schemas.microsoft.com/office/powerpoint/2010/main" val="3997382831"/>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1" name="contTable"/>
          <p:cNvGraphicFramePr>
            <a:graphicFrameLocks noGrp="1"/>
          </p:cNvGraphicFramePr>
          <p:nvPr>
            <p:ph idx="1"/>
          </p:nvPr>
        </p:nvGraphicFramePr>
        <p:xfrm>
          <a:off x="419100" y="1676400"/>
          <a:ext cx="8305800" cy="1270000"/>
        </p:xfrm>
        <a:graphic>
          <a:graphicData uri="http://schemas.openxmlformats.org/drawingml/2006/table">
            <a:tbl>
              <a:tblPr firstRow="1" bandRow="1">
                <a:tableStyleId>{2D5ABB26-0587-4C30-8999-92F81FD0307C}</a:tableStyleId>
              </a:tblPr>
              <a:tblGrid>
                <a:gridCol w="4152900">
                  <a:extLst>
                    <a:ext uri="{9D8B030D-6E8A-4147-A177-3AD203B41FA5}">
                      <a16:colId xmlns:a16="http://schemas.microsoft.com/office/drawing/2014/main" val="20000"/>
                    </a:ext>
                  </a:extLst>
                </a:gridCol>
                <a:gridCol w="4152900">
                  <a:extLst>
                    <a:ext uri="{9D8B030D-6E8A-4147-A177-3AD203B41FA5}">
                      <a16:colId xmlns:a16="http://schemas.microsoft.com/office/drawing/2014/main" val="20001"/>
                    </a:ext>
                  </a:extLst>
                </a:gridCol>
              </a:tblGrid>
              <a:tr h="635000">
                <a:tc gridSpan="2">
                  <a:txBody>
                    <a:bodyPr/>
                    <a:lstStyle/>
                    <a:p>
                      <a:pPr algn="ctr"/>
                      <a:r>
                        <a:rPr lang="en-US" sz="2400" b="1" i="1" dirty="0" smtClean="0">
                          <a:solidFill>
                            <a:srgbClr val="0070C0"/>
                          </a:solidFill>
                          <a:latin typeface="Arial" panose="020B0604020202020204" pitchFamily="34" charset="0"/>
                        </a:rPr>
                        <a:t>Continuous Factors (see figures)</a:t>
                      </a:r>
                      <a:endParaRPr lang="en-US" sz="2400" b="1" i="1" dirty="0">
                        <a:solidFill>
                          <a:srgbClr val="0070C0"/>
                        </a:solidFill>
                        <a:latin typeface="Arial" panose="020B0604020202020204" pitchFamily="34" charset="0"/>
                      </a:endParaRPr>
                    </a:p>
                  </a:txBody>
                  <a:tcPr>
                    <a:noFill/>
                  </a:tcPr>
                </a:tc>
                <a:tc hMerge="1">
                  <a:txBody>
                    <a:bodyPr/>
                    <a:lstStyle/>
                    <a:p>
                      <a:endParaRPr lang="en-US"/>
                    </a:p>
                  </a:txBody>
                  <a:tcPr>
                    <a:solidFill>
                      <a:srgbClr val="000000"/>
                    </a:solidFill>
                  </a:tcPr>
                </a:tc>
                <a:extLst>
                  <a:ext uri="{0D108BD9-81ED-4DB2-BD59-A6C34878D82A}">
                    <a16:rowId xmlns:a16="http://schemas.microsoft.com/office/drawing/2014/main" val="10000"/>
                  </a:ext>
                </a:extLst>
              </a:tr>
              <a:tr h="635000">
                <a:tc>
                  <a:txBody>
                    <a:bodyPr/>
                    <a:lstStyle/>
                    <a:p>
                      <a:r>
                        <a:rPr lang="en-US" dirty="0" smtClean="0">
                          <a:solidFill>
                            <a:schemeClr val="bg2"/>
                          </a:solidFill>
                        </a:rPr>
                        <a:t>Recipient age</a:t>
                      </a:r>
                      <a:endParaRPr lang="en-US" dirty="0">
                        <a:solidFill>
                          <a:schemeClr val="bg2"/>
                        </a:solidFill>
                      </a:endParaRPr>
                    </a:p>
                  </a:txBody>
                  <a:tcPr>
                    <a:noFill/>
                  </a:tcPr>
                </a:tc>
                <a:tc>
                  <a:txBody>
                    <a:bodyPr/>
                    <a:lstStyle/>
                    <a:p>
                      <a:r>
                        <a:rPr lang="en-US" dirty="0" smtClean="0">
                          <a:solidFill>
                            <a:schemeClr val="bg2"/>
                          </a:solidFill>
                        </a:rPr>
                        <a:t>Donor age</a:t>
                      </a:r>
                      <a:endParaRPr lang="en-US" dirty="0">
                        <a:solidFill>
                          <a:schemeClr val="bg2"/>
                        </a:solidFill>
                      </a:endParaRPr>
                    </a:p>
                  </a:txBody>
                  <a:tcPr>
                    <a:noFill/>
                  </a:tcPr>
                </a:tc>
                <a:extLst>
                  <a:ext uri="{0D108BD9-81ED-4DB2-BD59-A6C34878D82A}">
                    <a16:rowId xmlns:a16="http://schemas.microsoft.com/office/drawing/2014/main" val="10001"/>
                  </a:ext>
                </a:extLst>
              </a:tr>
            </a:tbl>
          </a:graphicData>
        </a:graphic>
      </p:graphicFrame>
      <p:sp>
        <p:nvSpPr>
          <p:cNvPr id="5" name="Title 2"/>
          <p:cNvSpPr txBox="1">
            <a:spLocks/>
          </p:cNvSpPr>
          <p:nvPr/>
        </p:nvSpPr>
        <p:spPr bwMode="auto">
          <a:xfrm>
            <a:off x="0" y="340976"/>
            <a:ext cx="9144000" cy="9906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b="1">
                <a:solidFill>
                  <a:schemeClr val="tx1"/>
                </a:solidFill>
                <a:latin typeface="+mj-lt"/>
                <a:ea typeface="+mj-ea"/>
                <a:cs typeface="+mj-cs"/>
              </a:defRPr>
            </a:lvl1pPr>
            <a:lvl2pPr algn="ctr" rtl="0" eaLnBrk="1" fontAlgn="base" hangingPunct="1">
              <a:spcBef>
                <a:spcPct val="0"/>
              </a:spcBef>
              <a:spcAft>
                <a:spcPct val="0"/>
              </a:spcAft>
              <a:defRPr sz="4000" b="1">
                <a:solidFill>
                  <a:schemeClr val="tx2"/>
                </a:solidFill>
                <a:latin typeface="Arial" charset="0"/>
              </a:defRPr>
            </a:lvl2pPr>
            <a:lvl3pPr algn="ctr" rtl="0" eaLnBrk="1" fontAlgn="base" hangingPunct="1">
              <a:spcBef>
                <a:spcPct val="0"/>
              </a:spcBef>
              <a:spcAft>
                <a:spcPct val="0"/>
              </a:spcAft>
              <a:defRPr sz="4000" b="1">
                <a:solidFill>
                  <a:schemeClr val="tx2"/>
                </a:solidFill>
                <a:latin typeface="Arial" charset="0"/>
              </a:defRPr>
            </a:lvl3pPr>
            <a:lvl4pPr algn="ctr" rtl="0" eaLnBrk="1" fontAlgn="base" hangingPunct="1">
              <a:spcBef>
                <a:spcPct val="0"/>
              </a:spcBef>
              <a:spcAft>
                <a:spcPct val="0"/>
              </a:spcAft>
              <a:defRPr sz="4000" b="1">
                <a:solidFill>
                  <a:schemeClr val="tx2"/>
                </a:solidFill>
                <a:latin typeface="Arial" charset="0"/>
              </a:defRPr>
            </a:lvl4pPr>
            <a:lvl5pPr algn="ctr" rtl="0" eaLnBrk="1" fontAlgn="base" hangingPunct="1">
              <a:spcBef>
                <a:spcPct val="0"/>
              </a:spcBef>
              <a:spcAft>
                <a:spcPct val="0"/>
              </a:spcAft>
              <a:defRPr sz="4000" b="1">
                <a:solidFill>
                  <a:schemeClr val="tx2"/>
                </a:solidFill>
                <a:latin typeface="Arial" charset="0"/>
              </a:defRPr>
            </a:lvl5pPr>
            <a:lvl6pPr marL="457200" algn="ctr" rtl="0" eaLnBrk="1" fontAlgn="base" hangingPunct="1">
              <a:spcBef>
                <a:spcPct val="0"/>
              </a:spcBef>
              <a:spcAft>
                <a:spcPct val="0"/>
              </a:spcAft>
              <a:defRPr sz="4000" b="1">
                <a:solidFill>
                  <a:schemeClr val="tx2"/>
                </a:solidFill>
                <a:latin typeface="Arial" charset="0"/>
              </a:defRPr>
            </a:lvl6pPr>
            <a:lvl7pPr marL="914400" algn="ctr" rtl="0" eaLnBrk="1" fontAlgn="base" hangingPunct="1">
              <a:spcBef>
                <a:spcPct val="0"/>
              </a:spcBef>
              <a:spcAft>
                <a:spcPct val="0"/>
              </a:spcAft>
              <a:defRPr sz="4000" b="1">
                <a:solidFill>
                  <a:schemeClr val="tx2"/>
                </a:solidFill>
                <a:latin typeface="Arial" charset="0"/>
              </a:defRPr>
            </a:lvl7pPr>
            <a:lvl8pPr marL="1371600" algn="ctr" rtl="0" eaLnBrk="1" fontAlgn="base" hangingPunct="1">
              <a:spcBef>
                <a:spcPct val="0"/>
              </a:spcBef>
              <a:spcAft>
                <a:spcPct val="0"/>
              </a:spcAft>
              <a:defRPr sz="4000" b="1">
                <a:solidFill>
                  <a:schemeClr val="tx2"/>
                </a:solidFill>
                <a:latin typeface="Arial" charset="0"/>
              </a:defRPr>
            </a:lvl8pPr>
            <a:lvl9pPr marL="1828800" algn="ctr" rtl="0" eaLnBrk="1" fontAlgn="base" hangingPunct="1">
              <a:spcBef>
                <a:spcPct val="0"/>
              </a:spcBef>
              <a:spcAft>
                <a:spcPct val="0"/>
              </a:spcAft>
              <a:defRPr sz="4000" b="1">
                <a:solidFill>
                  <a:schemeClr val="tx2"/>
                </a:solidFill>
                <a:latin typeface="Arial" charset="0"/>
              </a:defRPr>
            </a:lvl9pPr>
          </a:lstStyle>
          <a:p>
            <a:r>
              <a:rPr lang="en-US" sz="2000" kern="0" dirty="0" smtClean="0">
                <a:solidFill>
                  <a:srgbClr val="002060"/>
                </a:solidFill>
              </a:rPr>
              <a:t>
Statistically Significant Risk Factors For 1 Year Mortality
</a:t>
            </a:r>
            <a:endParaRPr lang="en-US" sz="2000" kern="0" dirty="0">
              <a:solidFill>
                <a:srgbClr val="002060"/>
              </a:solidFill>
            </a:endParaRPr>
          </a:p>
        </p:txBody>
      </p:sp>
      <p:sp>
        <p:nvSpPr>
          <p:cNvPr id="6" name="Title 1"/>
          <p:cNvSpPr>
            <a:spLocks noGrp="1"/>
          </p:cNvSpPr>
          <p:nvPr>
            <p:ph type="title"/>
          </p:nvPr>
        </p:nvSpPr>
        <p:spPr>
          <a:xfrm>
            <a:off x="0" y="340976"/>
            <a:ext cx="9144000" cy="990600"/>
          </a:xfrm>
        </p:spPr>
        <p:txBody>
          <a:bodyPr/>
          <a:lstStyle/>
          <a:p>
            <a:r>
              <a:rPr lang="en-US" sz="2400" dirty="0" smtClean="0">
                <a:solidFill>
                  <a:srgbClr val="002060"/>
                </a:solidFill>
              </a:rPr>
              <a:t>Adult Heart-Lung Transplants (1999-6/2016)
</a:t>
            </a:r>
            <a:endParaRPr lang="en-US" sz="2400" dirty="0">
              <a:solidFill>
                <a:srgbClr val="002060"/>
              </a:solidFill>
            </a:endParaRPr>
          </a:p>
        </p:txBody>
      </p:sp>
      <p:grpSp>
        <p:nvGrpSpPr>
          <p:cNvPr id="7" name="logo"/>
          <p:cNvGrpSpPr/>
          <p:nvPr/>
        </p:nvGrpSpPr>
        <p:grpSpPr>
          <a:xfrm>
            <a:off x="2" y="6146792"/>
            <a:ext cx="4715932" cy="711201"/>
            <a:chOff x="1" y="6067776"/>
            <a:chExt cx="4952999" cy="790224"/>
          </a:xfrm>
        </p:grpSpPr>
        <p:pic>
          <p:nvPicPr>
            <p:cNvPr id="8" name="Picture 7"/>
            <p:cNvPicPr>
              <a:picLocks noChangeAspect="1"/>
            </p:cNvPicPr>
            <p:nvPr/>
          </p:nvPicPr>
          <p:blipFill>
            <a:blip r:embed="rId2" cstate="print"/>
            <a:stretch>
              <a:fillRect/>
            </a:stretch>
          </p:blipFill>
          <p:spPr>
            <a:xfrm>
              <a:off x="1" y="6172200"/>
              <a:ext cx="4952999" cy="685800"/>
            </a:xfrm>
            <a:prstGeom prst="rect">
              <a:avLst/>
            </a:prstGeom>
            <a:ln>
              <a:solidFill>
                <a:schemeClr val="bg2"/>
              </a:solidFill>
            </a:ln>
          </p:spPr>
        </p:pic>
        <p:sp>
          <p:nvSpPr>
            <p:cNvPr id="9" name="TextBox 8"/>
            <p:cNvSpPr txBox="1"/>
            <p:nvPr/>
          </p:nvSpPr>
          <p:spPr>
            <a:xfrm>
              <a:off x="2895600" y="6568974"/>
              <a:ext cx="2044792" cy="273579"/>
            </a:xfrm>
            <a:prstGeom prst="rect">
              <a:avLst/>
            </a:prstGeom>
            <a:noFill/>
          </p:spPr>
          <p:txBody>
            <a:bodyPr wrap="square" lIns="45720" rIns="0" rtlCol="0" anchor="ctr" anchorCtr="0">
              <a:spAutoFit/>
            </a:bodyPr>
            <a:lstStyle/>
            <a:p>
              <a:endParaRPr lang="en-US" sz="1000" b="1" dirty="0">
                <a:solidFill>
                  <a:schemeClr val="bg1"/>
                </a:solidFill>
                <a:latin typeface="Arial"/>
                <a:cs typeface="Arial"/>
              </a:endParaRPr>
            </a:p>
          </p:txBody>
        </p:sp>
        <p:sp>
          <p:nvSpPr>
            <p:cNvPr id="10" name="TextBox 9"/>
            <p:cNvSpPr txBox="1"/>
            <p:nvPr/>
          </p:nvSpPr>
          <p:spPr>
            <a:xfrm>
              <a:off x="2971800" y="6067776"/>
              <a:ext cx="1885813" cy="461665"/>
            </a:xfrm>
            <a:prstGeom prst="rect">
              <a:avLst/>
            </a:prstGeom>
            <a:noFill/>
          </p:spPr>
          <p:txBody>
            <a:bodyPr wrap="square" rtlCol="0">
              <a:spAutoFit/>
            </a:bodyPr>
            <a:lstStyle/>
            <a:p>
              <a:pPr algn="ctr"/>
              <a:r>
                <a:rPr lang="en-US" sz="2100" b="1" dirty="0" smtClean="0">
                  <a:solidFill>
                    <a:schemeClr val="bg1"/>
                  </a:solidFill>
                  <a:latin typeface="Arial"/>
                  <a:cs typeface="Arial"/>
                </a:rPr>
                <a:t>2018</a:t>
              </a:r>
              <a:endParaRPr lang="en-US" sz="2100" b="1" dirty="0">
                <a:solidFill>
                  <a:schemeClr val="bg1"/>
                </a:solidFill>
                <a:latin typeface="Arial"/>
                <a:cs typeface="Arial"/>
              </a:endParaRPr>
            </a:p>
          </p:txBody>
        </p:sp>
      </p:grpSp>
      <p:sp>
        <p:nvSpPr>
          <p:cNvPr id="12" name="logo_citation"/>
          <p:cNvSpPr txBox="1"/>
          <p:nvPr/>
        </p:nvSpPr>
        <p:spPr>
          <a:xfrm>
            <a:off x="2766436" y="6605562"/>
            <a:ext cx="1938528" cy="230832"/>
          </a:xfrm>
          <a:prstGeom prst="rect">
            <a:avLst/>
          </a:prstGeom>
          <a:noFill/>
          <a:ln>
            <a:solidFill>
              <a:srgbClr val="FFFFFF"/>
            </a:solidFill>
          </a:ln>
        </p:spPr>
        <p:txBody>
          <a:bodyPr wrap="square" lIns="27432" tIns="45720" rIns="0" rtlCol="0" anchor="ctr" anchorCtr="0">
            <a:spAutoFit/>
          </a:bodyPr>
          <a:lstStyle/>
          <a:p>
            <a:r>
              <a:rPr lang="en-US" sz="900" b="1" dirty="0" smtClean="0">
                <a:solidFill>
                  <a:schemeClr val="bg1"/>
                </a:solidFill>
                <a:latin typeface="Arial"/>
                <a:cs typeface="Arial"/>
              </a:rPr>
              <a:t>JHLT. 2018 Oct; 37(10): 1155-1206</a:t>
            </a:r>
            <a:endParaRPr lang="en-US" sz="900" b="1" dirty="0">
              <a:solidFill>
                <a:schemeClr val="bg1"/>
              </a:solidFill>
              <a:latin typeface="Arial"/>
              <a:cs typeface="Arial"/>
            </a:endParaRPr>
          </a:p>
        </p:txBody>
      </p:sp>
    </p:spTree>
    <p:extLst>
      <p:ext uri="{BB962C8B-B14F-4D97-AF65-F5344CB8AC3E}">
        <p14:creationId xmlns:p14="http://schemas.microsoft.com/office/powerpoint/2010/main" val="224044309"/>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hart"/>
          <p:cNvGraphicFramePr>
            <a:graphicFrameLocks noGrp="1"/>
          </p:cNvGraphicFramePr>
          <p:nvPr>
            <p:ph idx="1"/>
            <p:extLst/>
          </p:nvPr>
        </p:nvGraphicFramePr>
        <p:xfrm>
          <a:off x="266700" y="1630141"/>
          <a:ext cx="8610600" cy="4724400"/>
        </p:xfrm>
        <a:graphic>
          <a:graphicData uri="http://schemas.openxmlformats.org/drawingml/2006/chart">
            <c:chart xmlns:c="http://schemas.openxmlformats.org/drawingml/2006/chart" xmlns:r="http://schemas.openxmlformats.org/officeDocument/2006/relationships" r:id="rId3"/>
          </a:graphicData>
        </a:graphic>
      </p:graphicFrame>
      <p:sp>
        <p:nvSpPr>
          <p:cNvPr id="9" name="pvalue"/>
          <p:cNvSpPr txBox="1"/>
          <p:nvPr/>
        </p:nvSpPr>
        <p:spPr>
          <a:xfrm>
            <a:off x="3657600" y="1981200"/>
            <a:ext cx="1828800" cy="323165"/>
          </a:xfrm>
          <a:prstGeom prst="rect">
            <a:avLst/>
          </a:prstGeom>
          <a:noFill/>
        </p:spPr>
        <p:txBody>
          <a:bodyPr wrap="square" rtlCol="0">
            <a:spAutoFit/>
          </a:bodyPr>
          <a:lstStyle/>
          <a:p>
            <a:pPr algn="ctr"/>
            <a:r>
              <a:rPr lang="en-US" sz="1500" b="1" dirty="0" smtClean="0">
                <a:solidFill>
                  <a:schemeClr val="bg2"/>
                </a:solidFill>
              </a:rPr>
              <a:t>p = 0.0304</a:t>
            </a:r>
            <a:endParaRPr lang="en-US" sz="1500" b="1" dirty="0">
              <a:solidFill>
                <a:schemeClr val="bg2"/>
              </a:solidFill>
            </a:endParaRPr>
          </a:p>
        </p:txBody>
      </p:sp>
      <p:sp>
        <p:nvSpPr>
          <p:cNvPr id="14" name="nvalue"/>
          <p:cNvSpPr txBox="1"/>
          <p:nvPr/>
        </p:nvSpPr>
        <p:spPr>
          <a:xfrm>
            <a:off x="6477000" y="6172200"/>
            <a:ext cx="1981200" cy="461665"/>
          </a:xfrm>
          <a:prstGeom prst="rect">
            <a:avLst/>
          </a:prstGeom>
          <a:noFill/>
        </p:spPr>
        <p:txBody>
          <a:bodyPr wrap="square" rtlCol="0">
            <a:spAutoFit/>
          </a:bodyPr>
          <a:lstStyle/>
          <a:p>
            <a:pPr algn="ctr"/>
            <a:r>
              <a:rPr lang="en-US" sz="2400" b="1" dirty="0" smtClean="0">
                <a:solidFill>
                  <a:srgbClr val="002060"/>
                </a:solidFill>
              </a:rPr>
              <a:t>(N = 1,515)</a:t>
            </a:r>
            <a:endParaRPr lang="en-US" sz="2400" b="1" dirty="0">
              <a:solidFill>
                <a:srgbClr val="002060"/>
              </a:solidFill>
            </a:endParaRPr>
          </a:p>
        </p:txBody>
      </p:sp>
      <p:sp>
        <p:nvSpPr>
          <p:cNvPr id="18" name="Title 4"/>
          <p:cNvSpPr txBox="1">
            <a:spLocks/>
          </p:cNvSpPr>
          <p:nvPr/>
        </p:nvSpPr>
        <p:spPr bwMode="auto">
          <a:xfrm>
            <a:off x="0" y="340976"/>
            <a:ext cx="9144000" cy="9906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b="1">
                <a:solidFill>
                  <a:schemeClr val="tx1"/>
                </a:solidFill>
                <a:latin typeface="+mj-lt"/>
                <a:ea typeface="+mj-ea"/>
                <a:cs typeface="+mj-cs"/>
              </a:defRPr>
            </a:lvl1pPr>
            <a:lvl2pPr algn="ctr" rtl="0" eaLnBrk="1" fontAlgn="base" hangingPunct="1">
              <a:spcBef>
                <a:spcPct val="0"/>
              </a:spcBef>
              <a:spcAft>
                <a:spcPct val="0"/>
              </a:spcAft>
              <a:defRPr sz="4000" b="1">
                <a:solidFill>
                  <a:schemeClr val="tx2"/>
                </a:solidFill>
                <a:latin typeface="Arial" charset="0"/>
              </a:defRPr>
            </a:lvl2pPr>
            <a:lvl3pPr algn="ctr" rtl="0" eaLnBrk="1" fontAlgn="base" hangingPunct="1">
              <a:spcBef>
                <a:spcPct val="0"/>
              </a:spcBef>
              <a:spcAft>
                <a:spcPct val="0"/>
              </a:spcAft>
              <a:defRPr sz="4000" b="1">
                <a:solidFill>
                  <a:schemeClr val="tx2"/>
                </a:solidFill>
                <a:latin typeface="Arial" charset="0"/>
              </a:defRPr>
            </a:lvl3pPr>
            <a:lvl4pPr algn="ctr" rtl="0" eaLnBrk="1" fontAlgn="base" hangingPunct="1">
              <a:spcBef>
                <a:spcPct val="0"/>
              </a:spcBef>
              <a:spcAft>
                <a:spcPct val="0"/>
              </a:spcAft>
              <a:defRPr sz="4000" b="1">
                <a:solidFill>
                  <a:schemeClr val="tx2"/>
                </a:solidFill>
                <a:latin typeface="Arial" charset="0"/>
              </a:defRPr>
            </a:lvl4pPr>
            <a:lvl5pPr algn="ctr" rtl="0" eaLnBrk="1" fontAlgn="base" hangingPunct="1">
              <a:spcBef>
                <a:spcPct val="0"/>
              </a:spcBef>
              <a:spcAft>
                <a:spcPct val="0"/>
              </a:spcAft>
              <a:defRPr sz="4000" b="1">
                <a:solidFill>
                  <a:schemeClr val="tx2"/>
                </a:solidFill>
                <a:latin typeface="Arial" charset="0"/>
              </a:defRPr>
            </a:lvl5pPr>
            <a:lvl6pPr marL="457200" algn="ctr" rtl="0" eaLnBrk="1" fontAlgn="base" hangingPunct="1">
              <a:spcBef>
                <a:spcPct val="0"/>
              </a:spcBef>
              <a:spcAft>
                <a:spcPct val="0"/>
              </a:spcAft>
              <a:defRPr sz="4000" b="1">
                <a:solidFill>
                  <a:schemeClr val="tx2"/>
                </a:solidFill>
                <a:latin typeface="Arial" charset="0"/>
              </a:defRPr>
            </a:lvl6pPr>
            <a:lvl7pPr marL="914400" algn="ctr" rtl="0" eaLnBrk="1" fontAlgn="base" hangingPunct="1">
              <a:spcBef>
                <a:spcPct val="0"/>
              </a:spcBef>
              <a:spcAft>
                <a:spcPct val="0"/>
              </a:spcAft>
              <a:defRPr sz="4000" b="1">
                <a:solidFill>
                  <a:schemeClr val="tx2"/>
                </a:solidFill>
                <a:latin typeface="Arial" charset="0"/>
              </a:defRPr>
            </a:lvl7pPr>
            <a:lvl8pPr marL="1371600" algn="ctr" rtl="0" eaLnBrk="1" fontAlgn="base" hangingPunct="1">
              <a:spcBef>
                <a:spcPct val="0"/>
              </a:spcBef>
              <a:spcAft>
                <a:spcPct val="0"/>
              </a:spcAft>
              <a:defRPr sz="4000" b="1">
                <a:solidFill>
                  <a:schemeClr val="tx2"/>
                </a:solidFill>
                <a:latin typeface="Arial" charset="0"/>
              </a:defRPr>
            </a:lvl8pPr>
            <a:lvl9pPr marL="1828800" algn="ctr" rtl="0" eaLnBrk="1" fontAlgn="base" hangingPunct="1">
              <a:spcBef>
                <a:spcPct val="0"/>
              </a:spcBef>
              <a:spcAft>
                <a:spcPct val="0"/>
              </a:spcAft>
              <a:defRPr sz="4000" b="1">
                <a:solidFill>
                  <a:schemeClr val="tx2"/>
                </a:solidFill>
                <a:latin typeface="Arial" charset="0"/>
              </a:defRPr>
            </a:lvl9pPr>
          </a:lstStyle>
          <a:p>
            <a:r>
              <a:rPr lang="en-US" sz="2000" kern="0" dirty="0" smtClean="0">
                <a:solidFill>
                  <a:srgbClr val="0070C0"/>
                </a:solidFill>
              </a:rPr>
              <a:t>
</a:t>
            </a:r>
            <a:endParaRPr lang="en-US" sz="2000" kern="0" dirty="0">
              <a:solidFill>
                <a:srgbClr val="0070C0"/>
              </a:solidFill>
            </a:endParaRPr>
          </a:p>
        </p:txBody>
      </p:sp>
      <p:sp>
        <p:nvSpPr>
          <p:cNvPr id="17" name="Title 3"/>
          <p:cNvSpPr txBox="1">
            <a:spLocks/>
          </p:cNvSpPr>
          <p:nvPr/>
        </p:nvSpPr>
        <p:spPr bwMode="auto">
          <a:xfrm>
            <a:off x="0" y="340976"/>
            <a:ext cx="9144000" cy="9906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b="1">
                <a:solidFill>
                  <a:schemeClr val="tx1"/>
                </a:solidFill>
                <a:latin typeface="+mj-lt"/>
                <a:ea typeface="+mj-ea"/>
                <a:cs typeface="+mj-cs"/>
              </a:defRPr>
            </a:lvl1pPr>
            <a:lvl2pPr algn="ctr" rtl="0" eaLnBrk="1" fontAlgn="base" hangingPunct="1">
              <a:spcBef>
                <a:spcPct val="0"/>
              </a:spcBef>
              <a:spcAft>
                <a:spcPct val="0"/>
              </a:spcAft>
              <a:defRPr sz="4000" b="1">
                <a:solidFill>
                  <a:schemeClr val="tx2"/>
                </a:solidFill>
                <a:latin typeface="Arial" charset="0"/>
              </a:defRPr>
            </a:lvl2pPr>
            <a:lvl3pPr algn="ctr" rtl="0" eaLnBrk="1" fontAlgn="base" hangingPunct="1">
              <a:spcBef>
                <a:spcPct val="0"/>
              </a:spcBef>
              <a:spcAft>
                <a:spcPct val="0"/>
              </a:spcAft>
              <a:defRPr sz="4000" b="1">
                <a:solidFill>
                  <a:schemeClr val="tx2"/>
                </a:solidFill>
                <a:latin typeface="Arial" charset="0"/>
              </a:defRPr>
            </a:lvl3pPr>
            <a:lvl4pPr algn="ctr" rtl="0" eaLnBrk="1" fontAlgn="base" hangingPunct="1">
              <a:spcBef>
                <a:spcPct val="0"/>
              </a:spcBef>
              <a:spcAft>
                <a:spcPct val="0"/>
              </a:spcAft>
              <a:defRPr sz="4000" b="1">
                <a:solidFill>
                  <a:schemeClr val="tx2"/>
                </a:solidFill>
                <a:latin typeface="Arial" charset="0"/>
              </a:defRPr>
            </a:lvl4pPr>
            <a:lvl5pPr algn="ctr" rtl="0" eaLnBrk="1" fontAlgn="base" hangingPunct="1">
              <a:spcBef>
                <a:spcPct val="0"/>
              </a:spcBef>
              <a:spcAft>
                <a:spcPct val="0"/>
              </a:spcAft>
              <a:defRPr sz="4000" b="1">
                <a:solidFill>
                  <a:schemeClr val="tx2"/>
                </a:solidFill>
                <a:latin typeface="Arial" charset="0"/>
              </a:defRPr>
            </a:lvl5pPr>
            <a:lvl6pPr marL="457200" algn="ctr" rtl="0" eaLnBrk="1" fontAlgn="base" hangingPunct="1">
              <a:spcBef>
                <a:spcPct val="0"/>
              </a:spcBef>
              <a:spcAft>
                <a:spcPct val="0"/>
              </a:spcAft>
              <a:defRPr sz="4000" b="1">
                <a:solidFill>
                  <a:schemeClr val="tx2"/>
                </a:solidFill>
                <a:latin typeface="Arial" charset="0"/>
              </a:defRPr>
            </a:lvl6pPr>
            <a:lvl7pPr marL="914400" algn="ctr" rtl="0" eaLnBrk="1" fontAlgn="base" hangingPunct="1">
              <a:spcBef>
                <a:spcPct val="0"/>
              </a:spcBef>
              <a:spcAft>
                <a:spcPct val="0"/>
              </a:spcAft>
              <a:defRPr sz="4000" b="1">
                <a:solidFill>
                  <a:schemeClr val="tx2"/>
                </a:solidFill>
                <a:latin typeface="Arial" charset="0"/>
              </a:defRPr>
            </a:lvl7pPr>
            <a:lvl8pPr marL="1371600" algn="ctr" rtl="0" eaLnBrk="1" fontAlgn="base" hangingPunct="1">
              <a:spcBef>
                <a:spcPct val="0"/>
              </a:spcBef>
              <a:spcAft>
                <a:spcPct val="0"/>
              </a:spcAft>
              <a:defRPr sz="4000" b="1">
                <a:solidFill>
                  <a:schemeClr val="tx2"/>
                </a:solidFill>
                <a:latin typeface="Arial" charset="0"/>
              </a:defRPr>
            </a:lvl8pPr>
            <a:lvl9pPr marL="1828800" algn="ctr" rtl="0" eaLnBrk="1" fontAlgn="base" hangingPunct="1">
              <a:spcBef>
                <a:spcPct val="0"/>
              </a:spcBef>
              <a:spcAft>
                <a:spcPct val="0"/>
              </a:spcAft>
              <a:defRPr sz="4000" b="1">
                <a:solidFill>
                  <a:schemeClr val="tx2"/>
                </a:solidFill>
                <a:latin typeface="Arial" charset="0"/>
              </a:defRPr>
            </a:lvl9pPr>
          </a:lstStyle>
          <a:p>
            <a:r>
              <a:rPr lang="en-US" sz="2000" kern="0" dirty="0" smtClean="0">
                <a:solidFill>
                  <a:srgbClr val="0070C0"/>
                </a:solidFill>
              </a:rPr>
              <a:t>
Recipient age
</a:t>
            </a:r>
            <a:endParaRPr lang="en-US" sz="2000" kern="0" dirty="0">
              <a:solidFill>
                <a:srgbClr val="0070C0"/>
              </a:solidFill>
            </a:endParaRPr>
          </a:p>
        </p:txBody>
      </p:sp>
      <p:sp>
        <p:nvSpPr>
          <p:cNvPr id="16" name="Title 2"/>
          <p:cNvSpPr txBox="1">
            <a:spLocks/>
          </p:cNvSpPr>
          <p:nvPr/>
        </p:nvSpPr>
        <p:spPr bwMode="auto">
          <a:xfrm>
            <a:off x="0" y="340976"/>
            <a:ext cx="9144000" cy="9906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b="1">
                <a:solidFill>
                  <a:schemeClr val="tx1"/>
                </a:solidFill>
                <a:latin typeface="+mj-lt"/>
                <a:ea typeface="+mj-ea"/>
                <a:cs typeface="+mj-cs"/>
              </a:defRPr>
            </a:lvl1pPr>
            <a:lvl2pPr algn="ctr" rtl="0" eaLnBrk="1" fontAlgn="base" hangingPunct="1">
              <a:spcBef>
                <a:spcPct val="0"/>
              </a:spcBef>
              <a:spcAft>
                <a:spcPct val="0"/>
              </a:spcAft>
              <a:defRPr sz="4000" b="1">
                <a:solidFill>
                  <a:schemeClr val="tx2"/>
                </a:solidFill>
                <a:latin typeface="Arial" charset="0"/>
              </a:defRPr>
            </a:lvl2pPr>
            <a:lvl3pPr algn="ctr" rtl="0" eaLnBrk="1" fontAlgn="base" hangingPunct="1">
              <a:spcBef>
                <a:spcPct val="0"/>
              </a:spcBef>
              <a:spcAft>
                <a:spcPct val="0"/>
              </a:spcAft>
              <a:defRPr sz="4000" b="1">
                <a:solidFill>
                  <a:schemeClr val="tx2"/>
                </a:solidFill>
                <a:latin typeface="Arial" charset="0"/>
              </a:defRPr>
            </a:lvl3pPr>
            <a:lvl4pPr algn="ctr" rtl="0" eaLnBrk="1" fontAlgn="base" hangingPunct="1">
              <a:spcBef>
                <a:spcPct val="0"/>
              </a:spcBef>
              <a:spcAft>
                <a:spcPct val="0"/>
              </a:spcAft>
              <a:defRPr sz="4000" b="1">
                <a:solidFill>
                  <a:schemeClr val="tx2"/>
                </a:solidFill>
                <a:latin typeface="Arial" charset="0"/>
              </a:defRPr>
            </a:lvl4pPr>
            <a:lvl5pPr algn="ctr" rtl="0" eaLnBrk="1" fontAlgn="base" hangingPunct="1">
              <a:spcBef>
                <a:spcPct val="0"/>
              </a:spcBef>
              <a:spcAft>
                <a:spcPct val="0"/>
              </a:spcAft>
              <a:defRPr sz="4000" b="1">
                <a:solidFill>
                  <a:schemeClr val="tx2"/>
                </a:solidFill>
                <a:latin typeface="Arial" charset="0"/>
              </a:defRPr>
            </a:lvl5pPr>
            <a:lvl6pPr marL="457200" algn="ctr" rtl="0" eaLnBrk="1" fontAlgn="base" hangingPunct="1">
              <a:spcBef>
                <a:spcPct val="0"/>
              </a:spcBef>
              <a:spcAft>
                <a:spcPct val="0"/>
              </a:spcAft>
              <a:defRPr sz="4000" b="1">
                <a:solidFill>
                  <a:schemeClr val="tx2"/>
                </a:solidFill>
                <a:latin typeface="Arial" charset="0"/>
              </a:defRPr>
            </a:lvl6pPr>
            <a:lvl7pPr marL="914400" algn="ctr" rtl="0" eaLnBrk="1" fontAlgn="base" hangingPunct="1">
              <a:spcBef>
                <a:spcPct val="0"/>
              </a:spcBef>
              <a:spcAft>
                <a:spcPct val="0"/>
              </a:spcAft>
              <a:defRPr sz="4000" b="1">
                <a:solidFill>
                  <a:schemeClr val="tx2"/>
                </a:solidFill>
                <a:latin typeface="Arial" charset="0"/>
              </a:defRPr>
            </a:lvl7pPr>
            <a:lvl8pPr marL="1371600" algn="ctr" rtl="0" eaLnBrk="1" fontAlgn="base" hangingPunct="1">
              <a:spcBef>
                <a:spcPct val="0"/>
              </a:spcBef>
              <a:spcAft>
                <a:spcPct val="0"/>
              </a:spcAft>
              <a:defRPr sz="4000" b="1">
                <a:solidFill>
                  <a:schemeClr val="tx2"/>
                </a:solidFill>
                <a:latin typeface="Arial" charset="0"/>
              </a:defRPr>
            </a:lvl8pPr>
            <a:lvl9pPr marL="1828800" algn="ctr" rtl="0" eaLnBrk="1" fontAlgn="base" hangingPunct="1">
              <a:spcBef>
                <a:spcPct val="0"/>
              </a:spcBef>
              <a:spcAft>
                <a:spcPct val="0"/>
              </a:spcAft>
              <a:defRPr sz="4000" b="1">
                <a:solidFill>
                  <a:schemeClr val="tx2"/>
                </a:solidFill>
                <a:latin typeface="Arial" charset="0"/>
              </a:defRPr>
            </a:lvl9pPr>
          </a:lstStyle>
          <a:p>
            <a:r>
              <a:rPr lang="en-US" sz="2000" kern="0" dirty="0" smtClean="0">
                <a:solidFill>
                  <a:srgbClr val="002060"/>
                </a:solidFill>
              </a:rPr>
              <a:t>
Risk Factors For 1 Year Mortality with 95% Confidence Limits
</a:t>
            </a:r>
            <a:endParaRPr lang="en-US" sz="2000" kern="0" dirty="0">
              <a:solidFill>
                <a:srgbClr val="002060"/>
              </a:solidFill>
            </a:endParaRPr>
          </a:p>
        </p:txBody>
      </p:sp>
      <p:sp>
        <p:nvSpPr>
          <p:cNvPr id="2" name="Title 1"/>
          <p:cNvSpPr>
            <a:spLocks noGrp="1"/>
          </p:cNvSpPr>
          <p:nvPr>
            <p:ph type="title"/>
          </p:nvPr>
        </p:nvSpPr>
        <p:spPr>
          <a:xfrm>
            <a:off x="0" y="340976"/>
            <a:ext cx="9144000" cy="990600"/>
          </a:xfrm>
        </p:spPr>
        <p:txBody>
          <a:bodyPr/>
          <a:lstStyle/>
          <a:p>
            <a:r>
              <a:rPr lang="en-US" sz="2400" dirty="0" smtClean="0">
                <a:solidFill>
                  <a:srgbClr val="002060"/>
                </a:solidFill>
              </a:rPr>
              <a:t>Adult Heart-Lung Transplants (1999-6/2016)
</a:t>
            </a:r>
            <a:endParaRPr lang="en-US" sz="2400" dirty="0">
              <a:solidFill>
                <a:srgbClr val="002060"/>
              </a:solidFill>
            </a:endParaRPr>
          </a:p>
        </p:txBody>
      </p:sp>
      <p:grpSp>
        <p:nvGrpSpPr>
          <p:cNvPr id="19" name="logo"/>
          <p:cNvGrpSpPr/>
          <p:nvPr/>
        </p:nvGrpSpPr>
        <p:grpSpPr>
          <a:xfrm>
            <a:off x="2" y="6146792"/>
            <a:ext cx="4715932" cy="711201"/>
            <a:chOff x="1" y="6067776"/>
            <a:chExt cx="4952999" cy="790224"/>
          </a:xfrm>
        </p:grpSpPr>
        <p:pic>
          <p:nvPicPr>
            <p:cNvPr id="20" name="Picture 19"/>
            <p:cNvPicPr>
              <a:picLocks noChangeAspect="1"/>
            </p:cNvPicPr>
            <p:nvPr/>
          </p:nvPicPr>
          <p:blipFill>
            <a:blip r:embed="rId4" cstate="print"/>
            <a:stretch>
              <a:fillRect/>
            </a:stretch>
          </p:blipFill>
          <p:spPr>
            <a:xfrm>
              <a:off x="1" y="6172200"/>
              <a:ext cx="4952999" cy="685800"/>
            </a:xfrm>
            <a:prstGeom prst="rect">
              <a:avLst/>
            </a:prstGeom>
            <a:ln>
              <a:solidFill>
                <a:schemeClr val="bg2"/>
              </a:solidFill>
            </a:ln>
          </p:spPr>
        </p:pic>
        <p:sp>
          <p:nvSpPr>
            <p:cNvPr id="21" name="TextBox 20"/>
            <p:cNvSpPr txBox="1"/>
            <p:nvPr/>
          </p:nvSpPr>
          <p:spPr>
            <a:xfrm>
              <a:off x="2895600" y="6568974"/>
              <a:ext cx="2044792" cy="273579"/>
            </a:xfrm>
            <a:prstGeom prst="rect">
              <a:avLst/>
            </a:prstGeom>
            <a:noFill/>
          </p:spPr>
          <p:txBody>
            <a:bodyPr wrap="square" lIns="45720" rIns="0" rtlCol="0" anchor="ctr" anchorCtr="0">
              <a:spAutoFit/>
            </a:bodyPr>
            <a:lstStyle/>
            <a:p>
              <a:endParaRPr lang="en-US" sz="1000" b="1" dirty="0">
                <a:solidFill>
                  <a:schemeClr val="bg1"/>
                </a:solidFill>
                <a:latin typeface="Arial"/>
                <a:cs typeface="Arial"/>
              </a:endParaRPr>
            </a:p>
          </p:txBody>
        </p:sp>
        <p:sp>
          <p:nvSpPr>
            <p:cNvPr id="22" name="TextBox 21"/>
            <p:cNvSpPr txBox="1"/>
            <p:nvPr/>
          </p:nvSpPr>
          <p:spPr>
            <a:xfrm>
              <a:off x="2971800" y="6067776"/>
              <a:ext cx="1885813" cy="461665"/>
            </a:xfrm>
            <a:prstGeom prst="rect">
              <a:avLst/>
            </a:prstGeom>
            <a:noFill/>
          </p:spPr>
          <p:txBody>
            <a:bodyPr wrap="square" rtlCol="0">
              <a:spAutoFit/>
            </a:bodyPr>
            <a:lstStyle/>
            <a:p>
              <a:pPr algn="ctr"/>
              <a:r>
                <a:rPr lang="en-US" sz="2100" b="1" dirty="0" smtClean="0">
                  <a:solidFill>
                    <a:schemeClr val="bg1"/>
                  </a:solidFill>
                  <a:latin typeface="Arial"/>
                  <a:cs typeface="Arial"/>
                </a:rPr>
                <a:t>2018</a:t>
              </a:r>
              <a:endParaRPr lang="en-US" sz="2100" b="1" dirty="0">
                <a:solidFill>
                  <a:schemeClr val="bg1"/>
                </a:solidFill>
                <a:latin typeface="Arial"/>
                <a:cs typeface="Arial"/>
              </a:endParaRPr>
            </a:p>
          </p:txBody>
        </p:sp>
      </p:grpSp>
      <p:sp>
        <p:nvSpPr>
          <p:cNvPr id="23" name="logo_citation"/>
          <p:cNvSpPr txBox="1"/>
          <p:nvPr/>
        </p:nvSpPr>
        <p:spPr>
          <a:xfrm>
            <a:off x="2766436" y="6605562"/>
            <a:ext cx="1938528" cy="230832"/>
          </a:xfrm>
          <a:prstGeom prst="rect">
            <a:avLst/>
          </a:prstGeom>
          <a:noFill/>
          <a:ln>
            <a:solidFill>
              <a:srgbClr val="FFFFFF"/>
            </a:solidFill>
          </a:ln>
        </p:spPr>
        <p:txBody>
          <a:bodyPr wrap="square" lIns="27432" tIns="45720" rIns="0" rtlCol="0" anchor="ctr" anchorCtr="0">
            <a:spAutoFit/>
          </a:bodyPr>
          <a:lstStyle/>
          <a:p>
            <a:r>
              <a:rPr lang="en-US" sz="900" b="1" dirty="0" smtClean="0">
                <a:solidFill>
                  <a:schemeClr val="bg1"/>
                </a:solidFill>
                <a:latin typeface="Arial"/>
                <a:cs typeface="Arial"/>
              </a:rPr>
              <a:t>JHLT. 2018 Oct; 37(10): 1155-1206</a:t>
            </a:r>
            <a:endParaRPr lang="en-US" sz="900" b="1" dirty="0">
              <a:solidFill>
                <a:schemeClr val="bg1"/>
              </a:solidFill>
              <a:latin typeface="Arial"/>
              <a:cs typeface="Arial"/>
            </a:endParaRPr>
          </a:p>
        </p:txBody>
      </p:sp>
    </p:spTree>
    <p:extLst>
      <p:ext uri="{BB962C8B-B14F-4D97-AF65-F5344CB8AC3E}">
        <p14:creationId xmlns:p14="http://schemas.microsoft.com/office/powerpoint/2010/main" val="370316734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 y="152400"/>
            <a:ext cx="9143998" cy="1143000"/>
          </a:xfrm>
        </p:spPr>
        <p:txBody>
          <a:bodyPr/>
          <a:lstStyle/>
          <a:p>
            <a:r>
              <a:rPr lang="en-US" sz="2600" dirty="0" smtClean="0">
                <a:solidFill>
                  <a:srgbClr val="002060"/>
                </a:solidFill>
              </a:rPr>
              <a:t>Adult Heart-Lung Transplants</a:t>
            </a:r>
            <a:br>
              <a:rPr lang="en-US" sz="2600" dirty="0" smtClean="0">
                <a:solidFill>
                  <a:srgbClr val="002060"/>
                </a:solidFill>
              </a:rPr>
            </a:br>
            <a:r>
              <a:rPr lang="en-US" sz="2300" dirty="0" smtClean="0">
                <a:solidFill>
                  <a:srgbClr val="002060"/>
                </a:solidFill>
              </a:rPr>
              <a:t>Number of Transplants Reported by Year</a:t>
            </a:r>
            <a:endParaRPr lang="en-US" sz="2300" dirty="0">
              <a:solidFill>
                <a:srgbClr val="002060"/>
              </a:solidFill>
            </a:endParaRPr>
          </a:p>
        </p:txBody>
      </p:sp>
      <p:graphicFrame>
        <p:nvGraphicFramePr>
          <p:cNvPr id="4" name="Content Placeholder 3"/>
          <p:cNvGraphicFramePr>
            <a:graphicFrameLocks noGrp="1"/>
          </p:cNvGraphicFramePr>
          <p:nvPr>
            <p:ph idx="1"/>
            <p:extLst/>
          </p:nvPr>
        </p:nvGraphicFramePr>
        <p:xfrm>
          <a:off x="228600" y="1143000"/>
          <a:ext cx="8610600" cy="4648200"/>
        </p:xfrm>
        <a:graphic>
          <a:graphicData uri="http://schemas.openxmlformats.org/drawingml/2006/chart">
            <c:chart xmlns:c="http://schemas.openxmlformats.org/drawingml/2006/chart" xmlns:r="http://schemas.openxmlformats.org/officeDocument/2006/relationships" r:id="rId3"/>
          </a:graphicData>
        </a:graphic>
      </p:graphicFrame>
      <p:sp>
        <p:nvSpPr>
          <p:cNvPr id="9" name="TextBox 8"/>
          <p:cNvSpPr txBox="1"/>
          <p:nvPr/>
        </p:nvSpPr>
        <p:spPr>
          <a:xfrm>
            <a:off x="4953000" y="5715000"/>
            <a:ext cx="4038600" cy="1015663"/>
          </a:xfrm>
          <a:prstGeom prst="rect">
            <a:avLst/>
          </a:prstGeom>
          <a:noFill/>
        </p:spPr>
        <p:txBody>
          <a:bodyPr wrap="square" rtlCol="0">
            <a:spAutoFit/>
          </a:bodyPr>
          <a:lstStyle/>
          <a:p>
            <a:r>
              <a:rPr lang="en-US" sz="1200" b="1" dirty="0" smtClean="0">
                <a:solidFill>
                  <a:srgbClr val="002060"/>
                </a:solidFill>
              </a:rPr>
              <a:t>NOTE: This figure includes only the heart-lung transplants that are reported to the ISHLT Transplant Registry.  As such, this should not be construed as evidence that the number of heart-lung transplants worldwide has declined in recent years.</a:t>
            </a:r>
            <a:endParaRPr lang="en-US" dirty="0">
              <a:solidFill>
                <a:srgbClr val="002060"/>
              </a:solidFill>
            </a:endParaRPr>
          </a:p>
        </p:txBody>
      </p:sp>
      <p:grpSp>
        <p:nvGrpSpPr>
          <p:cNvPr id="10" name="Group 9"/>
          <p:cNvGrpSpPr/>
          <p:nvPr/>
        </p:nvGrpSpPr>
        <p:grpSpPr>
          <a:xfrm>
            <a:off x="2" y="6146792"/>
            <a:ext cx="4715932" cy="711201"/>
            <a:chOff x="2" y="6146792"/>
            <a:chExt cx="4715932" cy="711201"/>
          </a:xfrm>
        </p:grpSpPr>
        <p:grpSp>
          <p:nvGrpSpPr>
            <p:cNvPr id="11" name="Group 10"/>
            <p:cNvGrpSpPr/>
            <p:nvPr/>
          </p:nvGrpSpPr>
          <p:grpSpPr>
            <a:xfrm>
              <a:off x="2" y="6146792"/>
              <a:ext cx="4715932" cy="711201"/>
              <a:chOff x="1" y="6067776"/>
              <a:chExt cx="4952999" cy="790224"/>
            </a:xfrm>
          </p:grpSpPr>
          <p:pic>
            <p:nvPicPr>
              <p:cNvPr id="13" name="Picture 12"/>
              <p:cNvPicPr>
                <a:picLocks noChangeAspect="1"/>
              </p:cNvPicPr>
              <p:nvPr/>
            </p:nvPicPr>
            <p:blipFill>
              <a:blip r:embed="rId4" cstate="print"/>
              <a:stretch>
                <a:fillRect/>
              </a:stretch>
            </p:blipFill>
            <p:spPr>
              <a:xfrm>
                <a:off x="1" y="6172200"/>
                <a:ext cx="4952999" cy="685800"/>
              </a:xfrm>
              <a:prstGeom prst="rect">
                <a:avLst/>
              </a:prstGeom>
              <a:ln>
                <a:solidFill>
                  <a:schemeClr val="bg2"/>
                </a:solidFill>
              </a:ln>
            </p:spPr>
          </p:pic>
          <p:sp>
            <p:nvSpPr>
              <p:cNvPr id="15" name="logo_year"/>
              <p:cNvSpPr txBox="1"/>
              <p:nvPr/>
            </p:nvSpPr>
            <p:spPr>
              <a:xfrm>
                <a:off x="2971800" y="6067776"/>
                <a:ext cx="1885813" cy="461665"/>
              </a:xfrm>
              <a:prstGeom prst="rect">
                <a:avLst/>
              </a:prstGeom>
              <a:noFill/>
              <a:ln>
                <a:noFill/>
              </a:ln>
            </p:spPr>
            <p:txBody>
              <a:bodyPr wrap="square" rtlCol="0">
                <a:spAutoFit/>
              </a:bodyPr>
              <a:lstStyle/>
              <a:p>
                <a:pPr algn="ctr"/>
                <a:r>
                  <a:rPr lang="en-US" sz="2100" b="1" dirty="0" smtClean="0">
                    <a:solidFill>
                      <a:schemeClr val="bg1"/>
                    </a:solidFill>
                    <a:latin typeface="Arial"/>
                    <a:cs typeface="Arial"/>
                  </a:rPr>
                  <a:t>2018</a:t>
                </a:r>
                <a:endParaRPr lang="en-US" sz="2100" b="1" dirty="0">
                  <a:solidFill>
                    <a:schemeClr val="bg1"/>
                  </a:solidFill>
                  <a:latin typeface="Arial"/>
                  <a:cs typeface="Arial"/>
                </a:endParaRPr>
              </a:p>
            </p:txBody>
          </p:sp>
        </p:grpSp>
        <p:sp>
          <p:nvSpPr>
            <p:cNvPr id="12" name="logo_citation"/>
            <p:cNvSpPr txBox="1"/>
            <p:nvPr/>
          </p:nvSpPr>
          <p:spPr>
            <a:xfrm>
              <a:off x="2766436" y="6605562"/>
              <a:ext cx="1938528" cy="230832"/>
            </a:xfrm>
            <a:prstGeom prst="rect">
              <a:avLst/>
            </a:prstGeom>
            <a:noFill/>
            <a:ln>
              <a:solidFill>
                <a:srgbClr val="FFFFFF"/>
              </a:solidFill>
            </a:ln>
          </p:spPr>
          <p:txBody>
            <a:bodyPr wrap="square" lIns="27432" tIns="45720" rIns="0" rtlCol="0" anchor="ctr" anchorCtr="0">
              <a:spAutoFit/>
            </a:bodyPr>
            <a:lstStyle/>
            <a:p>
              <a:r>
                <a:rPr lang="en-US" sz="900" b="1" dirty="0" smtClean="0">
                  <a:solidFill>
                    <a:schemeClr val="bg1"/>
                  </a:solidFill>
                  <a:latin typeface="Arial"/>
                  <a:cs typeface="Arial"/>
                </a:rPr>
                <a:t>JHLT. 2018 Oct; 37(10): 1155-1206</a:t>
              </a:r>
              <a:endParaRPr lang="en-US" sz="900" b="1" dirty="0">
                <a:solidFill>
                  <a:schemeClr val="bg1"/>
                </a:solidFill>
                <a:latin typeface="Arial"/>
                <a:cs typeface="Arial"/>
              </a:endParaRPr>
            </a:p>
          </p:txBody>
        </p:sp>
      </p:grpSp>
    </p:spTree>
    <p:extLst>
      <p:ext uri="{BB962C8B-B14F-4D97-AF65-F5344CB8AC3E}">
        <p14:creationId xmlns:p14="http://schemas.microsoft.com/office/powerpoint/2010/main" val="3154642879"/>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hart"/>
          <p:cNvGraphicFramePr>
            <a:graphicFrameLocks noGrp="1"/>
          </p:cNvGraphicFramePr>
          <p:nvPr>
            <p:ph idx="1"/>
            <p:extLst/>
          </p:nvPr>
        </p:nvGraphicFramePr>
        <p:xfrm>
          <a:off x="266700" y="1630141"/>
          <a:ext cx="8610600" cy="4724400"/>
        </p:xfrm>
        <a:graphic>
          <a:graphicData uri="http://schemas.openxmlformats.org/drawingml/2006/chart">
            <c:chart xmlns:c="http://schemas.openxmlformats.org/drawingml/2006/chart" xmlns:r="http://schemas.openxmlformats.org/officeDocument/2006/relationships" r:id="rId3"/>
          </a:graphicData>
        </a:graphic>
      </p:graphicFrame>
      <p:sp>
        <p:nvSpPr>
          <p:cNvPr id="9" name="pvalue"/>
          <p:cNvSpPr txBox="1"/>
          <p:nvPr/>
        </p:nvSpPr>
        <p:spPr>
          <a:xfrm>
            <a:off x="3657600" y="1981200"/>
            <a:ext cx="1828800" cy="323165"/>
          </a:xfrm>
          <a:prstGeom prst="rect">
            <a:avLst/>
          </a:prstGeom>
          <a:noFill/>
        </p:spPr>
        <p:txBody>
          <a:bodyPr wrap="square" rtlCol="0">
            <a:spAutoFit/>
          </a:bodyPr>
          <a:lstStyle/>
          <a:p>
            <a:pPr algn="ctr"/>
            <a:r>
              <a:rPr lang="en-US" sz="1500" b="1" dirty="0" smtClean="0">
                <a:solidFill>
                  <a:schemeClr val="bg2"/>
                </a:solidFill>
              </a:rPr>
              <a:t>p = 0.0101</a:t>
            </a:r>
            <a:endParaRPr lang="en-US" sz="1500" b="1" dirty="0">
              <a:solidFill>
                <a:schemeClr val="bg2"/>
              </a:solidFill>
            </a:endParaRPr>
          </a:p>
        </p:txBody>
      </p:sp>
      <p:sp>
        <p:nvSpPr>
          <p:cNvPr id="14" name="nvalue"/>
          <p:cNvSpPr txBox="1"/>
          <p:nvPr/>
        </p:nvSpPr>
        <p:spPr>
          <a:xfrm>
            <a:off x="6477000" y="6172200"/>
            <a:ext cx="1981200" cy="461665"/>
          </a:xfrm>
          <a:prstGeom prst="rect">
            <a:avLst/>
          </a:prstGeom>
          <a:noFill/>
        </p:spPr>
        <p:txBody>
          <a:bodyPr wrap="square" rtlCol="0">
            <a:spAutoFit/>
          </a:bodyPr>
          <a:lstStyle/>
          <a:p>
            <a:pPr algn="ctr"/>
            <a:r>
              <a:rPr lang="en-US" sz="2400" b="1" dirty="0" smtClean="0">
                <a:solidFill>
                  <a:srgbClr val="002060"/>
                </a:solidFill>
              </a:rPr>
              <a:t>(N = 1,515)</a:t>
            </a:r>
            <a:endParaRPr lang="en-US" sz="2400" b="1" dirty="0">
              <a:solidFill>
                <a:srgbClr val="002060"/>
              </a:solidFill>
            </a:endParaRPr>
          </a:p>
        </p:txBody>
      </p:sp>
      <p:sp>
        <p:nvSpPr>
          <p:cNvPr id="18" name="Title 4"/>
          <p:cNvSpPr txBox="1">
            <a:spLocks/>
          </p:cNvSpPr>
          <p:nvPr/>
        </p:nvSpPr>
        <p:spPr bwMode="auto">
          <a:xfrm>
            <a:off x="0" y="340976"/>
            <a:ext cx="9144000" cy="9906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b="1">
                <a:solidFill>
                  <a:schemeClr val="tx1"/>
                </a:solidFill>
                <a:latin typeface="+mj-lt"/>
                <a:ea typeface="+mj-ea"/>
                <a:cs typeface="+mj-cs"/>
              </a:defRPr>
            </a:lvl1pPr>
            <a:lvl2pPr algn="ctr" rtl="0" eaLnBrk="1" fontAlgn="base" hangingPunct="1">
              <a:spcBef>
                <a:spcPct val="0"/>
              </a:spcBef>
              <a:spcAft>
                <a:spcPct val="0"/>
              </a:spcAft>
              <a:defRPr sz="4000" b="1">
                <a:solidFill>
                  <a:schemeClr val="tx2"/>
                </a:solidFill>
                <a:latin typeface="Arial" charset="0"/>
              </a:defRPr>
            </a:lvl2pPr>
            <a:lvl3pPr algn="ctr" rtl="0" eaLnBrk="1" fontAlgn="base" hangingPunct="1">
              <a:spcBef>
                <a:spcPct val="0"/>
              </a:spcBef>
              <a:spcAft>
                <a:spcPct val="0"/>
              </a:spcAft>
              <a:defRPr sz="4000" b="1">
                <a:solidFill>
                  <a:schemeClr val="tx2"/>
                </a:solidFill>
                <a:latin typeface="Arial" charset="0"/>
              </a:defRPr>
            </a:lvl3pPr>
            <a:lvl4pPr algn="ctr" rtl="0" eaLnBrk="1" fontAlgn="base" hangingPunct="1">
              <a:spcBef>
                <a:spcPct val="0"/>
              </a:spcBef>
              <a:spcAft>
                <a:spcPct val="0"/>
              </a:spcAft>
              <a:defRPr sz="4000" b="1">
                <a:solidFill>
                  <a:schemeClr val="tx2"/>
                </a:solidFill>
                <a:latin typeface="Arial" charset="0"/>
              </a:defRPr>
            </a:lvl4pPr>
            <a:lvl5pPr algn="ctr" rtl="0" eaLnBrk="1" fontAlgn="base" hangingPunct="1">
              <a:spcBef>
                <a:spcPct val="0"/>
              </a:spcBef>
              <a:spcAft>
                <a:spcPct val="0"/>
              </a:spcAft>
              <a:defRPr sz="4000" b="1">
                <a:solidFill>
                  <a:schemeClr val="tx2"/>
                </a:solidFill>
                <a:latin typeface="Arial" charset="0"/>
              </a:defRPr>
            </a:lvl5pPr>
            <a:lvl6pPr marL="457200" algn="ctr" rtl="0" eaLnBrk="1" fontAlgn="base" hangingPunct="1">
              <a:spcBef>
                <a:spcPct val="0"/>
              </a:spcBef>
              <a:spcAft>
                <a:spcPct val="0"/>
              </a:spcAft>
              <a:defRPr sz="4000" b="1">
                <a:solidFill>
                  <a:schemeClr val="tx2"/>
                </a:solidFill>
                <a:latin typeface="Arial" charset="0"/>
              </a:defRPr>
            </a:lvl6pPr>
            <a:lvl7pPr marL="914400" algn="ctr" rtl="0" eaLnBrk="1" fontAlgn="base" hangingPunct="1">
              <a:spcBef>
                <a:spcPct val="0"/>
              </a:spcBef>
              <a:spcAft>
                <a:spcPct val="0"/>
              </a:spcAft>
              <a:defRPr sz="4000" b="1">
                <a:solidFill>
                  <a:schemeClr val="tx2"/>
                </a:solidFill>
                <a:latin typeface="Arial" charset="0"/>
              </a:defRPr>
            </a:lvl7pPr>
            <a:lvl8pPr marL="1371600" algn="ctr" rtl="0" eaLnBrk="1" fontAlgn="base" hangingPunct="1">
              <a:spcBef>
                <a:spcPct val="0"/>
              </a:spcBef>
              <a:spcAft>
                <a:spcPct val="0"/>
              </a:spcAft>
              <a:defRPr sz="4000" b="1">
                <a:solidFill>
                  <a:schemeClr val="tx2"/>
                </a:solidFill>
                <a:latin typeface="Arial" charset="0"/>
              </a:defRPr>
            </a:lvl8pPr>
            <a:lvl9pPr marL="1828800" algn="ctr" rtl="0" eaLnBrk="1" fontAlgn="base" hangingPunct="1">
              <a:spcBef>
                <a:spcPct val="0"/>
              </a:spcBef>
              <a:spcAft>
                <a:spcPct val="0"/>
              </a:spcAft>
              <a:defRPr sz="4000" b="1">
                <a:solidFill>
                  <a:schemeClr val="tx2"/>
                </a:solidFill>
                <a:latin typeface="Arial" charset="0"/>
              </a:defRPr>
            </a:lvl9pPr>
          </a:lstStyle>
          <a:p>
            <a:r>
              <a:rPr lang="en-US" sz="2000" kern="0" dirty="0" smtClean="0">
                <a:solidFill>
                  <a:srgbClr val="0070C0"/>
                </a:solidFill>
              </a:rPr>
              <a:t>
</a:t>
            </a:r>
            <a:endParaRPr lang="en-US" sz="2000" kern="0" dirty="0">
              <a:solidFill>
                <a:srgbClr val="0070C0"/>
              </a:solidFill>
            </a:endParaRPr>
          </a:p>
        </p:txBody>
      </p:sp>
      <p:sp>
        <p:nvSpPr>
          <p:cNvPr id="17" name="Title 3"/>
          <p:cNvSpPr txBox="1">
            <a:spLocks/>
          </p:cNvSpPr>
          <p:nvPr/>
        </p:nvSpPr>
        <p:spPr bwMode="auto">
          <a:xfrm>
            <a:off x="0" y="340976"/>
            <a:ext cx="9144000" cy="9906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b="1">
                <a:solidFill>
                  <a:schemeClr val="tx1"/>
                </a:solidFill>
                <a:latin typeface="+mj-lt"/>
                <a:ea typeface="+mj-ea"/>
                <a:cs typeface="+mj-cs"/>
              </a:defRPr>
            </a:lvl1pPr>
            <a:lvl2pPr algn="ctr" rtl="0" eaLnBrk="1" fontAlgn="base" hangingPunct="1">
              <a:spcBef>
                <a:spcPct val="0"/>
              </a:spcBef>
              <a:spcAft>
                <a:spcPct val="0"/>
              </a:spcAft>
              <a:defRPr sz="4000" b="1">
                <a:solidFill>
                  <a:schemeClr val="tx2"/>
                </a:solidFill>
                <a:latin typeface="Arial" charset="0"/>
              </a:defRPr>
            </a:lvl2pPr>
            <a:lvl3pPr algn="ctr" rtl="0" eaLnBrk="1" fontAlgn="base" hangingPunct="1">
              <a:spcBef>
                <a:spcPct val="0"/>
              </a:spcBef>
              <a:spcAft>
                <a:spcPct val="0"/>
              </a:spcAft>
              <a:defRPr sz="4000" b="1">
                <a:solidFill>
                  <a:schemeClr val="tx2"/>
                </a:solidFill>
                <a:latin typeface="Arial" charset="0"/>
              </a:defRPr>
            </a:lvl3pPr>
            <a:lvl4pPr algn="ctr" rtl="0" eaLnBrk="1" fontAlgn="base" hangingPunct="1">
              <a:spcBef>
                <a:spcPct val="0"/>
              </a:spcBef>
              <a:spcAft>
                <a:spcPct val="0"/>
              </a:spcAft>
              <a:defRPr sz="4000" b="1">
                <a:solidFill>
                  <a:schemeClr val="tx2"/>
                </a:solidFill>
                <a:latin typeface="Arial" charset="0"/>
              </a:defRPr>
            </a:lvl4pPr>
            <a:lvl5pPr algn="ctr" rtl="0" eaLnBrk="1" fontAlgn="base" hangingPunct="1">
              <a:spcBef>
                <a:spcPct val="0"/>
              </a:spcBef>
              <a:spcAft>
                <a:spcPct val="0"/>
              </a:spcAft>
              <a:defRPr sz="4000" b="1">
                <a:solidFill>
                  <a:schemeClr val="tx2"/>
                </a:solidFill>
                <a:latin typeface="Arial" charset="0"/>
              </a:defRPr>
            </a:lvl5pPr>
            <a:lvl6pPr marL="457200" algn="ctr" rtl="0" eaLnBrk="1" fontAlgn="base" hangingPunct="1">
              <a:spcBef>
                <a:spcPct val="0"/>
              </a:spcBef>
              <a:spcAft>
                <a:spcPct val="0"/>
              </a:spcAft>
              <a:defRPr sz="4000" b="1">
                <a:solidFill>
                  <a:schemeClr val="tx2"/>
                </a:solidFill>
                <a:latin typeface="Arial" charset="0"/>
              </a:defRPr>
            </a:lvl6pPr>
            <a:lvl7pPr marL="914400" algn="ctr" rtl="0" eaLnBrk="1" fontAlgn="base" hangingPunct="1">
              <a:spcBef>
                <a:spcPct val="0"/>
              </a:spcBef>
              <a:spcAft>
                <a:spcPct val="0"/>
              </a:spcAft>
              <a:defRPr sz="4000" b="1">
                <a:solidFill>
                  <a:schemeClr val="tx2"/>
                </a:solidFill>
                <a:latin typeface="Arial" charset="0"/>
              </a:defRPr>
            </a:lvl7pPr>
            <a:lvl8pPr marL="1371600" algn="ctr" rtl="0" eaLnBrk="1" fontAlgn="base" hangingPunct="1">
              <a:spcBef>
                <a:spcPct val="0"/>
              </a:spcBef>
              <a:spcAft>
                <a:spcPct val="0"/>
              </a:spcAft>
              <a:defRPr sz="4000" b="1">
                <a:solidFill>
                  <a:schemeClr val="tx2"/>
                </a:solidFill>
                <a:latin typeface="Arial" charset="0"/>
              </a:defRPr>
            </a:lvl8pPr>
            <a:lvl9pPr marL="1828800" algn="ctr" rtl="0" eaLnBrk="1" fontAlgn="base" hangingPunct="1">
              <a:spcBef>
                <a:spcPct val="0"/>
              </a:spcBef>
              <a:spcAft>
                <a:spcPct val="0"/>
              </a:spcAft>
              <a:defRPr sz="4000" b="1">
                <a:solidFill>
                  <a:schemeClr val="tx2"/>
                </a:solidFill>
                <a:latin typeface="Arial" charset="0"/>
              </a:defRPr>
            </a:lvl9pPr>
          </a:lstStyle>
          <a:p>
            <a:r>
              <a:rPr lang="en-US" sz="2000" kern="0" dirty="0" smtClean="0">
                <a:solidFill>
                  <a:srgbClr val="0070C0"/>
                </a:solidFill>
              </a:rPr>
              <a:t>
Donor age
</a:t>
            </a:r>
            <a:endParaRPr lang="en-US" sz="2000" kern="0" dirty="0">
              <a:solidFill>
                <a:srgbClr val="0070C0"/>
              </a:solidFill>
            </a:endParaRPr>
          </a:p>
        </p:txBody>
      </p:sp>
      <p:sp>
        <p:nvSpPr>
          <p:cNvPr id="16" name="Title 2"/>
          <p:cNvSpPr txBox="1">
            <a:spLocks/>
          </p:cNvSpPr>
          <p:nvPr/>
        </p:nvSpPr>
        <p:spPr bwMode="auto">
          <a:xfrm>
            <a:off x="0" y="340976"/>
            <a:ext cx="9144000" cy="9906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b="1">
                <a:solidFill>
                  <a:schemeClr val="tx1"/>
                </a:solidFill>
                <a:latin typeface="+mj-lt"/>
                <a:ea typeface="+mj-ea"/>
                <a:cs typeface="+mj-cs"/>
              </a:defRPr>
            </a:lvl1pPr>
            <a:lvl2pPr algn="ctr" rtl="0" eaLnBrk="1" fontAlgn="base" hangingPunct="1">
              <a:spcBef>
                <a:spcPct val="0"/>
              </a:spcBef>
              <a:spcAft>
                <a:spcPct val="0"/>
              </a:spcAft>
              <a:defRPr sz="4000" b="1">
                <a:solidFill>
                  <a:schemeClr val="tx2"/>
                </a:solidFill>
                <a:latin typeface="Arial" charset="0"/>
              </a:defRPr>
            </a:lvl2pPr>
            <a:lvl3pPr algn="ctr" rtl="0" eaLnBrk="1" fontAlgn="base" hangingPunct="1">
              <a:spcBef>
                <a:spcPct val="0"/>
              </a:spcBef>
              <a:spcAft>
                <a:spcPct val="0"/>
              </a:spcAft>
              <a:defRPr sz="4000" b="1">
                <a:solidFill>
                  <a:schemeClr val="tx2"/>
                </a:solidFill>
                <a:latin typeface="Arial" charset="0"/>
              </a:defRPr>
            </a:lvl3pPr>
            <a:lvl4pPr algn="ctr" rtl="0" eaLnBrk="1" fontAlgn="base" hangingPunct="1">
              <a:spcBef>
                <a:spcPct val="0"/>
              </a:spcBef>
              <a:spcAft>
                <a:spcPct val="0"/>
              </a:spcAft>
              <a:defRPr sz="4000" b="1">
                <a:solidFill>
                  <a:schemeClr val="tx2"/>
                </a:solidFill>
                <a:latin typeface="Arial" charset="0"/>
              </a:defRPr>
            </a:lvl4pPr>
            <a:lvl5pPr algn="ctr" rtl="0" eaLnBrk="1" fontAlgn="base" hangingPunct="1">
              <a:spcBef>
                <a:spcPct val="0"/>
              </a:spcBef>
              <a:spcAft>
                <a:spcPct val="0"/>
              </a:spcAft>
              <a:defRPr sz="4000" b="1">
                <a:solidFill>
                  <a:schemeClr val="tx2"/>
                </a:solidFill>
                <a:latin typeface="Arial" charset="0"/>
              </a:defRPr>
            </a:lvl5pPr>
            <a:lvl6pPr marL="457200" algn="ctr" rtl="0" eaLnBrk="1" fontAlgn="base" hangingPunct="1">
              <a:spcBef>
                <a:spcPct val="0"/>
              </a:spcBef>
              <a:spcAft>
                <a:spcPct val="0"/>
              </a:spcAft>
              <a:defRPr sz="4000" b="1">
                <a:solidFill>
                  <a:schemeClr val="tx2"/>
                </a:solidFill>
                <a:latin typeface="Arial" charset="0"/>
              </a:defRPr>
            </a:lvl6pPr>
            <a:lvl7pPr marL="914400" algn="ctr" rtl="0" eaLnBrk="1" fontAlgn="base" hangingPunct="1">
              <a:spcBef>
                <a:spcPct val="0"/>
              </a:spcBef>
              <a:spcAft>
                <a:spcPct val="0"/>
              </a:spcAft>
              <a:defRPr sz="4000" b="1">
                <a:solidFill>
                  <a:schemeClr val="tx2"/>
                </a:solidFill>
                <a:latin typeface="Arial" charset="0"/>
              </a:defRPr>
            </a:lvl7pPr>
            <a:lvl8pPr marL="1371600" algn="ctr" rtl="0" eaLnBrk="1" fontAlgn="base" hangingPunct="1">
              <a:spcBef>
                <a:spcPct val="0"/>
              </a:spcBef>
              <a:spcAft>
                <a:spcPct val="0"/>
              </a:spcAft>
              <a:defRPr sz="4000" b="1">
                <a:solidFill>
                  <a:schemeClr val="tx2"/>
                </a:solidFill>
                <a:latin typeface="Arial" charset="0"/>
              </a:defRPr>
            </a:lvl8pPr>
            <a:lvl9pPr marL="1828800" algn="ctr" rtl="0" eaLnBrk="1" fontAlgn="base" hangingPunct="1">
              <a:spcBef>
                <a:spcPct val="0"/>
              </a:spcBef>
              <a:spcAft>
                <a:spcPct val="0"/>
              </a:spcAft>
              <a:defRPr sz="4000" b="1">
                <a:solidFill>
                  <a:schemeClr val="tx2"/>
                </a:solidFill>
                <a:latin typeface="Arial" charset="0"/>
              </a:defRPr>
            </a:lvl9pPr>
          </a:lstStyle>
          <a:p>
            <a:r>
              <a:rPr lang="en-US" sz="2000" kern="0" dirty="0" smtClean="0">
                <a:solidFill>
                  <a:srgbClr val="002060"/>
                </a:solidFill>
              </a:rPr>
              <a:t>
Risk Factors For 1 Year Mortality with 95% Confidence Limits
</a:t>
            </a:r>
            <a:endParaRPr lang="en-US" sz="2000" kern="0" dirty="0">
              <a:solidFill>
                <a:srgbClr val="002060"/>
              </a:solidFill>
            </a:endParaRPr>
          </a:p>
        </p:txBody>
      </p:sp>
      <p:sp>
        <p:nvSpPr>
          <p:cNvPr id="2" name="Title 1"/>
          <p:cNvSpPr>
            <a:spLocks noGrp="1"/>
          </p:cNvSpPr>
          <p:nvPr>
            <p:ph type="title"/>
          </p:nvPr>
        </p:nvSpPr>
        <p:spPr>
          <a:xfrm>
            <a:off x="0" y="340976"/>
            <a:ext cx="9144000" cy="990600"/>
          </a:xfrm>
        </p:spPr>
        <p:txBody>
          <a:bodyPr/>
          <a:lstStyle/>
          <a:p>
            <a:r>
              <a:rPr lang="en-US" sz="2400" dirty="0" smtClean="0">
                <a:solidFill>
                  <a:srgbClr val="002060"/>
                </a:solidFill>
              </a:rPr>
              <a:t>Adult Heart-Lung Transplants (1999-6/2016)
</a:t>
            </a:r>
            <a:endParaRPr lang="en-US" sz="2400" dirty="0">
              <a:solidFill>
                <a:srgbClr val="002060"/>
              </a:solidFill>
            </a:endParaRPr>
          </a:p>
        </p:txBody>
      </p:sp>
      <p:grpSp>
        <p:nvGrpSpPr>
          <p:cNvPr id="19" name="logo"/>
          <p:cNvGrpSpPr/>
          <p:nvPr/>
        </p:nvGrpSpPr>
        <p:grpSpPr>
          <a:xfrm>
            <a:off x="2" y="6146792"/>
            <a:ext cx="4715932" cy="711201"/>
            <a:chOff x="1" y="6067776"/>
            <a:chExt cx="4952999" cy="790224"/>
          </a:xfrm>
        </p:grpSpPr>
        <p:pic>
          <p:nvPicPr>
            <p:cNvPr id="20" name="Picture 19"/>
            <p:cNvPicPr>
              <a:picLocks noChangeAspect="1"/>
            </p:cNvPicPr>
            <p:nvPr/>
          </p:nvPicPr>
          <p:blipFill>
            <a:blip r:embed="rId4" cstate="print"/>
            <a:stretch>
              <a:fillRect/>
            </a:stretch>
          </p:blipFill>
          <p:spPr>
            <a:xfrm>
              <a:off x="1" y="6172200"/>
              <a:ext cx="4952999" cy="685800"/>
            </a:xfrm>
            <a:prstGeom prst="rect">
              <a:avLst/>
            </a:prstGeom>
            <a:ln>
              <a:solidFill>
                <a:schemeClr val="bg2"/>
              </a:solidFill>
            </a:ln>
          </p:spPr>
        </p:pic>
        <p:sp>
          <p:nvSpPr>
            <p:cNvPr id="21" name="TextBox 20"/>
            <p:cNvSpPr txBox="1"/>
            <p:nvPr/>
          </p:nvSpPr>
          <p:spPr>
            <a:xfrm>
              <a:off x="2895600" y="6568974"/>
              <a:ext cx="2044792" cy="273579"/>
            </a:xfrm>
            <a:prstGeom prst="rect">
              <a:avLst/>
            </a:prstGeom>
            <a:noFill/>
          </p:spPr>
          <p:txBody>
            <a:bodyPr wrap="square" lIns="45720" rIns="0" rtlCol="0" anchor="ctr" anchorCtr="0">
              <a:spAutoFit/>
            </a:bodyPr>
            <a:lstStyle/>
            <a:p>
              <a:endParaRPr lang="en-US" sz="1000" b="1" dirty="0">
                <a:solidFill>
                  <a:schemeClr val="bg1"/>
                </a:solidFill>
                <a:latin typeface="Arial"/>
                <a:cs typeface="Arial"/>
              </a:endParaRPr>
            </a:p>
          </p:txBody>
        </p:sp>
        <p:sp>
          <p:nvSpPr>
            <p:cNvPr id="22" name="TextBox 21"/>
            <p:cNvSpPr txBox="1"/>
            <p:nvPr/>
          </p:nvSpPr>
          <p:spPr>
            <a:xfrm>
              <a:off x="2971800" y="6067776"/>
              <a:ext cx="1885813" cy="461665"/>
            </a:xfrm>
            <a:prstGeom prst="rect">
              <a:avLst/>
            </a:prstGeom>
            <a:noFill/>
          </p:spPr>
          <p:txBody>
            <a:bodyPr wrap="square" rtlCol="0">
              <a:spAutoFit/>
            </a:bodyPr>
            <a:lstStyle/>
            <a:p>
              <a:pPr algn="ctr"/>
              <a:r>
                <a:rPr lang="en-US" sz="2100" b="1" dirty="0" smtClean="0">
                  <a:solidFill>
                    <a:schemeClr val="bg1"/>
                  </a:solidFill>
                  <a:latin typeface="Arial"/>
                  <a:cs typeface="Arial"/>
                </a:rPr>
                <a:t>2018</a:t>
              </a:r>
              <a:endParaRPr lang="en-US" sz="2100" b="1" dirty="0">
                <a:solidFill>
                  <a:schemeClr val="bg1"/>
                </a:solidFill>
                <a:latin typeface="Arial"/>
                <a:cs typeface="Arial"/>
              </a:endParaRPr>
            </a:p>
          </p:txBody>
        </p:sp>
      </p:grpSp>
      <p:sp>
        <p:nvSpPr>
          <p:cNvPr id="13" name="logo_citation"/>
          <p:cNvSpPr txBox="1"/>
          <p:nvPr/>
        </p:nvSpPr>
        <p:spPr>
          <a:xfrm>
            <a:off x="2766436" y="6605562"/>
            <a:ext cx="1938528" cy="230832"/>
          </a:xfrm>
          <a:prstGeom prst="rect">
            <a:avLst/>
          </a:prstGeom>
          <a:noFill/>
          <a:ln>
            <a:solidFill>
              <a:srgbClr val="FFFFFF"/>
            </a:solidFill>
          </a:ln>
        </p:spPr>
        <p:txBody>
          <a:bodyPr wrap="square" lIns="27432" tIns="45720" rIns="0" rtlCol="0" anchor="ctr" anchorCtr="0">
            <a:spAutoFit/>
          </a:bodyPr>
          <a:lstStyle/>
          <a:p>
            <a:r>
              <a:rPr lang="en-US" sz="900" b="1" dirty="0" smtClean="0">
                <a:solidFill>
                  <a:schemeClr val="bg1"/>
                </a:solidFill>
                <a:latin typeface="Arial"/>
                <a:cs typeface="Arial"/>
              </a:rPr>
              <a:t>JHLT. 2018 Oct; 37(10): 1155-1206</a:t>
            </a:r>
            <a:endParaRPr lang="en-US" sz="900" b="1" dirty="0">
              <a:solidFill>
                <a:schemeClr val="bg1"/>
              </a:solidFill>
              <a:latin typeface="Arial"/>
              <a:cs typeface="Arial"/>
            </a:endParaRPr>
          </a:p>
        </p:txBody>
      </p:sp>
    </p:spTree>
    <p:extLst>
      <p:ext uri="{BB962C8B-B14F-4D97-AF65-F5344CB8AC3E}">
        <p14:creationId xmlns:p14="http://schemas.microsoft.com/office/powerpoint/2010/main" val="2275280066"/>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 y="2130425"/>
            <a:ext cx="8839200" cy="1470025"/>
          </a:xfrm>
        </p:spPr>
        <p:txBody>
          <a:bodyPr/>
          <a:lstStyle/>
          <a:p>
            <a:r>
              <a:rPr lang="en-US" dirty="0" smtClean="0">
                <a:solidFill>
                  <a:srgbClr val="002060"/>
                </a:solidFill>
              </a:rPr>
              <a:t>Focus Theme</a:t>
            </a:r>
            <a:endParaRPr lang="en-US" dirty="0">
              <a:solidFill>
                <a:srgbClr val="002060"/>
              </a:solidFill>
            </a:endParaRPr>
          </a:p>
        </p:txBody>
      </p:sp>
      <p:grpSp>
        <p:nvGrpSpPr>
          <p:cNvPr id="9" name="Group 8"/>
          <p:cNvGrpSpPr/>
          <p:nvPr/>
        </p:nvGrpSpPr>
        <p:grpSpPr>
          <a:xfrm>
            <a:off x="2" y="6146792"/>
            <a:ext cx="4715932" cy="711201"/>
            <a:chOff x="2" y="6146792"/>
            <a:chExt cx="4715932" cy="711201"/>
          </a:xfrm>
        </p:grpSpPr>
        <p:grpSp>
          <p:nvGrpSpPr>
            <p:cNvPr id="11" name="Group 10"/>
            <p:cNvGrpSpPr/>
            <p:nvPr/>
          </p:nvGrpSpPr>
          <p:grpSpPr>
            <a:xfrm>
              <a:off x="2" y="6146792"/>
              <a:ext cx="4715932" cy="711201"/>
              <a:chOff x="1" y="6067776"/>
              <a:chExt cx="4952999" cy="790224"/>
            </a:xfrm>
          </p:grpSpPr>
          <p:pic>
            <p:nvPicPr>
              <p:cNvPr id="16" name="Picture 15"/>
              <p:cNvPicPr>
                <a:picLocks noChangeAspect="1"/>
              </p:cNvPicPr>
              <p:nvPr/>
            </p:nvPicPr>
            <p:blipFill>
              <a:blip r:embed="rId3" cstate="print"/>
              <a:stretch>
                <a:fillRect/>
              </a:stretch>
            </p:blipFill>
            <p:spPr>
              <a:xfrm>
                <a:off x="1" y="6172200"/>
                <a:ext cx="4952999" cy="685800"/>
              </a:xfrm>
              <a:prstGeom prst="rect">
                <a:avLst/>
              </a:prstGeom>
              <a:ln>
                <a:solidFill>
                  <a:schemeClr val="bg2"/>
                </a:solidFill>
              </a:ln>
            </p:spPr>
          </p:pic>
          <p:sp>
            <p:nvSpPr>
              <p:cNvPr id="17" name="logo_year"/>
              <p:cNvSpPr txBox="1"/>
              <p:nvPr/>
            </p:nvSpPr>
            <p:spPr>
              <a:xfrm>
                <a:off x="2971800" y="6067776"/>
                <a:ext cx="1885813" cy="461665"/>
              </a:xfrm>
              <a:prstGeom prst="rect">
                <a:avLst/>
              </a:prstGeom>
              <a:noFill/>
              <a:ln>
                <a:noFill/>
              </a:ln>
            </p:spPr>
            <p:txBody>
              <a:bodyPr wrap="square" rtlCol="0">
                <a:spAutoFit/>
              </a:bodyPr>
              <a:lstStyle/>
              <a:p>
                <a:pPr algn="ctr"/>
                <a:r>
                  <a:rPr lang="en-US" sz="2100" b="1" dirty="0" smtClean="0">
                    <a:solidFill>
                      <a:schemeClr val="bg1"/>
                    </a:solidFill>
                    <a:latin typeface="Arial"/>
                    <a:cs typeface="Arial"/>
                  </a:rPr>
                  <a:t>2018</a:t>
                </a:r>
                <a:endParaRPr lang="en-US" sz="2100" b="1" dirty="0">
                  <a:solidFill>
                    <a:schemeClr val="bg1"/>
                  </a:solidFill>
                  <a:latin typeface="Arial"/>
                  <a:cs typeface="Arial"/>
                </a:endParaRPr>
              </a:p>
            </p:txBody>
          </p:sp>
        </p:grpSp>
        <p:sp>
          <p:nvSpPr>
            <p:cNvPr id="15" name="logo_citation"/>
            <p:cNvSpPr txBox="1"/>
            <p:nvPr/>
          </p:nvSpPr>
          <p:spPr>
            <a:xfrm>
              <a:off x="2766436" y="6605562"/>
              <a:ext cx="1938528" cy="230832"/>
            </a:xfrm>
            <a:prstGeom prst="rect">
              <a:avLst/>
            </a:prstGeom>
            <a:noFill/>
            <a:ln>
              <a:solidFill>
                <a:srgbClr val="FFFFFF"/>
              </a:solidFill>
            </a:ln>
          </p:spPr>
          <p:txBody>
            <a:bodyPr wrap="square" lIns="27432" tIns="45720" rIns="0" rtlCol="0" anchor="ctr" anchorCtr="0">
              <a:spAutoFit/>
            </a:bodyPr>
            <a:lstStyle/>
            <a:p>
              <a:r>
                <a:rPr lang="en-US" sz="900" b="1" dirty="0" smtClean="0">
                  <a:solidFill>
                    <a:schemeClr val="bg1"/>
                  </a:solidFill>
                  <a:latin typeface="Arial"/>
                  <a:cs typeface="Arial"/>
                </a:rPr>
                <a:t>JHLT. 2018 Oct; 37(10): 1155-1206</a:t>
              </a:r>
              <a:endParaRPr lang="en-US" sz="900" b="1" dirty="0">
                <a:solidFill>
                  <a:schemeClr val="bg1"/>
                </a:solidFill>
                <a:latin typeface="Arial"/>
                <a:cs typeface="Arial"/>
              </a:endParaRPr>
            </a:p>
          </p:txBody>
        </p:sp>
      </p:grpSp>
    </p:spTree>
    <p:extLst>
      <p:ext uri="{BB962C8B-B14F-4D97-AF65-F5344CB8AC3E}">
        <p14:creationId xmlns:p14="http://schemas.microsoft.com/office/powerpoint/2010/main" val="4027890338"/>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 name="Content Placeholder 9"/>
          <p:cNvGraphicFramePr>
            <a:graphicFrameLocks noGrp="1"/>
          </p:cNvGraphicFramePr>
          <p:nvPr>
            <p:ph idx="1"/>
            <p:extLst>
              <p:ext uri="{D42A27DB-BD31-4B8C-83A1-F6EECF244321}">
                <p14:modId xmlns:p14="http://schemas.microsoft.com/office/powerpoint/2010/main" val="3887631542"/>
              </p:ext>
            </p:extLst>
          </p:nvPr>
        </p:nvGraphicFramePr>
        <p:xfrm>
          <a:off x="76200" y="1447800"/>
          <a:ext cx="8915400" cy="4698992"/>
        </p:xfrm>
        <a:graphic>
          <a:graphicData uri="http://schemas.openxmlformats.org/drawingml/2006/chart">
            <c:chart xmlns:c="http://schemas.openxmlformats.org/drawingml/2006/chart" xmlns:r="http://schemas.openxmlformats.org/officeDocument/2006/relationships" r:id="rId3"/>
          </a:graphicData>
        </a:graphic>
      </p:graphicFrame>
      <p:sp>
        <p:nvSpPr>
          <p:cNvPr id="12" name="Title 1"/>
          <p:cNvSpPr txBox="1">
            <a:spLocks/>
          </p:cNvSpPr>
          <p:nvPr/>
        </p:nvSpPr>
        <p:spPr bwMode="auto">
          <a:xfrm>
            <a:off x="0" y="377149"/>
            <a:ext cx="9144000" cy="9144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b="1">
                <a:solidFill>
                  <a:schemeClr val="tx1"/>
                </a:solidFill>
                <a:latin typeface="+mj-lt"/>
                <a:ea typeface="+mj-ea"/>
                <a:cs typeface="+mj-cs"/>
              </a:defRPr>
            </a:lvl1pPr>
            <a:lvl2pPr algn="ctr" rtl="0" eaLnBrk="1" fontAlgn="base" hangingPunct="1">
              <a:spcBef>
                <a:spcPct val="0"/>
              </a:spcBef>
              <a:spcAft>
                <a:spcPct val="0"/>
              </a:spcAft>
              <a:defRPr sz="4000" b="1">
                <a:solidFill>
                  <a:schemeClr val="tx2"/>
                </a:solidFill>
                <a:latin typeface="Arial" charset="0"/>
              </a:defRPr>
            </a:lvl2pPr>
            <a:lvl3pPr algn="ctr" rtl="0" eaLnBrk="1" fontAlgn="base" hangingPunct="1">
              <a:spcBef>
                <a:spcPct val="0"/>
              </a:spcBef>
              <a:spcAft>
                <a:spcPct val="0"/>
              </a:spcAft>
              <a:defRPr sz="4000" b="1">
                <a:solidFill>
                  <a:schemeClr val="tx2"/>
                </a:solidFill>
                <a:latin typeface="Arial" charset="0"/>
              </a:defRPr>
            </a:lvl3pPr>
            <a:lvl4pPr algn="ctr" rtl="0" eaLnBrk="1" fontAlgn="base" hangingPunct="1">
              <a:spcBef>
                <a:spcPct val="0"/>
              </a:spcBef>
              <a:spcAft>
                <a:spcPct val="0"/>
              </a:spcAft>
              <a:defRPr sz="4000" b="1">
                <a:solidFill>
                  <a:schemeClr val="tx2"/>
                </a:solidFill>
                <a:latin typeface="Arial" charset="0"/>
              </a:defRPr>
            </a:lvl4pPr>
            <a:lvl5pPr algn="ctr" rtl="0" eaLnBrk="1" fontAlgn="base" hangingPunct="1">
              <a:spcBef>
                <a:spcPct val="0"/>
              </a:spcBef>
              <a:spcAft>
                <a:spcPct val="0"/>
              </a:spcAft>
              <a:defRPr sz="4000" b="1">
                <a:solidFill>
                  <a:schemeClr val="tx2"/>
                </a:solidFill>
                <a:latin typeface="Arial" charset="0"/>
              </a:defRPr>
            </a:lvl5pPr>
            <a:lvl6pPr marL="457200" algn="ctr" rtl="0" eaLnBrk="1" fontAlgn="base" hangingPunct="1">
              <a:spcBef>
                <a:spcPct val="0"/>
              </a:spcBef>
              <a:spcAft>
                <a:spcPct val="0"/>
              </a:spcAft>
              <a:defRPr sz="4000" b="1">
                <a:solidFill>
                  <a:schemeClr val="tx2"/>
                </a:solidFill>
                <a:latin typeface="Arial" charset="0"/>
              </a:defRPr>
            </a:lvl6pPr>
            <a:lvl7pPr marL="914400" algn="ctr" rtl="0" eaLnBrk="1" fontAlgn="base" hangingPunct="1">
              <a:spcBef>
                <a:spcPct val="0"/>
              </a:spcBef>
              <a:spcAft>
                <a:spcPct val="0"/>
              </a:spcAft>
              <a:defRPr sz="4000" b="1">
                <a:solidFill>
                  <a:schemeClr val="tx2"/>
                </a:solidFill>
                <a:latin typeface="Arial" charset="0"/>
              </a:defRPr>
            </a:lvl7pPr>
            <a:lvl8pPr marL="1371600" algn="ctr" rtl="0" eaLnBrk="1" fontAlgn="base" hangingPunct="1">
              <a:spcBef>
                <a:spcPct val="0"/>
              </a:spcBef>
              <a:spcAft>
                <a:spcPct val="0"/>
              </a:spcAft>
              <a:defRPr sz="4000" b="1">
                <a:solidFill>
                  <a:schemeClr val="tx2"/>
                </a:solidFill>
                <a:latin typeface="Arial" charset="0"/>
              </a:defRPr>
            </a:lvl8pPr>
            <a:lvl9pPr marL="1828800" algn="ctr" rtl="0" eaLnBrk="1" fontAlgn="base" hangingPunct="1">
              <a:spcBef>
                <a:spcPct val="0"/>
              </a:spcBef>
              <a:spcAft>
                <a:spcPct val="0"/>
              </a:spcAft>
              <a:defRPr sz="4000" b="1">
                <a:solidFill>
                  <a:schemeClr val="tx2"/>
                </a:solidFill>
                <a:latin typeface="Arial" charset="0"/>
              </a:defRPr>
            </a:lvl9pPr>
          </a:lstStyle>
          <a:p>
            <a:r>
              <a:rPr lang="en-US" sz="2800" kern="0" dirty="0" smtClean="0">
                <a:solidFill>
                  <a:srgbClr val="002060"/>
                </a:solidFill>
              </a:rPr>
              <a:t>Adult Heart-Lung Transplants</a:t>
            </a:r>
            <a:r>
              <a:rPr lang="en-US" sz="2400" kern="0" dirty="0" smtClean="0">
                <a:solidFill>
                  <a:srgbClr val="002060"/>
                </a:solidFill>
              </a:rPr>
              <a:t/>
            </a:r>
            <a:br>
              <a:rPr lang="en-US" sz="2400" kern="0" dirty="0" smtClean="0">
                <a:solidFill>
                  <a:srgbClr val="002060"/>
                </a:solidFill>
              </a:rPr>
            </a:br>
            <a:r>
              <a:rPr lang="en-US" sz="2400" kern="0" dirty="0" smtClean="0">
                <a:solidFill>
                  <a:srgbClr val="002060"/>
                </a:solidFill>
              </a:rPr>
              <a:t> </a:t>
            </a:r>
            <a:r>
              <a:rPr lang="en-US" sz="2400" dirty="0">
                <a:solidFill>
                  <a:srgbClr val="002060"/>
                </a:solidFill>
              </a:rPr>
              <a:t>% </a:t>
            </a:r>
            <a:r>
              <a:rPr lang="en-US" sz="2400" dirty="0" smtClean="0">
                <a:solidFill>
                  <a:srgbClr val="002060"/>
                </a:solidFill>
              </a:rPr>
              <a:t>of Multiorgan Transplants by </a:t>
            </a:r>
            <a:r>
              <a:rPr lang="en-US" sz="2400" kern="0" dirty="0" smtClean="0">
                <a:solidFill>
                  <a:srgbClr val="002060"/>
                </a:solidFill>
              </a:rPr>
              <a:t>Location</a:t>
            </a:r>
            <a:br>
              <a:rPr lang="en-US" sz="2400" kern="0" dirty="0" smtClean="0">
                <a:solidFill>
                  <a:srgbClr val="002060"/>
                </a:solidFill>
              </a:rPr>
            </a:br>
            <a:endParaRPr lang="en-US" sz="2000" kern="0" dirty="0">
              <a:solidFill>
                <a:srgbClr val="002060"/>
              </a:solidFill>
            </a:endParaRPr>
          </a:p>
        </p:txBody>
      </p:sp>
      <p:sp>
        <p:nvSpPr>
          <p:cNvPr id="3" name="title_cohort"/>
          <p:cNvSpPr txBox="1"/>
          <p:nvPr/>
        </p:nvSpPr>
        <p:spPr>
          <a:xfrm>
            <a:off x="0" y="1043839"/>
            <a:ext cx="9144000" cy="400110"/>
          </a:xfrm>
          <a:prstGeom prst="rect">
            <a:avLst/>
          </a:prstGeom>
          <a:noFill/>
        </p:spPr>
        <p:txBody>
          <a:bodyPr wrap="square" rtlCol="0">
            <a:spAutoFit/>
          </a:bodyPr>
          <a:lstStyle/>
          <a:p>
            <a:pPr algn="ctr"/>
            <a:r>
              <a:rPr lang="en-US" sz="2000" b="1" kern="0" dirty="0" smtClean="0">
                <a:solidFill>
                  <a:srgbClr val="002060"/>
                </a:solidFill>
              </a:rPr>
              <a:t>(Transplants: January 1995 – June 2017)</a:t>
            </a:r>
            <a:endParaRPr lang="en-US" sz="2000" b="1" kern="0" dirty="0">
              <a:solidFill>
                <a:srgbClr val="002060"/>
              </a:solidFill>
            </a:endParaRPr>
          </a:p>
        </p:txBody>
      </p:sp>
      <p:grpSp>
        <p:nvGrpSpPr>
          <p:cNvPr id="11" name="Group 10"/>
          <p:cNvGrpSpPr/>
          <p:nvPr/>
        </p:nvGrpSpPr>
        <p:grpSpPr>
          <a:xfrm>
            <a:off x="2" y="6146792"/>
            <a:ext cx="4715932" cy="711201"/>
            <a:chOff x="2" y="6146792"/>
            <a:chExt cx="4715932" cy="711201"/>
          </a:xfrm>
        </p:grpSpPr>
        <p:grpSp>
          <p:nvGrpSpPr>
            <p:cNvPr id="15" name="Group 14"/>
            <p:cNvGrpSpPr/>
            <p:nvPr/>
          </p:nvGrpSpPr>
          <p:grpSpPr>
            <a:xfrm>
              <a:off x="2" y="6146792"/>
              <a:ext cx="4715932" cy="711201"/>
              <a:chOff x="1" y="6067776"/>
              <a:chExt cx="4952999" cy="790224"/>
            </a:xfrm>
          </p:grpSpPr>
          <p:pic>
            <p:nvPicPr>
              <p:cNvPr id="17" name="Picture 16"/>
              <p:cNvPicPr>
                <a:picLocks noChangeAspect="1"/>
              </p:cNvPicPr>
              <p:nvPr/>
            </p:nvPicPr>
            <p:blipFill>
              <a:blip r:embed="rId4" cstate="print"/>
              <a:stretch>
                <a:fillRect/>
              </a:stretch>
            </p:blipFill>
            <p:spPr>
              <a:xfrm>
                <a:off x="1" y="6172200"/>
                <a:ext cx="4952999" cy="685800"/>
              </a:xfrm>
              <a:prstGeom prst="rect">
                <a:avLst/>
              </a:prstGeom>
              <a:ln>
                <a:solidFill>
                  <a:schemeClr val="bg2"/>
                </a:solidFill>
              </a:ln>
            </p:spPr>
          </p:pic>
          <p:sp>
            <p:nvSpPr>
              <p:cNvPr id="21" name="logo_year"/>
              <p:cNvSpPr txBox="1"/>
              <p:nvPr/>
            </p:nvSpPr>
            <p:spPr>
              <a:xfrm>
                <a:off x="2971800" y="6067776"/>
                <a:ext cx="1885813" cy="461665"/>
              </a:xfrm>
              <a:prstGeom prst="rect">
                <a:avLst/>
              </a:prstGeom>
              <a:noFill/>
              <a:ln>
                <a:noFill/>
              </a:ln>
            </p:spPr>
            <p:txBody>
              <a:bodyPr wrap="square" rtlCol="0">
                <a:spAutoFit/>
              </a:bodyPr>
              <a:lstStyle/>
              <a:p>
                <a:pPr algn="ctr"/>
                <a:r>
                  <a:rPr lang="en-US" sz="2100" b="1" dirty="0" smtClean="0">
                    <a:solidFill>
                      <a:schemeClr val="bg1"/>
                    </a:solidFill>
                    <a:latin typeface="Arial"/>
                    <a:cs typeface="Arial"/>
                  </a:rPr>
                  <a:t>2018</a:t>
                </a:r>
                <a:endParaRPr lang="en-US" sz="2100" b="1" dirty="0">
                  <a:solidFill>
                    <a:schemeClr val="bg1"/>
                  </a:solidFill>
                  <a:latin typeface="Arial"/>
                  <a:cs typeface="Arial"/>
                </a:endParaRPr>
              </a:p>
            </p:txBody>
          </p:sp>
        </p:grpSp>
        <p:sp>
          <p:nvSpPr>
            <p:cNvPr id="16" name="logo_citation"/>
            <p:cNvSpPr txBox="1"/>
            <p:nvPr/>
          </p:nvSpPr>
          <p:spPr>
            <a:xfrm>
              <a:off x="2766436" y="6605562"/>
              <a:ext cx="1938528" cy="230832"/>
            </a:xfrm>
            <a:prstGeom prst="rect">
              <a:avLst/>
            </a:prstGeom>
            <a:noFill/>
            <a:ln>
              <a:solidFill>
                <a:srgbClr val="FFFFFF"/>
              </a:solidFill>
            </a:ln>
          </p:spPr>
          <p:txBody>
            <a:bodyPr wrap="square" lIns="27432" tIns="45720" rIns="0" rtlCol="0" anchor="ctr" anchorCtr="0">
              <a:spAutoFit/>
            </a:bodyPr>
            <a:lstStyle/>
            <a:p>
              <a:r>
                <a:rPr lang="en-US" sz="900" b="1" dirty="0" smtClean="0">
                  <a:solidFill>
                    <a:schemeClr val="bg1"/>
                  </a:solidFill>
                  <a:latin typeface="Arial"/>
                  <a:cs typeface="Arial"/>
                </a:rPr>
                <a:t>JHLT. 2018 Oct; 37(10): 1155-1206</a:t>
              </a:r>
              <a:endParaRPr lang="en-US" sz="900" b="1" dirty="0">
                <a:solidFill>
                  <a:schemeClr val="bg1"/>
                </a:solidFill>
                <a:latin typeface="Arial"/>
                <a:cs typeface="Arial"/>
              </a:endParaRPr>
            </a:p>
          </p:txBody>
        </p:sp>
      </p:grpSp>
    </p:spTree>
    <p:extLst>
      <p:ext uri="{BB962C8B-B14F-4D97-AF65-F5344CB8AC3E}">
        <p14:creationId xmlns:p14="http://schemas.microsoft.com/office/powerpoint/2010/main" val="1596032183"/>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113" y="41822"/>
            <a:ext cx="9144000" cy="990600"/>
          </a:xfrm>
        </p:spPr>
        <p:txBody>
          <a:bodyPr/>
          <a:lstStyle/>
          <a:p>
            <a:r>
              <a:rPr lang="en-US" sz="2600" dirty="0" smtClean="0">
                <a:solidFill>
                  <a:srgbClr val="002060"/>
                </a:solidFill>
              </a:rPr>
              <a:t>Adult Heart-Lung Transplants</a:t>
            </a:r>
            <a:br>
              <a:rPr lang="en-US" sz="2600" dirty="0" smtClean="0">
                <a:solidFill>
                  <a:srgbClr val="002060"/>
                </a:solidFill>
              </a:rPr>
            </a:br>
            <a:r>
              <a:rPr lang="en-US" sz="2400" dirty="0" smtClean="0">
                <a:solidFill>
                  <a:srgbClr val="002060"/>
                </a:solidFill>
              </a:rPr>
              <a:t>Donor and Recipient Characteristics</a:t>
            </a:r>
            <a:endParaRPr lang="en-US" sz="2000" dirty="0">
              <a:solidFill>
                <a:srgbClr val="002060"/>
              </a:solidFill>
            </a:endParaRPr>
          </a:p>
        </p:txBody>
      </p:sp>
      <p:graphicFrame>
        <p:nvGraphicFramePr>
          <p:cNvPr id="8" name="Table 7"/>
          <p:cNvGraphicFramePr>
            <a:graphicFrameLocks noGrp="1"/>
          </p:cNvGraphicFramePr>
          <p:nvPr>
            <p:extLst>
              <p:ext uri="{D42A27DB-BD31-4B8C-83A1-F6EECF244321}">
                <p14:modId xmlns:p14="http://schemas.microsoft.com/office/powerpoint/2010/main" val="1575129207"/>
              </p:ext>
            </p:extLst>
          </p:nvPr>
        </p:nvGraphicFramePr>
        <p:xfrm>
          <a:off x="152400" y="1345272"/>
          <a:ext cx="8610600" cy="4754527"/>
        </p:xfrm>
        <a:graphic>
          <a:graphicData uri="http://schemas.openxmlformats.org/drawingml/2006/table">
            <a:tbl>
              <a:tblPr firstRow="1" bandRow="1">
                <a:tableStyleId>{7DF18680-E054-41AD-8BC1-D1AEF772440D}</a:tableStyleId>
              </a:tblPr>
              <a:tblGrid>
                <a:gridCol w="2743200">
                  <a:extLst>
                    <a:ext uri="{9D8B030D-6E8A-4147-A177-3AD203B41FA5}">
                      <a16:colId xmlns:a16="http://schemas.microsoft.com/office/drawing/2014/main" val="20000"/>
                    </a:ext>
                  </a:extLst>
                </a:gridCol>
                <a:gridCol w="2286000">
                  <a:extLst>
                    <a:ext uri="{9D8B030D-6E8A-4147-A177-3AD203B41FA5}">
                      <a16:colId xmlns:a16="http://schemas.microsoft.com/office/drawing/2014/main" val="20001"/>
                    </a:ext>
                  </a:extLst>
                </a:gridCol>
                <a:gridCol w="2514600">
                  <a:extLst>
                    <a:ext uri="{9D8B030D-6E8A-4147-A177-3AD203B41FA5}">
                      <a16:colId xmlns:a16="http://schemas.microsoft.com/office/drawing/2014/main" val="20002"/>
                    </a:ext>
                  </a:extLst>
                </a:gridCol>
                <a:gridCol w="1066800">
                  <a:extLst>
                    <a:ext uri="{9D8B030D-6E8A-4147-A177-3AD203B41FA5}">
                      <a16:colId xmlns:a16="http://schemas.microsoft.com/office/drawing/2014/main" val="20004"/>
                    </a:ext>
                  </a:extLst>
                </a:gridCol>
              </a:tblGrid>
              <a:tr h="460521">
                <a:tc>
                  <a:txBody>
                    <a:bodyPr/>
                    <a:lstStyle/>
                    <a:p>
                      <a:endParaRPr lang="en-US" dirty="0">
                        <a:solidFill>
                          <a:schemeClr val="bg2"/>
                        </a:solidFill>
                      </a:endParaRPr>
                    </a:p>
                  </a:txBody>
                  <a:tcP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noFill/>
                  </a:tcPr>
                </a:tc>
                <a:tc>
                  <a:txBody>
                    <a:bodyPr/>
                    <a:lstStyle/>
                    <a:p>
                      <a:pPr algn="ctr" fontAlgn="ctr"/>
                      <a:r>
                        <a:rPr lang="en-US" sz="1400" b="1" i="0" u="none" strike="noStrike" dirty="0" smtClean="0">
                          <a:solidFill>
                            <a:srgbClr val="000000"/>
                          </a:solidFill>
                          <a:effectLst/>
                          <a:latin typeface="+mj-lt"/>
                        </a:rPr>
                        <a:t>Multiorgan transplant</a:t>
                      </a:r>
                      <a:endParaRPr lang="en-US" sz="1400" b="1" i="0" u="none" strike="noStrike" dirty="0" smtClean="0">
                        <a:solidFill>
                          <a:srgbClr val="000000"/>
                        </a:solidFill>
                        <a:effectLst/>
                        <a:latin typeface="+mj-lt"/>
                      </a:endParaRPr>
                    </a:p>
                    <a:p>
                      <a:pPr algn="ctr" fontAlgn="ctr"/>
                      <a:r>
                        <a:rPr lang="en-US" sz="1400" b="1" i="0" u="none" strike="noStrike" dirty="0" smtClean="0">
                          <a:solidFill>
                            <a:srgbClr val="000000"/>
                          </a:solidFill>
                          <a:effectLst/>
                          <a:latin typeface="+mj-lt"/>
                        </a:rPr>
                        <a:t>(N </a:t>
                      </a:r>
                      <a:r>
                        <a:rPr lang="en-US" sz="1400" b="1" i="0" u="none" strike="noStrike" dirty="0">
                          <a:solidFill>
                            <a:srgbClr val="000000"/>
                          </a:solidFill>
                          <a:effectLst/>
                          <a:latin typeface="+mj-lt"/>
                        </a:rPr>
                        <a:t>= </a:t>
                      </a:r>
                      <a:r>
                        <a:rPr lang="en-US" sz="1400" b="1" i="0" u="none" strike="noStrike" dirty="0" smtClean="0">
                          <a:solidFill>
                            <a:srgbClr val="000000"/>
                          </a:solidFill>
                          <a:effectLst/>
                          <a:latin typeface="+mj-lt"/>
                        </a:rPr>
                        <a:t>39)</a:t>
                      </a:r>
                      <a:endParaRPr lang="en-US" sz="1400" b="1" i="0" u="none" strike="noStrike" dirty="0">
                        <a:solidFill>
                          <a:srgbClr val="000000"/>
                        </a:solidFill>
                        <a:effectLst/>
                        <a:latin typeface="+mj-lt"/>
                      </a:endParaRPr>
                    </a:p>
                  </a:txBody>
                  <a:tcPr marL="6350" marR="6350" marT="635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noFill/>
                  </a:tcPr>
                </a:tc>
                <a:tc>
                  <a:txBody>
                    <a:bodyPr/>
                    <a:lstStyle/>
                    <a:p>
                      <a:pPr algn="ctr" fontAlgn="ctr"/>
                      <a:r>
                        <a:rPr lang="en-US" sz="1400" b="1" i="0" u="none" strike="noStrike" dirty="0" smtClean="0">
                          <a:solidFill>
                            <a:srgbClr val="000000"/>
                          </a:solidFill>
                          <a:effectLst/>
                          <a:latin typeface="+mj-lt"/>
                        </a:rPr>
                        <a:t>Heart-lung </a:t>
                      </a:r>
                      <a:r>
                        <a:rPr lang="en-US" sz="1400" b="1" i="0" u="none" strike="noStrike" dirty="0" smtClean="0">
                          <a:solidFill>
                            <a:srgbClr val="000000"/>
                          </a:solidFill>
                          <a:effectLst/>
                          <a:latin typeface="+mj-lt"/>
                        </a:rPr>
                        <a:t>alone transplant </a:t>
                      </a:r>
                      <a:endParaRPr lang="en-US" sz="1400" b="1" i="0" u="none" strike="noStrike" dirty="0" smtClean="0">
                        <a:solidFill>
                          <a:srgbClr val="000000"/>
                        </a:solidFill>
                        <a:effectLst/>
                        <a:latin typeface="+mj-lt"/>
                      </a:endParaRPr>
                    </a:p>
                    <a:p>
                      <a:pPr algn="ctr" fontAlgn="ctr"/>
                      <a:r>
                        <a:rPr lang="en-US" sz="1400" b="1" i="0" u="none" strike="noStrike" dirty="0" smtClean="0">
                          <a:solidFill>
                            <a:srgbClr val="000000"/>
                          </a:solidFill>
                          <a:effectLst/>
                          <a:latin typeface="+mj-lt"/>
                        </a:rPr>
                        <a:t>(N </a:t>
                      </a:r>
                      <a:r>
                        <a:rPr lang="en-US" sz="1400" b="1" i="0" u="none" strike="noStrike" dirty="0">
                          <a:solidFill>
                            <a:srgbClr val="000000"/>
                          </a:solidFill>
                          <a:effectLst/>
                          <a:latin typeface="+mj-lt"/>
                        </a:rPr>
                        <a:t>= </a:t>
                      </a:r>
                      <a:r>
                        <a:rPr lang="en-US" sz="1400" b="1" i="0" u="none" strike="noStrike" dirty="0" smtClean="0">
                          <a:solidFill>
                            <a:srgbClr val="000000"/>
                          </a:solidFill>
                          <a:effectLst/>
                          <a:latin typeface="+mj-lt"/>
                        </a:rPr>
                        <a:t>2,206)</a:t>
                      </a:r>
                      <a:endParaRPr lang="en-US" sz="1400" b="1" i="0" u="none" strike="noStrike" dirty="0">
                        <a:solidFill>
                          <a:srgbClr val="000000"/>
                        </a:solidFill>
                        <a:effectLst/>
                        <a:latin typeface="+mj-lt"/>
                      </a:endParaRPr>
                    </a:p>
                  </a:txBody>
                  <a:tcPr marL="6350" marR="6350" marT="635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noFill/>
                  </a:tcPr>
                </a:tc>
                <a:tc>
                  <a:txBody>
                    <a:bodyPr/>
                    <a:lstStyle/>
                    <a:p>
                      <a:pPr algn="ctr"/>
                      <a:r>
                        <a:rPr lang="en-US" sz="1400" dirty="0" smtClean="0">
                          <a:solidFill>
                            <a:schemeClr val="bg2"/>
                          </a:solidFill>
                        </a:rPr>
                        <a:t>p-value</a:t>
                      </a:r>
                      <a:endParaRPr lang="en-US" sz="1400" dirty="0">
                        <a:solidFill>
                          <a:schemeClr val="bg2"/>
                        </a:solidFill>
                      </a:endParaRPr>
                    </a:p>
                  </a:txBody>
                  <a:tcPr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noFill/>
                  </a:tcPr>
                </a:tc>
                <a:extLst>
                  <a:ext uri="{0D108BD9-81ED-4DB2-BD59-A6C34878D82A}">
                    <a16:rowId xmlns:a16="http://schemas.microsoft.com/office/drawing/2014/main" val="10000"/>
                  </a:ext>
                </a:extLst>
              </a:tr>
              <a:tr h="304065">
                <a:tc>
                  <a:txBody>
                    <a:bodyPr/>
                    <a:lstStyle/>
                    <a:p>
                      <a:pPr algn="l" fontAlgn="b"/>
                      <a:r>
                        <a:rPr lang="en-US" sz="1300" b="1" i="0" u="none" strike="noStrike" dirty="0">
                          <a:solidFill>
                            <a:schemeClr val="bg2"/>
                          </a:solidFill>
                          <a:effectLst/>
                          <a:latin typeface="+mj-lt"/>
                        </a:rPr>
                        <a:t>Recipient age (years)</a:t>
                      </a:r>
                    </a:p>
                  </a:txBody>
                  <a:tcPr marL="45720" marR="6350" marT="635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noFill/>
                  </a:tcPr>
                </a:tc>
                <a:tc>
                  <a:txBody>
                    <a:bodyPr/>
                    <a:lstStyle/>
                    <a:p>
                      <a:pPr algn="ctr" fontAlgn="b"/>
                      <a:r>
                        <a:rPr lang="en-US" sz="1300" b="1" i="0" u="none" strike="noStrike" dirty="0">
                          <a:solidFill>
                            <a:srgbClr val="000000"/>
                          </a:solidFill>
                          <a:effectLst/>
                          <a:latin typeface="+mj-lt"/>
                        </a:rPr>
                        <a:t>35.0 (19.0 - 55.0)</a:t>
                      </a:r>
                    </a:p>
                  </a:txBody>
                  <a:tcPr marL="9525" marR="9525" marT="9525"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noFill/>
                  </a:tcPr>
                </a:tc>
                <a:tc>
                  <a:txBody>
                    <a:bodyPr/>
                    <a:lstStyle/>
                    <a:p>
                      <a:pPr algn="ctr" fontAlgn="b"/>
                      <a:r>
                        <a:rPr lang="en-US" sz="1300" b="1" i="0" u="none" strike="noStrike" dirty="0">
                          <a:solidFill>
                            <a:srgbClr val="000000"/>
                          </a:solidFill>
                          <a:effectLst/>
                          <a:latin typeface="+mj-lt"/>
                        </a:rPr>
                        <a:t>39.0 (20.0 - 57.0)</a:t>
                      </a:r>
                    </a:p>
                  </a:txBody>
                  <a:tcPr marL="9525" marR="9525" marT="9525"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noFill/>
                  </a:tcPr>
                </a:tc>
                <a:tc>
                  <a:txBody>
                    <a:bodyPr/>
                    <a:lstStyle/>
                    <a:p>
                      <a:pPr algn="ctr" fontAlgn="b"/>
                      <a:r>
                        <a:rPr lang="en-US" sz="1300" b="1" i="0" u="none" strike="noStrike" dirty="0">
                          <a:solidFill>
                            <a:srgbClr val="000000"/>
                          </a:solidFill>
                          <a:effectLst/>
                          <a:latin typeface="+mj-lt"/>
                        </a:rPr>
                        <a:t>0.0426</a:t>
                      </a:r>
                    </a:p>
                  </a:txBody>
                  <a:tcPr marL="9525" marR="9525" marT="9525"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noFill/>
                  </a:tcPr>
                </a:tc>
                <a:extLst>
                  <a:ext uri="{0D108BD9-81ED-4DB2-BD59-A6C34878D82A}">
                    <a16:rowId xmlns:a16="http://schemas.microsoft.com/office/drawing/2014/main" val="10001"/>
                  </a:ext>
                </a:extLst>
              </a:tr>
              <a:tr h="304065">
                <a:tc>
                  <a:txBody>
                    <a:bodyPr/>
                    <a:lstStyle/>
                    <a:p>
                      <a:pPr algn="l" fontAlgn="b"/>
                      <a:r>
                        <a:rPr lang="en-US" sz="1300" b="1" i="0" u="none" strike="noStrike" dirty="0">
                          <a:solidFill>
                            <a:schemeClr val="bg2"/>
                          </a:solidFill>
                          <a:effectLst/>
                          <a:latin typeface="+mj-lt"/>
                        </a:rPr>
                        <a:t>Donor age (years)</a:t>
                      </a:r>
                    </a:p>
                  </a:txBody>
                  <a:tcPr marL="45720" marR="6350" marT="635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noFill/>
                  </a:tcPr>
                </a:tc>
                <a:tc>
                  <a:txBody>
                    <a:bodyPr/>
                    <a:lstStyle/>
                    <a:p>
                      <a:pPr algn="ctr" fontAlgn="b"/>
                      <a:r>
                        <a:rPr lang="en-US" sz="1300" b="1" i="0" u="none" strike="noStrike" dirty="0">
                          <a:solidFill>
                            <a:srgbClr val="000000"/>
                          </a:solidFill>
                          <a:effectLst/>
                          <a:latin typeface="+mj-lt"/>
                        </a:rPr>
                        <a:t>34.0 (10.0 - 53.0)</a:t>
                      </a:r>
                    </a:p>
                  </a:txBody>
                  <a:tcPr marL="9525" marR="9525" marT="9525"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noFill/>
                  </a:tcPr>
                </a:tc>
                <a:tc>
                  <a:txBody>
                    <a:bodyPr/>
                    <a:lstStyle/>
                    <a:p>
                      <a:pPr algn="ctr" fontAlgn="b"/>
                      <a:r>
                        <a:rPr lang="en-US" sz="1300" b="1" i="0" u="none" strike="noStrike" dirty="0">
                          <a:solidFill>
                            <a:srgbClr val="000000"/>
                          </a:solidFill>
                          <a:effectLst/>
                          <a:latin typeface="+mj-lt"/>
                        </a:rPr>
                        <a:t>32.0 (14.0 - 54.0)</a:t>
                      </a:r>
                    </a:p>
                  </a:txBody>
                  <a:tcPr marL="9525" marR="9525" marT="9525"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noFill/>
                  </a:tcPr>
                </a:tc>
                <a:tc>
                  <a:txBody>
                    <a:bodyPr/>
                    <a:lstStyle/>
                    <a:p>
                      <a:pPr algn="ctr" fontAlgn="b"/>
                      <a:r>
                        <a:rPr lang="en-US" sz="1300" b="1" i="0" u="none" strike="noStrike" dirty="0">
                          <a:solidFill>
                            <a:srgbClr val="000000"/>
                          </a:solidFill>
                          <a:effectLst/>
                          <a:latin typeface="+mj-lt"/>
                        </a:rPr>
                        <a:t>0.7829</a:t>
                      </a:r>
                    </a:p>
                  </a:txBody>
                  <a:tcPr marL="9525" marR="9525" marT="9525"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noFill/>
                  </a:tcPr>
                </a:tc>
                <a:extLst>
                  <a:ext uri="{0D108BD9-81ED-4DB2-BD59-A6C34878D82A}">
                    <a16:rowId xmlns:a16="http://schemas.microsoft.com/office/drawing/2014/main" val="10002"/>
                  </a:ext>
                </a:extLst>
              </a:tr>
              <a:tr h="310042">
                <a:tc>
                  <a:txBody>
                    <a:bodyPr/>
                    <a:lstStyle/>
                    <a:p>
                      <a:pPr algn="l" fontAlgn="b"/>
                      <a:r>
                        <a:rPr lang="en-US" sz="1300" b="1" i="0" u="none" strike="noStrike" dirty="0">
                          <a:solidFill>
                            <a:schemeClr val="bg2"/>
                          </a:solidFill>
                          <a:effectLst/>
                          <a:latin typeface="+mj-lt"/>
                        </a:rPr>
                        <a:t>Recipient gender (% male)</a:t>
                      </a:r>
                    </a:p>
                  </a:txBody>
                  <a:tcPr marL="45720" marR="6350" marT="635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noFill/>
                  </a:tcPr>
                </a:tc>
                <a:tc>
                  <a:txBody>
                    <a:bodyPr/>
                    <a:lstStyle/>
                    <a:p>
                      <a:pPr algn="ctr" fontAlgn="b"/>
                      <a:r>
                        <a:rPr lang="en-US" sz="1300" b="1" i="0" u="none" strike="noStrike" dirty="0">
                          <a:solidFill>
                            <a:srgbClr val="000000"/>
                          </a:solidFill>
                          <a:effectLst/>
                          <a:latin typeface="+mj-lt"/>
                        </a:rPr>
                        <a:t>51.3%</a:t>
                      </a:r>
                    </a:p>
                  </a:txBody>
                  <a:tcPr marL="9525" marR="9525" marT="9525"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noFill/>
                  </a:tcPr>
                </a:tc>
                <a:tc>
                  <a:txBody>
                    <a:bodyPr/>
                    <a:lstStyle/>
                    <a:p>
                      <a:pPr algn="ctr" fontAlgn="b"/>
                      <a:r>
                        <a:rPr lang="en-US" sz="1300" b="1" i="0" u="none" strike="noStrike" dirty="0">
                          <a:solidFill>
                            <a:srgbClr val="000000"/>
                          </a:solidFill>
                          <a:effectLst/>
                          <a:latin typeface="+mj-lt"/>
                        </a:rPr>
                        <a:t>45.3%</a:t>
                      </a:r>
                    </a:p>
                  </a:txBody>
                  <a:tcPr marL="9525" marR="9525" marT="9525"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noFill/>
                  </a:tcPr>
                </a:tc>
                <a:tc>
                  <a:txBody>
                    <a:bodyPr/>
                    <a:lstStyle/>
                    <a:p>
                      <a:pPr algn="ctr" fontAlgn="b"/>
                      <a:r>
                        <a:rPr lang="en-US" sz="1300" b="1" i="0" u="none" strike="noStrike" dirty="0">
                          <a:solidFill>
                            <a:srgbClr val="000000"/>
                          </a:solidFill>
                          <a:effectLst/>
                          <a:latin typeface="+mj-lt"/>
                        </a:rPr>
                        <a:t>0.4559</a:t>
                      </a:r>
                    </a:p>
                  </a:txBody>
                  <a:tcPr marL="9525" marR="9525" marT="9525"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noFill/>
                  </a:tcPr>
                </a:tc>
                <a:extLst>
                  <a:ext uri="{0D108BD9-81ED-4DB2-BD59-A6C34878D82A}">
                    <a16:rowId xmlns:a16="http://schemas.microsoft.com/office/drawing/2014/main" val="10003"/>
                  </a:ext>
                </a:extLst>
              </a:tr>
              <a:tr h="313552">
                <a:tc>
                  <a:txBody>
                    <a:bodyPr/>
                    <a:lstStyle/>
                    <a:p>
                      <a:pPr algn="l" fontAlgn="b"/>
                      <a:r>
                        <a:rPr lang="en-US" sz="1300" b="1" i="0" u="none" strike="noStrike" dirty="0">
                          <a:solidFill>
                            <a:schemeClr val="bg2"/>
                          </a:solidFill>
                          <a:effectLst/>
                          <a:latin typeface="+mj-lt"/>
                        </a:rPr>
                        <a:t>Donor gender (% male)</a:t>
                      </a:r>
                    </a:p>
                  </a:txBody>
                  <a:tcPr marL="45720" marR="6350" marT="635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noFill/>
                  </a:tcPr>
                </a:tc>
                <a:tc>
                  <a:txBody>
                    <a:bodyPr/>
                    <a:lstStyle/>
                    <a:p>
                      <a:pPr algn="ctr" fontAlgn="b"/>
                      <a:r>
                        <a:rPr lang="en-US" sz="1300" b="1" i="0" u="none" strike="noStrike" dirty="0">
                          <a:solidFill>
                            <a:srgbClr val="000000"/>
                          </a:solidFill>
                          <a:effectLst/>
                          <a:latin typeface="+mj-lt"/>
                        </a:rPr>
                        <a:t>46.2%</a:t>
                      </a:r>
                    </a:p>
                  </a:txBody>
                  <a:tcPr marL="9525" marR="9525" marT="9525"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noFill/>
                  </a:tcPr>
                </a:tc>
                <a:tc>
                  <a:txBody>
                    <a:bodyPr/>
                    <a:lstStyle/>
                    <a:p>
                      <a:pPr algn="ctr" fontAlgn="b"/>
                      <a:r>
                        <a:rPr lang="en-US" sz="1300" b="1" i="0" u="none" strike="noStrike" dirty="0">
                          <a:solidFill>
                            <a:srgbClr val="000000"/>
                          </a:solidFill>
                          <a:effectLst/>
                          <a:latin typeface="+mj-lt"/>
                        </a:rPr>
                        <a:t>45.7%</a:t>
                      </a:r>
                    </a:p>
                  </a:txBody>
                  <a:tcPr marL="9525" marR="9525" marT="9525"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noFill/>
                  </a:tcPr>
                </a:tc>
                <a:tc>
                  <a:txBody>
                    <a:bodyPr/>
                    <a:lstStyle/>
                    <a:p>
                      <a:pPr algn="ctr" fontAlgn="b"/>
                      <a:r>
                        <a:rPr lang="en-US" sz="1300" b="1" i="0" u="none" strike="noStrike" dirty="0">
                          <a:solidFill>
                            <a:srgbClr val="000000"/>
                          </a:solidFill>
                          <a:effectLst/>
                          <a:latin typeface="+mj-lt"/>
                        </a:rPr>
                        <a:t>0.9553</a:t>
                      </a:r>
                    </a:p>
                  </a:txBody>
                  <a:tcPr marL="9525" marR="9525" marT="9525"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noFill/>
                  </a:tcPr>
                </a:tc>
                <a:extLst>
                  <a:ext uri="{0D108BD9-81ED-4DB2-BD59-A6C34878D82A}">
                    <a16:rowId xmlns:a16="http://schemas.microsoft.com/office/drawing/2014/main" val="10004"/>
                  </a:ext>
                </a:extLst>
              </a:tr>
              <a:tr h="314881">
                <a:tc>
                  <a:txBody>
                    <a:bodyPr/>
                    <a:lstStyle/>
                    <a:p>
                      <a:pPr algn="l" fontAlgn="b"/>
                      <a:r>
                        <a:rPr lang="en-US" sz="1300" b="1" i="0" u="none" strike="noStrike" dirty="0">
                          <a:solidFill>
                            <a:schemeClr val="bg2"/>
                          </a:solidFill>
                          <a:effectLst/>
                          <a:latin typeface="+mj-lt"/>
                        </a:rPr>
                        <a:t>Diagnosis</a:t>
                      </a:r>
                    </a:p>
                  </a:txBody>
                  <a:tcPr marL="45720" marR="6350" marT="635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noFill/>
                  </a:tcPr>
                </a:tc>
                <a:tc>
                  <a:txBody>
                    <a:bodyPr/>
                    <a:lstStyle/>
                    <a:p>
                      <a:pPr algn="ctr" fontAlgn="b"/>
                      <a:r>
                        <a:rPr lang="en-US" sz="1300" b="1" i="0" u="none" strike="noStrike" dirty="0">
                          <a:solidFill>
                            <a:srgbClr val="000000"/>
                          </a:solidFill>
                          <a:effectLst/>
                          <a:latin typeface="+mj-lt"/>
                        </a:rPr>
                        <a:t> </a:t>
                      </a:r>
                    </a:p>
                  </a:txBody>
                  <a:tcPr marL="9525" marR="9525" marT="9525"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noFill/>
                  </a:tcPr>
                </a:tc>
                <a:tc>
                  <a:txBody>
                    <a:bodyPr/>
                    <a:lstStyle/>
                    <a:p>
                      <a:pPr algn="ctr" fontAlgn="b"/>
                      <a:r>
                        <a:rPr lang="en-US" sz="1300" b="1" i="0" u="none" strike="noStrike" dirty="0">
                          <a:solidFill>
                            <a:srgbClr val="000000"/>
                          </a:solidFill>
                          <a:effectLst/>
                          <a:latin typeface="+mj-lt"/>
                        </a:rPr>
                        <a:t> </a:t>
                      </a:r>
                    </a:p>
                  </a:txBody>
                  <a:tcPr marL="9525" marR="9525" marT="9525"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noFill/>
                  </a:tcPr>
                </a:tc>
                <a:tc>
                  <a:txBody>
                    <a:bodyPr/>
                    <a:lstStyle/>
                    <a:p>
                      <a:pPr algn="ctr" fontAlgn="b"/>
                      <a:endParaRPr lang="en-US" sz="1300" b="1" i="0" u="none" strike="noStrike" dirty="0">
                        <a:solidFill>
                          <a:schemeClr val="bg2"/>
                        </a:solidFill>
                        <a:effectLst/>
                        <a:latin typeface="+mj-lt"/>
                      </a:endParaRPr>
                    </a:p>
                  </a:txBody>
                  <a:tcPr marL="45720" marR="6350" marT="635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noFill/>
                  </a:tcPr>
                </a:tc>
                <a:extLst>
                  <a:ext uri="{0D108BD9-81ED-4DB2-BD59-A6C34878D82A}">
                    <a16:rowId xmlns:a16="http://schemas.microsoft.com/office/drawing/2014/main" val="10005"/>
                  </a:ext>
                </a:extLst>
              </a:tr>
              <a:tr h="314881">
                <a:tc>
                  <a:txBody>
                    <a:bodyPr/>
                    <a:lstStyle/>
                    <a:p>
                      <a:pPr algn="l" fontAlgn="b"/>
                      <a:r>
                        <a:rPr lang="en-US" sz="1300" b="1" i="0" u="none" strike="noStrike" dirty="0">
                          <a:solidFill>
                            <a:srgbClr val="000000"/>
                          </a:solidFill>
                          <a:effectLst/>
                          <a:latin typeface="+mj-lt"/>
                        </a:rPr>
                        <a:t>A1ATD</a:t>
                      </a:r>
                    </a:p>
                  </a:txBody>
                  <a:tcPr marL="457200" marR="9525" marT="9525"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noFill/>
                  </a:tcPr>
                </a:tc>
                <a:tc>
                  <a:txBody>
                    <a:bodyPr/>
                    <a:lstStyle/>
                    <a:p>
                      <a:pPr algn="ctr" fontAlgn="b"/>
                      <a:r>
                        <a:rPr lang="en-US" sz="1300" b="1" i="0" u="none" strike="noStrike" dirty="0">
                          <a:solidFill>
                            <a:srgbClr val="000000"/>
                          </a:solidFill>
                          <a:effectLst/>
                          <a:latin typeface="+mj-lt"/>
                        </a:rPr>
                        <a:t>6.5%</a:t>
                      </a:r>
                    </a:p>
                  </a:txBody>
                  <a:tcPr marL="9525" marR="9525" marT="9525"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noFill/>
                  </a:tcPr>
                </a:tc>
                <a:tc>
                  <a:txBody>
                    <a:bodyPr/>
                    <a:lstStyle/>
                    <a:p>
                      <a:pPr algn="ctr" fontAlgn="b"/>
                      <a:r>
                        <a:rPr lang="en-US" sz="1300" b="1" i="0" u="none" strike="noStrike" dirty="0">
                          <a:solidFill>
                            <a:srgbClr val="000000"/>
                          </a:solidFill>
                          <a:effectLst/>
                          <a:latin typeface="+mj-lt"/>
                        </a:rPr>
                        <a:t>0.6%</a:t>
                      </a:r>
                    </a:p>
                  </a:txBody>
                  <a:tcPr marL="9525" marR="9525" marT="9525"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noFill/>
                  </a:tcPr>
                </a:tc>
                <a:tc rowSpan="9">
                  <a:txBody>
                    <a:bodyPr/>
                    <a:lstStyle/>
                    <a:p>
                      <a:pPr algn="ctr" fontAlgn="b"/>
                      <a:r>
                        <a:rPr lang="en-US" sz="1300" b="1" i="0" u="none" strike="noStrike" dirty="0">
                          <a:solidFill>
                            <a:schemeClr val="bg2"/>
                          </a:solidFill>
                          <a:effectLst/>
                          <a:latin typeface="+mj-lt"/>
                        </a:rPr>
                        <a:t>&lt;0.0001</a:t>
                      </a:r>
                    </a:p>
                  </a:txBody>
                  <a:tcPr marL="45720" marR="6350" marT="635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noFill/>
                  </a:tcPr>
                </a:tc>
                <a:extLst>
                  <a:ext uri="{0D108BD9-81ED-4DB2-BD59-A6C34878D82A}">
                    <a16:rowId xmlns:a16="http://schemas.microsoft.com/office/drawing/2014/main" val="10006"/>
                  </a:ext>
                </a:extLst>
              </a:tr>
              <a:tr h="304065">
                <a:tc>
                  <a:txBody>
                    <a:bodyPr/>
                    <a:lstStyle/>
                    <a:p>
                      <a:pPr algn="l" fontAlgn="b"/>
                      <a:r>
                        <a:rPr lang="en-US" sz="1300" b="1" i="0" u="none" strike="noStrike" dirty="0">
                          <a:solidFill>
                            <a:srgbClr val="000000"/>
                          </a:solidFill>
                          <a:effectLst/>
                          <a:latin typeface="+mj-lt"/>
                        </a:rPr>
                        <a:t>CF</a:t>
                      </a:r>
                    </a:p>
                  </a:txBody>
                  <a:tcPr marL="457200" marR="9525" marT="9525"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noFill/>
                  </a:tcPr>
                </a:tc>
                <a:tc>
                  <a:txBody>
                    <a:bodyPr/>
                    <a:lstStyle/>
                    <a:p>
                      <a:pPr algn="ctr" fontAlgn="b"/>
                      <a:r>
                        <a:rPr lang="en-US" sz="1300" b="1" i="0" u="none" strike="noStrike" dirty="0">
                          <a:solidFill>
                            <a:srgbClr val="000000"/>
                          </a:solidFill>
                          <a:effectLst/>
                          <a:latin typeface="+mj-lt"/>
                        </a:rPr>
                        <a:t>48.4%</a:t>
                      </a:r>
                    </a:p>
                  </a:txBody>
                  <a:tcPr marL="9525" marR="9525" marT="9525"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noFill/>
                  </a:tcPr>
                </a:tc>
                <a:tc>
                  <a:txBody>
                    <a:bodyPr/>
                    <a:lstStyle/>
                    <a:p>
                      <a:pPr algn="ctr" fontAlgn="b"/>
                      <a:r>
                        <a:rPr lang="en-US" sz="1300" b="1" i="0" u="none" strike="noStrike" dirty="0">
                          <a:solidFill>
                            <a:srgbClr val="000000"/>
                          </a:solidFill>
                          <a:effectLst/>
                          <a:latin typeface="+mj-lt"/>
                        </a:rPr>
                        <a:t>11.7%</a:t>
                      </a:r>
                    </a:p>
                  </a:txBody>
                  <a:tcPr marL="9525" marR="9525" marT="9525"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noFill/>
                  </a:tcPr>
                </a:tc>
                <a:tc vMerge="1">
                  <a:txBody>
                    <a:bodyPr/>
                    <a:lstStyle/>
                    <a:p>
                      <a:pPr algn="ctr" fontAlgn="b"/>
                      <a:endParaRPr lang="en-US" sz="1300" b="1" i="0" u="none" strike="noStrike" dirty="0">
                        <a:solidFill>
                          <a:schemeClr val="bg2"/>
                        </a:solidFill>
                        <a:effectLst/>
                        <a:latin typeface="+mj-lt"/>
                      </a:endParaRPr>
                    </a:p>
                  </a:txBody>
                  <a:tcPr marL="45720" marR="6350" marT="635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noFill/>
                  </a:tcPr>
                </a:tc>
                <a:extLst>
                  <a:ext uri="{0D108BD9-81ED-4DB2-BD59-A6C34878D82A}">
                    <a16:rowId xmlns:a16="http://schemas.microsoft.com/office/drawing/2014/main" val="10007"/>
                  </a:ext>
                </a:extLst>
              </a:tr>
              <a:tr h="304065">
                <a:tc>
                  <a:txBody>
                    <a:bodyPr/>
                    <a:lstStyle/>
                    <a:p>
                      <a:pPr algn="l" fontAlgn="b"/>
                      <a:r>
                        <a:rPr lang="en-US" sz="1300" b="1" i="0" u="none" strike="noStrike" dirty="0">
                          <a:solidFill>
                            <a:srgbClr val="000000"/>
                          </a:solidFill>
                          <a:effectLst/>
                          <a:latin typeface="+mj-lt"/>
                        </a:rPr>
                        <a:t>COPD</a:t>
                      </a:r>
                    </a:p>
                  </a:txBody>
                  <a:tcPr marL="457200" marR="9525" marT="9525"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noFill/>
                  </a:tcPr>
                </a:tc>
                <a:tc>
                  <a:txBody>
                    <a:bodyPr/>
                    <a:lstStyle/>
                    <a:p>
                      <a:pPr algn="ctr" fontAlgn="b"/>
                      <a:r>
                        <a:rPr lang="en-US" sz="1300" b="1" i="0" u="none" strike="noStrike" dirty="0">
                          <a:solidFill>
                            <a:srgbClr val="000000"/>
                          </a:solidFill>
                          <a:effectLst/>
                          <a:latin typeface="+mj-lt"/>
                        </a:rPr>
                        <a:t> </a:t>
                      </a:r>
                      <a:r>
                        <a:rPr lang="en-US" sz="1300" b="1" i="0" u="none" strike="noStrike" dirty="0" smtClean="0">
                          <a:solidFill>
                            <a:srgbClr val="000000"/>
                          </a:solidFill>
                          <a:effectLst/>
                          <a:latin typeface="+mj-lt"/>
                        </a:rPr>
                        <a:t>0%</a:t>
                      </a:r>
                      <a:endParaRPr lang="en-US" sz="1300" b="1" i="0" u="none" strike="noStrike" dirty="0">
                        <a:solidFill>
                          <a:srgbClr val="000000"/>
                        </a:solidFill>
                        <a:effectLst/>
                        <a:latin typeface="+mj-lt"/>
                      </a:endParaRPr>
                    </a:p>
                  </a:txBody>
                  <a:tcPr marL="9525" marR="9525" marT="9525"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noFill/>
                  </a:tcPr>
                </a:tc>
                <a:tc>
                  <a:txBody>
                    <a:bodyPr/>
                    <a:lstStyle/>
                    <a:p>
                      <a:pPr algn="ctr" fontAlgn="b"/>
                      <a:r>
                        <a:rPr lang="en-US" sz="1300" b="1" i="0" u="none" strike="noStrike" dirty="0">
                          <a:solidFill>
                            <a:srgbClr val="000000"/>
                          </a:solidFill>
                          <a:effectLst/>
                          <a:latin typeface="+mj-lt"/>
                        </a:rPr>
                        <a:t>3.2%</a:t>
                      </a:r>
                    </a:p>
                  </a:txBody>
                  <a:tcPr marL="9525" marR="9525" marT="9525"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noFill/>
                  </a:tcPr>
                </a:tc>
                <a:tc vMerge="1">
                  <a:txBody>
                    <a:bodyPr/>
                    <a:lstStyle/>
                    <a:p>
                      <a:pPr algn="ctr" fontAlgn="b"/>
                      <a:endParaRPr lang="en-US" sz="1300" b="1" i="0" u="none" strike="noStrike" dirty="0">
                        <a:solidFill>
                          <a:schemeClr val="bg2"/>
                        </a:solidFill>
                        <a:effectLst/>
                        <a:latin typeface="+mj-lt"/>
                      </a:endParaRPr>
                    </a:p>
                  </a:txBody>
                  <a:tcPr marL="45720" marR="6350" marT="635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noFill/>
                  </a:tcPr>
                </a:tc>
                <a:extLst>
                  <a:ext uri="{0D108BD9-81ED-4DB2-BD59-A6C34878D82A}">
                    <a16:rowId xmlns:a16="http://schemas.microsoft.com/office/drawing/2014/main" val="10008"/>
                  </a:ext>
                </a:extLst>
              </a:tr>
              <a:tr h="304065">
                <a:tc>
                  <a:txBody>
                    <a:bodyPr/>
                    <a:lstStyle/>
                    <a:p>
                      <a:pPr algn="l" fontAlgn="b"/>
                      <a:r>
                        <a:rPr lang="en-US" sz="1300" b="1" i="0" u="none" strike="noStrike" dirty="0">
                          <a:solidFill>
                            <a:srgbClr val="000000"/>
                          </a:solidFill>
                          <a:effectLst/>
                          <a:latin typeface="+mj-lt"/>
                        </a:rPr>
                        <a:t>IIP</a:t>
                      </a:r>
                    </a:p>
                  </a:txBody>
                  <a:tcPr marL="457200" marR="9525" marT="9525"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noFill/>
                  </a:tcPr>
                </a:tc>
                <a:tc>
                  <a:txBody>
                    <a:bodyPr/>
                    <a:lstStyle/>
                    <a:p>
                      <a:pPr algn="ctr" fontAlgn="b"/>
                      <a:r>
                        <a:rPr lang="en-US" sz="1300" b="1" i="0" u="none" strike="noStrike" dirty="0">
                          <a:solidFill>
                            <a:srgbClr val="000000"/>
                          </a:solidFill>
                          <a:effectLst/>
                          <a:latin typeface="+mj-lt"/>
                        </a:rPr>
                        <a:t> </a:t>
                      </a:r>
                      <a:r>
                        <a:rPr lang="en-US" sz="1300" b="1" i="0" u="none" strike="noStrike" dirty="0" smtClean="0">
                          <a:solidFill>
                            <a:srgbClr val="000000"/>
                          </a:solidFill>
                          <a:effectLst/>
                          <a:latin typeface="+mj-lt"/>
                        </a:rPr>
                        <a:t>0%</a:t>
                      </a:r>
                      <a:endParaRPr lang="en-US" sz="1300" b="1" i="0" u="none" strike="noStrike" dirty="0">
                        <a:solidFill>
                          <a:srgbClr val="000000"/>
                        </a:solidFill>
                        <a:effectLst/>
                        <a:latin typeface="+mj-lt"/>
                      </a:endParaRPr>
                    </a:p>
                  </a:txBody>
                  <a:tcPr marL="9525" marR="9525" marT="9525"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noFill/>
                  </a:tcPr>
                </a:tc>
                <a:tc>
                  <a:txBody>
                    <a:bodyPr/>
                    <a:lstStyle/>
                    <a:p>
                      <a:pPr algn="ctr" fontAlgn="b"/>
                      <a:r>
                        <a:rPr lang="en-US" sz="1300" b="1" i="0" u="none" strike="noStrike" dirty="0">
                          <a:solidFill>
                            <a:srgbClr val="000000"/>
                          </a:solidFill>
                          <a:effectLst/>
                          <a:latin typeface="+mj-lt"/>
                        </a:rPr>
                        <a:t>3.2%</a:t>
                      </a:r>
                    </a:p>
                  </a:txBody>
                  <a:tcPr marL="9525" marR="9525" marT="9525"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noFill/>
                  </a:tcPr>
                </a:tc>
                <a:tc vMerge="1">
                  <a:txBody>
                    <a:bodyPr/>
                    <a:lstStyle/>
                    <a:p>
                      <a:pPr algn="ctr" fontAlgn="b"/>
                      <a:endParaRPr lang="en-US" sz="1300" b="1" i="0" u="none" strike="noStrike" dirty="0">
                        <a:solidFill>
                          <a:schemeClr val="bg2"/>
                        </a:solidFill>
                        <a:effectLst/>
                        <a:latin typeface="+mj-lt"/>
                      </a:endParaRPr>
                    </a:p>
                  </a:txBody>
                  <a:tcPr marL="45720" marR="6350" marT="635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noFill/>
                  </a:tcPr>
                </a:tc>
                <a:extLst>
                  <a:ext uri="{0D108BD9-81ED-4DB2-BD59-A6C34878D82A}">
                    <a16:rowId xmlns:a16="http://schemas.microsoft.com/office/drawing/2014/main" val="10009"/>
                  </a:ext>
                </a:extLst>
              </a:tr>
              <a:tr h="304065">
                <a:tc>
                  <a:txBody>
                    <a:bodyPr/>
                    <a:lstStyle/>
                    <a:p>
                      <a:pPr algn="l" fontAlgn="b"/>
                      <a:r>
                        <a:rPr lang="en-US" sz="1300" b="1" i="0" u="none" strike="noStrike" dirty="0">
                          <a:solidFill>
                            <a:srgbClr val="000000"/>
                          </a:solidFill>
                          <a:effectLst/>
                          <a:latin typeface="+mj-lt"/>
                        </a:rPr>
                        <a:t>IPAH</a:t>
                      </a:r>
                    </a:p>
                  </a:txBody>
                  <a:tcPr marL="457200" marR="9525" marT="9525"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noFill/>
                  </a:tcPr>
                </a:tc>
                <a:tc>
                  <a:txBody>
                    <a:bodyPr/>
                    <a:lstStyle/>
                    <a:p>
                      <a:pPr algn="ctr" fontAlgn="b"/>
                      <a:r>
                        <a:rPr lang="en-US" sz="1300" b="1" i="0" u="none" strike="noStrike" dirty="0">
                          <a:solidFill>
                            <a:srgbClr val="000000"/>
                          </a:solidFill>
                          <a:effectLst/>
                          <a:latin typeface="+mj-lt"/>
                        </a:rPr>
                        <a:t>19.4%</a:t>
                      </a:r>
                    </a:p>
                  </a:txBody>
                  <a:tcPr marL="9525" marR="9525" marT="9525"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noFill/>
                  </a:tcPr>
                </a:tc>
                <a:tc>
                  <a:txBody>
                    <a:bodyPr/>
                    <a:lstStyle/>
                    <a:p>
                      <a:pPr algn="ctr" fontAlgn="b"/>
                      <a:r>
                        <a:rPr lang="en-US" sz="1300" b="1" i="0" u="none" strike="noStrike" dirty="0">
                          <a:solidFill>
                            <a:srgbClr val="000000"/>
                          </a:solidFill>
                          <a:effectLst/>
                          <a:latin typeface="+mj-lt"/>
                        </a:rPr>
                        <a:t>29.4%</a:t>
                      </a:r>
                    </a:p>
                  </a:txBody>
                  <a:tcPr marL="9525" marR="9525" marT="9525"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noFill/>
                  </a:tcPr>
                </a:tc>
                <a:tc vMerge="1">
                  <a:txBody>
                    <a:bodyPr/>
                    <a:lstStyle/>
                    <a:p>
                      <a:pPr algn="ctr" fontAlgn="b"/>
                      <a:endParaRPr lang="en-US" sz="1300" b="1" i="0" u="none" strike="noStrike" dirty="0">
                        <a:solidFill>
                          <a:schemeClr val="bg2"/>
                        </a:solidFill>
                        <a:effectLst/>
                        <a:latin typeface="+mj-lt"/>
                      </a:endParaRPr>
                    </a:p>
                  </a:txBody>
                  <a:tcPr marL="45720" marR="6350" marT="635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noFill/>
                  </a:tcPr>
                </a:tc>
                <a:extLst>
                  <a:ext uri="{0D108BD9-81ED-4DB2-BD59-A6C34878D82A}">
                    <a16:rowId xmlns:a16="http://schemas.microsoft.com/office/drawing/2014/main" val="4265258149"/>
                  </a:ext>
                </a:extLst>
              </a:tr>
              <a:tr h="304065">
                <a:tc>
                  <a:txBody>
                    <a:bodyPr/>
                    <a:lstStyle/>
                    <a:p>
                      <a:pPr algn="l" fontAlgn="b"/>
                      <a:r>
                        <a:rPr lang="en-US" sz="1300" b="1" i="0" u="none" strike="noStrike" dirty="0">
                          <a:solidFill>
                            <a:srgbClr val="000000"/>
                          </a:solidFill>
                          <a:effectLst/>
                          <a:latin typeface="+mj-lt"/>
                        </a:rPr>
                        <a:t>Non CF-bronchiectasis</a:t>
                      </a:r>
                    </a:p>
                  </a:txBody>
                  <a:tcPr marL="457200" marR="9525" marT="9525"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noFill/>
                  </a:tcPr>
                </a:tc>
                <a:tc>
                  <a:txBody>
                    <a:bodyPr/>
                    <a:lstStyle/>
                    <a:p>
                      <a:pPr algn="ctr" fontAlgn="b"/>
                      <a:r>
                        <a:rPr lang="en-US" sz="1300" b="1" i="0" u="none" strike="noStrike" dirty="0">
                          <a:solidFill>
                            <a:srgbClr val="000000"/>
                          </a:solidFill>
                          <a:effectLst/>
                          <a:latin typeface="+mj-lt"/>
                        </a:rPr>
                        <a:t> </a:t>
                      </a:r>
                      <a:r>
                        <a:rPr lang="en-US" sz="1300" b="1" i="0" u="none" strike="noStrike" dirty="0" smtClean="0">
                          <a:solidFill>
                            <a:srgbClr val="000000"/>
                          </a:solidFill>
                          <a:effectLst/>
                          <a:latin typeface="+mj-lt"/>
                        </a:rPr>
                        <a:t>0%</a:t>
                      </a:r>
                      <a:endParaRPr lang="en-US" sz="1300" b="1" i="0" u="none" strike="noStrike" dirty="0">
                        <a:solidFill>
                          <a:srgbClr val="000000"/>
                        </a:solidFill>
                        <a:effectLst/>
                        <a:latin typeface="+mj-lt"/>
                      </a:endParaRPr>
                    </a:p>
                  </a:txBody>
                  <a:tcPr marL="9525" marR="9525" marT="9525"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noFill/>
                  </a:tcPr>
                </a:tc>
                <a:tc>
                  <a:txBody>
                    <a:bodyPr/>
                    <a:lstStyle/>
                    <a:p>
                      <a:pPr algn="ctr" fontAlgn="b"/>
                      <a:r>
                        <a:rPr lang="en-US" sz="1300" b="1" i="0" u="none" strike="noStrike" dirty="0">
                          <a:solidFill>
                            <a:srgbClr val="000000"/>
                          </a:solidFill>
                          <a:effectLst/>
                          <a:latin typeface="+mj-lt"/>
                        </a:rPr>
                        <a:t>1.2%</a:t>
                      </a:r>
                    </a:p>
                  </a:txBody>
                  <a:tcPr marL="9525" marR="9525" marT="9525"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noFill/>
                  </a:tcPr>
                </a:tc>
                <a:tc vMerge="1">
                  <a:txBody>
                    <a:bodyPr/>
                    <a:lstStyle/>
                    <a:p>
                      <a:pPr algn="ctr" fontAlgn="b"/>
                      <a:endParaRPr lang="en-US" sz="1300" b="1" i="0" u="none" strike="noStrike" dirty="0">
                        <a:solidFill>
                          <a:schemeClr val="bg2"/>
                        </a:solidFill>
                        <a:effectLst/>
                        <a:latin typeface="+mj-lt"/>
                      </a:endParaRPr>
                    </a:p>
                  </a:txBody>
                  <a:tcPr marL="45720" marR="6350" marT="635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noFill/>
                  </a:tcPr>
                </a:tc>
                <a:extLst>
                  <a:ext uri="{0D108BD9-81ED-4DB2-BD59-A6C34878D82A}">
                    <a16:rowId xmlns:a16="http://schemas.microsoft.com/office/drawing/2014/main" val="3085913633"/>
                  </a:ext>
                </a:extLst>
              </a:tr>
              <a:tr h="304065">
                <a:tc>
                  <a:txBody>
                    <a:bodyPr/>
                    <a:lstStyle/>
                    <a:p>
                      <a:pPr algn="l" fontAlgn="b"/>
                      <a:r>
                        <a:rPr lang="en-US" sz="1300" b="1" i="0" u="none" strike="noStrike" dirty="0">
                          <a:solidFill>
                            <a:srgbClr val="000000"/>
                          </a:solidFill>
                          <a:effectLst/>
                          <a:latin typeface="+mj-lt"/>
                        </a:rPr>
                        <a:t>PH-not IPAH</a:t>
                      </a:r>
                    </a:p>
                  </a:txBody>
                  <a:tcPr marL="457200" marR="9525" marT="9525"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noFill/>
                  </a:tcPr>
                </a:tc>
                <a:tc>
                  <a:txBody>
                    <a:bodyPr/>
                    <a:lstStyle/>
                    <a:p>
                      <a:pPr algn="ctr" fontAlgn="b"/>
                      <a:r>
                        <a:rPr lang="en-US" sz="1300" b="1" i="0" u="none" strike="noStrike" dirty="0">
                          <a:solidFill>
                            <a:srgbClr val="000000"/>
                          </a:solidFill>
                          <a:effectLst/>
                          <a:latin typeface="+mj-lt"/>
                        </a:rPr>
                        <a:t>19.4%</a:t>
                      </a:r>
                    </a:p>
                  </a:txBody>
                  <a:tcPr marL="9525" marR="9525" marT="9525"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noFill/>
                  </a:tcPr>
                </a:tc>
                <a:tc>
                  <a:txBody>
                    <a:bodyPr/>
                    <a:lstStyle/>
                    <a:p>
                      <a:pPr algn="ctr" fontAlgn="b"/>
                      <a:r>
                        <a:rPr lang="en-US" sz="1300" b="1" i="0" u="none" strike="noStrike" dirty="0">
                          <a:solidFill>
                            <a:srgbClr val="000000"/>
                          </a:solidFill>
                          <a:effectLst/>
                          <a:latin typeface="+mj-lt"/>
                        </a:rPr>
                        <a:t>41.7%</a:t>
                      </a:r>
                    </a:p>
                  </a:txBody>
                  <a:tcPr marL="9525" marR="9525" marT="9525"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noFill/>
                  </a:tcPr>
                </a:tc>
                <a:tc vMerge="1">
                  <a:txBody>
                    <a:bodyPr/>
                    <a:lstStyle/>
                    <a:p>
                      <a:pPr algn="ctr" fontAlgn="b"/>
                      <a:endParaRPr lang="en-US" sz="1300" b="1" i="0" u="none" strike="noStrike" dirty="0">
                        <a:solidFill>
                          <a:schemeClr val="bg2"/>
                        </a:solidFill>
                        <a:effectLst/>
                        <a:latin typeface="+mj-lt"/>
                      </a:endParaRPr>
                    </a:p>
                  </a:txBody>
                  <a:tcPr marL="45720" marR="6350" marT="635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noFill/>
                  </a:tcPr>
                </a:tc>
                <a:extLst>
                  <a:ext uri="{0D108BD9-81ED-4DB2-BD59-A6C34878D82A}">
                    <a16:rowId xmlns:a16="http://schemas.microsoft.com/office/drawing/2014/main" val="2811650562"/>
                  </a:ext>
                </a:extLst>
              </a:tr>
              <a:tr h="304065">
                <a:tc>
                  <a:txBody>
                    <a:bodyPr/>
                    <a:lstStyle/>
                    <a:p>
                      <a:pPr algn="l" fontAlgn="b"/>
                      <a:r>
                        <a:rPr lang="en-US" sz="1300" b="1" i="0" u="none" strike="noStrike" dirty="0">
                          <a:solidFill>
                            <a:srgbClr val="000000"/>
                          </a:solidFill>
                          <a:effectLst/>
                          <a:latin typeface="+mj-lt"/>
                        </a:rPr>
                        <a:t>Retransplant</a:t>
                      </a:r>
                    </a:p>
                  </a:txBody>
                  <a:tcPr marL="457200" marR="9525" marT="9525"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noFill/>
                  </a:tcPr>
                </a:tc>
                <a:tc>
                  <a:txBody>
                    <a:bodyPr/>
                    <a:lstStyle/>
                    <a:p>
                      <a:pPr algn="ctr" fontAlgn="b"/>
                      <a:r>
                        <a:rPr lang="en-US" sz="1300" b="1" i="0" u="none" strike="noStrike" dirty="0">
                          <a:solidFill>
                            <a:srgbClr val="000000"/>
                          </a:solidFill>
                          <a:effectLst/>
                          <a:latin typeface="+mj-lt"/>
                        </a:rPr>
                        <a:t> </a:t>
                      </a:r>
                      <a:r>
                        <a:rPr lang="en-US" sz="1300" b="1" i="0" u="none" strike="noStrike" dirty="0" smtClean="0">
                          <a:solidFill>
                            <a:srgbClr val="000000"/>
                          </a:solidFill>
                          <a:effectLst/>
                          <a:latin typeface="+mj-lt"/>
                        </a:rPr>
                        <a:t>0%</a:t>
                      </a:r>
                      <a:endParaRPr lang="en-US" sz="1300" b="1" i="0" u="none" strike="noStrike" dirty="0">
                        <a:solidFill>
                          <a:srgbClr val="000000"/>
                        </a:solidFill>
                        <a:effectLst/>
                        <a:latin typeface="+mj-lt"/>
                      </a:endParaRPr>
                    </a:p>
                  </a:txBody>
                  <a:tcPr marL="9525" marR="9525" marT="9525"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noFill/>
                  </a:tcPr>
                </a:tc>
                <a:tc>
                  <a:txBody>
                    <a:bodyPr/>
                    <a:lstStyle/>
                    <a:p>
                      <a:pPr algn="ctr" fontAlgn="b"/>
                      <a:r>
                        <a:rPr lang="en-US" sz="1300" b="1" i="0" u="none" strike="noStrike" dirty="0">
                          <a:solidFill>
                            <a:srgbClr val="000000"/>
                          </a:solidFill>
                          <a:effectLst/>
                          <a:latin typeface="+mj-lt"/>
                        </a:rPr>
                        <a:t>0.8%</a:t>
                      </a:r>
                    </a:p>
                  </a:txBody>
                  <a:tcPr marL="9525" marR="9525" marT="9525"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noFill/>
                  </a:tcPr>
                </a:tc>
                <a:tc vMerge="1">
                  <a:txBody>
                    <a:bodyPr/>
                    <a:lstStyle/>
                    <a:p>
                      <a:pPr algn="ctr" fontAlgn="b"/>
                      <a:endParaRPr lang="en-US" sz="1300" b="1" i="0" u="none" strike="noStrike" dirty="0">
                        <a:solidFill>
                          <a:schemeClr val="bg2"/>
                        </a:solidFill>
                        <a:effectLst/>
                        <a:latin typeface="+mj-lt"/>
                      </a:endParaRPr>
                    </a:p>
                  </a:txBody>
                  <a:tcPr marL="45720" marR="6350" marT="635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noFill/>
                  </a:tcPr>
                </a:tc>
                <a:extLst>
                  <a:ext uri="{0D108BD9-81ED-4DB2-BD59-A6C34878D82A}">
                    <a16:rowId xmlns:a16="http://schemas.microsoft.com/office/drawing/2014/main" val="2238232299"/>
                  </a:ext>
                </a:extLst>
              </a:tr>
              <a:tr h="304065">
                <a:tc>
                  <a:txBody>
                    <a:bodyPr/>
                    <a:lstStyle/>
                    <a:p>
                      <a:pPr algn="l" fontAlgn="b"/>
                      <a:r>
                        <a:rPr lang="en-US" sz="1300" b="1" i="0" u="none" strike="noStrike" dirty="0">
                          <a:solidFill>
                            <a:srgbClr val="000000"/>
                          </a:solidFill>
                          <a:effectLst/>
                          <a:latin typeface="+mj-lt"/>
                        </a:rPr>
                        <a:t>Other</a:t>
                      </a:r>
                    </a:p>
                  </a:txBody>
                  <a:tcPr marL="457200" marR="9525" marT="9525"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noFill/>
                  </a:tcPr>
                </a:tc>
                <a:tc>
                  <a:txBody>
                    <a:bodyPr/>
                    <a:lstStyle/>
                    <a:p>
                      <a:pPr algn="ctr" fontAlgn="b"/>
                      <a:r>
                        <a:rPr lang="en-US" sz="1300" b="1" i="0" u="none" strike="noStrike" dirty="0">
                          <a:solidFill>
                            <a:srgbClr val="000000"/>
                          </a:solidFill>
                          <a:effectLst/>
                          <a:latin typeface="+mj-lt"/>
                        </a:rPr>
                        <a:t>6.5%</a:t>
                      </a:r>
                    </a:p>
                  </a:txBody>
                  <a:tcPr marL="9525" marR="9525" marT="9525"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noFill/>
                  </a:tcPr>
                </a:tc>
                <a:tc>
                  <a:txBody>
                    <a:bodyPr/>
                    <a:lstStyle/>
                    <a:p>
                      <a:pPr algn="ctr" fontAlgn="b"/>
                      <a:r>
                        <a:rPr lang="en-US" sz="1300" b="1" i="0" u="none" strike="noStrike" dirty="0">
                          <a:solidFill>
                            <a:srgbClr val="000000"/>
                          </a:solidFill>
                          <a:effectLst/>
                          <a:latin typeface="+mj-lt"/>
                        </a:rPr>
                        <a:t>8.2%</a:t>
                      </a:r>
                    </a:p>
                  </a:txBody>
                  <a:tcPr marL="9525" marR="9525" marT="9525"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noFill/>
                  </a:tcPr>
                </a:tc>
                <a:tc vMerge="1">
                  <a:txBody>
                    <a:bodyPr/>
                    <a:lstStyle/>
                    <a:p>
                      <a:pPr algn="ctr" fontAlgn="b"/>
                      <a:endParaRPr lang="en-US" sz="1300" b="1" i="0" u="none" strike="noStrike" dirty="0">
                        <a:solidFill>
                          <a:schemeClr val="bg2"/>
                        </a:solidFill>
                        <a:effectLst/>
                        <a:latin typeface="+mj-lt"/>
                      </a:endParaRPr>
                    </a:p>
                  </a:txBody>
                  <a:tcPr marL="45720" marR="6350" marT="635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noFill/>
                  </a:tcPr>
                </a:tc>
                <a:extLst>
                  <a:ext uri="{0D108BD9-81ED-4DB2-BD59-A6C34878D82A}">
                    <a16:rowId xmlns:a16="http://schemas.microsoft.com/office/drawing/2014/main" val="131137151"/>
                  </a:ext>
                </a:extLst>
              </a:tr>
            </a:tbl>
          </a:graphicData>
        </a:graphic>
      </p:graphicFrame>
      <p:sp>
        <p:nvSpPr>
          <p:cNvPr id="9" name="TextBox 8"/>
          <p:cNvSpPr txBox="1"/>
          <p:nvPr/>
        </p:nvSpPr>
        <p:spPr>
          <a:xfrm>
            <a:off x="5045002" y="6303163"/>
            <a:ext cx="3544469" cy="492443"/>
          </a:xfrm>
          <a:prstGeom prst="rect">
            <a:avLst/>
          </a:prstGeom>
          <a:noFill/>
        </p:spPr>
        <p:txBody>
          <a:bodyPr wrap="square" rtlCol="0">
            <a:spAutoFit/>
          </a:bodyPr>
          <a:lstStyle/>
          <a:p>
            <a:pPr algn="ctr"/>
            <a:r>
              <a:rPr lang="en-US" sz="1300" b="1" dirty="0" smtClean="0">
                <a:solidFill>
                  <a:srgbClr val="002060"/>
                </a:solidFill>
              </a:rPr>
              <a:t>Continuous factors are expressed as median (5</a:t>
            </a:r>
            <a:r>
              <a:rPr lang="en-US" sz="1300" b="1" baseline="30000" dirty="0" smtClean="0">
                <a:solidFill>
                  <a:srgbClr val="002060"/>
                </a:solidFill>
              </a:rPr>
              <a:t>th </a:t>
            </a:r>
            <a:r>
              <a:rPr lang="en-US" sz="1300" b="1" dirty="0" smtClean="0">
                <a:solidFill>
                  <a:srgbClr val="002060"/>
                </a:solidFill>
              </a:rPr>
              <a:t>– 95</a:t>
            </a:r>
            <a:r>
              <a:rPr lang="en-US" sz="1300" b="1" baseline="30000" dirty="0" smtClean="0">
                <a:solidFill>
                  <a:srgbClr val="002060"/>
                </a:solidFill>
              </a:rPr>
              <a:t>th</a:t>
            </a:r>
            <a:r>
              <a:rPr lang="en-US" sz="1300" b="1" dirty="0" smtClean="0">
                <a:solidFill>
                  <a:srgbClr val="002060"/>
                </a:solidFill>
              </a:rPr>
              <a:t> percentiles) </a:t>
            </a:r>
            <a:endParaRPr lang="en-US" dirty="0">
              <a:solidFill>
                <a:srgbClr val="002060"/>
              </a:solidFill>
            </a:endParaRPr>
          </a:p>
        </p:txBody>
      </p:sp>
      <p:grpSp>
        <p:nvGrpSpPr>
          <p:cNvPr id="13" name="Group 12"/>
          <p:cNvGrpSpPr/>
          <p:nvPr/>
        </p:nvGrpSpPr>
        <p:grpSpPr>
          <a:xfrm>
            <a:off x="2" y="6146791"/>
            <a:ext cx="4715932" cy="711204"/>
            <a:chOff x="2" y="6146791"/>
            <a:chExt cx="4715932" cy="711204"/>
          </a:xfrm>
        </p:grpSpPr>
        <p:grpSp>
          <p:nvGrpSpPr>
            <p:cNvPr id="17" name="Group 16"/>
            <p:cNvGrpSpPr/>
            <p:nvPr/>
          </p:nvGrpSpPr>
          <p:grpSpPr>
            <a:xfrm>
              <a:off x="2" y="6146791"/>
              <a:ext cx="4715932" cy="711204"/>
              <a:chOff x="1" y="6067773"/>
              <a:chExt cx="4952999" cy="790227"/>
            </a:xfrm>
          </p:grpSpPr>
          <p:pic>
            <p:nvPicPr>
              <p:cNvPr id="20" name="Picture 19"/>
              <p:cNvPicPr>
                <a:picLocks noChangeAspect="1"/>
              </p:cNvPicPr>
              <p:nvPr/>
            </p:nvPicPr>
            <p:blipFill>
              <a:blip r:embed="rId3" cstate="print"/>
              <a:stretch>
                <a:fillRect/>
              </a:stretch>
            </p:blipFill>
            <p:spPr>
              <a:xfrm>
                <a:off x="1" y="6172200"/>
                <a:ext cx="4952999" cy="685800"/>
              </a:xfrm>
              <a:prstGeom prst="rect">
                <a:avLst/>
              </a:prstGeom>
              <a:ln>
                <a:solidFill>
                  <a:schemeClr val="bg2"/>
                </a:solidFill>
              </a:ln>
            </p:spPr>
          </p:pic>
          <p:sp>
            <p:nvSpPr>
              <p:cNvPr id="21" name="logo_year"/>
              <p:cNvSpPr txBox="1"/>
              <p:nvPr/>
            </p:nvSpPr>
            <p:spPr>
              <a:xfrm>
                <a:off x="2971800" y="6067773"/>
                <a:ext cx="1885813" cy="461665"/>
              </a:xfrm>
              <a:prstGeom prst="rect">
                <a:avLst/>
              </a:prstGeom>
              <a:noFill/>
              <a:ln>
                <a:noFill/>
              </a:ln>
            </p:spPr>
            <p:txBody>
              <a:bodyPr wrap="square" rtlCol="0">
                <a:spAutoFit/>
              </a:bodyPr>
              <a:lstStyle/>
              <a:p>
                <a:pPr algn="ctr"/>
                <a:r>
                  <a:rPr lang="en-US" sz="2100" b="1" dirty="0" smtClean="0">
                    <a:solidFill>
                      <a:schemeClr val="bg1"/>
                    </a:solidFill>
                    <a:latin typeface="Arial"/>
                    <a:cs typeface="Arial"/>
                  </a:rPr>
                  <a:t>2018</a:t>
                </a:r>
                <a:endParaRPr lang="en-US" sz="2100" b="1" dirty="0">
                  <a:solidFill>
                    <a:schemeClr val="bg1"/>
                  </a:solidFill>
                  <a:latin typeface="Arial"/>
                  <a:cs typeface="Arial"/>
                </a:endParaRPr>
              </a:p>
            </p:txBody>
          </p:sp>
        </p:grpSp>
        <p:sp>
          <p:nvSpPr>
            <p:cNvPr id="19" name="logo_citation"/>
            <p:cNvSpPr txBox="1"/>
            <p:nvPr/>
          </p:nvSpPr>
          <p:spPr>
            <a:xfrm>
              <a:off x="2766436" y="6605562"/>
              <a:ext cx="1938528" cy="230832"/>
            </a:xfrm>
            <a:prstGeom prst="rect">
              <a:avLst/>
            </a:prstGeom>
            <a:noFill/>
            <a:ln>
              <a:solidFill>
                <a:srgbClr val="FFFFFF"/>
              </a:solidFill>
            </a:ln>
          </p:spPr>
          <p:txBody>
            <a:bodyPr wrap="square" lIns="27432" tIns="45720" rIns="0" rtlCol="0" anchor="ctr" anchorCtr="0">
              <a:spAutoFit/>
            </a:bodyPr>
            <a:lstStyle/>
            <a:p>
              <a:r>
                <a:rPr lang="en-US" sz="900" b="1" dirty="0" smtClean="0">
                  <a:solidFill>
                    <a:schemeClr val="bg1"/>
                  </a:solidFill>
                  <a:latin typeface="Arial"/>
                  <a:cs typeface="Arial"/>
                </a:rPr>
                <a:t>JHLT. 2018 Oct; 37(10): 1155-1206</a:t>
              </a:r>
              <a:endParaRPr lang="en-US" sz="900" b="1" dirty="0">
                <a:solidFill>
                  <a:schemeClr val="bg1"/>
                </a:solidFill>
                <a:latin typeface="Arial"/>
                <a:cs typeface="Arial"/>
              </a:endParaRPr>
            </a:p>
          </p:txBody>
        </p:sp>
      </p:grpSp>
      <p:sp>
        <p:nvSpPr>
          <p:cNvPr id="12" name="title_cohort"/>
          <p:cNvSpPr txBox="1"/>
          <p:nvPr/>
        </p:nvSpPr>
        <p:spPr>
          <a:xfrm>
            <a:off x="2263702" y="925149"/>
            <a:ext cx="5562600" cy="384721"/>
          </a:xfrm>
          <a:prstGeom prst="rect">
            <a:avLst/>
          </a:prstGeom>
          <a:noFill/>
        </p:spPr>
        <p:txBody>
          <a:bodyPr wrap="square" rtlCol="0">
            <a:spAutoFit/>
          </a:bodyPr>
          <a:lstStyle/>
          <a:p>
            <a:r>
              <a:rPr lang="en-US" sz="1900" b="1" kern="0" dirty="0" smtClean="0">
                <a:solidFill>
                  <a:srgbClr val="002060"/>
                </a:solidFill>
              </a:rPr>
              <a:t>(Transplants: January 1995 – June 2017)</a:t>
            </a:r>
            <a:endParaRPr lang="en-US" sz="1900" b="1" kern="0" dirty="0">
              <a:solidFill>
                <a:srgbClr val="002060"/>
              </a:solidFill>
            </a:endParaRPr>
          </a:p>
        </p:txBody>
      </p:sp>
    </p:spTree>
    <p:extLst>
      <p:ext uri="{BB962C8B-B14F-4D97-AF65-F5344CB8AC3E}">
        <p14:creationId xmlns:p14="http://schemas.microsoft.com/office/powerpoint/2010/main" val="156970443"/>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28600"/>
            <a:ext cx="9144000" cy="990600"/>
          </a:xfrm>
        </p:spPr>
        <p:txBody>
          <a:bodyPr/>
          <a:lstStyle/>
          <a:p>
            <a:r>
              <a:rPr lang="en-US" sz="2600" dirty="0" smtClean="0">
                <a:solidFill>
                  <a:srgbClr val="002060"/>
                </a:solidFill>
              </a:rPr>
              <a:t>Adult Heart-Lung Transplants</a:t>
            </a:r>
            <a:br>
              <a:rPr lang="en-US" sz="2600" dirty="0" smtClean="0">
                <a:solidFill>
                  <a:srgbClr val="002060"/>
                </a:solidFill>
              </a:rPr>
            </a:br>
            <a:r>
              <a:rPr lang="en-US" sz="2400" dirty="0" smtClean="0">
                <a:solidFill>
                  <a:srgbClr val="002060"/>
                </a:solidFill>
              </a:rPr>
              <a:t>Donor and Recipient Characteristics</a:t>
            </a:r>
            <a:endParaRPr lang="en-US" sz="2000" dirty="0">
              <a:solidFill>
                <a:srgbClr val="002060"/>
              </a:solidFill>
            </a:endParaRPr>
          </a:p>
        </p:txBody>
      </p:sp>
      <p:graphicFrame>
        <p:nvGraphicFramePr>
          <p:cNvPr id="8" name="Table 7"/>
          <p:cNvGraphicFramePr>
            <a:graphicFrameLocks noGrp="1"/>
          </p:cNvGraphicFramePr>
          <p:nvPr>
            <p:extLst>
              <p:ext uri="{D42A27DB-BD31-4B8C-83A1-F6EECF244321}">
                <p14:modId xmlns:p14="http://schemas.microsoft.com/office/powerpoint/2010/main" val="3249754172"/>
              </p:ext>
            </p:extLst>
          </p:nvPr>
        </p:nvGraphicFramePr>
        <p:xfrm>
          <a:off x="152400" y="1580145"/>
          <a:ext cx="8610600" cy="4211057"/>
        </p:xfrm>
        <a:graphic>
          <a:graphicData uri="http://schemas.openxmlformats.org/drawingml/2006/table">
            <a:tbl>
              <a:tblPr firstRow="1" bandRow="1">
                <a:tableStyleId>{7DF18680-E054-41AD-8BC1-D1AEF772440D}</a:tableStyleId>
              </a:tblPr>
              <a:tblGrid>
                <a:gridCol w="2743200">
                  <a:extLst>
                    <a:ext uri="{9D8B030D-6E8A-4147-A177-3AD203B41FA5}">
                      <a16:colId xmlns:a16="http://schemas.microsoft.com/office/drawing/2014/main" val="20000"/>
                    </a:ext>
                  </a:extLst>
                </a:gridCol>
                <a:gridCol w="2209800">
                  <a:extLst>
                    <a:ext uri="{9D8B030D-6E8A-4147-A177-3AD203B41FA5}">
                      <a16:colId xmlns:a16="http://schemas.microsoft.com/office/drawing/2014/main" val="20001"/>
                    </a:ext>
                  </a:extLst>
                </a:gridCol>
                <a:gridCol w="2413847">
                  <a:extLst>
                    <a:ext uri="{9D8B030D-6E8A-4147-A177-3AD203B41FA5}">
                      <a16:colId xmlns:a16="http://schemas.microsoft.com/office/drawing/2014/main" val="20002"/>
                    </a:ext>
                  </a:extLst>
                </a:gridCol>
                <a:gridCol w="1243753">
                  <a:extLst>
                    <a:ext uri="{9D8B030D-6E8A-4147-A177-3AD203B41FA5}">
                      <a16:colId xmlns:a16="http://schemas.microsoft.com/office/drawing/2014/main" val="20004"/>
                    </a:ext>
                  </a:extLst>
                </a:gridCol>
              </a:tblGrid>
              <a:tr h="593661">
                <a:tc>
                  <a:txBody>
                    <a:bodyPr/>
                    <a:lstStyle/>
                    <a:p>
                      <a:endParaRPr lang="en-US" dirty="0">
                        <a:solidFill>
                          <a:schemeClr val="bg2"/>
                        </a:solidFill>
                      </a:endParaRPr>
                    </a:p>
                  </a:txBody>
                  <a:tcP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noFill/>
                  </a:tcPr>
                </a:tc>
                <a:tc>
                  <a:txBody>
                    <a:bodyPr/>
                    <a:lstStyle/>
                    <a:p>
                      <a:pPr algn="ctr" fontAlgn="ctr"/>
                      <a:r>
                        <a:rPr lang="en-US" sz="1400" b="1" i="0" u="none" strike="noStrike" dirty="0" smtClean="0">
                          <a:solidFill>
                            <a:srgbClr val="000000"/>
                          </a:solidFill>
                          <a:effectLst/>
                          <a:latin typeface="+mj-lt"/>
                        </a:rPr>
                        <a:t>Multiorgan transplant</a:t>
                      </a:r>
                      <a:endParaRPr lang="en-US" sz="1400" b="1" i="0" u="none" strike="noStrike" dirty="0" smtClean="0">
                        <a:solidFill>
                          <a:srgbClr val="000000"/>
                        </a:solidFill>
                        <a:effectLst/>
                        <a:latin typeface="+mj-lt"/>
                      </a:endParaRPr>
                    </a:p>
                    <a:p>
                      <a:pPr algn="ctr" fontAlgn="ctr"/>
                      <a:r>
                        <a:rPr lang="en-US" sz="1400" b="1" i="0" u="none" strike="noStrike" dirty="0" smtClean="0">
                          <a:solidFill>
                            <a:srgbClr val="000000"/>
                          </a:solidFill>
                          <a:effectLst/>
                          <a:latin typeface="+mj-lt"/>
                        </a:rPr>
                        <a:t>(N </a:t>
                      </a:r>
                      <a:r>
                        <a:rPr lang="en-US" sz="1400" b="1" i="0" u="none" strike="noStrike" dirty="0">
                          <a:solidFill>
                            <a:srgbClr val="000000"/>
                          </a:solidFill>
                          <a:effectLst/>
                          <a:latin typeface="+mj-lt"/>
                        </a:rPr>
                        <a:t>= </a:t>
                      </a:r>
                      <a:r>
                        <a:rPr lang="en-US" sz="1400" b="1" i="0" u="none" strike="noStrike" dirty="0" smtClean="0">
                          <a:solidFill>
                            <a:srgbClr val="000000"/>
                          </a:solidFill>
                          <a:effectLst/>
                          <a:latin typeface="+mj-lt"/>
                        </a:rPr>
                        <a:t>39)</a:t>
                      </a:r>
                      <a:endParaRPr lang="en-US" sz="1400" b="1" i="0" u="none" strike="noStrike" dirty="0">
                        <a:solidFill>
                          <a:srgbClr val="000000"/>
                        </a:solidFill>
                        <a:effectLst/>
                        <a:latin typeface="+mj-lt"/>
                      </a:endParaRPr>
                    </a:p>
                  </a:txBody>
                  <a:tcPr marL="6350" marR="6350" marT="635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noFill/>
                  </a:tcPr>
                </a:tc>
                <a:tc>
                  <a:txBody>
                    <a:bodyPr/>
                    <a:lstStyle/>
                    <a:p>
                      <a:pPr algn="ctr" fontAlgn="ctr"/>
                      <a:r>
                        <a:rPr lang="en-US" sz="1400" b="1" i="0" u="none" strike="noStrike" dirty="0" smtClean="0">
                          <a:solidFill>
                            <a:srgbClr val="000000"/>
                          </a:solidFill>
                          <a:effectLst/>
                          <a:latin typeface="+mj-lt"/>
                        </a:rPr>
                        <a:t>Heart-lung </a:t>
                      </a:r>
                      <a:r>
                        <a:rPr lang="en-US" sz="1400" b="1" i="0" u="none" strike="noStrike" dirty="0">
                          <a:solidFill>
                            <a:srgbClr val="000000"/>
                          </a:solidFill>
                          <a:effectLst/>
                          <a:latin typeface="+mj-lt"/>
                        </a:rPr>
                        <a:t>alone </a:t>
                      </a:r>
                      <a:r>
                        <a:rPr lang="en-US" sz="1400" b="1" i="0" u="none" strike="noStrike" dirty="0" smtClean="0">
                          <a:solidFill>
                            <a:srgbClr val="000000"/>
                          </a:solidFill>
                          <a:effectLst/>
                          <a:latin typeface="+mj-lt"/>
                        </a:rPr>
                        <a:t>transplant</a:t>
                      </a:r>
                      <a:endParaRPr lang="en-US" sz="1400" b="1" i="0" u="none" strike="noStrike" dirty="0" smtClean="0">
                        <a:solidFill>
                          <a:srgbClr val="000000"/>
                        </a:solidFill>
                        <a:effectLst/>
                        <a:latin typeface="+mj-lt"/>
                      </a:endParaRPr>
                    </a:p>
                    <a:p>
                      <a:pPr algn="ctr" fontAlgn="ctr"/>
                      <a:r>
                        <a:rPr lang="en-US" sz="1400" b="1" i="0" u="none" strike="noStrike" dirty="0" smtClean="0">
                          <a:solidFill>
                            <a:srgbClr val="000000"/>
                          </a:solidFill>
                          <a:effectLst/>
                          <a:latin typeface="+mj-lt"/>
                        </a:rPr>
                        <a:t>(N </a:t>
                      </a:r>
                      <a:r>
                        <a:rPr lang="en-US" sz="1400" b="1" i="0" u="none" strike="noStrike" dirty="0">
                          <a:solidFill>
                            <a:srgbClr val="000000"/>
                          </a:solidFill>
                          <a:effectLst/>
                          <a:latin typeface="+mj-lt"/>
                        </a:rPr>
                        <a:t>= </a:t>
                      </a:r>
                      <a:r>
                        <a:rPr lang="en-US" sz="1400" b="1" i="0" u="none" strike="noStrike" dirty="0" smtClean="0">
                          <a:solidFill>
                            <a:srgbClr val="000000"/>
                          </a:solidFill>
                          <a:effectLst/>
                          <a:latin typeface="+mj-lt"/>
                        </a:rPr>
                        <a:t>2,206)</a:t>
                      </a:r>
                      <a:endParaRPr lang="en-US" sz="1400" b="1" i="0" u="none" strike="noStrike" dirty="0">
                        <a:solidFill>
                          <a:srgbClr val="000000"/>
                        </a:solidFill>
                        <a:effectLst/>
                        <a:latin typeface="+mj-lt"/>
                      </a:endParaRPr>
                    </a:p>
                  </a:txBody>
                  <a:tcPr marL="6350" marR="6350" marT="635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noFill/>
                  </a:tcPr>
                </a:tc>
                <a:tc>
                  <a:txBody>
                    <a:bodyPr/>
                    <a:lstStyle/>
                    <a:p>
                      <a:pPr algn="ctr"/>
                      <a:r>
                        <a:rPr lang="en-US" sz="1400" dirty="0" smtClean="0">
                          <a:solidFill>
                            <a:schemeClr val="bg2"/>
                          </a:solidFill>
                        </a:rPr>
                        <a:t>p-value</a:t>
                      </a:r>
                      <a:endParaRPr lang="en-US" sz="1400" dirty="0">
                        <a:solidFill>
                          <a:schemeClr val="bg2"/>
                        </a:solidFill>
                      </a:endParaRPr>
                    </a:p>
                  </a:txBody>
                  <a:tcPr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noFill/>
                  </a:tcPr>
                </a:tc>
                <a:extLst>
                  <a:ext uri="{0D108BD9-81ED-4DB2-BD59-A6C34878D82A}">
                    <a16:rowId xmlns:a16="http://schemas.microsoft.com/office/drawing/2014/main" val="10000"/>
                  </a:ext>
                </a:extLst>
              </a:tr>
              <a:tr h="391971">
                <a:tc>
                  <a:txBody>
                    <a:bodyPr/>
                    <a:lstStyle/>
                    <a:p>
                      <a:pPr algn="l" fontAlgn="b"/>
                      <a:r>
                        <a:rPr lang="en-US" sz="1300" b="1" i="0" u="none" strike="noStrike" dirty="0">
                          <a:solidFill>
                            <a:srgbClr val="000000"/>
                          </a:solidFill>
                          <a:effectLst/>
                          <a:latin typeface="+mj-lt"/>
                        </a:rPr>
                        <a:t>Retransplant</a:t>
                      </a:r>
                    </a:p>
                  </a:txBody>
                  <a:tcPr marL="45720" marR="6350" marT="635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noFill/>
                  </a:tcPr>
                </a:tc>
                <a:tc>
                  <a:txBody>
                    <a:bodyPr/>
                    <a:lstStyle/>
                    <a:p>
                      <a:pPr algn="ctr" fontAlgn="b"/>
                      <a:r>
                        <a:rPr lang="en-US" sz="1300" b="1" i="0" u="none" strike="noStrike" dirty="0">
                          <a:solidFill>
                            <a:srgbClr val="000000"/>
                          </a:solidFill>
                          <a:effectLst/>
                          <a:latin typeface="+mj-lt"/>
                        </a:rPr>
                        <a:t> </a:t>
                      </a:r>
                      <a:r>
                        <a:rPr lang="en-US" sz="1300" b="1" i="0" u="none" strike="noStrike" dirty="0" smtClean="0">
                          <a:solidFill>
                            <a:srgbClr val="000000"/>
                          </a:solidFill>
                          <a:effectLst/>
                          <a:latin typeface="+mj-lt"/>
                        </a:rPr>
                        <a:t>0%</a:t>
                      </a:r>
                      <a:endParaRPr lang="en-US" sz="1300" b="1" i="0" u="none" strike="noStrike" dirty="0">
                        <a:solidFill>
                          <a:srgbClr val="000000"/>
                        </a:solidFill>
                        <a:effectLst/>
                        <a:latin typeface="+mj-lt"/>
                      </a:endParaRPr>
                    </a:p>
                  </a:txBody>
                  <a:tcPr marL="9525" marR="9525" marT="9525"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noFill/>
                  </a:tcPr>
                </a:tc>
                <a:tc>
                  <a:txBody>
                    <a:bodyPr/>
                    <a:lstStyle/>
                    <a:p>
                      <a:pPr algn="ctr" fontAlgn="b"/>
                      <a:r>
                        <a:rPr lang="en-US" sz="1300" b="1" i="0" u="none" strike="noStrike" dirty="0">
                          <a:solidFill>
                            <a:srgbClr val="000000"/>
                          </a:solidFill>
                          <a:effectLst/>
                          <a:latin typeface="+mj-lt"/>
                        </a:rPr>
                        <a:t>0.9%</a:t>
                      </a:r>
                    </a:p>
                  </a:txBody>
                  <a:tcPr marL="9525" marR="9525" marT="9525"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noFill/>
                  </a:tcPr>
                </a:tc>
                <a:tc>
                  <a:txBody>
                    <a:bodyPr/>
                    <a:lstStyle/>
                    <a:p>
                      <a:pPr algn="ctr" fontAlgn="b"/>
                      <a:r>
                        <a:rPr lang="en-US" sz="1300" b="1" i="0" u="none" strike="noStrike" dirty="0" smtClean="0">
                          <a:solidFill>
                            <a:srgbClr val="000000"/>
                          </a:solidFill>
                          <a:effectLst/>
                          <a:latin typeface="+mj-lt"/>
                        </a:rPr>
                        <a:t>0.9999</a:t>
                      </a:r>
                      <a:endParaRPr lang="en-US" sz="1300" b="1" i="0" u="none" strike="noStrike" dirty="0">
                        <a:solidFill>
                          <a:srgbClr val="000000"/>
                        </a:solidFill>
                        <a:effectLst/>
                        <a:latin typeface="+mj-lt"/>
                      </a:endParaRPr>
                    </a:p>
                  </a:txBody>
                  <a:tcPr marL="45720" marR="6350" marT="635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noFill/>
                  </a:tcPr>
                </a:tc>
                <a:extLst>
                  <a:ext uri="{0D108BD9-81ED-4DB2-BD59-A6C34878D82A}">
                    <a16:rowId xmlns:a16="http://schemas.microsoft.com/office/drawing/2014/main" val="10001"/>
                  </a:ext>
                </a:extLst>
              </a:tr>
              <a:tr h="391971">
                <a:tc>
                  <a:txBody>
                    <a:bodyPr/>
                    <a:lstStyle/>
                    <a:p>
                      <a:pPr algn="l" fontAlgn="b"/>
                      <a:r>
                        <a:rPr lang="en-US" sz="1300" b="1" i="0" u="none" strike="noStrike" dirty="0">
                          <a:solidFill>
                            <a:srgbClr val="000000"/>
                          </a:solidFill>
                          <a:effectLst/>
                          <a:latin typeface="+mj-lt"/>
                        </a:rPr>
                        <a:t>Location</a:t>
                      </a:r>
                    </a:p>
                  </a:txBody>
                  <a:tcPr marL="45720" marR="6350" marT="635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noFill/>
                  </a:tcPr>
                </a:tc>
                <a:tc>
                  <a:txBody>
                    <a:bodyPr/>
                    <a:lstStyle/>
                    <a:p>
                      <a:pPr algn="ctr" fontAlgn="b"/>
                      <a:r>
                        <a:rPr lang="en-US" sz="1300" b="1" i="0" u="none" strike="noStrike" dirty="0">
                          <a:solidFill>
                            <a:srgbClr val="000000"/>
                          </a:solidFill>
                          <a:effectLst/>
                          <a:latin typeface="+mj-lt"/>
                        </a:rPr>
                        <a:t> </a:t>
                      </a:r>
                    </a:p>
                  </a:txBody>
                  <a:tcPr marL="9525" marR="9525" marT="9525"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noFill/>
                  </a:tcPr>
                </a:tc>
                <a:tc>
                  <a:txBody>
                    <a:bodyPr/>
                    <a:lstStyle/>
                    <a:p>
                      <a:pPr algn="ctr" fontAlgn="b"/>
                      <a:r>
                        <a:rPr lang="en-US" sz="1300" b="1" i="0" u="none" strike="noStrike" dirty="0">
                          <a:solidFill>
                            <a:srgbClr val="000000"/>
                          </a:solidFill>
                          <a:effectLst/>
                          <a:latin typeface="+mj-lt"/>
                        </a:rPr>
                        <a:t> </a:t>
                      </a:r>
                    </a:p>
                  </a:txBody>
                  <a:tcPr marL="9525" marR="9525" marT="9525"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noFill/>
                  </a:tcPr>
                </a:tc>
                <a:tc>
                  <a:txBody>
                    <a:bodyPr/>
                    <a:lstStyle/>
                    <a:p>
                      <a:pPr algn="ctr" fontAlgn="b"/>
                      <a:r>
                        <a:rPr lang="en-US" sz="1300" b="1" i="0" u="none" strike="noStrike" dirty="0">
                          <a:solidFill>
                            <a:srgbClr val="000000"/>
                          </a:solidFill>
                          <a:effectLst/>
                          <a:latin typeface="+mj-lt"/>
                        </a:rPr>
                        <a:t> </a:t>
                      </a:r>
                    </a:p>
                  </a:txBody>
                  <a:tcPr marL="45720" marR="6350" marT="635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noFill/>
                  </a:tcPr>
                </a:tc>
                <a:extLst>
                  <a:ext uri="{0D108BD9-81ED-4DB2-BD59-A6C34878D82A}">
                    <a16:rowId xmlns:a16="http://schemas.microsoft.com/office/drawing/2014/main" val="10002"/>
                  </a:ext>
                </a:extLst>
              </a:tr>
              <a:tr h="399677">
                <a:tc>
                  <a:txBody>
                    <a:bodyPr/>
                    <a:lstStyle/>
                    <a:p>
                      <a:pPr algn="l" fontAlgn="b"/>
                      <a:r>
                        <a:rPr lang="en-US" sz="1300" b="1" i="0" u="none" strike="noStrike" dirty="0">
                          <a:solidFill>
                            <a:srgbClr val="000000"/>
                          </a:solidFill>
                          <a:effectLst/>
                          <a:latin typeface="+mj-lt"/>
                        </a:rPr>
                        <a:t>Europe</a:t>
                      </a:r>
                    </a:p>
                  </a:txBody>
                  <a:tcPr marL="457200" marR="6350" marT="635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noFill/>
                  </a:tcPr>
                </a:tc>
                <a:tc>
                  <a:txBody>
                    <a:bodyPr/>
                    <a:lstStyle/>
                    <a:p>
                      <a:pPr algn="ctr" fontAlgn="b"/>
                      <a:r>
                        <a:rPr lang="en-US" sz="1300" b="1" i="0" u="none" strike="noStrike" dirty="0">
                          <a:solidFill>
                            <a:srgbClr val="000000"/>
                          </a:solidFill>
                          <a:effectLst/>
                          <a:latin typeface="+mj-lt"/>
                        </a:rPr>
                        <a:t>48.7%</a:t>
                      </a:r>
                    </a:p>
                  </a:txBody>
                  <a:tcPr marL="9525" marR="9525" marT="9525"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noFill/>
                  </a:tcPr>
                </a:tc>
                <a:tc>
                  <a:txBody>
                    <a:bodyPr/>
                    <a:lstStyle/>
                    <a:p>
                      <a:pPr algn="ctr" fontAlgn="b"/>
                      <a:r>
                        <a:rPr lang="en-US" sz="1300" b="1" i="0" u="none" strike="noStrike" dirty="0">
                          <a:solidFill>
                            <a:srgbClr val="000000"/>
                          </a:solidFill>
                          <a:effectLst/>
                          <a:latin typeface="+mj-lt"/>
                        </a:rPr>
                        <a:t>59.6%</a:t>
                      </a:r>
                    </a:p>
                  </a:txBody>
                  <a:tcPr marL="9525" marR="9525" marT="9525"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noFill/>
                  </a:tcPr>
                </a:tc>
                <a:tc rowSpan="3">
                  <a:txBody>
                    <a:bodyPr/>
                    <a:lstStyle/>
                    <a:p>
                      <a:pPr algn="ctr" fontAlgn="b"/>
                      <a:r>
                        <a:rPr lang="en-US" sz="1300" b="1" i="0" u="none" strike="noStrike" dirty="0" smtClean="0">
                          <a:solidFill>
                            <a:srgbClr val="000000"/>
                          </a:solidFill>
                          <a:effectLst/>
                          <a:latin typeface="+mj-lt"/>
                        </a:rPr>
                        <a:t>0.1243</a:t>
                      </a:r>
                      <a:endParaRPr lang="en-US" sz="1300" b="1" i="0" u="none" strike="noStrike" dirty="0">
                        <a:solidFill>
                          <a:srgbClr val="000000"/>
                        </a:solidFill>
                        <a:effectLst/>
                        <a:latin typeface="+mj-lt"/>
                      </a:endParaRPr>
                    </a:p>
                  </a:txBody>
                  <a:tcPr marL="45720" marR="6350" marT="635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noFill/>
                  </a:tcPr>
                </a:tc>
                <a:extLst>
                  <a:ext uri="{0D108BD9-81ED-4DB2-BD59-A6C34878D82A}">
                    <a16:rowId xmlns:a16="http://schemas.microsoft.com/office/drawing/2014/main" val="10003"/>
                  </a:ext>
                </a:extLst>
              </a:tr>
              <a:tr h="404202">
                <a:tc>
                  <a:txBody>
                    <a:bodyPr/>
                    <a:lstStyle/>
                    <a:p>
                      <a:pPr algn="l" fontAlgn="b"/>
                      <a:r>
                        <a:rPr lang="en-US" sz="1300" b="1" i="0" u="none" strike="noStrike" dirty="0">
                          <a:solidFill>
                            <a:srgbClr val="000000"/>
                          </a:solidFill>
                          <a:effectLst/>
                          <a:latin typeface="+mj-lt"/>
                        </a:rPr>
                        <a:t>North America</a:t>
                      </a:r>
                    </a:p>
                  </a:txBody>
                  <a:tcPr marL="457200" marR="6350" marT="635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noFill/>
                  </a:tcPr>
                </a:tc>
                <a:tc>
                  <a:txBody>
                    <a:bodyPr/>
                    <a:lstStyle/>
                    <a:p>
                      <a:pPr algn="ctr" fontAlgn="b"/>
                      <a:r>
                        <a:rPr lang="en-US" sz="1300" b="1" i="0" u="none" strike="noStrike" dirty="0">
                          <a:solidFill>
                            <a:srgbClr val="000000"/>
                          </a:solidFill>
                          <a:effectLst/>
                          <a:latin typeface="+mj-lt"/>
                        </a:rPr>
                        <a:t>35.9%</a:t>
                      </a:r>
                    </a:p>
                  </a:txBody>
                  <a:tcPr marL="9525" marR="9525" marT="9525"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noFill/>
                  </a:tcPr>
                </a:tc>
                <a:tc>
                  <a:txBody>
                    <a:bodyPr/>
                    <a:lstStyle/>
                    <a:p>
                      <a:pPr algn="ctr" fontAlgn="b"/>
                      <a:r>
                        <a:rPr lang="en-US" sz="1300" b="1" i="0" u="none" strike="noStrike" dirty="0">
                          <a:solidFill>
                            <a:srgbClr val="000000"/>
                          </a:solidFill>
                          <a:effectLst/>
                          <a:latin typeface="+mj-lt"/>
                        </a:rPr>
                        <a:t>33.0%</a:t>
                      </a:r>
                    </a:p>
                  </a:txBody>
                  <a:tcPr marL="9525" marR="9525" marT="9525"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noFill/>
                  </a:tcPr>
                </a:tc>
                <a:tc vMerge="1">
                  <a:txBody>
                    <a:bodyPr/>
                    <a:lstStyle/>
                    <a:p>
                      <a:pPr algn="ctr" fontAlgn="b"/>
                      <a:endParaRPr lang="en-US" sz="1300" b="1" i="0" u="none" strike="noStrike" dirty="0">
                        <a:solidFill>
                          <a:srgbClr val="000000"/>
                        </a:solidFill>
                        <a:effectLst/>
                        <a:latin typeface="+mj-lt"/>
                      </a:endParaRPr>
                    </a:p>
                  </a:txBody>
                  <a:tcPr marL="45720" marR="6350" marT="635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noFill/>
                  </a:tcPr>
                </a:tc>
                <a:extLst>
                  <a:ext uri="{0D108BD9-81ED-4DB2-BD59-A6C34878D82A}">
                    <a16:rowId xmlns:a16="http://schemas.microsoft.com/office/drawing/2014/main" val="10004"/>
                  </a:ext>
                </a:extLst>
              </a:tr>
              <a:tr h="405915">
                <a:tc>
                  <a:txBody>
                    <a:bodyPr/>
                    <a:lstStyle/>
                    <a:p>
                      <a:pPr algn="l" fontAlgn="b"/>
                      <a:r>
                        <a:rPr lang="en-US" sz="1300" b="1" i="0" u="none" strike="noStrike" dirty="0">
                          <a:solidFill>
                            <a:srgbClr val="000000"/>
                          </a:solidFill>
                          <a:effectLst/>
                          <a:latin typeface="+mj-lt"/>
                        </a:rPr>
                        <a:t>Others</a:t>
                      </a:r>
                    </a:p>
                  </a:txBody>
                  <a:tcPr marL="457200" marR="6350" marT="635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noFill/>
                  </a:tcPr>
                </a:tc>
                <a:tc>
                  <a:txBody>
                    <a:bodyPr/>
                    <a:lstStyle/>
                    <a:p>
                      <a:pPr algn="ctr" fontAlgn="b"/>
                      <a:r>
                        <a:rPr lang="en-US" sz="1300" b="1" i="0" u="none" strike="noStrike" dirty="0">
                          <a:solidFill>
                            <a:srgbClr val="000000"/>
                          </a:solidFill>
                          <a:effectLst/>
                          <a:latin typeface="+mj-lt"/>
                        </a:rPr>
                        <a:t>15.4%</a:t>
                      </a:r>
                    </a:p>
                  </a:txBody>
                  <a:tcPr marL="9525" marR="9525" marT="9525"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noFill/>
                  </a:tcPr>
                </a:tc>
                <a:tc>
                  <a:txBody>
                    <a:bodyPr/>
                    <a:lstStyle/>
                    <a:p>
                      <a:pPr algn="ctr" fontAlgn="b"/>
                      <a:r>
                        <a:rPr lang="en-US" sz="1300" b="1" i="0" u="none" strike="noStrike" dirty="0">
                          <a:solidFill>
                            <a:srgbClr val="000000"/>
                          </a:solidFill>
                          <a:effectLst/>
                          <a:latin typeface="+mj-lt"/>
                        </a:rPr>
                        <a:t>7.3%</a:t>
                      </a:r>
                    </a:p>
                  </a:txBody>
                  <a:tcPr marL="9525" marR="9525" marT="9525"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noFill/>
                  </a:tcPr>
                </a:tc>
                <a:tc vMerge="1">
                  <a:txBody>
                    <a:bodyPr/>
                    <a:lstStyle/>
                    <a:p>
                      <a:pPr algn="ctr" fontAlgn="b"/>
                      <a:endParaRPr lang="en-US" sz="1300" b="1" i="0" u="none" strike="noStrike" dirty="0">
                        <a:solidFill>
                          <a:srgbClr val="000000"/>
                        </a:solidFill>
                        <a:effectLst/>
                        <a:latin typeface="+mj-lt"/>
                      </a:endParaRPr>
                    </a:p>
                  </a:txBody>
                  <a:tcPr marL="45720" marR="6350" marT="635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noFill/>
                  </a:tcPr>
                </a:tc>
                <a:extLst>
                  <a:ext uri="{0D108BD9-81ED-4DB2-BD59-A6C34878D82A}">
                    <a16:rowId xmlns:a16="http://schemas.microsoft.com/office/drawing/2014/main" val="10005"/>
                  </a:ext>
                </a:extLst>
              </a:tr>
              <a:tr h="405915">
                <a:tc>
                  <a:txBody>
                    <a:bodyPr/>
                    <a:lstStyle/>
                    <a:p>
                      <a:pPr algn="l" fontAlgn="b"/>
                      <a:r>
                        <a:rPr lang="en-US" sz="1300" b="1" i="0" u="none" strike="noStrike" dirty="0">
                          <a:solidFill>
                            <a:srgbClr val="000000"/>
                          </a:solidFill>
                          <a:effectLst/>
                          <a:latin typeface="+mj-lt"/>
                        </a:rPr>
                        <a:t>Recipient hypertension</a:t>
                      </a:r>
                    </a:p>
                  </a:txBody>
                  <a:tcPr marL="45720" marR="6350" marT="635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noFill/>
                  </a:tcPr>
                </a:tc>
                <a:tc>
                  <a:txBody>
                    <a:bodyPr/>
                    <a:lstStyle/>
                    <a:p>
                      <a:pPr algn="ctr" fontAlgn="b"/>
                      <a:r>
                        <a:rPr lang="en-US" sz="1300" b="1" i="0" u="none" strike="noStrike" dirty="0">
                          <a:solidFill>
                            <a:srgbClr val="000000"/>
                          </a:solidFill>
                          <a:effectLst/>
                          <a:latin typeface="+mj-lt"/>
                        </a:rPr>
                        <a:t>5.9%</a:t>
                      </a:r>
                    </a:p>
                  </a:txBody>
                  <a:tcPr marL="9525" marR="9525" marT="9525"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noFill/>
                  </a:tcPr>
                </a:tc>
                <a:tc>
                  <a:txBody>
                    <a:bodyPr/>
                    <a:lstStyle/>
                    <a:p>
                      <a:pPr algn="ctr" fontAlgn="b"/>
                      <a:r>
                        <a:rPr lang="en-US" sz="1300" b="1" i="0" u="none" strike="noStrike" dirty="0">
                          <a:solidFill>
                            <a:srgbClr val="000000"/>
                          </a:solidFill>
                          <a:effectLst/>
                          <a:latin typeface="+mj-lt"/>
                        </a:rPr>
                        <a:t>18.5%</a:t>
                      </a:r>
                    </a:p>
                  </a:txBody>
                  <a:tcPr marL="9525" marR="9525" marT="9525"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noFill/>
                  </a:tcPr>
                </a:tc>
                <a:tc>
                  <a:txBody>
                    <a:bodyPr/>
                    <a:lstStyle/>
                    <a:p>
                      <a:pPr algn="ctr" fontAlgn="b"/>
                      <a:r>
                        <a:rPr lang="en-US" sz="1300" b="1" i="0" u="none" strike="noStrike" dirty="0">
                          <a:solidFill>
                            <a:srgbClr val="000000"/>
                          </a:solidFill>
                          <a:effectLst/>
                          <a:latin typeface="+mj-lt"/>
                        </a:rPr>
                        <a:t>0.3361</a:t>
                      </a:r>
                    </a:p>
                  </a:txBody>
                  <a:tcPr marL="9525" marR="9525" marT="9525"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noFill/>
                  </a:tcPr>
                </a:tc>
                <a:extLst>
                  <a:ext uri="{0D108BD9-81ED-4DB2-BD59-A6C34878D82A}">
                    <a16:rowId xmlns:a16="http://schemas.microsoft.com/office/drawing/2014/main" val="4291365490"/>
                  </a:ext>
                </a:extLst>
              </a:tr>
              <a:tr h="405915">
                <a:tc>
                  <a:txBody>
                    <a:bodyPr/>
                    <a:lstStyle/>
                    <a:p>
                      <a:pPr algn="l" fontAlgn="b"/>
                      <a:r>
                        <a:rPr lang="en-US" sz="1300" b="1" i="0" u="none" strike="noStrike" dirty="0">
                          <a:solidFill>
                            <a:srgbClr val="000000"/>
                          </a:solidFill>
                          <a:effectLst/>
                          <a:latin typeface="+mj-lt"/>
                        </a:rPr>
                        <a:t>Donor hypertension</a:t>
                      </a:r>
                    </a:p>
                  </a:txBody>
                  <a:tcPr marL="45720" marR="6350" marT="635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noFill/>
                  </a:tcPr>
                </a:tc>
                <a:tc>
                  <a:txBody>
                    <a:bodyPr/>
                    <a:lstStyle/>
                    <a:p>
                      <a:pPr algn="ctr" fontAlgn="b"/>
                      <a:r>
                        <a:rPr lang="en-US" sz="1300" b="1" i="0" u="none" strike="noStrike" dirty="0">
                          <a:solidFill>
                            <a:srgbClr val="000000"/>
                          </a:solidFill>
                          <a:effectLst/>
                          <a:latin typeface="+mj-lt"/>
                        </a:rPr>
                        <a:t>23.1%</a:t>
                      </a:r>
                    </a:p>
                  </a:txBody>
                  <a:tcPr marL="9525" marR="9525" marT="9525"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noFill/>
                  </a:tcPr>
                </a:tc>
                <a:tc>
                  <a:txBody>
                    <a:bodyPr/>
                    <a:lstStyle/>
                    <a:p>
                      <a:pPr algn="ctr" fontAlgn="b"/>
                      <a:r>
                        <a:rPr lang="en-US" sz="1300" b="1" i="0" u="none" strike="noStrike" dirty="0">
                          <a:solidFill>
                            <a:srgbClr val="000000"/>
                          </a:solidFill>
                          <a:effectLst/>
                          <a:latin typeface="+mj-lt"/>
                        </a:rPr>
                        <a:t>11.3%</a:t>
                      </a:r>
                    </a:p>
                  </a:txBody>
                  <a:tcPr marL="9525" marR="9525" marT="9525"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noFill/>
                  </a:tcPr>
                </a:tc>
                <a:tc>
                  <a:txBody>
                    <a:bodyPr/>
                    <a:lstStyle/>
                    <a:p>
                      <a:pPr algn="ctr" fontAlgn="b"/>
                      <a:r>
                        <a:rPr lang="en-US" sz="1300" b="1" i="0" u="none" strike="noStrike" dirty="0" smtClean="0">
                          <a:solidFill>
                            <a:srgbClr val="000000"/>
                          </a:solidFill>
                          <a:effectLst/>
                          <a:latin typeface="+mj-lt"/>
                        </a:rPr>
                        <a:t>0.1810</a:t>
                      </a:r>
                      <a:endParaRPr lang="en-US" sz="1300" b="1" i="0" u="none" strike="noStrike" dirty="0">
                        <a:solidFill>
                          <a:srgbClr val="000000"/>
                        </a:solidFill>
                        <a:effectLst/>
                        <a:latin typeface="+mj-lt"/>
                      </a:endParaRPr>
                    </a:p>
                  </a:txBody>
                  <a:tcPr marL="9525" marR="9525" marT="9525"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noFill/>
                  </a:tcPr>
                </a:tc>
                <a:extLst>
                  <a:ext uri="{0D108BD9-81ED-4DB2-BD59-A6C34878D82A}">
                    <a16:rowId xmlns:a16="http://schemas.microsoft.com/office/drawing/2014/main" val="2486939374"/>
                  </a:ext>
                </a:extLst>
              </a:tr>
              <a:tr h="405915">
                <a:tc>
                  <a:txBody>
                    <a:bodyPr/>
                    <a:lstStyle/>
                    <a:p>
                      <a:pPr algn="l" fontAlgn="b"/>
                      <a:r>
                        <a:rPr lang="en-US" sz="1300" b="1" i="0" u="none" strike="noStrike" dirty="0">
                          <a:solidFill>
                            <a:srgbClr val="000000"/>
                          </a:solidFill>
                          <a:effectLst/>
                          <a:latin typeface="+mj-lt"/>
                        </a:rPr>
                        <a:t>Recipient diabetes mellitus</a:t>
                      </a:r>
                    </a:p>
                  </a:txBody>
                  <a:tcPr marL="45720" marR="6350" marT="635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noFill/>
                  </a:tcPr>
                </a:tc>
                <a:tc>
                  <a:txBody>
                    <a:bodyPr/>
                    <a:lstStyle/>
                    <a:p>
                      <a:pPr algn="ctr" fontAlgn="b"/>
                      <a:r>
                        <a:rPr lang="en-US" sz="1300" b="1" i="0" u="none" strike="noStrike" dirty="0">
                          <a:solidFill>
                            <a:srgbClr val="000000"/>
                          </a:solidFill>
                          <a:effectLst/>
                          <a:latin typeface="+mj-lt"/>
                        </a:rPr>
                        <a:t>35.0%</a:t>
                      </a:r>
                    </a:p>
                  </a:txBody>
                  <a:tcPr marL="9525" marR="9525" marT="9525"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noFill/>
                  </a:tcPr>
                </a:tc>
                <a:tc>
                  <a:txBody>
                    <a:bodyPr/>
                    <a:lstStyle/>
                    <a:p>
                      <a:pPr algn="ctr" fontAlgn="b"/>
                      <a:r>
                        <a:rPr lang="en-US" sz="1300" b="1" i="0" u="none" strike="noStrike" dirty="0">
                          <a:solidFill>
                            <a:srgbClr val="000000"/>
                          </a:solidFill>
                          <a:effectLst/>
                          <a:latin typeface="+mj-lt"/>
                        </a:rPr>
                        <a:t>10.2%</a:t>
                      </a:r>
                    </a:p>
                  </a:txBody>
                  <a:tcPr marL="9525" marR="9525" marT="9525"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noFill/>
                  </a:tcPr>
                </a:tc>
                <a:tc>
                  <a:txBody>
                    <a:bodyPr/>
                    <a:lstStyle/>
                    <a:p>
                      <a:pPr algn="ctr" fontAlgn="b"/>
                      <a:r>
                        <a:rPr lang="en-US" sz="1300" b="1" i="0" u="none" strike="noStrike" dirty="0">
                          <a:solidFill>
                            <a:srgbClr val="000000"/>
                          </a:solidFill>
                          <a:effectLst/>
                          <a:latin typeface="+mj-lt"/>
                        </a:rPr>
                        <a:t>0.0032</a:t>
                      </a:r>
                    </a:p>
                  </a:txBody>
                  <a:tcPr marL="9525" marR="9525" marT="9525"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noFill/>
                  </a:tcPr>
                </a:tc>
                <a:extLst>
                  <a:ext uri="{0D108BD9-81ED-4DB2-BD59-A6C34878D82A}">
                    <a16:rowId xmlns:a16="http://schemas.microsoft.com/office/drawing/2014/main" val="3630569530"/>
                  </a:ext>
                </a:extLst>
              </a:tr>
              <a:tr h="405915">
                <a:tc>
                  <a:txBody>
                    <a:bodyPr/>
                    <a:lstStyle/>
                    <a:p>
                      <a:pPr algn="l" fontAlgn="b"/>
                      <a:r>
                        <a:rPr lang="en-US" sz="1300" b="1" i="0" u="none" strike="noStrike" dirty="0">
                          <a:solidFill>
                            <a:srgbClr val="000000"/>
                          </a:solidFill>
                          <a:effectLst/>
                          <a:latin typeface="+mj-lt"/>
                        </a:rPr>
                        <a:t>Donor diabetes mellitus</a:t>
                      </a:r>
                    </a:p>
                  </a:txBody>
                  <a:tcPr marL="45720" marR="6350" marT="635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noFill/>
                  </a:tcPr>
                </a:tc>
                <a:tc>
                  <a:txBody>
                    <a:bodyPr/>
                    <a:lstStyle/>
                    <a:p>
                      <a:pPr algn="ctr" fontAlgn="b"/>
                      <a:r>
                        <a:rPr lang="en-US" sz="1300" b="1" i="0" u="none" strike="noStrike" dirty="0">
                          <a:solidFill>
                            <a:srgbClr val="000000"/>
                          </a:solidFill>
                          <a:effectLst/>
                          <a:latin typeface="+mj-lt"/>
                        </a:rPr>
                        <a:t> </a:t>
                      </a:r>
                      <a:r>
                        <a:rPr lang="en-US" sz="1300" b="1" i="0" u="none" strike="noStrike" dirty="0" smtClean="0">
                          <a:solidFill>
                            <a:srgbClr val="000000"/>
                          </a:solidFill>
                          <a:effectLst/>
                          <a:latin typeface="+mj-lt"/>
                        </a:rPr>
                        <a:t>0%</a:t>
                      </a:r>
                      <a:endParaRPr lang="en-US" sz="1300" b="1" i="0" u="none" strike="noStrike" dirty="0">
                        <a:solidFill>
                          <a:srgbClr val="000000"/>
                        </a:solidFill>
                        <a:effectLst/>
                        <a:latin typeface="+mj-lt"/>
                      </a:endParaRPr>
                    </a:p>
                  </a:txBody>
                  <a:tcPr marL="9525" marR="9525" marT="9525"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noFill/>
                  </a:tcPr>
                </a:tc>
                <a:tc>
                  <a:txBody>
                    <a:bodyPr/>
                    <a:lstStyle/>
                    <a:p>
                      <a:pPr algn="ctr" fontAlgn="b"/>
                      <a:r>
                        <a:rPr lang="en-US" sz="1300" b="1" i="0" u="none" strike="noStrike" dirty="0">
                          <a:solidFill>
                            <a:srgbClr val="000000"/>
                          </a:solidFill>
                          <a:effectLst/>
                          <a:latin typeface="+mj-lt"/>
                        </a:rPr>
                        <a:t>3.1%</a:t>
                      </a:r>
                    </a:p>
                  </a:txBody>
                  <a:tcPr marL="9525" marR="9525" marT="9525"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noFill/>
                  </a:tcPr>
                </a:tc>
                <a:tc>
                  <a:txBody>
                    <a:bodyPr/>
                    <a:lstStyle/>
                    <a:p>
                      <a:pPr algn="ctr" fontAlgn="b"/>
                      <a:r>
                        <a:rPr lang="en-US" sz="1300" b="1" i="0" u="none" strike="noStrike" dirty="0">
                          <a:solidFill>
                            <a:srgbClr val="000000"/>
                          </a:solidFill>
                          <a:effectLst/>
                          <a:latin typeface="+mj-lt"/>
                        </a:rPr>
                        <a:t>0.9999</a:t>
                      </a:r>
                    </a:p>
                  </a:txBody>
                  <a:tcPr marL="9525" marR="9525" marT="9525"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noFill/>
                  </a:tcPr>
                </a:tc>
                <a:extLst>
                  <a:ext uri="{0D108BD9-81ED-4DB2-BD59-A6C34878D82A}">
                    <a16:rowId xmlns:a16="http://schemas.microsoft.com/office/drawing/2014/main" val="798597923"/>
                  </a:ext>
                </a:extLst>
              </a:tr>
            </a:tbl>
          </a:graphicData>
        </a:graphic>
      </p:graphicFrame>
      <p:grpSp>
        <p:nvGrpSpPr>
          <p:cNvPr id="13" name="Group 12"/>
          <p:cNvGrpSpPr/>
          <p:nvPr/>
        </p:nvGrpSpPr>
        <p:grpSpPr>
          <a:xfrm>
            <a:off x="2" y="6146791"/>
            <a:ext cx="4715932" cy="711204"/>
            <a:chOff x="2" y="6146791"/>
            <a:chExt cx="4715932" cy="711204"/>
          </a:xfrm>
        </p:grpSpPr>
        <p:grpSp>
          <p:nvGrpSpPr>
            <p:cNvPr id="17" name="Group 16"/>
            <p:cNvGrpSpPr/>
            <p:nvPr/>
          </p:nvGrpSpPr>
          <p:grpSpPr>
            <a:xfrm>
              <a:off x="2" y="6146791"/>
              <a:ext cx="4715932" cy="711204"/>
              <a:chOff x="1" y="6067773"/>
              <a:chExt cx="4952999" cy="790227"/>
            </a:xfrm>
          </p:grpSpPr>
          <p:pic>
            <p:nvPicPr>
              <p:cNvPr id="20" name="Picture 19"/>
              <p:cNvPicPr>
                <a:picLocks noChangeAspect="1"/>
              </p:cNvPicPr>
              <p:nvPr/>
            </p:nvPicPr>
            <p:blipFill>
              <a:blip r:embed="rId3" cstate="print"/>
              <a:stretch>
                <a:fillRect/>
              </a:stretch>
            </p:blipFill>
            <p:spPr>
              <a:xfrm>
                <a:off x="1" y="6172200"/>
                <a:ext cx="4952999" cy="685800"/>
              </a:xfrm>
              <a:prstGeom prst="rect">
                <a:avLst/>
              </a:prstGeom>
              <a:ln>
                <a:solidFill>
                  <a:schemeClr val="bg2"/>
                </a:solidFill>
              </a:ln>
            </p:spPr>
          </p:pic>
          <p:sp>
            <p:nvSpPr>
              <p:cNvPr id="21" name="logo_year"/>
              <p:cNvSpPr txBox="1"/>
              <p:nvPr/>
            </p:nvSpPr>
            <p:spPr>
              <a:xfrm>
                <a:off x="2971800" y="6067773"/>
                <a:ext cx="1885813" cy="461665"/>
              </a:xfrm>
              <a:prstGeom prst="rect">
                <a:avLst/>
              </a:prstGeom>
              <a:noFill/>
              <a:ln>
                <a:noFill/>
              </a:ln>
            </p:spPr>
            <p:txBody>
              <a:bodyPr wrap="square" rtlCol="0">
                <a:spAutoFit/>
              </a:bodyPr>
              <a:lstStyle/>
              <a:p>
                <a:pPr algn="ctr"/>
                <a:r>
                  <a:rPr lang="en-US" sz="2100" b="1" dirty="0" smtClean="0">
                    <a:solidFill>
                      <a:schemeClr val="bg1"/>
                    </a:solidFill>
                    <a:latin typeface="Arial"/>
                    <a:cs typeface="Arial"/>
                  </a:rPr>
                  <a:t>2018</a:t>
                </a:r>
                <a:endParaRPr lang="en-US" sz="2100" b="1" dirty="0">
                  <a:solidFill>
                    <a:schemeClr val="bg1"/>
                  </a:solidFill>
                  <a:latin typeface="Arial"/>
                  <a:cs typeface="Arial"/>
                </a:endParaRPr>
              </a:p>
            </p:txBody>
          </p:sp>
        </p:grpSp>
        <p:sp>
          <p:nvSpPr>
            <p:cNvPr id="19" name="logo_citation"/>
            <p:cNvSpPr txBox="1"/>
            <p:nvPr/>
          </p:nvSpPr>
          <p:spPr>
            <a:xfrm>
              <a:off x="2766436" y="6605562"/>
              <a:ext cx="1938528" cy="230832"/>
            </a:xfrm>
            <a:prstGeom prst="rect">
              <a:avLst/>
            </a:prstGeom>
            <a:noFill/>
            <a:ln>
              <a:solidFill>
                <a:srgbClr val="FFFFFF"/>
              </a:solidFill>
            </a:ln>
          </p:spPr>
          <p:txBody>
            <a:bodyPr wrap="square" lIns="27432" tIns="45720" rIns="0" rtlCol="0" anchor="ctr" anchorCtr="0">
              <a:spAutoFit/>
            </a:bodyPr>
            <a:lstStyle/>
            <a:p>
              <a:r>
                <a:rPr lang="en-US" sz="900" b="1" dirty="0" smtClean="0">
                  <a:solidFill>
                    <a:schemeClr val="bg1"/>
                  </a:solidFill>
                  <a:latin typeface="Arial"/>
                  <a:cs typeface="Arial"/>
                </a:rPr>
                <a:t>JHLT. 2018 Oct; 37(10): 1155-1206</a:t>
              </a:r>
              <a:endParaRPr lang="en-US" sz="900" b="1" dirty="0">
                <a:solidFill>
                  <a:schemeClr val="bg1"/>
                </a:solidFill>
                <a:latin typeface="Arial"/>
                <a:cs typeface="Arial"/>
              </a:endParaRPr>
            </a:p>
          </p:txBody>
        </p:sp>
      </p:grpSp>
      <p:sp>
        <p:nvSpPr>
          <p:cNvPr id="12" name="title_cohort"/>
          <p:cNvSpPr txBox="1"/>
          <p:nvPr/>
        </p:nvSpPr>
        <p:spPr>
          <a:xfrm>
            <a:off x="2209800" y="1040667"/>
            <a:ext cx="5562600" cy="384721"/>
          </a:xfrm>
          <a:prstGeom prst="rect">
            <a:avLst/>
          </a:prstGeom>
          <a:noFill/>
        </p:spPr>
        <p:txBody>
          <a:bodyPr wrap="square" rtlCol="0">
            <a:spAutoFit/>
          </a:bodyPr>
          <a:lstStyle/>
          <a:p>
            <a:r>
              <a:rPr lang="en-US" sz="1900" b="1" kern="0" dirty="0" smtClean="0">
                <a:solidFill>
                  <a:srgbClr val="002060"/>
                </a:solidFill>
              </a:rPr>
              <a:t>(Transplants: January 1995 – June 2017)</a:t>
            </a:r>
            <a:endParaRPr lang="en-US" sz="1900" b="1" kern="0" dirty="0">
              <a:solidFill>
                <a:srgbClr val="002060"/>
              </a:solidFill>
            </a:endParaRPr>
          </a:p>
        </p:txBody>
      </p:sp>
    </p:spTree>
    <p:extLst>
      <p:ext uri="{BB962C8B-B14F-4D97-AF65-F5344CB8AC3E}">
        <p14:creationId xmlns:p14="http://schemas.microsoft.com/office/powerpoint/2010/main" val="1865844998"/>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28600"/>
            <a:ext cx="9144000" cy="990600"/>
          </a:xfrm>
        </p:spPr>
        <p:txBody>
          <a:bodyPr/>
          <a:lstStyle/>
          <a:p>
            <a:r>
              <a:rPr lang="en-US" sz="2600" dirty="0" smtClean="0">
                <a:solidFill>
                  <a:srgbClr val="002060"/>
                </a:solidFill>
              </a:rPr>
              <a:t>Adult Heart-Lung Transplants</a:t>
            </a:r>
            <a:br>
              <a:rPr lang="en-US" sz="2600" dirty="0" smtClean="0">
                <a:solidFill>
                  <a:srgbClr val="002060"/>
                </a:solidFill>
              </a:rPr>
            </a:br>
            <a:r>
              <a:rPr lang="en-US" sz="2400" dirty="0" smtClean="0">
                <a:solidFill>
                  <a:srgbClr val="002060"/>
                </a:solidFill>
              </a:rPr>
              <a:t>Donor and Recipient Characteristics</a:t>
            </a:r>
            <a:endParaRPr lang="en-US" sz="2000" dirty="0">
              <a:solidFill>
                <a:srgbClr val="002060"/>
              </a:solidFill>
            </a:endParaRPr>
          </a:p>
        </p:txBody>
      </p:sp>
      <p:graphicFrame>
        <p:nvGraphicFramePr>
          <p:cNvPr id="8" name="Table 7"/>
          <p:cNvGraphicFramePr>
            <a:graphicFrameLocks noGrp="1"/>
          </p:cNvGraphicFramePr>
          <p:nvPr>
            <p:extLst>
              <p:ext uri="{D42A27DB-BD31-4B8C-83A1-F6EECF244321}">
                <p14:modId xmlns:p14="http://schemas.microsoft.com/office/powerpoint/2010/main" val="1611789605"/>
              </p:ext>
            </p:extLst>
          </p:nvPr>
        </p:nvGraphicFramePr>
        <p:xfrm>
          <a:off x="228600" y="1491125"/>
          <a:ext cx="8610600" cy="2879273"/>
        </p:xfrm>
        <a:graphic>
          <a:graphicData uri="http://schemas.openxmlformats.org/drawingml/2006/table">
            <a:tbl>
              <a:tblPr firstRow="1" bandRow="1">
                <a:tableStyleId>{7DF18680-E054-41AD-8BC1-D1AEF772440D}</a:tableStyleId>
              </a:tblPr>
              <a:tblGrid>
                <a:gridCol w="2819400">
                  <a:extLst>
                    <a:ext uri="{9D8B030D-6E8A-4147-A177-3AD203B41FA5}">
                      <a16:colId xmlns:a16="http://schemas.microsoft.com/office/drawing/2014/main" val="20000"/>
                    </a:ext>
                  </a:extLst>
                </a:gridCol>
                <a:gridCol w="2209800">
                  <a:extLst>
                    <a:ext uri="{9D8B030D-6E8A-4147-A177-3AD203B41FA5}">
                      <a16:colId xmlns:a16="http://schemas.microsoft.com/office/drawing/2014/main" val="20001"/>
                    </a:ext>
                  </a:extLst>
                </a:gridCol>
                <a:gridCol w="2438400">
                  <a:extLst>
                    <a:ext uri="{9D8B030D-6E8A-4147-A177-3AD203B41FA5}">
                      <a16:colId xmlns:a16="http://schemas.microsoft.com/office/drawing/2014/main" val="20002"/>
                    </a:ext>
                  </a:extLst>
                </a:gridCol>
                <a:gridCol w="1143000">
                  <a:extLst>
                    <a:ext uri="{9D8B030D-6E8A-4147-A177-3AD203B41FA5}">
                      <a16:colId xmlns:a16="http://schemas.microsoft.com/office/drawing/2014/main" val="20004"/>
                    </a:ext>
                  </a:extLst>
                </a:gridCol>
              </a:tblGrid>
              <a:tr h="658606">
                <a:tc>
                  <a:txBody>
                    <a:bodyPr/>
                    <a:lstStyle/>
                    <a:p>
                      <a:endParaRPr lang="en-US" dirty="0">
                        <a:solidFill>
                          <a:schemeClr val="bg2"/>
                        </a:solidFill>
                      </a:endParaRPr>
                    </a:p>
                  </a:txBody>
                  <a:tcP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noFill/>
                  </a:tcPr>
                </a:tc>
                <a:tc>
                  <a:txBody>
                    <a:bodyPr/>
                    <a:lstStyle/>
                    <a:p>
                      <a:pPr algn="ctr" fontAlgn="ctr"/>
                      <a:r>
                        <a:rPr lang="en-US" sz="1400" b="1" i="0" u="none" strike="noStrike" dirty="0" smtClean="0">
                          <a:solidFill>
                            <a:srgbClr val="000000"/>
                          </a:solidFill>
                          <a:effectLst/>
                          <a:latin typeface="+mj-lt"/>
                        </a:rPr>
                        <a:t>Multiorgan transplant</a:t>
                      </a:r>
                      <a:endParaRPr lang="en-US" sz="1400" b="1" i="0" u="none" strike="noStrike" dirty="0" smtClean="0">
                        <a:solidFill>
                          <a:srgbClr val="000000"/>
                        </a:solidFill>
                        <a:effectLst/>
                        <a:latin typeface="+mj-lt"/>
                      </a:endParaRPr>
                    </a:p>
                    <a:p>
                      <a:pPr algn="ctr" fontAlgn="ctr"/>
                      <a:r>
                        <a:rPr lang="en-US" sz="1400" b="1" i="0" u="none" strike="noStrike" dirty="0" smtClean="0">
                          <a:solidFill>
                            <a:srgbClr val="000000"/>
                          </a:solidFill>
                          <a:effectLst/>
                          <a:latin typeface="+mj-lt"/>
                        </a:rPr>
                        <a:t>(N </a:t>
                      </a:r>
                      <a:r>
                        <a:rPr lang="en-US" sz="1400" b="1" i="0" u="none" strike="noStrike" dirty="0">
                          <a:solidFill>
                            <a:srgbClr val="000000"/>
                          </a:solidFill>
                          <a:effectLst/>
                          <a:latin typeface="+mj-lt"/>
                        </a:rPr>
                        <a:t>= </a:t>
                      </a:r>
                      <a:r>
                        <a:rPr lang="en-US" sz="1400" b="1" i="0" u="none" strike="noStrike" dirty="0" smtClean="0">
                          <a:solidFill>
                            <a:srgbClr val="000000"/>
                          </a:solidFill>
                          <a:effectLst/>
                          <a:latin typeface="+mj-lt"/>
                        </a:rPr>
                        <a:t>39)</a:t>
                      </a:r>
                      <a:endParaRPr lang="en-US" sz="1400" b="1" i="0" u="none" strike="noStrike" dirty="0">
                        <a:solidFill>
                          <a:srgbClr val="000000"/>
                        </a:solidFill>
                        <a:effectLst/>
                        <a:latin typeface="+mj-lt"/>
                      </a:endParaRPr>
                    </a:p>
                  </a:txBody>
                  <a:tcPr marL="6350" marR="6350" marT="635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noFill/>
                  </a:tcPr>
                </a:tc>
                <a:tc>
                  <a:txBody>
                    <a:bodyPr/>
                    <a:lstStyle/>
                    <a:p>
                      <a:pPr algn="ctr" fontAlgn="ctr"/>
                      <a:r>
                        <a:rPr lang="en-US" sz="1400" b="1" i="0" u="none" strike="noStrike" dirty="0" smtClean="0">
                          <a:solidFill>
                            <a:srgbClr val="000000"/>
                          </a:solidFill>
                          <a:effectLst/>
                          <a:latin typeface="+mj-lt"/>
                        </a:rPr>
                        <a:t>Heart-lung </a:t>
                      </a:r>
                      <a:r>
                        <a:rPr lang="en-US" sz="1400" b="1" i="0" u="none" strike="noStrike" dirty="0">
                          <a:solidFill>
                            <a:srgbClr val="000000"/>
                          </a:solidFill>
                          <a:effectLst/>
                          <a:latin typeface="+mj-lt"/>
                        </a:rPr>
                        <a:t>alone </a:t>
                      </a:r>
                      <a:r>
                        <a:rPr lang="en-US" sz="1400" b="1" i="0" u="none" strike="noStrike" dirty="0" smtClean="0">
                          <a:solidFill>
                            <a:srgbClr val="000000"/>
                          </a:solidFill>
                          <a:effectLst/>
                          <a:latin typeface="+mj-lt"/>
                        </a:rPr>
                        <a:t>transplant</a:t>
                      </a:r>
                      <a:endParaRPr lang="en-US" sz="1400" b="1" i="0" u="none" strike="noStrike" dirty="0" smtClean="0">
                        <a:solidFill>
                          <a:srgbClr val="000000"/>
                        </a:solidFill>
                        <a:effectLst/>
                        <a:latin typeface="+mj-lt"/>
                      </a:endParaRPr>
                    </a:p>
                    <a:p>
                      <a:pPr algn="ctr" fontAlgn="ctr"/>
                      <a:r>
                        <a:rPr lang="en-US" sz="1400" b="1" i="0" u="none" strike="noStrike" dirty="0" smtClean="0">
                          <a:solidFill>
                            <a:srgbClr val="000000"/>
                          </a:solidFill>
                          <a:effectLst/>
                          <a:latin typeface="+mj-lt"/>
                        </a:rPr>
                        <a:t>(N </a:t>
                      </a:r>
                      <a:r>
                        <a:rPr lang="en-US" sz="1400" b="1" i="0" u="none" strike="noStrike" dirty="0">
                          <a:solidFill>
                            <a:srgbClr val="000000"/>
                          </a:solidFill>
                          <a:effectLst/>
                          <a:latin typeface="+mj-lt"/>
                        </a:rPr>
                        <a:t>= </a:t>
                      </a:r>
                      <a:r>
                        <a:rPr lang="en-US" sz="1400" b="1" i="0" u="none" strike="noStrike" dirty="0" smtClean="0">
                          <a:solidFill>
                            <a:srgbClr val="000000"/>
                          </a:solidFill>
                          <a:effectLst/>
                          <a:latin typeface="+mj-lt"/>
                        </a:rPr>
                        <a:t>2,206)</a:t>
                      </a:r>
                      <a:endParaRPr lang="en-US" sz="1400" b="1" i="0" u="none" strike="noStrike" dirty="0">
                        <a:solidFill>
                          <a:srgbClr val="000000"/>
                        </a:solidFill>
                        <a:effectLst/>
                        <a:latin typeface="+mj-lt"/>
                      </a:endParaRPr>
                    </a:p>
                  </a:txBody>
                  <a:tcPr marL="6350" marR="6350" marT="635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noFill/>
                  </a:tcPr>
                </a:tc>
                <a:tc>
                  <a:txBody>
                    <a:bodyPr/>
                    <a:lstStyle/>
                    <a:p>
                      <a:pPr algn="ctr"/>
                      <a:r>
                        <a:rPr lang="en-US" sz="1400" dirty="0" smtClean="0">
                          <a:solidFill>
                            <a:schemeClr val="bg2"/>
                          </a:solidFill>
                        </a:rPr>
                        <a:t>p-value</a:t>
                      </a:r>
                      <a:endParaRPr lang="en-US" sz="1400" dirty="0">
                        <a:solidFill>
                          <a:schemeClr val="bg2"/>
                        </a:solidFill>
                      </a:endParaRPr>
                    </a:p>
                  </a:txBody>
                  <a:tcPr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noFill/>
                  </a:tcPr>
                </a:tc>
                <a:extLst>
                  <a:ext uri="{0D108BD9-81ED-4DB2-BD59-A6C34878D82A}">
                    <a16:rowId xmlns:a16="http://schemas.microsoft.com/office/drawing/2014/main" val="10000"/>
                  </a:ext>
                </a:extLst>
              </a:tr>
              <a:tr h="434852">
                <a:tc>
                  <a:txBody>
                    <a:bodyPr/>
                    <a:lstStyle/>
                    <a:p>
                      <a:pPr algn="l" fontAlgn="b"/>
                      <a:r>
                        <a:rPr lang="en-US" sz="1300" b="1" i="0" u="none" strike="noStrike" dirty="0">
                          <a:solidFill>
                            <a:srgbClr val="000000"/>
                          </a:solidFill>
                          <a:effectLst/>
                          <a:latin typeface="+mj-lt"/>
                        </a:rPr>
                        <a:t>Recipient history of prior dialysis</a:t>
                      </a:r>
                    </a:p>
                  </a:txBody>
                  <a:tcPr marL="45720" marR="6350" marT="635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noFill/>
                  </a:tcPr>
                </a:tc>
                <a:tc>
                  <a:txBody>
                    <a:bodyPr/>
                    <a:lstStyle/>
                    <a:p>
                      <a:pPr algn="ctr" fontAlgn="b"/>
                      <a:r>
                        <a:rPr lang="en-US" sz="1300" b="1" i="0" u="none" strike="noStrike" dirty="0">
                          <a:solidFill>
                            <a:srgbClr val="000000"/>
                          </a:solidFill>
                          <a:effectLst/>
                          <a:latin typeface="+mj-lt"/>
                        </a:rPr>
                        <a:t>8.3%</a:t>
                      </a:r>
                    </a:p>
                  </a:txBody>
                  <a:tcPr marL="9525" marR="9525" marT="9525"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noFill/>
                  </a:tcPr>
                </a:tc>
                <a:tc>
                  <a:txBody>
                    <a:bodyPr/>
                    <a:lstStyle/>
                    <a:p>
                      <a:pPr algn="ctr" fontAlgn="b"/>
                      <a:r>
                        <a:rPr lang="en-US" sz="1300" b="1" i="0" u="none" strike="noStrike" dirty="0">
                          <a:solidFill>
                            <a:srgbClr val="000000"/>
                          </a:solidFill>
                          <a:effectLst/>
                          <a:latin typeface="+mj-lt"/>
                        </a:rPr>
                        <a:t>3.0%</a:t>
                      </a:r>
                    </a:p>
                  </a:txBody>
                  <a:tcPr marL="9525" marR="9525" marT="9525"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noFill/>
                  </a:tcPr>
                </a:tc>
                <a:tc>
                  <a:txBody>
                    <a:bodyPr/>
                    <a:lstStyle/>
                    <a:p>
                      <a:pPr algn="ctr" fontAlgn="b"/>
                      <a:r>
                        <a:rPr lang="en-US" sz="1300" b="1" i="0" u="none" strike="noStrike" dirty="0">
                          <a:solidFill>
                            <a:srgbClr val="000000"/>
                          </a:solidFill>
                          <a:effectLst/>
                          <a:latin typeface="+mj-lt"/>
                        </a:rPr>
                        <a:t>0.3143</a:t>
                      </a:r>
                    </a:p>
                  </a:txBody>
                  <a:tcPr marL="9525" marR="9525" marT="9525"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noFill/>
                  </a:tcPr>
                </a:tc>
                <a:extLst>
                  <a:ext uri="{0D108BD9-81ED-4DB2-BD59-A6C34878D82A}">
                    <a16:rowId xmlns:a16="http://schemas.microsoft.com/office/drawing/2014/main" val="10001"/>
                  </a:ext>
                </a:extLst>
              </a:tr>
              <a:tr h="434852">
                <a:tc>
                  <a:txBody>
                    <a:bodyPr/>
                    <a:lstStyle/>
                    <a:p>
                      <a:pPr algn="l" fontAlgn="b"/>
                      <a:r>
                        <a:rPr lang="en-US" sz="1300" b="1" i="0" u="none" strike="noStrike" dirty="0">
                          <a:solidFill>
                            <a:srgbClr val="000000"/>
                          </a:solidFill>
                          <a:effectLst/>
                          <a:latin typeface="+mj-lt"/>
                        </a:rPr>
                        <a:t>Recipient creatinine </a:t>
                      </a:r>
                      <a:r>
                        <a:rPr lang="en-US" sz="1300" b="1" i="0" u="none" strike="noStrike" dirty="0" smtClean="0">
                          <a:solidFill>
                            <a:srgbClr val="000000"/>
                          </a:solidFill>
                          <a:effectLst/>
                          <a:latin typeface="+mj-lt"/>
                        </a:rPr>
                        <a:t>(mg/dl)</a:t>
                      </a:r>
                      <a:endParaRPr lang="en-US" sz="1300" b="1" i="0" u="none" strike="noStrike" dirty="0">
                        <a:solidFill>
                          <a:srgbClr val="000000"/>
                        </a:solidFill>
                        <a:effectLst/>
                        <a:latin typeface="+mj-lt"/>
                      </a:endParaRPr>
                    </a:p>
                  </a:txBody>
                  <a:tcPr marL="45720" marR="6350" marT="635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noFill/>
                  </a:tcPr>
                </a:tc>
                <a:tc>
                  <a:txBody>
                    <a:bodyPr/>
                    <a:lstStyle/>
                    <a:p>
                      <a:pPr algn="ctr" fontAlgn="b"/>
                      <a:r>
                        <a:rPr lang="en-US" sz="1300" b="1" i="0" u="none" strike="noStrike" dirty="0">
                          <a:solidFill>
                            <a:srgbClr val="000000"/>
                          </a:solidFill>
                          <a:effectLst/>
                          <a:latin typeface="+mj-lt"/>
                        </a:rPr>
                        <a:t>0.9 (0.6 - 8.9)</a:t>
                      </a:r>
                    </a:p>
                  </a:txBody>
                  <a:tcPr marL="9525" marR="9525" marT="9525"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noFill/>
                  </a:tcPr>
                </a:tc>
                <a:tc>
                  <a:txBody>
                    <a:bodyPr/>
                    <a:lstStyle/>
                    <a:p>
                      <a:pPr algn="ctr" fontAlgn="b"/>
                      <a:r>
                        <a:rPr lang="en-US" sz="1300" b="1" i="0" u="none" strike="noStrike" dirty="0">
                          <a:solidFill>
                            <a:srgbClr val="000000"/>
                          </a:solidFill>
                          <a:effectLst/>
                          <a:latin typeface="+mj-lt"/>
                        </a:rPr>
                        <a:t>1.0 (0.5 - 1.8)</a:t>
                      </a:r>
                    </a:p>
                  </a:txBody>
                  <a:tcPr marL="9525" marR="9525" marT="9525"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noFill/>
                  </a:tcPr>
                </a:tc>
                <a:tc>
                  <a:txBody>
                    <a:bodyPr/>
                    <a:lstStyle/>
                    <a:p>
                      <a:pPr algn="ctr" fontAlgn="b"/>
                      <a:r>
                        <a:rPr lang="en-US" sz="1300" b="1" i="0" u="none" strike="noStrike" dirty="0" smtClean="0">
                          <a:solidFill>
                            <a:srgbClr val="000000"/>
                          </a:solidFill>
                          <a:effectLst/>
                          <a:latin typeface="+mj-lt"/>
                        </a:rPr>
                        <a:t>0.2370</a:t>
                      </a:r>
                      <a:endParaRPr lang="en-US" sz="1300" b="1" i="0" u="none" strike="noStrike" dirty="0">
                        <a:solidFill>
                          <a:srgbClr val="000000"/>
                        </a:solidFill>
                        <a:effectLst/>
                        <a:latin typeface="+mj-lt"/>
                      </a:endParaRPr>
                    </a:p>
                  </a:txBody>
                  <a:tcPr marL="9525" marR="9525" marT="9525"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noFill/>
                  </a:tcPr>
                </a:tc>
                <a:extLst>
                  <a:ext uri="{0D108BD9-81ED-4DB2-BD59-A6C34878D82A}">
                    <a16:rowId xmlns:a16="http://schemas.microsoft.com/office/drawing/2014/main" val="10002"/>
                  </a:ext>
                </a:extLst>
              </a:tr>
              <a:tr h="450321">
                <a:tc>
                  <a:txBody>
                    <a:bodyPr/>
                    <a:lstStyle/>
                    <a:p>
                      <a:pPr algn="l" fontAlgn="b"/>
                      <a:r>
                        <a:rPr lang="en-US" sz="1300" b="1" i="0" u="none" strike="noStrike" dirty="0">
                          <a:solidFill>
                            <a:srgbClr val="000000"/>
                          </a:solidFill>
                          <a:effectLst/>
                          <a:latin typeface="+mj-lt"/>
                        </a:rPr>
                        <a:t>Recipient total bilirubin </a:t>
                      </a:r>
                      <a:r>
                        <a:rPr lang="en-US" sz="1300" b="1" i="0" u="none" strike="noStrike" dirty="0" smtClean="0">
                          <a:solidFill>
                            <a:srgbClr val="000000"/>
                          </a:solidFill>
                          <a:effectLst/>
                          <a:latin typeface="+mj-lt"/>
                        </a:rPr>
                        <a:t>(mg/dl)</a:t>
                      </a:r>
                      <a:endParaRPr lang="en-US" sz="1300" b="1" i="0" u="none" strike="noStrike" dirty="0">
                        <a:solidFill>
                          <a:srgbClr val="000000"/>
                        </a:solidFill>
                        <a:effectLst/>
                        <a:latin typeface="+mj-lt"/>
                      </a:endParaRPr>
                    </a:p>
                  </a:txBody>
                  <a:tcPr marL="45720" marR="6350" marT="635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noFill/>
                  </a:tcPr>
                </a:tc>
                <a:tc>
                  <a:txBody>
                    <a:bodyPr/>
                    <a:lstStyle/>
                    <a:p>
                      <a:pPr algn="ctr" fontAlgn="b"/>
                      <a:r>
                        <a:rPr lang="en-US" sz="1300" b="1" i="0" u="none" strike="noStrike" dirty="0">
                          <a:solidFill>
                            <a:srgbClr val="000000"/>
                          </a:solidFill>
                          <a:effectLst/>
                          <a:latin typeface="+mj-lt"/>
                        </a:rPr>
                        <a:t>1.2 (0.2 - 5.0)</a:t>
                      </a:r>
                    </a:p>
                  </a:txBody>
                  <a:tcPr marL="9525" marR="9525" marT="9525"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noFill/>
                  </a:tcPr>
                </a:tc>
                <a:tc>
                  <a:txBody>
                    <a:bodyPr/>
                    <a:lstStyle/>
                    <a:p>
                      <a:pPr algn="ctr" fontAlgn="b"/>
                      <a:r>
                        <a:rPr lang="en-US" sz="1300" b="1" i="0" u="none" strike="noStrike" dirty="0">
                          <a:solidFill>
                            <a:srgbClr val="000000"/>
                          </a:solidFill>
                          <a:effectLst/>
                          <a:latin typeface="+mj-lt"/>
                        </a:rPr>
                        <a:t>0.8 (0.3 - 3.7)</a:t>
                      </a:r>
                    </a:p>
                  </a:txBody>
                  <a:tcPr marL="9525" marR="9525" marT="9525"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noFill/>
                  </a:tcPr>
                </a:tc>
                <a:tc>
                  <a:txBody>
                    <a:bodyPr/>
                    <a:lstStyle/>
                    <a:p>
                      <a:pPr algn="ctr" fontAlgn="b"/>
                      <a:r>
                        <a:rPr lang="en-US" sz="1300" b="1" i="0" u="none" strike="noStrike" dirty="0">
                          <a:solidFill>
                            <a:srgbClr val="000000"/>
                          </a:solidFill>
                          <a:effectLst/>
                          <a:latin typeface="+mj-lt"/>
                        </a:rPr>
                        <a:t>0.1052</a:t>
                      </a:r>
                    </a:p>
                  </a:txBody>
                  <a:tcPr marL="9525" marR="9525" marT="9525"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noFill/>
                  </a:tcPr>
                </a:tc>
                <a:extLst>
                  <a:ext uri="{0D108BD9-81ED-4DB2-BD59-A6C34878D82A}">
                    <a16:rowId xmlns:a16="http://schemas.microsoft.com/office/drawing/2014/main" val="4291365490"/>
                  </a:ext>
                </a:extLst>
              </a:tr>
              <a:tr h="450321">
                <a:tc>
                  <a:txBody>
                    <a:bodyPr/>
                    <a:lstStyle/>
                    <a:p>
                      <a:pPr algn="l" fontAlgn="b"/>
                      <a:r>
                        <a:rPr lang="en-US" sz="1300" b="1" i="0" u="none" strike="noStrike" dirty="0">
                          <a:solidFill>
                            <a:srgbClr val="000000"/>
                          </a:solidFill>
                          <a:effectLst/>
                          <a:latin typeface="+mj-lt"/>
                        </a:rPr>
                        <a:t>Ischemic time (hours)</a:t>
                      </a:r>
                    </a:p>
                  </a:txBody>
                  <a:tcPr marL="45720" marR="6350" marT="635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noFill/>
                  </a:tcPr>
                </a:tc>
                <a:tc>
                  <a:txBody>
                    <a:bodyPr/>
                    <a:lstStyle/>
                    <a:p>
                      <a:pPr algn="ctr" fontAlgn="b"/>
                      <a:r>
                        <a:rPr lang="en-US" sz="1300" b="1" i="0" u="none" strike="noStrike" dirty="0">
                          <a:solidFill>
                            <a:srgbClr val="000000"/>
                          </a:solidFill>
                          <a:effectLst/>
                          <a:latin typeface="+mj-lt"/>
                        </a:rPr>
                        <a:t>3.0 (1.2 - 6.8)</a:t>
                      </a:r>
                    </a:p>
                  </a:txBody>
                  <a:tcPr marL="9525" marR="9525" marT="9525"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noFill/>
                  </a:tcPr>
                </a:tc>
                <a:tc>
                  <a:txBody>
                    <a:bodyPr/>
                    <a:lstStyle/>
                    <a:p>
                      <a:pPr algn="ctr" fontAlgn="b"/>
                      <a:r>
                        <a:rPr lang="en-US" sz="1300" b="1" i="0" u="none" strike="noStrike" dirty="0">
                          <a:solidFill>
                            <a:srgbClr val="000000"/>
                          </a:solidFill>
                          <a:effectLst/>
                          <a:latin typeface="+mj-lt"/>
                        </a:rPr>
                        <a:t>3.8 (1.9 - 6.3)</a:t>
                      </a:r>
                    </a:p>
                  </a:txBody>
                  <a:tcPr marL="9525" marR="9525" marT="9525"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noFill/>
                  </a:tcPr>
                </a:tc>
                <a:tc>
                  <a:txBody>
                    <a:bodyPr/>
                    <a:lstStyle/>
                    <a:p>
                      <a:pPr algn="ctr" fontAlgn="b"/>
                      <a:r>
                        <a:rPr lang="en-US" sz="1300" b="1" i="0" u="none" strike="noStrike" dirty="0">
                          <a:solidFill>
                            <a:srgbClr val="000000"/>
                          </a:solidFill>
                          <a:effectLst/>
                          <a:latin typeface="+mj-lt"/>
                        </a:rPr>
                        <a:t>0.0058</a:t>
                      </a:r>
                    </a:p>
                  </a:txBody>
                  <a:tcPr marL="9525" marR="9525" marT="9525"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noFill/>
                  </a:tcPr>
                </a:tc>
                <a:extLst>
                  <a:ext uri="{0D108BD9-81ED-4DB2-BD59-A6C34878D82A}">
                    <a16:rowId xmlns:a16="http://schemas.microsoft.com/office/drawing/2014/main" val="3438451385"/>
                  </a:ext>
                </a:extLst>
              </a:tr>
              <a:tr h="450321">
                <a:tc>
                  <a:txBody>
                    <a:bodyPr/>
                    <a:lstStyle/>
                    <a:p>
                      <a:pPr algn="l" fontAlgn="b"/>
                      <a:r>
                        <a:rPr lang="en-US" sz="1300" b="1" i="0" u="none" strike="noStrike" dirty="0">
                          <a:solidFill>
                            <a:srgbClr val="000000"/>
                          </a:solidFill>
                          <a:effectLst/>
                          <a:latin typeface="+mj-lt"/>
                        </a:rPr>
                        <a:t>Induction*</a:t>
                      </a:r>
                    </a:p>
                  </a:txBody>
                  <a:tcPr marL="45720" marR="6350" marT="635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noFill/>
                  </a:tcPr>
                </a:tc>
                <a:tc>
                  <a:txBody>
                    <a:bodyPr/>
                    <a:lstStyle/>
                    <a:p>
                      <a:pPr algn="ctr" fontAlgn="b"/>
                      <a:r>
                        <a:rPr lang="en-US" sz="1300" b="1" i="0" u="none" strike="noStrike" dirty="0">
                          <a:solidFill>
                            <a:srgbClr val="000000"/>
                          </a:solidFill>
                          <a:effectLst/>
                          <a:latin typeface="+mj-lt"/>
                        </a:rPr>
                        <a:t>76.9%</a:t>
                      </a:r>
                    </a:p>
                  </a:txBody>
                  <a:tcPr marL="9525" marR="9525" marT="9525"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noFill/>
                  </a:tcPr>
                </a:tc>
                <a:tc>
                  <a:txBody>
                    <a:bodyPr/>
                    <a:lstStyle/>
                    <a:p>
                      <a:pPr algn="ctr" fontAlgn="b"/>
                      <a:r>
                        <a:rPr lang="en-US" sz="1300" b="1" i="0" u="none" strike="noStrike" dirty="0" smtClean="0">
                          <a:solidFill>
                            <a:srgbClr val="000000"/>
                          </a:solidFill>
                          <a:effectLst/>
                          <a:latin typeface="+mj-lt"/>
                        </a:rPr>
                        <a:t>58.5%</a:t>
                      </a:r>
                      <a:endParaRPr lang="en-US" sz="1300" b="1" i="0" u="none" strike="noStrike" dirty="0">
                        <a:solidFill>
                          <a:srgbClr val="000000"/>
                        </a:solidFill>
                        <a:effectLst/>
                        <a:latin typeface="+mj-lt"/>
                      </a:endParaRPr>
                    </a:p>
                  </a:txBody>
                  <a:tcPr marL="9525" marR="9525" marT="9525"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noFill/>
                  </a:tcPr>
                </a:tc>
                <a:tc>
                  <a:txBody>
                    <a:bodyPr/>
                    <a:lstStyle/>
                    <a:p>
                      <a:pPr algn="ctr" fontAlgn="b"/>
                      <a:r>
                        <a:rPr lang="en-US" sz="1300" b="1" i="0" u="none" strike="noStrike" dirty="0" smtClean="0">
                          <a:solidFill>
                            <a:srgbClr val="000000"/>
                          </a:solidFill>
                          <a:effectLst/>
                          <a:latin typeface="+mj-lt"/>
                        </a:rPr>
                        <a:t>0.1812</a:t>
                      </a:r>
                      <a:endParaRPr lang="en-US" sz="1300" b="1" i="0" u="none" strike="noStrike" dirty="0">
                        <a:solidFill>
                          <a:srgbClr val="000000"/>
                        </a:solidFill>
                        <a:effectLst/>
                        <a:latin typeface="+mj-lt"/>
                      </a:endParaRPr>
                    </a:p>
                  </a:txBody>
                  <a:tcPr marL="9525" marR="9525" marT="9525"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noFill/>
                  </a:tcPr>
                </a:tc>
                <a:extLst>
                  <a:ext uri="{0D108BD9-81ED-4DB2-BD59-A6C34878D82A}">
                    <a16:rowId xmlns:a16="http://schemas.microsoft.com/office/drawing/2014/main" val="671980000"/>
                  </a:ext>
                </a:extLst>
              </a:tr>
            </a:tbl>
          </a:graphicData>
        </a:graphic>
      </p:graphicFrame>
      <p:grpSp>
        <p:nvGrpSpPr>
          <p:cNvPr id="13" name="Group 12"/>
          <p:cNvGrpSpPr/>
          <p:nvPr/>
        </p:nvGrpSpPr>
        <p:grpSpPr>
          <a:xfrm>
            <a:off x="2" y="6146791"/>
            <a:ext cx="4715932" cy="711204"/>
            <a:chOff x="2" y="6146791"/>
            <a:chExt cx="4715932" cy="711204"/>
          </a:xfrm>
        </p:grpSpPr>
        <p:grpSp>
          <p:nvGrpSpPr>
            <p:cNvPr id="17" name="Group 16"/>
            <p:cNvGrpSpPr/>
            <p:nvPr/>
          </p:nvGrpSpPr>
          <p:grpSpPr>
            <a:xfrm>
              <a:off x="2" y="6146791"/>
              <a:ext cx="4715932" cy="711204"/>
              <a:chOff x="1" y="6067773"/>
              <a:chExt cx="4952999" cy="790227"/>
            </a:xfrm>
          </p:grpSpPr>
          <p:pic>
            <p:nvPicPr>
              <p:cNvPr id="20" name="Picture 19"/>
              <p:cNvPicPr>
                <a:picLocks noChangeAspect="1"/>
              </p:cNvPicPr>
              <p:nvPr/>
            </p:nvPicPr>
            <p:blipFill>
              <a:blip r:embed="rId3" cstate="print"/>
              <a:stretch>
                <a:fillRect/>
              </a:stretch>
            </p:blipFill>
            <p:spPr>
              <a:xfrm>
                <a:off x="1" y="6172200"/>
                <a:ext cx="4952999" cy="685800"/>
              </a:xfrm>
              <a:prstGeom prst="rect">
                <a:avLst/>
              </a:prstGeom>
              <a:ln>
                <a:solidFill>
                  <a:schemeClr val="bg2"/>
                </a:solidFill>
              </a:ln>
            </p:spPr>
          </p:pic>
          <p:sp>
            <p:nvSpPr>
              <p:cNvPr id="21" name="logo_year"/>
              <p:cNvSpPr txBox="1"/>
              <p:nvPr/>
            </p:nvSpPr>
            <p:spPr>
              <a:xfrm>
                <a:off x="2971800" y="6067773"/>
                <a:ext cx="1885813" cy="461665"/>
              </a:xfrm>
              <a:prstGeom prst="rect">
                <a:avLst/>
              </a:prstGeom>
              <a:noFill/>
              <a:ln>
                <a:noFill/>
              </a:ln>
            </p:spPr>
            <p:txBody>
              <a:bodyPr wrap="square" rtlCol="0">
                <a:spAutoFit/>
              </a:bodyPr>
              <a:lstStyle/>
              <a:p>
                <a:pPr algn="ctr"/>
                <a:r>
                  <a:rPr lang="en-US" sz="2100" b="1" dirty="0" smtClean="0">
                    <a:solidFill>
                      <a:schemeClr val="bg1"/>
                    </a:solidFill>
                    <a:latin typeface="Arial"/>
                    <a:cs typeface="Arial"/>
                  </a:rPr>
                  <a:t>2018</a:t>
                </a:r>
                <a:endParaRPr lang="en-US" sz="2100" b="1" dirty="0">
                  <a:solidFill>
                    <a:schemeClr val="bg1"/>
                  </a:solidFill>
                  <a:latin typeface="Arial"/>
                  <a:cs typeface="Arial"/>
                </a:endParaRPr>
              </a:p>
            </p:txBody>
          </p:sp>
        </p:grpSp>
        <p:sp>
          <p:nvSpPr>
            <p:cNvPr id="19" name="logo_citation"/>
            <p:cNvSpPr txBox="1"/>
            <p:nvPr/>
          </p:nvSpPr>
          <p:spPr>
            <a:xfrm>
              <a:off x="2766436" y="6605562"/>
              <a:ext cx="1938528" cy="230832"/>
            </a:xfrm>
            <a:prstGeom prst="rect">
              <a:avLst/>
            </a:prstGeom>
            <a:noFill/>
            <a:ln>
              <a:solidFill>
                <a:srgbClr val="FFFFFF"/>
              </a:solidFill>
            </a:ln>
          </p:spPr>
          <p:txBody>
            <a:bodyPr wrap="square" lIns="27432" tIns="45720" rIns="0" rtlCol="0" anchor="ctr" anchorCtr="0">
              <a:spAutoFit/>
            </a:bodyPr>
            <a:lstStyle/>
            <a:p>
              <a:r>
                <a:rPr lang="en-US" sz="900" b="1" dirty="0" smtClean="0">
                  <a:solidFill>
                    <a:schemeClr val="bg1"/>
                  </a:solidFill>
                  <a:latin typeface="Arial"/>
                  <a:cs typeface="Arial"/>
                </a:rPr>
                <a:t>JHLT. 2018 Oct; 37(10): 1155-1206</a:t>
              </a:r>
              <a:endParaRPr lang="en-US" sz="900" b="1" dirty="0">
                <a:solidFill>
                  <a:schemeClr val="bg1"/>
                </a:solidFill>
                <a:latin typeface="Arial"/>
                <a:cs typeface="Arial"/>
              </a:endParaRPr>
            </a:p>
          </p:txBody>
        </p:sp>
      </p:grpSp>
      <p:sp>
        <p:nvSpPr>
          <p:cNvPr id="12" name="title_cohort"/>
          <p:cNvSpPr txBox="1"/>
          <p:nvPr/>
        </p:nvSpPr>
        <p:spPr>
          <a:xfrm>
            <a:off x="2209800" y="1040667"/>
            <a:ext cx="5562600" cy="384721"/>
          </a:xfrm>
          <a:prstGeom prst="rect">
            <a:avLst/>
          </a:prstGeom>
          <a:noFill/>
        </p:spPr>
        <p:txBody>
          <a:bodyPr wrap="square" rtlCol="0">
            <a:spAutoFit/>
          </a:bodyPr>
          <a:lstStyle/>
          <a:p>
            <a:r>
              <a:rPr lang="en-US" sz="1900" b="1" kern="0" dirty="0" smtClean="0">
                <a:solidFill>
                  <a:srgbClr val="002060"/>
                </a:solidFill>
              </a:rPr>
              <a:t>(Transplants: January 1995 – June 2017)</a:t>
            </a:r>
            <a:endParaRPr lang="en-US" sz="1900" b="1" kern="0" dirty="0">
              <a:solidFill>
                <a:srgbClr val="002060"/>
              </a:solidFill>
            </a:endParaRPr>
          </a:p>
        </p:txBody>
      </p:sp>
      <p:sp>
        <p:nvSpPr>
          <p:cNvPr id="10" name="TextBox 9"/>
          <p:cNvSpPr txBox="1"/>
          <p:nvPr/>
        </p:nvSpPr>
        <p:spPr>
          <a:xfrm>
            <a:off x="0" y="5905114"/>
            <a:ext cx="9144000" cy="292388"/>
          </a:xfrm>
          <a:prstGeom prst="rect">
            <a:avLst/>
          </a:prstGeom>
          <a:noFill/>
        </p:spPr>
        <p:txBody>
          <a:bodyPr wrap="square" rtlCol="0">
            <a:spAutoFit/>
          </a:bodyPr>
          <a:lstStyle/>
          <a:p>
            <a:pPr algn="ctr"/>
            <a:r>
              <a:rPr lang="en-US" sz="1300" b="1" dirty="0" smtClean="0">
                <a:solidFill>
                  <a:srgbClr val="002060"/>
                </a:solidFill>
              </a:rPr>
              <a:t>Continuous factors are expressed as median (5</a:t>
            </a:r>
            <a:r>
              <a:rPr lang="en-US" sz="1300" b="1" baseline="30000" dirty="0" smtClean="0">
                <a:solidFill>
                  <a:srgbClr val="002060"/>
                </a:solidFill>
              </a:rPr>
              <a:t>th </a:t>
            </a:r>
            <a:r>
              <a:rPr lang="en-US" sz="1300" b="1" dirty="0" smtClean="0">
                <a:solidFill>
                  <a:srgbClr val="002060"/>
                </a:solidFill>
              </a:rPr>
              <a:t>– 95</a:t>
            </a:r>
            <a:r>
              <a:rPr lang="en-US" sz="1300" b="1" baseline="30000" dirty="0" smtClean="0">
                <a:solidFill>
                  <a:srgbClr val="002060"/>
                </a:solidFill>
              </a:rPr>
              <a:t>th</a:t>
            </a:r>
            <a:r>
              <a:rPr lang="en-US" sz="1300" b="1" dirty="0" smtClean="0">
                <a:solidFill>
                  <a:srgbClr val="002060"/>
                </a:solidFill>
              </a:rPr>
              <a:t> percentiles) </a:t>
            </a:r>
            <a:endParaRPr lang="en-US" dirty="0">
              <a:solidFill>
                <a:srgbClr val="002060"/>
              </a:solidFill>
            </a:endParaRPr>
          </a:p>
        </p:txBody>
      </p:sp>
      <p:sp>
        <p:nvSpPr>
          <p:cNvPr id="11" name="TextBox 10"/>
          <p:cNvSpPr txBox="1"/>
          <p:nvPr/>
        </p:nvSpPr>
        <p:spPr>
          <a:xfrm>
            <a:off x="5029200" y="6292236"/>
            <a:ext cx="3733800" cy="461665"/>
          </a:xfrm>
          <a:prstGeom prst="rect">
            <a:avLst/>
          </a:prstGeom>
          <a:noFill/>
        </p:spPr>
        <p:txBody>
          <a:bodyPr wrap="square" rtlCol="0">
            <a:spAutoFit/>
          </a:bodyPr>
          <a:lstStyle/>
          <a:p>
            <a:r>
              <a:rPr lang="en-US" sz="1200" b="1" dirty="0" smtClean="0">
                <a:solidFill>
                  <a:srgbClr val="002060"/>
                </a:solidFill>
              </a:rPr>
              <a:t>* Analysis </a:t>
            </a:r>
            <a:r>
              <a:rPr lang="en-US" sz="1200" b="1" dirty="0">
                <a:solidFill>
                  <a:srgbClr val="002060"/>
                </a:solidFill>
              </a:rPr>
              <a:t>is limited to patients who were alive at the time of the </a:t>
            </a:r>
            <a:r>
              <a:rPr lang="en-US" sz="1200" b="1" dirty="0" smtClean="0">
                <a:solidFill>
                  <a:srgbClr val="002060"/>
                </a:solidFill>
              </a:rPr>
              <a:t>discharge.</a:t>
            </a:r>
            <a:endParaRPr lang="en-US" sz="1200" dirty="0">
              <a:solidFill>
                <a:srgbClr val="002060"/>
              </a:solidFill>
            </a:endParaRPr>
          </a:p>
        </p:txBody>
      </p:sp>
      <p:graphicFrame>
        <p:nvGraphicFramePr>
          <p:cNvPr id="3" name="Table 2"/>
          <p:cNvGraphicFramePr>
            <a:graphicFrameLocks noGrp="1"/>
          </p:cNvGraphicFramePr>
          <p:nvPr>
            <p:extLst>
              <p:ext uri="{D42A27DB-BD31-4B8C-83A1-F6EECF244321}">
                <p14:modId xmlns:p14="http://schemas.microsoft.com/office/powerpoint/2010/main" val="1279309211"/>
              </p:ext>
            </p:extLst>
          </p:nvPr>
        </p:nvGraphicFramePr>
        <p:xfrm>
          <a:off x="2209800" y="4494313"/>
          <a:ext cx="5410200" cy="1350963"/>
        </p:xfrm>
        <a:graphic>
          <a:graphicData uri="http://schemas.openxmlformats.org/drawingml/2006/table">
            <a:tbl>
              <a:tblPr firstRow="1" bandRow="1">
                <a:tableStyleId>{7DF18680-E054-41AD-8BC1-D1AEF772440D}</a:tableStyleId>
              </a:tblPr>
              <a:tblGrid>
                <a:gridCol w="3200400">
                  <a:extLst>
                    <a:ext uri="{9D8B030D-6E8A-4147-A177-3AD203B41FA5}">
                      <a16:colId xmlns:a16="http://schemas.microsoft.com/office/drawing/2014/main" val="914170505"/>
                    </a:ext>
                  </a:extLst>
                </a:gridCol>
                <a:gridCol w="2209800">
                  <a:extLst>
                    <a:ext uri="{9D8B030D-6E8A-4147-A177-3AD203B41FA5}">
                      <a16:colId xmlns:a16="http://schemas.microsoft.com/office/drawing/2014/main" val="157010626"/>
                    </a:ext>
                  </a:extLst>
                </a:gridCol>
              </a:tblGrid>
              <a:tr h="450321">
                <a:tc>
                  <a:txBody>
                    <a:bodyPr/>
                    <a:lstStyle/>
                    <a:p>
                      <a:pPr algn="l" fontAlgn="b"/>
                      <a:r>
                        <a:rPr lang="en-US" sz="1300" b="1" i="0" u="none" strike="noStrike" dirty="0">
                          <a:solidFill>
                            <a:srgbClr val="000000"/>
                          </a:solidFill>
                          <a:effectLst/>
                          <a:latin typeface="+mj-lt"/>
                        </a:rPr>
                        <a:t>Multiorgan transplants with liver</a:t>
                      </a:r>
                    </a:p>
                  </a:txBody>
                  <a:tcPr marL="45720" marR="6350" marT="635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noFill/>
                  </a:tcPr>
                </a:tc>
                <a:tc>
                  <a:txBody>
                    <a:bodyPr/>
                    <a:lstStyle/>
                    <a:p>
                      <a:pPr algn="ctr" fontAlgn="b"/>
                      <a:r>
                        <a:rPr lang="en-US" sz="1300" b="1" i="0" u="none" strike="noStrike" dirty="0">
                          <a:solidFill>
                            <a:srgbClr val="000000"/>
                          </a:solidFill>
                          <a:effectLst/>
                          <a:latin typeface="+mj-lt"/>
                        </a:rPr>
                        <a:t> </a:t>
                      </a:r>
                      <a:r>
                        <a:rPr lang="en-US" sz="1300" b="1" i="0" u="none" strike="noStrike" dirty="0" smtClean="0">
                          <a:solidFill>
                            <a:srgbClr val="000000"/>
                          </a:solidFill>
                          <a:effectLst/>
                          <a:latin typeface="+mj-lt"/>
                        </a:rPr>
                        <a:t>(N=32)</a:t>
                      </a:r>
                      <a:endParaRPr lang="en-US" sz="1300" b="1" i="0" u="none" strike="noStrike" dirty="0">
                        <a:solidFill>
                          <a:srgbClr val="000000"/>
                        </a:solidFill>
                        <a:effectLst/>
                        <a:latin typeface="+mj-lt"/>
                      </a:endParaRPr>
                    </a:p>
                  </a:txBody>
                  <a:tcPr marL="9525" marR="9525" marT="9525"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noFill/>
                  </a:tcPr>
                </a:tc>
                <a:extLst>
                  <a:ext uri="{0D108BD9-81ED-4DB2-BD59-A6C34878D82A}">
                    <a16:rowId xmlns:a16="http://schemas.microsoft.com/office/drawing/2014/main" val="1448657673"/>
                  </a:ext>
                </a:extLst>
              </a:tr>
              <a:tr h="450321">
                <a:tc>
                  <a:txBody>
                    <a:bodyPr/>
                    <a:lstStyle/>
                    <a:p>
                      <a:pPr algn="l" fontAlgn="b"/>
                      <a:r>
                        <a:rPr lang="en-US" sz="1300" b="1" i="0" u="none" strike="noStrike" dirty="0" smtClean="0">
                          <a:solidFill>
                            <a:srgbClr val="000000"/>
                          </a:solidFill>
                          <a:effectLst/>
                          <a:latin typeface="+mj-lt"/>
                        </a:rPr>
                        <a:t>Creatinine (mg/dl)</a:t>
                      </a:r>
                      <a:endParaRPr lang="en-US" sz="1300" b="1" i="0" u="none" strike="noStrike" dirty="0">
                        <a:solidFill>
                          <a:srgbClr val="000000"/>
                        </a:solidFill>
                        <a:effectLst/>
                        <a:latin typeface="+mj-lt"/>
                      </a:endParaRPr>
                    </a:p>
                  </a:txBody>
                  <a:tcPr marL="457200" marR="6350" marT="635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noFill/>
                  </a:tcPr>
                </a:tc>
                <a:tc>
                  <a:txBody>
                    <a:bodyPr/>
                    <a:lstStyle/>
                    <a:p>
                      <a:pPr algn="ctr" fontAlgn="b"/>
                      <a:r>
                        <a:rPr lang="en-US" sz="1300" b="1" i="0" u="none" strike="noStrike" dirty="0">
                          <a:solidFill>
                            <a:srgbClr val="000000"/>
                          </a:solidFill>
                          <a:effectLst/>
                          <a:latin typeface="+mj-lt"/>
                        </a:rPr>
                        <a:t>0.9 (0.5 - 1.9)</a:t>
                      </a:r>
                    </a:p>
                  </a:txBody>
                  <a:tcPr marL="9525" marR="9525" marT="9525"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noFill/>
                  </a:tcPr>
                </a:tc>
                <a:extLst>
                  <a:ext uri="{0D108BD9-81ED-4DB2-BD59-A6C34878D82A}">
                    <a16:rowId xmlns:a16="http://schemas.microsoft.com/office/drawing/2014/main" val="1346822131"/>
                  </a:ext>
                </a:extLst>
              </a:tr>
              <a:tr h="450321">
                <a:tc>
                  <a:txBody>
                    <a:bodyPr/>
                    <a:lstStyle/>
                    <a:p>
                      <a:pPr algn="l" fontAlgn="b"/>
                      <a:r>
                        <a:rPr lang="en-US" sz="1300" b="1" i="0" u="none" strike="noStrike" dirty="0" smtClean="0">
                          <a:solidFill>
                            <a:srgbClr val="000000"/>
                          </a:solidFill>
                          <a:effectLst/>
                          <a:latin typeface="+mj-lt"/>
                        </a:rPr>
                        <a:t>Bilirubin (mg/dl)</a:t>
                      </a:r>
                      <a:endParaRPr lang="en-US" sz="1300" b="1" i="0" u="none" strike="noStrike" dirty="0">
                        <a:solidFill>
                          <a:srgbClr val="000000"/>
                        </a:solidFill>
                        <a:effectLst/>
                        <a:latin typeface="+mj-lt"/>
                      </a:endParaRPr>
                    </a:p>
                  </a:txBody>
                  <a:tcPr marL="457200" marR="6350" marT="635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noFill/>
                  </a:tcPr>
                </a:tc>
                <a:tc>
                  <a:txBody>
                    <a:bodyPr/>
                    <a:lstStyle/>
                    <a:p>
                      <a:pPr algn="ctr" fontAlgn="b"/>
                      <a:r>
                        <a:rPr lang="en-US" sz="1300" b="1" i="0" u="none" strike="noStrike" dirty="0">
                          <a:solidFill>
                            <a:srgbClr val="000000"/>
                          </a:solidFill>
                          <a:effectLst/>
                          <a:latin typeface="+mj-lt"/>
                        </a:rPr>
                        <a:t>1.2 (0.2 - 5.0)</a:t>
                      </a:r>
                    </a:p>
                  </a:txBody>
                  <a:tcPr marL="9525" marR="9525" marT="9525"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noFill/>
                  </a:tcPr>
                </a:tc>
                <a:extLst>
                  <a:ext uri="{0D108BD9-81ED-4DB2-BD59-A6C34878D82A}">
                    <a16:rowId xmlns:a16="http://schemas.microsoft.com/office/drawing/2014/main" val="2532634737"/>
                  </a:ext>
                </a:extLst>
              </a:tr>
            </a:tbl>
          </a:graphicData>
        </a:graphic>
      </p:graphicFrame>
    </p:spTree>
    <p:extLst>
      <p:ext uri="{BB962C8B-B14F-4D97-AF65-F5344CB8AC3E}">
        <p14:creationId xmlns:p14="http://schemas.microsoft.com/office/powerpoint/2010/main" val="824972260"/>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 name="Content Placeholder 9"/>
          <p:cNvGraphicFramePr>
            <a:graphicFrameLocks noGrp="1"/>
          </p:cNvGraphicFramePr>
          <p:nvPr>
            <p:ph idx="1"/>
            <p:extLst>
              <p:ext uri="{D42A27DB-BD31-4B8C-83A1-F6EECF244321}">
                <p14:modId xmlns:p14="http://schemas.microsoft.com/office/powerpoint/2010/main" val="2953679896"/>
              </p:ext>
            </p:extLst>
          </p:nvPr>
        </p:nvGraphicFramePr>
        <p:xfrm>
          <a:off x="76200" y="1143000"/>
          <a:ext cx="8839200" cy="5029199"/>
        </p:xfrm>
        <a:graphic>
          <a:graphicData uri="http://schemas.openxmlformats.org/drawingml/2006/chart">
            <c:chart xmlns:c="http://schemas.openxmlformats.org/drawingml/2006/chart" xmlns:r="http://schemas.openxmlformats.org/officeDocument/2006/relationships" r:id="rId3"/>
          </a:graphicData>
        </a:graphic>
      </p:graphicFrame>
      <p:sp>
        <p:nvSpPr>
          <p:cNvPr id="14" name="Title 1"/>
          <p:cNvSpPr txBox="1">
            <a:spLocks/>
          </p:cNvSpPr>
          <p:nvPr/>
        </p:nvSpPr>
        <p:spPr bwMode="auto">
          <a:xfrm>
            <a:off x="0" y="391800"/>
            <a:ext cx="9144000" cy="9144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b="1">
                <a:solidFill>
                  <a:schemeClr val="tx1"/>
                </a:solidFill>
                <a:latin typeface="+mj-lt"/>
                <a:ea typeface="+mj-ea"/>
                <a:cs typeface="+mj-cs"/>
              </a:defRPr>
            </a:lvl1pPr>
            <a:lvl2pPr algn="ctr" rtl="0" eaLnBrk="1" fontAlgn="base" hangingPunct="1">
              <a:spcBef>
                <a:spcPct val="0"/>
              </a:spcBef>
              <a:spcAft>
                <a:spcPct val="0"/>
              </a:spcAft>
              <a:defRPr sz="4000" b="1">
                <a:solidFill>
                  <a:schemeClr val="tx2"/>
                </a:solidFill>
                <a:latin typeface="Arial" charset="0"/>
              </a:defRPr>
            </a:lvl2pPr>
            <a:lvl3pPr algn="ctr" rtl="0" eaLnBrk="1" fontAlgn="base" hangingPunct="1">
              <a:spcBef>
                <a:spcPct val="0"/>
              </a:spcBef>
              <a:spcAft>
                <a:spcPct val="0"/>
              </a:spcAft>
              <a:defRPr sz="4000" b="1">
                <a:solidFill>
                  <a:schemeClr val="tx2"/>
                </a:solidFill>
                <a:latin typeface="Arial" charset="0"/>
              </a:defRPr>
            </a:lvl3pPr>
            <a:lvl4pPr algn="ctr" rtl="0" eaLnBrk="1" fontAlgn="base" hangingPunct="1">
              <a:spcBef>
                <a:spcPct val="0"/>
              </a:spcBef>
              <a:spcAft>
                <a:spcPct val="0"/>
              </a:spcAft>
              <a:defRPr sz="4000" b="1">
                <a:solidFill>
                  <a:schemeClr val="tx2"/>
                </a:solidFill>
                <a:latin typeface="Arial" charset="0"/>
              </a:defRPr>
            </a:lvl4pPr>
            <a:lvl5pPr algn="ctr" rtl="0" eaLnBrk="1" fontAlgn="base" hangingPunct="1">
              <a:spcBef>
                <a:spcPct val="0"/>
              </a:spcBef>
              <a:spcAft>
                <a:spcPct val="0"/>
              </a:spcAft>
              <a:defRPr sz="4000" b="1">
                <a:solidFill>
                  <a:schemeClr val="tx2"/>
                </a:solidFill>
                <a:latin typeface="Arial" charset="0"/>
              </a:defRPr>
            </a:lvl5pPr>
            <a:lvl6pPr marL="457200" algn="ctr" rtl="0" eaLnBrk="1" fontAlgn="base" hangingPunct="1">
              <a:spcBef>
                <a:spcPct val="0"/>
              </a:spcBef>
              <a:spcAft>
                <a:spcPct val="0"/>
              </a:spcAft>
              <a:defRPr sz="4000" b="1">
                <a:solidFill>
                  <a:schemeClr val="tx2"/>
                </a:solidFill>
                <a:latin typeface="Arial" charset="0"/>
              </a:defRPr>
            </a:lvl6pPr>
            <a:lvl7pPr marL="914400" algn="ctr" rtl="0" eaLnBrk="1" fontAlgn="base" hangingPunct="1">
              <a:spcBef>
                <a:spcPct val="0"/>
              </a:spcBef>
              <a:spcAft>
                <a:spcPct val="0"/>
              </a:spcAft>
              <a:defRPr sz="4000" b="1">
                <a:solidFill>
                  <a:schemeClr val="tx2"/>
                </a:solidFill>
                <a:latin typeface="Arial" charset="0"/>
              </a:defRPr>
            </a:lvl7pPr>
            <a:lvl8pPr marL="1371600" algn="ctr" rtl="0" eaLnBrk="1" fontAlgn="base" hangingPunct="1">
              <a:spcBef>
                <a:spcPct val="0"/>
              </a:spcBef>
              <a:spcAft>
                <a:spcPct val="0"/>
              </a:spcAft>
              <a:defRPr sz="4000" b="1">
                <a:solidFill>
                  <a:schemeClr val="tx2"/>
                </a:solidFill>
                <a:latin typeface="Arial" charset="0"/>
              </a:defRPr>
            </a:lvl8pPr>
            <a:lvl9pPr marL="1828800" algn="ctr" rtl="0" eaLnBrk="1" fontAlgn="base" hangingPunct="1">
              <a:spcBef>
                <a:spcPct val="0"/>
              </a:spcBef>
              <a:spcAft>
                <a:spcPct val="0"/>
              </a:spcAft>
              <a:defRPr sz="4000" b="1">
                <a:solidFill>
                  <a:schemeClr val="tx2"/>
                </a:solidFill>
                <a:latin typeface="Arial" charset="0"/>
              </a:defRPr>
            </a:lvl9pPr>
          </a:lstStyle>
          <a:p>
            <a:r>
              <a:rPr lang="en-US" sz="2600" kern="0" dirty="0" smtClean="0">
                <a:solidFill>
                  <a:srgbClr val="002060"/>
                </a:solidFill>
              </a:rPr>
              <a:t>Adult Heart-Lung Transplants</a:t>
            </a:r>
            <a:r>
              <a:rPr lang="en-US" sz="2400" kern="0" dirty="0" smtClean="0">
                <a:solidFill>
                  <a:srgbClr val="002060"/>
                </a:solidFill>
              </a:rPr>
              <a:t/>
            </a:r>
            <a:br>
              <a:rPr lang="en-US" sz="2400" kern="0" dirty="0" smtClean="0">
                <a:solidFill>
                  <a:srgbClr val="002060"/>
                </a:solidFill>
              </a:rPr>
            </a:br>
            <a:r>
              <a:rPr lang="en-US" sz="2400" dirty="0">
                <a:solidFill>
                  <a:srgbClr val="002060"/>
                </a:solidFill>
              </a:rPr>
              <a:t>Diagnosis of Multiorgan Transplants by Era</a:t>
            </a:r>
            <a:r>
              <a:rPr lang="en-US" sz="2400" kern="0" dirty="0" smtClean="0">
                <a:solidFill>
                  <a:srgbClr val="002060"/>
                </a:solidFill>
              </a:rPr>
              <a:t/>
            </a:r>
            <a:br>
              <a:rPr lang="en-US" sz="2400" kern="0" dirty="0" smtClean="0">
                <a:solidFill>
                  <a:srgbClr val="002060"/>
                </a:solidFill>
              </a:rPr>
            </a:br>
            <a:endParaRPr lang="en-US" sz="2000" kern="0" dirty="0">
              <a:solidFill>
                <a:srgbClr val="002060"/>
              </a:solidFill>
            </a:endParaRPr>
          </a:p>
        </p:txBody>
      </p:sp>
      <p:grpSp>
        <p:nvGrpSpPr>
          <p:cNvPr id="11" name="Group 10"/>
          <p:cNvGrpSpPr/>
          <p:nvPr/>
        </p:nvGrpSpPr>
        <p:grpSpPr>
          <a:xfrm>
            <a:off x="2" y="6146792"/>
            <a:ext cx="4715932" cy="711201"/>
            <a:chOff x="2" y="6146792"/>
            <a:chExt cx="4715932" cy="711201"/>
          </a:xfrm>
        </p:grpSpPr>
        <p:grpSp>
          <p:nvGrpSpPr>
            <p:cNvPr id="16" name="Group 15"/>
            <p:cNvGrpSpPr/>
            <p:nvPr/>
          </p:nvGrpSpPr>
          <p:grpSpPr>
            <a:xfrm>
              <a:off x="2" y="6146792"/>
              <a:ext cx="4715932" cy="711201"/>
              <a:chOff x="1" y="6067776"/>
              <a:chExt cx="4952999" cy="790224"/>
            </a:xfrm>
          </p:grpSpPr>
          <p:pic>
            <p:nvPicPr>
              <p:cNvPr id="21" name="Picture 20"/>
              <p:cNvPicPr>
                <a:picLocks noChangeAspect="1"/>
              </p:cNvPicPr>
              <p:nvPr/>
            </p:nvPicPr>
            <p:blipFill>
              <a:blip r:embed="rId4" cstate="print"/>
              <a:stretch>
                <a:fillRect/>
              </a:stretch>
            </p:blipFill>
            <p:spPr>
              <a:xfrm>
                <a:off x="1" y="6172200"/>
                <a:ext cx="4952999" cy="685800"/>
              </a:xfrm>
              <a:prstGeom prst="rect">
                <a:avLst/>
              </a:prstGeom>
              <a:ln>
                <a:solidFill>
                  <a:schemeClr val="bg2"/>
                </a:solidFill>
              </a:ln>
            </p:spPr>
          </p:pic>
          <p:sp>
            <p:nvSpPr>
              <p:cNvPr id="22" name="logo_year"/>
              <p:cNvSpPr txBox="1"/>
              <p:nvPr/>
            </p:nvSpPr>
            <p:spPr>
              <a:xfrm>
                <a:off x="2971800" y="6067776"/>
                <a:ext cx="1885813" cy="461665"/>
              </a:xfrm>
              <a:prstGeom prst="rect">
                <a:avLst/>
              </a:prstGeom>
              <a:noFill/>
              <a:ln>
                <a:noFill/>
              </a:ln>
            </p:spPr>
            <p:txBody>
              <a:bodyPr wrap="square" rtlCol="0">
                <a:spAutoFit/>
              </a:bodyPr>
              <a:lstStyle/>
              <a:p>
                <a:pPr algn="ctr"/>
                <a:r>
                  <a:rPr lang="en-US" sz="2100" b="1" dirty="0" smtClean="0">
                    <a:solidFill>
                      <a:schemeClr val="bg1"/>
                    </a:solidFill>
                    <a:latin typeface="Arial"/>
                    <a:cs typeface="Arial"/>
                  </a:rPr>
                  <a:t>2018</a:t>
                </a:r>
                <a:endParaRPr lang="en-US" sz="2100" b="1" dirty="0">
                  <a:solidFill>
                    <a:schemeClr val="bg1"/>
                  </a:solidFill>
                  <a:latin typeface="Arial"/>
                  <a:cs typeface="Arial"/>
                </a:endParaRPr>
              </a:p>
            </p:txBody>
          </p:sp>
        </p:grpSp>
        <p:sp>
          <p:nvSpPr>
            <p:cNvPr id="20" name="logo_citation"/>
            <p:cNvSpPr txBox="1"/>
            <p:nvPr/>
          </p:nvSpPr>
          <p:spPr>
            <a:xfrm>
              <a:off x="2766436" y="6605562"/>
              <a:ext cx="1938528" cy="230832"/>
            </a:xfrm>
            <a:prstGeom prst="rect">
              <a:avLst/>
            </a:prstGeom>
            <a:noFill/>
            <a:ln>
              <a:solidFill>
                <a:srgbClr val="FFFFFF"/>
              </a:solidFill>
            </a:ln>
          </p:spPr>
          <p:txBody>
            <a:bodyPr wrap="square" lIns="27432" tIns="45720" rIns="0" rtlCol="0" anchor="ctr" anchorCtr="0">
              <a:spAutoFit/>
            </a:bodyPr>
            <a:lstStyle/>
            <a:p>
              <a:r>
                <a:rPr lang="en-US" sz="900" b="1" dirty="0" smtClean="0">
                  <a:solidFill>
                    <a:schemeClr val="bg1"/>
                  </a:solidFill>
                  <a:latin typeface="Arial"/>
                  <a:cs typeface="Arial"/>
                </a:rPr>
                <a:t>JHLT. 2018 Oct; 37(10): 1155-1206</a:t>
              </a:r>
              <a:endParaRPr lang="en-US" sz="900" b="1" dirty="0">
                <a:solidFill>
                  <a:schemeClr val="bg1"/>
                </a:solidFill>
                <a:latin typeface="Arial"/>
                <a:cs typeface="Arial"/>
              </a:endParaRPr>
            </a:p>
          </p:txBody>
        </p:sp>
      </p:grpSp>
    </p:spTree>
    <p:extLst>
      <p:ext uri="{BB962C8B-B14F-4D97-AF65-F5344CB8AC3E}">
        <p14:creationId xmlns:p14="http://schemas.microsoft.com/office/powerpoint/2010/main" val="3191429807"/>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3325302925"/>
              </p:ext>
            </p:extLst>
          </p:nvPr>
        </p:nvGraphicFramePr>
        <p:xfrm>
          <a:off x="228600" y="1371600"/>
          <a:ext cx="8610600" cy="4800600"/>
        </p:xfrm>
        <a:graphic>
          <a:graphicData uri="http://schemas.openxmlformats.org/drawingml/2006/chart">
            <c:chart xmlns:c="http://schemas.openxmlformats.org/drawingml/2006/chart" xmlns:r="http://schemas.openxmlformats.org/officeDocument/2006/relationships" r:id="rId3"/>
          </a:graphicData>
        </a:graphic>
      </p:graphicFrame>
      <p:sp>
        <p:nvSpPr>
          <p:cNvPr id="12" name="Title 1"/>
          <p:cNvSpPr txBox="1">
            <a:spLocks/>
          </p:cNvSpPr>
          <p:nvPr/>
        </p:nvSpPr>
        <p:spPr bwMode="auto">
          <a:xfrm>
            <a:off x="0" y="228600"/>
            <a:ext cx="9144000" cy="10668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b="1">
                <a:solidFill>
                  <a:schemeClr val="tx1"/>
                </a:solidFill>
                <a:latin typeface="+mj-lt"/>
                <a:ea typeface="+mj-ea"/>
                <a:cs typeface="+mj-cs"/>
              </a:defRPr>
            </a:lvl1pPr>
            <a:lvl2pPr algn="ctr" rtl="0" eaLnBrk="1" fontAlgn="base" hangingPunct="1">
              <a:spcBef>
                <a:spcPct val="0"/>
              </a:spcBef>
              <a:spcAft>
                <a:spcPct val="0"/>
              </a:spcAft>
              <a:defRPr sz="4000" b="1">
                <a:solidFill>
                  <a:schemeClr val="tx2"/>
                </a:solidFill>
                <a:latin typeface="Arial" charset="0"/>
              </a:defRPr>
            </a:lvl2pPr>
            <a:lvl3pPr algn="ctr" rtl="0" eaLnBrk="1" fontAlgn="base" hangingPunct="1">
              <a:spcBef>
                <a:spcPct val="0"/>
              </a:spcBef>
              <a:spcAft>
                <a:spcPct val="0"/>
              </a:spcAft>
              <a:defRPr sz="4000" b="1">
                <a:solidFill>
                  <a:schemeClr val="tx2"/>
                </a:solidFill>
                <a:latin typeface="Arial" charset="0"/>
              </a:defRPr>
            </a:lvl3pPr>
            <a:lvl4pPr algn="ctr" rtl="0" eaLnBrk="1" fontAlgn="base" hangingPunct="1">
              <a:spcBef>
                <a:spcPct val="0"/>
              </a:spcBef>
              <a:spcAft>
                <a:spcPct val="0"/>
              </a:spcAft>
              <a:defRPr sz="4000" b="1">
                <a:solidFill>
                  <a:schemeClr val="tx2"/>
                </a:solidFill>
                <a:latin typeface="Arial" charset="0"/>
              </a:defRPr>
            </a:lvl4pPr>
            <a:lvl5pPr algn="ctr" rtl="0" eaLnBrk="1" fontAlgn="base" hangingPunct="1">
              <a:spcBef>
                <a:spcPct val="0"/>
              </a:spcBef>
              <a:spcAft>
                <a:spcPct val="0"/>
              </a:spcAft>
              <a:defRPr sz="4000" b="1">
                <a:solidFill>
                  <a:schemeClr val="tx2"/>
                </a:solidFill>
                <a:latin typeface="Arial" charset="0"/>
              </a:defRPr>
            </a:lvl5pPr>
            <a:lvl6pPr marL="457200" algn="ctr" rtl="0" eaLnBrk="1" fontAlgn="base" hangingPunct="1">
              <a:spcBef>
                <a:spcPct val="0"/>
              </a:spcBef>
              <a:spcAft>
                <a:spcPct val="0"/>
              </a:spcAft>
              <a:defRPr sz="4000" b="1">
                <a:solidFill>
                  <a:schemeClr val="tx2"/>
                </a:solidFill>
                <a:latin typeface="Arial" charset="0"/>
              </a:defRPr>
            </a:lvl6pPr>
            <a:lvl7pPr marL="914400" algn="ctr" rtl="0" eaLnBrk="1" fontAlgn="base" hangingPunct="1">
              <a:spcBef>
                <a:spcPct val="0"/>
              </a:spcBef>
              <a:spcAft>
                <a:spcPct val="0"/>
              </a:spcAft>
              <a:defRPr sz="4000" b="1">
                <a:solidFill>
                  <a:schemeClr val="tx2"/>
                </a:solidFill>
                <a:latin typeface="Arial" charset="0"/>
              </a:defRPr>
            </a:lvl7pPr>
            <a:lvl8pPr marL="1371600" algn="ctr" rtl="0" eaLnBrk="1" fontAlgn="base" hangingPunct="1">
              <a:spcBef>
                <a:spcPct val="0"/>
              </a:spcBef>
              <a:spcAft>
                <a:spcPct val="0"/>
              </a:spcAft>
              <a:defRPr sz="4000" b="1">
                <a:solidFill>
                  <a:schemeClr val="tx2"/>
                </a:solidFill>
                <a:latin typeface="Arial" charset="0"/>
              </a:defRPr>
            </a:lvl8pPr>
            <a:lvl9pPr marL="1828800" algn="ctr" rtl="0" eaLnBrk="1" fontAlgn="base" hangingPunct="1">
              <a:spcBef>
                <a:spcPct val="0"/>
              </a:spcBef>
              <a:spcAft>
                <a:spcPct val="0"/>
              </a:spcAft>
              <a:defRPr sz="4000" b="1">
                <a:solidFill>
                  <a:schemeClr val="tx2"/>
                </a:solidFill>
                <a:latin typeface="Arial" charset="0"/>
              </a:defRPr>
            </a:lvl9pPr>
          </a:lstStyle>
          <a:p>
            <a:r>
              <a:rPr lang="en-US" sz="2600" kern="0" dirty="0" smtClean="0">
                <a:solidFill>
                  <a:srgbClr val="002060"/>
                </a:solidFill>
              </a:rPr>
              <a:t>Adult Heart-Lung Transplants</a:t>
            </a:r>
            <a:r>
              <a:rPr lang="en-US" sz="2800" kern="0" dirty="0" smtClean="0">
                <a:solidFill>
                  <a:srgbClr val="002060"/>
                </a:solidFill>
              </a:rPr>
              <a:t/>
            </a:r>
            <a:br>
              <a:rPr lang="en-US" sz="2800" kern="0" dirty="0" smtClean="0">
                <a:solidFill>
                  <a:srgbClr val="002060"/>
                </a:solidFill>
              </a:rPr>
            </a:br>
            <a:r>
              <a:rPr lang="en-US" sz="2400" kern="0" dirty="0" smtClean="0">
                <a:solidFill>
                  <a:srgbClr val="002060"/>
                </a:solidFill>
              </a:rPr>
              <a:t>Kaplan-Meier Survival by Transplant Type</a:t>
            </a:r>
            <a:r>
              <a:rPr lang="en-US" sz="2800" kern="0" dirty="0" smtClean="0">
                <a:solidFill>
                  <a:srgbClr val="002060"/>
                </a:solidFill>
              </a:rPr>
              <a:t/>
            </a:r>
            <a:br>
              <a:rPr lang="en-US" sz="2800" kern="0" dirty="0" smtClean="0">
                <a:solidFill>
                  <a:srgbClr val="002060"/>
                </a:solidFill>
              </a:rPr>
            </a:br>
            <a:endParaRPr lang="en-US" sz="2000" kern="0" dirty="0">
              <a:solidFill>
                <a:srgbClr val="002060"/>
              </a:solidFill>
            </a:endParaRPr>
          </a:p>
        </p:txBody>
      </p:sp>
      <p:sp>
        <p:nvSpPr>
          <p:cNvPr id="9" name="pvalues"/>
          <p:cNvSpPr txBox="1"/>
          <p:nvPr/>
        </p:nvSpPr>
        <p:spPr>
          <a:xfrm>
            <a:off x="1824568" y="3886200"/>
            <a:ext cx="1066800" cy="307777"/>
          </a:xfrm>
          <a:prstGeom prst="rect">
            <a:avLst/>
          </a:prstGeom>
          <a:noFill/>
        </p:spPr>
        <p:txBody>
          <a:bodyPr wrap="square" rtlCol="0">
            <a:spAutoFit/>
          </a:bodyPr>
          <a:lstStyle/>
          <a:p>
            <a:r>
              <a:rPr lang="en-US" sz="1400" b="1" dirty="0" smtClean="0">
                <a:solidFill>
                  <a:schemeClr val="bg2"/>
                </a:solidFill>
              </a:rPr>
              <a:t>p = 0.7365</a:t>
            </a:r>
            <a:endParaRPr lang="en-US" sz="1400" b="1" dirty="0">
              <a:solidFill>
                <a:schemeClr val="bg2"/>
              </a:solidFill>
            </a:endParaRPr>
          </a:p>
        </p:txBody>
      </p:sp>
      <p:sp>
        <p:nvSpPr>
          <p:cNvPr id="3" name="title_cohort"/>
          <p:cNvSpPr txBox="1"/>
          <p:nvPr/>
        </p:nvSpPr>
        <p:spPr>
          <a:xfrm>
            <a:off x="2041217" y="941016"/>
            <a:ext cx="5243992" cy="400110"/>
          </a:xfrm>
          <a:prstGeom prst="rect">
            <a:avLst/>
          </a:prstGeom>
          <a:noFill/>
        </p:spPr>
        <p:txBody>
          <a:bodyPr wrap="square" rtlCol="0">
            <a:spAutoFit/>
          </a:bodyPr>
          <a:lstStyle/>
          <a:p>
            <a:r>
              <a:rPr lang="en-US" sz="2000" b="1" kern="0" dirty="0" smtClean="0">
                <a:solidFill>
                  <a:srgbClr val="002060"/>
                </a:solidFill>
              </a:rPr>
              <a:t>(Transplants: January 1991 – June 2016)</a:t>
            </a:r>
            <a:endParaRPr lang="en-US" sz="2000" b="1" kern="0" dirty="0">
              <a:solidFill>
                <a:srgbClr val="002060"/>
              </a:solidFill>
            </a:endParaRPr>
          </a:p>
        </p:txBody>
      </p:sp>
      <p:grpSp>
        <p:nvGrpSpPr>
          <p:cNvPr id="14" name="Group 13"/>
          <p:cNvGrpSpPr/>
          <p:nvPr/>
        </p:nvGrpSpPr>
        <p:grpSpPr>
          <a:xfrm>
            <a:off x="2" y="6146792"/>
            <a:ext cx="4715932" cy="711201"/>
            <a:chOff x="2" y="6146792"/>
            <a:chExt cx="4715932" cy="711201"/>
          </a:xfrm>
        </p:grpSpPr>
        <p:grpSp>
          <p:nvGrpSpPr>
            <p:cNvPr id="16" name="Group 15"/>
            <p:cNvGrpSpPr/>
            <p:nvPr/>
          </p:nvGrpSpPr>
          <p:grpSpPr>
            <a:xfrm>
              <a:off x="2" y="6146792"/>
              <a:ext cx="4715932" cy="711201"/>
              <a:chOff x="1" y="6067776"/>
              <a:chExt cx="4952999" cy="790224"/>
            </a:xfrm>
          </p:grpSpPr>
          <p:pic>
            <p:nvPicPr>
              <p:cNvPr id="18" name="Picture 17"/>
              <p:cNvPicPr>
                <a:picLocks noChangeAspect="1"/>
              </p:cNvPicPr>
              <p:nvPr/>
            </p:nvPicPr>
            <p:blipFill>
              <a:blip r:embed="rId4" cstate="print"/>
              <a:stretch>
                <a:fillRect/>
              </a:stretch>
            </p:blipFill>
            <p:spPr>
              <a:xfrm>
                <a:off x="1" y="6172200"/>
                <a:ext cx="4952999" cy="685800"/>
              </a:xfrm>
              <a:prstGeom prst="rect">
                <a:avLst/>
              </a:prstGeom>
              <a:ln>
                <a:solidFill>
                  <a:schemeClr val="bg2"/>
                </a:solidFill>
              </a:ln>
            </p:spPr>
          </p:pic>
          <p:sp>
            <p:nvSpPr>
              <p:cNvPr id="23" name="logo_year"/>
              <p:cNvSpPr txBox="1"/>
              <p:nvPr/>
            </p:nvSpPr>
            <p:spPr>
              <a:xfrm>
                <a:off x="2971800" y="6067776"/>
                <a:ext cx="1885813" cy="461665"/>
              </a:xfrm>
              <a:prstGeom prst="rect">
                <a:avLst/>
              </a:prstGeom>
              <a:noFill/>
              <a:ln>
                <a:noFill/>
              </a:ln>
            </p:spPr>
            <p:txBody>
              <a:bodyPr wrap="square" rtlCol="0">
                <a:spAutoFit/>
              </a:bodyPr>
              <a:lstStyle/>
              <a:p>
                <a:pPr algn="ctr"/>
                <a:r>
                  <a:rPr lang="en-US" sz="2100" b="1" dirty="0" smtClean="0">
                    <a:solidFill>
                      <a:schemeClr val="bg1"/>
                    </a:solidFill>
                    <a:latin typeface="Arial"/>
                    <a:cs typeface="Arial"/>
                  </a:rPr>
                  <a:t>2018</a:t>
                </a:r>
                <a:endParaRPr lang="en-US" sz="2100" b="1" dirty="0">
                  <a:solidFill>
                    <a:schemeClr val="bg1"/>
                  </a:solidFill>
                  <a:latin typeface="Arial"/>
                  <a:cs typeface="Arial"/>
                </a:endParaRPr>
              </a:p>
            </p:txBody>
          </p:sp>
        </p:grpSp>
        <p:sp>
          <p:nvSpPr>
            <p:cNvPr id="17" name="logo_citation"/>
            <p:cNvSpPr txBox="1"/>
            <p:nvPr/>
          </p:nvSpPr>
          <p:spPr>
            <a:xfrm>
              <a:off x="2766436" y="6605562"/>
              <a:ext cx="1938528" cy="230832"/>
            </a:xfrm>
            <a:prstGeom prst="rect">
              <a:avLst/>
            </a:prstGeom>
            <a:noFill/>
            <a:ln>
              <a:solidFill>
                <a:srgbClr val="FFFFFF"/>
              </a:solidFill>
            </a:ln>
          </p:spPr>
          <p:txBody>
            <a:bodyPr wrap="square" lIns="27432" tIns="45720" rIns="0" rtlCol="0" anchor="ctr" anchorCtr="0">
              <a:spAutoFit/>
            </a:bodyPr>
            <a:lstStyle/>
            <a:p>
              <a:r>
                <a:rPr lang="en-US" sz="900" b="1" dirty="0" smtClean="0">
                  <a:solidFill>
                    <a:schemeClr val="bg1"/>
                  </a:solidFill>
                  <a:latin typeface="Arial"/>
                  <a:cs typeface="Arial"/>
                </a:rPr>
                <a:t>JHLT. 2018 Oct; 37(10): 1155-1206</a:t>
              </a:r>
              <a:endParaRPr lang="en-US" sz="900" b="1" dirty="0">
                <a:solidFill>
                  <a:schemeClr val="bg1"/>
                </a:solidFill>
                <a:latin typeface="Arial"/>
                <a:cs typeface="Arial"/>
              </a:endParaRPr>
            </a:p>
          </p:txBody>
        </p:sp>
      </p:grpSp>
    </p:spTree>
    <p:extLst>
      <p:ext uri="{BB962C8B-B14F-4D97-AF65-F5344CB8AC3E}">
        <p14:creationId xmlns:p14="http://schemas.microsoft.com/office/powerpoint/2010/main" val="1692036029"/>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3" name="Content Placeholder 12"/>
          <p:cNvGraphicFramePr>
            <a:graphicFrameLocks noGrp="1"/>
          </p:cNvGraphicFramePr>
          <p:nvPr>
            <p:ph idx="1"/>
            <p:extLst>
              <p:ext uri="{D42A27DB-BD31-4B8C-83A1-F6EECF244321}">
                <p14:modId xmlns:p14="http://schemas.microsoft.com/office/powerpoint/2010/main" val="3148744696"/>
              </p:ext>
            </p:extLst>
          </p:nvPr>
        </p:nvGraphicFramePr>
        <p:xfrm>
          <a:off x="228600" y="1447801"/>
          <a:ext cx="8534400" cy="4698996"/>
        </p:xfrm>
        <a:graphic>
          <a:graphicData uri="http://schemas.openxmlformats.org/drawingml/2006/table">
            <a:tbl>
              <a:tblPr>
                <a:tableStyleId>{5C22544A-7EE6-4342-B048-85BDC9FD1C3A}</a:tableStyleId>
              </a:tblPr>
              <a:tblGrid>
                <a:gridCol w="1905000">
                  <a:extLst>
                    <a:ext uri="{9D8B030D-6E8A-4147-A177-3AD203B41FA5}">
                      <a16:colId xmlns:a16="http://schemas.microsoft.com/office/drawing/2014/main" val="20000"/>
                    </a:ext>
                  </a:extLst>
                </a:gridCol>
                <a:gridCol w="3050460">
                  <a:extLst>
                    <a:ext uri="{9D8B030D-6E8A-4147-A177-3AD203B41FA5}">
                      <a16:colId xmlns:a16="http://schemas.microsoft.com/office/drawing/2014/main" val="20001"/>
                    </a:ext>
                  </a:extLst>
                </a:gridCol>
                <a:gridCol w="1789470">
                  <a:extLst>
                    <a:ext uri="{9D8B030D-6E8A-4147-A177-3AD203B41FA5}">
                      <a16:colId xmlns:a16="http://schemas.microsoft.com/office/drawing/2014/main" val="20002"/>
                    </a:ext>
                  </a:extLst>
                </a:gridCol>
                <a:gridCol w="1789470">
                  <a:extLst>
                    <a:ext uri="{9D8B030D-6E8A-4147-A177-3AD203B41FA5}">
                      <a16:colId xmlns:a16="http://schemas.microsoft.com/office/drawing/2014/main" val="20003"/>
                    </a:ext>
                  </a:extLst>
                </a:gridCol>
              </a:tblGrid>
              <a:tr h="566358">
                <a:tc>
                  <a:txBody>
                    <a:bodyPr/>
                    <a:lstStyle/>
                    <a:p>
                      <a:pPr marL="0" marR="0" indent="0" algn="ctr" defTabSz="914400" rtl="0" eaLnBrk="1" fontAlgn="t" latinLnBrk="0" hangingPunct="1">
                        <a:lnSpc>
                          <a:spcPct val="100000"/>
                        </a:lnSpc>
                        <a:spcBef>
                          <a:spcPts val="0"/>
                        </a:spcBef>
                        <a:spcAft>
                          <a:spcPts val="0"/>
                        </a:spcAft>
                        <a:buClrTx/>
                        <a:buSzTx/>
                        <a:buFontTx/>
                        <a:buNone/>
                        <a:tabLst/>
                        <a:defRPr/>
                      </a:pPr>
                      <a:r>
                        <a:rPr lang="en-US" sz="1300" b="1" kern="1200" dirty="0" smtClean="0">
                          <a:solidFill>
                            <a:schemeClr val="bg2"/>
                          </a:solidFill>
                          <a:latin typeface="+mn-lt"/>
                          <a:ea typeface="+mn-ea"/>
                          <a:cs typeface="+mn-cs"/>
                        </a:rPr>
                        <a:t>Transplant Type</a:t>
                      </a:r>
                      <a:endParaRPr lang="en-US" sz="1300" dirty="0" smtClean="0">
                        <a:solidFill>
                          <a:schemeClr val="bg2"/>
                        </a:solidFill>
                      </a:endParaRPr>
                    </a:p>
                  </a:txBody>
                  <a:tcPr marT="91440" marB="91440">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0" fontAlgn="t"/>
                      <a:r>
                        <a:rPr lang="en-US" sz="1300" b="1" dirty="0" smtClean="0">
                          <a:solidFill>
                            <a:schemeClr val="bg2"/>
                          </a:solidFill>
                        </a:rPr>
                        <a:t>Cause of Death</a:t>
                      </a:r>
                      <a:r>
                        <a:rPr lang="en-US" sz="1300" b="1" baseline="0" dirty="0" smtClean="0">
                          <a:solidFill>
                            <a:schemeClr val="bg2"/>
                          </a:solidFill>
                        </a:rPr>
                        <a:t> </a:t>
                      </a:r>
                      <a:endParaRPr lang="en-US" sz="1300" dirty="0">
                        <a:solidFill>
                          <a:schemeClr val="bg2"/>
                        </a:solidFill>
                      </a:endParaRPr>
                    </a:p>
                  </a:txBody>
                  <a:tcPr marT="91440" marB="91440">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0"/>
                      <a:r>
                        <a:rPr lang="en-US" sz="1300" b="1" dirty="0" smtClean="0">
                          <a:solidFill>
                            <a:schemeClr val="bg2"/>
                          </a:solidFill>
                        </a:rPr>
                        <a:t>≤ 1 Year</a:t>
                      </a:r>
                      <a:endParaRPr lang="en-US" sz="1300" dirty="0">
                        <a:solidFill>
                          <a:schemeClr val="bg2"/>
                        </a:solidFill>
                      </a:endParaRP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0"/>
                      <a:r>
                        <a:rPr lang="en-US" sz="1300" b="1" dirty="0" smtClean="0">
                          <a:solidFill>
                            <a:schemeClr val="bg2"/>
                          </a:solidFill>
                        </a:rPr>
                        <a:t>&gt; 1 </a:t>
                      </a:r>
                      <a:r>
                        <a:rPr lang="en-US" sz="1300" b="1" dirty="0">
                          <a:solidFill>
                            <a:schemeClr val="bg2"/>
                          </a:solidFill>
                        </a:rPr>
                        <a:t>Year </a:t>
                      </a: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0"/>
                  </a:ext>
                </a:extLst>
              </a:tr>
              <a:tr h="229591">
                <a:tc rowSpan="9">
                  <a:txBody>
                    <a:bodyPr/>
                    <a:lstStyle/>
                    <a:p>
                      <a:pPr algn="ctr"/>
                      <a:r>
                        <a:rPr lang="en-US" sz="1300" b="1" dirty="0" smtClean="0">
                          <a:solidFill>
                            <a:schemeClr val="bg2"/>
                          </a:solidFill>
                        </a:rPr>
                        <a:t>Multiorgan transplant</a:t>
                      </a:r>
                      <a:endParaRPr lang="en-US" sz="1300" dirty="0" smtClean="0">
                        <a:solidFill>
                          <a:schemeClr val="bg2"/>
                        </a:solidFill>
                      </a:endParaRPr>
                    </a:p>
                  </a:txBody>
                  <a:tcPr marL="4572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rtl="0"/>
                      <a:r>
                        <a:rPr lang="en-US" sz="1300" b="1" dirty="0" smtClean="0">
                          <a:solidFill>
                            <a:schemeClr val="bg2"/>
                          </a:solidFill>
                        </a:rPr>
                        <a:t>OB/BOS</a:t>
                      </a:r>
                    </a:p>
                  </a:txBody>
                  <a:tcPr marL="4572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300" b="1" i="0" u="none" strike="noStrike" dirty="0">
                          <a:solidFill>
                            <a:srgbClr val="000000"/>
                          </a:solidFill>
                          <a:effectLst/>
                          <a:latin typeface="+mj-lt"/>
                        </a:rPr>
                        <a:t>0</a:t>
                      </a:r>
                    </a:p>
                  </a:txBody>
                  <a:tcPr marL="9525" marR="9525" marT="9525"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300" b="1" i="0" u="none" strike="noStrike" dirty="0">
                          <a:solidFill>
                            <a:srgbClr val="000000"/>
                          </a:solidFill>
                          <a:effectLst/>
                          <a:latin typeface="+mj-lt"/>
                        </a:rPr>
                        <a:t>1 (9.1%)</a:t>
                      </a:r>
                    </a:p>
                  </a:txBody>
                  <a:tcPr marL="9525" marR="9525" marT="9525"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1"/>
                  </a:ext>
                </a:extLst>
              </a:tr>
              <a:tr h="229591">
                <a:tc vMerge="1">
                  <a:txBody>
                    <a:bodyPr/>
                    <a:lstStyle/>
                    <a:p>
                      <a:pPr algn="ctr"/>
                      <a:endParaRPr lang="en-US" sz="1200" dirty="0" smtClean="0">
                        <a:solidFill>
                          <a:schemeClr val="tx1"/>
                        </a:solidFill>
                      </a:endParaRPr>
                    </a:p>
                  </a:txBody>
                  <a:tcPr marL="4572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rtl="0"/>
                      <a:r>
                        <a:rPr lang="en-US" sz="1300" b="1" dirty="0" smtClean="0">
                          <a:solidFill>
                            <a:schemeClr val="bg2"/>
                          </a:solidFill>
                        </a:rPr>
                        <a:t>Acute Rejection</a:t>
                      </a:r>
                      <a:endParaRPr lang="en-US" dirty="0">
                        <a:solidFill>
                          <a:schemeClr val="bg2"/>
                        </a:solidFill>
                      </a:endParaRPr>
                    </a:p>
                  </a:txBody>
                  <a:tcPr marL="4572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300" b="1" i="0" u="none" strike="noStrike" dirty="0" smtClean="0">
                          <a:solidFill>
                            <a:srgbClr val="000000"/>
                          </a:solidFill>
                          <a:effectLst/>
                          <a:latin typeface="+mj-lt"/>
                        </a:rPr>
                        <a:t>0</a:t>
                      </a:r>
                      <a:endParaRPr lang="en-US" sz="1300" b="1" i="0" u="none" strike="noStrike" dirty="0">
                        <a:solidFill>
                          <a:srgbClr val="000000"/>
                        </a:solidFill>
                        <a:effectLst/>
                        <a:latin typeface="+mj-lt"/>
                      </a:endParaRPr>
                    </a:p>
                  </a:txBody>
                  <a:tcPr marL="9525" marR="9525" marT="9525"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300" b="1" i="0" u="none" strike="noStrike" dirty="0" smtClean="0">
                          <a:solidFill>
                            <a:srgbClr val="000000"/>
                          </a:solidFill>
                          <a:effectLst/>
                          <a:latin typeface="+mj-lt"/>
                        </a:rPr>
                        <a:t>0</a:t>
                      </a:r>
                      <a:endParaRPr lang="en-US" sz="1300" b="1" i="0" u="none" strike="noStrike" dirty="0">
                        <a:solidFill>
                          <a:srgbClr val="000000"/>
                        </a:solidFill>
                        <a:effectLst/>
                        <a:latin typeface="+mj-lt"/>
                      </a:endParaRPr>
                    </a:p>
                  </a:txBody>
                  <a:tcPr marL="9525" marR="9525" marT="9525"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2"/>
                  </a:ext>
                </a:extLst>
              </a:tr>
              <a:tr h="229591">
                <a:tc vMerge="1">
                  <a:txBody>
                    <a:bodyPr/>
                    <a:lstStyle/>
                    <a:p>
                      <a:pPr algn="ctr"/>
                      <a:endParaRPr lang="en-US" sz="1200" dirty="0" smtClean="0">
                        <a:solidFill>
                          <a:schemeClr val="tx1"/>
                        </a:solidFill>
                      </a:endParaRPr>
                    </a:p>
                  </a:txBody>
                  <a:tcPr marL="4572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rtl="0"/>
                      <a:r>
                        <a:rPr lang="en-US" sz="1300" b="1" dirty="0" smtClean="0">
                          <a:solidFill>
                            <a:schemeClr val="bg2"/>
                          </a:solidFill>
                        </a:rPr>
                        <a:t>Malignancy</a:t>
                      </a:r>
                      <a:endParaRPr lang="en-US" sz="1300" dirty="0">
                        <a:solidFill>
                          <a:schemeClr val="bg2"/>
                        </a:solidFill>
                      </a:endParaRPr>
                    </a:p>
                  </a:txBody>
                  <a:tcPr marL="4572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300" b="1" i="0" u="none" strike="noStrike" dirty="0">
                          <a:solidFill>
                            <a:srgbClr val="000000"/>
                          </a:solidFill>
                          <a:effectLst/>
                          <a:latin typeface="+mj-lt"/>
                        </a:rPr>
                        <a:t>0</a:t>
                      </a:r>
                    </a:p>
                  </a:txBody>
                  <a:tcPr marL="9525" marR="9525" marT="9525"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300" b="1" i="0" u="none" strike="noStrike" dirty="0">
                          <a:solidFill>
                            <a:srgbClr val="000000"/>
                          </a:solidFill>
                          <a:effectLst/>
                          <a:latin typeface="+mj-lt"/>
                        </a:rPr>
                        <a:t>1 (9.1%)</a:t>
                      </a:r>
                    </a:p>
                  </a:txBody>
                  <a:tcPr marL="9525" marR="9525" marT="9525"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3"/>
                  </a:ext>
                </a:extLst>
              </a:tr>
              <a:tr h="229591">
                <a:tc vMerge="1">
                  <a:txBody>
                    <a:bodyPr/>
                    <a:lstStyle/>
                    <a:p>
                      <a:pPr algn="ctr"/>
                      <a:endParaRPr lang="en-US" sz="1200" dirty="0" smtClean="0">
                        <a:solidFill>
                          <a:schemeClr val="tx1"/>
                        </a:solidFill>
                      </a:endParaRPr>
                    </a:p>
                  </a:txBody>
                  <a:tcPr marL="4572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rtl="0"/>
                      <a:r>
                        <a:rPr lang="en-US" sz="1300" b="1" dirty="0" smtClean="0">
                          <a:solidFill>
                            <a:schemeClr val="bg2"/>
                          </a:solidFill>
                        </a:rPr>
                        <a:t>Infection</a:t>
                      </a:r>
                      <a:endParaRPr lang="en-US" sz="1300" dirty="0">
                        <a:solidFill>
                          <a:schemeClr val="bg2"/>
                        </a:solidFill>
                      </a:endParaRPr>
                    </a:p>
                  </a:txBody>
                  <a:tcPr marL="4572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300" b="1" i="0" u="none" strike="noStrike" dirty="0">
                          <a:solidFill>
                            <a:srgbClr val="000000"/>
                          </a:solidFill>
                          <a:effectLst/>
                          <a:latin typeface="+mj-lt"/>
                        </a:rPr>
                        <a:t>7 (46.7%)</a:t>
                      </a:r>
                    </a:p>
                  </a:txBody>
                  <a:tcPr marL="9525" marR="9525" marT="9525"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300" b="1" i="0" u="none" strike="noStrike" dirty="0">
                          <a:solidFill>
                            <a:srgbClr val="000000"/>
                          </a:solidFill>
                          <a:effectLst/>
                          <a:latin typeface="+mj-lt"/>
                        </a:rPr>
                        <a:t>4 (36.4%)</a:t>
                      </a:r>
                    </a:p>
                  </a:txBody>
                  <a:tcPr marL="9525" marR="9525" marT="9525"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4"/>
                  </a:ext>
                </a:extLst>
              </a:tr>
              <a:tr h="229591">
                <a:tc vMerge="1">
                  <a:txBody>
                    <a:bodyPr/>
                    <a:lstStyle/>
                    <a:p>
                      <a:pPr algn="ctr"/>
                      <a:endParaRPr lang="en-US" sz="1200" dirty="0" smtClean="0">
                        <a:solidFill>
                          <a:schemeClr val="tx1"/>
                        </a:solidFill>
                      </a:endParaRPr>
                    </a:p>
                  </a:txBody>
                  <a:tcPr marL="4572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rtl="0"/>
                      <a:r>
                        <a:rPr lang="en-US" sz="1300" b="1" dirty="0" smtClean="0">
                          <a:solidFill>
                            <a:schemeClr val="bg2"/>
                          </a:solidFill>
                        </a:rPr>
                        <a:t>Graft Failure</a:t>
                      </a:r>
                      <a:endParaRPr lang="en-US" sz="1300" dirty="0">
                        <a:solidFill>
                          <a:schemeClr val="bg2"/>
                        </a:solidFill>
                      </a:endParaRPr>
                    </a:p>
                  </a:txBody>
                  <a:tcPr marL="4572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300" b="1" i="0" u="none" strike="noStrike" dirty="0">
                          <a:solidFill>
                            <a:srgbClr val="000000"/>
                          </a:solidFill>
                          <a:effectLst/>
                          <a:latin typeface="+mj-lt"/>
                        </a:rPr>
                        <a:t>1 (6.7%)</a:t>
                      </a:r>
                    </a:p>
                  </a:txBody>
                  <a:tcPr marL="9525" marR="9525" marT="9525"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300" b="1" i="0" u="none" strike="noStrike" dirty="0">
                          <a:solidFill>
                            <a:srgbClr val="000000"/>
                          </a:solidFill>
                          <a:effectLst/>
                          <a:latin typeface="+mj-lt"/>
                        </a:rPr>
                        <a:t>1 (9.1%)</a:t>
                      </a:r>
                    </a:p>
                  </a:txBody>
                  <a:tcPr marL="9525" marR="9525" marT="9525"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5"/>
                  </a:ext>
                </a:extLst>
              </a:tr>
              <a:tr h="229591">
                <a:tc vMerge="1">
                  <a:txBody>
                    <a:bodyPr/>
                    <a:lstStyle/>
                    <a:p>
                      <a:pPr algn="ctr"/>
                      <a:endParaRPr lang="en-US" sz="1200" dirty="0" smtClean="0">
                        <a:solidFill>
                          <a:schemeClr val="tx1"/>
                        </a:solidFill>
                      </a:endParaRPr>
                    </a:p>
                  </a:txBody>
                  <a:tcPr marL="4572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rtl="0"/>
                      <a:r>
                        <a:rPr lang="en-US" sz="1300" b="1" dirty="0" smtClean="0">
                          <a:solidFill>
                            <a:schemeClr val="bg2"/>
                          </a:solidFill>
                        </a:rPr>
                        <a:t>Cardiovascular</a:t>
                      </a:r>
                      <a:endParaRPr lang="en-US" sz="1400" dirty="0">
                        <a:solidFill>
                          <a:schemeClr val="bg2"/>
                        </a:solidFill>
                      </a:endParaRPr>
                    </a:p>
                  </a:txBody>
                  <a:tcPr marL="4572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300" b="1" i="0" u="none" strike="noStrike" dirty="0" smtClean="0">
                          <a:solidFill>
                            <a:srgbClr val="000000"/>
                          </a:solidFill>
                          <a:effectLst/>
                          <a:latin typeface="+mj-lt"/>
                        </a:rPr>
                        <a:t>0</a:t>
                      </a:r>
                      <a:endParaRPr lang="en-US" sz="1300" b="1" i="0" u="none" strike="noStrike" dirty="0">
                        <a:solidFill>
                          <a:srgbClr val="000000"/>
                        </a:solidFill>
                        <a:effectLst/>
                        <a:latin typeface="+mj-lt"/>
                      </a:endParaRPr>
                    </a:p>
                  </a:txBody>
                  <a:tcPr marL="9525" marR="9525" marT="9525"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300" b="1" i="0" u="none" strike="noStrike" dirty="0" smtClean="0">
                          <a:solidFill>
                            <a:srgbClr val="000000"/>
                          </a:solidFill>
                          <a:effectLst/>
                          <a:latin typeface="+mj-lt"/>
                        </a:rPr>
                        <a:t>0</a:t>
                      </a:r>
                      <a:endParaRPr lang="en-US" sz="1300" b="1" i="0" u="none" strike="noStrike" dirty="0">
                        <a:solidFill>
                          <a:srgbClr val="000000"/>
                        </a:solidFill>
                        <a:effectLst/>
                        <a:latin typeface="+mj-lt"/>
                      </a:endParaRPr>
                    </a:p>
                  </a:txBody>
                  <a:tcPr marL="9525" marR="9525" marT="9525"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6"/>
                  </a:ext>
                </a:extLst>
              </a:tr>
              <a:tr h="229591">
                <a:tc vMerge="1">
                  <a:txBody>
                    <a:bodyPr/>
                    <a:lstStyle/>
                    <a:p>
                      <a:endParaRPr lang="en-US"/>
                    </a:p>
                  </a:txBody>
                  <a:tcPr/>
                </a:tc>
                <a:tc>
                  <a:txBody>
                    <a:bodyPr/>
                    <a:lstStyle/>
                    <a:p>
                      <a:pPr rtl="0"/>
                      <a:r>
                        <a:rPr lang="en-US" sz="1300" b="1" dirty="0" smtClean="0">
                          <a:solidFill>
                            <a:schemeClr val="bg2"/>
                          </a:solidFill>
                        </a:rPr>
                        <a:t>Technical</a:t>
                      </a:r>
                      <a:endParaRPr lang="en-US" dirty="0">
                        <a:solidFill>
                          <a:schemeClr val="bg2"/>
                        </a:solidFill>
                      </a:endParaRPr>
                    </a:p>
                  </a:txBody>
                  <a:tcPr marL="4572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300" b="1" i="0" u="none" strike="noStrike" dirty="0">
                          <a:solidFill>
                            <a:srgbClr val="000000"/>
                          </a:solidFill>
                          <a:effectLst/>
                          <a:latin typeface="+mj-lt"/>
                        </a:rPr>
                        <a:t>2 (13.3%)</a:t>
                      </a:r>
                    </a:p>
                  </a:txBody>
                  <a:tcPr marL="9525" marR="9525" marT="9525"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300" b="1" i="0" u="none" strike="noStrike" dirty="0">
                          <a:solidFill>
                            <a:srgbClr val="000000"/>
                          </a:solidFill>
                          <a:effectLst/>
                          <a:latin typeface="+mj-lt"/>
                        </a:rPr>
                        <a:t>0</a:t>
                      </a:r>
                    </a:p>
                  </a:txBody>
                  <a:tcPr marL="9525" marR="9525" marT="9525"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234842460"/>
                  </a:ext>
                </a:extLst>
              </a:tr>
              <a:tr h="229591">
                <a:tc vMerge="1">
                  <a:txBody>
                    <a:bodyPr/>
                    <a:lstStyle/>
                    <a:p>
                      <a:endParaRPr lang="en-US"/>
                    </a:p>
                  </a:txBody>
                  <a:tcPr/>
                </a:tc>
                <a:tc>
                  <a:txBody>
                    <a:bodyPr/>
                    <a:lstStyle/>
                    <a:p>
                      <a:pPr rtl="0"/>
                      <a:r>
                        <a:rPr lang="en-US" sz="1300" b="1" dirty="0" smtClean="0">
                          <a:solidFill>
                            <a:schemeClr val="bg2"/>
                          </a:solidFill>
                        </a:rPr>
                        <a:t>Multiple Organ Failure</a:t>
                      </a:r>
                      <a:endParaRPr lang="en-US" sz="1400" dirty="0">
                        <a:solidFill>
                          <a:schemeClr val="bg2"/>
                        </a:solidFill>
                      </a:endParaRPr>
                    </a:p>
                  </a:txBody>
                  <a:tcPr marL="4572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300" b="1" i="0" u="none" strike="noStrike" dirty="0">
                          <a:solidFill>
                            <a:srgbClr val="000000"/>
                          </a:solidFill>
                          <a:effectLst/>
                          <a:latin typeface="+mj-lt"/>
                        </a:rPr>
                        <a:t>2 (13.3%)</a:t>
                      </a:r>
                    </a:p>
                  </a:txBody>
                  <a:tcPr marL="9525" marR="9525" marT="9525"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300" b="1" i="0" u="none" strike="noStrike" dirty="0">
                          <a:solidFill>
                            <a:srgbClr val="000000"/>
                          </a:solidFill>
                          <a:effectLst/>
                          <a:latin typeface="+mj-lt"/>
                        </a:rPr>
                        <a:t>0</a:t>
                      </a:r>
                    </a:p>
                  </a:txBody>
                  <a:tcPr marL="9525" marR="9525" marT="9525"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087383498"/>
                  </a:ext>
                </a:extLst>
              </a:tr>
              <a:tr h="229591">
                <a:tc vMerge="1">
                  <a:txBody>
                    <a:bodyPr/>
                    <a:lstStyle/>
                    <a:p>
                      <a:pPr algn="ctr"/>
                      <a:endParaRPr lang="en-US" sz="1200" b="1" kern="1200" dirty="0" smtClean="0">
                        <a:solidFill>
                          <a:schemeClr val="tx1"/>
                        </a:solidFill>
                        <a:latin typeface="+mn-lt"/>
                        <a:ea typeface="+mn-ea"/>
                        <a:cs typeface="+mn-cs"/>
                      </a:endParaRPr>
                    </a:p>
                  </a:txBody>
                  <a:tcPr marL="4572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rtl="0"/>
                      <a:r>
                        <a:rPr lang="en-US" sz="1300" b="1" dirty="0" smtClean="0">
                          <a:solidFill>
                            <a:schemeClr val="bg2"/>
                          </a:solidFill>
                        </a:rPr>
                        <a:t>All known causes</a:t>
                      </a:r>
                      <a:endParaRPr lang="en-US" sz="1300" b="1" dirty="0">
                        <a:solidFill>
                          <a:schemeClr val="bg2"/>
                        </a:solidFill>
                      </a:endParaRPr>
                    </a:p>
                  </a:txBody>
                  <a:tcPr marL="4572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300" b="1" i="0" u="none" strike="noStrike" dirty="0">
                          <a:solidFill>
                            <a:srgbClr val="000000"/>
                          </a:solidFill>
                          <a:effectLst/>
                          <a:latin typeface="+mj-lt"/>
                        </a:rPr>
                        <a:t>15</a:t>
                      </a:r>
                    </a:p>
                  </a:txBody>
                  <a:tcPr marL="9525" marR="9525" marT="9525"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300" b="1" i="0" u="none" strike="noStrike" dirty="0">
                          <a:solidFill>
                            <a:srgbClr val="000000"/>
                          </a:solidFill>
                          <a:effectLst/>
                          <a:latin typeface="+mj-lt"/>
                        </a:rPr>
                        <a:t>11</a:t>
                      </a:r>
                    </a:p>
                  </a:txBody>
                  <a:tcPr marL="9525" marR="9525" marT="9525"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7"/>
                  </a:ext>
                </a:extLst>
              </a:tr>
              <a:tr h="229591">
                <a:tc rowSpan="9">
                  <a:txBody>
                    <a:bodyPr/>
                    <a:lstStyle/>
                    <a:p>
                      <a:pPr algn="ctr"/>
                      <a:r>
                        <a:rPr lang="en-US" sz="1300" b="1" kern="1200" dirty="0" smtClean="0">
                          <a:solidFill>
                            <a:schemeClr val="bg2"/>
                          </a:solidFill>
                          <a:latin typeface="+mn-lt"/>
                          <a:ea typeface="+mn-ea"/>
                          <a:cs typeface="+mn-cs"/>
                        </a:rPr>
                        <a:t>Heart-lung</a:t>
                      </a:r>
                      <a:r>
                        <a:rPr lang="en-US" sz="1300" b="1" kern="1200" baseline="0" dirty="0" smtClean="0">
                          <a:solidFill>
                            <a:schemeClr val="bg2"/>
                          </a:solidFill>
                          <a:latin typeface="+mn-lt"/>
                          <a:ea typeface="+mn-ea"/>
                          <a:cs typeface="+mn-cs"/>
                        </a:rPr>
                        <a:t> alone transplant</a:t>
                      </a:r>
                      <a:endParaRPr lang="en-US" sz="1300" b="1" kern="1200" dirty="0" smtClean="0">
                        <a:solidFill>
                          <a:schemeClr val="bg2"/>
                        </a:solidFill>
                        <a:latin typeface="+mn-lt"/>
                        <a:ea typeface="+mn-ea"/>
                        <a:cs typeface="+mn-cs"/>
                      </a:endParaRPr>
                    </a:p>
                  </a:txBody>
                  <a:tcPr marL="4572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rtl="0"/>
                      <a:r>
                        <a:rPr lang="en-US" sz="1300" b="1" dirty="0" smtClean="0">
                          <a:solidFill>
                            <a:schemeClr val="bg2"/>
                          </a:solidFill>
                        </a:rPr>
                        <a:t>OB/BOS</a:t>
                      </a:r>
                    </a:p>
                  </a:txBody>
                  <a:tcPr marL="4572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300" b="1" i="0" u="none" strike="noStrike" dirty="0">
                          <a:solidFill>
                            <a:srgbClr val="000000"/>
                          </a:solidFill>
                          <a:effectLst/>
                          <a:latin typeface="+mj-lt"/>
                        </a:rPr>
                        <a:t>14 (1.7%)</a:t>
                      </a:r>
                    </a:p>
                  </a:txBody>
                  <a:tcPr marL="9525" marR="9525" marT="9525"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300" b="1" i="0" u="none" strike="noStrike" dirty="0">
                          <a:solidFill>
                            <a:srgbClr val="000000"/>
                          </a:solidFill>
                          <a:effectLst/>
                          <a:latin typeface="+mj-lt"/>
                        </a:rPr>
                        <a:t>224 (21.9%)</a:t>
                      </a:r>
                    </a:p>
                  </a:txBody>
                  <a:tcPr marL="9525" marR="9525" marT="9525"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8"/>
                  </a:ext>
                </a:extLst>
              </a:tr>
              <a:tr h="229591">
                <a:tc vMerge="1">
                  <a:txBody>
                    <a:bodyPr/>
                    <a:lstStyle/>
                    <a:p>
                      <a:pPr marL="0" algn="ctr" defTabSz="914400" rtl="0" eaLnBrk="1" latinLnBrk="0" hangingPunct="1"/>
                      <a:endParaRPr lang="en-US" sz="1200" b="1" kern="1200" dirty="0" smtClean="0">
                        <a:solidFill>
                          <a:schemeClr val="tx1"/>
                        </a:solidFill>
                        <a:latin typeface="+mn-lt"/>
                        <a:ea typeface="+mn-ea"/>
                        <a:cs typeface="+mn-cs"/>
                      </a:endParaRPr>
                    </a:p>
                  </a:txBody>
                  <a:tcPr marL="4572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rtl="0"/>
                      <a:r>
                        <a:rPr lang="en-US" sz="1300" b="1" dirty="0" smtClean="0">
                          <a:solidFill>
                            <a:schemeClr val="bg2"/>
                          </a:solidFill>
                        </a:rPr>
                        <a:t>Acute Rejection</a:t>
                      </a:r>
                      <a:endParaRPr lang="en-US" dirty="0">
                        <a:solidFill>
                          <a:schemeClr val="bg2"/>
                        </a:solidFill>
                      </a:endParaRPr>
                    </a:p>
                  </a:txBody>
                  <a:tcPr marL="4572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300" b="1" i="0" u="none" strike="noStrike" dirty="0">
                          <a:solidFill>
                            <a:srgbClr val="000000"/>
                          </a:solidFill>
                          <a:effectLst/>
                          <a:latin typeface="+mj-lt"/>
                        </a:rPr>
                        <a:t>15 (1.8%)</a:t>
                      </a:r>
                    </a:p>
                  </a:txBody>
                  <a:tcPr marL="9525" marR="9525" marT="9525"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300" b="1" i="0" u="none" strike="noStrike" dirty="0">
                          <a:solidFill>
                            <a:srgbClr val="000000"/>
                          </a:solidFill>
                          <a:effectLst/>
                          <a:latin typeface="+mj-lt"/>
                        </a:rPr>
                        <a:t>10 (1.0%)</a:t>
                      </a:r>
                    </a:p>
                  </a:txBody>
                  <a:tcPr marL="9525" marR="9525" marT="9525"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9"/>
                  </a:ext>
                </a:extLst>
              </a:tr>
              <a:tr h="229591">
                <a:tc vMerge="1">
                  <a:txBody>
                    <a:bodyPr/>
                    <a:lstStyle/>
                    <a:p>
                      <a:pPr marL="0" algn="ctr" defTabSz="914400" rtl="0" eaLnBrk="1" latinLnBrk="0" hangingPunct="1"/>
                      <a:endParaRPr lang="en-US" sz="1200" b="1" kern="1200" dirty="0" smtClean="0">
                        <a:solidFill>
                          <a:schemeClr val="tx1"/>
                        </a:solidFill>
                        <a:latin typeface="+mn-lt"/>
                        <a:ea typeface="+mn-ea"/>
                        <a:cs typeface="+mn-cs"/>
                      </a:endParaRPr>
                    </a:p>
                  </a:txBody>
                  <a:tcPr marL="4572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rtl="0"/>
                      <a:r>
                        <a:rPr lang="en-US" sz="1300" b="1" dirty="0" smtClean="0">
                          <a:solidFill>
                            <a:schemeClr val="bg2"/>
                          </a:solidFill>
                        </a:rPr>
                        <a:t>Malignancy</a:t>
                      </a:r>
                      <a:endParaRPr lang="en-US" sz="1300" dirty="0">
                        <a:solidFill>
                          <a:schemeClr val="bg2"/>
                        </a:solidFill>
                      </a:endParaRPr>
                    </a:p>
                  </a:txBody>
                  <a:tcPr marL="4572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300" b="1" i="0" u="none" strike="noStrike" dirty="0">
                          <a:solidFill>
                            <a:srgbClr val="000000"/>
                          </a:solidFill>
                          <a:effectLst/>
                          <a:latin typeface="+mj-lt"/>
                        </a:rPr>
                        <a:t>16 (1.9%)</a:t>
                      </a:r>
                    </a:p>
                  </a:txBody>
                  <a:tcPr marL="9525" marR="9525" marT="9525"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300" b="1" i="0" u="none" strike="noStrike" dirty="0">
                          <a:solidFill>
                            <a:srgbClr val="000000"/>
                          </a:solidFill>
                          <a:effectLst/>
                          <a:latin typeface="+mj-lt"/>
                        </a:rPr>
                        <a:t>96 (9.4%)</a:t>
                      </a:r>
                    </a:p>
                  </a:txBody>
                  <a:tcPr marL="9525" marR="9525" marT="9525"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10"/>
                  </a:ext>
                </a:extLst>
              </a:tr>
              <a:tr h="229591">
                <a:tc vMerge="1">
                  <a:txBody>
                    <a:bodyPr/>
                    <a:lstStyle/>
                    <a:p>
                      <a:pPr marL="0" algn="ctr" defTabSz="914400" rtl="0" eaLnBrk="1" latinLnBrk="0" hangingPunct="1"/>
                      <a:endParaRPr lang="en-US" sz="1200" b="1" kern="1200" dirty="0" smtClean="0">
                        <a:solidFill>
                          <a:schemeClr val="tx1"/>
                        </a:solidFill>
                        <a:latin typeface="+mn-lt"/>
                        <a:ea typeface="+mn-ea"/>
                        <a:cs typeface="+mn-cs"/>
                      </a:endParaRPr>
                    </a:p>
                  </a:txBody>
                  <a:tcPr marL="4572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rtl="0"/>
                      <a:r>
                        <a:rPr lang="en-US" sz="1300" b="1" dirty="0" smtClean="0">
                          <a:solidFill>
                            <a:schemeClr val="bg2"/>
                          </a:solidFill>
                        </a:rPr>
                        <a:t>Infection</a:t>
                      </a:r>
                      <a:endParaRPr lang="en-US" sz="1300" dirty="0">
                        <a:solidFill>
                          <a:schemeClr val="bg2"/>
                        </a:solidFill>
                      </a:endParaRPr>
                    </a:p>
                  </a:txBody>
                  <a:tcPr marL="4572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300" b="1" i="0" u="none" strike="noStrike" dirty="0">
                          <a:solidFill>
                            <a:srgbClr val="000000"/>
                          </a:solidFill>
                          <a:effectLst/>
                          <a:latin typeface="+mj-lt"/>
                        </a:rPr>
                        <a:t>206 (24.8%)</a:t>
                      </a:r>
                    </a:p>
                  </a:txBody>
                  <a:tcPr marL="9525" marR="9525" marT="9525"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300" b="1" i="0" u="none" strike="noStrike" dirty="0">
                          <a:solidFill>
                            <a:srgbClr val="000000"/>
                          </a:solidFill>
                          <a:effectLst/>
                          <a:latin typeface="+mj-lt"/>
                        </a:rPr>
                        <a:t>246 (24.0%)</a:t>
                      </a:r>
                    </a:p>
                  </a:txBody>
                  <a:tcPr marL="9525" marR="9525" marT="9525"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11"/>
                  </a:ext>
                </a:extLst>
              </a:tr>
              <a:tr h="229591">
                <a:tc vMerge="1">
                  <a:txBody>
                    <a:bodyPr/>
                    <a:lstStyle/>
                    <a:p>
                      <a:pPr marL="0" algn="ctr" defTabSz="914400" rtl="0" eaLnBrk="1" latinLnBrk="0" hangingPunct="1"/>
                      <a:endParaRPr lang="en-US" sz="1200" b="1" kern="1200" dirty="0" smtClean="0">
                        <a:solidFill>
                          <a:schemeClr val="tx1"/>
                        </a:solidFill>
                        <a:latin typeface="+mn-lt"/>
                        <a:ea typeface="+mn-ea"/>
                        <a:cs typeface="+mn-cs"/>
                      </a:endParaRPr>
                    </a:p>
                  </a:txBody>
                  <a:tcPr marL="4572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rtl="0"/>
                      <a:r>
                        <a:rPr lang="en-US" sz="1300" b="1" dirty="0" smtClean="0">
                          <a:solidFill>
                            <a:schemeClr val="bg2"/>
                          </a:solidFill>
                        </a:rPr>
                        <a:t>Graft Failure</a:t>
                      </a:r>
                      <a:endParaRPr lang="en-US" sz="1300" dirty="0">
                        <a:solidFill>
                          <a:schemeClr val="bg2"/>
                        </a:solidFill>
                      </a:endParaRPr>
                    </a:p>
                  </a:txBody>
                  <a:tcPr marL="4572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300" b="1" i="0" u="none" strike="noStrike" dirty="0">
                          <a:solidFill>
                            <a:srgbClr val="000000"/>
                          </a:solidFill>
                          <a:effectLst/>
                          <a:latin typeface="+mj-lt"/>
                        </a:rPr>
                        <a:t>204 (24.5%)</a:t>
                      </a:r>
                    </a:p>
                  </a:txBody>
                  <a:tcPr marL="9525" marR="9525" marT="9525"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300" b="1" i="0" u="none" strike="noStrike" dirty="0">
                          <a:solidFill>
                            <a:srgbClr val="000000"/>
                          </a:solidFill>
                          <a:effectLst/>
                          <a:latin typeface="+mj-lt"/>
                        </a:rPr>
                        <a:t>157 (15.3%)</a:t>
                      </a:r>
                    </a:p>
                  </a:txBody>
                  <a:tcPr marL="9525" marR="9525" marT="9525"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12"/>
                  </a:ext>
                </a:extLst>
              </a:tr>
              <a:tr h="229591">
                <a:tc vMerge="1">
                  <a:txBody>
                    <a:bodyPr/>
                    <a:lstStyle/>
                    <a:p>
                      <a:pPr marL="0" algn="ctr" defTabSz="914400" rtl="0" eaLnBrk="1" latinLnBrk="0" hangingPunct="1"/>
                      <a:endParaRPr lang="en-US" sz="1200" b="1" kern="1200" dirty="0" smtClean="0">
                        <a:solidFill>
                          <a:schemeClr val="tx1"/>
                        </a:solidFill>
                        <a:latin typeface="+mn-lt"/>
                        <a:ea typeface="+mn-ea"/>
                        <a:cs typeface="+mn-cs"/>
                      </a:endParaRPr>
                    </a:p>
                  </a:txBody>
                  <a:tcPr marL="4572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rtl="0"/>
                      <a:r>
                        <a:rPr lang="en-US" sz="1300" b="1" dirty="0" smtClean="0">
                          <a:solidFill>
                            <a:schemeClr val="bg2"/>
                          </a:solidFill>
                        </a:rPr>
                        <a:t>Cardiovascular</a:t>
                      </a:r>
                      <a:endParaRPr lang="en-US" sz="1400" dirty="0">
                        <a:solidFill>
                          <a:schemeClr val="bg2"/>
                        </a:solidFill>
                      </a:endParaRPr>
                    </a:p>
                  </a:txBody>
                  <a:tcPr marL="4572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300" b="1" i="0" u="none" strike="noStrike" dirty="0">
                          <a:solidFill>
                            <a:srgbClr val="000000"/>
                          </a:solidFill>
                          <a:effectLst/>
                          <a:latin typeface="+mj-lt"/>
                        </a:rPr>
                        <a:t>54 (6.5%)</a:t>
                      </a:r>
                    </a:p>
                  </a:txBody>
                  <a:tcPr marL="9525" marR="9525" marT="9525"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300" b="1" i="0" u="none" strike="noStrike" dirty="0">
                          <a:solidFill>
                            <a:srgbClr val="000000"/>
                          </a:solidFill>
                          <a:effectLst/>
                          <a:latin typeface="+mj-lt"/>
                        </a:rPr>
                        <a:t>96 (9.4%)</a:t>
                      </a:r>
                    </a:p>
                  </a:txBody>
                  <a:tcPr marL="9525" marR="9525" marT="9525"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13"/>
                  </a:ext>
                </a:extLst>
              </a:tr>
              <a:tr h="229591">
                <a:tc vMerge="1">
                  <a:txBody>
                    <a:bodyPr/>
                    <a:lstStyle/>
                    <a:p>
                      <a:endParaRPr lang="en-US"/>
                    </a:p>
                  </a:txBody>
                  <a:tcPr/>
                </a:tc>
                <a:tc>
                  <a:txBody>
                    <a:bodyPr/>
                    <a:lstStyle/>
                    <a:p>
                      <a:pPr rtl="0"/>
                      <a:r>
                        <a:rPr lang="en-US" sz="1300" b="1" dirty="0" smtClean="0">
                          <a:solidFill>
                            <a:schemeClr val="bg2"/>
                          </a:solidFill>
                        </a:rPr>
                        <a:t>Technical</a:t>
                      </a:r>
                      <a:endParaRPr lang="en-US" dirty="0">
                        <a:solidFill>
                          <a:schemeClr val="bg2"/>
                        </a:solidFill>
                      </a:endParaRPr>
                    </a:p>
                  </a:txBody>
                  <a:tcPr marL="4572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300" b="1" i="0" u="none" strike="noStrike" dirty="0">
                          <a:solidFill>
                            <a:srgbClr val="000000"/>
                          </a:solidFill>
                          <a:effectLst/>
                          <a:latin typeface="+mj-lt"/>
                        </a:rPr>
                        <a:t>123 (14.8%)</a:t>
                      </a:r>
                    </a:p>
                  </a:txBody>
                  <a:tcPr marL="9525" marR="9525" marT="9525"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300" b="1" i="0" u="none" strike="noStrike" dirty="0">
                          <a:solidFill>
                            <a:srgbClr val="000000"/>
                          </a:solidFill>
                          <a:effectLst/>
                          <a:latin typeface="+mj-lt"/>
                        </a:rPr>
                        <a:t>13 (1.3%)</a:t>
                      </a:r>
                    </a:p>
                  </a:txBody>
                  <a:tcPr marL="9525" marR="9525" marT="9525"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347183133"/>
                  </a:ext>
                </a:extLst>
              </a:tr>
              <a:tr h="229591">
                <a:tc vMerge="1">
                  <a:txBody>
                    <a:bodyPr/>
                    <a:lstStyle/>
                    <a:p>
                      <a:endParaRPr lang="en-US"/>
                    </a:p>
                  </a:txBody>
                  <a:tcPr/>
                </a:tc>
                <a:tc>
                  <a:txBody>
                    <a:bodyPr/>
                    <a:lstStyle/>
                    <a:p>
                      <a:pPr rtl="0"/>
                      <a:r>
                        <a:rPr lang="en-US" sz="1300" b="1" dirty="0" smtClean="0">
                          <a:solidFill>
                            <a:schemeClr val="bg2"/>
                          </a:solidFill>
                        </a:rPr>
                        <a:t>Multiple Organ Failure</a:t>
                      </a:r>
                      <a:endParaRPr lang="en-US" sz="1400" dirty="0">
                        <a:solidFill>
                          <a:schemeClr val="bg2"/>
                        </a:solidFill>
                      </a:endParaRPr>
                    </a:p>
                  </a:txBody>
                  <a:tcPr marL="4572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300" b="1" i="0" u="none" strike="noStrike" dirty="0">
                          <a:solidFill>
                            <a:srgbClr val="000000"/>
                          </a:solidFill>
                          <a:effectLst/>
                          <a:latin typeface="+mj-lt"/>
                        </a:rPr>
                        <a:t>104 (12.5%)</a:t>
                      </a:r>
                    </a:p>
                  </a:txBody>
                  <a:tcPr marL="9525" marR="9525" marT="9525"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300" b="1" i="0" u="none" strike="noStrike" dirty="0">
                          <a:solidFill>
                            <a:srgbClr val="000000"/>
                          </a:solidFill>
                          <a:effectLst/>
                          <a:latin typeface="+mj-lt"/>
                        </a:rPr>
                        <a:t>60 (5.9%)</a:t>
                      </a:r>
                    </a:p>
                  </a:txBody>
                  <a:tcPr marL="9525" marR="9525" marT="9525"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604874363"/>
                  </a:ext>
                </a:extLst>
              </a:tr>
              <a:tr h="229591">
                <a:tc vMerge="1">
                  <a:txBody>
                    <a:bodyPr/>
                    <a:lstStyle/>
                    <a:p>
                      <a:pPr marL="0" algn="ctr" defTabSz="914400" rtl="0" eaLnBrk="1" latinLnBrk="0" hangingPunct="1"/>
                      <a:endParaRPr lang="en-US" sz="1200" b="1" kern="1200" dirty="0" smtClean="0">
                        <a:solidFill>
                          <a:schemeClr val="tx1"/>
                        </a:solidFill>
                        <a:latin typeface="+mn-lt"/>
                        <a:ea typeface="+mn-ea"/>
                        <a:cs typeface="+mn-cs"/>
                      </a:endParaRPr>
                    </a:p>
                  </a:txBody>
                  <a:tcPr marL="4572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rtl="0"/>
                      <a:r>
                        <a:rPr lang="en-US" sz="1300" b="1" dirty="0" smtClean="0">
                          <a:solidFill>
                            <a:schemeClr val="bg2"/>
                          </a:solidFill>
                        </a:rPr>
                        <a:t>All known causes</a:t>
                      </a:r>
                      <a:endParaRPr lang="en-US" sz="1300" b="1" dirty="0">
                        <a:solidFill>
                          <a:schemeClr val="bg2"/>
                        </a:solidFill>
                      </a:endParaRPr>
                    </a:p>
                  </a:txBody>
                  <a:tcPr marL="4572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300" b="1" i="0" u="none" strike="noStrike" dirty="0">
                          <a:solidFill>
                            <a:srgbClr val="000000"/>
                          </a:solidFill>
                          <a:effectLst/>
                          <a:latin typeface="+mj-lt"/>
                        </a:rPr>
                        <a:t>831</a:t>
                      </a:r>
                    </a:p>
                  </a:txBody>
                  <a:tcPr marL="9525" marR="9525" marT="9525"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300" b="1" i="0" u="none" strike="noStrike" dirty="0" smtClean="0">
                          <a:solidFill>
                            <a:srgbClr val="000000"/>
                          </a:solidFill>
                          <a:effectLst/>
                          <a:latin typeface="+mj-lt"/>
                        </a:rPr>
                        <a:t>1,024</a:t>
                      </a:r>
                      <a:endParaRPr lang="en-US" sz="1300" b="1" i="0" u="none" strike="noStrike" dirty="0">
                        <a:solidFill>
                          <a:srgbClr val="000000"/>
                        </a:solidFill>
                        <a:effectLst/>
                        <a:latin typeface="+mj-lt"/>
                      </a:endParaRPr>
                    </a:p>
                  </a:txBody>
                  <a:tcPr marL="9525" marR="9525" marT="9525"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14"/>
                  </a:ext>
                </a:extLst>
              </a:tr>
            </a:tbl>
          </a:graphicData>
        </a:graphic>
      </p:graphicFrame>
      <p:sp>
        <p:nvSpPr>
          <p:cNvPr id="9" name="TextBox 8"/>
          <p:cNvSpPr txBox="1"/>
          <p:nvPr/>
        </p:nvSpPr>
        <p:spPr>
          <a:xfrm>
            <a:off x="5029200" y="6259316"/>
            <a:ext cx="3124200" cy="461665"/>
          </a:xfrm>
          <a:prstGeom prst="rect">
            <a:avLst/>
          </a:prstGeom>
          <a:noFill/>
        </p:spPr>
        <p:txBody>
          <a:bodyPr wrap="square" rtlCol="0">
            <a:spAutoFit/>
          </a:bodyPr>
          <a:lstStyle/>
          <a:p>
            <a:r>
              <a:rPr lang="en-US" sz="1200" b="1" dirty="0" smtClean="0">
                <a:solidFill>
                  <a:srgbClr val="002060"/>
                </a:solidFill>
              </a:rPr>
              <a:t>Only the most frequent causes of death are shown on the slide.</a:t>
            </a:r>
          </a:p>
        </p:txBody>
      </p:sp>
      <p:sp>
        <p:nvSpPr>
          <p:cNvPr id="10" name="Title 1"/>
          <p:cNvSpPr txBox="1">
            <a:spLocks/>
          </p:cNvSpPr>
          <p:nvPr/>
        </p:nvSpPr>
        <p:spPr bwMode="auto">
          <a:xfrm>
            <a:off x="0" y="224790"/>
            <a:ext cx="91440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b="1">
                <a:solidFill>
                  <a:schemeClr val="tx1"/>
                </a:solidFill>
                <a:latin typeface="+mj-lt"/>
                <a:ea typeface="+mj-ea"/>
                <a:cs typeface="+mj-cs"/>
              </a:defRPr>
            </a:lvl1pPr>
            <a:lvl2pPr algn="ctr" rtl="0" eaLnBrk="1" fontAlgn="base" hangingPunct="1">
              <a:spcBef>
                <a:spcPct val="0"/>
              </a:spcBef>
              <a:spcAft>
                <a:spcPct val="0"/>
              </a:spcAft>
              <a:defRPr sz="4000" b="1">
                <a:solidFill>
                  <a:schemeClr val="tx2"/>
                </a:solidFill>
                <a:latin typeface="Arial" charset="0"/>
              </a:defRPr>
            </a:lvl2pPr>
            <a:lvl3pPr algn="ctr" rtl="0" eaLnBrk="1" fontAlgn="base" hangingPunct="1">
              <a:spcBef>
                <a:spcPct val="0"/>
              </a:spcBef>
              <a:spcAft>
                <a:spcPct val="0"/>
              </a:spcAft>
              <a:defRPr sz="4000" b="1">
                <a:solidFill>
                  <a:schemeClr val="tx2"/>
                </a:solidFill>
                <a:latin typeface="Arial" charset="0"/>
              </a:defRPr>
            </a:lvl3pPr>
            <a:lvl4pPr algn="ctr" rtl="0" eaLnBrk="1" fontAlgn="base" hangingPunct="1">
              <a:spcBef>
                <a:spcPct val="0"/>
              </a:spcBef>
              <a:spcAft>
                <a:spcPct val="0"/>
              </a:spcAft>
              <a:defRPr sz="4000" b="1">
                <a:solidFill>
                  <a:schemeClr val="tx2"/>
                </a:solidFill>
                <a:latin typeface="Arial" charset="0"/>
              </a:defRPr>
            </a:lvl4pPr>
            <a:lvl5pPr algn="ctr" rtl="0" eaLnBrk="1" fontAlgn="base" hangingPunct="1">
              <a:spcBef>
                <a:spcPct val="0"/>
              </a:spcBef>
              <a:spcAft>
                <a:spcPct val="0"/>
              </a:spcAft>
              <a:defRPr sz="4000" b="1">
                <a:solidFill>
                  <a:schemeClr val="tx2"/>
                </a:solidFill>
                <a:latin typeface="Arial" charset="0"/>
              </a:defRPr>
            </a:lvl5pPr>
            <a:lvl6pPr marL="457200" algn="ctr" rtl="0" eaLnBrk="1" fontAlgn="base" hangingPunct="1">
              <a:spcBef>
                <a:spcPct val="0"/>
              </a:spcBef>
              <a:spcAft>
                <a:spcPct val="0"/>
              </a:spcAft>
              <a:defRPr sz="4000" b="1">
                <a:solidFill>
                  <a:schemeClr val="tx2"/>
                </a:solidFill>
                <a:latin typeface="Arial" charset="0"/>
              </a:defRPr>
            </a:lvl6pPr>
            <a:lvl7pPr marL="914400" algn="ctr" rtl="0" eaLnBrk="1" fontAlgn="base" hangingPunct="1">
              <a:spcBef>
                <a:spcPct val="0"/>
              </a:spcBef>
              <a:spcAft>
                <a:spcPct val="0"/>
              </a:spcAft>
              <a:defRPr sz="4000" b="1">
                <a:solidFill>
                  <a:schemeClr val="tx2"/>
                </a:solidFill>
                <a:latin typeface="Arial" charset="0"/>
              </a:defRPr>
            </a:lvl7pPr>
            <a:lvl8pPr marL="1371600" algn="ctr" rtl="0" eaLnBrk="1" fontAlgn="base" hangingPunct="1">
              <a:spcBef>
                <a:spcPct val="0"/>
              </a:spcBef>
              <a:spcAft>
                <a:spcPct val="0"/>
              </a:spcAft>
              <a:defRPr sz="4000" b="1">
                <a:solidFill>
                  <a:schemeClr val="tx2"/>
                </a:solidFill>
                <a:latin typeface="Arial" charset="0"/>
              </a:defRPr>
            </a:lvl8pPr>
            <a:lvl9pPr marL="1828800" algn="ctr" rtl="0" eaLnBrk="1" fontAlgn="base" hangingPunct="1">
              <a:spcBef>
                <a:spcPct val="0"/>
              </a:spcBef>
              <a:spcAft>
                <a:spcPct val="0"/>
              </a:spcAft>
              <a:defRPr sz="4000" b="1">
                <a:solidFill>
                  <a:schemeClr val="tx2"/>
                </a:solidFill>
                <a:latin typeface="Arial" charset="0"/>
              </a:defRPr>
            </a:lvl9pPr>
          </a:lstStyle>
          <a:p>
            <a:r>
              <a:rPr lang="en-US" sz="2600" kern="0" dirty="0" smtClean="0">
                <a:solidFill>
                  <a:srgbClr val="002060"/>
                </a:solidFill>
              </a:rPr>
              <a:t>Adult Heart-Lung Transplants</a:t>
            </a:r>
            <a:br>
              <a:rPr lang="en-US" sz="2600" kern="0" dirty="0" smtClean="0">
                <a:solidFill>
                  <a:srgbClr val="002060"/>
                </a:solidFill>
              </a:rPr>
            </a:br>
            <a:r>
              <a:rPr lang="en-US" sz="2400" kern="0" dirty="0" smtClean="0">
                <a:solidFill>
                  <a:srgbClr val="002060"/>
                </a:solidFill>
              </a:rPr>
              <a:t>Cause of Death Stratified by Transplant Type</a:t>
            </a:r>
            <a:br>
              <a:rPr lang="en-US" sz="2400" kern="0" dirty="0" smtClean="0">
                <a:solidFill>
                  <a:srgbClr val="002060"/>
                </a:solidFill>
              </a:rPr>
            </a:br>
            <a:endParaRPr lang="en-US" sz="2000" kern="0" dirty="0">
              <a:solidFill>
                <a:srgbClr val="002060"/>
              </a:solidFill>
            </a:endParaRPr>
          </a:p>
        </p:txBody>
      </p:sp>
      <p:sp>
        <p:nvSpPr>
          <p:cNvPr id="3" name="title_cohort"/>
          <p:cNvSpPr txBox="1"/>
          <p:nvPr/>
        </p:nvSpPr>
        <p:spPr>
          <a:xfrm>
            <a:off x="2019300" y="976389"/>
            <a:ext cx="5105400" cy="400110"/>
          </a:xfrm>
          <a:prstGeom prst="rect">
            <a:avLst/>
          </a:prstGeom>
          <a:noFill/>
        </p:spPr>
        <p:txBody>
          <a:bodyPr wrap="square" rtlCol="0">
            <a:spAutoFit/>
          </a:bodyPr>
          <a:lstStyle/>
          <a:p>
            <a:pPr algn="ctr"/>
            <a:r>
              <a:rPr lang="en-US" sz="2000" b="1" kern="0" dirty="0">
                <a:solidFill>
                  <a:srgbClr val="002060"/>
                </a:solidFill>
              </a:rPr>
              <a:t>(Deaths: January </a:t>
            </a:r>
            <a:r>
              <a:rPr lang="en-US" sz="2000" b="1" kern="0" dirty="0" smtClean="0">
                <a:solidFill>
                  <a:srgbClr val="002060"/>
                </a:solidFill>
              </a:rPr>
              <a:t>1992 </a:t>
            </a:r>
            <a:r>
              <a:rPr lang="en-US" sz="2000" b="1" kern="0" dirty="0">
                <a:solidFill>
                  <a:srgbClr val="002060"/>
                </a:solidFill>
              </a:rPr>
              <a:t>– June </a:t>
            </a:r>
            <a:r>
              <a:rPr lang="en-US" sz="2000" b="1" kern="0" dirty="0" smtClean="0">
                <a:solidFill>
                  <a:srgbClr val="002060"/>
                </a:solidFill>
              </a:rPr>
              <a:t>2017)</a:t>
            </a:r>
            <a:endParaRPr lang="en-US" sz="2000" b="1" kern="0" dirty="0">
              <a:solidFill>
                <a:srgbClr val="002060"/>
              </a:solidFill>
            </a:endParaRPr>
          </a:p>
        </p:txBody>
      </p:sp>
      <p:grpSp>
        <p:nvGrpSpPr>
          <p:cNvPr id="11" name="Group 10"/>
          <p:cNvGrpSpPr/>
          <p:nvPr/>
        </p:nvGrpSpPr>
        <p:grpSpPr>
          <a:xfrm>
            <a:off x="2" y="6146792"/>
            <a:ext cx="4715932" cy="711201"/>
            <a:chOff x="2" y="6146792"/>
            <a:chExt cx="4715932" cy="711201"/>
          </a:xfrm>
        </p:grpSpPr>
        <p:grpSp>
          <p:nvGrpSpPr>
            <p:cNvPr id="12" name="Group 11"/>
            <p:cNvGrpSpPr/>
            <p:nvPr/>
          </p:nvGrpSpPr>
          <p:grpSpPr>
            <a:xfrm>
              <a:off x="2" y="6146792"/>
              <a:ext cx="4715932" cy="711201"/>
              <a:chOff x="1" y="6067776"/>
              <a:chExt cx="4952999" cy="790224"/>
            </a:xfrm>
          </p:grpSpPr>
          <p:pic>
            <p:nvPicPr>
              <p:cNvPr id="20" name="Picture 19"/>
              <p:cNvPicPr>
                <a:picLocks noChangeAspect="1"/>
              </p:cNvPicPr>
              <p:nvPr/>
            </p:nvPicPr>
            <p:blipFill>
              <a:blip r:embed="rId3" cstate="print"/>
              <a:stretch>
                <a:fillRect/>
              </a:stretch>
            </p:blipFill>
            <p:spPr>
              <a:xfrm>
                <a:off x="1" y="6172200"/>
                <a:ext cx="4952999" cy="685800"/>
              </a:xfrm>
              <a:prstGeom prst="rect">
                <a:avLst/>
              </a:prstGeom>
              <a:ln>
                <a:solidFill>
                  <a:schemeClr val="bg2"/>
                </a:solidFill>
              </a:ln>
            </p:spPr>
          </p:pic>
          <p:sp>
            <p:nvSpPr>
              <p:cNvPr id="21" name="logo_year"/>
              <p:cNvSpPr txBox="1"/>
              <p:nvPr/>
            </p:nvSpPr>
            <p:spPr>
              <a:xfrm>
                <a:off x="2971800" y="6067776"/>
                <a:ext cx="1885813" cy="461665"/>
              </a:xfrm>
              <a:prstGeom prst="rect">
                <a:avLst/>
              </a:prstGeom>
              <a:noFill/>
              <a:ln>
                <a:noFill/>
              </a:ln>
            </p:spPr>
            <p:txBody>
              <a:bodyPr wrap="square" rtlCol="0">
                <a:spAutoFit/>
              </a:bodyPr>
              <a:lstStyle/>
              <a:p>
                <a:pPr algn="ctr"/>
                <a:r>
                  <a:rPr lang="en-US" sz="2100" b="1" dirty="0" smtClean="0">
                    <a:solidFill>
                      <a:schemeClr val="bg1"/>
                    </a:solidFill>
                    <a:latin typeface="Arial"/>
                    <a:cs typeface="Arial"/>
                  </a:rPr>
                  <a:t>2018</a:t>
                </a:r>
                <a:endParaRPr lang="en-US" sz="2100" b="1" dirty="0">
                  <a:solidFill>
                    <a:schemeClr val="bg1"/>
                  </a:solidFill>
                  <a:latin typeface="Arial"/>
                  <a:cs typeface="Arial"/>
                </a:endParaRPr>
              </a:p>
            </p:txBody>
          </p:sp>
        </p:grpSp>
        <p:sp>
          <p:nvSpPr>
            <p:cNvPr id="15" name="logo_citation"/>
            <p:cNvSpPr txBox="1"/>
            <p:nvPr/>
          </p:nvSpPr>
          <p:spPr>
            <a:xfrm>
              <a:off x="2766436" y="6605562"/>
              <a:ext cx="1938528" cy="230832"/>
            </a:xfrm>
            <a:prstGeom prst="rect">
              <a:avLst/>
            </a:prstGeom>
            <a:noFill/>
            <a:ln>
              <a:solidFill>
                <a:srgbClr val="FFFFFF"/>
              </a:solidFill>
            </a:ln>
          </p:spPr>
          <p:txBody>
            <a:bodyPr wrap="square" lIns="27432" tIns="45720" rIns="0" rtlCol="0" anchor="ctr" anchorCtr="0">
              <a:spAutoFit/>
            </a:bodyPr>
            <a:lstStyle/>
            <a:p>
              <a:r>
                <a:rPr lang="en-US" sz="900" b="1" dirty="0" smtClean="0">
                  <a:solidFill>
                    <a:schemeClr val="bg1"/>
                  </a:solidFill>
                  <a:latin typeface="Arial"/>
                  <a:cs typeface="Arial"/>
                </a:rPr>
                <a:t>JHLT. 2018 Oct; 37(10): 1155-1206</a:t>
              </a:r>
              <a:endParaRPr lang="en-US" sz="900" b="1" dirty="0">
                <a:solidFill>
                  <a:schemeClr val="bg1"/>
                </a:solidFill>
                <a:latin typeface="Arial"/>
                <a:cs typeface="Arial"/>
              </a:endParaRPr>
            </a:p>
          </p:txBody>
        </p:sp>
      </p:grpSp>
    </p:spTree>
    <p:extLst>
      <p:ext uri="{BB962C8B-B14F-4D97-AF65-F5344CB8AC3E}">
        <p14:creationId xmlns:p14="http://schemas.microsoft.com/office/powerpoint/2010/main" val="392753204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nvPr>
        </p:nvGraphicFramePr>
        <p:xfrm>
          <a:off x="152400" y="1219200"/>
          <a:ext cx="8839200" cy="5334000"/>
        </p:xfrm>
        <a:graphic>
          <a:graphicData uri="http://schemas.openxmlformats.org/drawingml/2006/chart">
            <c:chart xmlns:c="http://schemas.openxmlformats.org/drawingml/2006/chart" xmlns:r="http://schemas.openxmlformats.org/officeDocument/2006/relationships" r:id="rId3"/>
          </a:graphicData>
        </a:graphic>
      </p:graphicFrame>
      <p:sp>
        <p:nvSpPr>
          <p:cNvPr id="15" name="Title 1"/>
          <p:cNvSpPr txBox="1">
            <a:spLocks/>
          </p:cNvSpPr>
          <p:nvPr/>
        </p:nvSpPr>
        <p:spPr bwMode="auto">
          <a:xfrm>
            <a:off x="228600" y="163200"/>
            <a:ext cx="86868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b="1">
                <a:solidFill>
                  <a:schemeClr val="tx1"/>
                </a:solidFill>
                <a:latin typeface="+mj-lt"/>
                <a:ea typeface="+mj-ea"/>
                <a:cs typeface="+mj-cs"/>
              </a:defRPr>
            </a:lvl1pPr>
            <a:lvl2pPr algn="ctr" rtl="0" eaLnBrk="1" fontAlgn="base" hangingPunct="1">
              <a:spcBef>
                <a:spcPct val="0"/>
              </a:spcBef>
              <a:spcAft>
                <a:spcPct val="0"/>
              </a:spcAft>
              <a:defRPr sz="4000" b="1">
                <a:solidFill>
                  <a:schemeClr val="tx2"/>
                </a:solidFill>
                <a:latin typeface="Arial" charset="0"/>
              </a:defRPr>
            </a:lvl2pPr>
            <a:lvl3pPr algn="ctr" rtl="0" eaLnBrk="1" fontAlgn="base" hangingPunct="1">
              <a:spcBef>
                <a:spcPct val="0"/>
              </a:spcBef>
              <a:spcAft>
                <a:spcPct val="0"/>
              </a:spcAft>
              <a:defRPr sz="4000" b="1">
                <a:solidFill>
                  <a:schemeClr val="tx2"/>
                </a:solidFill>
                <a:latin typeface="Arial" charset="0"/>
              </a:defRPr>
            </a:lvl3pPr>
            <a:lvl4pPr algn="ctr" rtl="0" eaLnBrk="1" fontAlgn="base" hangingPunct="1">
              <a:spcBef>
                <a:spcPct val="0"/>
              </a:spcBef>
              <a:spcAft>
                <a:spcPct val="0"/>
              </a:spcAft>
              <a:defRPr sz="4000" b="1">
                <a:solidFill>
                  <a:schemeClr val="tx2"/>
                </a:solidFill>
                <a:latin typeface="Arial" charset="0"/>
              </a:defRPr>
            </a:lvl4pPr>
            <a:lvl5pPr algn="ctr" rtl="0" eaLnBrk="1" fontAlgn="base" hangingPunct="1">
              <a:spcBef>
                <a:spcPct val="0"/>
              </a:spcBef>
              <a:spcAft>
                <a:spcPct val="0"/>
              </a:spcAft>
              <a:defRPr sz="4000" b="1">
                <a:solidFill>
                  <a:schemeClr val="tx2"/>
                </a:solidFill>
                <a:latin typeface="Arial" charset="0"/>
              </a:defRPr>
            </a:lvl5pPr>
            <a:lvl6pPr marL="457200" algn="ctr" rtl="0" eaLnBrk="1" fontAlgn="base" hangingPunct="1">
              <a:spcBef>
                <a:spcPct val="0"/>
              </a:spcBef>
              <a:spcAft>
                <a:spcPct val="0"/>
              </a:spcAft>
              <a:defRPr sz="4000" b="1">
                <a:solidFill>
                  <a:schemeClr val="tx2"/>
                </a:solidFill>
                <a:latin typeface="Arial" charset="0"/>
              </a:defRPr>
            </a:lvl6pPr>
            <a:lvl7pPr marL="914400" algn="ctr" rtl="0" eaLnBrk="1" fontAlgn="base" hangingPunct="1">
              <a:spcBef>
                <a:spcPct val="0"/>
              </a:spcBef>
              <a:spcAft>
                <a:spcPct val="0"/>
              </a:spcAft>
              <a:defRPr sz="4000" b="1">
                <a:solidFill>
                  <a:schemeClr val="tx2"/>
                </a:solidFill>
                <a:latin typeface="Arial" charset="0"/>
              </a:defRPr>
            </a:lvl7pPr>
            <a:lvl8pPr marL="1371600" algn="ctr" rtl="0" eaLnBrk="1" fontAlgn="base" hangingPunct="1">
              <a:spcBef>
                <a:spcPct val="0"/>
              </a:spcBef>
              <a:spcAft>
                <a:spcPct val="0"/>
              </a:spcAft>
              <a:defRPr sz="4000" b="1">
                <a:solidFill>
                  <a:schemeClr val="tx2"/>
                </a:solidFill>
                <a:latin typeface="Arial" charset="0"/>
              </a:defRPr>
            </a:lvl8pPr>
            <a:lvl9pPr marL="1828800" algn="ctr" rtl="0" eaLnBrk="1" fontAlgn="base" hangingPunct="1">
              <a:spcBef>
                <a:spcPct val="0"/>
              </a:spcBef>
              <a:spcAft>
                <a:spcPct val="0"/>
              </a:spcAft>
              <a:defRPr sz="4000" b="1">
                <a:solidFill>
                  <a:schemeClr val="tx2"/>
                </a:solidFill>
                <a:latin typeface="Arial" charset="0"/>
              </a:defRPr>
            </a:lvl9pPr>
          </a:lstStyle>
          <a:p>
            <a:r>
              <a:rPr lang="en-US" sz="2600" kern="0" dirty="0" smtClean="0">
                <a:solidFill>
                  <a:srgbClr val="002060"/>
                </a:solidFill>
              </a:rPr>
              <a:t>Adult Heart-Lung Transplants</a:t>
            </a:r>
            <a:br>
              <a:rPr lang="en-US" sz="2600" kern="0" dirty="0" smtClean="0">
                <a:solidFill>
                  <a:srgbClr val="002060"/>
                </a:solidFill>
              </a:rPr>
            </a:br>
            <a:r>
              <a:rPr lang="en-US" sz="2400" kern="0" dirty="0" smtClean="0">
                <a:solidFill>
                  <a:srgbClr val="002060"/>
                </a:solidFill>
              </a:rPr>
              <a:t>Average Center Volume by Location</a:t>
            </a:r>
            <a:br>
              <a:rPr lang="en-US" sz="2400" kern="0" dirty="0" smtClean="0">
                <a:solidFill>
                  <a:srgbClr val="002060"/>
                </a:solidFill>
              </a:rPr>
            </a:br>
            <a:endParaRPr lang="en-US" sz="2000" kern="0" dirty="0">
              <a:solidFill>
                <a:srgbClr val="002060"/>
              </a:solidFill>
            </a:endParaRPr>
          </a:p>
        </p:txBody>
      </p:sp>
      <p:sp>
        <p:nvSpPr>
          <p:cNvPr id="5" name="title_cohort"/>
          <p:cNvSpPr txBox="1"/>
          <p:nvPr/>
        </p:nvSpPr>
        <p:spPr>
          <a:xfrm>
            <a:off x="1947573" y="914407"/>
            <a:ext cx="5257800" cy="400110"/>
          </a:xfrm>
          <a:prstGeom prst="rect">
            <a:avLst/>
          </a:prstGeom>
          <a:noFill/>
        </p:spPr>
        <p:txBody>
          <a:bodyPr wrap="square" rtlCol="0">
            <a:spAutoFit/>
          </a:bodyPr>
          <a:lstStyle/>
          <a:p>
            <a:pPr algn="ctr"/>
            <a:r>
              <a:rPr lang="en-US" sz="2000" b="1" kern="0" dirty="0" smtClean="0">
                <a:solidFill>
                  <a:srgbClr val="002060"/>
                </a:solidFill>
              </a:rPr>
              <a:t>(Transplants: January 2009 – June 2017)</a:t>
            </a:r>
            <a:endParaRPr lang="en-US" sz="2000" b="1" kern="0" dirty="0">
              <a:solidFill>
                <a:srgbClr val="002060"/>
              </a:solidFill>
            </a:endParaRPr>
          </a:p>
        </p:txBody>
      </p:sp>
      <p:grpSp>
        <p:nvGrpSpPr>
          <p:cNvPr id="16" name="Group 15"/>
          <p:cNvGrpSpPr/>
          <p:nvPr/>
        </p:nvGrpSpPr>
        <p:grpSpPr>
          <a:xfrm>
            <a:off x="2" y="6146792"/>
            <a:ext cx="4715932" cy="711201"/>
            <a:chOff x="2" y="6146792"/>
            <a:chExt cx="4715932" cy="711201"/>
          </a:xfrm>
        </p:grpSpPr>
        <p:grpSp>
          <p:nvGrpSpPr>
            <p:cNvPr id="17" name="Group 16"/>
            <p:cNvGrpSpPr/>
            <p:nvPr/>
          </p:nvGrpSpPr>
          <p:grpSpPr>
            <a:xfrm>
              <a:off x="2" y="6146792"/>
              <a:ext cx="4715932" cy="711201"/>
              <a:chOff x="1" y="6067776"/>
              <a:chExt cx="4952999" cy="790224"/>
            </a:xfrm>
          </p:grpSpPr>
          <p:pic>
            <p:nvPicPr>
              <p:cNvPr id="19" name="Picture 18"/>
              <p:cNvPicPr>
                <a:picLocks noChangeAspect="1"/>
              </p:cNvPicPr>
              <p:nvPr/>
            </p:nvPicPr>
            <p:blipFill>
              <a:blip r:embed="rId4" cstate="print"/>
              <a:stretch>
                <a:fillRect/>
              </a:stretch>
            </p:blipFill>
            <p:spPr>
              <a:xfrm>
                <a:off x="1" y="6172200"/>
                <a:ext cx="4952999" cy="685800"/>
              </a:xfrm>
              <a:prstGeom prst="rect">
                <a:avLst/>
              </a:prstGeom>
              <a:ln>
                <a:solidFill>
                  <a:schemeClr val="bg2"/>
                </a:solidFill>
              </a:ln>
            </p:spPr>
          </p:pic>
          <p:sp>
            <p:nvSpPr>
              <p:cNvPr id="20" name="logo_year"/>
              <p:cNvSpPr txBox="1"/>
              <p:nvPr/>
            </p:nvSpPr>
            <p:spPr>
              <a:xfrm>
                <a:off x="2971800" y="6067776"/>
                <a:ext cx="1885813" cy="461665"/>
              </a:xfrm>
              <a:prstGeom prst="rect">
                <a:avLst/>
              </a:prstGeom>
              <a:noFill/>
              <a:ln>
                <a:noFill/>
              </a:ln>
            </p:spPr>
            <p:txBody>
              <a:bodyPr wrap="square" rtlCol="0">
                <a:spAutoFit/>
              </a:bodyPr>
              <a:lstStyle/>
              <a:p>
                <a:pPr algn="ctr"/>
                <a:r>
                  <a:rPr lang="en-US" sz="2100" b="1" dirty="0" smtClean="0">
                    <a:solidFill>
                      <a:schemeClr val="bg1"/>
                    </a:solidFill>
                    <a:latin typeface="Arial"/>
                    <a:cs typeface="Arial"/>
                  </a:rPr>
                  <a:t>2018</a:t>
                </a:r>
                <a:endParaRPr lang="en-US" sz="2100" b="1" dirty="0">
                  <a:solidFill>
                    <a:schemeClr val="bg1"/>
                  </a:solidFill>
                  <a:latin typeface="Arial"/>
                  <a:cs typeface="Arial"/>
                </a:endParaRPr>
              </a:p>
            </p:txBody>
          </p:sp>
        </p:grpSp>
        <p:sp>
          <p:nvSpPr>
            <p:cNvPr id="18" name="logo_citation"/>
            <p:cNvSpPr txBox="1"/>
            <p:nvPr/>
          </p:nvSpPr>
          <p:spPr>
            <a:xfrm>
              <a:off x="2766436" y="6605562"/>
              <a:ext cx="1938528" cy="230832"/>
            </a:xfrm>
            <a:prstGeom prst="rect">
              <a:avLst/>
            </a:prstGeom>
            <a:noFill/>
            <a:ln>
              <a:solidFill>
                <a:srgbClr val="FFFFFF"/>
              </a:solidFill>
            </a:ln>
          </p:spPr>
          <p:txBody>
            <a:bodyPr wrap="square" lIns="27432" tIns="45720" rIns="0" rtlCol="0" anchor="ctr" anchorCtr="0">
              <a:spAutoFit/>
            </a:bodyPr>
            <a:lstStyle/>
            <a:p>
              <a:r>
                <a:rPr lang="en-US" sz="900" b="1" dirty="0" smtClean="0">
                  <a:solidFill>
                    <a:schemeClr val="bg1"/>
                  </a:solidFill>
                  <a:latin typeface="Arial"/>
                  <a:cs typeface="Arial"/>
                </a:rPr>
                <a:t>JHLT. 2018 Oct; 37(10): 1155-1206</a:t>
              </a:r>
              <a:endParaRPr lang="en-US" sz="900" b="1" dirty="0">
                <a:solidFill>
                  <a:schemeClr val="bg1"/>
                </a:solidFill>
                <a:latin typeface="Arial"/>
                <a:cs typeface="Arial"/>
              </a:endParaRPr>
            </a:p>
          </p:txBody>
        </p:sp>
      </p:grpSp>
    </p:spTree>
    <p:extLst>
      <p:ext uri="{BB962C8B-B14F-4D97-AF65-F5344CB8AC3E}">
        <p14:creationId xmlns:p14="http://schemas.microsoft.com/office/powerpoint/2010/main" val="414415878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152400"/>
            <a:ext cx="8839200" cy="1143000"/>
          </a:xfrm>
        </p:spPr>
        <p:txBody>
          <a:bodyPr lIns="9144" rIns="9144"/>
          <a:lstStyle/>
          <a:p>
            <a:r>
              <a:rPr lang="en-US" sz="2600" dirty="0" smtClean="0">
                <a:solidFill>
                  <a:srgbClr val="002060"/>
                </a:solidFill>
              </a:rPr>
              <a:t>Adult Heart-Lung Retransplants</a:t>
            </a:r>
            <a:r>
              <a:rPr lang="en-US" sz="2800" dirty="0" smtClean="0">
                <a:solidFill>
                  <a:srgbClr val="002060"/>
                </a:solidFill>
              </a:rPr>
              <a:t/>
            </a:r>
            <a:br>
              <a:rPr lang="en-US" sz="2800" dirty="0" smtClean="0">
                <a:solidFill>
                  <a:srgbClr val="002060"/>
                </a:solidFill>
              </a:rPr>
            </a:br>
            <a:r>
              <a:rPr lang="en-US" sz="2400" dirty="0" smtClean="0">
                <a:solidFill>
                  <a:srgbClr val="002060"/>
                </a:solidFill>
              </a:rPr>
              <a:t>Retransplants by Year and Location</a:t>
            </a:r>
            <a:endParaRPr lang="en-US" sz="2400" dirty="0">
              <a:solidFill>
                <a:srgbClr val="002060"/>
              </a:solidFill>
            </a:endParaRPr>
          </a:p>
        </p:txBody>
      </p:sp>
      <p:graphicFrame>
        <p:nvGraphicFramePr>
          <p:cNvPr id="4" name="Content Placeholder 3"/>
          <p:cNvGraphicFramePr>
            <a:graphicFrameLocks noGrp="1"/>
          </p:cNvGraphicFramePr>
          <p:nvPr>
            <p:ph idx="1"/>
            <p:extLst/>
          </p:nvPr>
        </p:nvGraphicFramePr>
        <p:xfrm>
          <a:off x="228600" y="1143000"/>
          <a:ext cx="8763000" cy="4876800"/>
        </p:xfrm>
        <a:graphic>
          <a:graphicData uri="http://schemas.openxmlformats.org/drawingml/2006/chart">
            <c:chart xmlns:c="http://schemas.openxmlformats.org/drawingml/2006/chart" xmlns:r="http://schemas.openxmlformats.org/officeDocument/2006/relationships" r:id="rId3"/>
          </a:graphicData>
        </a:graphic>
      </p:graphicFrame>
      <p:grpSp>
        <p:nvGrpSpPr>
          <p:cNvPr id="9" name="Group 8"/>
          <p:cNvGrpSpPr/>
          <p:nvPr/>
        </p:nvGrpSpPr>
        <p:grpSpPr>
          <a:xfrm>
            <a:off x="2" y="6146792"/>
            <a:ext cx="4715932" cy="711201"/>
            <a:chOff x="2" y="6146792"/>
            <a:chExt cx="4715932" cy="711201"/>
          </a:xfrm>
        </p:grpSpPr>
        <p:grpSp>
          <p:nvGrpSpPr>
            <p:cNvPr id="10" name="Group 9"/>
            <p:cNvGrpSpPr/>
            <p:nvPr/>
          </p:nvGrpSpPr>
          <p:grpSpPr>
            <a:xfrm>
              <a:off x="2" y="6146792"/>
              <a:ext cx="4715932" cy="711201"/>
              <a:chOff x="1" y="6067776"/>
              <a:chExt cx="4952999" cy="790224"/>
            </a:xfrm>
          </p:grpSpPr>
          <p:pic>
            <p:nvPicPr>
              <p:cNvPr id="17" name="Picture 16"/>
              <p:cNvPicPr>
                <a:picLocks noChangeAspect="1"/>
              </p:cNvPicPr>
              <p:nvPr/>
            </p:nvPicPr>
            <p:blipFill>
              <a:blip r:embed="rId4" cstate="print"/>
              <a:stretch>
                <a:fillRect/>
              </a:stretch>
            </p:blipFill>
            <p:spPr>
              <a:xfrm>
                <a:off x="1" y="6172200"/>
                <a:ext cx="4952999" cy="685800"/>
              </a:xfrm>
              <a:prstGeom prst="rect">
                <a:avLst/>
              </a:prstGeom>
              <a:ln>
                <a:solidFill>
                  <a:schemeClr val="bg2"/>
                </a:solidFill>
              </a:ln>
            </p:spPr>
          </p:pic>
          <p:sp>
            <p:nvSpPr>
              <p:cNvPr id="18" name="logo_year"/>
              <p:cNvSpPr txBox="1"/>
              <p:nvPr/>
            </p:nvSpPr>
            <p:spPr>
              <a:xfrm>
                <a:off x="2971800" y="6067776"/>
                <a:ext cx="1885813" cy="461665"/>
              </a:xfrm>
              <a:prstGeom prst="rect">
                <a:avLst/>
              </a:prstGeom>
              <a:noFill/>
              <a:ln>
                <a:noFill/>
              </a:ln>
            </p:spPr>
            <p:txBody>
              <a:bodyPr wrap="square" rtlCol="0">
                <a:spAutoFit/>
              </a:bodyPr>
              <a:lstStyle/>
              <a:p>
                <a:pPr algn="ctr"/>
                <a:r>
                  <a:rPr lang="en-US" sz="2100" b="1" dirty="0" smtClean="0">
                    <a:solidFill>
                      <a:schemeClr val="bg1"/>
                    </a:solidFill>
                    <a:latin typeface="Arial"/>
                    <a:cs typeface="Arial"/>
                  </a:rPr>
                  <a:t>2018</a:t>
                </a:r>
                <a:endParaRPr lang="en-US" sz="2100" b="1" dirty="0">
                  <a:solidFill>
                    <a:schemeClr val="bg1"/>
                  </a:solidFill>
                  <a:latin typeface="Arial"/>
                  <a:cs typeface="Arial"/>
                </a:endParaRPr>
              </a:p>
            </p:txBody>
          </p:sp>
        </p:grpSp>
        <p:sp>
          <p:nvSpPr>
            <p:cNvPr id="16" name="logo_citation"/>
            <p:cNvSpPr txBox="1"/>
            <p:nvPr/>
          </p:nvSpPr>
          <p:spPr>
            <a:xfrm>
              <a:off x="2766436" y="6605562"/>
              <a:ext cx="1938528" cy="230832"/>
            </a:xfrm>
            <a:prstGeom prst="rect">
              <a:avLst/>
            </a:prstGeom>
            <a:noFill/>
            <a:ln>
              <a:solidFill>
                <a:srgbClr val="FFFFFF"/>
              </a:solidFill>
            </a:ln>
          </p:spPr>
          <p:txBody>
            <a:bodyPr wrap="square" lIns="27432" tIns="45720" rIns="0" rtlCol="0" anchor="ctr" anchorCtr="0">
              <a:spAutoFit/>
            </a:bodyPr>
            <a:lstStyle/>
            <a:p>
              <a:r>
                <a:rPr lang="en-US" sz="900" b="1" dirty="0" smtClean="0">
                  <a:solidFill>
                    <a:schemeClr val="bg1"/>
                  </a:solidFill>
                  <a:latin typeface="Arial"/>
                  <a:cs typeface="Arial"/>
                </a:rPr>
                <a:t>JHLT. 2018 Oct; 37(10): 1155-1206</a:t>
              </a:r>
              <a:endParaRPr lang="en-US" sz="900" b="1" dirty="0">
                <a:solidFill>
                  <a:schemeClr val="bg1"/>
                </a:solidFill>
                <a:latin typeface="Arial"/>
                <a:cs typeface="Arial"/>
              </a:endParaRPr>
            </a:p>
          </p:txBody>
        </p:sp>
      </p:grpSp>
    </p:spTree>
    <p:extLst>
      <p:ext uri="{BB962C8B-B14F-4D97-AF65-F5344CB8AC3E}">
        <p14:creationId xmlns:p14="http://schemas.microsoft.com/office/powerpoint/2010/main" val="258463925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1" name="Content Placeholder 10">
            <a:hlinkClick r:id="rId3"/>
          </p:cNvPr>
          <p:cNvGraphicFramePr>
            <a:graphicFrameLocks noGrp="1"/>
          </p:cNvGraphicFramePr>
          <p:nvPr>
            <p:ph idx="1"/>
            <p:extLst/>
          </p:nvPr>
        </p:nvGraphicFramePr>
        <p:xfrm>
          <a:off x="1676400" y="1295400"/>
          <a:ext cx="5715000" cy="4571996"/>
        </p:xfrm>
        <a:graphic>
          <a:graphicData uri="http://schemas.openxmlformats.org/drawingml/2006/table">
            <a:tbl>
              <a:tblPr bandRow="1">
                <a:tableStyleId>{5C22544A-7EE6-4342-B048-85BDC9FD1C3A}</a:tableStyleId>
              </a:tblPr>
              <a:tblGrid>
                <a:gridCol w="3962400">
                  <a:extLst>
                    <a:ext uri="{9D8B030D-6E8A-4147-A177-3AD203B41FA5}">
                      <a16:colId xmlns:a16="http://schemas.microsoft.com/office/drawing/2014/main" val="20000"/>
                    </a:ext>
                  </a:extLst>
                </a:gridCol>
                <a:gridCol w="1752600">
                  <a:extLst>
                    <a:ext uri="{9D8B030D-6E8A-4147-A177-3AD203B41FA5}">
                      <a16:colId xmlns:a16="http://schemas.microsoft.com/office/drawing/2014/main" val="20001"/>
                    </a:ext>
                  </a:extLst>
                </a:gridCol>
              </a:tblGrid>
              <a:tr h="351692">
                <a:tc>
                  <a:txBody>
                    <a:bodyPr/>
                    <a:lstStyle/>
                    <a:p>
                      <a:pPr rtl="0" fontAlgn="t"/>
                      <a:r>
                        <a:rPr lang="en-US" sz="1700" b="1" dirty="0">
                          <a:solidFill>
                            <a:schemeClr val="bg2"/>
                          </a:solidFill>
                        </a:rPr>
                        <a:t>Diagnosis</a:t>
                      </a:r>
                      <a:endParaRPr lang="en-US" dirty="0">
                        <a:solidFill>
                          <a:schemeClr val="bg2"/>
                        </a:solidFill>
                      </a:endParaRPr>
                    </a:p>
                  </a:txBody>
                  <a:tcPr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0" fontAlgn="t"/>
                      <a:r>
                        <a:rPr lang="en-US" sz="1600" b="1" dirty="0">
                          <a:solidFill>
                            <a:schemeClr val="bg2"/>
                          </a:solidFill>
                        </a:rPr>
                        <a:t>N  (%)</a:t>
                      </a:r>
                      <a:endParaRPr lang="en-US" dirty="0">
                        <a:solidFill>
                          <a:schemeClr val="bg2"/>
                        </a:solidFill>
                      </a:endParaRPr>
                    </a:p>
                  </a:txBody>
                  <a:tcPr marL="0" marR="0" marT="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0"/>
                  </a:ext>
                </a:extLst>
              </a:tr>
              <a:tr h="351692">
                <a:tc>
                  <a:txBody>
                    <a:bodyPr/>
                    <a:lstStyle/>
                    <a:p>
                      <a:pPr algn="l" fontAlgn="b"/>
                      <a:r>
                        <a:rPr lang="en-US" sz="1400" b="1" i="0" u="none" strike="noStrike" dirty="0">
                          <a:solidFill>
                            <a:schemeClr val="bg2"/>
                          </a:solidFill>
                          <a:effectLst/>
                          <a:latin typeface="+mn-lt"/>
                        </a:rPr>
                        <a:t>PH-not IPAH</a:t>
                      </a:r>
                    </a:p>
                  </a:txBody>
                  <a:tcPr marL="45720" marR="9525" marT="9525"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400" b="1" i="0" u="none" strike="noStrike" dirty="0">
                          <a:solidFill>
                            <a:srgbClr val="000000"/>
                          </a:solidFill>
                          <a:effectLst/>
                          <a:latin typeface="+mj-lt"/>
                        </a:rPr>
                        <a:t>1,227 (37.7%)</a:t>
                      </a:r>
                    </a:p>
                  </a:txBody>
                  <a:tcPr marL="7620" marR="7620" marT="762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1"/>
                  </a:ext>
                </a:extLst>
              </a:tr>
              <a:tr h="351692">
                <a:tc>
                  <a:txBody>
                    <a:bodyPr/>
                    <a:lstStyle/>
                    <a:p>
                      <a:pPr algn="l" fontAlgn="b"/>
                      <a:r>
                        <a:rPr lang="en-US" sz="1400" b="1" i="0" u="none" strike="noStrike" dirty="0">
                          <a:solidFill>
                            <a:schemeClr val="bg2"/>
                          </a:solidFill>
                          <a:effectLst/>
                          <a:latin typeface="+mn-lt"/>
                        </a:rPr>
                        <a:t>IPAH</a:t>
                      </a:r>
                    </a:p>
                  </a:txBody>
                  <a:tcPr marL="45720" marR="9525" marT="9525"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400" b="1" i="0" u="none" strike="noStrike" dirty="0">
                          <a:solidFill>
                            <a:srgbClr val="000000"/>
                          </a:solidFill>
                          <a:effectLst/>
                          <a:latin typeface="+mj-lt"/>
                        </a:rPr>
                        <a:t>962 (29.5%)</a:t>
                      </a:r>
                    </a:p>
                  </a:txBody>
                  <a:tcPr marL="7620" marR="7620" marT="762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2"/>
                  </a:ext>
                </a:extLst>
              </a:tr>
              <a:tr h="351692">
                <a:tc>
                  <a:txBody>
                    <a:bodyPr/>
                    <a:lstStyle/>
                    <a:p>
                      <a:pPr algn="l" fontAlgn="b"/>
                      <a:r>
                        <a:rPr lang="en-US" sz="1400" b="1" i="0" u="none" strike="noStrike" dirty="0">
                          <a:solidFill>
                            <a:schemeClr val="bg2"/>
                          </a:solidFill>
                          <a:effectLst/>
                          <a:latin typeface="+mn-lt"/>
                        </a:rPr>
                        <a:t>CF</a:t>
                      </a:r>
                    </a:p>
                  </a:txBody>
                  <a:tcPr marL="45720" marR="9525" marT="9525"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400" b="1" i="0" u="none" strike="noStrike" dirty="0">
                          <a:solidFill>
                            <a:srgbClr val="000000"/>
                          </a:solidFill>
                          <a:effectLst/>
                          <a:latin typeface="+mj-lt"/>
                        </a:rPr>
                        <a:t>464 (14.2%)</a:t>
                      </a:r>
                    </a:p>
                  </a:txBody>
                  <a:tcPr marL="7620" marR="7620" marT="762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3"/>
                  </a:ext>
                </a:extLst>
              </a:tr>
              <a:tr h="351692">
                <a:tc>
                  <a:txBody>
                    <a:bodyPr/>
                    <a:lstStyle/>
                    <a:p>
                      <a:pPr algn="l" fontAlgn="b"/>
                      <a:r>
                        <a:rPr lang="en-US" sz="1400" b="1" i="0" u="none" strike="noStrike" dirty="0">
                          <a:solidFill>
                            <a:schemeClr val="bg2"/>
                          </a:solidFill>
                          <a:effectLst/>
                          <a:latin typeface="+mn-lt"/>
                        </a:rPr>
                        <a:t>COPD</a:t>
                      </a:r>
                    </a:p>
                  </a:txBody>
                  <a:tcPr marL="45720" marR="9525" marT="9525"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400" b="1" i="0" u="none" strike="noStrike" dirty="0">
                          <a:solidFill>
                            <a:srgbClr val="000000"/>
                          </a:solidFill>
                          <a:effectLst/>
                          <a:latin typeface="+mj-lt"/>
                        </a:rPr>
                        <a:t>145 (4.5%)</a:t>
                      </a:r>
                    </a:p>
                  </a:txBody>
                  <a:tcPr marL="7620" marR="7620" marT="762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4"/>
                  </a:ext>
                </a:extLst>
              </a:tr>
              <a:tr h="351692">
                <a:tc>
                  <a:txBody>
                    <a:bodyPr/>
                    <a:lstStyle/>
                    <a:p>
                      <a:pPr algn="l" fontAlgn="b"/>
                      <a:r>
                        <a:rPr lang="en-US" sz="1400" b="1" i="0" u="none" strike="noStrike" dirty="0">
                          <a:solidFill>
                            <a:schemeClr val="bg2"/>
                          </a:solidFill>
                          <a:effectLst/>
                          <a:latin typeface="+mn-lt"/>
                        </a:rPr>
                        <a:t>IIP</a:t>
                      </a:r>
                    </a:p>
                  </a:txBody>
                  <a:tcPr marL="45720" marR="9525" marT="9525"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400" b="1" i="0" u="none" strike="noStrike" dirty="0">
                          <a:solidFill>
                            <a:srgbClr val="000000"/>
                          </a:solidFill>
                          <a:effectLst/>
                          <a:latin typeface="+mj-lt"/>
                        </a:rPr>
                        <a:t>124 (3.8%)</a:t>
                      </a:r>
                    </a:p>
                  </a:txBody>
                  <a:tcPr marL="7620" marR="7620" marT="762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5"/>
                  </a:ext>
                </a:extLst>
              </a:tr>
              <a:tr h="351692">
                <a:tc>
                  <a:txBody>
                    <a:bodyPr/>
                    <a:lstStyle/>
                    <a:p>
                      <a:pPr algn="l" fontAlgn="b"/>
                      <a:r>
                        <a:rPr lang="en-US" sz="1400" b="1" i="0" u="none" strike="noStrike" dirty="0">
                          <a:solidFill>
                            <a:schemeClr val="bg2"/>
                          </a:solidFill>
                          <a:effectLst/>
                          <a:latin typeface="+mn-lt"/>
                        </a:rPr>
                        <a:t>A1ATD</a:t>
                      </a:r>
                    </a:p>
                  </a:txBody>
                  <a:tcPr marL="45720" marR="9525" marT="9525"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400" b="1" i="0" u="none" strike="noStrike" dirty="0">
                          <a:solidFill>
                            <a:srgbClr val="000000"/>
                          </a:solidFill>
                          <a:effectLst/>
                          <a:latin typeface="+mj-lt"/>
                        </a:rPr>
                        <a:t>63 (1.9%)</a:t>
                      </a:r>
                    </a:p>
                  </a:txBody>
                  <a:tcPr marL="7620" marR="7620" marT="762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6"/>
                  </a:ext>
                </a:extLst>
              </a:tr>
              <a:tr h="351692">
                <a:tc>
                  <a:txBody>
                    <a:bodyPr/>
                    <a:lstStyle/>
                    <a:p>
                      <a:pPr algn="l" fontAlgn="b"/>
                      <a:r>
                        <a:rPr lang="en-US" sz="1400" b="1" i="0" u="none" strike="noStrike" dirty="0">
                          <a:solidFill>
                            <a:schemeClr val="bg2"/>
                          </a:solidFill>
                          <a:effectLst/>
                          <a:latin typeface="+mn-lt"/>
                        </a:rPr>
                        <a:t>Sarcoidosis</a:t>
                      </a:r>
                    </a:p>
                  </a:txBody>
                  <a:tcPr marL="45720" marR="9525" marT="9525"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400" b="1" i="0" u="none" strike="noStrike" dirty="0">
                          <a:solidFill>
                            <a:srgbClr val="000000"/>
                          </a:solidFill>
                          <a:effectLst/>
                          <a:latin typeface="+mj-lt"/>
                        </a:rPr>
                        <a:t>60 (1.8%)</a:t>
                      </a:r>
                    </a:p>
                  </a:txBody>
                  <a:tcPr marL="7620" marR="7620" marT="762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7"/>
                  </a:ext>
                </a:extLst>
              </a:tr>
              <a:tr h="351692">
                <a:tc>
                  <a:txBody>
                    <a:bodyPr/>
                    <a:lstStyle/>
                    <a:p>
                      <a:pPr algn="l" fontAlgn="b"/>
                      <a:r>
                        <a:rPr lang="en-US" sz="1400" b="1" i="0" u="none" strike="noStrike" dirty="0">
                          <a:solidFill>
                            <a:schemeClr val="bg2"/>
                          </a:solidFill>
                          <a:effectLst/>
                          <a:latin typeface="+mn-lt"/>
                        </a:rPr>
                        <a:t>ILD-not IIP</a:t>
                      </a:r>
                    </a:p>
                  </a:txBody>
                  <a:tcPr marL="45720" marR="9525" marT="9525"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400" b="1" i="0" u="none" strike="noStrike" dirty="0">
                          <a:solidFill>
                            <a:srgbClr val="000000"/>
                          </a:solidFill>
                          <a:effectLst/>
                          <a:latin typeface="+mj-lt"/>
                        </a:rPr>
                        <a:t>51 (1.6%)</a:t>
                      </a:r>
                    </a:p>
                  </a:txBody>
                  <a:tcPr marL="7620" marR="7620" marT="762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8"/>
                  </a:ext>
                </a:extLst>
              </a:tr>
              <a:tr h="351692">
                <a:tc>
                  <a:txBody>
                    <a:bodyPr/>
                    <a:lstStyle/>
                    <a:p>
                      <a:pPr algn="l" fontAlgn="b"/>
                      <a:r>
                        <a:rPr lang="en-US" sz="1400" b="1" i="0" u="none" strike="noStrike" dirty="0">
                          <a:solidFill>
                            <a:schemeClr val="bg2"/>
                          </a:solidFill>
                          <a:effectLst/>
                          <a:latin typeface="+mn-lt"/>
                        </a:rPr>
                        <a:t>Retransplant</a:t>
                      </a:r>
                    </a:p>
                  </a:txBody>
                  <a:tcPr marL="45720" marR="9525" marT="9525"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400" b="1" i="0" u="none" strike="noStrike" dirty="0">
                          <a:solidFill>
                            <a:srgbClr val="000000"/>
                          </a:solidFill>
                          <a:effectLst/>
                          <a:latin typeface="+mj-lt"/>
                        </a:rPr>
                        <a:t>41 (1.3%)</a:t>
                      </a:r>
                    </a:p>
                  </a:txBody>
                  <a:tcPr marL="7620" marR="7620" marT="762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9"/>
                  </a:ext>
                </a:extLst>
              </a:tr>
              <a:tr h="351692">
                <a:tc>
                  <a:txBody>
                    <a:bodyPr/>
                    <a:lstStyle/>
                    <a:p>
                      <a:pPr algn="l" fontAlgn="b"/>
                      <a:r>
                        <a:rPr lang="en-US" sz="1400" b="1" i="0" u="none" strike="noStrike" dirty="0">
                          <a:solidFill>
                            <a:schemeClr val="bg2"/>
                          </a:solidFill>
                          <a:effectLst/>
                          <a:latin typeface="+mn-lt"/>
                        </a:rPr>
                        <a:t>Non CF-bronchiectasis</a:t>
                      </a:r>
                    </a:p>
                  </a:txBody>
                  <a:tcPr marL="45720" marR="9525" marT="9525"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400" b="1" i="0" u="none" strike="noStrike" dirty="0">
                          <a:solidFill>
                            <a:srgbClr val="000000"/>
                          </a:solidFill>
                          <a:effectLst/>
                          <a:latin typeface="+mj-lt"/>
                        </a:rPr>
                        <a:t>33 (1.0%)</a:t>
                      </a:r>
                    </a:p>
                  </a:txBody>
                  <a:tcPr marL="7620" marR="7620" marT="762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10"/>
                  </a:ext>
                </a:extLst>
              </a:tr>
              <a:tr h="351692">
                <a:tc>
                  <a:txBody>
                    <a:bodyPr/>
                    <a:lstStyle/>
                    <a:p>
                      <a:pPr algn="l" fontAlgn="b"/>
                      <a:r>
                        <a:rPr lang="en-US" sz="1400" b="1" i="0" u="none" strike="noStrike" dirty="0">
                          <a:solidFill>
                            <a:schemeClr val="bg2"/>
                          </a:solidFill>
                          <a:effectLst/>
                          <a:latin typeface="+mn-lt"/>
                        </a:rPr>
                        <a:t>OB</a:t>
                      </a:r>
                    </a:p>
                  </a:txBody>
                  <a:tcPr marL="45720" marR="9525" marT="9525"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400" b="1" i="0" u="none" strike="noStrike" dirty="0">
                          <a:solidFill>
                            <a:srgbClr val="000000"/>
                          </a:solidFill>
                          <a:effectLst/>
                          <a:latin typeface="+mj-lt"/>
                        </a:rPr>
                        <a:t>23 (0.7%)</a:t>
                      </a:r>
                    </a:p>
                  </a:txBody>
                  <a:tcPr marL="7620" marR="7620" marT="762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11"/>
                  </a:ext>
                </a:extLst>
              </a:tr>
              <a:tr h="351692">
                <a:tc>
                  <a:txBody>
                    <a:bodyPr/>
                    <a:lstStyle/>
                    <a:p>
                      <a:pPr algn="l" fontAlgn="b"/>
                      <a:r>
                        <a:rPr lang="en-US" sz="1400" b="1" i="0" u="none" strike="noStrike" dirty="0">
                          <a:solidFill>
                            <a:schemeClr val="bg2"/>
                          </a:solidFill>
                          <a:effectLst/>
                          <a:latin typeface="+mn-lt"/>
                        </a:rPr>
                        <a:t>Other</a:t>
                      </a:r>
                    </a:p>
                  </a:txBody>
                  <a:tcPr marL="45720" marR="9525" marT="9525"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noFill/>
                  </a:tcPr>
                </a:tc>
                <a:tc>
                  <a:txBody>
                    <a:bodyPr/>
                    <a:lstStyle/>
                    <a:p>
                      <a:pPr algn="ctr" fontAlgn="b"/>
                      <a:r>
                        <a:rPr lang="en-US" sz="1400" b="1" i="0" u="none" strike="noStrike" dirty="0">
                          <a:solidFill>
                            <a:srgbClr val="000000"/>
                          </a:solidFill>
                          <a:effectLst/>
                          <a:latin typeface="+mj-lt"/>
                        </a:rPr>
                        <a:t>64 (2.0%)</a:t>
                      </a:r>
                    </a:p>
                  </a:txBody>
                  <a:tcPr marL="7620" marR="7620" marT="7620" marB="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noFill/>
                  </a:tcPr>
                </a:tc>
                <a:extLst>
                  <a:ext uri="{0D108BD9-81ED-4DB2-BD59-A6C34878D82A}">
                    <a16:rowId xmlns:a16="http://schemas.microsoft.com/office/drawing/2014/main" val="10012"/>
                  </a:ext>
                </a:extLst>
              </a:tr>
            </a:tbl>
          </a:graphicData>
        </a:graphic>
      </p:graphicFrame>
      <p:sp>
        <p:nvSpPr>
          <p:cNvPr id="20" name="Title 1"/>
          <p:cNvSpPr txBox="1">
            <a:spLocks/>
          </p:cNvSpPr>
          <p:nvPr/>
        </p:nvSpPr>
        <p:spPr bwMode="auto">
          <a:xfrm>
            <a:off x="0" y="118110"/>
            <a:ext cx="9144000" cy="9906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b="1">
                <a:solidFill>
                  <a:schemeClr val="tx1"/>
                </a:solidFill>
                <a:latin typeface="+mj-lt"/>
                <a:ea typeface="+mj-ea"/>
                <a:cs typeface="+mj-cs"/>
              </a:defRPr>
            </a:lvl1pPr>
            <a:lvl2pPr algn="ctr" rtl="0" eaLnBrk="1" fontAlgn="base" hangingPunct="1">
              <a:spcBef>
                <a:spcPct val="0"/>
              </a:spcBef>
              <a:spcAft>
                <a:spcPct val="0"/>
              </a:spcAft>
              <a:defRPr sz="4000" b="1">
                <a:solidFill>
                  <a:schemeClr val="tx2"/>
                </a:solidFill>
                <a:latin typeface="Arial" charset="0"/>
              </a:defRPr>
            </a:lvl2pPr>
            <a:lvl3pPr algn="ctr" rtl="0" eaLnBrk="1" fontAlgn="base" hangingPunct="1">
              <a:spcBef>
                <a:spcPct val="0"/>
              </a:spcBef>
              <a:spcAft>
                <a:spcPct val="0"/>
              </a:spcAft>
              <a:defRPr sz="4000" b="1">
                <a:solidFill>
                  <a:schemeClr val="tx2"/>
                </a:solidFill>
                <a:latin typeface="Arial" charset="0"/>
              </a:defRPr>
            </a:lvl3pPr>
            <a:lvl4pPr algn="ctr" rtl="0" eaLnBrk="1" fontAlgn="base" hangingPunct="1">
              <a:spcBef>
                <a:spcPct val="0"/>
              </a:spcBef>
              <a:spcAft>
                <a:spcPct val="0"/>
              </a:spcAft>
              <a:defRPr sz="4000" b="1">
                <a:solidFill>
                  <a:schemeClr val="tx2"/>
                </a:solidFill>
                <a:latin typeface="Arial" charset="0"/>
              </a:defRPr>
            </a:lvl4pPr>
            <a:lvl5pPr algn="ctr" rtl="0" eaLnBrk="1" fontAlgn="base" hangingPunct="1">
              <a:spcBef>
                <a:spcPct val="0"/>
              </a:spcBef>
              <a:spcAft>
                <a:spcPct val="0"/>
              </a:spcAft>
              <a:defRPr sz="4000" b="1">
                <a:solidFill>
                  <a:schemeClr val="tx2"/>
                </a:solidFill>
                <a:latin typeface="Arial" charset="0"/>
              </a:defRPr>
            </a:lvl5pPr>
            <a:lvl6pPr marL="457200" algn="ctr" rtl="0" eaLnBrk="1" fontAlgn="base" hangingPunct="1">
              <a:spcBef>
                <a:spcPct val="0"/>
              </a:spcBef>
              <a:spcAft>
                <a:spcPct val="0"/>
              </a:spcAft>
              <a:defRPr sz="4000" b="1">
                <a:solidFill>
                  <a:schemeClr val="tx2"/>
                </a:solidFill>
                <a:latin typeface="Arial" charset="0"/>
              </a:defRPr>
            </a:lvl6pPr>
            <a:lvl7pPr marL="914400" algn="ctr" rtl="0" eaLnBrk="1" fontAlgn="base" hangingPunct="1">
              <a:spcBef>
                <a:spcPct val="0"/>
              </a:spcBef>
              <a:spcAft>
                <a:spcPct val="0"/>
              </a:spcAft>
              <a:defRPr sz="4000" b="1">
                <a:solidFill>
                  <a:schemeClr val="tx2"/>
                </a:solidFill>
                <a:latin typeface="Arial" charset="0"/>
              </a:defRPr>
            </a:lvl7pPr>
            <a:lvl8pPr marL="1371600" algn="ctr" rtl="0" eaLnBrk="1" fontAlgn="base" hangingPunct="1">
              <a:spcBef>
                <a:spcPct val="0"/>
              </a:spcBef>
              <a:spcAft>
                <a:spcPct val="0"/>
              </a:spcAft>
              <a:defRPr sz="4000" b="1">
                <a:solidFill>
                  <a:schemeClr val="tx2"/>
                </a:solidFill>
                <a:latin typeface="Arial" charset="0"/>
              </a:defRPr>
            </a:lvl8pPr>
            <a:lvl9pPr marL="1828800" algn="ctr" rtl="0" eaLnBrk="1" fontAlgn="base" hangingPunct="1">
              <a:spcBef>
                <a:spcPct val="0"/>
              </a:spcBef>
              <a:spcAft>
                <a:spcPct val="0"/>
              </a:spcAft>
              <a:defRPr sz="4000" b="1">
                <a:solidFill>
                  <a:schemeClr val="tx2"/>
                </a:solidFill>
                <a:latin typeface="Arial" charset="0"/>
              </a:defRPr>
            </a:lvl9pPr>
          </a:lstStyle>
          <a:p>
            <a:r>
              <a:rPr lang="en-US" sz="2600" kern="0" dirty="0" smtClean="0">
                <a:solidFill>
                  <a:srgbClr val="002060"/>
                </a:solidFill>
              </a:rPr>
              <a:t>Adult Heart-Lung Transplants</a:t>
            </a:r>
            <a:br>
              <a:rPr lang="en-US" sz="2600" kern="0" dirty="0" smtClean="0">
                <a:solidFill>
                  <a:srgbClr val="002060"/>
                </a:solidFill>
              </a:rPr>
            </a:br>
            <a:endParaRPr lang="en-US" sz="2000" kern="0" dirty="0">
              <a:solidFill>
                <a:srgbClr val="002060"/>
              </a:solidFill>
            </a:endParaRPr>
          </a:p>
        </p:txBody>
      </p:sp>
      <p:sp>
        <p:nvSpPr>
          <p:cNvPr id="3" name="Title 2"/>
          <p:cNvSpPr txBox="1"/>
          <p:nvPr/>
        </p:nvSpPr>
        <p:spPr>
          <a:xfrm>
            <a:off x="1066800" y="617737"/>
            <a:ext cx="2057400" cy="461665"/>
          </a:xfrm>
          <a:prstGeom prst="rect">
            <a:avLst/>
          </a:prstGeom>
          <a:noFill/>
        </p:spPr>
        <p:txBody>
          <a:bodyPr wrap="square" rtlCol="0">
            <a:spAutoFit/>
          </a:bodyPr>
          <a:lstStyle/>
          <a:p>
            <a:pPr algn="ctr"/>
            <a:r>
              <a:rPr lang="en-US" sz="2400" b="1" kern="0" dirty="0" smtClean="0">
                <a:solidFill>
                  <a:srgbClr val="002060"/>
                </a:solidFill>
              </a:rPr>
              <a:t>Diagnosis</a:t>
            </a:r>
            <a:endParaRPr lang="en-US" sz="2400" b="1" kern="0" dirty="0">
              <a:solidFill>
                <a:srgbClr val="002060"/>
              </a:solidFill>
            </a:endParaRPr>
          </a:p>
        </p:txBody>
      </p:sp>
      <p:sp>
        <p:nvSpPr>
          <p:cNvPr id="21" name="title_cohort"/>
          <p:cNvSpPr txBox="1"/>
          <p:nvPr/>
        </p:nvSpPr>
        <p:spPr>
          <a:xfrm>
            <a:off x="2810105" y="665927"/>
            <a:ext cx="5249694" cy="400110"/>
          </a:xfrm>
          <a:prstGeom prst="rect">
            <a:avLst/>
          </a:prstGeom>
          <a:noFill/>
        </p:spPr>
        <p:txBody>
          <a:bodyPr wrap="square" rtlCol="0">
            <a:spAutoFit/>
          </a:bodyPr>
          <a:lstStyle/>
          <a:p>
            <a:r>
              <a:rPr lang="en-US" sz="2000" b="1" kern="0" dirty="0" smtClean="0">
                <a:solidFill>
                  <a:srgbClr val="002060"/>
                </a:solidFill>
              </a:rPr>
              <a:t>(</a:t>
            </a:r>
            <a:r>
              <a:rPr lang="en-US" sz="2000" b="1" kern="0" dirty="0">
                <a:solidFill>
                  <a:srgbClr val="002060"/>
                </a:solidFill>
              </a:rPr>
              <a:t>Transplants: January 1982 – June </a:t>
            </a:r>
            <a:r>
              <a:rPr lang="en-US" sz="2000" b="1" kern="0" dirty="0" smtClean="0">
                <a:solidFill>
                  <a:srgbClr val="002060"/>
                </a:solidFill>
              </a:rPr>
              <a:t>2017)</a:t>
            </a:r>
            <a:endParaRPr lang="en-US" sz="2000" b="1" kern="0" dirty="0">
              <a:solidFill>
                <a:srgbClr val="002060"/>
              </a:solidFill>
            </a:endParaRPr>
          </a:p>
        </p:txBody>
      </p:sp>
      <p:grpSp>
        <p:nvGrpSpPr>
          <p:cNvPr id="12" name="Group 11"/>
          <p:cNvGrpSpPr/>
          <p:nvPr/>
        </p:nvGrpSpPr>
        <p:grpSpPr>
          <a:xfrm>
            <a:off x="2" y="6146792"/>
            <a:ext cx="4715932" cy="711201"/>
            <a:chOff x="2" y="6146792"/>
            <a:chExt cx="4715932" cy="711201"/>
          </a:xfrm>
        </p:grpSpPr>
        <p:grpSp>
          <p:nvGrpSpPr>
            <p:cNvPr id="13" name="Group 12"/>
            <p:cNvGrpSpPr/>
            <p:nvPr/>
          </p:nvGrpSpPr>
          <p:grpSpPr>
            <a:xfrm>
              <a:off x="2" y="6146792"/>
              <a:ext cx="4715932" cy="711201"/>
              <a:chOff x="1" y="6067776"/>
              <a:chExt cx="4952999" cy="790224"/>
            </a:xfrm>
          </p:grpSpPr>
          <p:pic>
            <p:nvPicPr>
              <p:cNvPr id="18" name="Picture 17"/>
              <p:cNvPicPr>
                <a:picLocks noChangeAspect="1"/>
              </p:cNvPicPr>
              <p:nvPr/>
            </p:nvPicPr>
            <p:blipFill>
              <a:blip r:embed="rId4" cstate="print"/>
              <a:stretch>
                <a:fillRect/>
              </a:stretch>
            </p:blipFill>
            <p:spPr>
              <a:xfrm>
                <a:off x="1" y="6172200"/>
                <a:ext cx="4952999" cy="685800"/>
              </a:xfrm>
              <a:prstGeom prst="rect">
                <a:avLst/>
              </a:prstGeom>
              <a:ln>
                <a:solidFill>
                  <a:schemeClr val="bg2"/>
                </a:solidFill>
              </a:ln>
            </p:spPr>
          </p:pic>
          <p:sp>
            <p:nvSpPr>
              <p:cNvPr id="19" name="logo_year"/>
              <p:cNvSpPr txBox="1"/>
              <p:nvPr/>
            </p:nvSpPr>
            <p:spPr>
              <a:xfrm>
                <a:off x="2971800" y="6067776"/>
                <a:ext cx="1885813" cy="461665"/>
              </a:xfrm>
              <a:prstGeom prst="rect">
                <a:avLst/>
              </a:prstGeom>
              <a:noFill/>
              <a:ln>
                <a:noFill/>
              </a:ln>
            </p:spPr>
            <p:txBody>
              <a:bodyPr wrap="square" rtlCol="0">
                <a:spAutoFit/>
              </a:bodyPr>
              <a:lstStyle/>
              <a:p>
                <a:pPr algn="ctr"/>
                <a:r>
                  <a:rPr lang="en-US" sz="2100" b="1" dirty="0" smtClean="0">
                    <a:solidFill>
                      <a:schemeClr val="bg1"/>
                    </a:solidFill>
                    <a:latin typeface="Arial"/>
                    <a:cs typeface="Arial"/>
                  </a:rPr>
                  <a:t>2018</a:t>
                </a:r>
                <a:endParaRPr lang="en-US" sz="2100" b="1" dirty="0">
                  <a:solidFill>
                    <a:schemeClr val="bg1"/>
                  </a:solidFill>
                  <a:latin typeface="Arial"/>
                  <a:cs typeface="Arial"/>
                </a:endParaRPr>
              </a:p>
            </p:txBody>
          </p:sp>
        </p:grpSp>
        <p:sp>
          <p:nvSpPr>
            <p:cNvPr id="17" name="logo_citation"/>
            <p:cNvSpPr txBox="1"/>
            <p:nvPr/>
          </p:nvSpPr>
          <p:spPr>
            <a:xfrm>
              <a:off x="2766436" y="6605562"/>
              <a:ext cx="1938528" cy="230832"/>
            </a:xfrm>
            <a:prstGeom prst="rect">
              <a:avLst/>
            </a:prstGeom>
            <a:noFill/>
            <a:ln>
              <a:solidFill>
                <a:srgbClr val="FFFFFF"/>
              </a:solidFill>
            </a:ln>
          </p:spPr>
          <p:txBody>
            <a:bodyPr wrap="square" lIns="27432" tIns="45720" rIns="0" rtlCol="0" anchor="ctr" anchorCtr="0">
              <a:spAutoFit/>
            </a:bodyPr>
            <a:lstStyle/>
            <a:p>
              <a:r>
                <a:rPr lang="en-US" sz="900" b="1" dirty="0" smtClean="0">
                  <a:solidFill>
                    <a:schemeClr val="bg1"/>
                  </a:solidFill>
                  <a:latin typeface="Arial"/>
                  <a:cs typeface="Arial"/>
                </a:rPr>
                <a:t>JHLT. 2018 Oct; 37(10): 1155-1206</a:t>
              </a:r>
              <a:endParaRPr lang="en-US" sz="900" b="1" dirty="0">
                <a:solidFill>
                  <a:schemeClr val="bg1"/>
                </a:solidFill>
                <a:latin typeface="Arial"/>
                <a:cs typeface="Arial"/>
              </a:endParaRPr>
            </a:p>
          </p:txBody>
        </p:sp>
      </p:grpSp>
    </p:spTree>
    <p:extLst>
      <p:ext uri="{BB962C8B-B14F-4D97-AF65-F5344CB8AC3E}">
        <p14:creationId xmlns:p14="http://schemas.microsoft.com/office/powerpoint/2010/main" val="268756629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 name="Content Placeholder 9"/>
          <p:cNvGraphicFramePr>
            <a:graphicFrameLocks noGrp="1"/>
          </p:cNvGraphicFramePr>
          <p:nvPr>
            <p:ph idx="1"/>
            <p:extLst/>
          </p:nvPr>
        </p:nvGraphicFramePr>
        <p:xfrm>
          <a:off x="76200" y="1066800"/>
          <a:ext cx="8839200" cy="5105400"/>
        </p:xfrm>
        <a:graphic>
          <a:graphicData uri="http://schemas.openxmlformats.org/drawingml/2006/chart">
            <c:chart xmlns:c="http://schemas.openxmlformats.org/drawingml/2006/chart" xmlns:r="http://schemas.openxmlformats.org/officeDocument/2006/relationships" r:id="rId3"/>
          </a:graphicData>
        </a:graphic>
      </p:graphicFrame>
      <p:sp>
        <p:nvSpPr>
          <p:cNvPr id="20" name="Title 1"/>
          <p:cNvSpPr txBox="1">
            <a:spLocks/>
          </p:cNvSpPr>
          <p:nvPr/>
        </p:nvSpPr>
        <p:spPr bwMode="auto">
          <a:xfrm>
            <a:off x="0" y="200488"/>
            <a:ext cx="9144000" cy="9144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b="1">
                <a:solidFill>
                  <a:schemeClr val="tx1"/>
                </a:solidFill>
                <a:latin typeface="+mj-lt"/>
                <a:ea typeface="+mj-ea"/>
                <a:cs typeface="+mj-cs"/>
              </a:defRPr>
            </a:lvl1pPr>
            <a:lvl2pPr algn="ctr" rtl="0" eaLnBrk="1" fontAlgn="base" hangingPunct="1">
              <a:spcBef>
                <a:spcPct val="0"/>
              </a:spcBef>
              <a:spcAft>
                <a:spcPct val="0"/>
              </a:spcAft>
              <a:defRPr sz="4000" b="1">
                <a:solidFill>
                  <a:schemeClr val="tx2"/>
                </a:solidFill>
                <a:latin typeface="Arial" charset="0"/>
              </a:defRPr>
            </a:lvl2pPr>
            <a:lvl3pPr algn="ctr" rtl="0" eaLnBrk="1" fontAlgn="base" hangingPunct="1">
              <a:spcBef>
                <a:spcPct val="0"/>
              </a:spcBef>
              <a:spcAft>
                <a:spcPct val="0"/>
              </a:spcAft>
              <a:defRPr sz="4000" b="1">
                <a:solidFill>
                  <a:schemeClr val="tx2"/>
                </a:solidFill>
                <a:latin typeface="Arial" charset="0"/>
              </a:defRPr>
            </a:lvl3pPr>
            <a:lvl4pPr algn="ctr" rtl="0" eaLnBrk="1" fontAlgn="base" hangingPunct="1">
              <a:spcBef>
                <a:spcPct val="0"/>
              </a:spcBef>
              <a:spcAft>
                <a:spcPct val="0"/>
              </a:spcAft>
              <a:defRPr sz="4000" b="1">
                <a:solidFill>
                  <a:schemeClr val="tx2"/>
                </a:solidFill>
                <a:latin typeface="Arial" charset="0"/>
              </a:defRPr>
            </a:lvl4pPr>
            <a:lvl5pPr algn="ctr" rtl="0" eaLnBrk="1" fontAlgn="base" hangingPunct="1">
              <a:spcBef>
                <a:spcPct val="0"/>
              </a:spcBef>
              <a:spcAft>
                <a:spcPct val="0"/>
              </a:spcAft>
              <a:defRPr sz="4000" b="1">
                <a:solidFill>
                  <a:schemeClr val="tx2"/>
                </a:solidFill>
                <a:latin typeface="Arial" charset="0"/>
              </a:defRPr>
            </a:lvl5pPr>
            <a:lvl6pPr marL="457200" algn="ctr" rtl="0" eaLnBrk="1" fontAlgn="base" hangingPunct="1">
              <a:spcBef>
                <a:spcPct val="0"/>
              </a:spcBef>
              <a:spcAft>
                <a:spcPct val="0"/>
              </a:spcAft>
              <a:defRPr sz="4000" b="1">
                <a:solidFill>
                  <a:schemeClr val="tx2"/>
                </a:solidFill>
                <a:latin typeface="Arial" charset="0"/>
              </a:defRPr>
            </a:lvl6pPr>
            <a:lvl7pPr marL="914400" algn="ctr" rtl="0" eaLnBrk="1" fontAlgn="base" hangingPunct="1">
              <a:spcBef>
                <a:spcPct val="0"/>
              </a:spcBef>
              <a:spcAft>
                <a:spcPct val="0"/>
              </a:spcAft>
              <a:defRPr sz="4000" b="1">
                <a:solidFill>
                  <a:schemeClr val="tx2"/>
                </a:solidFill>
                <a:latin typeface="Arial" charset="0"/>
              </a:defRPr>
            </a:lvl7pPr>
            <a:lvl8pPr marL="1371600" algn="ctr" rtl="0" eaLnBrk="1" fontAlgn="base" hangingPunct="1">
              <a:spcBef>
                <a:spcPct val="0"/>
              </a:spcBef>
              <a:spcAft>
                <a:spcPct val="0"/>
              </a:spcAft>
              <a:defRPr sz="4000" b="1">
                <a:solidFill>
                  <a:schemeClr val="tx2"/>
                </a:solidFill>
                <a:latin typeface="Arial" charset="0"/>
              </a:defRPr>
            </a:lvl8pPr>
            <a:lvl9pPr marL="1828800" algn="ctr" rtl="0" eaLnBrk="1" fontAlgn="base" hangingPunct="1">
              <a:spcBef>
                <a:spcPct val="0"/>
              </a:spcBef>
              <a:spcAft>
                <a:spcPct val="0"/>
              </a:spcAft>
              <a:defRPr sz="4000" b="1">
                <a:solidFill>
                  <a:schemeClr val="tx2"/>
                </a:solidFill>
                <a:latin typeface="Arial" charset="0"/>
              </a:defRPr>
            </a:lvl9pPr>
          </a:lstStyle>
          <a:p>
            <a:r>
              <a:rPr lang="en-US" sz="2600" kern="0" dirty="0" smtClean="0">
                <a:solidFill>
                  <a:srgbClr val="002060"/>
                </a:solidFill>
              </a:rPr>
              <a:t>Adult Heart-Lung Transplants</a:t>
            </a:r>
            <a:r>
              <a:rPr lang="en-US" sz="2400" kern="0" dirty="0" smtClean="0">
                <a:solidFill>
                  <a:srgbClr val="002060"/>
                </a:solidFill>
              </a:rPr>
              <a:t/>
            </a:r>
            <a:br>
              <a:rPr lang="en-US" sz="2400" kern="0" dirty="0" smtClean="0">
                <a:solidFill>
                  <a:srgbClr val="002060"/>
                </a:solidFill>
              </a:rPr>
            </a:br>
            <a:endParaRPr lang="en-US" sz="2000" kern="0" dirty="0">
              <a:solidFill>
                <a:srgbClr val="002060"/>
              </a:solidFill>
            </a:endParaRPr>
          </a:p>
        </p:txBody>
      </p:sp>
      <p:sp>
        <p:nvSpPr>
          <p:cNvPr id="3" name="Title 2"/>
          <p:cNvSpPr txBox="1"/>
          <p:nvPr/>
        </p:nvSpPr>
        <p:spPr>
          <a:xfrm>
            <a:off x="749052" y="652894"/>
            <a:ext cx="2971800" cy="461665"/>
          </a:xfrm>
          <a:prstGeom prst="rect">
            <a:avLst/>
          </a:prstGeom>
          <a:noFill/>
        </p:spPr>
        <p:txBody>
          <a:bodyPr wrap="square" rtlCol="0">
            <a:spAutoFit/>
          </a:bodyPr>
          <a:lstStyle/>
          <a:p>
            <a:r>
              <a:rPr lang="en-US" sz="2400" b="1" kern="0" dirty="0">
                <a:solidFill>
                  <a:srgbClr val="002060"/>
                </a:solidFill>
              </a:rPr>
              <a:t>Diagnosis by </a:t>
            </a:r>
            <a:r>
              <a:rPr lang="en-US" sz="2400" b="1" kern="0" dirty="0" smtClean="0">
                <a:solidFill>
                  <a:srgbClr val="002060"/>
                </a:solidFill>
              </a:rPr>
              <a:t>Era</a:t>
            </a:r>
            <a:endParaRPr lang="en-US" sz="2400" b="1" kern="0" dirty="0">
              <a:solidFill>
                <a:srgbClr val="002060"/>
              </a:solidFill>
            </a:endParaRPr>
          </a:p>
        </p:txBody>
      </p:sp>
      <p:sp>
        <p:nvSpPr>
          <p:cNvPr id="21" name="title_cohort"/>
          <p:cNvSpPr txBox="1"/>
          <p:nvPr/>
        </p:nvSpPr>
        <p:spPr>
          <a:xfrm>
            <a:off x="2985570" y="704721"/>
            <a:ext cx="5715000" cy="400110"/>
          </a:xfrm>
          <a:prstGeom prst="rect">
            <a:avLst/>
          </a:prstGeom>
          <a:noFill/>
        </p:spPr>
        <p:txBody>
          <a:bodyPr wrap="square" rtlCol="0">
            <a:spAutoFit/>
          </a:bodyPr>
          <a:lstStyle/>
          <a:p>
            <a:pPr algn="ctr"/>
            <a:r>
              <a:rPr lang="en-US" sz="2000" b="1" kern="0" dirty="0" smtClean="0">
                <a:solidFill>
                  <a:srgbClr val="002060"/>
                </a:solidFill>
              </a:rPr>
              <a:t>(Transplants: January 1982 – June 2017)</a:t>
            </a:r>
            <a:endParaRPr lang="en-US" sz="2000" b="1" kern="0" dirty="0">
              <a:solidFill>
                <a:srgbClr val="002060"/>
              </a:solidFill>
            </a:endParaRPr>
          </a:p>
        </p:txBody>
      </p:sp>
      <p:grpSp>
        <p:nvGrpSpPr>
          <p:cNvPr id="11" name="Group 10"/>
          <p:cNvGrpSpPr/>
          <p:nvPr/>
        </p:nvGrpSpPr>
        <p:grpSpPr>
          <a:xfrm>
            <a:off x="2" y="6146792"/>
            <a:ext cx="4715932" cy="711201"/>
            <a:chOff x="2" y="6146792"/>
            <a:chExt cx="4715932" cy="711201"/>
          </a:xfrm>
        </p:grpSpPr>
        <p:grpSp>
          <p:nvGrpSpPr>
            <p:cNvPr id="14" name="Group 13"/>
            <p:cNvGrpSpPr/>
            <p:nvPr/>
          </p:nvGrpSpPr>
          <p:grpSpPr>
            <a:xfrm>
              <a:off x="2" y="6146792"/>
              <a:ext cx="4715932" cy="711201"/>
              <a:chOff x="1" y="6067776"/>
              <a:chExt cx="4952999" cy="790224"/>
            </a:xfrm>
          </p:grpSpPr>
          <p:pic>
            <p:nvPicPr>
              <p:cNvPr id="16" name="Picture 15"/>
              <p:cNvPicPr>
                <a:picLocks noChangeAspect="1"/>
              </p:cNvPicPr>
              <p:nvPr/>
            </p:nvPicPr>
            <p:blipFill>
              <a:blip r:embed="rId4" cstate="print"/>
              <a:stretch>
                <a:fillRect/>
              </a:stretch>
            </p:blipFill>
            <p:spPr>
              <a:xfrm>
                <a:off x="1" y="6172200"/>
                <a:ext cx="4952999" cy="685800"/>
              </a:xfrm>
              <a:prstGeom prst="rect">
                <a:avLst/>
              </a:prstGeom>
              <a:ln>
                <a:solidFill>
                  <a:schemeClr val="bg2"/>
                </a:solidFill>
              </a:ln>
            </p:spPr>
          </p:pic>
          <p:sp>
            <p:nvSpPr>
              <p:cNvPr id="22" name="logo_year"/>
              <p:cNvSpPr txBox="1"/>
              <p:nvPr/>
            </p:nvSpPr>
            <p:spPr>
              <a:xfrm>
                <a:off x="2971800" y="6067776"/>
                <a:ext cx="1885813" cy="461665"/>
              </a:xfrm>
              <a:prstGeom prst="rect">
                <a:avLst/>
              </a:prstGeom>
              <a:noFill/>
              <a:ln>
                <a:noFill/>
              </a:ln>
            </p:spPr>
            <p:txBody>
              <a:bodyPr wrap="square" rtlCol="0">
                <a:spAutoFit/>
              </a:bodyPr>
              <a:lstStyle/>
              <a:p>
                <a:pPr algn="ctr"/>
                <a:r>
                  <a:rPr lang="en-US" sz="2100" b="1" dirty="0" smtClean="0">
                    <a:solidFill>
                      <a:schemeClr val="bg1"/>
                    </a:solidFill>
                    <a:latin typeface="Arial"/>
                    <a:cs typeface="Arial"/>
                  </a:rPr>
                  <a:t>2018</a:t>
                </a:r>
                <a:endParaRPr lang="en-US" sz="2100" b="1" dirty="0">
                  <a:solidFill>
                    <a:schemeClr val="bg1"/>
                  </a:solidFill>
                  <a:latin typeface="Arial"/>
                  <a:cs typeface="Arial"/>
                </a:endParaRPr>
              </a:p>
            </p:txBody>
          </p:sp>
        </p:grpSp>
        <p:sp>
          <p:nvSpPr>
            <p:cNvPr id="15" name="logo_citation"/>
            <p:cNvSpPr txBox="1"/>
            <p:nvPr/>
          </p:nvSpPr>
          <p:spPr>
            <a:xfrm>
              <a:off x="2766436" y="6605562"/>
              <a:ext cx="1938528" cy="230832"/>
            </a:xfrm>
            <a:prstGeom prst="rect">
              <a:avLst/>
            </a:prstGeom>
            <a:noFill/>
            <a:ln>
              <a:solidFill>
                <a:srgbClr val="FFFFFF"/>
              </a:solidFill>
            </a:ln>
          </p:spPr>
          <p:txBody>
            <a:bodyPr wrap="square" lIns="27432" tIns="45720" rIns="0" rtlCol="0" anchor="ctr" anchorCtr="0">
              <a:spAutoFit/>
            </a:bodyPr>
            <a:lstStyle/>
            <a:p>
              <a:r>
                <a:rPr lang="en-US" sz="900" b="1" dirty="0" smtClean="0">
                  <a:solidFill>
                    <a:schemeClr val="bg1"/>
                  </a:solidFill>
                  <a:latin typeface="Arial"/>
                  <a:cs typeface="Arial"/>
                </a:rPr>
                <a:t>JHLT. 2018 Oct; 37(10): 1155-1206</a:t>
              </a:r>
              <a:endParaRPr lang="en-US" sz="900" b="1" dirty="0">
                <a:solidFill>
                  <a:schemeClr val="bg1"/>
                </a:solidFill>
                <a:latin typeface="Arial"/>
                <a:cs typeface="Arial"/>
              </a:endParaRPr>
            </a:p>
          </p:txBody>
        </p:sp>
      </p:grpSp>
    </p:spTree>
    <p:extLst>
      <p:ext uri="{BB962C8B-B14F-4D97-AF65-F5344CB8AC3E}">
        <p14:creationId xmlns:p14="http://schemas.microsoft.com/office/powerpoint/2010/main" val="162259983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28600"/>
            <a:ext cx="9144000" cy="914400"/>
          </a:xfrm>
        </p:spPr>
        <p:txBody>
          <a:bodyPr/>
          <a:lstStyle/>
          <a:p>
            <a:r>
              <a:rPr lang="en-US" sz="2600" dirty="0" smtClean="0">
                <a:solidFill>
                  <a:srgbClr val="002060"/>
                </a:solidFill>
              </a:rPr>
              <a:t>Adult Heart-Lung Transplants</a:t>
            </a:r>
            <a:br>
              <a:rPr lang="en-US" sz="2600" dirty="0" smtClean="0">
                <a:solidFill>
                  <a:srgbClr val="002060"/>
                </a:solidFill>
              </a:rPr>
            </a:br>
            <a:r>
              <a:rPr lang="en-US" sz="2400" dirty="0" smtClean="0">
                <a:solidFill>
                  <a:srgbClr val="002060"/>
                </a:solidFill>
              </a:rPr>
              <a:t>Major Diagnoses by Year (%)</a:t>
            </a:r>
            <a:endParaRPr lang="en-US" sz="2400" dirty="0">
              <a:solidFill>
                <a:srgbClr val="002060"/>
              </a:solidFill>
            </a:endParaRPr>
          </a:p>
        </p:txBody>
      </p:sp>
      <p:graphicFrame>
        <p:nvGraphicFramePr>
          <p:cNvPr id="10" name="Content Placeholder 9"/>
          <p:cNvGraphicFramePr>
            <a:graphicFrameLocks noGrp="1"/>
          </p:cNvGraphicFramePr>
          <p:nvPr>
            <p:ph idx="1"/>
            <p:extLst>
              <p:ext uri="{D42A27DB-BD31-4B8C-83A1-F6EECF244321}">
                <p14:modId xmlns:p14="http://schemas.microsoft.com/office/powerpoint/2010/main" val="1741748347"/>
              </p:ext>
            </p:extLst>
          </p:nvPr>
        </p:nvGraphicFramePr>
        <p:xfrm>
          <a:off x="122663" y="1143000"/>
          <a:ext cx="8868937" cy="5097774"/>
        </p:xfrm>
        <a:graphic>
          <a:graphicData uri="http://schemas.openxmlformats.org/drawingml/2006/chart">
            <c:chart xmlns:c="http://schemas.openxmlformats.org/drawingml/2006/chart" xmlns:r="http://schemas.openxmlformats.org/officeDocument/2006/relationships" r:id="rId3"/>
          </a:graphicData>
        </a:graphic>
      </p:graphicFrame>
      <p:sp>
        <p:nvSpPr>
          <p:cNvPr id="9" name="TextBox 8"/>
          <p:cNvSpPr txBox="1"/>
          <p:nvPr/>
        </p:nvSpPr>
        <p:spPr>
          <a:xfrm>
            <a:off x="5105400" y="6261780"/>
            <a:ext cx="3810000" cy="461665"/>
          </a:xfrm>
          <a:prstGeom prst="rect">
            <a:avLst/>
          </a:prstGeom>
          <a:noFill/>
        </p:spPr>
        <p:txBody>
          <a:bodyPr wrap="square" rtlCol="0">
            <a:spAutoFit/>
          </a:bodyPr>
          <a:lstStyle/>
          <a:p>
            <a:r>
              <a:rPr lang="en-US" sz="1200" b="1" dirty="0" smtClean="0">
                <a:solidFill>
                  <a:srgbClr val="002060"/>
                </a:solidFill>
              </a:rPr>
              <a:t>Since only major indications are shown, sum of percentages for each year is less than 100%.</a:t>
            </a:r>
            <a:endParaRPr lang="en-US" sz="1200" b="1" dirty="0">
              <a:solidFill>
                <a:srgbClr val="002060"/>
              </a:solidFill>
            </a:endParaRPr>
          </a:p>
        </p:txBody>
      </p:sp>
      <p:grpSp>
        <p:nvGrpSpPr>
          <p:cNvPr id="11" name="Group 10"/>
          <p:cNvGrpSpPr/>
          <p:nvPr/>
        </p:nvGrpSpPr>
        <p:grpSpPr>
          <a:xfrm>
            <a:off x="2" y="6146792"/>
            <a:ext cx="4715932" cy="711201"/>
            <a:chOff x="2" y="6146792"/>
            <a:chExt cx="4715932" cy="711201"/>
          </a:xfrm>
        </p:grpSpPr>
        <p:grpSp>
          <p:nvGrpSpPr>
            <p:cNvPr id="13" name="Group 12"/>
            <p:cNvGrpSpPr/>
            <p:nvPr/>
          </p:nvGrpSpPr>
          <p:grpSpPr>
            <a:xfrm>
              <a:off x="2" y="6146792"/>
              <a:ext cx="4715932" cy="711201"/>
              <a:chOff x="1" y="6067776"/>
              <a:chExt cx="4952999" cy="790224"/>
            </a:xfrm>
          </p:grpSpPr>
          <p:pic>
            <p:nvPicPr>
              <p:cNvPr id="19" name="Picture 18"/>
              <p:cNvPicPr>
                <a:picLocks noChangeAspect="1"/>
              </p:cNvPicPr>
              <p:nvPr/>
            </p:nvPicPr>
            <p:blipFill>
              <a:blip r:embed="rId4" cstate="print"/>
              <a:stretch>
                <a:fillRect/>
              </a:stretch>
            </p:blipFill>
            <p:spPr>
              <a:xfrm>
                <a:off x="1" y="6172200"/>
                <a:ext cx="4952999" cy="685800"/>
              </a:xfrm>
              <a:prstGeom prst="rect">
                <a:avLst/>
              </a:prstGeom>
              <a:ln>
                <a:solidFill>
                  <a:schemeClr val="bg2"/>
                </a:solidFill>
              </a:ln>
            </p:spPr>
          </p:pic>
          <p:sp>
            <p:nvSpPr>
              <p:cNvPr id="20" name="logo_year"/>
              <p:cNvSpPr txBox="1"/>
              <p:nvPr/>
            </p:nvSpPr>
            <p:spPr>
              <a:xfrm>
                <a:off x="2971800" y="6067776"/>
                <a:ext cx="1885813" cy="461665"/>
              </a:xfrm>
              <a:prstGeom prst="rect">
                <a:avLst/>
              </a:prstGeom>
              <a:noFill/>
              <a:ln>
                <a:noFill/>
              </a:ln>
            </p:spPr>
            <p:txBody>
              <a:bodyPr wrap="square" rtlCol="0">
                <a:spAutoFit/>
              </a:bodyPr>
              <a:lstStyle/>
              <a:p>
                <a:pPr algn="ctr"/>
                <a:r>
                  <a:rPr lang="en-US" sz="2100" b="1" dirty="0" smtClean="0">
                    <a:solidFill>
                      <a:schemeClr val="bg1"/>
                    </a:solidFill>
                    <a:latin typeface="Arial"/>
                    <a:cs typeface="Arial"/>
                  </a:rPr>
                  <a:t>2018</a:t>
                </a:r>
                <a:endParaRPr lang="en-US" sz="2100" b="1" dirty="0">
                  <a:solidFill>
                    <a:schemeClr val="bg1"/>
                  </a:solidFill>
                  <a:latin typeface="Arial"/>
                  <a:cs typeface="Arial"/>
                </a:endParaRPr>
              </a:p>
            </p:txBody>
          </p:sp>
        </p:grpSp>
        <p:sp>
          <p:nvSpPr>
            <p:cNvPr id="14" name="logo_citation"/>
            <p:cNvSpPr txBox="1"/>
            <p:nvPr/>
          </p:nvSpPr>
          <p:spPr>
            <a:xfrm>
              <a:off x="2766436" y="6605562"/>
              <a:ext cx="1938528" cy="230832"/>
            </a:xfrm>
            <a:prstGeom prst="rect">
              <a:avLst/>
            </a:prstGeom>
            <a:noFill/>
            <a:ln>
              <a:solidFill>
                <a:srgbClr val="FFFFFF"/>
              </a:solidFill>
            </a:ln>
          </p:spPr>
          <p:txBody>
            <a:bodyPr wrap="square" lIns="27432" tIns="45720" rIns="0" rtlCol="0" anchor="ctr" anchorCtr="0">
              <a:spAutoFit/>
            </a:bodyPr>
            <a:lstStyle/>
            <a:p>
              <a:r>
                <a:rPr lang="en-US" sz="900" b="1" dirty="0" smtClean="0">
                  <a:solidFill>
                    <a:schemeClr val="bg1"/>
                  </a:solidFill>
                  <a:latin typeface="Arial"/>
                  <a:cs typeface="Arial"/>
                </a:rPr>
                <a:t>JHLT. 2018 Oct; 37(10): 1155-1206</a:t>
              </a:r>
              <a:endParaRPr lang="en-US" sz="900" b="1" dirty="0">
                <a:solidFill>
                  <a:schemeClr val="bg1"/>
                </a:solidFill>
                <a:latin typeface="Arial"/>
                <a:cs typeface="Arial"/>
              </a:endParaRPr>
            </a:p>
          </p:txBody>
        </p:sp>
      </p:grpSp>
    </p:spTree>
    <p:extLst>
      <p:ext uri="{BB962C8B-B14F-4D97-AF65-F5344CB8AC3E}">
        <p14:creationId xmlns:p14="http://schemas.microsoft.com/office/powerpoint/2010/main" val="2843069792"/>
      </p:ext>
    </p:extLst>
  </p:cSld>
  <p:clrMapOvr>
    <a:masterClrMapping/>
  </p:clrMapOvr>
  <p:timing>
    <p:tnLst>
      <p:par>
        <p:cTn id="1" dur="indefinite" restart="never" nodeType="tmRoot"/>
      </p:par>
    </p:tnLst>
  </p:timing>
</p:sld>
</file>

<file path=ppt/theme/theme1.xml><?xml version="1.0" encoding="utf-8"?>
<a:theme xmlns:a="http://schemas.openxmlformats.org/drawingml/2006/main" name="UNOSTemplate">
  <a:themeElements>
    <a:clrScheme name="Blank Presentation 13">
      <a:dk1>
        <a:srgbClr val="000000"/>
      </a:dk1>
      <a:lt1>
        <a:srgbClr val="FFFFFF"/>
      </a:lt1>
      <a:dk2>
        <a:srgbClr val="00004C"/>
      </a:dk2>
      <a:lt2>
        <a:srgbClr val="FFCC00"/>
      </a:lt2>
      <a:accent1>
        <a:srgbClr val="99CC66"/>
      </a:accent1>
      <a:accent2>
        <a:srgbClr val="B97E33"/>
      </a:accent2>
      <a:accent3>
        <a:srgbClr val="AAAAB2"/>
      </a:accent3>
      <a:accent4>
        <a:srgbClr val="DADADA"/>
      </a:accent4>
      <a:accent5>
        <a:srgbClr val="CAE2B8"/>
      </a:accent5>
      <a:accent6>
        <a:srgbClr val="A7722D"/>
      </a:accent6>
      <a:hlink>
        <a:srgbClr val="4C97CC"/>
      </a:hlink>
      <a:folHlink>
        <a:srgbClr val="6633CC"/>
      </a:folHlink>
    </a:clrScheme>
    <a:fontScheme name="Blank Presentatio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Verdana"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Verdana" charset="0"/>
          </a:defRPr>
        </a:defP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Blank Presentation 13">
        <a:dk1>
          <a:srgbClr val="000000"/>
        </a:dk1>
        <a:lt1>
          <a:srgbClr val="FFFFFF"/>
        </a:lt1>
        <a:dk2>
          <a:srgbClr val="00004C"/>
        </a:dk2>
        <a:lt2>
          <a:srgbClr val="FFCC00"/>
        </a:lt2>
        <a:accent1>
          <a:srgbClr val="99CC66"/>
        </a:accent1>
        <a:accent2>
          <a:srgbClr val="B97E33"/>
        </a:accent2>
        <a:accent3>
          <a:srgbClr val="AAAAB2"/>
        </a:accent3>
        <a:accent4>
          <a:srgbClr val="DADADA"/>
        </a:accent4>
        <a:accent5>
          <a:srgbClr val="CAE2B8"/>
        </a:accent5>
        <a:accent6>
          <a:srgbClr val="A7722D"/>
        </a:accent6>
        <a:hlink>
          <a:srgbClr val="4C97CC"/>
        </a:hlink>
        <a:folHlink>
          <a:srgbClr val="6633CC"/>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mso-contentType ?>
<customXsn xmlns="http://schemas.microsoft.com/office/2006/metadata/customXsn">
  <xsnLocation>http://departments/research/PMO/Private/Document Management and Control/Templates/Document Request and Tracking Form.doc</xsnLocation>
  <cached>True</cached>
  <openByDefault>False</openByDefault>
  <xsnScope>http://departments/research/Staff/ISHLT</xsnScope>
</customXsn>
</file>

<file path=customXml/item2.xml><?xml version="1.0" encoding="utf-8"?>
<p:properties xmlns:p="http://schemas.microsoft.com/office/2006/metadata/properties" xmlns:xsi="http://www.w3.org/2001/XMLSchema-instanc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3C4A9236091AB348876378E1F235635F" ma:contentTypeVersion="0" ma:contentTypeDescription="Create a new document." ma:contentTypeScope="" ma:versionID="b8d2993a86a15f6ae2380fc1e2ee2d99">
  <xsd:schema xmlns:xsd="http://www.w3.org/2001/XMLSchema" xmlns:xs="http://www.w3.org/2001/XMLSchema" xmlns:p="http://schemas.microsoft.com/office/2006/metadata/properties" targetNamespace="http://schemas.microsoft.com/office/2006/metadata/properties" ma:root="true" ma:fieldsID="1b05d82d297216baf5b26c55225140df">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4.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80C3B656-E6B5-4AAB-8944-E19268E21A82}">
  <ds:schemaRefs>
    <ds:schemaRef ds:uri="http://schemas.microsoft.com/office/2006/metadata/customXsn"/>
  </ds:schemaRefs>
</ds:datastoreItem>
</file>

<file path=customXml/itemProps2.xml><?xml version="1.0" encoding="utf-8"?>
<ds:datastoreItem xmlns:ds="http://schemas.openxmlformats.org/officeDocument/2006/customXml" ds:itemID="{C91805D6-AC72-435D-A51A-1C2C01D7BD28}">
  <ds:schemaRefs>
    <ds:schemaRef ds:uri="http://schemas.openxmlformats.org/package/2006/metadata/core-properties"/>
    <ds:schemaRef ds:uri="http://schemas.microsoft.com/office/2006/documentManagement/types"/>
    <ds:schemaRef ds:uri="http://schemas.microsoft.com/office/infopath/2007/PartnerControls"/>
    <ds:schemaRef ds:uri="1df23a4e-d417-4e0a-a778-b7db59ac479a"/>
    <ds:schemaRef ds:uri="http://schemas.microsoft.com/office/2006/metadata/properties"/>
    <ds:schemaRef ds:uri="http://purl.org/dc/terms/"/>
    <ds:schemaRef ds:uri="http://www.w3.org/XML/1998/namespace"/>
    <ds:schemaRef ds:uri="http://purl.org/dc/elements/1.1/"/>
    <ds:schemaRef ds:uri="http://purl.org/dc/dcmitype/"/>
  </ds:schemaRefs>
</ds:datastoreItem>
</file>

<file path=customXml/itemProps3.xml><?xml version="1.0" encoding="utf-8"?>
<ds:datastoreItem xmlns:ds="http://schemas.openxmlformats.org/officeDocument/2006/customXml" ds:itemID="{837BEE42-9D85-44BF-A564-F2F1DB98AAC4}"/>
</file>

<file path=customXml/itemProps4.xml><?xml version="1.0" encoding="utf-8"?>
<ds:datastoreItem xmlns:ds="http://schemas.openxmlformats.org/officeDocument/2006/customXml" ds:itemID="{867B47CE-0255-4774-B4EC-289B3F01EA05}">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UNOSTemplate</Template>
  <TotalTime>6244</TotalTime>
  <Words>4260</Words>
  <Application>Microsoft Office PowerPoint</Application>
  <PresentationFormat>On-screen Show (4:3)</PresentationFormat>
  <Paragraphs>739</Paragraphs>
  <Slides>48</Slides>
  <Notes>42</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48</vt:i4>
      </vt:variant>
    </vt:vector>
  </HeadingPairs>
  <TitlesOfParts>
    <vt:vector size="54" baseType="lpstr">
      <vt:lpstr>Arial</vt:lpstr>
      <vt:lpstr>Calibri</vt:lpstr>
      <vt:lpstr>Times</vt:lpstr>
      <vt:lpstr>Times New Roman</vt:lpstr>
      <vt:lpstr>Webdings</vt:lpstr>
      <vt:lpstr>UNOSTemplate</vt:lpstr>
      <vt:lpstr>HEART-LUNG TRANSPLANTATION</vt:lpstr>
      <vt:lpstr>Table of Contents</vt:lpstr>
      <vt:lpstr>Donor and Recipient Characteristics</vt:lpstr>
      <vt:lpstr>Adult Heart-Lung Transplants Number of Transplants Reported by Year</vt:lpstr>
      <vt:lpstr>PowerPoint Presentation</vt:lpstr>
      <vt:lpstr>Adult Heart-Lung Retransplants Retransplants by Year and Location</vt:lpstr>
      <vt:lpstr>PowerPoint Presentation</vt:lpstr>
      <vt:lpstr>PowerPoint Presentation</vt:lpstr>
      <vt:lpstr>Adult Heart-Lung Transplants Major Diagnoses by Year (%)</vt:lpstr>
      <vt:lpstr>Adult Heart-Lung Transplants Major Diagnoses by Year (Number)</vt:lpstr>
      <vt:lpstr>Adult Heart-Lung Transplants Recipient Age Distribution (in Years) by Location </vt:lpstr>
      <vt:lpstr>PowerPoint Presentation</vt:lpstr>
      <vt:lpstr>PowerPoint Presentation</vt:lpstr>
      <vt:lpstr>Post-Transplant Survival and Other Outcomes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Induction and Maintenance Immunosuppression</vt:lpstr>
      <vt:lpstr>PowerPoint Presentation</vt:lpstr>
      <vt:lpstr>PowerPoint Presentation</vt:lpstr>
      <vt:lpstr>PowerPoint Presentation</vt:lpstr>
      <vt:lpstr>Post-Transplant Morbidities</vt:lpstr>
      <vt:lpstr>Adult Heart-Lung Transplants Cumulative Post-Transplant Morbidity Rates in Survivors within 1 and 5 Years (Transplants: January 1994 – June 2016)</vt:lpstr>
      <vt:lpstr>PowerPoint Presentation</vt:lpstr>
      <vt:lpstr>PowerPoint Presentation</vt:lpstr>
      <vt:lpstr>Adult Heart-Lung Transplants Cumulative Post Transplant Malignancy Rates in Survivors (Transplants: January 1994 – June 2016)</vt:lpstr>
      <vt:lpstr>PowerPoint Presentation</vt:lpstr>
      <vt:lpstr>Adult-Heart Lung Transplants Cause of Death (Deaths: January 1992 – June 2017)</vt:lpstr>
      <vt:lpstr>PowerPoint Presentation</vt:lpstr>
      <vt:lpstr>Multivariable Analysis</vt:lpstr>
      <vt:lpstr>Adult Heart-Lung Transplants (1999-6/2016)
</vt:lpstr>
      <vt:lpstr>Adult Heart-Lung Transplants (1999-6/2016)
</vt:lpstr>
      <vt:lpstr>Adult Heart-Lung Transplants (1999-6/2016)
</vt:lpstr>
      <vt:lpstr>Adult Heart-Lung Transplants (1999-6/2016)
</vt:lpstr>
      <vt:lpstr>Focus Theme</vt:lpstr>
      <vt:lpstr>PowerPoint Presentation</vt:lpstr>
      <vt:lpstr>Adult Heart-Lung Transplants Donor and Recipient Characteristics</vt:lpstr>
      <vt:lpstr>Adult Heart-Lung Transplants Donor and Recipient Characteristics</vt:lpstr>
      <vt:lpstr>Adult Heart-Lung Transplants Donor and Recipient Characteristics</vt:lpstr>
      <vt:lpstr>PowerPoint Presentation</vt:lpstr>
      <vt:lpstr>PowerPoint Presentation</vt:lpstr>
      <vt:lpstr>PowerPoint Presentation</vt:lpstr>
    </vt:vector>
  </TitlesOfParts>
  <Company>UNOS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UNOS Slide Template</dc:title>
  <dc:creator>Manny Carwile</dc:creator>
  <cp:lastModifiedBy>Wida Cherikh</cp:lastModifiedBy>
  <cp:revision>1129</cp:revision>
  <dcterms:created xsi:type="dcterms:W3CDTF">2009-06-30T12:53:17Z</dcterms:created>
  <dcterms:modified xsi:type="dcterms:W3CDTF">2018-10-15T15:58:01Z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0x0101003C4A9236091AB348876378E1F235635F</vt:lpwstr>
  </property>
</Properties>
</file>